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2" r:id="rId8"/>
    <p:sldId id="297" r:id="rId9"/>
    <p:sldId id="298" r:id="rId10"/>
    <p:sldId id="299" r:id="rId11"/>
    <p:sldId id="263"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0" r:id="rId37"/>
    <p:sldId id="301" r:id="rId38"/>
    <p:sldId id="302" r:id="rId39"/>
    <p:sldId id="303" r:id="rId40"/>
    <p:sldId id="304" r:id="rId41"/>
    <p:sldId id="305" r:id="rId42"/>
    <p:sldId id="306" r:id="rId43"/>
    <p:sldId id="307" r:id="rId44"/>
    <p:sldId id="308" r:id="rId45"/>
    <p:sldId id="309" r:id="rId46"/>
    <p:sldId id="310" r:id="rId47"/>
    <p:sldId id="291" r:id="rId48"/>
    <p:sldId id="292" r:id="rId49"/>
    <p:sldId id="293" r:id="rId50"/>
    <p:sldId id="294" r:id="rId51"/>
    <p:sldId id="295" r:id="rId52"/>
    <p:sldId id="311" r:id="rId53"/>
    <p:sldId id="312" r:id="rId54"/>
    <p:sldId id="313" r:id="rId55"/>
    <p:sldId id="314" r:id="rId56"/>
    <p:sldId id="315" r:id="rId57"/>
    <p:sldId id="316" r:id="rId58"/>
    <p:sldId id="317" r:id="rId59"/>
    <p:sldId id="318" r:id="rId60"/>
    <p:sldId id="319" r:id="rId61"/>
    <p:sldId id="296" r:id="rId62"/>
  </p:sldIdLst>
  <p:sldSz cx="12192000" cy="6858000"/>
  <p:notesSz cx="7104063"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14"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17086A6-337C-459B-9BA6-6A0F746076AE}" type="datetimeFigureOut">
              <a:rPr lang="zh-CN" altLang="en-US"/>
              <a:pPr>
                <a:defRPr/>
              </a:pPr>
              <a:t>2017/12/9 Saturday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2403042-EF76-4952-98B8-740E8680C1C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B329E113-3B43-47DC-AAE0-7443FDFCAF14}" type="datetimeFigureOut">
              <a:rPr lang="zh-CN" altLang="en-US"/>
              <a:pPr>
                <a:defRPr/>
              </a:pPr>
              <a:t>2017/12/9 Saturday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949F4BB-0CB9-4C36-9DB2-2807BA09338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8BBA2EE-5D18-4119-A4C5-580C811C7A9C}" type="datetimeFigureOut">
              <a:rPr lang="zh-CN" altLang="en-US"/>
              <a:pPr>
                <a:defRPr/>
              </a:pPr>
              <a:t>2017/12/9 Saturday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5FCEC58-D274-4EBA-80D1-D6A1DDB03FA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325117-85E5-4EC1-A783-BB11A1900737}" type="datetimeFigureOut">
              <a:rPr lang="zh-CN" altLang="en-US"/>
              <a:pPr>
                <a:defRPr/>
              </a:pPr>
              <a:t>2017/12/9 Saturday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6253AD-DB34-4C3A-9D02-BD76BF4319C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4E776AD-5608-49C4-BA69-7E2A929CB956}" type="datetimeFigureOut">
              <a:rPr lang="zh-CN" altLang="en-US"/>
              <a:pPr>
                <a:defRPr/>
              </a:pPr>
              <a:t>2017/12/9 Saturday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6485F3-4BB7-497C-B9FC-D558CF2404C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F92C7C1-EF0E-44C0-886F-D8AB147B8037}" type="datetimeFigureOut">
              <a:rPr lang="zh-CN" altLang="en-US"/>
              <a:pPr>
                <a:defRPr/>
              </a:pPr>
              <a:t>2017/12/9 Saturday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2648682-CB90-41F3-B50D-16012C0FFE8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AD6AEAF-AE36-489C-82F0-CDA5823AFED1}" type="datetimeFigureOut">
              <a:rPr lang="zh-CN" altLang="en-US"/>
              <a:pPr>
                <a:defRPr/>
              </a:pPr>
              <a:t>2017/12/9 Saturday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1B62037-03A7-4633-94B0-DC8850CE7B3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D4E24F3-DED2-4F80-8858-096B6A0FE075}" type="datetimeFigureOut">
              <a:rPr lang="zh-CN" altLang="en-US"/>
              <a:pPr>
                <a:defRPr/>
              </a:pPr>
              <a:t>2017/12/9 Saturday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D8506F3-6699-4603-9C52-B19EC86C0D2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6F5BB2A-CCEF-412D-ADA6-8E0AC95A9183}" type="datetimeFigureOut">
              <a:rPr lang="zh-CN" altLang="en-US"/>
              <a:pPr>
                <a:defRPr/>
              </a:pPr>
              <a:t>2017/12/9 Saturday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D726FA2-59DD-4B01-B9BD-C776642CCC6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3990E52-B0BB-4D66-8E74-897CB392183D}" type="datetimeFigureOut">
              <a:rPr lang="zh-CN" altLang="en-US"/>
              <a:pPr>
                <a:defRPr/>
              </a:pPr>
              <a:t>2017/12/9 Saturday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72A3FE-0028-4EAE-8A30-C01A67E0F10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772C2A2-0670-4CAE-8732-5A666945C28B}" type="datetimeFigureOut">
              <a:rPr lang="zh-CN" altLang="en-US"/>
              <a:pPr>
                <a:defRPr/>
              </a:pPr>
              <a:t>2017/12/9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F124D50-A66F-4F67-85F5-1A0C1527781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charset="-122"/>
        </a:defRPr>
      </a:lvl2pPr>
      <a:lvl3pPr algn="l" rtl="0" fontAlgn="base">
        <a:lnSpc>
          <a:spcPct val="90000"/>
        </a:lnSpc>
        <a:spcBef>
          <a:spcPct val="0"/>
        </a:spcBef>
        <a:spcAft>
          <a:spcPct val="0"/>
        </a:spcAft>
        <a:defRPr sz="4400">
          <a:solidFill>
            <a:schemeClr val="tx1"/>
          </a:solidFill>
          <a:latin typeface="Calibri Light"/>
          <a:ea typeface="宋体" charset="-122"/>
        </a:defRPr>
      </a:lvl3pPr>
      <a:lvl4pPr algn="l" rtl="0" fontAlgn="base">
        <a:lnSpc>
          <a:spcPct val="90000"/>
        </a:lnSpc>
        <a:spcBef>
          <a:spcPct val="0"/>
        </a:spcBef>
        <a:spcAft>
          <a:spcPct val="0"/>
        </a:spcAft>
        <a:defRPr sz="4400">
          <a:solidFill>
            <a:schemeClr val="tx1"/>
          </a:solidFill>
          <a:latin typeface="Calibri Light"/>
          <a:ea typeface="宋体" charset="-122"/>
        </a:defRPr>
      </a:lvl4pPr>
      <a:lvl5pPr algn="l" rtl="0" fontAlgn="base">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normAutofit fontScale="90000"/>
          </a:bodyPr>
          <a:lstStyle/>
          <a:p>
            <a:pPr fontAlgn="auto">
              <a:spcAft>
                <a:spcPts val="0"/>
              </a:spcAft>
              <a:defRPr/>
            </a:pPr>
            <a:r>
              <a:rPr lang="zh-CN" altLang="en-US">
                <a:ln w="22225">
                  <a:solidFill>
                    <a:schemeClr val="accent2"/>
                  </a:solidFill>
                  <a:prstDash val="solid"/>
                </a:ln>
                <a:solidFill>
                  <a:schemeClr val="accent2">
                    <a:lumMod val="40000"/>
                    <a:lumOff val="60000"/>
                  </a:schemeClr>
                </a:solidFill>
              </a:rPr>
              <a:t>儿童行为发育异常的社会感知</a:t>
            </a:r>
            <a:r>
              <a:rPr lang="zh-CN" altLang="en-US"/>
              <a:t/>
            </a:r>
            <a:br>
              <a:rPr lang="zh-CN" altLang="en-US"/>
            </a:br>
            <a:r>
              <a:rPr lang="zh-CN" altLang="en-US">
                <a:solidFill>
                  <a:schemeClr val="accent1"/>
                </a:solidFill>
                <a:effectLst>
                  <a:outerShdw blurRad="38100" dist="25400" dir="5400000" algn="ctr" rotWithShape="0">
                    <a:srgbClr val="6E747A">
                      <a:alpha val="43000"/>
                    </a:srgbClr>
                  </a:outerShdw>
                </a:effectLst>
              </a:rPr>
              <a:t/>
            </a:r>
            <a:br>
              <a:rPr lang="zh-CN" altLang="en-US">
                <a:solidFill>
                  <a:schemeClr val="accent1"/>
                </a:solidFill>
                <a:effectLst>
                  <a:outerShdw blurRad="38100" dist="25400" dir="5400000" algn="ctr" rotWithShape="0">
                    <a:srgbClr val="6E747A">
                      <a:alpha val="43000"/>
                    </a:srgbClr>
                  </a:outerShdw>
                </a:effectLst>
              </a:rPr>
            </a:br>
            <a:r>
              <a:rPr lang="zh-CN" altLang="en-US">
                <a:solidFill>
                  <a:schemeClr val="accent1"/>
                </a:solidFill>
                <a:effectLst>
                  <a:outerShdw blurRad="38100" dist="25400" dir="5400000" algn="ctr" rotWithShape="0">
                    <a:srgbClr val="6E747A">
                      <a:alpha val="43000"/>
                    </a:srgbClr>
                  </a:outerShdw>
                </a:effectLst>
              </a:rPr>
              <a:t>语言发育迟缓</a:t>
            </a:r>
          </a:p>
        </p:txBody>
      </p:sp>
      <p:sp>
        <p:nvSpPr>
          <p:cNvPr id="12290" name="副标题 2"/>
          <p:cNvSpPr>
            <a:spLocks noGrp="1"/>
          </p:cNvSpPr>
          <p:nvPr>
            <p:ph type="subTitle" idx="1"/>
          </p:nvPr>
        </p:nvSpPr>
        <p:spPr/>
        <p:txBody>
          <a:bodyPr/>
          <a:lstStyle/>
          <a:p>
            <a:endParaRPr lang="zh-CN" altLang="en-US" smtClean="0"/>
          </a:p>
          <a:p>
            <a:endParaRPr lang="zh-CN" altLang="en-US" smtClean="0"/>
          </a:p>
          <a:p>
            <a:r>
              <a:rPr lang="zh-CN" altLang="en-US" sz="4000" smtClean="0"/>
              <a:t>第一小组</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그룹 7"/>
          <p:cNvGrpSpPr>
            <a:grpSpLocks/>
          </p:cNvGrpSpPr>
          <p:nvPr/>
        </p:nvGrpSpPr>
        <p:grpSpPr bwMode="auto">
          <a:xfrm>
            <a:off x="496888" y="1957388"/>
            <a:ext cx="8632825" cy="2206625"/>
            <a:chOff x="1496075" y="2189081"/>
            <a:chExt cx="7015011" cy="1791842"/>
          </a:xfrm>
        </p:grpSpPr>
        <p:grpSp>
          <p:nvGrpSpPr>
            <p:cNvPr id="54275" name="그룹 8"/>
            <p:cNvGrpSpPr>
              <a:grpSpLocks/>
            </p:cNvGrpSpPr>
            <p:nvPr/>
          </p:nvGrpSpPr>
          <p:grpSpPr bwMode="auto">
            <a:xfrm>
              <a:off x="1496075" y="2647159"/>
              <a:ext cx="1654790" cy="1333764"/>
              <a:chOff x="2984824" y="2900328"/>
              <a:chExt cx="1654790" cy="1333764"/>
            </a:xfrm>
          </p:grpSpPr>
          <p:sp>
            <p:nvSpPr>
              <p:cNvPr id="18" name="speed"/>
              <p:cNvSpPr txBox="1">
                <a:spLocks noChangeArrowheads="1"/>
              </p:cNvSpPr>
              <p:nvPr/>
            </p:nvSpPr>
            <p:spPr bwMode="auto">
              <a:xfrm>
                <a:off x="3530215" y="2900328"/>
                <a:ext cx="1109399" cy="1333764"/>
              </a:xfrm>
              <a:prstGeom prst="rect">
                <a:avLst/>
              </a:prstGeom>
              <a:noFill/>
              <a:scene3d>
                <a:camera prst="orthographicFront">
                  <a:rot lat="0" lon="0" rev="0"/>
                </a:camera>
                <a:lightRig rig="threePt" dir="t"/>
              </a:scene3d>
              <a:sp3d prstMaterial="matte">
                <a:bevelT w="1270" h="1270"/>
              </a:sp3d>
            </p:spPr>
            <p:txBody>
              <a:bodyPr lIns="0" tIns="0" rIns="0" bIns="0">
                <a:spAutoFit/>
              </a:bodyPr>
              <a:lstStyle/>
              <a:p>
                <a:pPr defTabSz="1219200" latinLnBrk="1">
                  <a:buClr>
                    <a:srgbClr val="FFFFFF"/>
                  </a:buClr>
                </a:pPr>
                <a:r>
                  <a:rPr kumimoji="1" lang="en-US" altLang="ko-KR" sz="1300">
                    <a:solidFill>
                      <a:srgbClr val="0D0D0D"/>
                    </a:solidFill>
                    <a:latin typeface="Calibri" pitchFamily="34" charset="0"/>
                    <a:ea typeface="맑은 고딕" pitchFamily="34" charset="-127"/>
                    <a:cs typeface="Tahoma" pitchFamily="34" charset="0"/>
                  </a:rPr>
                  <a:t>上学后由于语言交流困难，小儿常出现焦虑、抑郁、退缩、违拗等行为问题，情绪控制不好</a:t>
                </a:r>
                <a:r>
                  <a:rPr kumimoji="1" lang="zh-CN" altLang="en-US" sz="1300">
                    <a:solidFill>
                      <a:srgbClr val="0D0D0D"/>
                    </a:solidFill>
                    <a:latin typeface="Calibri" pitchFamily="34" charset="0"/>
                    <a:ea typeface="맑은 고딕" pitchFamily="34" charset="-127"/>
                    <a:cs typeface="Tahoma" pitchFamily="34" charset="0"/>
                  </a:rPr>
                  <a:t>；学不好 注意力不集中，甚至产生厌学情绪</a:t>
                </a:r>
              </a:p>
            </p:txBody>
          </p:sp>
          <p:sp>
            <p:nvSpPr>
              <p:cNvPr id="54279" name="Rectangle 3"/>
              <p:cNvSpPr txBox="1">
                <a:spLocks noChangeArrowheads="1"/>
              </p:cNvSpPr>
              <p:nvPr/>
            </p:nvSpPr>
            <p:spPr bwMode="auto">
              <a:xfrm>
                <a:off x="2984824" y="3463290"/>
                <a:ext cx="408801" cy="399854"/>
              </a:xfrm>
              <a:prstGeom prst="rect">
                <a:avLst/>
              </a:prstGeom>
              <a:noFill/>
              <a:ln w="9525">
                <a:noFill/>
                <a:miter lim="800000"/>
                <a:headEnd/>
                <a:tailEnd/>
              </a:ln>
            </p:spPr>
            <p:txBody>
              <a:bodyPr lIns="0" tIns="0" rIns="0" bIns="0">
                <a:spAutoFit/>
              </a:bodyPr>
              <a:lstStyle/>
              <a:p>
                <a:pPr algn="r" defTabSz="1219200" eaLnBrk="0" latinLnBrk="1" hangingPunct="0">
                  <a:buFont typeface="Arial" charset="0"/>
                  <a:buNone/>
                </a:pPr>
                <a:r>
                  <a:rPr lang="en-US" altLang="ko-KR" sz="3200" b="1">
                    <a:latin typeface="Impact" pitchFamily="34" charset="0"/>
                    <a:ea typeface="맑은 고딕" pitchFamily="34" charset="-127"/>
                    <a:cs typeface="Tahoma" pitchFamily="34" charset="0"/>
                  </a:rPr>
                  <a:t>1</a:t>
                </a:r>
              </a:p>
            </p:txBody>
          </p:sp>
          <p:cxnSp>
            <p:nvCxnSpPr>
              <p:cNvPr id="20" name="직선 연결선 19"/>
              <p:cNvCxnSpPr/>
              <p:nvPr/>
            </p:nvCxnSpPr>
            <p:spPr>
              <a:xfrm>
                <a:off x="3845252" y="3616615"/>
                <a:ext cx="0" cy="408644"/>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281" name="그룹 9"/>
            <p:cNvGrpSpPr>
              <a:grpSpLocks/>
            </p:cNvGrpSpPr>
            <p:nvPr/>
          </p:nvGrpSpPr>
          <p:grpSpPr bwMode="auto">
            <a:xfrm>
              <a:off x="3051694" y="2588058"/>
              <a:ext cx="2121772" cy="1185161"/>
              <a:chOff x="2967619" y="3404102"/>
              <a:chExt cx="2121772" cy="1185161"/>
            </a:xfrm>
          </p:grpSpPr>
          <p:sp>
            <p:nvSpPr>
              <p:cNvPr id="15" name="speed"/>
              <p:cNvSpPr txBox="1">
                <a:spLocks noChangeArrowheads="1"/>
              </p:cNvSpPr>
              <p:nvPr/>
            </p:nvSpPr>
            <p:spPr bwMode="auto">
              <a:xfrm>
                <a:off x="3568432" y="3404102"/>
                <a:ext cx="1520959" cy="1185161"/>
              </a:xfrm>
              <a:prstGeom prst="rect">
                <a:avLst/>
              </a:prstGeom>
              <a:noFill/>
              <a:scene3d>
                <a:camera prst="orthographicFront">
                  <a:rot lat="0" lon="0" rev="0"/>
                </a:camera>
                <a:lightRig rig="threePt" dir="t"/>
              </a:scene3d>
              <a:sp3d prstMaterial="matte">
                <a:bevelT w="1270" h="1270"/>
              </a:sp3d>
            </p:spPr>
            <p:txBody>
              <a:bodyPr lIns="0" tIns="0" rIns="0" bIns="0">
                <a:spAutoFit/>
              </a:bodyPr>
              <a:lstStyle/>
              <a:p>
                <a:pPr defTabSz="1219200" latinLnBrk="1">
                  <a:buClr>
                    <a:srgbClr val="FFFFFF"/>
                  </a:buClr>
                </a:pPr>
                <a:r>
                  <a:rPr kumimoji="1" lang="en-US" altLang="ko-KR" sz="1300">
                    <a:solidFill>
                      <a:srgbClr val="0D0D0D"/>
                    </a:solidFill>
                    <a:latin typeface="Calibri" pitchFamily="34" charset="0"/>
                    <a:ea typeface="맑은 고딕" pitchFamily="34" charset="-127"/>
                    <a:cs typeface="Tahoma" pitchFamily="34" charset="0"/>
                  </a:rPr>
                  <a:t>如果小伙伴同样是小孩子气，他们厌烦吐字不清的交流方式，可能会嘲笑甚至排挤问题儿童，那儿童，一会因为没有成长伙伴而孤独，很多能力得不到锻炼</a:t>
                </a:r>
              </a:p>
            </p:txBody>
          </p:sp>
          <p:sp>
            <p:nvSpPr>
              <p:cNvPr id="54285" name="Rectangle 3"/>
              <p:cNvSpPr txBox="1">
                <a:spLocks noChangeArrowheads="1"/>
              </p:cNvSpPr>
              <p:nvPr/>
            </p:nvSpPr>
            <p:spPr bwMode="auto">
              <a:xfrm>
                <a:off x="2967619" y="3693943"/>
                <a:ext cx="425312" cy="332694"/>
              </a:xfrm>
              <a:prstGeom prst="rect">
                <a:avLst/>
              </a:prstGeom>
              <a:noFill/>
              <a:ln w="9525">
                <a:noFill/>
                <a:miter lim="800000"/>
                <a:headEnd/>
                <a:tailEnd/>
              </a:ln>
            </p:spPr>
            <p:txBody>
              <a:bodyPr lIns="0" tIns="0" rIns="0" bIns="0">
                <a:spAutoFit/>
              </a:bodyPr>
              <a:lstStyle/>
              <a:p>
                <a:pPr algn="r" defTabSz="1219200" eaLnBrk="0" latinLnBrk="1" hangingPunct="0">
                  <a:buFont typeface="Arial" charset="0"/>
                  <a:buNone/>
                </a:pPr>
                <a:r>
                  <a:rPr lang="en-US" altLang="ko-KR" sz="3200" b="1">
                    <a:latin typeface="Impact" pitchFamily="34" charset="0"/>
                    <a:ea typeface="맑은 고딕" pitchFamily="34" charset="-127"/>
                    <a:cs typeface="Tahoma" pitchFamily="34" charset="0"/>
                  </a:rPr>
                  <a:t>2</a:t>
                </a:r>
              </a:p>
            </p:txBody>
          </p:sp>
          <p:cxnSp>
            <p:nvCxnSpPr>
              <p:cNvPr id="17" name="직선 연결선 16"/>
              <p:cNvCxnSpPr/>
              <p:nvPr/>
            </p:nvCxnSpPr>
            <p:spPr>
              <a:xfrm>
                <a:off x="3844936" y="3617445"/>
                <a:ext cx="0" cy="408644"/>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287" name="그룹 10"/>
            <p:cNvGrpSpPr>
              <a:grpSpLocks/>
            </p:cNvGrpSpPr>
            <p:nvPr/>
          </p:nvGrpSpPr>
          <p:grpSpPr bwMode="auto">
            <a:xfrm>
              <a:off x="5038344" y="2189081"/>
              <a:ext cx="3472742" cy="666882"/>
              <a:chOff x="3342009" y="3567999"/>
              <a:chExt cx="3472742" cy="666882"/>
            </a:xfrm>
          </p:grpSpPr>
          <p:sp>
            <p:nvSpPr>
              <p:cNvPr id="12" name="speed"/>
              <p:cNvSpPr txBox="1">
                <a:spLocks noChangeArrowheads="1"/>
              </p:cNvSpPr>
              <p:nvPr/>
            </p:nvSpPr>
            <p:spPr bwMode="auto">
              <a:xfrm>
                <a:off x="3962093" y="3567999"/>
                <a:ext cx="2852658" cy="666882"/>
              </a:xfrm>
              <a:prstGeom prst="rect">
                <a:avLst/>
              </a:prstGeom>
              <a:noFill/>
              <a:scene3d>
                <a:camera prst="orthographicFront">
                  <a:rot lat="0" lon="0" rev="0"/>
                </a:camera>
                <a:lightRig rig="threePt" dir="t"/>
              </a:scene3d>
              <a:sp3d prstMaterial="matte">
                <a:bevelT w="1270" h="1270"/>
              </a:sp3d>
            </p:spPr>
            <p:txBody>
              <a:bodyPr lIns="0" tIns="0" rIns="0" bIns="0">
                <a:spAutoFit/>
              </a:bodyPr>
              <a:lstStyle/>
              <a:p>
                <a:pPr defTabSz="1219200" latinLnBrk="1">
                  <a:buClr>
                    <a:srgbClr val="FFFFFF"/>
                  </a:buClr>
                </a:pPr>
                <a:r>
                  <a:rPr kumimoji="1" lang="en-US" altLang="ko-KR" sz="1300">
                    <a:solidFill>
                      <a:srgbClr val="0D0D0D"/>
                    </a:solidFill>
                    <a:latin typeface="Calibri" pitchFamily="34" charset="0"/>
                    <a:ea typeface="맑은 고딕" pitchFamily="34" charset="-127"/>
                    <a:cs typeface="Tahoma" pitchFamily="34" charset="0"/>
                  </a:rPr>
                  <a:t>因为排挤造成心理阴影会封闭自己从而不健康地成长发育，如果再加上家庭环境不良，那最终造成后果就不仅仅是，甚至可能对周围的人甚至社会的一种敌对仇视心理</a:t>
                </a:r>
              </a:p>
            </p:txBody>
          </p:sp>
          <p:sp>
            <p:nvSpPr>
              <p:cNvPr id="54291" name="Rectangle 3"/>
              <p:cNvSpPr txBox="1">
                <a:spLocks noChangeArrowheads="1"/>
              </p:cNvSpPr>
              <p:nvPr/>
            </p:nvSpPr>
            <p:spPr bwMode="auto">
              <a:xfrm>
                <a:off x="3342009" y="3655403"/>
                <a:ext cx="425312" cy="332694"/>
              </a:xfrm>
              <a:prstGeom prst="rect">
                <a:avLst/>
              </a:prstGeom>
              <a:noFill/>
              <a:ln w="9525">
                <a:noFill/>
                <a:miter lim="800000"/>
                <a:headEnd/>
                <a:tailEnd/>
              </a:ln>
            </p:spPr>
            <p:txBody>
              <a:bodyPr lIns="0" tIns="0" rIns="0" bIns="0">
                <a:spAutoFit/>
              </a:bodyPr>
              <a:lstStyle/>
              <a:p>
                <a:pPr algn="r" defTabSz="1219200" eaLnBrk="0" latinLnBrk="1" hangingPunct="0">
                  <a:buFont typeface="Arial" charset="0"/>
                  <a:buNone/>
                </a:pPr>
                <a:r>
                  <a:rPr lang="en-US" altLang="ko-KR" sz="3200" b="1">
                    <a:latin typeface="Impact" pitchFamily="34" charset="0"/>
                    <a:ea typeface="맑은 고딕" pitchFamily="34" charset="-127"/>
                    <a:cs typeface="Tahoma" pitchFamily="34" charset="0"/>
                  </a:rPr>
                  <a:t>3</a:t>
                </a:r>
              </a:p>
            </p:txBody>
          </p:sp>
          <p:cxnSp>
            <p:nvCxnSpPr>
              <p:cNvPr id="14" name="직선 연결선 13"/>
              <p:cNvCxnSpPr/>
              <p:nvPr/>
            </p:nvCxnSpPr>
            <p:spPr>
              <a:xfrm>
                <a:off x="3845175" y="3616985"/>
                <a:ext cx="0" cy="408643"/>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자유형 20"/>
          <p:cNvSpPr/>
          <p:nvPr/>
        </p:nvSpPr>
        <p:spPr>
          <a:xfrm>
            <a:off x="395288" y="4260850"/>
            <a:ext cx="2540000" cy="2540000"/>
          </a:xfrm>
          <a:custGeom>
            <a:avLst/>
            <a:gdLst>
              <a:gd name="connsiteX0" fmla="*/ 818422 w 2064331"/>
              <a:gd name="connsiteY0" fmla="*/ 0 h 2064332"/>
              <a:gd name="connsiteX1" fmla="*/ 1811799 w 2064331"/>
              <a:gd name="connsiteY1" fmla="*/ 0 h 2064332"/>
              <a:gd name="connsiteX2" fmla="*/ 1811800 w 2064331"/>
              <a:gd name="connsiteY2" fmla="*/ 0 h 2064332"/>
              <a:gd name="connsiteX3" fmla="*/ 1811801 w 2064331"/>
              <a:gd name="connsiteY3" fmla="*/ 0 h 2064332"/>
              <a:gd name="connsiteX4" fmla="*/ 2064331 w 2064331"/>
              <a:gd name="connsiteY4" fmla="*/ 252530 h 2064332"/>
              <a:gd name="connsiteX5" fmla="*/ 2064330 w 2064331"/>
              <a:gd name="connsiteY5" fmla="*/ 252530 h 2064332"/>
              <a:gd name="connsiteX6" fmla="*/ 2064329 w 2064331"/>
              <a:gd name="connsiteY6" fmla="*/ 252540 h 2064332"/>
              <a:gd name="connsiteX7" fmla="*/ 2064329 w 2064331"/>
              <a:gd name="connsiteY7" fmla="*/ 1245908 h 2064332"/>
              <a:gd name="connsiteX8" fmla="*/ 1811799 w 2064331"/>
              <a:gd name="connsiteY8" fmla="*/ 1498438 h 2064332"/>
              <a:gd name="connsiteX9" fmla="*/ 1811799 w 2064331"/>
              <a:gd name="connsiteY9" fmla="*/ 1498437 h 2064332"/>
              <a:gd name="connsiteX10" fmla="*/ 1559269 w 2064331"/>
              <a:gd name="connsiteY10" fmla="*/ 1245907 h 2064332"/>
              <a:gd name="connsiteX11" fmla="*/ 1559270 w 2064331"/>
              <a:gd name="connsiteY11" fmla="*/ 862195 h 2064332"/>
              <a:gd name="connsiteX12" fmla="*/ 431094 w 2064331"/>
              <a:gd name="connsiteY12" fmla="*/ 1990368 h 2064332"/>
              <a:gd name="connsiteX13" fmla="*/ 73963 w 2064331"/>
              <a:gd name="connsiteY13" fmla="*/ 1990368 h 2064332"/>
              <a:gd name="connsiteX14" fmla="*/ 73964 w 2064331"/>
              <a:gd name="connsiteY14" fmla="*/ 1990369 h 2064332"/>
              <a:gd name="connsiteX15" fmla="*/ 73964 w 2064331"/>
              <a:gd name="connsiteY15" fmla="*/ 1633238 h 2064332"/>
              <a:gd name="connsiteX16" fmla="*/ 1202142 w 2064331"/>
              <a:gd name="connsiteY16" fmla="*/ 505060 h 2064332"/>
              <a:gd name="connsiteX17" fmla="*/ 818422 w 2064331"/>
              <a:gd name="connsiteY17" fmla="*/ 505059 h 2064332"/>
              <a:gd name="connsiteX18" fmla="*/ 571023 w 2064331"/>
              <a:gd name="connsiteY18" fmla="*/ 303423 h 2064332"/>
              <a:gd name="connsiteX19" fmla="*/ 565892 w 2064331"/>
              <a:gd name="connsiteY19" fmla="*/ 252530 h 2064332"/>
              <a:gd name="connsiteX20" fmla="*/ 571023 w 2064331"/>
              <a:gd name="connsiteY20" fmla="*/ 201637 h 2064332"/>
              <a:gd name="connsiteX21" fmla="*/ 818422 w 2064331"/>
              <a:gd name="connsiteY21"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4331" h="2064332">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5"/>
                </a:lnTo>
                <a:lnTo>
                  <a:pt x="431094" y="1990368"/>
                </a:lnTo>
                <a:cubicBezTo>
                  <a:pt x="332476" y="2088987"/>
                  <a:pt x="172582" y="2088987"/>
                  <a:pt x="73963" y="1990368"/>
                </a:cubicBezTo>
                <a:lnTo>
                  <a:pt x="73964" y="1990369"/>
                </a:lnTo>
                <a:cubicBezTo>
                  <a:pt x="-24655" y="1891750"/>
                  <a:pt x="-24655" y="1731857"/>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accent1">
              <a:lumMod val="75000"/>
            </a:schemeClr>
          </a:solidFill>
          <a:ln w="38100">
            <a:solidFill>
              <a:srgbClr val="F8F0E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a:p>
        </p:txBody>
      </p:sp>
      <p:sp>
        <p:nvSpPr>
          <p:cNvPr id="22" name="자유형 21"/>
          <p:cNvSpPr/>
          <p:nvPr/>
        </p:nvSpPr>
        <p:spPr>
          <a:xfrm>
            <a:off x="2659063" y="3810000"/>
            <a:ext cx="2536825" cy="2540000"/>
          </a:xfrm>
          <a:custGeom>
            <a:avLst/>
            <a:gdLst>
              <a:gd name="connsiteX0" fmla="*/ 73963 w 2064331"/>
              <a:gd name="connsiteY0" fmla="*/ 1990368 h 2064332"/>
              <a:gd name="connsiteX1" fmla="*/ 73963 w 2064331"/>
              <a:gd name="connsiteY1" fmla="*/ 1990369 h 2064332"/>
              <a:gd name="connsiteX2" fmla="*/ 73964 w 2064331"/>
              <a:gd name="connsiteY2" fmla="*/ 1990369 h 2064332"/>
              <a:gd name="connsiteX3" fmla="*/ 818422 w 2064331"/>
              <a:gd name="connsiteY3" fmla="*/ 0 h 2064332"/>
              <a:gd name="connsiteX4" fmla="*/ 1811799 w 2064331"/>
              <a:gd name="connsiteY4" fmla="*/ 0 h 2064332"/>
              <a:gd name="connsiteX5" fmla="*/ 1811800 w 2064331"/>
              <a:gd name="connsiteY5" fmla="*/ 0 h 2064332"/>
              <a:gd name="connsiteX6" fmla="*/ 1811801 w 2064331"/>
              <a:gd name="connsiteY6" fmla="*/ 0 h 2064332"/>
              <a:gd name="connsiteX7" fmla="*/ 2064331 w 2064331"/>
              <a:gd name="connsiteY7" fmla="*/ 252530 h 2064332"/>
              <a:gd name="connsiteX8" fmla="*/ 2064330 w 2064331"/>
              <a:gd name="connsiteY8" fmla="*/ 252530 h 2064332"/>
              <a:gd name="connsiteX9" fmla="*/ 2064329 w 2064331"/>
              <a:gd name="connsiteY9" fmla="*/ 252540 h 2064332"/>
              <a:gd name="connsiteX10" fmla="*/ 2064329 w 2064331"/>
              <a:gd name="connsiteY10" fmla="*/ 1245908 h 2064332"/>
              <a:gd name="connsiteX11" fmla="*/ 1811799 w 2064331"/>
              <a:gd name="connsiteY11" fmla="*/ 1498438 h 2064332"/>
              <a:gd name="connsiteX12" fmla="*/ 1811799 w 2064331"/>
              <a:gd name="connsiteY12" fmla="*/ 1498437 h 2064332"/>
              <a:gd name="connsiteX13" fmla="*/ 1559269 w 2064331"/>
              <a:gd name="connsiteY13" fmla="*/ 1245907 h 2064332"/>
              <a:gd name="connsiteX14" fmla="*/ 1559270 w 2064331"/>
              <a:gd name="connsiteY14" fmla="*/ 862194 h 2064332"/>
              <a:gd name="connsiteX15" fmla="*/ 431094 w 2064331"/>
              <a:gd name="connsiteY15" fmla="*/ 1990368 h 2064332"/>
              <a:gd name="connsiteX16" fmla="*/ 113578 w 2064331"/>
              <a:gd name="connsiteY16" fmla="*/ 2022728 h 2064332"/>
              <a:gd name="connsiteX17" fmla="*/ 73963 w 2064331"/>
              <a:gd name="connsiteY17" fmla="*/ 1990369 h 2064332"/>
              <a:gd name="connsiteX18" fmla="*/ 41604 w 2064331"/>
              <a:gd name="connsiteY18" fmla="*/ 1950754 h 2064332"/>
              <a:gd name="connsiteX19" fmla="*/ 73964 w 2064331"/>
              <a:gd name="connsiteY19" fmla="*/ 1633238 h 2064332"/>
              <a:gd name="connsiteX20" fmla="*/ 1202142 w 2064331"/>
              <a:gd name="connsiteY20" fmla="*/ 505060 h 2064332"/>
              <a:gd name="connsiteX21" fmla="*/ 818422 w 2064331"/>
              <a:gd name="connsiteY21" fmla="*/ 505059 h 2064332"/>
              <a:gd name="connsiteX22" fmla="*/ 571023 w 2064331"/>
              <a:gd name="connsiteY22" fmla="*/ 303423 h 2064332"/>
              <a:gd name="connsiteX23" fmla="*/ 565892 w 2064331"/>
              <a:gd name="connsiteY23" fmla="*/ 252530 h 2064332"/>
              <a:gd name="connsiteX24" fmla="*/ 571023 w 2064331"/>
              <a:gd name="connsiteY24" fmla="*/ 201637 h 2064332"/>
              <a:gd name="connsiteX25" fmla="*/ 818422 w 2064331"/>
              <a:gd name="connsiteY25"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4331" h="2064332">
                <a:moveTo>
                  <a:pt x="73963" y="1990368"/>
                </a:moveTo>
                <a:lnTo>
                  <a:pt x="73963" y="1990369"/>
                </a:lnTo>
                <a:lnTo>
                  <a:pt x="73964" y="1990369"/>
                </a:lnTo>
                <a:close/>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4"/>
                </a:lnTo>
                <a:lnTo>
                  <a:pt x="431094" y="1990368"/>
                </a:lnTo>
                <a:cubicBezTo>
                  <a:pt x="344803" y="2076660"/>
                  <a:pt x="211598" y="2087446"/>
                  <a:pt x="113578" y="2022728"/>
                </a:cubicBezTo>
                <a:lnTo>
                  <a:pt x="73963" y="1990369"/>
                </a:lnTo>
                <a:lnTo>
                  <a:pt x="41604" y="1950754"/>
                </a:lnTo>
                <a:cubicBezTo>
                  <a:pt x="-23114" y="1852734"/>
                  <a:pt x="-12328" y="1719529"/>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rgbClr val="FFFF00"/>
          </a:solidFill>
          <a:ln w="38100">
            <a:solidFill>
              <a:srgbClr val="F8F0E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a:p>
        </p:txBody>
      </p:sp>
      <p:sp>
        <p:nvSpPr>
          <p:cNvPr id="23" name="자유형 22"/>
          <p:cNvSpPr/>
          <p:nvPr/>
        </p:nvSpPr>
        <p:spPr>
          <a:xfrm rot="18900000">
            <a:off x="4705350" y="3005138"/>
            <a:ext cx="3333750" cy="2349500"/>
          </a:xfrm>
          <a:custGeom>
            <a:avLst/>
            <a:gdLst>
              <a:gd name="connsiteX0" fmla="*/ 0 w 2710204"/>
              <a:gd name="connsiteY0" fmla="*/ 954954 h 1909906"/>
              <a:gd name="connsiteX1" fmla="*/ 0 w 2710204"/>
              <a:gd name="connsiteY1" fmla="*/ 954955 h 1909906"/>
              <a:gd name="connsiteX2" fmla="*/ 0 w 2710204"/>
              <a:gd name="connsiteY2" fmla="*/ 954955 h 1909906"/>
              <a:gd name="connsiteX3" fmla="*/ 1933815 w 2710204"/>
              <a:gd name="connsiteY3" fmla="*/ 73963 h 1909906"/>
              <a:gd name="connsiteX4" fmla="*/ 2636239 w 2710204"/>
              <a:gd name="connsiteY4" fmla="*/ 776387 h 1909906"/>
              <a:gd name="connsiteX5" fmla="*/ 2636239 w 2710204"/>
              <a:gd name="connsiteY5" fmla="*/ 776387 h 1909906"/>
              <a:gd name="connsiteX6" fmla="*/ 2636240 w 2710204"/>
              <a:gd name="connsiteY6" fmla="*/ 776388 h 1909906"/>
              <a:gd name="connsiteX7" fmla="*/ 2636240 w 2710204"/>
              <a:gd name="connsiteY7" fmla="*/ 1133519 h 1909906"/>
              <a:gd name="connsiteX8" fmla="*/ 2636239 w 2710204"/>
              <a:gd name="connsiteY8" fmla="*/ 1133519 h 1909906"/>
              <a:gd name="connsiteX9" fmla="*/ 2636231 w 2710204"/>
              <a:gd name="connsiteY9" fmla="*/ 1133525 h 1909906"/>
              <a:gd name="connsiteX10" fmla="*/ 1933814 w 2710204"/>
              <a:gd name="connsiteY10" fmla="*/ 1835942 h 1909906"/>
              <a:gd name="connsiteX11" fmla="*/ 1576683 w 2710204"/>
              <a:gd name="connsiteY11" fmla="*/ 1835942 h 1909906"/>
              <a:gd name="connsiteX12" fmla="*/ 1576683 w 2710204"/>
              <a:gd name="connsiteY12" fmla="*/ 1835942 h 1909906"/>
              <a:gd name="connsiteX13" fmla="*/ 1576683 w 2710204"/>
              <a:gd name="connsiteY13" fmla="*/ 1478810 h 1909906"/>
              <a:gd name="connsiteX14" fmla="*/ 1848010 w 2710204"/>
              <a:gd name="connsiteY14" fmla="*/ 1207485 h 1909906"/>
              <a:gd name="connsiteX15" fmla="*/ 252530 w 2710204"/>
              <a:gd name="connsiteY15" fmla="*/ 1207484 h 1909906"/>
              <a:gd name="connsiteX16" fmla="*/ 5130 w 2710204"/>
              <a:gd name="connsiteY16" fmla="*/ 1005847 h 1909906"/>
              <a:gd name="connsiteX17" fmla="*/ 0 w 2710204"/>
              <a:gd name="connsiteY17" fmla="*/ 954955 h 1909906"/>
              <a:gd name="connsiteX18" fmla="*/ 5130 w 2710204"/>
              <a:gd name="connsiteY18" fmla="*/ 904062 h 1909906"/>
              <a:gd name="connsiteX19" fmla="*/ 252530 w 2710204"/>
              <a:gd name="connsiteY19" fmla="*/ 702425 h 1909906"/>
              <a:gd name="connsiteX20" fmla="*/ 1848015 w 2710204"/>
              <a:gd name="connsiteY20" fmla="*/ 702425 h 1909906"/>
              <a:gd name="connsiteX21" fmla="*/ 1576684 w 2710204"/>
              <a:gd name="connsiteY21" fmla="*/ 431094 h 1909906"/>
              <a:gd name="connsiteX22" fmla="*/ 1544325 w 2710204"/>
              <a:gd name="connsiteY22" fmla="*/ 113578 h 1909906"/>
              <a:gd name="connsiteX23" fmla="*/ 1576683 w 2710204"/>
              <a:gd name="connsiteY23" fmla="*/ 73963 h 1909906"/>
              <a:gd name="connsiteX24" fmla="*/ 1616298 w 2710204"/>
              <a:gd name="connsiteY24" fmla="*/ 41604 h 1909906"/>
              <a:gd name="connsiteX25" fmla="*/ 1933815 w 2710204"/>
              <a:gd name="connsiteY25" fmla="*/ 73963 h 190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0204" h="1909906">
                <a:moveTo>
                  <a:pt x="0" y="954954"/>
                </a:moveTo>
                <a:lnTo>
                  <a:pt x="0" y="954955"/>
                </a:lnTo>
                <a:lnTo>
                  <a:pt x="0" y="954955"/>
                </a:lnTo>
                <a:close/>
                <a:moveTo>
                  <a:pt x="1933815" y="73963"/>
                </a:moveTo>
                <a:lnTo>
                  <a:pt x="2636239" y="776387"/>
                </a:lnTo>
                <a:lnTo>
                  <a:pt x="2636239" y="776387"/>
                </a:lnTo>
                <a:lnTo>
                  <a:pt x="2636240" y="776388"/>
                </a:lnTo>
                <a:cubicBezTo>
                  <a:pt x="2734859" y="875007"/>
                  <a:pt x="2734859" y="1034901"/>
                  <a:pt x="2636240" y="1133519"/>
                </a:cubicBezTo>
                <a:lnTo>
                  <a:pt x="2636239" y="1133519"/>
                </a:lnTo>
                <a:lnTo>
                  <a:pt x="2636231" y="1133525"/>
                </a:lnTo>
                <a:lnTo>
                  <a:pt x="1933814" y="1835942"/>
                </a:lnTo>
                <a:cubicBezTo>
                  <a:pt x="1835195" y="1934561"/>
                  <a:pt x="1675302" y="1934561"/>
                  <a:pt x="1576683" y="1835942"/>
                </a:cubicBezTo>
                <a:lnTo>
                  <a:pt x="1576683" y="1835942"/>
                </a:lnTo>
                <a:cubicBezTo>
                  <a:pt x="1478065" y="1737323"/>
                  <a:pt x="1478065" y="1577429"/>
                  <a:pt x="1576683" y="1478810"/>
                </a:cubicBezTo>
                <a:lnTo>
                  <a:pt x="1848010" y="1207485"/>
                </a:lnTo>
                <a:lnTo>
                  <a:pt x="252530" y="1207484"/>
                </a:lnTo>
                <a:cubicBezTo>
                  <a:pt x="130496" y="1207484"/>
                  <a:pt x="28678" y="1120921"/>
                  <a:pt x="5130" y="1005847"/>
                </a:cubicBezTo>
                <a:lnTo>
                  <a:pt x="0" y="954955"/>
                </a:lnTo>
                <a:lnTo>
                  <a:pt x="5130" y="904062"/>
                </a:lnTo>
                <a:cubicBezTo>
                  <a:pt x="28678" y="788988"/>
                  <a:pt x="130496" y="702425"/>
                  <a:pt x="252530" y="702425"/>
                </a:cubicBezTo>
                <a:lnTo>
                  <a:pt x="1848015" y="702425"/>
                </a:lnTo>
                <a:lnTo>
                  <a:pt x="1576684" y="431094"/>
                </a:lnTo>
                <a:cubicBezTo>
                  <a:pt x="1490393" y="344803"/>
                  <a:pt x="1479606" y="211597"/>
                  <a:pt x="1544325" y="113578"/>
                </a:cubicBezTo>
                <a:lnTo>
                  <a:pt x="1576683" y="73963"/>
                </a:lnTo>
                <a:lnTo>
                  <a:pt x="1616298" y="41604"/>
                </a:lnTo>
                <a:cubicBezTo>
                  <a:pt x="1714318" y="-23115"/>
                  <a:pt x="1847524" y="-12328"/>
                  <a:pt x="1933815" y="73963"/>
                </a:cubicBezTo>
                <a:close/>
              </a:path>
            </a:pathLst>
          </a:custGeom>
          <a:solidFill>
            <a:srgbClr val="FF0000"/>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a:solidFill>
                <a:srgbClr val="FF0000"/>
              </a:solidFill>
            </a:endParaRPr>
          </a:p>
        </p:txBody>
      </p:sp>
      <p:sp>
        <p:nvSpPr>
          <p:cNvPr id="54296" name="文本框 5"/>
          <p:cNvSpPr txBox="1">
            <a:spLocks noChangeArrowheads="1"/>
          </p:cNvSpPr>
          <p:nvPr/>
        </p:nvSpPr>
        <p:spPr bwMode="auto">
          <a:xfrm>
            <a:off x="173038" y="1346200"/>
            <a:ext cx="3357562" cy="485775"/>
          </a:xfrm>
          <a:prstGeom prst="rect">
            <a:avLst/>
          </a:prstGeom>
          <a:noFill/>
          <a:ln w="9525">
            <a:noFill/>
            <a:miter lim="800000"/>
            <a:headEnd/>
            <a:tailEnd/>
          </a:ln>
        </p:spPr>
        <p:txBody>
          <a:bodyPr lIns="121917" tIns="60958" rIns="121917" bIns="60958">
            <a:spAutoFit/>
          </a:bodyPr>
          <a:lstStyle/>
          <a:p>
            <a:pPr defTabSz="1219200" latinLnBrk="1"/>
            <a:r>
              <a:rPr lang="zh-CN" altLang="en-US" sz="2400">
                <a:latin typeface="맑은 고딕" pitchFamily="34" charset="-127"/>
              </a:rPr>
              <a:t>能理解语言但不能表达</a:t>
            </a:r>
          </a:p>
        </p:txBody>
      </p:sp>
      <p:sp>
        <p:nvSpPr>
          <p:cNvPr id="54297" name="文本框 28"/>
          <p:cNvSpPr txBox="1">
            <a:spLocks noChangeArrowheads="1"/>
          </p:cNvSpPr>
          <p:nvPr/>
        </p:nvSpPr>
        <p:spPr bwMode="auto">
          <a:xfrm>
            <a:off x="512763" y="1836738"/>
            <a:ext cx="4343400" cy="492125"/>
          </a:xfrm>
          <a:prstGeom prst="rect">
            <a:avLst/>
          </a:prstGeom>
          <a:noFill/>
          <a:ln w="9525">
            <a:noFill/>
            <a:miter lim="800000"/>
            <a:headEnd/>
            <a:tailEnd/>
          </a:ln>
        </p:spPr>
        <p:txBody>
          <a:bodyPr lIns="121917" tIns="60958" rIns="121917" bIns="60958">
            <a:spAutoFit/>
          </a:bodyPr>
          <a:lstStyle/>
          <a:p>
            <a:pPr defTabSz="1219200" latinLnBrk="1"/>
            <a:r>
              <a:rPr lang="zh-CN" altLang="en-US" sz="2400">
                <a:latin typeface="맑은 고딕" pitchFamily="34" charset="-127"/>
              </a:rPr>
              <a:t>对语言的理解和表达均受限制</a:t>
            </a:r>
          </a:p>
        </p:txBody>
      </p:sp>
      <p:sp>
        <p:nvSpPr>
          <p:cNvPr id="54298" name="Freeform 7"/>
          <p:cNvSpPr>
            <a:spLocks/>
          </p:cNvSpPr>
          <p:nvPr/>
        </p:nvSpPr>
        <p:spPr bwMode="auto">
          <a:xfrm rot="2700000">
            <a:off x="9742487" y="4251326"/>
            <a:ext cx="2371725" cy="2717800"/>
          </a:xfrm>
          <a:custGeom>
            <a:avLst/>
            <a:gdLst>
              <a:gd name="T0" fmla="*/ 704443 w 2975"/>
              <a:gd name="T1" fmla="*/ 1197 h 3406"/>
              <a:gd name="T2" fmla="*/ 594916 w 2975"/>
              <a:gd name="T3" fmla="*/ 13762 h 3406"/>
              <a:gd name="T4" fmla="*/ 487783 w 2975"/>
              <a:gd name="T5" fmla="*/ 36500 h 3406"/>
              <a:gd name="T6" fmla="*/ 386636 w 2975"/>
              <a:gd name="T7" fmla="*/ 71204 h 3406"/>
              <a:gd name="T8" fmla="*/ 289677 w 2975"/>
              <a:gd name="T9" fmla="*/ 116081 h 3406"/>
              <a:gd name="T10" fmla="*/ 198106 w 2975"/>
              <a:gd name="T11" fmla="*/ 168737 h 3406"/>
              <a:gd name="T12" fmla="*/ 113716 w 2975"/>
              <a:gd name="T13" fmla="*/ 232761 h 3406"/>
              <a:gd name="T14" fmla="*/ 36509 w 2975"/>
              <a:gd name="T15" fmla="*/ 303367 h 3406"/>
              <a:gd name="T16" fmla="*/ 29327 w 2975"/>
              <a:gd name="T17" fmla="*/ 375170 h 3406"/>
              <a:gd name="T18" fmla="*/ 131073 w 2975"/>
              <a:gd name="T19" fmla="*/ 525956 h 3406"/>
              <a:gd name="T20" fmla="*/ 205288 w 2975"/>
              <a:gd name="T21" fmla="*/ 693496 h 3406"/>
              <a:gd name="T22" fmla="*/ 247782 w 2975"/>
              <a:gd name="T23" fmla="*/ 874798 h 3406"/>
              <a:gd name="T24" fmla="*/ 258555 w 2975"/>
              <a:gd name="T25" fmla="*/ 1018403 h 3406"/>
              <a:gd name="T26" fmla="*/ 240600 w 2975"/>
              <a:gd name="T27" fmla="*/ 1209279 h 3406"/>
              <a:gd name="T28" fmla="*/ 189727 w 2975"/>
              <a:gd name="T29" fmla="*/ 1388188 h 3406"/>
              <a:gd name="T30" fmla="*/ 108330 w 2975"/>
              <a:gd name="T31" fmla="*/ 1551539 h 3406"/>
              <a:gd name="T32" fmla="*/ 0 w 2975"/>
              <a:gd name="T33" fmla="*/ 1696341 h 3406"/>
              <a:gd name="T34" fmla="*/ 17955 w 2975"/>
              <a:gd name="T35" fmla="*/ 1716087 h 3406"/>
              <a:gd name="T36" fmla="*/ 93966 w 2975"/>
              <a:gd name="T37" fmla="*/ 1789087 h 3406"/>
              <a:gd name="T38" fmla="*/ 175961 w 2975"/>
              <a:gd name="T39" fmla="*/ 1853709 h 3406"/>
              <a:gd name="T40" fmla="*/ 265737 w 2975"/>
              <a:gd name="T41" fmla="*/ 1909955 h 3406"/>
              <a:gd name="T42" fmla="*/ 361498 w 2975"/>
              <a:gd name="T43" fmla="*/ 1956627 h 3406"/>
              <a:gd name="T44" fmla="*/ 462646 w 2975"/>
              <a:gd name="T45" fmla="*/ 1993126 h 3406"/>
              <a:gd name="T46" fmla="*/ 567983 w 2975"/>
              <a:gd name="T47" fmla="*/ 2019454 h 3406"/>
              <a:gd name="T48" fmla="*/ 676912 w 2975"/>
              <a:gd name="T49" fmla="*/ 2035011 h 3406"/>
              <a:gd name="T50" fmla="*/ 760703 w 2975"/>
              <a:gd name="T51" fmla="*/ 2038003 h 3406"/>
              <a:gd name="T52" fmla="*/ 873222 w 2975"/>
              <a:gd name="T53" fmla="*/ 2031421 h 3406"/>
              <a:gd name="T54" fmla="*/ 981552 w 2975"/>
              <a:gd name="T55" fmla="*/ 2014069 h 3406"/>
              <a:gd name="T56" fmla="*/ 1085692 w 2975"/>
              <a:gd name="T57" fmla="*/ 1984749 h 3406"/>
              <a:gd name="T58" fmla="*/ 1184446 w 2975"/>
              <a:gd name="T59" fmla="*/ 1945258 h 3406"/>
              <a:gd name="T60" fmla="*/ 1279010 w 2975"/>
              <a:gd name="T61" fmla="*/ 1896192 h 3406"/>
              <a:gd name="T62" fmla="*/ 1366991 w 2975"/>
              <a:gd name="T63" fmla="*/ 1838152 h 3406"/>
              <a:gd name="T64" fmla="*/ 1447789 w 2975"/>
              <a:gd name="T65" fmla="*/ 1771136 h 3406"/>
              <a:gd name="T66" fmla="*/ 1522004 w 2975"/>
              <a:gd name="T67" fmla="*/ 1696341 h 3406"/>
              <a:gd name="T68" fmla="*/ 1605196 w 2975"/>
              <a:gd name="T69" fmla="*/ 1590432 h 3406"/>
              <a:gd name="T70" fmla="*/ 1693775 w 2975"/>
              <a:gd name="T71" fmla="*/ 1430671 h 3406"/>
              <a:gd name="T72" fmla="*/ 1752429 w 2975"/>
              <a:gd name="T73" fmla="*/ 1254754 h 3406"/>
              <a:gd name="T74" fmla="*/ 1779362 w 2975"/>
              <a:gd name="T75" fmla="*/ 1067468 h 3406"/>
              <a:gd name="T76" fmla="*/ 1779362 w 2975"/>
              <a:gd name="T77" fmla="*/ 966346 h 3406"/>
              <a:gd name="T78" fmla="*/ 1768589 w 2975"/>
              <a:gd name="T79" fmla="*/ 863429 h 3406"/>
              <a:gd name="T80" fmla="*/ 1748240 w 2975"/>
              <a:gd name="T81" fmla="*/ 764700 h 3406"/>
              <a:gd name="T82" fmla="*/ 1700359 w 2975"/>
              <a:gd name="T83" fmla="*/ 621693 h 3406"/>
              <a:gd name="T84" fmla="*/ 1606393 w 2975"/>
              <a:gd name="T85" fmla="*/ 448768 h 3406"/>
              <a:gd name="T86" fmla="*/ 1481305 w 2975"/>
              <a:gd name="T87" fmla="*/ 297982 h 3406"/>
              <a:gd name="T88" fmla="*/ 1331080 w 2975"/>
              <a:gd name="T89" fmla="*/ 174122 h 3406"/>
              <a:gd name="T90" fmla="*/ 1157513 w 2975"/>
              <a:gd name="T91" fmla="*/ 80180 h 3406"/>
              <a:gd name="T92" fmla="*/ 1015667 w 2975"/>
              <a:gd name="T93" fmla="*/ 32311 h 3406"/>
              <a:gd name="T94" fmla="*/ 915716 w 2975"/>
              <a:gd name="T95" fmla="*/ 11967 h 3406"/>
              <a:gd name="T96" fmla="*/ 813371 w 2975"/>
              <a:gd name="T97" fmla="*/ 1197 h 3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5"/>
              <a:gd name="T148" fmla="*/ 0 h 3406"/>
              <a:gd name="T149" fmla="*/ 2975 w 2975"/>
              <a:gd name="T150" fmla="*/ 3406 h 3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5" h="3406">
                <a:moveTo>
                  <a:pt x="1271" y="0"/>
                </a:moveTo>
                <a:lnTo>
                  <a:pt x="1271" y="0"/>
                </a:lnTo>
                <a:lnTo>
                  <a:pt x="1224" y="0"/>
                </a:lnTo>
                <a:lnTo>
                  <a:pt x="1177" y="2"/>
                </a:lnTo>
                <a:lnTo>
                  <a:pt x="1131" y="6"/>
                </a:lnTo>
                <a:lnTo>
                  <a:pt x="1084" y="11"/>
                </a:lnTo>
                <a:lnTo>
                  <a:pt x="1039" y="16"/>
                </a:lnTo>
                <a:lnTo>
                  <a:pt x="994" y="23"/>
                </a:lnTo>
                <a:lnTo>
                  <a:pt x="949" y="30"/>
                </a:lnTo>
                <a:lnTo>
                  <a:pt x="903" y="41"/>
                </a:lnTo>
                <a:lnTo>
                  <a:pt x="860" y="51"/>
                </a:lnTo>
                <a:lnTo>
                  <a:pt x="815" y="61"/>
                </a:lnTo>
                <a:lnTo>
                  <a:pt x="773" y="75"/>
                </a:lnTo>
                <a:lnTo>
                  <a:pt x="729" y="87"/>
                </a:lnTo>
                <a:lnTo>
                  <a:pt x="687" y="103"/>
                </a:lnTo>
                <a:lnTo>
                  <a:pt x="646" y="119"/>
                </a:lnTo>
                <a:lnTo>
                  <a:pt x="604" y="136"/>
                </a:lnTo>
                <a:lnTo>
                  <a:pt x="562" y="154"/>
                </a:lnTo>
                <a:lnTo>
                  <a:pt x="522" y="173"/>
                </a:lnTo>
                <a:lnTo>
                  <a:pt x="484" y="194"/>
                </a:lnTo>
                <a:lnTo>
                  <a:pt x="444" y="215"/>
                </a:lnTo>
                <a:lnTo>
                  <a:pt x="406" y="235"/>
                </a:lnTo>
                <a:lnTo>
                  <a:pt x="369" y="260"/>
                </a:lnTo>
                <a:lnTo>
                  <a:pt x="331" y="282"/>
                </a:lnTo>
                <a:lnTo>
                  <a:pt x="294" y="308"/>
                </a:lnTo>
                <a:lnTo>
                  <a:pt x="259" y="333"/>
                </a:lnTo>
                <a:lnTo>
                  <a:pt x="225" y="361"/>
                </a:lnTo>
                <a:lnTo>
                  <a:pt x="190" y="389"/>
                </a:lnTo>
                <a:lnTo>
                  <a:pt x="157" y="416"/>
                </a:lnTo>
                <a:lnTo>
                  <a:pt x="124" y="446"/>
                </a:lnTo>
                <a:lnTo>
                  <a:pt x="91" y="476"/>
                </a:lnTo>
                <a:lnTo>
                  <a:pt x="61" y="507"/>
                </a:lnTo>
                <a:lnTo>
                  <a:pt x="30" y="538"/>
                </a:lnTo>
                <a:lnTo>
                  <a:pt x="0" y="569"/>
                </a:lnTo>
                <a:lnTo>
                  <a:pt x="49" y="627"/>
                </a:lnTo>
                <a:lnTo>
                  <a:pt x="96" y="688"/>
                </a:lnTo>
                <a:lnTo>
                  <a:pt x="139" y="749"/>
                </a:lnTo>
                <a:lnTo>
                  <a:pt x="181" y="813"/>
                </a:lnTo>
                <a:lnTo>
                  <a:pt x="219" y="879"/>
                </a:lnTo>
                <a:lnTo>
                  <a:pt x="254" y="945"/>
                </a:lnTo>
                <a:lnTo>
                  <a:pt x="287" y="1015"/>
                </a:lnTo>
                <a:lnTo>
                  <a:pt x="317" y="1086"/>
                </a:lnTo>
                <a:lnTo>
                  <a:pt x="343" y="1159"/>
                </a:lnTo>
                <a:lnTo>
                  <a:pt x="366" y="1232"/>
                </a:lnTo>
                <a:lnTo>
                  <a:pt x="386" y="1307"/>
                </a:lnTo>
                <a:lnTo>
                  <a:pt x="402" y="1384"/>
                </a:lnTo>
                <a:lnTo>
                  <a:pt x="414" y="1462"/>
                </a:lnTo>
                <a:lnTo>
                  <a:pt x="425" y="1542"/>
                </a:lnTo>
                <a:lnTo>
                  <a:pt x="430" y="1622"/>
                </a:lnTo>
                <a:lnTo>
                  <a:pt x="432" y="1702"/>
                </a:lnTo>
                <a:lnTo>
                  <a:pt x="430" y="1784"/>
                </a:lnTo>
                <a:lnTo>
                  <a:pt x="425" y="1864"/>
                </a:lnTo>
                <a:lnTo>
                  <a:pt x="414" y="1942"/>
                </a:lnTo>
                <a:lnTo>
                  <a:pt x="402" y="2021"/>
                </a:lnTo>
                <a:lnTo>
                  <a:pt x="386" y="2097"/>
                </a:lnTo>
                <a:lnTo>
                  <a:pt x="366" y="2174"/>
                </a:lnTo>
                <a:lnTo>
                  <a:pt x="343" y="2247"/>
                </a:lnTo>
                <a:lnTo>
                  <a:pt x="317" y="2320"/>
                </a:lnTo>
                <a:lnTo>
                  <a:pt x="287" y="2390"/>
                </a:lnTo>
                <a:lnTo>
                  <a:pt x="254" y="2459"/>
                </a:lnTo>
                <a:lnTo>
                  <a:pt x="219" y="2527"/>
                </a:lnTo>
                <a:lnTo>
                  <a:pt x="181" y="2593"/>
                </a:lnTo>
                <a:lnTo>
                  <a:pt x="139" y="2656"/>
                </a:lnTo>
                <a:lnTo>
                  <a:pt x="96" y="2719"/>
                </a:lnTo>
                <a:lnTo>
                  <a:pt x="49" y="2778"/>
                </a:lnTo>
                <a:lnTo>
                  <a:pt x="0" y="2835"/>
                </a:lnTo>
                <a:lnTo>
                  <a:pt x="30" y="2868"/>
                </a:lnTo>
                <a:lnTo>
                  <a:pt x="61" y="2900"/>
                </a:lnTo>
                <a:lnTo>
                  <a:pt x="92" y="2931"/>
                </a:lnTo>
                <a:lnTo>
                  <a:pt x="124" y="2960"/>
                </a:lnTo>
                <a:lnTo>
                  <a:pt x="157" y="2990"/>
                </a:lnTo>
                <a:lnTo>
                  <a:pt x="190" y="3018"/>
                </a:lnTo>
                <a:lnTo>
                  <a:pt x="225" y="3046"/>
                </a:lnTo>
                <a:lnTo>
                  <a:pt x="259" y="3072"/>
                </a:lnTo>
                <a:lnTo>
                  <a:pt x="294" y="3098"/>
                </a:lnTo>
                <a:lnTo>
                  <a:pt x="331" y="3122"/>
                </a:lnTo>
                <a:lnTo>
                  <a:pt x="369" y="3147"/>
                </a:lnTo>
                <a:lnTo>
                  <a:pt x="406" y="3169"/>
                </a:lnTo>
                <a:lnTo>
                  <a:pt x="444" y="3192"/>
                </a:lnTo>
                <a:lnTo>
                  <a:pt x="484" y="3213"/>
                </a:lnTo>
                <a:lnTo>
                  <a:pt x="522" y="3234"/>
                </a:lnTo>
                <a:lnTo>
                  <a:pt x="564" y="3251"/>
                </a:lnTo>
                <a:lnTo>
                  <a:pt x="604" y="3270"/>
                </a:lnTo>
                <a:lnTo>
                  <a:pt x="646" y="3288"/>
                </a:lnTo>
                <a:lnTo>
                  <a:pt x="687" y="3303"/>
                </a:lnTo>
                <a:lnTo>
                  <a:pt x="729" y="3317"/>
                </a:lnTo>
                <a:lnTo>
                  <a:pt x="773" y="3331"/>
                </a:lnTo>
                <a:lnTo>
                  <a:pt x="815" y="3343"/>
                </a:lnTo>
                <a:lnTo>
                  <a:pt x="860" y="3355"/>
                </a:lnTo>
                <a:lnTo>
                  <a:pt x="903" y="3366"/>
                </a:lnTo>
                <a:lnTo>
                  <a:pt x="949" y="3375"/>
                </a:lnTo>
                <a:lnTo>
                  <a:pt x="994" y="3383"/>
                </a:lnTo>
                <a:lnTo>
                  <a:pt x="1039" y="3390"/>
                </a:lnTo>
                <a:lnTo>
                  <a:pt x="1084" y="3395"/>
                </a:lnTo>
                <a:lnTo>
                  <a:pt x="1131" y="3401"/>
                </a:lnTo>
                <a:lnTo>
                  <a:pt x="1177" y="3402"/>
                </a:lnTo>
                <a:lnTo>
                  <a:pt x="1224" y="3404"/>
                </a:lnTo>
                <a:lnTo>
                  <a:pt x="1271" y="3406"/>
                </a:lnTo>
                <a:lnTo>
                  <a:pt x="1319" y="3404"/>
                </a:lnTo>
                <a:lnTo>
                  <a:pt x="1366" y="3402"/>
                </a:lnTo>
                <a:lnTo>
                  <a:pt x="1412" y="3401"/>
                </a:lnTo>
                <a:lnTo>
                  <a:pt x="1459" y="3395"/>
                </a:lnTo>
                <a:lnTo>
                  <a:pt x="1504" y="3390"/>
                </a:lnTo>
                <a:lnTo>
                  <a:pt x="1549" y="3383"/>
                </a:lnTo>
                <a:lnTo>
                  <a:pt x="1594" y="3375"/>
                </a:lnTo>
                <a:lnTo>
                  <a:pt x="1640" y="3366"/>
                </a:lnTo>
                <a:lnTo>
                  <a:pt x="1683" y="3355"/>
                </a:lnTo>
                <a:lnTo>
                  <a:pt x="1727" y="3343"/>
                </a:lnTo>
                <a:lnTo>
                  <a:pt x="1770" y="3331"/>
                </a:lnTo>
                <a:lnTo>
                  <a:pt x="1814" y="3317"/>
                </a:lnTo>
                <a:lnTo>
                  <a:pt x="1855" y="3303"/>
                </a:lnTo>
                <a:lnTo>
                  <a:pt x="1897" y="3288"/>
                </a:lnTo>
                <a:lnTo>
                  <a:pt x="1939" y="3270"/>
                </a:lnTo>
                <a:lnTo>
                  <a:pt x="1979" y="3251"/>
                </a:lnTo>
                <a:lnTo>
                  <a:pt x="2019" y="3234"/>
                </a:lnTo>
                <a:lnTo>
                  <a:pt x="2059" y="3213"/>
                </a:lnTo>
                <a:lnTo>
                  <a:pt x="2097" y="3192"/>
                </a:lnTo>
                <a:lnTo>
                  <a:pt x="2137" y="3169"/>
                </a:lnTo>
                <a:lnTo>
                  <a:pt x="2174" y="3147"/>
                </a:lnTo>
                <a:lnTo>
                  <a:pt x="2210" y="3122"/>
                </a:lnTo>
                <a:lnTo>
                  <a:pt x="2247" y="3098"/>
                </a:lnTo>
                <a:lnTo>
                  <a:pt x="2284" y="3072"/>
                </a:lnTo>
                <a:lnTo>
                  <a:pt x="2318" y="3046"/>
                </a:lnTo>
                <a:lnTo>
                  <a:pt x="2353" y="3018"/>
                </a:lnTo>
                <a:lnTo>
                  <a:pt x="2386" y="2990"/>
                </a:lnTo>
                <a:lnTo>
                  <a:pt x="2419" y="2960"/>
                </a:lnTo>
                <a:lnTo>
                  <a:pt x="2451" y="2931"/>
                </a:lnTo>
                <a:lnTo>
                  <a:pt x="2482" y="2900"/>
                </a:lnTo>
                <a:lnTo>
                  <a:pt x="2513" y="2868"/>
                </a:lnTo>
                <a:lnTo>
                  <a:pt x="2543" y="2835"/>
                </a:lnTo>
                <a:lnTo>
                  <a:pt x="2592" y="2778"/>
                </a:lnTo>
                <a:lnTo>
                  <a:pt x="2639" y="2719"/>
                </a:lnTo>
                <a:lnTo>
                  <a:pt x="2682" y="2658"/>
                </a:lnTo>
                <a:lnTo>
                  <a:pt x="2724" y="2593"/>
                </a:lnTo>
                <a:lnTo>
                  <a:pt x="2762" y="2527"/>
                </a:lnTo>
                <a:lnTo>
                  <a:pt x="2797" y="2459"/>
                </a:lnTo>
                <a:lnTo>
                  <a:pt x="2830" y="2391"/>
                </a:lnTo>
                <a:lnTo>
                  <a:pt x="2860" y="2320"/>
                </a:lnTo>
                <a:lnTo>
                  <a:pt x="2886" y="2247"/>
                </a:lnTo>
                <a:lnTo>
                  <a:pt x="2908" y="2174"/>
                </a:lnTo>
                <a:lnTo>
                  <a:pt x="2928" y="2097"/>
                </a:lnTo>
                <a:lnTo>
                  <a:pt x="2945" y="2021"/>
                </a:lnTo>
                <a:lnTo>
                  <a:pt x="2957" y="1942"/>
                </a:lnTo>
                <a:lnTo>
                  <a:pt x="2968" y="1864"/>
                </a:lnTo>
                <a:lnTo>
                  <a:pt x="2973" y="1784"/>
                </a:lnTo>
                <a:lnTo>
                  <a:pt x="2975" y="1702"/>
                </a:lnTo>
                <a:lnTo>
                  <a:pt x="2975" y="1659"/>
                </a:lnTo>
                <a:lnTo>
                  <a:pt x="2973" y="1615"/>
                </a:lnTo>
                <a:lnTo>
                  <a:pt x="2969" y="1572"/>
                </a:lnTo>
                <a:lnTo>
                  <a:pt x="2966" y="1528"/>
                </a:lnTo>
                <a:lnTo>
                  <a:pt x="2961" y="1487"/>
                </a:lnTo>
                <a:lnTo>
                  <a:pt x="2955" y="1443"/>
                </a:lnTo>
                <a:lnTo>
                  <a:pt x="2948" y="1401"/>
                </a:lnTo>
                <a:lnTo>
                  <a:pt x="2940" y="1360"/>
                </a:lnTo>
                <a:lnTo>
                  <a:pt x="2931" y="1318"/>
                </a:lnTo>
                <a:lnTo>
                  <a:pt x="2921" y="1278"/>
                </a:lnTo>
                <a:lnTo>
                  <a:pt x="2910" y="1236"/>
                </a:lnTo>
                <a:lnTo>
                  <a:pt x="2898" y="1196"/>
                </a:lnTo>
                <a:lnTo>
                  <a:pt x="2872" y="1118"/>
                </a:lnTo>
                <a:lnTo>
                  <a:pt x="2841" y="1039"/>
                </a:lnTo>
                <a:lnTo>
                  <a:pt x="2806" y="965"/>
                </a:lnTo>
                <a:lnTo>
                  <a:pt x="2769" y="891"/>
                </a:lnTo>
                <a:lnTo>
                  <a:pt x="2727" y="820"/>
                </a:lnTo>
                <a:lnTo>
                  <a:pt x="2684" y="750"/>
                </a:lnTo>
                <a:lnTo>
                  <a:pt x="2637" y="684"/>
                </a:lnTo>
                <a:lnTo>
                  <a:pt x="2585" y="620"/>
                </a:lnTo>
                <a:lnTo>
                  <a:pt x="2532" y="557"/>
                </a:lnTo>
                <a:lnTo>
                  <a:pt x="2475" y="498"/>
                </a:lnTo>
                <a:lnTo>
                  <a:pt x="2416" y="442"/>
                </a:lnTo>
                <a:lnTo>
                  <a:pt x="2355" y="389"/>
                </a:lnTo>
                <a:lnTo>
                  <a:pt x="2291" y="338"/>
                </a:lnTo>
                <a:lnTo>
                  <a:pt x="2224" y="291"/>
                </a:lnTo>
                <a:lnTo>
                  <a:pt x="2155" y="248"/>
                </a:lnTo>
                <a:lnTo>
                  <a:pt x="2083" y="206"/>
                </a:lnTo>
                <a:lnTo>
                  <a:pt x="2010" y="168"/>
                </a:lnTo>
                <a:lnTo>
                  <a:pt x="1934" y="134"/>
                </a:lnTo>
                <a:lnTo>
                  <a:pt x="1857" y="103"/>
                </a:lnTo>
                <a:lnTo>
                  <a:pt x="1777" y="77"/>
                </a:lnTo>
                <a:lnTo>
                  <a:pt x="1737" y="65"/>
                </a:lnTo>
                <a:lnTo>
                  <a:pt x="1697" y="54"/>
                </a:lnTo>
                <a:lnTo>
                  <a:pt x="1655" y="44"/>
                </a:lnTo>
                <a:lnTo>
                  <a:pt x="1615" y="35"/>
                </a:lnTo>
                <a:lnTo>
                  <a:pt x="1573" y="27"/>
                </a:lnTo>
                <a:lnTo>
                  <a:pt x="1530" y="20"/>
                </a:lnTo>
                <a:lnTo>
                  <a:pt x="1488" y="14"/>
                </a:lnTo>
                <a:lnTo>
                  <a:pt x="1445" y="9"/>
                </a:lnTo>
                <a:lnTo>
                  <a:pt x="1403" y="6"/>
                </a:lnTo>
                <a:lnTo>
                  <a:pt x="1359" y="2"/>
                </a:lnTo>
                <a:lnTo>
                  <a:pt x="1316" y="0"/>
                </a:lnTo>
                <a:lnTo>
                  <a:pt x="1271" y="0"/>
                </a:lnTo>
                <a:close/>
              </a:path>
            </a:pathLst>
          </a:custGeom>
          <a:solidFill>
            <a:srgbClr val="71C6C6"/>
          </a:solidFill>
          <a:ln w="38100">
            <a:solidFill>
              <a:srgbClr val="F8F0E5"/>
            </a:solidFill>
            <a:prstDash val="solid"/>
            <a:round/>
            <a:headEnd/>
            <a:tailEnd/>
          </a:ln>
        </p:spPr>
        <p:txBody>
          <a:bodyPr/>
          <a:lstStyle/>
          <a:p>
            <a:endParaRPr lang="zh-CN" altLang="en-US"/>
          </a:p>
        </p:txBody>
      </p:sp>
      <p:sp>
        <p:nvSpPr>
          <p:cNvPr id="54299" name="Freeform 6"/>
          <p:cNvSpPr>
            <a:spLocks/>
          </p:cNvSpPr>
          <p:nvPr/>
        </p:nvSpPr>
        <p:spPr bwMode="auto">
          <a:xfrm rot="2700000">
            <a:off x="8120063" y="2611438"/>
            <a:ext cx="2374900" cy="2717800"/>
          </a:xfrm>
          <a:custGeom>
            <a:avLst/>
            <a:gdLst>
              <a:gd name="T0" fmla="*/ 1780559 w 2975"/>
              <a:gd name="T1" fmla="*/ 340465 h 3406"/>
              <a:gd name="T2" fmla="*/ 1706344 w 2975"/>
              <a:gd name="T3" fmla="*/ 266867 h 3406"/>
              <a:gd name="T4" fmla="*/ 1625546 w 2975"/>
              <a:gd name="T5" fmla="*/ 198654 h 3406"/>
              <a:gd name="T6" fmla="*/ 1537565 w 2975"/>
              <a:gd name="T7" fmla="*/ 141811 h 3406"/>
              <a:gd name="T8" fmla="*/ 1443001 w 2975"/>
              <a:gd name="T9" fmla="*/ 91549 h 3406"/>
              <a:gd name="T10" fmla="*/ 1344247 w 2975"/>
              <a:gd name="T11" fmla="*/ 53254 h 3406"/>
              <a:gd name="T12" fmla="*/ 1240107 w 2975"/>
              <a:gd name="T13" fmla="*/ 23934 h 3406"/>
              <a:gd name="T14" fmla="*/ 1131777 w 2975"/>
              <a:gd name="T15" fmla="*/ 6582 h 3406"/>
              <a:gd name="T16" fmla="*/ 1019258 w 2975"/>
              <a:gd name="T17" fmla="*/ 0 h 3406"/>
              <a:gd name="T18" fmla="*/ 935467 w 2975"/>
              <a:gd name="T19" fmla="*/ 2992 h 3406"/>
              <a:gd name="T20" fmla="*/ 826539 w 2975"/>
              <a:gd name="T21" fmla="*/ 18549 h 3406"/>
              <a:gd name="T22" fmla="*/ 721201 w 2975"/>
              <a:gd name="T23" fmla="*/ 44877 h 3406"/>
              <a:gd name="T24" fmla="*/ 620054 w 2975"/>
              <a:gd name="T25" fmla="*/ 81377 h 3406"/>
              <a:gd name="T26" fmla="*/ 524292 w 2975"/>
              <a:gd name="T27" fmla="*/ 128048 h 3406"/>
              <a:gd name="T28" fmla="*/ 435713 w 2975"/>
              <a:gd name="T29" fmla="*/ 184294 h 3406"/>
              <a:gd name="T30" fmla="*/ 352521 w 2975"/>
              <a:gd name="T31" fmla="*/ 248916 h 3406"/>
              <a:gd name="T32" fmla="*/ 276510 w 2975"/>
              <a:gd name="T33" fmla="*/ 321916 h 3406"/>
              <a:gd name="T34" fmla="*/ 201098 w 2975"/>
              <a:gd name="T35" fmla="*/ 411071 h 3406"/>
              <a:gd name="T36" fmla="*/ 106534 w 2975"/>
              <a:gd name="T37" fmla="*/ 565447 h 3406"/>
              <a:gd name="T38" fmla="*/ 40100 w 2975"/>
              <a:gd name="T39" fmla="*/ 737176 h 3406"/>
              <a:gd name="T40" fmla="*/ 4190 w 2975"/>
              <a:gd name="T41" fmla="*/ 922666 h 3406"/>
              <a:gd name="T42" fmla="*/ 0 w 2975"/>
              <a:gd name="T43" fmla="*/ 1045329 h 3406"/>
              <a:gd name="T44" fmla="*/ 8379 w 2975"/>
              <a:gd name="T45" fmla="*/ 1148247 h 3406"/>
              <a:gd name="T46" fmla="*/ 26334 w 2975"/>
              <a:gd name="T47" fmla="*/ 1248771 h 3406"/>
              <a:gd name="T48" fmla="*/ 61646 w 2975"/>
              <a:gd name="T49" fmla="*/ 1369040 h 3406"/>
              <a:gd name="T50" fmla="*/ 148430 w 2975"/>
              <a:gd name="T51" fmla="*/ 1547351 h 3406"/>
              <a:gd name="T52" fmla="*/ 265139 w 2975"/>
              <a:gd name="T53" fmla="*/ 1703522 h 3406"/>
              <a:gd name="T54" fmla="*/ 409379 w 2975"/>
              <a:gd name="T55" fmla="*/ 1835758 h 3406"/>
              <a:gd name="T56" fmla="*/ 577559 w 2975"/>
              <a:gd name="T57" fmla="*/ 1936881 h 3406"/>
              <a:gd name="T58" fmla="*/ 740952 w 2975"/>
              <a:gd name="T59" fmla="*/ 1999110 h 3406"/>
              <a:gd name="T60" fmla="*/ 839107 w 2975"/>
              <a:gd name="T61" fmla="*/ 2021847 h 3406"/>
              <a:gd name="T62" fmla="*/ 940853 w 2975"/>
              <a:gd name="T63" fmla="*/ 2034413 h 3406"/>
              <a:gd name="T64" fmla="*/ 1019258 w 2975"/>
              <a:gd name="T65" fmla="*/ 2038003 h 3406"/>
              <a:gd name="T66" fmla="*/ 1131777 w 2975"/>
              <a:gd name="T67" fmla="*/ 2031421 h 3406"/>
              <a:gd name="T68" fmla="*/ 1240107 w 2975"/>
              <a:gd name="T69" fmla="*/ 2013470 h 3406"/>
              <a:gd name="T70" fmla="*/ 1344247 w 2975"/>
              <a:gd name="T71" fmla="*/ 1984749 h 3406"/>
              <a:gd name="T72" fmla="*/ 1443001 w 2975"/>
              <a:gd name="T73" fmla="*/ 1945856 h 3406"/>
              <a:gd name="T74" fmla="*/ 1537565 w 2975"/>
              <a:gd name="T75" fmla="*/ 1896192 h 3406"/>
              <a:gd name="T76" fmla="*/ 1625546 w 2975"/>
              <a:gd name="T77" fmla="*/ 1837554 h 3406"/>
              <a:gd name="T78" fmla="*/ 1706344 w 2975"/>
              <a:gd name="T79" fmla="*/ 1771136 h 3406"/>
              <a:gd name="T80" fmla="*/ 1780559 w 2975"/>
              <a:gd name="T81" fmla="*/ 1696341 h 3406"/>
              <a:gd name="T82" fmla="*/ 1697367 w 2975"/>
              <a:gd name="T83" fmla="*/ 1589834 h 3406"/>
              <a:gd name="T84" fmla="*/ 1608787 w 2975"/>
              <a:gd name="T85" fmla="*/ 1430671 h 3406"/>
              <a:gd name="T86" fmla="*/ 1549535 w 2975"/>
              <a:gd name="T87" fmla="*/ 1254754 h 3406"/>
              <a:gd name="T88" fmla="*/ 1523201 w 2975"/>
              <a:gd name="T89" fmla="*/ 1067468 h 3406"/>
              <a:gd name="T90" fmla="*/ 1526194 w 2975"/>
              <a:gd name="T91" fmla="*/ 922666 h 3406"/>
              <a:gd name="T92" fmla="*/ 1561505 w 2975"/>
              <a:gd name="T93" fmla="*/ 737176 h 3406"/>
              <a:gd name="T94" fmla="*/ 1628538 w 2975"/>
              <a:gd name="T95" fmla="*/ 566644 h 3406"/>
              <a:gd name="T96" fmla="*/ 1723102 w 2975"/>
              <a:gd name="T97" fmla="*/ 411071 h 3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5"/>
              <a:gd name="T148" fmla="*/ 0 h 3406"/>
              <a:gd name="T149" fmla="*/ 2975 w 2975"/>
              <a:gd name="T150" fmla="*/ 3406 h 3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5" h="3406">
                <a:moveTo>
                  <a:pt x="2975" y="569"/>
                </a:moveTo>
                <a:lnTo>
                  <a:pt x="2975" y="569"/>
                </a:lnTo>
                <a:lnTo>
                  <a:pt x="2945" y="538"/>
                </a:lnTo>
                <a:lnTo>
                  <a:pt x="2914" y="506"/>
                </a:lnTo>
                <a:lnTo>
                  <a:pt x="2883" y="475"/>
                </a:lnTo>
                <a:lnTo>
                  <a:pt x="2851" y="446"/>
                </a:lnTo>
                <a:lnTo>
                  <a:pt x="2818" y="416"/>
                </a:lnTo>
                <a:lnTo>
                  <a:pt x="2785" y="388"/>
                </a:lnTo>
                <a:lnTo>
                  <a:pt x="2750" y="360"/>
                </a:lnTo>
                <a:lnTo>
                  <a:pt x="2716" y="332"/>
                </a:lnTo>
                <a:lnTo>
                  <a:pt x="2679" y="308"/>
                </a:lnTo>
                <a:lnTo>
                  <a:pt x="2644" y="282"/>
                </a:lnTo>
                <a:lnTo>
                  <a:pt x="2606" y="259"/>
                </a:lnTo>
                <a:lnTo>
                  <a:pt x="2569" y="237"/>
                </a:lnTo>
                <a:lnTo>
                  <a:pt x="2531" y="214"/>
                </a:lnTo>
                <a:lnTo>
                  <a:pt x="2491" y="193"/>
                </a:lnTo>
                <a:lnTo>
                  <a:pt x="2451" y="172"/>
                </a:lnTo>
                <a:lnTo>
                  <a:pt x="2411" y="153"/>
                </a:lnTo>
                <a:lnTo>
                  <a:pt x="2371" y="136"/>
                </a:lnTo>
                <a:lnTo>
                  <a:pt x="2329" y="118"/>
                </a:lnTo>
                <a:lnTo>
                  <a:pt x="2288" y="103"/>
                </a:lnTo>
                <a:lnTo>
                  <a:pt x="2246" y="89"/>
                </a:lnTo>
                <a:lnTo>
                  <a:pt x="2202" y="75"/>
                </a:lnTo>
                <a:lnTo>
                  <a:pt x="2159" y="61"/>
                </a:lnTo>
                <a:lnTo>
                  <a:pt x="2115" y="51"/>
                </a:lnTo>
                <a:lnTo>
                  <a:pt x="2072" y="40"/>
                </a:lnTo>
                <a:lnTo>
                  <a:pt x="2026" y="31"/>
                </a:lnTo>
                <a:lnTo>
                  <a:pt x="1981" y="23"/>
                </a:lnTo>
                <a:lnTo>
                  <a:pt x="1936" y="16"/>
                </a:lnTo>
                <a:lnTo>
                  <a:pt x="1891" y="11"/>
                </a:lnTo>
                <a:lnTo>
                  <a:pt x="1844" y="5"/>
                </a:lnTo>
                <a:lnTo>
                  <a:pt x="1798" y="2"/>
                </a:lnTo>
                <a:lnTo>
                  <a:pt x="1751" y="0"/>
                </a:lnTo>
                <a:lnTo>
                  <a:pt x="1703" y="0"/>
                </a:lnTo>
                <a:lnTo>
                  <a:pt x="1656" y="0"/>
                </a:lnTo>
                <a:lnTo>
                  <a:pt x="1609" y="2"/>
                </a:lnTo>
                <a:lnTo>
                  <a:pt x="1563" y="5"/>
                </a:lnTo>
                <a:lnTo>
                  <a:pt x="1516" y="11"/>
                </a:lnTo>
                <a:lnTo>
                  <a:pt x="1471" y="16"/>
                </a:lnTo>
                <a:lnTo>
                  <a:pt x="1426" y="23"/>
                </a:lnTo>
                <a:lnTo>
                  <a:pt x="1381" y="31"/>
                </a:lnTo>
                <a:lnTo>
                  <a:pt x="1335" y="40"/>
                </a:lnTo>
                <a:lnTo>
                  <a:pt x="1292" y="51"/>
                </a:lnTo>
                <a:lnTo>
                  <a:pt x="1248" y="61"/>
                </a:lnTo>
                <a:lnTo>
                  <a:pt x="1205" y="75"/>
                </a:lnTo>
                <a:lnTo>
                  <a:pt x="1161" y="89"/>
                </a:lnTo>
                <a:lnTo>
                  <a:pt x="1120" y="103"/>
                </a:lnTo>
                <a:lnTo>
                  <a:pt x="1078" y="118"/>
                </a:lnTo>
                <a:lnTo>
                  <a:pt x="1036" y="136"/>
                </a:lnTo>
                <a:lnTo>
                  <a:pt x="996" y="153"/>
                </a:lnTo>
                <a:lnTo>
                  <a:pt x="956" y="172"/>
                </a:lnTo>
                <a:lnTo>
                  <a:pt x="916" y="193"/>
                </a:lnTo>
                <a:lnTo>
                  <a:pt x="876" y="214"/>
                </a:lnTo>
                <a:lnTo>
                  <a:pt x="838" y="237"/>
                </a:lnTo>
                <a:lnTo>
                  <a:pt x="801" y="259"/>
                </a:lnTo>
                <a:lnTo>
                  <a:pt x="763" y="282"/>
                </a:lnTo>
                <a:lnTo>
                  <a:pt x="728" y="308"/>
                </a:lnTo>
                <a:lnTo>
                  <a:pt x="691" y="332"/>
                </a:lnTo>
                <a:lnTo>
                  <a:pt x="657" y="360"/>
                </a:lnTo>
                <a:lnTo>
                  <a:pt x="622" y="388"/>
                </a:lnTo>
                <a:lnTo>
                  <a:pt x="589" y="416"/>
                </a:lnTo>
                <a:lnTo>
                  <a:pt x="556" y="446"/>
                </a:lnTo>
                <a:lnTo>
                  <a:pt x="524" y="475"/>
                </a:lnTo>
                <a:lnTo>
                  <a:pt x="493" y="506"/>
                </a:lnTo>
                <a:lnTo>
                  <a:pt x="462" y="538"/>
                </a:lnTo>
                <a:lnTo>
                  <a:pt x="432" y="569"/>
                </a:lnTo>
                <a:lnTo>
                  <a:pt x="383" y="627"/>
                </a:lnTo>
                <a:lnTo>
                  <a:pt x="336" y="687"/>
                </a:lnTo>
                <a:lnTo>
                  <a:pt x="293" y="748"/>
                </a:lnTo>
                <a:lnTo>
                  <a:pt x="251" y="813"/>
                </a:lnTo>
                <a:lnTo>
                  <a:pt x="213" y="879"/>
                </a:lnTo>
                <a:lnTo>
                  <a:pt x="178" y="945"/>
                </a:lnTo>
                <a:lnTo>
                  <a:pt x="145" y="1015"/>
                </a:lnTo>
                <a:lnTo>
                  <a:pt x="115" y="1086"/>
                </a:lnTo>
                <a:lnTo>
                  <a:pt x="89" y="1159"/>
                </a:lnTo>
                <a:lnTo>
                  <a:pt x="67" y="1232"/>
                </a:lnTo>
                <a:lnTo>
                  <a:pt x="46" y="1309"/>
                </a:lnTo>
                <a:lnTo>
                  <a:pt x="30" y="1385"/>
                </a:lnTo>
                <a:lnTo>
                  <a:pt x="18" y="1462"/>
                </a:lnTo>
                <a:lnTo>
                  <a:pt x="7" y="1542"/>
                </a:lnTo>
                <a:lnTo>
                  <a:pt x="2" y="1622"/>
                </a:lnTo>
                <a:lnTo>
                  <a:pt x="0" y="1702"/>
                </a:lnTo>
                <a:lnTo>
                  <a:pt x="0" y="1747"/>
                </a:lnTo>
                <a:lnTo>
                  <a:pt x="2" y="1791"/>
                </a:lnTo>
                <a:lnTo>
                  <a:pt x="6" y="1834"/>
                </a:lnTo>
                <a:lnTo>
                  <a:pt x="9" y="1876"/>
                </a:lnTo>
                <a:lnTo>
                  <a:pt x="14" y="1919"/>
                </a:lnTo>
                <a:lnTo>
                  <a:pt x="20" y="1961"/>
                </a:lnTo>
                <a:lnTo>
                  <a:pt x="27" y="2005"/>
                </a:lnTo>
                <a:lnTo>
                  <a:pt x="35" y="2046"/>
                </a:lnTo>
                <a:lnTo>
                  <a:pt x="44" y="2087"/>
                </a:lnTo>
                <a:lnTo>
                  <a:pt x="54" y="2128"/>
                </a:lnTo>
                <a:lnTo>
                  <a:pt x="65" y="2168"/>
                </a:lnTo>
                <a:lnTo>
                  <a:pt x="77" y="2208"/>
                </a:lnTo>
                <a:lnTo>
                  <a:pt x="103" y="2288"/>
                </a:lnTo>
                <a:lnTo>
                  <a:pt x="134" y="2365"/>
                </a:lnTo>
                <a:lnTo>
                  <a:pt x="168" y="2441"/>
                </a:lnTo>
                <a:lnTo>
                  <a:pt x="206" y="2515"/>
                </a:lnTo>
                <a:lnTo>
                  <a:pt x="248" y="2586"/>
                </a:lnTo>
                <a:lnTo>
                  <a:pt x="291" y="2656"/>
                </a:lnTo>
                <a:lnTo>
                  <a:pt x="338" y="2722"/>
                </a:lnTo>
                <a:lnTo>
                  <a:pt x="389" y="2786"/>
                </a:lnTo>
                <a:lnTo>
                  <a:pt x="443" y="2847"/>
                </a:lnTo>
                <a:lnTo>
                  <a:pt x="500" y="2906"/>
                </a:lnTo>
                <a:lnTo>
                  <a:pt x="559" y="2964"/>
                </a:lnTo>
                <a:lnTo>
                  <a:pt x="620" y="3017"/>
                </a:lnTo>
                <a:lnTo>
                  <a:pt x="684" y="3068"/>
                </a:lnTo>
                <a:lnTo>
                  <a:pt x="751" y="3115"/>
                </a:lnTo>
                <a:lnTo>
                  <a:pt x="820" y="3158"/>
                </a:lnTo>
                <a:lnTo>
                  <a:pt x="892" y="3200"/>
                </a:lnTo>
                <a:lnTo>
                  <a:pt x="965" y="3237"/>
                </a:lnTo>
                <a:lnTo>
                  <a:pt x="1041" y="3272"/>
                </a:lnTo>
                <a:lnTo>
                  <a:pt x="1118" y="3303"/>
                </a:lnTo>
                <a:lnTo>
                  <a:pt x="1198" y="3329"/>
                </a:lnTo>
                <a:lnTo>
                  <a:pt x="1238" y="3341"/>
                </a:lnTo>
                <a:lnTo>
                  <a:pt x="1278" y="3352"/>
                </a:lnTo>
                <a:lnTo>
                  <a:pt x="1320" y="3362"/>
                </a:lnTo>
                <a:lnTo>
                  <a:pt x="1360" y="3371"/>
                </a:lnTo>
                <a:lnTo>
                  <a:pt x="1402" y="3379"/>
                </a:lnTo>
                <a:lnTo>
                  <a:pt x="1443" y="3386"/>
                </a:lnTo>
                <a:lnTo>
                  <a:pt x="1487" y="3392"/>
                </a:lnTo>
                <a:lnTo>
                  <a:pt x="1529" y="3397"/>
                </a:lnTo>
                <a:lnTo>
                  <a:pt x="1572" y="3400"/>
                </a:lnTo>
                <a:lnTo>
                  <a:pt x="1616" y="3404"/>
                </a:lnTo>
                <a:lnTo>
                  <a:pt x="1659" y="3406"/>
                </a:lnTo>
                <a:lnTo>
                  <a:pt x="1703" y="3406"/>
                </a:lnTo>
                <a:lnTo>
                  <a:pt x="1751" y="3406"/>
                </a:lnTo>
                <a:lnTo>
                  <a:pt x="1798" y="3402"/>
                </a:lnTo>
                <a:lnTo>
                  <a:pt x="1844" y="3400"/>
                </a:lnTo>
                <a:lnTo>
                  <a:pt x="1891" y="3395"/>
                </a:lnTo>
                <a:lnTo>
                  <a:pt x="1936" y="3390"/>
                </a:lnTo>
                <a:lnTo>
                  <a:pt x="1981" y="3383"/>
                </a:lnTo>
                <a:lnTo>
                  <a:pt x="2026" y="3374"/>
                </a:lnTo>
                <a:lnTo>
                  <a:pt x="2072" y="3365"/>
                </a:lnTo>
                <a:lnTo>
                  <a:pt x="2115" y="3355"/>
                </a:lnTo>
                <a:lnTo>
                  <a:pt x="2160" y="3343"/>
                </a:lnTo>
                <a:lnTo>
                  <a:pt x="2202" y="3331"/>
                </a:lnTo>
                <a:lnTo>
                  <a:pt x="2246" y="3317"/>
                </a:lnTo>
                <a:lnTo>
                  <a:pt x="2288" y="3303"/>
                </a:lnTo>
                <a:lnTo>
                  <a:pt x="2329" y="3287"/>
                </a:lnTo>
                <a:lnTo>
                  <a:pt x="2371" y="3270"/>
                </a:lnTo>
                <a:lnTo>
                  <a:pt x="2411" y="3252"/>
                </a:lnTo>
                <a:lnTo>
                  <a:pt x="2453" y="3233"/>
                </a:lnTo>
                <a:lnTo>
                  <a:pt x="2491" y="3212"/>
                </a:lnTo>
                <a:lnTo>
                  <a:pt x="2531" y="3191"/>
                </a:lnTo>
                <a:lnTo>
                  <a:pt x="2569" y="3169"/>
                </a:lnTo>
                <a:lnTo>
                  <a:pt x="2606" y="3146"/>
                </a:lnTo>
                <a:lnTo>
                  <a:pt x="2644" y="3122"/>
                </a:lnTo>
                <a:lnTo>
                  <a:pt x="2681" y="3098"/>
                </a:lnTo>
                <a:lnTo>
                  <a:pt x="2716" y="3071"/>
                </a:lnTo>
                <a:lnTo>
                  <a:pt x="2750" y="3045"/>
                </a:lnTo>
                <a:lnTo>
                  <a:pt x="2785" y="3017"/>
                </a:lnTo>
                <a:lnTo>
                  <a:pt x="2818" y="2990"/>
                </a:lnTo>
                <a:lnTo>
                  <a:pt x="2851" y="2960"/>
                </a:lnTo>
                <a:lnTo>
                  <a:pt x="2883" y="2930"/>
                </a:lnTo>
                <a:lnTo>
                  <a:pt x="2914" y="2899"/>
                </a:lnTo>
                <a:lnTo>
                  <a:pt x="2945" y="2868"/>
                </a:lnTo>
                <a:lnTo>
                  <a:pt x="2975" y="2835"/>
                </a:lnTo>
                <a:lnTo>
                  <a:pt x="2926" y="2777"/>
                </a:lnTo>
                <a:lnTo>
                  <a:pt x="2879" y="2718"/>
                </a:lnTo>
                <a:lnTo>
                  <a:pt x="2836" y="2657"/>
                </a:lnTo>
                <a:lnTo>
                  <a:pt x="2794" y="2593"/>
                </a:lnTo>
                <a:lnTo>
                  <a:pt x="2756" y="2527"/>
                </a:lnTo>
                <a:lnTo>
                  <a:pt x="2721" y="2459"/>
                </a:lnTo>
                <a:lnTo>
                  <a:pt x="2688" y="2391"/>
                </a:lnTo>
                <a:lnTo>
                  <a:pt x="2658" y="2320"/>
                </a:lnTo>
                <a:lnTo>
                  <a:pt x="2632" y="2247"/>
                </a:lnTo>
                <a:lnTo>
                  <a:pt x="2609" y="2174"/>
                </a:lnTo>
                <a:lnTo>
                  <a:pt x="2589" y="2097"/>
                </a:lnTo>
                <a:lnTo>
                  <a:pt x="2573" y="2020"/>
                </a:lnTo>
                <a:lnTo>
                  <a:pt x="2561" y="1944"/>
                </a:lnTo>
                <a:lnTo>
                  <a:pt x="2550" y="1864"/>
                </a:lnTo>
                <a:lnTo>
                  <a:pt x="2545" y="1784"/>
                </a:lnTo>
                <a:lnTo>
                  <a:pt x="2543" y="1702"/>
                </a:lnTo>
                <a:lnTo>
                  <a:pt x="2545" y="1622"/>
                </a:lnTo>
                <a:lnTo>
                  <a:pt x="2550" y="1542"/>
                </a:lnTo>
                <a:lnTo>
                  <a:pt x="2561" y="1462"/>
                </a:lnTo>
                <a:lnTo>
                  <a:pt x="2573" y="1385"/>
                </a:lnTo>
                <a:lnTo>
                  <a:pt x="2589" y="1309"/>
                </a:lnTo>
                <a:lnTo>
                  <a:pt x="2609" y="1232"/>
                </a:lnTo>
                <a:lnTo>
                  <a:pt x="2632" y="1159"/>
                </a:lnTo>
                <a:lnTo>
                  <a:pt x="2658" y="1086"/>
                </a:lnTo>
                <a:lnTo>
                  <a:pt x="2688" y="1015"/>
                </a:lnTo>
                <a:lnTo>
                  <a:pt x="2721" y="947"/>
                </a:lnTo>
                <a:lnTo>
                  <a:pt x="2756" y="879"/>
                </a:lnTo>
                <a:lnTo>
                  <a:pt x="2794" y="813"/>
                </a:lnTo>
                <a:lnTo>
                  <a:pt x="2836" y="748"/>
                </a:lnTo>
                <a:lnTo>
                  <a:pt x="2879" y="687"/>
                </a:lnTo>
                <a:lnTo>
                  <a:pt x="2926" y="628"/>
                </a:lnTo>
                <a:lnTo>
                  <a:pt x="2975" y="569"/>
                </a:lnTo>
                <a:close/>
              </a:path>
            </a:pathLst>
          </a:custGeom>
          <a:solidFill>
            <a:srgbClr val="FF6F89"/>
          </a:solidFill>
          <a:ln w="38100">
            <a:solidFill>
              <a:srgbClr val="F8F0E5"/>
            </a:solidFill>
            <a:prstDash val="solid"/>
            <a:round/>
            <a:headEnd/>
            <a:tailEnd/>
          </a:ln>
        </p:spPr>
        <p:txBody>
          <a:bodyPr/>
          <a:lstStyle/>
          <a:p>
            <a:endParaRPr lang="zh-CN" altLang="en-US"/>
          </a:p>
        </p:txBody>
      </p:sp>
      <p:sp>
        <p:nvSpPr>
          <p:cNvPr id="54300" name="文本框 35"/>
          <p:cNvSpPr txBox="1">
            <a:spLocks noChangeArrowheads="1"/>
          </p:cNvSpPr>
          <p:nvPr/>
        </p:nvSpPr>
        <p:spPr bwMode="auto">
          <a:xfrm>
            <a:off x="8045450" y="2825750"/>
            <a:ext cx="2717800" cy="1557338"/>
          </a:xfrm>
          <a:prstGeom prst="rect">
            <a:avLst/>
          </a:prstGeom>
          <a:noFill/>
          <a:ln w="9525">
            <a:noFill/>
            <a:miter lim="800000"/>
            <a:headEnd/>
            <a:tailEnd/>
          </a:ln>
        </p:spPr>
        <p:txBody>
          <a:bodyPr lIns="121917" tIns="60958" rIns="121917" bIns="60958">
            <a:spAutoFit/>
          </a:bodyPr>
          <a:lstStyle/>
          <a:p>
            <a:pPr defTabSz="1219200" latinLnBrk="1"/>
            <a:endParaRPr lang="zh-CN" altLang="en-US" sz="1900">
              <a:latin typeface="MV Boli" pitchFamily="2" charset="0"/>
            </a:endParaRPr>
          </a:p>
          <a:p>
            <a:pPr defTabSz="1219200" latinLnBrk="1"/>
            <a:endParaRPr lang="zh-CN" altLang="en-US" sz="1900">
              <a:latin typeface="MV Boli" pitchFamily="2" charset="0"/>
            </a:endParaRPr>
          </a:p>
          <a:p>
            <a:pPr defTabSz="1219200" latinLnBrk="1"/>
            <a:r>
              <a:rPr lang="zh-CN" altLang="en-US" sz="1900">
                <a:latin typeface="MV Boli" pitchFamily="2" charset="0"/>
              </a:rPr>
              <a:t>     厌 学 心 理 </a:t>
            </a:r>
          </a:p>
          <a:p>
            <a:pPr defTabSz="1219200" latinLnBrk="1"/>
            <a:endParaRPr lang="zh-CN" altLang="en-US" sz="1900">
              <a:latin typeface="MV Boli" pitchFamily="2" charset="0"/>
            </a:endParaRPr>
          </a:p>
          <a:p>
            <a:pPr defTabSz="1219200" latinLnBrk="1"/>
            <a:r>
              <a:rPr lang="zh-CN" altLang="en-US" sz="1900">
                <a:latin typeface="MV Boli" pitchFamily="2" charset="0"/>
              </a:rPr>
              <a:t>  儿童抑郁症</a:t>
            </a:r>
          </a:p>
        </p:txBody>
      </p:sp>
      <p:sp>
        <p:nvSpPr>
          <p:cNvPr id="54301" name="文本框 36"/>
          <p:cNvSpPr txBox="1">
            <a:spLocks noChangeArrowheads="1"/>
          </p:cNvSpPr>
          <p:nvPr/>
        </p:nvSpPr>
        <p:spPr bwMode="auto">
          <a:xfrm>
            <a:off x="9790113" y="5167313"/>
            <a:ext cx="2155825" cy="1228725"/>
          </a:xfrm>
          <a:prstGeom prst="rect">
            <a:avLst/>
          </a:prstGeom>
          <a:noFill/>
          <a:ln w="9525">
            <a:noFill/>
            <a:miter lim="800000"/>
            <a:headEnd/>
            <a:tailEnd/>
          </a:ln>
        </p:spPr>
        <p:txBody>
          <a:bodyPr lIns="121917" tIns="60958" rIns="121917" bIns="60958">
            <a:spAutoFit/>
          </a:bodyPr>
          <a:lstStyle/>
          <a:p>
            <a:pPr defTabSz="1219200" latinLnBrk="1"/>
            <a:r>
              <a:rPr lang="zh-CN" altLang="en-US" sz="2400">
                <a:latin typeface="맑은 고딕" pitchFamily="34" charset="-127"/>
              </a:rPr>
              <a:t>儿童焦虑症</a:t>
            </a:r>
          </a:p>
          <a:p>
            <a:pPr defTabSz="1219200" latinLnBrk="1"/>
            <a:endParaRPr lang="zh-CN" altLang="en-US" sz="2400">
              <a:latin typeface="맑은 고딕" pitchFamily="34" charset="-127"/>
            </a:endParaRPr>
          </a:p>
          <a:p>
            <a:pPr defTabSz="1219200" latinLnBrk="1"/>
            <a:r>
              <a:rPr lang="zh-CN" altLang="en-US" sz="2400">
                <a:latin typeface="맑은 고딕" pitchFamily="34" charset="-127"/>
              </a:rPr>
              <a:t>  儿童孤独症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smtClean="0"/>
              <a:t>是否有经济合理的语言康复治疗方法</a:t>
            </a:r>
          </a:p>
        </p:txBody>
      </p:sp>
      <p:sp>
        <p:nvSpPr>
          <p:cNvPr id="20482" name="内容占位符 2"/>
          <p:cNvSpPr>
            <a:spLocks noGrp="1"/>
          </p:cNvSpPr>
          <p:nvPr>
            <p:ph idx="1"/>
          </p:nvPr>
        </p:nvSpPr>
        <p:spPr/>
        <p:txBody>
          <a:bodyPr/>
          <a:lstStyle/>
          <a:p>
            <a:endParaRPr lang="zh-CN" altLang="en-US" sz="9600" smtClean="0"/>
          </a:p>
          <a:p>
            <a:r>
              <a:rPr lang="zh-CN" altLang="en-US" sz="9600" smtClean="0"/>
              <a:t>答案是：有。</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smtClean="0"/>
              <a:t>在家里就可以帮助孩子进行语言康复</a:t>
            </a:r>
          </a:p>
        </p:txBody>
      </p:sp>
      <p:sp>
        <p:nvSpPr>
          <p:cNvPr id="21506" name="内容占位符 2"/>
          <p:cNvSpPr>
            <a:spLocks noGrp="1"/>
          </p:cNvSpPr>
          <p:nvPr>
            <p:ph idx="1"/>
          </p:nvPr>
        </p:nvSpPr>
        <p:spPr>
          <a:xfrm>
            <a:off x="838200" y="1427163"/>
            <a:ext cx="10515600" cy="5062537"/>
          </a:xfrm>
        </p:spPr>
        <p:txBody>
          <a:bodyPr/>
          <a:lstStyle/>
          <a:p>
            <a:endParaRPr lang="zh-CN" altLang="en-US" sz="2400" smtClean="0"/>
          </a:p>
          <a:p>
            <a:r>
              <a:rPr lang="zh-CN" altLang="en-US" sz="2400" smtClean="0"/>
              <a:t>1.促进口腔内部肌肉的发育，平时多让宝宝嚼一嚼硬东西。</a:t>
            </a:r>
          </a:p>
          <a:p>
            <a:r>
              <a:rPr lang="zh-CN" altLang="en-US" sz="2400" smtClean="0"/>
              <a:t>2.给孩子提供丰富的语言环境</a:t>
            </a:r>
          </a:p>
          <a:p>
            <a:r>
              <a:rPr lang="zh-CN" altLang="en-US" sz="2400" smtClean="0"/>
              <a:t>3.跟孩子说话时注意吐字清晰，表情可稍夸张，句子不要太长，简洁，准确</a:t>
            </a:r>
          </a:p>
          <a:p>
            <a:r>
              <a:rPr lang="zh-CN" altLang="en-US" sz="2400" smtClean="0"/>
              <a:t>4.多鼓励孩子说，坚持说出来再满足孩子的需求</a:t>
            </a:r>
          </a:p>
          <a:p>
            <a:r>
              <a:rPr lang="zh-CN" altLang="en-US" sz="2400" smtClean="0"/>
              <a:t>5.多带孩子进行亲子阅读</a:t>
            </a:r>
          </a:p>
          <a:p>
            <a:r>
              <a:rPr lang="zh-CN" altLang="en-US" sz="2400" smtClean="0"/>
              <a:t>6.坚持给孩子做抚触</a:t>
            </a:r>
          </a:p>
          <a:p>
            <a:r>
              <a:rPr lang="zh-CN" altLang="en-US" sz="2400" smtClean="0"/>
              <a:t>7.多让孩子爬行，充足的爬行可以促进孩子的语言发展。</a:t>
            </a:r>
          </a:p>
          <a:p>
            <a:r>
              <a:rPr lang="zh-CN" altLang="en-US" sz="2400" smtClean="0"/>
              <a:t>8.可以创设环境，如表演等，鼓励孩子多说话</a:t>
            </a:r>
          </a:p>
          <a:p>
            <a:r>
              <a:rPr lang="en-US" altLang="zh-CN" sz="2400" smtClean="0"/>
              <a:t>9.通过图片训练患者读图能力，一定要患者容易达到，为设计基础！</a:t>
            </a:r>
          </a:p>
          <a:p>
            <a:r>
              <a:rPr lang="en-US" altLang="zh-CN" sz="2400" smtClean="0"/>
              <a:t>10.唱歌能力的训练，听一首容易的歌曲，带领患者唱。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838200" y="393700"/>
            <a:ext cx="10515600" cy="800100"/>
          </a:xfrm>
        </p:spPr>
        <p:txBody>
          <a:bodyPr/>
          <a:lstStyle/>
          <a:p>
            <a:r>
              <a:rPr lang="zh-CN" altLang="en-US" smtClean="0"/>
              <a:t>关于父母对待语言发育迟缓的孩子</a:t>
            </a:r>
          </a:p>
        </p:txBody>
      </p:sp>
      <p:sp>
        <p:nvSpPr>
          <p:cNvPr id="22530" name="内容占位符 2"/>
          <p:cNvSpPr>
            <a:spLocks noGrp="1"/>
          </p:cNvSpPr>
          <p:nvPr>
            <p:ph idx="1"/>
          </p:nvPr>
        </p:nvSpPr>
        <p:spPr>
          <a:xfrm>
            <a:off x="838200" y="1276350"/>
            <a:ext cx="10515600" cy="5292725"/>
          </a:xfrm>
        </p:spPr>
        <p:txBody>
          <a:bodyPr/>
          <a:lstStyle/>
          <a:p>
            <a:r>
              <a:rPr lang="zh-CN" altLang="en-US" smtClean="0"/>
              <a:t>改善措施：经常跟孩子说话</a:t>
            </a:r>
          </a:p>
          <a:p>
            <a:r>
              <a:rPr lang="zh-CN" altLang="en-US" smtClean="0"/>
              <a:t>随时随地要有耐心地与宝宝说话，不管自己有多忙，尽量与孩子谈生活中、身边能见到的事情。每天尽量抽时间给孩子念童话故事，选择宝宝喜欢的童话或故事，对于宝宝要求反复讲相同的童话与故事，则应尽量地满足。</a:t>
            </a:r>
          </a:p>
          <a:p>
            <a:r>
              <a:rPr lang="zh-CN" altLang="en-US" smtClean="0"/>
              <a:t>倾听宝宝，让宝宝自由表达</a:t>
            </a:r>
          </a:p>
          <a:p>
            <a:r>
              <a:rPr lang="zh-CN" altLang="en-US" smtClean="0"/>
              <a:t>    应仔细倾听宝宝所说的话，不能有丝毫的不耐烦，语言发展迟缓的宝宝往往需要鼓足勇气才会说话，因此，不管宝宝说什么，怎么难以理解，爸爸妈妈却应表现出极大的兴趣仔细地倾听。教宝宝如何表达自己的想法，与其他小朋友相处。宝宝有时可能不知道如何表达自己的想法，因此妈妈可教给宝宝一些打招呼的，交朋友的词汇。</a:t>
            </a:r>
            <a:endParaRPr lang="en-US" altLang="zh-CN"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smtClean="0"/>
              <a:t>物理按摩法</a:t>
            </a:r>
          </a:p>
        </p:txBody>
      </p:sp>
      <p:pic>
        <p:nvPicPr>
          <p:cNvPr id="23554" name="内容占位符 3" descr="%7%GM]R]ZC81Y~[(K9$A{4Y"/>
          <p:cNvPicPr>
            <a:picLocks noGrp="1" noChangeAspect="1"/>
          </p:cNvPicPr>
          <p:nvPr>
            <p:ph idx="1"/>
          </p:nvPr>
        </p:nvPicPr>
        <p:blipFill>
          <a:blip r:embed="rId2"/>
          <a:srcRect/>
          <a:stretch>
            <a:fillRect/>
          </a:stretch>
        </p:blipFill>
        <p:spPr>
          <a:xfrm>
            <a:off x="2225675" y="1427163"/>
            <a:ext cx="7459663" cy="477678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endParaRPr lang="zh-CN" altLang="en-US" smtClean="0"/>
          </a:p>
        </p:txBody>
      </p:sp>
      <p:pic>
        <p:nvPicPr>
          <p:cNvPr id="24578" name="内容占位符 3" descr=")}2FYS8QM7AOF[P`33YX}UT"/>
          <p:cNvPicPr>
            <a:picLocks noGrp="1" noChangeAspect="1"/>
          </p:cNvPicPr>
          <p:nvPr>
            <p:ph idx="1"/>
          </p:nvPr>
        </p:nvPicPr>
        <p:blipFill>
          <a:blip r:embed="rId2"/>
          <a:srcRect/>
          <a:stretch>
            <a:fillRect/>
          </a:stretch>
        </p:blipFill>
        <p:spPr>
          <a:xfrm>
            <a:off x="2860675" y="430213"/>
            <a:ext cx="6470650" cy="59975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endParaRPr lang="zh-CN" altLang="en-US" smtClean="0"/>
          </a:p>
        </p:txBody>
      </p:sp>
      <p:sp>
        <p:nvSpPr>
          <p:cNvPr id="25602" name="内容占位符 2"/>
          <p:cNvSpPr>
            <a:spLocks noGrp="1"/>
          </p:cNvSpPr>
          <p:nvPr>
            <p:ph idx="1"/>
          </p:nvPr>
        </p:nvSpPr>
        <p:spPr/>
        <p:txBody>
          <a:bodyPr/>
          <a:lstStyle/>
          <a:p>
            <a:endParaRPr lang="zh-CN" altLang="en-US" smtClean="0"/>
          </a:p>
        </p:txBody>
      </p:sp>
      <p:pic>
        <p:nvPicPr>
          <p:cNvPr id="25603" name="图片 3" descr="_DGASS(W)WW89MIK5NJ(}J0"/>
          <p:cNvPicPr>
            <a:picLocks noChangeAspect="1"/>
          </p:cNvPicPr>
          <p:nvPr/>
        </p:nvPicPr>
        <p:blipFill>
          <a:blip r:embed="rId2"/>
          <a:srcRect/>
          <a:stretch>
            <a:fillRect/>
          </a:stretch>
        </p:blipFill>
        <p:spPr bwMode="auto">
          <a:xfrm>
            <a:off x="2257425" y="142875"/>
            <a:ext cx="7310438" cy="628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endParaRPr lang="zh-CN" altLang="en-US" smtClean="0"/>
          </a:p>
        </p:txBody>
      </p:sp>
      <p:sp>
        <p:nvSpPr>
          <p:cNvPr id="26626" name="内容占位符 2"/>
          <p:cNvSpPr>
            <a:spLocks noGrp="1"/>
          </p:cNvSpPr>
          <p:nvPr>
            <p:ph idx="1"/>
          </p:nvPr>
        </p:nvSpPr>
        <p:spPr>
          <a:xfrm>
            <a:off x="852488" y="1881188"/>
            <a:ext cx="10515600" cy="4351337"/>
          </a:xfrm>
        </p:spPr>
        <p:txBody>
          <a:bodyPr/>
          <a:lstStyle/>
          <a:p>
            <a:endParaRPr lang="zh-CN" altLang="en-US" smtClean="0"/>
          </a:p>
        </p:txBody>
      </p:sp>
      <p:pic>
        <p:nvPicPr>
          <p:cNvPr id="26627" name="图片 3" descr="2DS)CFN93YJ(88PJ2[RP0~M"/>
          <p:cNvPicPr>
            <a:picLocks noChangeAspect="1"/>
          </p:cNvPicPr>
          <p:nvPr/>
        </p:nvPicPr>
        <p:blipFill>
          <a:blip r:embed="rId2"/>
          <a:srcRect/>
          <a:stretch>
            <a:fillRect/>
          </a:stretch>
        </p:blipFill>
        <p:spPr bwMode="auto">
          <a:xfrm>
            <a:off x="2279650" y="39688"/>
            <a:ext cx="7232650" cy="681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endParaRPr lang="zh-CN" altLang="en-US" smtClean="0"/>
          </a:p>
        </p:txBody>
      </p:sp>
      <p:sp>
        <p:nvSpPr>
          <p:cNvPr id="27650" name="内容占位符 2"/>
          <p:cNvSpPr>
            <a:spLocks noGrp="1"/>
          </p:cNvSpPr>
          <p:nvPr>
            <p:ph idx="1"/>
          </p:nvPr>
        </p:nvSpPr>
        <p:spPr/>
        <p:txBody>
          <a:bodyPr/>
          <a:lstStyle/>
          <a:p>
            <a:endParaRPr lang="zh-CN" altLang="en-US" smtClean="0"/>
          </a:p>
        </p:txBody>
      </p:sp>
      <p:pic>
        <p:nvPicPr>
          <p:cNvPr id="27651" name="图片 3" descr="FK6]{4S67TEY{6L[@4R$]VN"/>
          <p:cNvPicPr>
            <a:picLocks noChangeAspect="1"/>
          </p:cNvPicPr>
          <p:nvPr/>
        </p:nvPicPr>
        <p:blipFill>
          <a:blip r:embed="rId2"/>
          <a:srcRect/>
          <a:stretch>
            <a:fillRect/>
          </a:stretch>
        </p:blipFill>
        <p:spPr bwMode="auto">
          <a:xfrm>
            <a:off x="2476500" y="0"/>
            <a:ext cx="6910388" cy="678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endParaRPr lang="zh-CN" altLang="en-US" smtClean="0"/>
          </a:p>
        </p:txBody>
      </p:sp>
      <p:sp>
        <p:nvSpPr>
          <p:cNvPr id="28674" name="内容占位符 2"/>
          <p:cNvSpPr>
            <a:spLocks noGrp="1"/>
          </p:cNvSpPr>
          <p:nvPr>
            <p:ph idx="1"/>
          </p:nvPr>
        </p:nvSpPr>
        <p:spPr/>
        <p:txBody>
          <a:bodyPr/>
          <a:lstStyle/>
          <a:p>
            <a:endParaRPr lang="zh-CN" altLang="en-US" smtClean="0"/>
          </a:p>
        </p:txBody>
      </p:sp>
      <p:pic>
        <p:nvPicPr>
          <p:cNvPr id="28675" name="图片 3" descr="RGLXXT`[1WWCH)LV(28EAE3"/>
          <p:cNvPicPr>
            <a:picLocks noChangeAspect="1"/>
          </p:cNvPicPr>
          <p:nvPr/>
        </p:nvPicPr>
        <p:blipFill>
          <a:blip r:embed="rId2"/>
          <a:srcRect/>
          <a:stretch>
            <a:fillRect/>
          </a:stretch>
        </p:blipFill>
        <p:spPr bwMode="auto">
          <a:xfrm>
            <a:off x="2463800" y="82550"/>
            <a:ext cx="7177088" cy="683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p:txBody>
          <a:bodyPr/>
          <a:lstStyle/>
          <a:p>
            <a:r>
              <a:rPr lang="zh-CN" altLang="en-US" smtClean="0"/>
              <a:t>沉默无语的</a:t>
            </a:r>
            <a:r>
              <a:rPr lang="en-US" altLang="zh-CN" smtClean="0"/>
              <a:t>“</a:t>
            </a:r>
            <a:r>
              <a:rPr lang="zh-CN" altLang="en-US" smtClean="0"/>
              <a:t>天使</a:t>
            </a:r>
            <a:r>
              <a:rPr lang="en-US" altLang="zh-CN" smtClean="0"/>
              <a:t>”</a:t>
            </a:r>
          </a:p>
        </p:txBody>
      </p:sp>
      <p:sp>
        <p:nvSpPr>
          <p:cNvPr id="14338" name="内容占位符 2"/>
          <p:cNvSpPr>
            <a:spLocks noGrp="1"/>
          </p:cNvSpPr>
          <p:nvPr>
            <p:ph idx="1"/>
          </p:nvPr>
        </p:nvSpPr>
        <p:spPr/>
        <p:txBody>
          <a:bodyPr/>
          <a:lstStyle/>
          <a:p>
            <a:r>
              <a:rPr lang="zh-CN" altLang="en-US" smtClean="0"/>
              <a:t>天天，男，两岁半。家长描述：孩子至今不会说话，不愿与其他小朋友一起玩。天天的妈妈非常沮丧，边说边掉眼泪，天天的爸爸的情绪则很激动，急切询问天天有没有严重的问题，他是哑巴吗？他的智力有问题吗？天天的爸爸妈妈互相抱怨没有照顾好天天，因为天天这个情况，他的妈妈已经辞职在家专门照看他。经过检查，天天听力正常，能发音，口腔咽喉发育正常，智力发育水平比该年龄段儿童轻度落后，儿科医生建议让天天接受语言康复训练。天天的爸爸是打工人员，妈妈无工作，家庭经济比较紧张，只给他进行了一个月的语言训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endParaRPr lang="zh-CN" altLang="en-US" smtClean="0"/>
          </a:p>
        </p:txBody>
      </p:sp>
      <p:sp>
        <p:nvSpPr>
          <p:cNvPr id="29698" name="内容占位符 2"/>
          <p:cNvSpPr>
            <a:spLocks noGrp="1"/>
          </p:cNvSpPr>
          <p:nvPr>
            <p:ph idx="1"/>
          </p:nvPr>
        </p:nvSpPr>
        <p:spPr/>
        <p:txBody>
          <a:bodyPr/>
          <a:lstStyle/>
          <a:p>
            <a:endParaRPr lang="zh-CN" altLang="en-US" smtClean="0"/>
          </a:p>
        </p:txBody>
      </p:sp>
      <p:pic>
        <p:nvPicPr>
          <p:cNvPr id="29699" name="图片 3" descr="A4R{]B3B0%OE`X_T4_DE1$8"/>
          <p:cNvPicPr>
            <a:picLocks noChangeAspect="1"/>
          </p:cNvPicPr>
          <p:nvPr/>
        </p:nvPicPr>
        <p:blipFill>
          <a:blip r:embed="rId2"/>
          <a:srcRect/>
          <a:stretch>
            <a:fillRect/>
          </a:stretch>
        </p:blipFill>
        <p:spPr bwMode="auto">
          <a:xfrm>
            <a:off x="114300" y="536575"/>
            <a:ext cx="6429375" cy="5305425"/>
          </a:xfrm>
          <a:prstGeom prst="rect">
            <a:avLst/>
          </a:prstGeom>
          <a:noFill/>
          <a:ln w="9525">
            <a:noFill/>
            <a:miter lim="800000"/>
            <a:headEnd/>
            <a:tailEnd/>
          </a:ln>
        </p:spPr>
      </p:pic>
      <p:pic>
        <p:nvPicPr>
          <p:cNvPr id="29700" name="图片 4" descr="5O04J~KY2)B0I2ZZ~_V2EYX"/>
          <p:cNvPicPr>
            <a:picLocks noChangeAspect="1"/>
          </p:cNvPicPr>
          <p:nvPr/>
        </p:nvPicPr>
        <p:blipFill>
          <a:blip r:embed="rId3"/>
          <a:srcRect/>
          <a:stretch>
            <a:fillRect/>
          </a:stretch>
        </p:blipFill>
        <p:spPr bwMode="auto">
          <a:xfrm>
            <a:off x="5832475" y="498475"/>
            <a:ext cx="6315075"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endParaRPr lang="zh-CN" altLang="en-US" smtClean="0"/>
          </a:p>
        </p:txBody>
      </p:sp>
      <p:sp>
        <p:nvSpPr>
          <p:cNvPr id="30722" name="内容占位符 2"/>
          <p:cNvSpPr>
            <a:spLocks noGrp="1"/>
          </p:cNvSpPr>
          <p:nvPr>
            <p:ph idx="1"/>
          </p:nvPr>
        </p:nvSpPr>
        <p:spPr/>
        <p:txBody>
          <a:bodyPr/>
          <a:lstStyle/>
          <a:p>
            <a:endParaRPr lang="zh-CN" altLang="en-US" smtClean="0"/>
          </a:p>
        </p:txBody>
      </p:sp>
      <p:pic>
        <p:nvPicPr>
          <p:cNvPr id="30723" name="图片 3" descr="UP}DJR@S`A2ZI@V8VA%8FRI"/>
          <p:cNvPicPr>
            <a:picLocks noChangeAspect="1"/>
          </p:cNvPicPr>
          <p:nvPr/>
        </p:nvPicPr>
        <p:blipFill>
          <a:blip r:embed="rId2"/>
          <a:srcRect/>
          <a:stretch>
            <a:fillRect/>
          </a:stretch>
        </p:blipFill>
        <p:spPr bwMode="auto">
          <a:xfrm>
            <a:off x="1646238" y="715963"/>
            <a:ext cx="8899525" cy="542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838200" y="365125"/>
            <a:ext cx="10515600" cy="4257675"/>
          </a:xfrm>
        </p:spPr>
        <p:txBody>
          <a:bodyPr/>
          <a:lstStyle/>
          <a:p>
            <a:pPr algn="ctr"/>
            <a:r>
              <a:rPr lang="zh-CN" altLang="en-US" sz="6000" smtClean="0">
                <a:sym typeface="+mn-ea"/>
              </a:rPr>
              <a:t>智力水平</a:t>
            </a:r>
            <a:r>
              <a:rPr lang="en-US" altLang="zh-CN" sz="6000" smtClean="0">
                <a:sym typeface="+mn-ea"/>
              </a:rPr>
              <a:t/>
            </a:r>
            <a:br>
              <a:rPr lang="en-US" altLang="zh-CN" sz="6000" smtClean="0">
                <a:sym typeface="+mn-ea"/>
              </a:rPr>
            </a:br>
            <a:r>
              <a:rPr lang="zh-CN" altLang="en-US" sz="6000" smtClean="0">
                <a:sym typeface="+mn-ea"/>
              </a:rPr>
              <a:t>对语言发育的影响</a:t>
            </a:r>
            <a:endParaRPr lang="zh-CN" altLang="en-US" sz="6000" smtClean="0"/>
          </a:p>
        </p:txBody>
      </p:sp>
      <p:sp>
        <p:nvSpPr>
          <p:cNvPr id="3" name="内容占位符 2"/>
          <p:cNvSpPr>
            <a:spLocks noGrp="1"/>
          </p:cNvSpPr>
          <p:nvPr>
            <p:ph idx="1"/>
          </p:nvPr>
        </p:nvSpPr>
        <p:spPr>
          <a:xfrm>
            <a:off x="838200" y="6022975"/>
            <a:ext cx="10694988" cy="153988"/>
          </a:xfrm>
        </p:spPr>
        <p:txBody>
          <a:bodyPr rtlCol="0">
            <a:normAutofit fontScale="25000" lnSpcReduction="20000"/>
          </a:bodyPr>
          <a:lstStyle/>
          <a:p>
            <a:pPr fontAlgn="auto">
              <a:spcAft>
                <a:spcPts val="0"/>
              </a:spcAft>
              <a:buFont typeface="Arial" panose="020B0604020202020204" pitchFamily="34" charset="0"/>
              <a:buChar char="•"/>
              <a:defRPr/>
            </a:pP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4510088" cy="882650"/>
          </a:xfrm>
        </p:spPr>
        <p:txBody>
          <a:bodyPr rtlCol="0">
            <a:normAutofit fontScale="90000"/>
          </a:bodyPr>
          <a:lstStyle/>
          <a:p>
            <a:pPr fontAlgn="auto">
              <a:spcAft>
                <a:spcPts val="0"/>
              </a:spcAft>
              <a:defRPr/>
            </a:pPr>
            <a:r>
              <a:rPr lang="zh-CN" altLang="en-US" sz="4000" dirty="0">
                <a:sym typeface="+mn-ea"/>
              </a:rPr>
              <a:t>什么是智力？</a:t>
            </a:r>
            <a:r>
              <a:rPr lang="zh-CN" altLang="en-US" dirty="0"/>
              <a:t/>
            </a:r>
            <a:br>
              <a:rPr lang="zh-CN" altLang="en-US" dirty="0"/>
            </a:br>
            <a:endParaRPr lang="zh-CN" altLang="en-US"/>
          </a:p>
        </p:txBody>
      </p:sp>
      <p:sp>
        <p:nvSpPr>
          <p:cNvPr id="32770" name="内容占位符 2"/>
          <p:cNvSpPr>
            <a:spLocks noGrp="1"/>
          </p:cNvSpPr>
          <p:nvPr>
            <p:ph idx="1"/>
          </p:nvPr>
        </p:nvSpPr>
        <p:spPr>
          <a:xfrm>
            <a:off x="838200" y="1074738"/>
            <a:ext cx="4968875" cy="5116512"/>
          </a:xfrm>
        </p:spPr>
        <p:txBody>
          <a:bodyPr/>
          <a:lstStyle/>
          <a:p>
            <a:r>
              <a:rPr lang="zh-CN" altLang="en-US" smtClean="0">
                <a:sym typeface="+mn-ea"/>
              </a:rPr>
              <a:t>“科普中国”百科科学词条：智力是指人认识、理解客观事物斌运用知识、经验等解决问题的能力。</a:t>
            </a:r>
            <a:endParaRPr lang="zh-CN" altLang="en-US" smtClean="0"/>
          </a:p>
          <a:p>
            <a:r>
              <a:rPr lang="en-US" altLang="zh-CN" smtClean="0">
                <a:sym typeface="+mn-ea"/>
              </a:rPr>
              <a:t>2012</a:t>
            </a:r>
            <a:r>
              <a:rPr lang="zh-CN" altLang="en-US" smtClean="0">
                <a:sym typeface="+mn-ea"/>
              </a:rPr>
              <a:t>年的</a:t>
            </a:r>
            <a:r>
              <a:rPr lang="en-US" altLang="zh-CN" smtClean="0">
                <a:sym typeface="+mn-ea"/>
              </a:rPr>
              <a:t>《</a:t>
            </a:r>
            <a:r>
              <a:rPr lang="zh-CN" altLang="en-US" smtClean="0">
                <a:sym typeface="+mn-ea"/>
              </a:rPr>
              <a:t>中国科技信息</a:t>
            </a:r>
            <a:r>
              <a:rPr lang="en-US" altLang="zh-CN" smtClean="0">
                <a:sym typeface="+mn-ea"/>
              </a:rPr>
              <a:t>》</a:t>
            </a:r>
            <a:r>
              <a:rPr lang="zh-CN" altLang="en-US" smtClean="0">
                <a:sym typeface="+mn-ea"/>
              </a:rPr>
              <a:t>中刘淳松指出：智力是人的一种一般性综合认知能力，包括学习能力、抽象推理能力等，对人的生长发育、学习生活具有重要影响。</a:t>
            </a:r>
            <a:endParaRPr lang="zh-CN" altLang="en-US" smtClean="0"/>
          </a:p>
        </p:txBody>
      </p:sp>
      <p:pic>
        <p:nvPicPr>
          <p:cNvPr id="6" name="图片占位符 5"/>
          <p:cNvPicPr>
            <a:picLocks noGrp="1" noChangeAspect="1"/>
          </p:cNvPicPr>
          <p:nvPr/>
        </p:nvPicPr>
        <p:blipFill>
          <a:blip r:embed="rId2"/>
          <a:srcRect/>
          <a:stretch>
            <a:fillRect/>
          </a:stretch>
        </p:blipFill>
        <p:spPr bwMode="auto">
          <a:xfrm>
            <a:off x="5545138" y="396875"/>
            <a:ext cx="6696075" cy="579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1600"/>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685800"/>
            <a:ext cx="10515600" cy="5476875"/>
          </a:xfrm>
        </p:spPr>
        <p:txBody>
          <a:bodyPr rtlCol="0">
            <a:normAutofit fontScale="92500" lnSpcReduction="10000"/>
          </a:bodyPr>
          <a:lstStyle/>
          <a:p>
            <a:pPr marL="457200" indent="-457200" fontAlgn="auto">
              <a:spcAft>
                <a:spcPts val="0"/>
              </a:spcAft>
              <a:buFont typeface="Arial" panose="020B0604020202020204" pitchFamily="34" charset="0"/>
              <a:buChar char="•"/>
              <a:defRPr/>
            </a:pPr>
            <a:r>
              <a:rPr lang="zh-CN" altLang="en-US" sz="2400" dirty="0">
                <a:solidFill>
                  <a:srgbClr val="FF0000"/>
                </a:solidFill>
                <a:sym typeface="+mn-ea"/>
              </a:rPr>
              <a:t>智力发育迟缓</a:t>
            </a:r>
            <a:r>
              <a:rPr lang="en-US" altLang="zh-CN" sz="2400" dirty="0">
                <a:solidFill>
                  <a:srgbClr val="FF0000"/>
                </a:solidFill>
                <a:sym typeface="+mn-ea"/>
              </a:rPr>
              <a:t>(</a:t>
            </a:r>
            <a:r>
              <a:rPr lang="en-US" altLang="zh-CN" sz="2400" dirty="0">
                <a:sym typeface="+mn-ea"/>
              </a:rPr>
              <a:t>mental retarded)</a:t>
            </a:r>
            <a:r>
              <a:rPr lang="zh-CN" altLang="en-US" sz="2400" dirty="0">
                <a:sym typeface="+mn-ea"/>
              </a:rPr>
              <a:t>是指由各种原因导致的</a:t>
            </a:r>
            <a:r>
              <a:rPr lang="zh-CN" altLang="en-US" sz="2400" dirty="0">
                <a:solidFill>
                  <a:srgbClr val="FF0000"/>
                </a:solidFill>
                <a:sym typeface="+mn-ea"/>
              </a:rPr>
              <a:t>大脑损伤</a:t>
            </a:r>
            <a:r>
              <a:rPr lang="zh-CN" altLang="en-US" sz="2400" dirty="0">
                <a:sym typeface="+mn-ea"/>
              </a:rPr>
              <a:t>，致使智力发育障碍，表现为智力水平比同龄儿童低</a:t>
            </a:r>
            <a:r>
              <a:rPr lang="en-US" altLang="zh-CN" sz="2400" dirty="0">
                <a:sym typeface="+mn-ea"/>
              </a:rPr>
              <a:t>(IQ</a:t>
            </a:r>
            <a:r>
              <a:rPr lang="zh-CN" altLang="en-US" sz="2400" dirty="0">
                <a:sym typeface="+mn-ea"/>
              </a:rPr>
              <a:t>值在</a:t>
            </a:r>
            <a:r>
              <a:rPr lang="en-US" altLang="zh-CN" sz="2400" dirty="0">
                <a:sym typeface="+mn-ea"/>
              </a:rPr>
              <a:t>70</a:t>
            </a:r>
            <a:r>
              <a:rPr lang="zh-CN" altLang="en-US" sz="2400" dirty="0">
                <a:sym typeface="+mn-ea"/>
              </a:rPr>
              <a:t>以下</a:t>
            </a:r>
            <a:r>
              <a:rPr lang="en-US" altLang="zh-CN" sz="2400" dirty="0">
                <a:sym typeface="+mn-ea"/>
              </a:rPr>
              <a:t>)</a:t>
            </a:r>
            <a:r>
              <a:rPr lang="zh-CN" altLang="en-US" sz="2400" dirty="0">
                <a:sym typeface="+mn-ea"/>
              </a:rPr>
              <a:t>，并伴有不同</a:t>
            </a:r>
            <a:endParaRPr lang="zh-CN" altLang="en-US" sz="2400" dirty="0"/>
          </a:p>
          <a:p>
            <a:pPr fontAlgn="auto">
              <a:spcAft>
                <a:spcPts val="0"/>
              </a:spcAft>
              <a:buFont typeface="Arial" panose="020B0604020202020204" pitchFamily="34" charset="0"/>
              <a:buChar char="•"/>
              <a:defRPr/>
            </a:pPr>
            <a:r>
              <a:rPr lang="zh-CN" altLang="en-US" sz="2400" dirty="0">
                <a:sym typeface="+mn-ea"/>
              </a:rPr>
              <a:t>     程度的适应性行为障碍。通常又将智力发育迟缓的儿童称为弱智、智力落后、                                智力低下、智力迟滞或精神发育迟滞等。</a:t>
            </a:r>
            <a:endParaRPr lang="en-US" altLang="zh-CN" sz="2400" dirty="0"/>
          </a:p>
          <a:p>
            <a:pPr marL="457200" indent="-457200" fontAlgn="auto">
              <a:spcAft>
                <a:spcPts val="0"/>
              </a:spcAft>
              <a:buFont typeface="Arial" panose="020B0604020202020204" pitchFamily="34" charset="0"/>
              <a:buChar char="•"/>
              <a:defRPr/>
            </a:pPr>
            <a:r>
              <a:rPr lang="zh-CN" altLang="en-US" sz="2400" dirty="0">
                <a:solidFill>
                  <a:srgbClr val="FF0000"/>
                </a:solidFill>
                <a:sym typeface="+mn-ea"/>
              </a:rPr>
              <a:t>智力与语言发育</a:t>
            </a:r>
            <a:endParaRPr lang="zh-CN" altLang="en-US" sz="2400" dirty="0">
              <a:solidFill>
                <a:srgbClr val="FF0000"/>
              </a:solidFill>
            </a:endParaRPr>
          </a:p>
          <a:p>
            <a:pPr marL="342900" indent="-342900" fontAlgn="auto">
              <a:spcAft>
                <a:spcPts val="0"/>
              </a:spcAft>
              <a:buFont typeface="Wingdings" panose="05000000000000000000" pitchFamily="2" charset="2"/>
              <a:buChar char="Ø"/>
              <a:defRPr/>
            </a:pPr>
            <a:r>
              <a:rPr lang="zh-CN" altLang="en-US" sz="2400" dirty="0">
                <a:sym typeface="+mn-ea"/>
              </a:rPr>
              <a:t>智力等方面都正常的儿童在</a:t>
            </a:r>
            <a:r>
              <a:rPr lang="en-US" altLang="zh-CN" sz="2400" dirty="0">
                <a:sym typeface="+mn-ea"/>
              </a:rPr>
              <a:t>1</a:t>
            </a:r>
            <a:r>
              <a:rPr lang="zh-CN" altLang="en-US" sz="2400" dirty="0">
                <a:sym typeface="+mn-ea"/>
              </a:rPr>
              <a:t>岁左右能说出有意义的单字，这标志着儿童进入了语言正常言语发育阶段。</a:t>
            </a:r>
            <a:r>
              <a:rPr lang="en-US" altLang="zh-CN" sz="2400" dirty="0">
                <a:sym typeface="+mn-ea"/>
              </a:rPr>
              <a:t>1.5</a:t>
            </a:r>
            <a:r>
              <a:rPr lang="zh-CN" altLang="en-US" sz="2400" dirty="0">
                <a:sym typeface="+mn-ea"/>
              </a:rPr>
              <a:t>岁以后儿童的语言发育异常迅速，</a:t>
            </a:r>
            <a:r>
              <a:rPr lang="en-US" altLang="zh-CN" sz="2400" dirty="0">
                <a:sym typeface="+mn-ea"/>
              </a:rPr>
              <a:t>3</a:t>
            </a:r>
            <a:r>
              <a:rPr lang="zh-CN" altLang="en-US" sz="2400" dirty="0">
                <a:sym typeface="+mn-ea"/>
              </a:rPr>
              <a:t>岁后已能使用各种类型的句子。</a:t>
            </a:r>
            <a:endParaRPr lang="zh-CN" altLang="en-US" sz="2400" dirty="0"/>
          </a:p>
          <a:p>
            <a:pPr marL="342900" indent="-342900" fontAlgn="auto">
              <a:spcAft>
                <a:spcPts val="0"/>
              </a:spcAft>
              <a:buFont typeface="Wingdings" panose="05000000000000000000" pitchFamily="2" charset="2"/>
              <a:buChar char="Ø"/>
              <a:defRPr/>
            </a:pPr>
            <a:r>
              <a:rPr lang="zh-CN" altLang="en-US" sz="2400" dirty="0">
                <a:sym typeface="+mn-ea"/>
              </a:rPr>
              <a:t>语言的产生须具备以下条件：①正常的听觉和视觉；②发音器官的解剖形态正常，肌群活动正常，③</a:t>
            </a:r>
            <a:r>
              <a:rPr lang="zh-CN" altLang="en-US" sz="2400" dirty="0">
                <a:solidFill>
                  <a:srgbClr val="FF0000"/>
                </a:solidFill>
                <a:sym typeface="+mn-ea"/>
              </a:rPr>
              <a:t>健全的大脑语言中枢及神经核间的联络通路畅通</a:t>
            </a:r>
            <a:r>
              <a:rPr lang="zh-CN" altLang="en-US" sz="2400" dirty="0">
                <a:sym typeface="+mn-ea"/>
              </a:rPr>
              <a:t>；④健康的精神心理状态。</a:t>
            </a:r>
            <a:endParaRPr lang="en-US" altLang="zh-CN" sz="2400" dirty="0"/>
          </a:p>
          <a:p>
            <a:pPr marL="342900" indent="-342900" fontAlgn="auto">
              <a:spcAft>
                <a:spcPts val="0"/>
              </a:spcAft>
              <a:buFont typeface="Wingdings" panose="05000000000000000000" pitchFamily="2" charset="2"/>
              <a:buChar char="Ø"/>
              <a:defRPr/>
            </a:pPr>
            <a:r>
              <a:rPr lang="zh-CN" altLang="en-US" sz="2400" dirty="0">
                <a:solidFill>
                  <a:srgbClr val="FF0000"/>
                </a:solidFill>
                <a:sym typeface="+mn-ea"/>
              </a:rPr>
              <a:t>造成儿童语言发育迟缓的原因</a:t>
            </a:r>
            <a:r>
              <a:rPr lang="zh-CN" altLang="en-US" sz="2400" dirty="0">
                <a:sym typeface="+mn-ea"/>
              </a:rPr>
              <a:t>主要有以下几方面：</a:t>
            </a:r>
            <a:r>
              <a:rPr lang="zh-CN" altLang="en-US" sz="2400" dirty="0">
                <a:solidFill>
                  <a:srgbClr val="FF0000"/>
                </a:solidFill>
                <a:sym typeface="+mn-ea"/>
              </a:rPr>
              <a:t>智力发育迟缓</a:t>
            </a:r>
            <a:r>
              <a:rPr lang="zh-CN" altLang="en-US" sz="2400" dirty="0">
                <a:sym typeface="+mn-ea"/>
              </a:rPr>
              <a:t>；特发性语言障碍（指单纯性语言功能或能力的某一方面或全面发育迟 缓，除语言障碍外，其他方面发育正常，并且不存在有 导致语言不能正常发育的一般原因），行为障碍及环境因素等。</a:t>
            </a:r>
            <a:endParaRPr lang="en-US" altLang="zh-CN" sz="2400" dirty="0"/>
          </a:p>
          <a:p>
            <a:pPr fontAlgn="auto">
              <a:spcAft>
                <a:spcPts val="0"/>
              </a:spcAft>
              <a:buFont typeface="Arial" panose="020B0604020202020204" pitchFamily="34" charset="0"/>
              <a:buChar char="•"/>
              <a:defRPr/>
            </a:pPr>
            <a:r>
              <a:rPr lang="zh-CN" altLang="en-US" sz="2400" dirty="0">
                <a:sym typeface="+mn-ea"/>
              </a:rPr>
              <a:t>                                                                  （</a:t>
            </a:r>
            <a:r>
              <a:rPr lang="en-US" altLang="zh-CN" sz="2400" dirty="0">
                <a:sym typeface="+mn-ea"/>
              </a:rPr>
              <a:t>&lt;</a:t>
            </a:r>
            <a:r>
              <a:rPr lang="zh-CN" altLang="en-US" sz="2400" dirty="0">
                <a:sym typeface="+mn-ea"/>
              </a:rPr>
              <a:t>中国语言听力康复杂志</a:t>
            </a:r>
            <a:r>
              <a:rPr lang="en-US" altLang="zh-CN" sz="2400" dirty="0">
                <a:sym typeface="+mn-ea"/>
              </a:rPr>
              <a:t>&gt;</a:t>
            </a:r>
            <a:r>
              <a:rPr lang="zh-CN" altLang="en-US" sz="2400" dirty="0">
                <a:sym typeface="+mn-ea"/>
              </a:rPr>
              <a:t>于萍博士） </a:t>
            </a:r>
            <a:endParaRPr lang="zh-CN" alt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655300" cy="101600"/>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1227138"/>
            <a:ext cx="10544175" cy="4949825"/>
          </a:xfrm>
        </p:spPr>
        <p:txBody>
          <a:bodyPr rtlCol="0">
            <a:normAutofit/>
          </a:bodyPr>
          <a:lstStyle/>
          <a:p>
            <a:pPr marL="457200" indent="-457200" fontAlgn="auto">
              <a:spcAft>
                <a:spcPts val="0"/>
              </a:spcAft>
              <a:buFont typeface="Arial" panose="020B0604020202020204" pitchFamily="34" charset="0"/>
              <a:buChar char="•"/>
              <a:defRPr/>
            </a:pPr>
            <a:r>
              <a:rPr lang="zh-CN" altLang="en-US" dirty="0">
                <a:solidFill>
                  <a:srgbClr val="FF0000"/>
                </a:solidFill>
                <a:sym typeface="+mn-ea"/>
              </a:rPr>
              <a:t>儿童语言发育迟缓</a:t>
            </a:r>
            <a:r>
              <a:rPr lang="en-US" altLang="zh-CN" dirty="0">
                <a:sym typeface="+mn-ea"/>
              </a:rPr>
              <a:t>(1anguage retardation)</a:t>
            </a:r>
            <a:r>
              <a:rPr lang="zh-CN" altLang="en-US" dirty="0">
                <a:sym typeface="+mn-ea"/>
              </a:rPr>
              <a:t>是指发育中的儿童因各种原因所致在预期时间内未能达到与其实际年龄相应的语言水平，但不包括由于听力障碍引起的语言发育迟缓。</a:t>
            </a:r>
            <a:endParaRPr lang="zh-CN" altLang="en-US" dirty="0"/>
          </a:p>
          <a:p>
            <a:pPr marL="457200" indent="-457200" fontAlgn="auto">
              <a:spcAft>
                <a:spcPts val="0"/>
              </a:spcAft>
              <a:buFont typeface="Arial" panose="020B0604020202020204" pitchFamily="34" charset="0"/>
              <a:buChar char="•"/>
              <a:defRPr/>
            </a:pPr>
            <a:r>
              <a:rPr lang="zh-CN" altLang="en-US" dirty="0">
                <a:sym typeface="+mn-ea"/>
              </a:rPr>
              <a:t>儿童语言障碍诊断标准为：①</a:t>
            </a:r>
            <a:r>
              <a:rPr lang="en-US" altLang="zh-CN" dirty="0">
                <a:sym typeface="+mn-ea"/>
              </a:rPr>
              <a:t>18</a:t>
            </a:r>
            <a:r>
              <a:rPr lang="zh-CN" altLang="en-US" dirty="0">
                <a:sym typeface="+mn-ea"/>
              </a:rPr>
              <a:t>个月时不能说单字；②</a:t>
            </a:r>
            <a:r>
              <a:rPr lang="en-US" altLang="zh-CN" dirty="0">
                <a:sym typeface="+mn-ea"/>
              </a:rPr>
              <a:t>24</a:t>
            </a:r>
            <a:r>
              <a:rPr lang="zh-CN" altLang="en-US" dirty="0">
                <a:sym typeface="+mn-ea"/>
              </a:rPr>
              <a:t>个月时所说单词量少于 </a:t>
            </a:r>
            <a:r>
              <a:rPr lang="en-US" altLang="zh-CN" dirty="0">
                <a:sym typeface="+mn-ea"/>
              </a:rPr>
              <a:t>30</a:t>
            </a:r>
            <a:r>
              <a:rPr lang="zh-CN" altLang="en-US" dirty="0">
                <a:sym typeface="+mn-ea"/>
              </a:rPr>
              <a:t>个；③</a:t>
            </a:r>
            <a:r>
              <a:rPr lang="en-US" altLang="zh-CN" dirty="0">
                <a:sym typeface="+mn-ea"/>
              </a:rPr>
              <a:t>36</a:t>
            </a:r>
            <a:r>
              <a:rPr lang="zh-CN" altLang="en-US" dirty="0">
                <a:sym typeface="+mn-ea"/>
              </a:rPr>
              <a:t>个月不能说短语</a:t>
            </a:r>
            <a:r>
              <a:rPr lang="en-US" altLang="zh-CN" dirty="0">
                <a:sym typeface="+mn-ea"/>
              </a:rPr>
              <a:t>(</a:t>
            </a:r>
            <a:r>
              <a:rPr lang="zh-CN" altLang="en-US" dirty="0">
                <a:sym typeface="+mn-ea"/>
              </a:rPr>
              <a:t>词组</a:t>
            </a:r>
            <a:r>
              <a:rPr lang="en-US" altLang="zh-CN" dirty="0">
                <a:sym typeface="+mn-ea"/>
              </a:rPr>
              <a:t>)</a:t>
            </a:r>
            <a:r>
              <a:rPr lang="zh-CN" altLang="en-US" dirty="0">
                <a:sym typeface="+mn-ea"/>
              </a:rPr>
              <a:t>。 </a:t>
            </a:r>
            <a:endParaRPr lang="zh-CN" altLang="en-US" dirty="0"/>
          </a:p>
          <a:p>
            <a:pPr fontAlgn="auto">
              <a:spcAft>
                <a:spcPts val="0"/>
              </a:spcAft>
              <a:buFont typeface="Arial" panose="020B0604020202020204" pitchFamily="34" charset="0"/>
              <a:buChar char="•"/>
              <a:defRPr/>
            </a:pPr>
            <a:endParaRPr lang="zh-CN" altLang="en-US" dirty="0"/>
          </a:p>
          <a:p>
            <a:pPr marL="457200" indent="-457200" fontAlgn="auto">
              <a:spcAft>
                <a:spcPts val="0"/>
              </a:spcAft>
              <a:buFont typeface="Arial" panose="020B0604020202020204" pitchFamily="34" charset="0"/>
              <a:buChar char="•"/>
              <a:defRPr/>
            </a:pPr>
            <a:r>
              <a:rPr lang="zh-CN" altLang="en-US" b="1" dirty="0">
                <a:sym typeface="+mn-ea"/>
              </a:rPr>
              <a:t>所以，智力障碍儿童容易表现出各方面能力的落后 ，而语言是认知能力的一个重要方面 。智力发育迟缓儿童在听理解、言语表达、语言获得等方面都比普通儿童落后或迟缓。语言障碍主要表现为语言发育速度慢，达到的水平低。</a:t>
            </a:r>
            <a:endParaRPr lang="zh-CN" altLang="en-US" b="1" dirty="0"/>
          </a:p>
          <a:p>
            <a:pPr fontAlgn="auto">
              <a:spcAft>
                <a:spcPts val="0"/>
              </a:spcAft>
              <a:buFont typeface="Arial" panose="020B0604020202020204" pitchFamily="34" charset="0"/>
              <a:buChar char="•"/>
              <a:defRPr/>
            </a:pP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375900" cy="673100"/>
          </a:xfrm>
        </p:spPr>
        <p:txBody>
          <a:bodyPr rtlCol="0">
            <a:normAutofit fontScale="90000"/>
          </a:bodyPr>
          <a:lstStyle/>
          <a:p>
            <a:pPr fontAlgn="auto">
              <a:spcAft>
                <a:spcPts val="0"/>
              </a:spcAft>
              <a:defRPr/>
            </a:pPr>
            <a:r>
              <a:rPr lang="zh-CN" altLang="en-US" dirty="0">
                <a:sym typeface="+mn-ea"/>
              </a:rPr>
              <a:t>中医学的角度</a:t>
            </a:r>
            <a:r>
              <a:rPr lang="zh-CN" altLang="en-US" dirty="0"/>
              <a:t/>
            </a:r>
            <a:br>
              <a:rPr lang="zh-CN" altLang="en-US" dirty="0"/>
            </a:br>
            <a:endParaRPr lang="zh-CN" altLang="en-US"/>
          </a:p>
        </p:txBody>
      </p:sp>
      <p:sp>
        <p:nvSpPr>
          <p:cNvPr id="35842" name="内容占位符 2"/>
          <p:cNvSpPr>
            <a:spLocks noGrp="1"/>
          </p:cNvSpPr>
          <p:nvPr>
            <p:ph idx="1"/>
          </p:nvPr>
        </p:nvSpPr>
        <p:spPr>
          <a:xfrm>
            <a:off x="838200" y="1038225"/>
            <a:ext cx="10515600" cy="5138738"/>
          </a:xfrm>
        </p:spPr>
        <p:txBody>
          <a:bodyPr/>
          <a:lstStyle/>
          <a:p>
            <a:r>
              <a:rPr lang="zh-CN" smtClean="0">
                <a:sym typeface="+mn-ea"/>
              </a:rPr>
              <a:t>中医学认为，心主神志，开窍于舌，</a:t>
            </a:r>
            <a:r>
              <a:rPr lang="en-US" altLang="zh-CN" smtClean="0">
                <a:sym typeface="+mn-ea"/>
              </a:rPr>
              <a:t>《</a:t>
            </a:r>
            <a:r>
              <a:rPr lang="zh-CN" smtClean="0">
                <a:sym typeface="+mn-ea"/>
              </a:rPr>
              <a:t>素问</a:t>
            </a:r>
            <a:r>
              <a:rPr lang="zh-CN" smtClean="0">
                <a:sym typeface="Wingdings 2" pitchFamily="18" charset="2"/>
              </a:rPr>
              <a:t></a:t>
            </a:r>
            <a:r>
              <a:rPr lang="zh-CN" smtClean="0">
                <a:sym typeface="+mn-ea"/>
              </a:rPr>
              <a:t>灵兰秘典论</a:t>
            </a:r>
            <a:r>
              <a:rPr lang="en-US" altLang="zh-CN" smtClean="0">
                <a:sym typeface="+mn-ea"/>
              </a:rPr>
              <a:t>》</a:t>
            </a:r>
            <a:r>
              <a:rPr lang="zh-CN" smtClean="0">
                <a:sym typeface="+mn-ea"/>
              </a:rPr>
              <a:t>说：“心者，君主之官，神明出焉。” </a:t>
            </a:r>
            <a:r>
              <a:rPr lang="en-US" altLang="zh-CN" smtClean="0">
                <a:sym typeface="+mn-ea"/>
              </a:rPr>
              <a:t>《</a:t>
            </a:r>
            <a:r>
              <a:rPr lang="zh-CN" smtClean="0">
                <a:sym typeface="+mn-ea"/>
              </a:rPr>
              <a:t>灵枢</a:t>
            </a:r>
            <a:r>
              <a:rPr lang="en-US" altLang="zh-CN" smtClean="0">
                <a:sym typeface="+mn-ea"/>
              </a:rPr>
              <a:t>》</a:t>
            </a:r>
            <a:r>
              <a:rPr lang="zh-CN" smtClean="0">
                <a:sym typeface="+mn-ea"/>
              </a:rPr>
              <a:t>中说：“舌者，音声之机也。”而人的智力主要表现在人的精神意识思维活动中，故心的功能正常，则神志清晰，思考敏捷，语言流畅。若心主神志功能异常，可见神志不宁，反应迟钝，舌卷、舌强、语謇或失语等。</a:t>
            </a:r>
          </a:p>
          <a:p>
            <a:r>
              <a:rPr lang="zh-CN" smtClean="0">
                <a:sym typeface="+mn-ea"/>
              </a:rPr>
              <a:t>同时，脑为元神之府，主思维思维情志和感觉运动，与人的视听言动等有关。一般脑主精神活动的功能正常，则思维灵敏，意识清楚，语言清晰。清代王清任在</a:t>
            </a:r>
            <a:r>
              <a:rPr lang="en-US" altLang="zh-CN" smtClean="0">
                <a:sym typeface="+mn-ea"/>
              </a:rPr>
              <a:t>《</a:t>
            </a:r>
            <a:r>
              <a:rPr lang="zh-CN" smtClean="0">
                <a:sym typeface="+mn-ea"/>
              </a:rPr>
              <a:t>医林改错</a:t>
            </a:r>
            <a:r>
              <a:rPr lang="en-US" altLang="zh-CN" smtClean="0">
                <a:sym typeface="+mn-ea"/>
              </a:rPr>
              <a:t>》</a:t>
            </a:r>
            <a:r>
              <a:rPr lang="zh-CN" smtClean="0">
                <a:sym typeface="+mn-ea"/>
              </a:rPr>
              <a:t>中说：“小儿周岁脑渐生，舌能言一二字。”</a:t>
            </a:r>
          </a:p>
          <a:p>
            <a:endParaRPr lang="zh-CN"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159000"/>
            <a:ext cx="10515600" cy="1325563"/>
          </a:xfrm>
        </p:spPr>
        <p:txBody>
          <a:bodyPr rtlCol="0">
            <a:normAutofit fontScale="90000"/>
          </a:bodyPr>
          <a:lstStyle/>
          <a:p>
            <a:pPr fontAlgn="auto">
              <a:spcAft>
                <a:spcPts val="0"/>
              </a:spcAft>
              <a:defRPr/>
            </a:pPr>
            <a:r>
              <a:rPr lang="zh-CN" altLang="zh-CN" b="1">
                <a:latin typeface="仿宋" panose="02010609060101010101" charset="-122"/>
                <a:ea typeface="仿宋" panose="02010609060101010101" charset="-122"/>
                <a:sym typeface="+mn-ea"/>
              </a:rPr>
              <a:t/>
            </a:r>
            <a:br>
              <a:rPr lang="zh-CN" altLang="zh-CN" b="1">
                <a:latin typeface="仿宋" panose="02010609060101010101" charset="-122"/>
                <a:ea typeface="仿宋" panose="02010609060101010101" charset="-122"/>
                <a:sym typeface="+mn-ea"/>
              </a:rPr>
            </a:br>
            <a:r>
              <a:rPr lang="zh-CN" altLang="zh-CN" sz="5400" b="1">
                <a:latin typeface="仿宋" panose="02010609060101010101" charset="-122"/>
                <a:ea typeface="仿宋" panose="02010609060101010101" charset="-122"/>
                <a:sym typeface="+mn-ea"/>
              </a:rPr>
              <a:t/>
            </a:r>
            <a:br>
              <a:rPr lang="zh-CN" altLang="zh-CN" sz="5400" b="1">
                <a:latin typeface="仿宋" panose="02010609060101010101" charset="-122"/>
                <a:ea typeface="仿宋" panose="02010609060101010101" charset="-122"/>
                <a:sym typeface="+mn-ea"/>
              </a:rPr>
            </a:br>
            <a:r>
              <a:rPr lang="zh-CN" altLang="zh-CN" sz="5400" b="1">
                <a:latin typeface="仿宋" panose="02010609060101010101" charset="-122"/>
                <a:ea typeface="仿宋" panose="02010609060101010101" charset="-122"/>
                <a:sym typeface="+mn-ea"/>
              </a:rPr>
              <a:t>父母情绪对孩子的心理影响</a:t>
            </a:r>
            <a:r>
              <a:rPr lang="zh-CN" altLang="zh-CN" b="1">
                <a:latin typeface="仿宋" panose="02010609060101010101" charset="-122"/>
                <a:ea typeface="仿宋" panose="02010609060101010101" charset="-122"/>
              </a:rPr>
              <a:t/>
            </a:r>
            <a:br>
              <a:rPr lang="zh-CN" altLang="zh-CN" b="1">
                <a:latin typeface="仿宋" panose="02010609060101010101" charset="-122"/>
                <a:ea typeface="仿宋" panose="02010609060101010101" charset="-122"/>
              </a:rPr>
            </a:br>
            <a:r>
              <a:rPr lang="zh-CN" altLang="en-US"/>
              <a:t/>
            </a:r>
            <a:br>
              <a:rPr lang="zh-CN" altLang="en-US"/>
            </a:br>
            <a:endParaRPr lang="zh-CN" altLang="en-US"/>
          </a:p>
        </p:txBody>
      </p:sp>
      <p:sp>
        <p:nvSpPr>
          <p:cNvPr id="36866" name="内容占位符 2"/>
          <p:cNvSpPr>
            <a:spLocks noGrp="1"/>
          </p:cNvSpPr>
          <p:nvPr>
            <p:ph idx="1"/>
          </p:nvPr>
        </p:nvSpPr>
        <p:spPr>
          <a:xfrm>
            <a:off x="838200" y="5634038"/>
            <a:ext cx="10515600" cy="542925"/>
          </a:xfrm>
        </p:spPr>
        <p:txBody>
          <a:bodyPr/>
          <a:lstStyle/>
          <a:p>
            <a:endParaRPr lang="zh-CN"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fontScale="90000"/>
          </a:bodyPr>
          <a:lstStyle/>
          <a:p>
            <a:pPr fontAlgn="auto">
              <a:spcAft>
                <a:spcPts val="0"/>
              </a:spcAft>
              <a:defRPr/>
            </a:pPr>
            <a:r>
              <a:rPr lang="zh-CN" altLang="en-US" sz="3600" b="1">
                <a:latin typeface="仿宋" panose="02010609060101010101" charset="-122"/>
                <a:ea typeface="仿宋" panose="02010609060101010101" charset="-122"/>
                <a:sym typeface="+mn-ea"/>
              </a:rPr>
              <a:t>父母的情绪对孩子的影响其实是很大的，尤其是对那些对这个世界尚且只有一个非常粗略的认知的幼儿。</a:t>
            </a:r>
            <a:r>
              <a:rPr lang="zh-CN" altLang="en-US">
                <a:latin typeface="仿宋" panose="02010609060101010101" charset="-122"/>
                <a:ea typeface="仿宋" panose="02010609060101010101" charset="-122"/>
                <a:sym typeface="+mn-ea"/>
              </a:rPr>
              <a:t/>
            </a:r>
            <a:br>
              <a:rPr lang="zh-CN" altLang="en-US">
                <a:latin typeface="仿宋" panose="02010609060101010101" charset="-122"/>
                <a:ea typeface="仿宋" panose="02010609060101010101" charset="-122"/>
                <a:sym typeface="+mn-ea"/>
              </a:rPr>
            </a:br>
            <a:endParaRPr lang="zh-CN" altLang="en-US"/>
          </a:p>
        </p:txBody>
      </p:sp>
      <p:sp>
        <p:nvSpPr>
          <p:cNvPr id="37890" name="内容占位符 2"/>
          <p:cNvSpPr>
            <a:spLocks noGrp="1"/>
          </p:cNvSpPr>
          <p:nvPr>
            <p:ph idx="1"/>
          </p:nvPr>
        </p:nvSpPr>
        <p:spPr>
          <a:xfrm>
            <a:off x="838200" y="1533525"/>
            <a:ext cx="10515600" cy="4643438"/>
          </a:xfrm>
        </p:spPr>
        <p:txBody>
          <a:bodyPr/>
          <a:lstStyle/>
          <a:p>
            <a:r>
              <a:rPr lang="zh-CN" altLang="en-US" sz="3200" smtClean="0">
                <a:sym typeface="+mn-ea"/>
              </a:rPr>
              <a:t>6到12个月的婴儿即便在睡着的情况下，也会对父母争吵时的语调有所反应。</a:t>
            </a:r>
            <a:endParaRPr lang="zh-CN" altLang="en-US" sz="3200" smtClean="0"/>
          </a:p>
          <a:p>
            <a:r>
              <a:rPr lang="zh-CN" altLang="en-US" sz="3200" smtClean="0">
                <a:sym typeface="+mn-ea"/>
              </a:rPr>
              <a:t>而从父母冲突会对每一个年龄的孩子造成重大的影响。</a:t>
            </a:r>
            <a:endParaRPr lang="zh-CN" altLang="en-US" sz="3200" smtClean="0"/>
          </a:p>
          <a:p>
            <a:r>
              <a:rPr lang="zh-CN" altLang="en-US" sz="3200" smtClean="0">
                <a:sym typeface="+mn-ea"/>
              </a:rPr>
              <a:t>1岁开始，婴儿就具有分辨父母情绪和感知冲突的能力了。</a:t>
            </a:r>
            <a:endParaRPr lang="zh-CN" altLang="en-US" sz="3200" smtClean="0"/>
          </a:p>
          <a:p>
            <a:endParaRPr lang="zh-CN" altLang="en-US" smtClean="0"/>
          </a:p>
          <a:p>
            <a:endParaRPr lang="zh-CN"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73100"/>
          </a:xfrm>
        </p:spPr>
        <p:txBody>
          <a:bodyPr rtlCol="0">
            <a:normAutofit fontScale="90000"/>
          </a:bodyPr>
          <a:lstStyle/>
          <a:p>
            <a:pPr fontAlgn="auto">
              <a:spcAft>
                <a:spcPts val="0"/>
              </a:spcAft>
              <a:defRPr/>
            </a:pPr>
            <a:endParaRPr lang="zh-CN" altLang="en-US"/>
          </a:p>
        </p:txBody>
      </p:sp>
      <p:sp>
        <p:nvSpPr>
          <p:cNvPr id="38914" name="内容占位符 2"/>
          <p:cNvSpPr>
            <a:spLocks noGrp="1"/>
          </p:cNvSpPr>
          <p:nvPr>
            <p:ph idx="1"/>
          </p:nvPr>
        </p:nvSpPr>
        <p:spPr>
          <a:xfrm>
            <a:off x="838200" y="1130300"/>
            <a:ext cx="10515600" cy="5046663"/>
          </a:xfrm>
        </p:spPr>
        <p:txBody>
          <a:bodyPr/>
          <a:lstStyle/>
          <a:p>
            <a:r>
              <a:rPr lang="en-US" altLang="zh-CN" sz="3200" smtClean="0">
                <a:latin typeface="仿宋" pitchFamily="49" charset="-122"/>
                <a:ea typeface="仿宋" pitchFamily="49" charset="-122"/>
                <a:sym typeface="+mn-ea"/>
              </a:rPr>
              <a:t>  </a:t>
            </a:r>
            <a:r>
              <a:rPr lang="zh-CN" altLang="en-US" sz="3200" smtClean="0">
                <a:latin typeface="楷体" pitchFamily="49" charset="-122"/>
                <a:ea typeface="楷体" pitchFamily="49" charset="-122"/>
                <a:sym typeface="+mn-ea"/>
              </a:rPr>
              <a:t>由于种种原因特别是最近神经科学研究的进展,人们发现婴儿在出生后数月甚至数年大脑的可塑性依然是很大的,所以婴幼儿环境,尤其是婴幼儿父母自身这一环境,开始引起研究人员的关注。比如,婴儿大脑突触数目在出生后的头几个月增加了多倍,</a:t>
            </a:r>
            <a:r>
              <a:rPr lang="en-US" altLang="zh-CN" sz="3200" smtClean="0">
                <a:latin typeface="楷体" pitchFamily="49" charset="-122"/>
                <a:ea typeface="楷体" pitchFamily="49" charset="-122"/>
                <a:sym typeface="+mn-ea"/>
              </a:rPr>
              <a:t>2</a:t>
            </a:r>
            <a:r>
              <a:rPr lang="zh-CN" altLang="en-US" sz="3200" smtClean="0">
                <a:latin typeface="楷体" pitchFamily="49" charset="-122"/>
                <a:ea typeface="楷体" pitchFamily="49" charset="-122"/>
                <a:sym typeface="+mn-ea"/>
              </a:rPr>
              <a:t>岁儿童大脑的突触数量是成年人大脑突触数量的两倍。在婴幼儿时期,大脑突触的增长速度是很快的。可以肯定,突触的这种剧烈变化是受有某种东西制约的，科研人员经过大量研究得出的结论是,这种起制约作用的东西就是儿童的早期经历。总的看来</a:t>
            </a:r>
            <a:r>
              <a:rPr lang="en-US" altLang="zh-CN" sz="3200" smtClean="0">
                <a:latin typeface="楷体" pitchFamily="49" charset="-122"/>
                <a:ea typeface="楷体" pitchFamily="49" charset="-122"/>
                <a:sym typeface="+mn-ea"/>
              </a:rPr>
              <a:t>,幼年不良的家庭环境会影响儿童心理和行为的正常</a:t>
            </a:r>
            <a:r>
              <a:rPr lang="zh-CN" altLang="en-US" sz="3200" smtClean="0">
                <a:latin typeface="楷体" pitchFamily="49" charset="-122"/>
                <a:ea typeface="楷体" pitchFamily="49" charset="-122"/>
                <a:sym typeface="+mn-ea"/>
              </a:rPr>
              <a:t>发</a:t>
            </a:r>
            <a:r>
              <a:rPr lang="zh-CN" altLang="zh-CN" sz="3200" smtClean="0">
                <a:latin typeface="楷体" pitchFamily="49" charset="-122"/>
                <a:ea typeface="楷体" pitchFamily="49" charset="-122"/>
                <a:sym typeface="+mn-ea"/>
              </a:rPr>
              <a:t>展。</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46100"/>
          </a:xfrm>
        </p:spPr>
        <p:txBody>
          <a:bodyPr rtlCol="0">
            <a:normAutofit fontScale="90000"/>
          </a:bodyPr>
          <a:lstStyle/>
          <a:p>
            <a:pPr fontAlgn="auto">
              <a:spcAft>
                <a:spcPts val="0"/>
              </a:spcAft>
              <a:defRPr/>
            </a:pPr>
            <a:r>
              <a:rPr lang="zh-CN" altLang="en-US"/>
              <a:t>通过案例我们小组提出的问题是</a:t>
            </a:r>
          </a:p>
        </p:txBody>
      </p:sp>
      <p:sp>
        <p:nvSpPr>
          <p:cNvPr id="3" name="内容占位符 2"/>
          <p:cNvSpPr>
            <a:spLocks noGrp="1"/>
          </p:cNvSpPr>
          <p:nvPr>
            <p:ph idx="1"/>
          </p:nvPr>
        </p:nvSpPr>
        <p:spPr>
          <a:xfrm>
            <a:off x="838200" y="911225"/>
            <a:ext cx="10515600" cy="5265738"/>
          </a:xfrm>
        </p:spPr>
        <p:txBody>
          <a:bodyPr rtlCol="0">
            <a:normAutofit fontScale="97500" lnSpcReduction="10000"/>
          </a:bodyPr>
          <a:lstStyle/>
          <a:p>
            <a:pPr fontAlgn="auto">
              <a:spcAft>
                <a:spcPts val="0"/>
              </a:spcAft>
              <a:buFont typeface="Arial" panose="020B0604020202020204" pitchFamily="34" charset="0"/>
              <a:buChar char="•"/>
              <a:defRPr/>
            </a:pPr>
            <a:endParaRPr lang="zh-CN" altLang="en-US"/>
          </a:p>
          <a:p>
            <a:pPr fontAlgn="auto">
              <a:spcAft>
                <a:spcPts val="0"/>
              </a:spcAft>
              <a:buFont typeface="Arial" panose="020B0604020202020204" pitchFamily="34" charset="0"/>
              <a:buChar char="•"/>
              <a:defRPr/>
            </a:pPr>
            <a:r>
              <a:rPr lang="zh-CN" altLang="en-US" sz="2400" b="1"/>
              <a:t>主要问题：</a:t>
            </a:r>
          </a:p>
          <a:p>
            <a:pPr fontAlgn="auto">
              <a:spcAft>
                <a:spcPts val="0"/>
              </a:spcAft>
              <a:buFont typeface="Arial" panose="020B0604020202020204" pitchFamily="34" charset="0"/>
              <a:buChar char="•"/>
              <a:defRPr/>
            </a:pPr>
            <a:r>
              <a:rPr lang="en-US" altLang="zh-CN" sz="2400"/>
              <a:t>1</a:t>
            </a:r>
            <a:r>
              <a:rPr lang="zh-CN" altLang="en-US" sz="2400"/>
              <a:t>、小儿自闭倾向的预防跟治疗</a:t>
            </a:r>
          </a:p>
          <a:p>
            <a:pPr fontAlgn="auto">
              <a:spcAft>
                <a:spcPts val="0"/>
              </a:spcAft>
              <a:buFont typeface="Arial" panose="020B0604020202020204" pitchFamily="34" charset="0"/>
              <a:buChar char="•"/>
              <a:defRPr/>
            </a:pPr>
            <a:r>
              <a:rPr lang="en-US" altLang="zh-CN" sz="2400"/>
              <a:t>2</a:t>
            </a:r>
            <a:r>
              <a:rPr lang="zh-CN" altLang="en-US" sz="2400"/>
              <a:t>、语言能力发育迟缓是否导致小孩子心理有问题</a:t>
            </a:r>
          </a:p>
          <a:p>
            <a:pPr fontAlgn="auto">
              <a:spcAft>
                <a:spcPts val="0"/>
              </a:spcAft>
              <a:buFont typeface="Arial" panose="020B0604020202020204" pitchFamily="34" charset="0"/>
              <a:buChar char="•"/>
              <a:defRPr/>
            </a:pPr>
            <a:r>
              <a:rPr lang="zh-CN" altLang="en-US" sz="2400" b="1"/>
              <a:t>次要问题：</a:t>
            </a:r>
          </a:p>
          <a:p>
            <a:pPr fontAlgn="auto">
              <a:spcAft>
                <a:spcPts val="0"/>
              </a:spcAft>
              <a:buFont typeface="Arial" panose="020B0604020202020204" pitchFamily="34" charset="0"/>
              <a:buChar char="•"/>
              <a:defRPr/>
            </a:pPr>
            <a:r>
              <a:rPr lang="en-US" altLang="zh-CN" sz="2400"/>
              <a:t>1</a:t>
            </a:r>
            <a:r>
              <a:rPr lang="zh-CN" altLang="en-US" sz="2400"/>
              <a:t>、天天父母的消极情绪是否会导致天天对说话产生进一步抗拒之情</a:t>
            </a:r>
          </a:p>
          <a:p>
            <a:pPr fontAlgn="auto">
              <a:spcAft>
                <a:spcPts val="0"/>
              </a:spcAft>
              <a:buFont typeface="Arial" panose="020B0604020202020204" pitchFamily="34" charset="0"/>
              <a:buChar char="•"/>
              <a:defRPr/>
            </a:pPr>
            <a:r>
              <a:rPr lang="en-US" altLang="zh-CN" sz="2400"/>
              <a:t>2</a:t>
            </a:r>
            <a:r>
              <a:rPr lang="zh-CN" altLang="en-US" sz="2400"/>
              <a:t>、语言能力发育的关键期是何时</a:t>
            </a:r>
          </a:p>
          <a:p>
            <a:pPr fontAlgn="auto">
              <a:spcAft>
                <a:spcPts val="0"/>
              </a:spcAft>
              <a:buFont typeface="Arial" panose="020B0604020202020204" pitchFamily="34" charset="0"/>
              <a:buChar char="•"/>
              <a:defRPr/>
            </a:pPr>
            <a:r>
              <a:rPr lang="en-US" altLang="zh-CN" sz="2400"/>
              <a:t>3</a:t>
            </a:r>
            <a:r>
              <a:rPr lang="zh-CN" altLang="en-US" sz="2400"/>
              <a:t>、语言是否是一种人与生俱来的能力，倘若缺乏语言环境人能否还能说话</a:t>
            </a:r>
          </a:p>
          <a:p>
            <a:pPr fontAlgn="auto">
              <a:spcAft>
                <a:spcPts val="0"/>
              </a:spcAft>
              <a:buFont typeface="Arial" panose="020B0604020202020204" pitchFamily="34" charset="0"/>
              <a:buChar char="•"/>
              <a:defRPr/>
            </a:pPr>
            <a:r>
              <a:rPr lang="en-US" altLang="zh-CN" sz="2400"/>
              <a:t>4</a:t>
            </a:r>
            <a:r>
              <a:rPr lang="zh-CN" altLang="en-US" sz="2400"/>
              <a:t>、智力发育水平对语言能力有何影响</a:t>
            </a:r>
          </a:p>
          <a:p>
            <a:pPr fontAlgn="auto">
              <a:spcAft>
                <a:spcPts val="0"/>
              </a:spcAft>
              <a:buFont typeface="Arial" panose="020B0604020202020204" pitchFamily="34" charset="0"/>
              <a:buChar char="•"/>
              <a:defRPr/>
            </a:pPr>
            <a:r>
              <a:rPr lang="en-US" altLang="zh-CN" sz="2400"/>
              <a:t>5</a:t>
            </a:r>
            <a:r>
              <a:rPr lang="zh-CN" altLang="en-US" sz="2400"/>
              <a:t>、是否有更加经济合理的语言康复方法</a:t>
            </a:r>
          </a:p>
          <a:p>
            <a:pPr fontAlgn="auto">
              <a:spcAft>
                <a:spcPts val="0"/>
              </a:spcAft>
              <a:buFont typeface="Arial" panose="020B0604020202020204" pitchFamily="34" charset="0"/>
              <a:buChar char="•"/>
              <a:defRPr/>
            </a:pPr>
            <a:r>
              <a:rPr lang="en-US" altLang="zh-CN" sz="2400"/>
              <a:t>6</a:t>
            </a:r>
            <a:r>
              <a:rPr lang="zh-CN" altLang="en-US" sz="2400"/>
              <a:t>、天天语言能力的缺乏是社会环境因素还是病理因素哪个影响更大</a:t>
            </a:r>
          </a:p>
          <a:p>
            <a:pPr fontAlgn="auto">
              <a:spcAft>
                <a:spcPts val="0"/>
              </a:spcAft>
              <a:buFont typeface="Arial" panose="020B0604020202020204" pitchFamily="34" charset="0"/>
              <a:buChar char="•"/>
              <a:defRPr/>
            </a:pPr>
            <a:r>
              <a:rPr lang="en-US" altLang="zh-CN" sz="2400"/>
              <a:t>7</a:t>
            </a:r>
            <a:r>
              <a:rPr lang="zh-CN" altLang="en-US" sz="2400"/>
              <a:t>、父母如何及早觉察孩子语言发育异常</a:t>
            </a:r>
            <a:endParaRPr lang="en-US" altLang="zh-CN" sz="2400"/>
          </a:p>
          <a:p>
            <a:pPr fontAlgn="auto">
              <a:spcAft>
                <a:spcPts val="0"/>
              </a:spcAft>
              <a:buFont typeface="Arial" panose="020B0604020202020204" pitchFamily="34" charset="0"/>
              <a:buChar char="•"/>
              <a:defRPr/>
            </a:pPr>
            <a:endParaRPr lang="en-US" altLang="zh-CN"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269875"/>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965200"/>
            <a:ext cx="10515600" cy="5211763"/>
          </a:xfrm>
        </p:spPr>
        <p:txBody>
          <a:bodyPr rtlCol="0">
            <a:normAutofit/>
          </a:bodyPr>
          <a:lstStyle/>
          <a:p>
            <a:pPr marL="635" indent="0" fontAlgn="auto">
              <a:spcAft>
                <a:spcPts val="0"/>
              </a:spcAft>
              <a:buFont typeface="Arial" panose="020B0604020202020204" pitchFamily="34" charset="0"/>
              <a:buNone/>
              <a:defRPr/>
            </a:pPr>
            <a:r>
              <a:rPr lang="zh-CN" altLang="en-US">
                <a:latin typeface="楷体" panose="02010609060101010101" charset="-122"/>
                <a:ea typeface="楷体" panose="02010609060101010101" charset="-122"/>
                <a:sym typeface="+mn-ea"/>
              </a:rPr>
              <a:t>梅根·古纳尔认为,畸形的紧张反应系统会加快影响大脑的发育,结果必然会导致行为异常。她指出,慢性紧张情绪会影响小鼠仔大脑边缘 系统、脑前叶、海马等部位的正常发育。这些大脑部位恰恰主管的 就是恐惧与警觉、注意力集中、学习、记忆等功能。</a:t>
            </a:r>
            <a:endParaRPr lang="zh-CN" altLang="en-US">
              <a:latin typeface="楷体" panose="02010609060101010101" charset="-122"/>
              <a:ea typeface="楷体" panose="02010609060101010101" charset="-122"/>
            </a:endParaRPr>
          </a:p>
          <a:p>
            <a:pPr marL="635" indent="0" fontAlgn="auto">
              <a:spcAft>
                <a:spcPts val="0"/>
              </a:spcAft>
              <a:buFont typeface="Arial" panose="020B0604020202020204" pitchFamily="34" charset="0"/>
              <a:buNone/>
              <a:defRPr/>
            </a:pPr>
            <a:r>
              <a:rPr lang="zh-CN" altLang="en-US">
                <a:latin typeface="楷体" panose="02010609060101010101" charset="-122"/>
                <a:ea typeface="楷体" panose="02010609060101010101" charset="-122"/>
                <a:sym typeface="+mn-ea"/>
              </a:rPr>
              <a:t>所以,古纳尔提出,安全可靠的依恋关系相当于一种缓冲器,减弱了这些不利因素的负面影响,而非安全的依恋关系使幼儿的大脑处于无保护状态,外来的侵扰很容易造成终身焦虑、胆怯以及学习困难等不良后果。而例子中的天天的父母恰恰因为天天的沉默而争吵不休，天天的沉默或许和这个有着密切的关系。</a:t>
            </a:r>
            <a:endParaRPr lang="zh-CN" altLang="en-US">
              <a:latin typeface="楷体" panose="02010609060101010101" charset="-122"/>
              <a:ea typeface="楷体" panose="02010609060101010101" charset="-122"/>
            </a:endParaRPr>
          </a:p>
          <a:p>
            <a:pPr marL="635" indent="0" fontAlgn="auto">
              <a:spcAft>
                <a:spcPts val="0"/>
              </a:spcAft>
              <a:buFont typeface="Arial" panose="020B0604020202020204" pitchFamily="34" charset="0"/>
              <a:buNone/>
              <a:defRPr/>
            </a:pPr>
            <a:r>
              <a:rPr lang="zh-CN" altLang="en-US">
                <a:latin typeface="楷体" panose="02010609060101010101" charset="-122"/>
                <a:ea typeface="楷体" panose="02010609060101010101" charset="-122"/>
                <a:sym typeface="+mn-ea"/>
              </a:rPr>
              <a:t>（梅根·古纳尔研究的课题是婴儿和学步时期的幼儿的依赖关系的安全性和对紧急条件的反应）</a:t>
            </a:r>
            <a:endParaRPr lang="zh-CN" altLang="en-US">
              <a:latin typeface="楷体" panose="02010609060101010101" charset="-122"/>
              <a:ea typeface="楷体" panose="02010609060101010101" charset="-122"/>
            </a:endParaRPr>
          </a:p>
          <a:p>
            <a:pPr fontAlgn="auto">
              <a:spcAft>
                <a:spcPts val="0"/>
              </a:spcAft>
              <a:buFont typeface="Arial" panose="020B0604020202020204" pitchFamily="34" charset="0"/>
              <a:buChar char="•"/>
              <a:defRPr/>
            </a:pP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422525"/>
            <a:ext cx="10515600" cy="1325563"/>
          </a:xfrm>
        </p:spPr>
        <p:txBody>
          <a:bodyPr rtlCol="0">
            <a:normAutofit/>
          </a:bodyPr>
          <a:lstStyle/>
          <a:p>
            <a:pPr fontAlgn="auto">
              <a:spcAft>
                <a:spcPts val="0"/>
              </a:spcAft>
              <a:defRPr/>
            </a:pPr>
            <a:r>
              <a:rPr lang="zh-CN" altLang="en-US">
                <a:effectLst>
                  <a:outerShdw blurRad="38100" dist="19050" dir="2700000" algn="tl" rotWithShape="0">
                    <a:schemeClr val="dk1">
                      <a:alpha val="40000"/>
                    </a:schemeClr>
                  </a:outerShdw>
                </a:effectLst>
                <a:sym typeface="+mn-ea"/>
              </a:rPr>
              <a:t>如何及早察觉儿童语言发育迟缓</a:t>
            </a:r>
            <a:r>
              <a:rPr lang="zh-CN" altLang="en-US">
                <a:effectLst>
                  <a:outerShdw blurRad="38100" dist="19050" dir="2700000" algn="tl" rotWithShape="0">
                    <a:schemeClr val="dk1">
                      <a:alpha val="40000"/>
                    </a:schemeClr>
                  </a:outerShdw>
                </a:effectLst>
              </a:rPr>
              <a:t/>
            </a:r>
            <a:br>
              <a:rPr lang="zh-CN" altLang="en-US">
                <a:effectLst>
                  <a:outerShdw blurRad="38100" dist="19050" dir="2700000" algn="tl" rotWithShape="0">
                    <a:schemeClr val="dk1">
                      <a:alpha val="40000"/>
                    </a:schemeClr>
                  </a:outerShdw>
                </a:effectLst>
              </a:rPr>
            </a:br>
            <a:endParaRPr lang="zh-CN" altLang="en-US"/>
          </a:p>
        </p:txBody>
      </p:sp>
      <p:sp>
        <p:nvSpPr>
          <p:cNvPr id="40962" name="内容占位符 2"/>
          <p:cNvSpPr>
            <a:spLocks noGrp="1"/>
          </p:cNvSpPr>
          <p:nvPr>
            <p:ph idx="1"/>
          </p:nvPr>
        </p:nvSpPr>
        <p:spPr>
          <a:xfrm>
            <a:off x="838200" y="5008563"/>
            <a:ext cx="10515600" cy="1168400"/>
          </a:xfrm>
        </p:spPr>
        <p:txBody>
          <a:bodyPr/>
          <a:lstStyle/>
          <a:p>
            <a:endParaRPr lang="zh-CN"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zh-CN" altLang="en-US" sz="3200">
                <a:sym typeface="+mn-ea"/>
              </a:rPr>
              <a:t>目前研究均视</a:t>
            </a:r>
            <a:r>
              <a:rPr lang="en-US" altLang="zh-CN" sz="3200">
                <a:sym typeface="+mn-ea"/>
              </a:rPr>
              <a:t>0~3</a:t>
            </a:r>
            <a:r>
              <a:rPr lang="zh-CN" altLang="en-US" sz="3200">
                <a:sym typeface="+mn-ea"/>
              </a:rPr>
              <a:t>岁为早期识别发育迟缓儿童的关键期，出生</a:t>
            </a:r>
            <a:r>
              <a:rPr lang="en-US" altLang="zh-CN" sz="3200">
                <a:sym typeface="+mn-ea"/>
              </a:rPr>
              <a:t>6</a:t>
            </a:r>
            <a:r>
              <a:rPr lang="zh-CN" altLang="en-US" sz="3200">
                <a:sym typeface="+mn-ea"/>
              </a:rPr>
              <a:t>个月做出发育迟缓的诊断更有意义，生后</a:t>
            </a:r>
            <a:r>
              <a:rPr lang="en-US" altLang="zh-CN" sz="3200">
                <a:sym typeface="+mn-ea"/>
              </a:rPr>
              <a:t>3</a:t>
            </a:r>
            <a:r>
              <a:rPr lang="zh-CN" altLang="en-US" sz="3200">
                <a:sym typeface="+mn-ea"/>
              </a:rPr>
              <a:t>个月做出诊断为超早期诊断</a:t>
            </a:r>
            <a:r>
              <a:rPr lang="zh-CN" altLang="en-US" sz="3200" baseline="30000">
                <a:sym typeface="+mn-ea"/>
              </a:rPr>
              <a:t>【</a:t>
            </a:r>
            <a:r>
              <a:rPr lang="en-US" altLang="zh-CN" sz="3200" baseline="30000">
                <a:sym typeface="+mn-ea"/>
              </a:rPr>
              <a:t>1</a:t>
            </a:r>
            <a:r>
              <a:rPr lang="zh-CN" altLang="en-US" sz="3200" baseline="30000">
                <a:sym typeface="+mn-ea"/>
              </a:rPr>
              <a:t>】</a:t>
            </a:r>
            <a:r>
              <a:rPr lang="zh-CN" altLang="en-US" sz="3200">
                <a:sym typeface="+mn-ea"/>
              </a:rPr>
              <a:t>应该把儿童发育的监测纳入儿童的日常生活保健当中去，及早发现儿童语言发育迟缓并及早进行干预治疗。</a:t>
            </a:r>
            <a:endParaRPr lang="zh-CN" altLang="en-US" sz="3200"/>
          </a:p>
          <a:p>
            <a:pPr fontAlgn="auto">
              <a:spcAft>
                <a:spcPts val="0"/>
              </a:spcAft>
              <a:buFont typeface="Arial" panose="020B0604020202020204" pitchFamily="34" charset="0"/>
              <a:buChar char="•"/>
              <a:defRPr/>
            </a:pPr>
            <a:r>
              <a:rPr lang="zh-CN" altLang="en-US" sz="3200">
                <a:sym typeface="+mn-ea"/>
              </a:rPr>
              <a:t>因此需要了解儿童语言发育过程的一些知识，以及语言发育迟缓儿童的行为特征。</a:t>
            </a:r>
          </a:p>
          <a:p>
            <a:pPr fontAlgn="auto">
              <a:spcAft>
                <a:spcPts val="0"/>
              </a:spcAft>
              <a:buFont typeface="Arial" panose="020B0604020202020204" pitchFamily="34" charset="0"/>
              <a:buChar char="•"/>
              <a:defRPr/>
            </a:pPr>
            <a:endParaRPr lang="zh-CN" altLang="en-US" sz="1800">
              <a:sym typeface="+mn-ea"/>
            </a:endParaRPr>
          </a:p>
          <a:p>
            <a:pPr fontAlgn="auto">
              <a:spcAft>
                <a:spcPts val="0"/>
              </a:spcAft>
              <a:buFont typeface="Arial" panose="020B0604020202020204" pitchFamily="34" charset="0"/>
              <a:buChar char="•"/>
              <a:defRPr/>
            </a:pPr>
            <a:endParaRPr lang="zh-CN" altLang="en-US" sz="1800">
              <a:sym typeface="+mn-ea"/>
            </a:endParaRPr>
          </a:p>
          <a:p>
            <a:pPr fontAlgn="auto">
              <a:spcAft>
                <a:spcPts val="0"/>
              </a:spcAft>
              <a:buFont typeface="Arial" panose="020B0604020202020204" pitchFamily="34" charset="0"/>
              <a:buChar char="•"/>
              <a:defRPr/>
            </a:pPr>
            <a:r>
              <a:rPr lang="zh-CN" altLang="en-US" sz="1800">
                <a:sym typeface="+mn-ea"/>
              </a:rPr>
              <a:t>【</a:t>
            </a:r>
            <a:r>
              <a:rPr lang="en-US" altLang="zh-CN" sz="1800">
                <a:sym typeface="+mn-ea"/>
              </a:rPr>
              <a:t>1</a:t>
            </a:r>
            <a:r>
              <a:rPr lang="zh-CN" altLang="en-US" sz="1800">
                <a:sym typeface="+mn-ea"/>
              </a:rPr>
              <a:t>】梁爱 民．儿童发育迟缓监测研 究进展 [J]．中国康复 理论</a:t>
            </a:r>
            <a:endParaRPr lang="zh-CN" altLang="en-US" sz="1800"/>
          </a:p>
          <a:p>
            <a:pPr fontAlgn="auto">
              <a:spcAft>
                <a:spcPts val="0"/>
              </a:spcAft>
              <a:buFont typeface="Arial" panose="020B0604020202020204" pitchFamily="34" charset="0"/>
              <a:buChar char="•"/>
              <a:defRPr/>
            </a:pPr>
            <a:r>
              <a:rPr lang="zh-CN" altLang="en-US" sz="1800">
                <a:sym typeface="+mn-ea"/>
              </a:rPr>
              <a:t>与实践 ，2011，17(12)：1128-1130</a:t>
            </a:r>
            <a:endParaRPr lang="zh-CN" alt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54075"/>
          </a:xfrm>
        </p:spPr>
        <p:txBody>
          <a:bodyPr rtlCol="0">
            <a:normAutofit fontScale="90000"/>
          </a:bodyPr>
          <a:lstStyle/>
          <a:p>
            <a:pPr fontAlgn="auto">
              <a:spcAft>
                <a:spcPts val="0"/>
              </a:spcAft>
              <a:defRPr/>
            </a:pPr>
            <a:r>
              <a:rPr lang="zh-CN" altLang="en-US">
                <a:sym typeface="+mn-ea"/>
              </a:rPr>
              <a:t>儿童语言发育的基本阶段</a:t>
            </a:r>
            <a:r>
              <a:rPr lang="zh-CN" altLang="en-US"/>
              <a:t/>
            </a:r>
            <a:br>
              <a:rPr lang="zh-CN" altLang="en-US"/>
            </a:br>
            <a:endParaRPr lang="zh-CN" altLang="en-US"/>
          </a:p>
        </p:txBody>
      </p:sp>
      <p:sp>
        <p:nvSpPr>
          <p:cNvPr id="3" name="内容占位符 2"/>
          <p:cNvSpPr>
            <a:spLocks noGrp="1"/>
          </p:cNvSpPr>
          <p:nvPr>
            <p:ph idx="1"/>
          </p:nvPr>
        </p:nvSpPr>
        <p:spPr>
          <a:xfrm>
            <a:off x="838200" y="1217613"/>
            <a:ext cx="10515600" cy="4959350"/>
          </a:xfrm>
        </p:spPr>
        <p:txBody>
          <a:bodyPr rtlCol="0">
            <a:normAutofit fontScale="90000" lnSpcReduction="20000"/>
          </a:bodyPr>
          <a:lstStyle/>
          <a:p>
            <a:pPr fontAlgn="auto">
              <a:spcAft>
                <a:spcPts val="0"/>
              </a:spcAft>
              <a:buFont typeface="Arial" panose="020B0604020202020204" pitchFamily="34" charset="0"/>
              <a:buChar char="•"/>
              <a:defRPr/>
            </a:pPr>
            <a:r>
              <a:rPr lang="zh-CN" altLang="en-US" sz="3200">
                <a:sym typeface="+mn-ea"/>
              </a:rPr>
              <a:t>反射性发声阶段：婴儿一个月内哭是与别人交往的一种方式，在大约一个月之后，最初会先发出元音，然后会发出一些辅音。</a:t>
            </a:r>
            <a:endParaRPr lang="zh-CN" altLang="en-US" sz="3200"/>
          </a:p>
          <a:p>
            <a:pPr fontAlgn="auto">
              <a:spcAft>
                <a:spcPts val="0"/>
              </a:spcAft>
              <a:buFont typeface="Arial" panose="020B0604020202020204" pitchFamily="34" charset="0"/>
              <a:buChar char="•"/>
              <a:defRPr/>
            </a:pPr>
            <a:r>
              <a:rPr lang="zh-CN" altLang="en-US" sz="3200">
                <a:sym typeface="+mn-ea"/>
              </a:rPr>
              <a:t>咿呀语阶段 ：大约五个月是便会出现元音语辅音结合，如：</a:t>
            </a:r>
            <a:r>
              <a:rPr lang="en-US" altLang="zh-CN" sz="3200">
                <a:sym typeface="+mn-ea"/>
              </a:rPr>
              <a:t>ba</a:t>
            </a:r>
            <a:r>
              <a:rPr lang="zh-CN" altLang="en-US" sz="3200">
                <a:sym typeface="+mn-ea"/>
              </a:rPr>
              <a:t>、</a:t>
            </a:r>
            <a:r>
              <a:rPr lang="en-US" altLang="zh-CN" sz="3200">
                <a:sym typeface="+mn-ea"/>
              </a:rPr>
              <a:t>pa</a:t>
            </a:r>
            <a:r>
              <a:rPr lang="zh-CN" altLang="en-US" sz="3200">
                <a:sym typeface="+mn-ea"/>
              </a:rPr>
              <a:t>、</a:t>
            </a:r>
            <a:r>
              <a:rPr lang="en-US" altLang="zh-CN" sz="3200">
                <a:sym typeface="+mn-ea"/>
              </a:rPr>
              <a:t>ma</a:t>
            </a:r>
            <a:endParaRPr lang="en-US" altLang="zh-CN" sz="3200"/>
          </a:p>
          <a:p>
            <a:pPr fontAlgn="auto">
              <a:spcAft>
                <a:spcPts val="0"/>
              </a:spcAft>
              <a:buFont typeface="Arial" panose="020B0604020202020204" pitchFamily="34" charset="0"/>
              <a:buChar char="•"/>
              <a:defRPr/>
            </a:pPr>
            <a:r>
              <a:rPr lang="zh-CN" altLang="en-US" sz="3200">
                <a:sym typeface="+mn-ea"/>
              </a:rPr>
              <a:t>词语理解阶段：</a:t>
            </a:r>
            <a:r>
              <a:rPr lang="en-US" altLang="zh-CN" sz="3200">
                <a:sym typeface="+mn-ea"/>
              </a:rPr>
              <a:t>8~9</a:t>
            </a:r>
            <a:r>
              <a:rPr lang="zh-CN" altLang="en-US" sz="3200">
                <a:sym typeface="+mn-ea"/>
              </a:rPr>
              <a:t>个月能听懂一些成人的词语，比如问爸爸在哪时，头会转向爸爸。</a:t>
            </a:r>
            <a:endParaRPr lang="zh-CN" altLang="en-US" sz="3200"/>
          </a:p>
          <a:p>
            <a:pPr fontAlgn="auto">
              <a:spcAft>
                <a:spcPts val="0"/>
              </a:spcAft>
              <a:buFont typeface="Arial" panose="020B0604020202020204" pitchFamily="34" charset="0"/>
              <a:buChar char="•"/>
              <a:defRPr/>
            </a:pPr>
            <a:r>
              <a:rPr lang="zh-CN" altLang="en-US" sz="3200">
                <a:sym typeface="+mn-ea"/>
              </a:rPr>
              <a:t>口语句法发展阶段：</a:t>
            </a:r>
            <a:r>
              <a:rPr lang="en-US" altLang="zh-CN" sz="3200">
                <a:sym typeface="+mn-ea"/>
              </a:rPr>
              <a:t>1~1.5</a:t>
            </a:r>
            <a:r>
              <a:rPr lang="zh-CN" altLang="en-US" sz="3200">
                <a:sym typeface="+mn-ea"/>
              </a:rPr>
              <a:t>岁出现不完整的单词句，例如</a:t>
            </a:r>
            <a:r>
              <a:rPr lang="en-US" altLang="zh-CN" sz="3200">
                <a:sym typeface="+mn-ea"/>
              </a:rPr>
              <a:t>“</a:t>
            </a:r>
            <a:r>
              <a:rPr lang="zh-CN" altLang="en-US" sz="3200">
                <a:sym typeface="+mn-ea"/>
              </a:rPr>
              <a:t>饭饭</a:t>
            </a:r>
            <a:r>
              <a:rPr lang="en-US" altLang="zh-CN" sz="3200">
                <a:sym typeface="+mn-ea"/>
              </a:rPr>
              <a:t>”</a:t>
            </a:r>
            <a:r>
              <a:rPr lang="zh-CN" altLang="en-US" sz="3200">
                <a:sym typeface="+mn-ea"/>
              </a:rPr>
              <a:t>可表示</a:t>
            </a:r>
            <a:r>
              <a:rPr lang="en-US" altLang="zh-CN" sz="3200">
                <a:sym typeface="+mn-ea"/>
              </a:rPr>
              <a:t>“</a:t>
            </a:r>
            <a:r>
              <a:rPr lang="zh-CN" altLang="en-US" sz="3200">
                <a:sym typeface="+mn-ea"/>
              </a:rPr>
              <a:t>我要吃饭；</a:t>
            </a:r>
            <a:r>
              <a:rPr lang="en-US" altLang="zh-CN" sz="3200">
                <a:sym typeface="+mn-ea"/>
              </a:rPr>
              <a:t>1.5~2</a:t>
            </a:r>
            <a:r>
              <a:rPr lang="zh-CN" altLang="en-US" sz="3200">
                <a:sym typeface="+mn-ea"/>
              </a:rPr>
              <a:t>岁时出现</a:t>
            </a:r>
            <a:r>
              <a:rPr lang="en-US" altLang="zh-CN" sz="3200">
                <a:sym typeface="+mn-ea"/>
              </a:rPr>
              <a:t>”</a:t>
            </a:r>
            <a:r>
              <a:rPr lang="zh-CN" altLang="en-US" sz="3200">
                <a:sym typeface="+mn-ea"/>
              </a:rPr>
              <a:t>电语报</a:t>
            </a:r>
            <a:r>
              <a:rPr lang="en-US" altLang="zh-CN" sz="3200">
                <a:sym typeface="+mn-ea"/>
              </a:rPr>
              <a:t>“</a:t>
            </a:r>
            <a:r>
              <a:rPr lang="zh-CN" altLang="en-US" sz="3200">
                <a:sym typeface="+mn-ea"/>
              </a:rPr>
              <a:t>，比如</a:t>
            </a:r>
            <a:r>
              <a:rPr lang="en-US" altLang="zh-CN" sz="3200">
                <a:sym typeface="+mn-ea"/>
              </a:rPr>
              <a:t>”</a:t>
            </a:r>
            <a:r>
              <a:rPr lang="zh-CN" altLang="en-US" sz="3200">
                <a:sym typeface="+mn-ea"/>
              </a:rPr>
              <a:t>妈妈抱抱</a:t>
            </a:r>
            <a:r>
              <a:rPr lang="en-US" altLang="zh-CN" sz="3200">
                <a:sym typeface="+mn-ea"/>
              </a:rPr>
              <a:t>“ </a:t>
            </a:r>
            <a:r>
              <a:rPr lang="zh-CN" altLang="en-US" sz="3200">
                <a:sym typeface="+mn-ea"/>
              </a:rPr>
              <a:t>宝宝吃</a:t>
            </a:r>
            <a:r>
              <a:rPr lang="en-US" altLang="zh-CN" sz="3200">
                <a:sym typeface="+mn-ea"/>
              </a:rPr>
              <a:t>”</a:t>
            </a:r>
            <a:r>
              <a:rPr lang="zh-CN" altLang="en-US" sz="3200">
                <a:sym typeface="+mn-ea"/>
              </a:rPr>
              <a:t>；两岁之后的语言大部分是完整句，三岁时儿童的能说出的词书将会达到</a:t>
            </a:r>
            <a:r>
              <a:rPr lang="en-US" altLang="zh-CN" sz="3200">
                <a:sym typeface="+mn-ea"/>
              </a:rPr>
              <a:t>1000</a:t>
            </a:r>
            <a:r>
              <a:rPr lang="zh-CN" altLang="en-US" sz="3200">
                <a:sym typeface="+mn-ea"/>
              </a:rPr>
              <a:t>到</a:t>
            </a:r>
            <a:r>
              <a:rPr lang="en-US" altLang="zh-CN" sz="3200">
                <a:sym typeface="+mn-ea"/>
              </a:rPr>
              <a:t>1100</a:t>
            </a:r>
            <a:r>
              <a:rPr lang="zh-CN" altLang="en-US" sz="3200">
                <a:sym typeface="+mn-ea"/>
              </a:rPr>
              <a:t>个</a:t>
            </a:r>
            <a:r>
              <a:rPr lang="zh-CN" altLang="en-US" sz="3200" baseline="30000">
                <a:sym typeface="+mn-ea"/>
              </a:rPr>
              <a:t>【</a:t>
            </a:r>
            <a:r>
              <a:rPr lang="en-US" altLang="zh-CN" sz="3200" baseline="30000">
                <a:sym typeface="+mn-ea"/>
              </a:rPr>
              <a:t>2</a:t>
            </a:r>
            <a:r>
              <a:rPr lang="zh-CN" altLang="en-US" sz="3200" baseline="30000">
                <a:sym typeface="+mn-ea"/>
              </a:rPr>
              <a:t>】</a:t>
            </a:r>
            <a:endParaRPr lang="zh-CN" altLang="en-US" sz="3200" baseline="30000"/>
          </a:p>
          <a:p>
            <a:pPr fontAlgn="auto">
              <a:spcAft>
                <a:spcPts val="0"/>
              </a:spcAft>
              <a:buFont typeface="Arial" panose="020B0604020202020204" pitchFamily="34" charset="0"/>
              <a:buChar char="•"/>
              <a:defRPr/>
            </a:pPr>
            <a:endParaRPr lang="zh-CN" altLang="en-US" sz="3200">
              <a:sym typeface="+mn-ea"/>
            </a:endParaRPr>
          </a:p>
          <a:p>
            <a:pPr fontAlgn="auto">
              <a:spcAft>
                <a:spcPts val="0"/>
              </a:spcAft>
              <a:buFont typeface="Arial" panose="020B0604020202020204" pitchFamily="34" charset="0"/>
              <a:buChar char="•"/>
              <a:defRPr/>
            </a:pPr>
            <a:endParaRPr lang="zh-CN" altLang="en-US" sz="2400">
              <a:sym typeface="+mn-ea"/>
            </a:endParaRPr>
          </a:p>
          <a:p>
            <a:pPr fontAlgn="auto">
              <a:spcAft>
                <a:spcPts val="0"/>
              </a:spcAft>
              <a:buFont typeface="Arial" panose="020B0604020202020204" pitchFamily="34" charset="0"/>
              <a:buChar char="•"/>
              <a:defRPr/>
            </a:pPr>
            <a:r>
              <a:rPr lang="zh-CN" altLang="en-US" sz="2400">
                <a:sym typeface="+mn-ea"/>
              </a:rPr>
              <a:t>【</a:t>
            </a:r>
            <a:r>
              <a:rPr lang="en-US" altLang="zh-CN" sz="2400">
                <a:sym typeface="+mn-ea"/>
              </a:rPr>
              <a:t>2</a:t>
            </a:r>
            <a:r>
              <a:rPr lang="zh-CN" altLang="en-US" sz="2400">
                <a:sym typeface="+mn-ea"/>
              </a:rPr>
              <a:t>】【中国妇幼健康研究 】曹敏辉，刘黎明  婴幼儿语言发育规律及研究进展</a:t>
            </a:r>
            <a:endParaRPr lang="zh-CN" alt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38200"/>
          </a:xfrm>
        </p:spPr>
        <p:txBody>
          <a:bodyPr rtlCol="0">
            <a:normAutofit fontScale="90000"/>
          </a:bodyPr>
          <a:lstStyle/>
          <a:p>
            <a:pPr fontAlgn="auto">
              <a:spcAft>
                <a:spcPts val="0"/>
              </a:spcAft>
              <a:defRPr/>
            </a:pPr>
            <a:r>
              <a:rPr lang="zh-CN" altLang="en-US">
                <a:sym typeface="+mn-ea"/>
              </a:rPr>
              <a:t>语言发育迟缓的特征</a:t>
            </a:r>
            <a:r>
              <a:rPr lang="zh-CN" altLang="en-US"/>
              <a:t/>
            </a:r>
            <a:br>
              <a:rPr lang="zh-CN" altLang="en-US"/>
            </a:br>
            <a:endParaRPr lang="zh-CN" altLang="en-US"/>
          </a:p>
        </p:txBody>
      </p:sp>
      <p:sp>
        <p:nvSpPr>
          <p:cNvPr id="3" name="内容占位符 2"/>
          <p:cNvSpPr>
            <a:spLocks noGrp="1"/>
          </p:cNvSpPr>
          <p:nvPr>
            <p:ph idx="1"/>
          </p:nvPr>
        </p:nvSpPr>
        <p:spPr>
          <a:xfrm>
            <a:off x="838200" y="1030605"/>
            <a:ext cx="10515600" cy="4796155"/>
          </a:xfrm>
        </p:spPr>
        <p:txBody>
          <a:bodyPr rtlCol="0">
            <a:normAutofit fontScale="80000" lnSpcReduction="10000"/>
          </a:bodyPr>
          <a:lstStyle/>
          <a:p>
            <a:pPr fontAlgn="auto">
              <a:spcAft>
                <a:spcPts val="0"/>
              </a:spcAft>
              <a:buFont typeface="Arial" panose="020B0604020202020204" pitchFamily="34" charset="0"/>
              <a:buChar char="•"/>
              <a:defRPr/>
            </a:pPr>
            <a:r>
              <a:rPr lang="zh-CN" altLang="en-US">
                <a:sym typeface="+mn-ea"/>
              </a:rPr>
              <a:t>语言发育迟缓分为发育性发音障碍，和特殊性语言发育障碍，其中特殊性语言发育障碍又分为感受性语言障碍、口吃、儿童孤独症、精神发育迟缓。</a:t>
            </a:r>
            <a:endParaRPr lang="zh-CN" altLang="en-US"/>
          </a:p>
          <a:p>
            <a:pPr fontAlgn="auto">
              <a:spcAft>
                <a:spcPts val="0"/>
              </a:spcAft>
              <a:buFont typeface="Arial" panose="020B0604020202020204" pitchFamily="34" charset="0"/>
              <a:buChar char="•"/>
              <a:defRPr/>
            </a:pPr>
            <a:r>
              <a:rPr lang="zh-CN" altLang="en-US">
                <a:sym typeface="+mn-ea"/>
              </a:rPr>
              <a:t>发育性发音障碍主要表现在口头发音、发声及语言流畅性和节律性的障碍。</a:t>
            </a:r>
            <a:endParaRPr lang="zh-CN" altLang="en-US"/>
          </a:p>
          <a:p>
            <a:pPr fontAlgn="auto">
              <a:spcAft>
                <a:spcPts val="0"/>
              </a:spcAft>
              <a:buFont typeface="Arial" panose="020B0604020202020204" pitchFamily="34" charset="0"/>
              <a:buChar char="•"/>
              <a:defRPr/>
            </a:pPr>
            <a:r>
              <a:rPr lang="zh-CN" altLang="en-US">
                <a:sym typeface="+mn-ea"/>
              </a:rPr>
              <a:t>感受性语言障碍者说话延迟，语言发展缓慢，但是手势、眼神、面部表情等非语言性交流基本正常，理解能力也正常。</a:t>
            </a:r>
            <a:endParaRPr lang="zh-CN" altLang="en-US"/>
          </a:p>
          <a:p>
            <a:pPr fontAlgn="auto">
              <a:spcAft>
                <a:spcPts val="0"/>
              </a:spcAft>
              <a:buFont typeface="Arial" panose="020B0604020202020204" pitchFamily="34" charset="0"/>
              <a:buChar char="•"/>
              <a:defRPr/>
            </a:pPr>
            <a:r>
              <a:rPr lang="zh-CN" altLang="en-US">
                <a:sym typeface="+mn-ea"/>
              </a:rPr>
              <a:t>口吃主要在学龄期多见，表现微语言节律异常，说话不流畅，出现音或单词的重复停顿，相关研究发现，双语儿童相比单语儿童的口吃率更高，完全恢复概率比普通儿童低。</a:t>
            </a:r>
            <a:endParaRPr lang="zh-CN" altLang="en-US"/>
          </a:p>
          <a:p>
            <a:pPr fontAlgn="auto">
              <a:spcAft>
                <a:spcPts val="0"/>
              </a:spcAft>
              <a:buFont typeface="Arial" panose="020B0604020202020204" pitchFamily="34" charset="0"/>
              <a:buChar char="•"/>
              <a:defRPr/>
            </a:pPr>
            <a:r>
              <a:rPr lang="zh-CN" altLang="en-US">
                <a:sym typeface="+mn-ea"/>
              </a:rPr>
              <a:t>孤独症是以社会交往、语言交流障碍及刻板重复行为特征的精神发育障碍性疾病，孤独症患儿与人交往时缺乏面部表情、目光对视和手势语。</a:t>
            </a:r>
            <a:r>
              <a:rPr lang="zh-CN" altLang="en-US" baseline="30000">
                <a:sym typeface="+mn-ea"/>
              </a:rPr>
              <a:t>【</a:t>
            </a:r>
            <a:r>
              <a:rPr lang="en-US" altLang="zh-CN" baseline="30000">
                <a:sym typeface="+mn-ea"/>
              </a:rPr>
              <a:t>3</a:t>
            </a:r>
            <a:r>
              <a:rPr lang="zh-CN" altLang="en-US" baseline="30000">
                <a:sym typeface="+mn-ea"/>
              </a:rPr>
              <a:t>】</a:t>
            </a:r>
            <a:r>
              <a:rPr lang="zh-CN" altLang="en-US">
                <a:sym typeface="+mn-ea"/>
              </a:rPr>
              <a:t>还有就是孤独症患者容易出现</a:t>
            </a:r>
            <a:r>
              <a:rPr lang="en-US" altLang="zh-CN">
                <a:sym typeface="+mn-ea"/>
              </a:rPr>
              <a:t>“</a:t>
            </a:r>
            <a:r>
              <a:rPr lang="zh-CN" altLang="en-US">
                <a:sym typeface="+mn-ea"/>
              </a:rPr>
              <a:t>岛性</a:t>
            </a:r>
            <a:r>
              <a:rPr lang="en-US" altLang="zh-CN">
                <a:sym typeface="+mn-ea"/>
              </a:rPr>
              <a:t>”</a:t>
            </a:r>
            <a:r>
              <a:rPr lang="zh-CN" altLang="en-US" baseline="30000">
                <a:sym typeface="+mn-ea"/>
              </a:rPr>
              <a:t>【</a:t>
            </a:r>
            <a:r>
              <a:rPr lang="en-US" altLang="zh-CN" baseline="30000">
                <a:sym typeface="+mn-ea"/>
              </a:rPr>
              <a:t>4</a:t>
            </a:r>
            <a:r>
              <a:rPr lang="zh-CN" altLang="en-US" baseline="30000">
                <a:sym typeface="+mn-ea"/>
              </a:rPr>
              <a:t>】</a:t>
            </a:r>
            <a:r>
              <a:rPr lang="zh-CN" altLang="en-US">
                <a:sym typeface="+mn-ea"/>
              </a:rPr>
              <a:t>现象，是往往会被忽视掉的出现问题的群体。</a:t>
            </a:r>
          </a:p>
          <a:p>
            <a:pPr marL="0" lvl="8">
              <a:defRPr/>
            </a:pPr>
            <a:endParaRPr lang="zh-CN" altLang="en-US" sz="2800">
              <a:sym typeface="+mn-ea"/>
            </a:endParaRPr>
          </a:p>
          <a:p>
            <a:pPr marL="0" lvl="8">
              <a:defRPr/>
            </a:pPr>
            <a:r>
              <a:rPr lang="zh-CN" altLang="en-US" sz="2800">
                <a:sym typeface="+mn-ea"/>
              </a:rPr>
              <a:t>【</a:t>
            </a:r>
            <a:r>
              <a:rPr lang="en-US" altLang="zh-CN" sz="2800">
                <a:sym typeface="+mn-ea"/>
              </a:rPr>
              <a:t>3</a:t>
            </a:r>
            <a:r>
              <a:rPr lang="zh-CN" altLang="en-US" sz="2800">
                <a:sym typeface="+mn-ea"/>
              </a:rPr>
              <a:t>】[医学报 广东广东省深圳市儿童医学儿保科，陈佩丽，周家秀，叶妙婷，刘娜】</a:t>
            </a:r>
            <a:endParaRPr lang="zh-CN" altLang="en-US" sz="2800"/>
          </a:p>
          <a:p>
            <a:pPr fontAlgn="auto">
              <a:spcAft>
                <a:spcPts val="0"/>
              </a:spcAft>
              <a:buFont typeface="Arial" panose="020B0604020202020204" pitchFamily="34" charset="0"/>
              <a:buChar char="•"/>
              <a:defRPr/>
            </a:pPr>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838200" y="365125"/>
            <a:ext cx="10515600" cy="895350"/>
          </a:xfrm>
        </p:spPr>
        <p:txBody>
          <a:bodyPr/>
          <a:lstStyle/>
          <a:p>
            <a:r>
              <a:rPr lang="zh-CN" altLang="en-US" smtClean="0">
                <a:sym typeface="+mn-ea"/>
              </a:rPr>
              <a:t>预防性干预</a:t>
            </a:r>
            <a:endParaRPr lang="zh-CN" altLang="en-US" smtClean="0"/>
          </a:p>
        </p:txBody>
      </p:sp>
      <p:sp>
        <p:nvSpPr>
          <p:cNvPr id="3" name="内容占位符 2"/>
          <p:cNvSpPr>
            <a:spLocks noGrp="1"/>
          </p:cNvSpPr>
          <p:nvPr>
            <p:ph idx="1"/>
          </p:nvPr>
        </p:nvSpPr>
        <p:spPr>
          <a:xfrm>
            <a:off x="838200" y="1260475"/>
            <a:ext cx="10515600" cy="4916488"/>
          </a:xfrm>
        </p:spPr>
        <p:txBody>
          <a:bodyPr rtlCol="0">
            <a:normAutofit/>
          </a:bodyPr>
          <a:lstStyle/>
          <a:p>
            <a:pPr marL="0" indent="0" fontAlgn="auto">
              <a:spcAft>
                <a:spcPts val="0"/>
              </a:spcAft>
              <a:buFont typeface="Arial" panose="020B0604020202020204" pitchFamily="34" charset="0"/>
              <a:buNone/>
              <a:defRPr/>
            </a:pPr>
            <a:r>
              <a:rPr lang="zh-CN" altLang="en-US" sz="3200">
                <a:sym typeface="+mn-ea"/>
              </a:rPr>
              <a:t>预防性干预实施以家庭康复为主的超早期干预。研究结果显示</a:t>
            </a:r>
            <a:r>
              <a:rPr lang="zh-CN" altLang="en-US" sz="3200" baseline="30000">
                <a:sym typeface="+mn-ea"/>
              </a:rPr>
              <a:t>【</a:t>
            </a:r>
            <a:r>
              <a:rPr lang="en-US" altLang="zh-CN" sz="3200" baseline="30000">
                <a:sym typeface="+mn-ea"/>
              </a:rPr>
              <a:t>5</a:t>
            </a:r>
            <a:r>
              <a:rPr lang="zh-CN" altLang="en-US" sz="3200" baseline="30000">
                <a:sym typeface="+mn-ea"/>
              </a:rPr>
              <a:t>】</a:t>
            </a:r>
            <a:r>
              <a:rPr lang="zh-CN" altLang="en-US" sz="3200">
                <a:sym typeface="+mn-ea"/>
              </a:rPr>
              <a:t>，大多患儿父母的文化程度较低，不了解这些儿童发育的基本历程，所以，想要更及时的察觉儿童发育迟缓的问题，应让父母了解更多的儿童发育的基本知识。</a:t>
            </a:r>
            <a:endParaRPr lang="zh-CN" altLang="en-US" sz="3200"/>
          </a:p>
          <a:p>
            <a:pPr marL="0" indent="0" fontAlgn="auto">
              <a:spcAft>
                <a:spcPts val="0"/>
              </a:spcAft>
              <a:buFont typeface="Arial" panose="020B0604020202020204" pitchFamily="34" charset="0"/>
              <a:buNone/>
              <a:defRPr/>
            </a:pPr>
            <a:r>
              <a:rPr lang="zh-CN" altLang="en-US" sz="3200">
                <a:sym typeface="+mn-ea"/>
              </a:rPr>
              <a:t>同时，父母也应在发现高危儿童后进行诊断和积极治疗。</a:t>
            </a:r>
            <a:endParaRPr lang="zh-CN" altLang="en-US" sz="3200"/>
          </a:p>
          <a:p>
            <a:pPr marL="0" indent="0" fontAlgn="auto">
              <a:spcAft>
                <a:spcPts val="0"/>
              </a:spcAft>
              <a:buFont typeface="Arial" panose="020B0604020202020204" pitchFamily="34" charset="0"/>
              <a:buNone/>
              <a:defRPr/>
            </a:pPr>
            <a:endParaRPr lang="zh-CN" altLang="en-US" sz="3200"/>
          </a:p>
          <a:p>
            <a:pPr fontAlgn="auto">
              <a:spcAft>
                <a:spcPts val="0"/>
              </a:spcAft>
              <a:buFont typeface="Arial" panose="020B0604020202020204" pitchFamily="34" charset="0"/>
              <a:buChar char="•"/>
              <a:defRPr/>
            </a:pPr>
            <a:endParaRPr lang="zh-CN" altLang="en-US"/>
          </a:p>
          <a:p>
            <a:pPr fontAlgn="auto">
              <a:spcAft>
                <a:spcPts val="0"/>
              </a:spcAft>
              <a:buFont typeface="Arial" panose="020B0604020202020204" pitchFamily="34" charset="0"/>
              <a:buChar char="•"/>
              <a:defRPr/>
            </a:pPr>
            <a:endParaRPr lang="zh-CN" altLang="en-US"/>
          </a:p>
          <a:p>
            <a:pPr fontAlgn="auto">
              <a:spcAft>
                <a:spcPts val="0"/>
              </a:spcAft>
              <a:buFont typeface="Arial" panose="020B0604020202020204" pitchFamily="34" charset="0"/>
              <a:buChar char="•"/>
              <a:defRPr/>
            </a:pPr>
            <a:r>
              <a:rPr lang="zh-CN" altLang="en-US" sz="2000">
                <a:sym typeface="+mn-ea"/>
              </a:rPr>
              <a:t>【</a:t>
            </a:r>
            <a:r>
              <a:rPr lang="en-US" altLang="zh-CN" sz="2000">
                <a:sym typeface="+mn-ea"/>
              </a:rPr>
              <a:t>5</a:t>
            </a:r>
            <a:r>
              <a:rPr lang="zh-CN" altLang="en-US" sz="2000">
                <a:sym typeface="+mn-ea"/>
              </a:rPr>
              <a:t>】广东医学院报，梁茂萍，陆琼超 ，陈玉翠 ，李美清，儿童语言发育迟缓94例临床分析</a:t>
            </a:r>
            <a:endParaRPr lang="zh-CN"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内容占位符 2"/>
          <p:cNvSpPr>
            <a:spLocks noGrp="1"/>
          </p:cNvSpPr>
          <p:nvPr>
            <p:ph idx="4294967295"/>
          </p:nvPr>
        </p:nvSpPr>
        <p:spPr>
          <a:xfrm>
            <a:off x="623888" y="1628775"/>
            <a:ext cx="10972800" cy="1397000"/>
          </a:xfrm>
        </p:spPr>
        <p:txBody>
          <a:bodyPr/>
          <a:lstStyle/>
          <a:p>
            <a:pPr>
              <a:buFont typeface="Arial" charset="0"/>
              <a:buNone/>
            </a:pPr>
            <a:r>
              <a:rPr lang="zh-CN" altLang="en-US" smtClean="0">
                <a:ea typeface="汉仪楷体简" pitchFamily="49" charset="-122"/>
              </a:rPr>
              <a:t>天天语言能力的缺乏是社会因素还是病理因素影响更大</a:t>
            </a:r>
            <a:r>
              <a:rPr lang="zh-CN" altLang="en-US" smtClean="0"/>
              <a:t>？</a:t>
            </a:r>
          </a:p>
        </p:txBody>
      </p:sp>
      <p:sp>
        <p:nvSpPr>
          <p:cNvPr id="2" name="TextBox 1"/>
          <p:cNvSpPr txBox="1"/>
          <p:nvPr/>
        </p:nvSpPr>
        <p:spPr>
          <a:xfrm>
            <a:off x="8534400" y="4815840"/>
            <a:ext cx="877163" cy="369332"/>
          </a:xfrm>
          <a:prstGeom prst="rect">
            <a:avLst/>
          </a:prstGeom>
          <a:noFill/>
        </p:spPr>
        <p:txBody>
          <a:bodyPr wrap="none" rtlCol="0">
            <a:spAutoFit/>
          </a:bodyPr>
          <a:lstStyle/>
          <a:p>
            <a:r>
              <a:rPr lang="zh-CN" altLang="en-US" dirty="0" smtClean="0"/>
              <a:t>刘子淼</a:t>
            </a: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4294967295"/>
          </p:nvPr>
        </p:nvSpPr>
        <p:spPr>
          <a:xfrm>
            <a:off x="1081088" y="862013"/>
            <a:ext cx="9448800" cy="5289550"/>
          </a:xfrm>
        </p:spPr>
        <p:txBody>
          <a:bodyPr/>
          <a:lstStyle/>
          <a:p>
            <a:r>
              <a:rPr lang="zh-CN" altLang="en-US" sz="3200" smtClean="0"/>
              <a:t>天天，男，两岁半。家长描述：孩子至今不会说话，不愿与其他小朋友一起玩。天天的妈妈非常沮丧，边说边掉眼泪，天天的爸爸的情绪则很激动，急切询问天天有没有严重的问题，他是哑巴吗？他的智力有问题吗？天天的爸爸妈妈互相抱怨没有照顾好天天，因为天天这个情况，他的妈妈已经辞职在家专门照看他。经过检查，天天听力正常，能发音，口腔咽喉发育正常，智力发育水平比该年龄段儿童轻度落后，儿科医生建议让天天接受语言康复训练。天天的爸爸是打工人员，妈妈无工作，家庭经济比较紧张，只给他进行了一个月的语言训练。</a:t>
            </a:r>
          </a:p>
          <a:p>
            <a:endParaRPr lang="zh-CN" altLang="en-US" sz="3200" smtClean="0"/>
          </a:p>
        </p:txBody>
      </p:sp>
      <p:sp>
        <p:nvSpPr>
          <p:cNvPr id="21508" name="Rectangle 4"/>
          <p:cNvSpPr>
            <a:spLocks noChangeArrowheads="1"/>
          </p:cNvSpPr>
          <p:nvPr/>
        </p:nvSpPr>
        <p:spPr bwMode="auto">
          <a:xfrm>
            <a:off x="7532688" y="3468688"/>
            <a:ext cx="2790825" cy="504825"/>
          </a:xfrm>
          <a:prstGeom prst="rect">
            <a:avLst/>
          </a:prstGeom>
          <a:noFill/>
          <a:ln w="31750">
            <a:solidFill>
              <a:srgbClr val="FF0909"/>
            </a:solidFill>
            <a:miter lim="800000"/>
            <a:headEnd/>
            <a:tailEnd/>
          </a:ln>
        </p:spPr>
        <p:txBody>
          <a:bodyPr wrap="none" anchor="ctr"/>
          <a:lstStyle/>
          <a:p>
            <a:endParaRPr lang="zh-CN" altLang="en-US"/>
          </a:p>
        </p:txBody>
      </p:sp>
      <p:sp>
        <p:nvSpPr>
          <p:cNvPr id="21509" name="Rectangle 5"/>
          <p:cNvSpPr>
            <a:spLocks noChangeArrowheads="1"/>
          </p:cNvSpPr>
          <p:nvPr/>
        </p:nvSpPr>
        <p:spPr bwMode="auto">
          <a:xfrm>
            <a:off x="1366838" y="4473575"/>
            <a:ext cx="2444750" cy="431800"/>
          </a:xfrm>
          <a:prstGeom prst="rect">
            <a:avLst/>
          </a:prstGeom>
          <a:noFill/>
          <a:ln w="31750">
            <a:solidFill>
              <a:srgbClr val="FF0909"/>
            </a:solidFill>
            <a:miter lim="800000"/>
            <a:headEnd/>
            <a:tailEnd/>
          </a:ln>
        </p:spPr>
        <p:txBody>
          <a:bodyPr wrap="none" anchor="ctr"/>
          <a:lstStyle/>
          <a:p>
            <a:endParaRPr lang="zh-CN" altLang="en-US"/>
          </a:p>
        </p:txBody>
      </p:sp>
      <p:sp>
        <p:nvSpPr>
          <p:cNvPr id="21510" name="Rectangle 6"/>
          <p:cNvSpPr>
            <a:spLocks noChangeArrowheads="1"/>
          </p:cNvSpPr>
          <p:nvPr/>
        </p:nvSpPr>
        <p:spPr bwMode="auto">
          <a:xfrm>
            <a:off x="1366838" y="4046538"/>
            <a:ext cx="8983662" cy="358775"/>
          </a:xfrm>
          <a:prstGeom prst="rect">
            <a:avLst/>
          </a:prstGeom>
          <a:noFill/>
          <a:ln w="31750">
            <a:solidFill>
              <a:srgbClr val="FF0909"/>
            </a:solidFill>
            <a:miter lim="800000"/>
            <a:headEnd/>
            <a:tailEnd/>
          </a:ln>
        </p:spPr>
        <p:txBody>
          <a:bodyPr wrap="none" anchor="ctr"/>
          <a:lstStyle/>
          <a:p>
            <a:endParaRPr lang="zh-CN" altLang="en-US"/>
          </a:p>
        </p:txBody>
      </p:sp>
      <p:sp>
        <p:nvSpPr>
          <p:cNvPr id="21511" name="Text Box 7"/>
          <p:cNvSpPr txBox="1">
            <a:spLocks noChangeArrowheads="1"/>
          </p:cNvSpPr>
          <p:nvPr/>
        </p:nvSpPr>
        <p:spPr bwMode="auto">
          <a:xfrm>
            <a:off x="766763" y="3141663"/>
            <a:ext cx="611187" cy="2225675"/>
          </a:xfrm>
          <a:prstGeom prst="rect">
            <a:avLst/>
          </a:prstGeom>
          <a:noFill/>
          <a:ln w="9525">
            <a:noFill/>
            <a:miter lim="800000"/>
            <a:headEnd/>
            <a:tailEnd/>
          </a:ln>
        </p:spPr>
        <p:txBody>
          <a:bodyPr vert="eaVert" wrap="none">
            <a:spAutoFit/>
          </a:bodyPr>
          <a:lstStyle/>
          <a:p>
            <a:r>
              <a:rPr lang="zh-CN" altLang="en-US" sz="2800">
                <a:ea typeface="方正行楷简体" pitchFamily="65" charset="-122"/>
              </a:rPr>
              <a:t>构音器官正常</a:t>
            </a:r>
          </a:p>
        </p:txBody>
      </p:sp>
      <p:sp>
        <p:nvSpPr>
          <p:cNvPr id="21512" name="Oval 8"/>
          <p:cNvSpPr>
            <a:spLocks noChangeArrowheads="1"/>
          </p:cNvSpPr>
          <p:nvPr/>
        </p:nvSpPr>
        <p:spPr bwMode="auto">
          <a:xfrm>
            <a:off x="5892800" y="4316413"/>
            <a:ext cx="722313" cy="681037"/>
          </a:xfrm>
          <a:prstGeom prst="ellipse">
            <a:avLst/>
          </a:prstGeom>
          <a:noFill/>
          <a:ln w="31750">
            <a:solidFill>
              <a:srgbClr val="0000FF"/>
            </a:solidFill>
            <a:round/>
            <a:headEnd/>
            <a:tailEnd/>
          </a:ln>
        </p:spPr>
        <p:txBody>
          <a:bodyPr wrap="none" anchor="ctr"/>
          <a:lstStyle/>
          <a:p>
            <a:endParaRPr lang="zh-CN" altLang="en-US"/>
          </a:p>
        </p:txBody>
      </p:sp>
      <p:sp>
        <p:nvSpPr>
          <p:cNvPr id="21513" name="Line 9"/>
          <p:cNvSpPr>
            <a:spLocks noChangeShapeType="1"/>
          </p:cNvSpPr>
          <p:nvPr/>
        </p:nvSpPr>
        <p:spPr bwMode="auto">
          <a:xfrm>
            <a:off x="7078663" y="1339850"/>
            <a:ext cx="2955925" cy="1588"/>
          </a:xfrm>
          <a:prstGeom prst="line">
            <a:avLst/>
          </a:prstGeom>
          <a:noFill/>
          <a:ln w="31750">
            <a:solidFill>
              <a:srgbClr val="FF0909"/>
            </a:solidFill>
            <a:round/>
            <a:headEnd/>
            <a:tailEnd/>
          </a:ln>
        </p:spPr>
        <p:txBody>
          <a:bodyPr/>
          <a:lstStyle/>
          <a:p>
            <a:endParaRPr lang="zh-CN" altLang="en-US"/>
          </a:p>
        </p:txBody>
      </p:sp>
      <p:sp>
        <p:nvSpPr>
          <p:cNvPr id="21514" name="Line 10"/>
          <p:cNvSpPr>
            <a:spLocks noChangeShapeType="1"/>
          </p:cNvSpPr>
          <p:nvPr/>
        </p:nvSpPr>
        <p:spPr bwMode="auto">
          <a:xfrm flipV="1">
            <a:off x="1436688" y="1758950"/>
            <a:ext cx="5326062" cy="26988"/>
          </a:xfrm>
          <a:prstGeom prst="line">
            <a:avLst/>
          </a:prstGeom>
          <a:noFill/>
          <a:ln w="31750">
            <a:solidFill>
              <a:srgbClr val="FF0909"/>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calcmode="lin" valueType="num">
                                      <p:cBhvr additive="base">
                                        <p:cTn id="12" dur="500" fill="hold"/>
                                        <p:tgtEl>
                                          <p:spTgt spid="21513"/>
                                        </p:tgtEl>
                                        <p:attrNameLst>
                                          <p:attrName>ppt_x</p:attrName>
                                        </p:attrNameLst>
                                      </p:cBhvr>
                                      <p:tavLst>
                                        <p:tav tm="0">
                                          <p:val>
                                            <p:strVal val="1+#ppt_w/2"/>
                                          </p:val>
                                        </p:tav>
                                        <p:tav tm="100000">
                                          <p:val>
                                            <p:strVal val="#ppt_x"/>
                                          </p:val>
                                        </p:tav>
                                      </p:tavLst>
                                    </p:anim>
                                    <p:anim calcmode="lin" valueType="num">
                                      <p:cBhvr additive="base">
                                        <p:cTn id="13" dur="500" fill="hold"/>
                                        <p:tgtEl>
                                          <p:spTgt spid="215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1514"/>
                                        </p:tgtEl>
                                        <p:attrNameLst>
                                          <p:attrName>style.visibility</p:attrName>
                                        </p:attrNameLst>
                                      </p:cBhvr>
                                      <p:to>
                                        <p:strVal val="visible"/>
                                      </p:to>
                                    </p:set>
                                    <p:anim calcmode="lin" valueType="num">
                                      <p:cBhvr additive="base">
                                        <p:cTn id="16" dur="500" fill="hold"/>
                                        <p:tgtEl>
                                          <p:spTgt spid="21514"/>
                                        </p:tgtEl>
                                        <p:attrNameLst>
                                          <p:attrName>ppt_x</p:attrName>
                                        </p:attrNameLst>
                                      </p:cBhvr>
                                      <p:tavLst>
                                        <p:tav tm="0">
                                          <p:val>
                                            <p:strVal val="0-#ppt_w/2"/>
                                          </p:val>
                                        </p:tav>
                                        <p:tav tm="100000">
                                          <p:val>
                                            <p:strVal val="#ppt_x"/>
                                          </p:val>
                                        </p:tav>
                                      </p:tavLst>
                                    </p:anim>
                                    <p:anim calcmode="lin" valueType="num">
                                      <p:cBhvr additive="base">
                                        <p:cTn id="17"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500" fill="hold"/>
                                        <p:tgtEl>
                                          <p:spTgt spid="21508"/>
                                        </p:tgtEl>
                                        <p:attrNameLst>
                                          <p:attrName>ppt_x</p:attrName>
                                        </p:attrNameLst>
                                      </p:cBhvr>
                                      <p:tavLst>
                                        <p:tav tm="0">
                                          <p:val>
                                            <p:strVal val="1+#ppt_w/2"/>
                                          </p:val>
                                        </p:tav>
                                        <p:tav tm="100000">
                                          <p:val>
                                            <p:strVal val="#ppt_x"/>
                                          </p:val>
                                        </p:tav>
                                      </p:tavLst>
                                    </p:anim>
                                    <p:anim calcmode="lin" valueType="num">
                                      <p:cBhvr additive="base">
                                        <p:cTn id="23" dur="500" fill="hold"/>
                                        <p:tgtEl>
                                          <p:spTgt spid="2150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509"/>
                                        </p:tgtEl>
                                        <p:attrNameLst>
                                          <p:attrName>style.visibility</p:attrName>
                                        </p:attrNameLst>
                                      </p:cBhvr>
                                      <p:to>
                                        <p:strVal val="visible"/>
                                      </p:to>
                                    </p:set>
                                    <p:anim calcmode="lin" valueType="num">
                                      <p:cBhvr additive="base">
                                        <p:cTn id="26" dur="500" fill="hold"/>
                                        <p:tgtEl>
                                          <p:spTgt spid="21509"/>
                                        </p:tgtEl>
                                        <p:attrNameLst>
                                          <p:attrName>ppt_x</p:attrName>
                                        </p:attrNameLst>
                                      </p:cBhvr>
                                      <p:tavLst>
                                        <p:tav tm="0">
                                          <p:val>
                                            <p:strVal val="1+#ppt_w/2"/>
                                          </p:val>
                                        </p:tav>
                                        <p:tav tm="100000">
                                          <p:val>
                                            <p:strVal val="#ppt_x"/>
                                          </p:val>
                                        </p:tav>
                                      </p:tavLst>
                                    </p:anim>
                                    <p:anim calcmode="lin" valueType="num">
                                      <p:cBhvr additive="base">
                                        <p:cTn id="27" dur="500" fill="hold"/>
                                        <p:tgtEl>
                                          <p:spTgt spid="2150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1510"/>
                                        </p:tgtEl>
                                        <p:attrNameLst>
                                          <p:attrName>style.visibility</p:attrName>
                                        </p:attrNameLst>
                                      </p:cBhvr>
                                      <p:to>
                                        <p:strVal val="visible"/>
                                      </p:to>
                                    </p:set>
                                    <p:anim calcmode="lin" valueType="num">
                                      <p:cBhvr additive="base">
                                        <p:cTn id="30" dur="500" fill="hold"/>
                                        <p:tgtEl>
                                          <p:spTgt spid="21510"/>
                                        </p:tgtEl>
                                        <p:attrNameLst>
                                          <p:attrName>ppt_x</p:attrName>
                                        </p:attrNameLst>
                                      </p:cBhvr>
                                      <p:tavLst>
                                        <p:tav tm="0">
                                          <p:val>
                                            <p:strVal val="1+#ppt_w/2"/>
                                          </p:val>
                                        </p:tav>
                                        <p:tav tm="100000">
                                          <p:val>
                                            <p:strVal val="#ppt_x"/>
                                          </p:val>
                                        </p:tav>
                                      </p:tavLst>
                                    </p:anim>
                                    <p:anim calcmode="lin" valueType="num">
                                      <p:cBhvr additive="base">
                                        <p:cTn id="31"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511"/>
                                        </p:tgtEl>
                                        <p:attrNameLst>
                                          <p:attrName>style.visibility</p:attrName>
                                        </p:attrNameLst>
                                      </p:cBhvr>
                                      <p:to>
                                        <p:strVal val="visible"/>
                                      </p:to>
                                    </p:set>
                                    <p:animEffect transition="in" filter="blinds(horizontal)">
                                      <p:cBhvr>
                                        <p:cTn id="36" dur="500"/>
                                        <p:tgtEl>
                                          <p:spTgt spid="2151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1512"/>
                                        </p:tgtEl>
                                        <p:attrNameLst>
                                          <p:attrName>style.visibility</p:attrName>
                                        </p:attrNameLst>
                                      </p:cBhvr>
                                      <p:to>
                                        <p:strVal val="visible"/>
                                      </p:to>
                                    </p:set>
                                    <p:animEffect transition="in" filter="box(in)">
                                      <p:cBhvr>
                                        <p:cTn id="41"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animBg="1"/>
      <p:bldP spid="21509" grpId="0" animBg="1"/>
      <p:bldP spid="21510" grpId="0" animBg="1"/>
      <p:bldP spid="21511" grpId="0"/>
      <p:bldP spid="21512" grpId="0" animBg="1"/>
      <p:bldP spid="21513" grpId="0" animBg="1"/>
      <p:bldP spid="215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4294967295"/>
          </p:nvPr>
        </p:nvSpPr>
        <p:spPr>
          <a:xfrm>
            <a:off x="623888" y="1628775"/>
            <a:ext cx="10972800" cy="1397000"/>
          </a:xfrm>
        </p:spPr>
        <p:txBody>
          <a:bodyPr/>
          <a:lstStyle/>
          <a:p>
            <a:pPr>
              <a:buFont typeface="Arial" charset="0"/>
              <a:buNone/>
            </a:pPr>
            <a:r>
              <a:rPr lang="zh-CN" altLang="en-US" smtClean="0"/>
              <a:t>天天语言能力的缺乏是社会因素还是病理因素影响更大？</a:t>
            </a:r>
          </a:p>
        </p:txBody>
      </p:sp>
      <p:sp>
        <p:nvSpPr>
          <p:cNvPr id="22532" name="WordArt 4"/>
          <p:cNvSpPr>
            <a:spLocks noChangeArrowheads="1" noChangeShapeType="1" noTextEdit="1"/>
          </p:cNvSpPr>
          <p:nvPr/>
        </p:nvSpPr>
        <p:spPr bwMode="auto">
          <a:xfrm>
            <a:off x="2255838" y="3716338"/>
            <a:ext cx="7680325" cy="792162"/>
          </a:xfrm>
          <a:prstGeom prst="rect">
            <a:avLst/>
          </a:prstGeom>
        </p:spPr>
        <p:txBody>
          <a:bodyPr wrap="none" fromWordArt="1">
            <a:prstTxWarp prst="textPlain">
              <a:avLst>
                <a:gd name="adj" fmla="val 50000"/>
              </a:avLst>
            </a:prstTxWarp>
          </a:bodyPr>
          <a:lstStyle/>
          <a:p>
            <a:pPr algn="ctr"/>
            <a:r>
              <a:rPr lang="zh-CN" altLang="en-US" sz="3600"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信息不足，无法判断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blinds(horizontal)">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idx="4294967295"/>
          </p:nvPr>
        </p:nvSpPr>
        <p:spPr>
          <a:xfrm>
            <a:off x="1490663" y="1428750"/>
            <a:ext cx="5429250" cy="798513"/>
          </a:xfrm>
        </p:spPr>
        <p:txBody>
          <a:bodyPr/>
          <a:lstStyle/>
          <a:p>
            <a:r>
              <a:rPr lang="zh-CN" altLang="en-US" sz="4800" smtClean="0">
                <a:ea typeface="汉仪楷体简" pitchFamily="49" charset="-122"/>
              </a:rPr>
              <a:t>语言发育迟缓</a:t>
            </a:r>
          </a:p>
        </p:txBody>
      </p:sp>
      <p:sp>
        <p:nvSpPr>
          <p:cNvPr id="14338" name="副标题 2"/>
          <p:cNvSpPr>
            <a:spLocks noGrp="1"/>
          </p:cNvSpPr>
          <p:nvPr>
            <p:ph type="subTitle" idx="4294967295"/>
          </p:nvPr>
        </p:nvSpPr>
        <p:spPr>
          <a:xfrm>
            <a:off x="2224088" y="3213100"/>
            <a:ext cx="7831137" cy="863600"/>
          </a:xfrm>
        </p:spPr>
        <p:txBody>
          <a:bodyPr/>
          <a:lstStyle/>
          <a:p>
            <a:pPr marL="0" indent="0">
              <a:buFont typeface="Arial" charset="0"/>
              <a:buNone/>
            </a:pPr>
            <a:r>
              <a:rPr lang="zh-CN" altLang="en-US" sz="4000" smtClean="0">
                <a:solidFill>
                  <a:srgbClr val="FF0000"/>
                </a:solidFill>
                <a:ea typeface="汉仪楷体简" pitchFamily="49" charset="-122"/>
              </a:rPr>
              <a:t>社会因素与病理因素影响的比重？</a:t>
            </a:r>
          </a:p>
          <a:p>
            <a:pPr marL="0" indent="0">
              <a:buFont typeface="Arial" charset="0"/>
              <a:buNone/>
            </a:pPr>
            <a:r>
              <a:rPr lang="zh-CN" altLang="en-US" sz="2400" smtClean="0">
                <a:solidFill>
                  <a:srgbClr val="FF0000"/>
                </a:solidFill>
                <a:ea typeface="汉仪楷体简" pitchFamily="49" charset="-122"/>
              </a:rPr>
              <a:t>（非生物因素）</a:t>
            </a:r>
            <a:r>
              <a:rPr lang="zh-CN" altLang="en-US" sz="4000" smtClean="0">
                <a:solidFill>
                  <a:srgbClr val="FF0000"/>
                </a:solidFill>
                <a:ea typeface="汉仪楷体简" pitchFamily="49" charset="-122"/>
              </a:rPr>
              <a:t>  </a:t>
            </a:r>
            <a:r>
              <a:rPr lang="zh-CN" altLang="en-US" sz="2400" smtClean="0">
                <a:solidFill>
                  <a:srgbClr val="FF0000"/>
                </a:solidFill>
                <a:ea typeface="汉仪楷体简" pitchFamily="49" charset="-122"/>
              </a:rPr>
              <a:t>（生物因素）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ox(in)">
                                      <p:cBhvr>
                                        <p:cTn id="7" dur="5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8">
                                            <p:txEl>
                                              <p:pRg st="0" end="0"/>
                                            </p:txEl>
                                          </p:spTgt>
                                        </p:tgtEl>
                                        <p:attrNameLst>
                                          <p:attrName>style.visibility</p:attrName>
                                        </p:attrNameLst>
                                      </p:cBhvr>
                                      <p:to>
                                        <p:strVal val="visible"/>
                                      </p:to>
                                    </p:set>
                                    <p:animEffect transition="in" filter="box(in)">
                                      <p:cBhvr>
                                        <p:cTn id="12" dur="500"/>
                                        <p:tgtEl>
                                          <p:spTgt spid="143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8">
                                            <p:txEl>
                                              <p:pRg st="1" end="1"/>
                                            </p:txEl>
                                          </p:spTgt>
                                        </p:tgtEl>
                                        <p:attrNameLst>
                                          <p:attrName>style.visibility</p:attrName>
                                        </p:attrNameLst>
                                      </p:cBhvr>
                                      <p:to>
                                        <p:strVal val="visible"/>
                                      </p:to>
                                    </p:set>
                                    <p:animEffect transition="in" filter="box(in)">
                                      <p:cBhvr>
                                        <p:cTn id="17"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838200" y="365125"/>
            <a:ext cx="10515600" cy="990600"/>
          </a:xfrm>
        </p:spPr>
        <p:txBody>
          <a:bodyPr/>
          <a:lstStyle/>
          <a:p>
            <a:r>
              <a:rPr lang="zh-CN" altLang="en-US" smtClean="0"/>
              <a:t>什么是语言发育迟缓</a:t>
            </a:r>
          </a:p>
        </p:txBody>
      </p:sp>
      <p:sp>
        <p:nvSpPr>
          <p:cNvPr id="16386" name="内容占位符 2"/>
          <p:cNvSpPr>
            <a:spLocks noGrp="1"/>
          </p:cNvSpPr>
          <p:nvPr>
            <p:ph idx="1"/>
          </p:nvPr>
        </p:nvSpPr>
        <p:spPr/>
        <p:txBody>
          <a:bodyPr/>
          <a:lstStyle/>
          <a:p>
            <a:r>
              <a:rPr lang="zh-CN" altLang="en-US" sz="3600" smtClean="0"/>
              <a:t>语言发育迟缓是指由各种原因引起的儿童口头表达能力或语言理解能力明显落后于同龄儿童的正常发育水平。智力低下、听力障碍、构音器官疾病、中枢神经系统疾病、语言环境不良等因素均是儿童语言发育迟缓的常见原因。若发现儿童有语言发育迟缓现象，应努力查找病因。若儿童无以上明确原因而出现的语言发育明显延迟现象，则称为特发性语言发育障碍或发育性语言迟缓。</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noGrp="1"/>
          </p:cNvSpPr>
          <p:nvPr>
            <p:ph idx="4294967295"/>
          </p:nvPr>
        </p:nvSpPr>
        <p:spPr>
          <a:xfrm>
            <a:off x="609600" y="2478088"/>
            <a:ext cx="10626725" cy="2208212"/>
          </a:xfrm>
        </p:spPr>
        <p:txBody>
          <a:bodyPr/>
          <a:lstStyle/>
          <a:p>
            <a:pPr>
              <a:buFont typeface="Arial" charset="0"/>
              <a:buNone/>
            </a:pPr>
            <a:r>
              <a:rPr lang="en-US" altLang="zh-CN" smtClean="0">
                <a:latin typeface="宋体" charset="-122"/>
              </a:rPr>
              <a:t>  213</a:t>
            </a:r>
            <a:r>
              <a:rPr lang="zh-CN" altLang="en-US" smtClean="0">
                <a:latin typeface="宋体" charset="-122"/>
              </a:rPr>
              <a:t>例语言发育迟缓儿童（最终确诊为孤独症），正常妊娠</a:t>
            </a:r>
            <a:r>
              <a:rPr lang="en-US" altLang="zh-CN" smtClean="0">
                <a:latin typeface="宋体" charset="-122"/>
              </a:rPr>
              <a:t>145</a:t>
            </a:r>
            <a:r>
              <a:rPr lang="zh-CN" altLang="en-US" smtClean="0">
                <a:latin typeface="宋体" charset="-122"/>
              </a:rPr>
              <a:t>例（</a:t>
            </a:r>
            <a:r>
              <a:rPr lang="en-US" altLang="zh-CN" smtClean="0">
                <a:solidFill>
                  <a:srgbClr val="FF0000"/>
                </a:solidFill>
                <a:latin typeface="宋体" charset="-122"/>
              </a:rPr>
              <a:t>68%</a:t>
            </a:r>
            <a:r>
              <a:rPr lang="zh-CN" altLang="en-US" smtClean="0">
                <a:latin typeface="宋体" charset="-122"/>
              </a:rPr>
              <a:t>），异常妊娠</a:t>
            </a:r>
            <a:r>
              <a:rPr lang="en-US" altLang="zh-CN" smtClean="0">
                <a:latin typeface="宋体" charset="-122"/>
              </a:rPr>
              <a:t>68</a:t>
            </a:r>
            <a:r>
              <a:rPr lang="zh-CN" altLang="en-US" smtClean="0">
                <a:latin typeface="宋体" charset="-122"/>
              </a:rPr>
              <a:t>例（</a:t>
            </a:r>
            <a:r>
              <a:rPr lang="en-US" altLang="zh-CN" smtClean="0">
                <a:solidFill>
                  <a:srgbClr val="FF0000"/>
                </a:solidFill>
                <a:latin typeface="宋体" charset="-122"/>
              </a:rPr>
              <a:t>32%</a:t>
            </a:r>
            <a:r>
              <a:rPr lang="zh-CN" altLang="en-US" smtClean="0">
                <a:latin typeface="宋体" charset="-122"/>
              </a:rPr>
              <a:t>）；出生正常</a:t>
            </a:r>
            <a:r>
              <a:rPr lang="en-US" altLang="zh-CN" smtClean="0">
                <a:latin typeface="宋体" charset="-122"/>
              </a:rPr>
              <a:t>149</a:t>
            </a:r>
            <a:r>
              <a:rPr lang="zh-CN" altLang="en-US" smtClean="0">
                <a:latin typeface="宋体" charset="-122"/>
              </a:rPr>
              <a:t>例（</a:t>
            </a:r>
            <a:r>
              <a:rPr lang="en-US" altLang="zh-CN" smtClean="0">
                <a:solidFill>
                  <a:srgbClr val="FF0000"/>
                </a:solidFill>
                <a:latin typeface="宋体" charset="-122"/>
              </a:rPr>
              <a:t>70%</a:t>
            </a:r>
            <a:r>
              <a:rPr lang="zh-CN" altLang="en-US" smtClean="0">
                <a:latin typeface="宋体" charset="-122"/>
              </a:rPr>
              <a:t>），出生异常</a:t>
            </a:r>
            <a:r>
              <a:rPr lang="en-US" altLang="zh-CN" smtClean="0">
                <a:latin typeface="宋体" charset="-122"/>
              </a:rPr>
              <a:t>64</a:t>
            </a:r>
            <a:r>
              <a:rPr lang="zh-CN" altLang="en-US" smtClean="0">
                <a:latin typeface="宋体" charset="-122"/>
              </a:rPr>
              <a:t>例（</a:t>
            </a:r>
            <a:r>
              <a:rPr lang="en-US" altLang="zh-CN" smtClean="0">
                <a:solidFill>
                  <a:srgbClr val="FF0000"/>
                </a:solidFill>
                <a:latin typeface="宋体" charset="-122"/>
              </a:rPr>
              <a:t>30%</a:t>
            </a:r>
            <a:r>
              <a:rPr lang="zh-CN" altLang="en-US" smtClean="0">
                <a:latin typeface="宋体" charset="-122"/>
              </a:rPr>
              <a:t>）</a:t>
            </a:r>
            <a:r>
              <a:rPr lang="en-US" altLang="zh-CN" baseline="30000" smtClean="0">
                <a:latin typeface="宋体" charset="-122"/>
              </a:rPr>
              <a:t>[4]</a:t>
            </a:r>
            <a:endParaRPr lang="en-US" altLang="zh-CN" smtClean="0"/>
          </a:p>
        </p:txBody>
      </p:sp>
      <p:sp>
        <p:nvSpPr>
          <p:cNvPr id="15363" name="Text Box 3"/>
          <p:cNvSpPr txBox="1">
            <a:spLocks noChangeArrowheads="1"/>
          </p:cNvSpPr>
          <p:nvPr/>
        </p:nvSpPr>
        <p:spPr bwMode="auto">
          <a:xfrm>
            <a:off x="912813" y="692150"/>
            <a:ext cx="10394950" cy="1828800"/>
          </a:xfrm>
          <a:prstGeom prst="rect">
            <a:avLst/>
          </a:prstGeom>
          <a:noFill/>
          <a:ln w="9525">
            <a:noFill/>
            <a:miter lim="800000"/>
            <a:headEnd/>
            <a:tailEnd/>
          </a:ln>
        </p:spPr>
        <p:txBody>
          <a:bodyPr>
            <a:spAutoFit/>
          </a:bodyPr>
          <a:lstStyle/>
          <a:p>
            <a:r>
              <a:rPr lang="en-US" altLang="zh-CN" sz="3200">
                <a:latin typeface="宋体" charset="-122"/>
              </a:rPr>
              <a:t>86</a:t>
            </a:r>
            <a:r>
              <a:rPr lang="zh-CN" altLang="en-US" sz="3200">
                <a:latin typeface="宋体" charset="-122"/>
              </a:rPr>
              <a:t>例语言发育迟缓儿童，正常妊娠</a:t>
            </a:r>
            <a:r>
              <a:rPr lang="en-US" altLang="zh-CN" sz="3200">
                <a:latin typeface="宋体" charset="-122"/>
              </a:rPr>
              <a:t>64</a:t>
            </a:r>
            <a:r>
              <a:rPr lang="zh-CN" altLang="en-US" sz="3200">
                <a:latin typeface="宋体" charset="-122"/>
              </a:rPr>
              <a:t>例（</a:t>
            </a:r>
            <a:r>
              <a:rPr lang="en-US" altLang="zh-CN" sz="3200">
                <a:solidFill>
                  <a:srgbClr val="FF0000"/>
                </a:solidFill>
                <a:latin typeface="宋体" charset="-122"/>
              </a:rPr>
              <a:t>74%</a:t>
            </a:r>
            <a:r>
              <a:rPr lang="zh-CN" altLang="en-US" sz="3200">
                <a:latin typeface="宋体" charset="-122"/>
              </a:rPr>
              <a:t>），异常妊娠</a:t>
            </a:r>
            <a:r>
              <a:rPr lang="en-US" altLang="zh-CN" sz="3200">
                <a:latin typeface="宋体" charset="-122"/>
              </a:rPr>
              <a:t>22</a:t>
            </a:r>
            <a:r>
              <a:rPr lang="zh-CN" altLang="en-US" sz="3200">
                <a:latin typeface="宋体" charset="-122"/>
              </a:rPr>
              <a:t>例（</a:t>
            </a:r>
            <a:r>
              <a:rPr lang="en-US" altLang="zh-CN" sz="3200">
                <a:solidFill>
                  <a:srgbClr val="FF0000"/>
                </a:solidFill>
                <a:latin typeface="宋体" charset="-122"/>
              </a:rPr>
              <a:t>26%</a:t>
            </a:r>
            <a:r>
              <a:rPr lang="zh-CN" altLang="en-US" sz="3200">
                <a:latin typeface="宋体" charset="-122"/>
              </a:rPr>
              <a:t>）；出生正常</a:t>
            </a:r>
            <a:r>
              <a:rPr lang="en-US" altLang="zh-CN" sz="3200">
                <a:latin typeface="宋体" charset="-122"/>
              </a:rPr>
              <a:t>40</a:t>
            </a:r>
            <a:r>
              <a:rPr lang="zh-CN" altLang="en-US" sz="3200">
                <a:latin typeface="宋体" charset="-122"/>
              </a:rPr>
              <a:t>例（</a:t>
            </a:r>
            <a:r>
              <a:rPr lang="en-US" altLang="zh-CN" sz="3200">
                <a:solidFill>
                  <a:srgbClr val="FF0000"/>
                </a:solidFill>
                <a:latin typeface="宋体" charset="-122"/>
              </a:rPr>
              <a:t>46%</a:t>
            </a:r>
            <a:r>
              <a:rPr lang="zh-CN" altLang="en-US" sz="3200">
                <a:latin typeface="宋体" charset="-122"/>
              </a:rPr>
              <a:t>），出生异常</a:t>
            </a:r>
            <a:r>
              <a:rPr lang="en-US" altLang="zh-CN" sz="3200">
                <a:latin typeface="宋体" charset="-122"/>
              </a:rPr>
              <a:t>46</a:t>
            </a:r>
            <a:r>
              <a:rPr lang="zh-CN" altLang="en-US" sz="3200">
                <a:latin typeface="宋体" charset="-122"/>
              </a:rPr>
              <a:t>例（</a:t>
            </a:r>
            <a:r>
              <a:rPr lang="en-US" altLang="zh-CN" sz="3200">
                <a:solidFill>
                  <a:srgbClr val="FF0000"/>
                </a:solidFill>
                <a:latin typeface="宋体" charset="-122"/>
              </a:rPr>
              <a:t>54%</a:t>
            </a:r>
            <a:r>
              <a:rPr lang="zh-CN" altLang="en-US" sz="3200">
                <a:latin typeface="宋体" charset="-122"/>
              </a:rPr>
              <a:t>）</a:t>
            </a:r>
            <a:r>
              <a:rPr lang="en-US" altLang="zh-CN" sz="3200" baseline="30000">
                <a:latin typeface="宋体" charset="-122"/>
              </a:rPr>
              <a:t>[5]</a:t>
            </a:r>
          </a:p>
          <a:p>
            <a:endParaRPr lang="zh-CN" altLang="en-US"/>
          </a:p>
        </p:txBody>
      </p:sp>
      <p:sp>
        <p:nvSpPr>
          <p:cNvPr id="15364" name="Text Box 4"/>
          <p:cNvSpPr txBox="1">
            <a:spLocks noChangeArrowheads="1"/>
          </p:cNvSpPr>
          <p:nvPr/>
        </p:nvSpPr>
        <p:spPr bwMode="auto">
          <a:xfrm>
            <a:off x="814388" y="4395788"/>
            <a:ext cx="10945812" cy="1552575"/>
          </a:xfrm>
          <a:prstGeom prst="rect">
            <a:avLst/>
          </a:prstGeom>
          <a:noFill/>
          <a:ln w="9525">
            <a:noFill/>
            <a:miter lim="800000"/>
            <a:headEnd/>
            <a:tailEnd/>
          </a:ln>
        </p:spPr>
        <p:txBody>
          <a:bodyPr>
            <a:spAutoFit/>
          </a:bodyPr>
          <a:lstStyle/>
          <a:p>
            <a:r>
              <a:rPr lang="zh-CN" altLang="en-US" sz="2400">
                <a:ea typeface="汉仪楷体简" pitchFamily="49" charset="-122"/>
              </a:rPr>
              <a:t>（此处正常妊娠代表母亲在妊娠过程中没有出现危险因素，且产检各指标正常，胎儿各指标正常；</a:t>
            </a:r>
          </a:p>
          <a:p>
            <a:r>
              <a:rPr lang="zh-CN" altLang="en-US" sz="2400">
                <a:ea typeface="汉仪楷体简" pitchFamily="49" charset="-122"/>
              </a:rPr>
              <a:t>出生正常指胎儿出生时各指标正常，没有检出异常因素</a:t>
            </a:r>
          </a:p>
          <a:p>
            <a:r>
              <a:rPr lang="zh-CN" altLang="en-US" sz="2400">
                <a:ea typeface="汉仪楷体简" pitchFamily="49" charset="-122"/>
              </a:rPr>
              <a:t>即认为妊娠正常和出生正常的病儿排除非生物因素的影响）</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1">
                                            <p:txEl>
                                              <p:pRg st="0" end="0"/>
                                            </p:txEl>
                                          </p:spTgt>
                                        </p:tgtEl>
                                        <p:attrNameLst>
                                          <p:attrName>style.visibility</p:attrName>
                                        </p:attrNameLst>
                                      </p:cBhvr>
                                      <p:to>
                                        <p:strVal val="visible"/>
                                      </p:to>
                                    </p:set>
                                    <p:anim calcmode="lin" valueType="num">
                                      <p:cBhvr additive="base">
                                        <p:cTn id="13" dur="5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blinds(horizontal)">
                                      <p:cBhvr>
                                        <p:cTn id="1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P spid="15363" grpId="0"/>
      <p:bldP spid="153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p:cNvSpPr>
            <a:spLocks noGrp="1"/>
          </p:cNvSpPr>
          <p:nvPr>
            <p:ph idx="4294967295"/>
          </p:nvPr>
        </p:nvSpPr>
        <p:spPr>
          <a:xfrm>
            <a:off x="527050" y="620713"/>
            <a:ext cx="10972800" cy="2232025"/>
          </a:xfrm>
        </p:spPr>
        <p:txBody>
          <a:bodyPr/>
          <a:lstStyle/>
          <a:p>
            <a:r>
              <a:rPr lang="en-US" altLang="zh-CN" smtClean="0"/>
              <a:t>243</a:t>
            </a:r>
            <a:r>
              <a:rPr lang="zh-CN" altLang="en-US" smtClean="0"/>
              <a:t>例语言发育迟缓（障碍）儿童（孤独症</a:t>
            </a:r>
            <a:r>
              <a:rPr lang="en-US" altLang="zh-CN" smtClean="0"/>
              <a:t>8</a:t>
            </a:r>
            <a:r>
              <a:rPr lang="zh-CN" altLang="en-US" smtClean="0"/>
              <a:t>例），常规神经病学检查无明显异常</a:t>
            </a:r>
            <a:r>
              <a:rPr lang="en-US" altLang="zh-CN" smtClean="0"/>
              <a:t>113</a:t>
            </a:r>
            <a:r>
              <a:rPr lang="zh-CN" altLang="en-US" smtClean="0"/>
              <a:t>例（</a:t>
            </a:r>
            <a:r>
              <a:rPr lang="en-US" altLang="zh-CN" smtClean="0">
                <a:solidFill>
                  <a:srgbClr val="FF0909"/>
                </a:solidFill>
              </a:rPr>
              <a:t>48.9%</a:t>
            </a:r>
            <a:r>
              <a:rPr lang="zh-CN" altLang="en-US" smtClean="0"/>
              <a:t>），异常</a:t>
            </a:r>
            <a:r>
              <a:rPr lang="en-US" altLang="zh-CN" smtClean="0"/>
              <a:t>130</a:t>
            </a:r>
            <a:r>
              <a:rPr lang="zh-CN" altLang="en-US" smtClean="0"/>
              <a:t>例（</a:t>
            </a:r>
            <a:r>
              <a:rPr lang="en-US" altLang="zh-CN" smtClean="0">
                <a:solidFill>
                  <a:srgbClr val="FF0909"/>
                </a:solidFill>
              </a:rPr>
              <a:t>51.1%</a:t>
            </a:r>
            <a:r>
              <a:rPr lang="zh-CN" altLang="en-US" smtClean="0"/>
              <a:t>）</a:t>
            </a:r>
            <a:r>
              <a:rPr lang="en-US" altLang="zh-CN" baseline="30000" smtClean="0"/>
              <a:t>[1]</a:t>
            </a:r>
          </a:p>
          <a:p>
            <a:pPr>
              <a:buFont typeface="Arial" charset="0"/>
              <a:buNone/>
            </a:pPr>
            <a:r>
              <a:rPr lang="zh-CN" altLang="en-US" smtClean="0"/>
              <a:t>    </a:t>
            </a:r>
            <a:endParaRPr lang="zh-CN" altLang="en-US" sz="1800" smtClean="0"/>
          </a:p>
        </p:txBody>
      </p:sp>
      <p:sp>
        <p:nvSpPr>
          <p:cNvPr id="16388" name="Line 4"/>
          <p:cNvSpPr>
            <a:spLocks noChangeShapeType="1"/>
          </p:cNvSpPr>
          <p:nvPr/>
        </p:nvSpPr>
        <p:spPr bwMode="auto">
          <a:xfrm>
            <a:off x="8732838" y="1046163"/>
            <a:ext cx="2386012" cy="0"/>
          </a:xfrm>
          <a:prstGeom prst="line">
            <a:avLst/>
          </a:prstGeom>
          <a:noFill/>
          <a:ln w="28575" algn="ctr">
            <a:solidFill>
              <a:srgbClr val="FF0909"/>
            </a:solidFill>
            <a:round/>
            <a:headEnd/>
            <a:tailEnd/>
          </a:ln>
        </p:spPr>
        <p:txBody>
          <a:bodyPr/>
          <a:lstStyle/>
          <a:p>
            <a:endParaRPr lang="zh-CN" altLang="en-US"/>
          </a:p>
        </p:txBody>
      </p:sp>
      <p:sp>
        <p:nvSpPr>
          <p:cNvPr id="16389" name="Line 5"/>
          <p:cNvSpPr>
            <a:spLocks noChangeShapeType="1"/>
          </p:cNvSpPr>
          <p:nvPr/>
        </p:nvSpPr>
        <p:spPr bwMode="auto">
          <a:xfrm>
            <a:off x="911225" y="1439863"/>
            <a:ext cx="8075613" cy="0"/>
          </a:xfrm>
          <a:prstGeom prst="line">
            <a:avLst/>
          </a:prstGeom>
          <a:noFill/>
          <a:ln w="28575">
            <a:solidFill>
              <a:srgbClr val="FF0909"/>
            </a:solidFill>
            <a:round/>
            <a:headEnd/>
            <a:tailEnd/>
          </a:ln>
        </p:spPr>
        <p:txBody>
          <a:bodyPr/>
          <a:lstStyle/>
          <a:p>
            <a:endParaRPr lang="zh-CN" altLang="en-US"/>
          </a:p>
        </p:txBody>
      </p:sp>
      <p:sp>
        <p:nvSpPr>
          <p:cNvPr id="16391" name="WordArt 7"/>
          <p:cNvSpPr>
            <a:spLocks noChangeArrowheads="1" noChangeShapeType="1" noTextEdit="1"/>
          </p:cNvSpPr>
          <p:nvPr/>
        </p:nvSpPr>
        <p:spPr bwMode="auto">
          <a:xfrm>
            <a:off x="4271963" y="2781300"/>
            <a:ext cx="5375275" cy="187325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宋体"/>
                <a:ea typeface="宋体"/>
              </a:rPr>
              <a:t>基本持平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checkerboard(across)">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checkerboard(across)">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additive="base">
                                        <p:cTn id="17" dur="500" fill="hold"/>
                                        <p:tgtEl>
                                          <p:spTgt spid="16388"/>
                                        </p:tgtEl>
                                        <p:attrNameLst>
                                          <p:attrName>ppt_x</p:attrName>
                                        </p:attrNameLst>
                                      </p:cBhvr>
                                      <p:tavLst>
                                        <p:tav tm="0">
                                          <p:val>
                                            <p:strVal val="#ppt_x"/>
                                          </p:val>
                                        </p:tav>
                                        <p:tav tm="100000">
                                          <p:val>
                                            <p:strVal val="#ppt_x"/>
                                          </p:val>
                                        </p:tav>
                                      </p:tavLst>
                                    </p:anim>
                                    <p:anim calcmode="lin" valueType="num">
                                      <p:cBhvr additive="base">
                                        <p:cTn id="18" dur="500" fill="hold"/>
                                        <p:tgtEl>
                                          <p:spTgt spid="1638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additive="base">
                                        <p:cTn id="21" dur="500" fill="hold"/>
                                        <p:tgtEl>
                                          <p:spTgt spid="16389"/>
                                        </p:tgtEl>
                                        <p:attrNameLst>
                                          <p:attrName>ppt_x</p:attrName>
                                        </p:attrNameLst>
                                      </p:cBhvr>
                                      <p:tavLst>
                                        <p:tav tm="0">
                                          <p:val>
                                            <p:strVal val="#ppt_x"/>
                                          </p:val>
                                        </p:tav>
                                        <p:tav tm="100000">
                                          <p:val>
                                            <p:strVal val="#ppt_x"/>
                                          </p:val>
                                        </p:tav>
                                      </p:tavLst>
                                    </p:anim>
                                    <p:anim calcmode="lin" valueType="num">
                                      <p:cBhvr additive="base">
                                        <p:cTn id="22"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ppt_x"/>
                                          </p:val>
                                        </p:tav>
                                        <p:tav tm="100000">
                                          <p:val>
                                            <p:strVal val="#ppt_x"/>
                                          </p:val>
                                        </p:tav>
                                      </p:tavLst>
                                    </p:anim>
                                    <p:anim calcmode="lin" valueType="num">
                                      <p:cBhvr additive="base">
                                        <p:cTn id="2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6388" grpId="0" animBg="1"/>
      <p:bldP spid="16389" grpId="0" animBg="1"/>
      <p:bldP spid="163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idx="4294967295"/>
          </p:nvPr>
        </p:nvSpPr>
        <p:spPr>
          <a:xfrm>
            <a:off x="527050" y="620713"/>
            <a:ext cx="10972800" cy="1090612"/>
          </a:xfrm>
        </p:spPr>
        <p:txBody>
          <a:bodyPr/>
          <a:lstStyle/>
          <a:p>
            <a:pPr>
              <a:buFont typeface="Arial" charset="0"/>
              <a:buNone/>
            </a:pPr>
            <a:r>
              <a:rPr lang="zh-CN" altLang="en-US" sz="2400" smtClean="0"/>
              <a:t>社会因素（非生物因素）：父母性格、父母受教育程度、教育条件、教育方式、语言环境等</a:t>
            </a:r>
          </a:p>
        </p:txBody>
      </p:sp>
      <p:sp>
        <p:nvSpPr>
          <p:cNvPr id="18437" name="Text Box 5"/>
          <p:cNvSpPr txBox="1">
            <a:spLocks noChangeArrowheads="1"/>
          </p:cNvSpPr>
          <p:nvPr/>
        </p:nvSpPr>
        <p:spPr bwMode="auto">
          <a:xfrm>
            <a:off x="719138" y="1628775"/>
            <a:ext cx="10464800" cy="3013075"/>
          </a:xfrm>
          <a:prstGeom prst="rect">
            <a:avLst/>
          </a:prstGeom>
          <a:noFill/>
          <a:ln w="9525">
            <a:noFill/>
            <a:miter lim="800000"/>
            <a:headEnd/>
            <a:tailEnd/>
          </a:ln>
        </p:spPr>
        <p:txBody>
          <a:bodyPr>
            <a:spAutoFit/>
          </a:bodyPr>
          <a:lstStyle/>
          <a:p>
            <a:r>
              <a:rPr lang="zh-CN" altLang="en-US" sz="2400"/>
              <a:t>一所市级妇幼保健院的</a:t>
            </a:r>
            <a:r>
              <a:rPr lang="en-US" altLang="zh-CN" sz="2400"/>
              <a:t>86</a:t>
            </a:r>
            <a:r>
              <a:rPr lang="zh-CN" altLang="en-US" sz="2400"/>
              <a:t>例语言发育迟缓儿童，父亲性格内向</a:t>
            </a:r>
            <a:r>
              <a:rPr lang="en-US" altLang="zh-CN" sz="2400"/>
              <a:t>50</a:t>
            </a:r>
            <a:r>
              <a:rPr lang="zh-CN" altLang="en-US" sz="2400"/>
              <a:t>例（</a:t>
            </a:r>
            <a:r>
              <a:rPr lang="en-US" altLang="zh-CN" sz="2400">
                <a:solidFill>
                  <a:srgbClr val="FF0000"/>
                </a:solidFill>
              </a:rPr>
              <a:t>58%</a:t>
            </a:r>
            <a:r>
              <a:rPr lang="zh-CN" altLang="en-US" sz="2400"/>
              <a:t>），外向</a:t>
            </a:r>
            <a:r>
              <a:rPr lang="en-US" altLang="zh-CN" sz="2400"/>
              <a:t>16</a:t>
            </a:r>
            <a:r>
              <a:rPr lang="zh-CN" altLang="en-US" sz="2400"/>
              <a:t>例（</a:t>
            </a:r>
            <a:r>
              <a:rPr lang="en-US" altLang="zh-CN" sz="2400"/>
              <a:t>19%</a:t>
            </a:r>
            <a:r>
              <a:rPr lang="zh-CN" altLang="en-US" sz="2400"/>
              <a:t>），中间</a:t>
            </a:r>
            <a:r>
              <a:rPr lang="en-US" altLang="zh-CN" sz="2400"/>
              <a:t>20</a:t>
            </a:r>
            <a:r>
              <a:rPr lang="zh-CN" altLang="en-US" sz="2400"/>
              <a:t>例（</a:t>
            </a:r>
            <a:r>
              <a:rPr lang="en-US" altLang="zh-CN" sz="2400"/>
              <a:t>23%</a:t>
            </a:r>
            <a:r>
              <a:rPr lang="zh-CN" altLang="en-US" sz="2400"/>
              <a:t>）；母亲性格内向</a:t>
            </a:r>
            <a:r>
              <a:rPr lang="en-US" altLang="zh-CN" sz="2400"/>
              <a:t>19</a:t>
            </a:r>
            <a:r>
              <a:rPr lang="zh-CN" altLang="en-US" sz="2400"/>
              <a:t>例（</a:t>
            </a:r>
            <a:r>
              <a:rPr lang="en-US" altLang="zh-CN" sz="2400">
                <a:solidFill>
                  <a:srgbClr val="00B050"/>
                </a:solidFill>
              </a:rPr>
              <a:t>22%</a:t>
            </a:r>
            <a:r>
              <a:rPr lang="zh-CN" altLang="en-US" sz="2400"/>
              <a:t>），外向</a:t>
            </a:r>
            <a:r>
              <a:rPr lang="en-US" altLang="zh-CN" sz="2400"/>
              <a:t>40</a:t>
            </a:r>
            <a:r>
              <a:rPr lang="zh-CN" altLang="en-US" sz="2400"/>
              <a:t>例（</a:t>
            </a:r>
            <a:r>
              <a:rPr lang="en-US" altLang="zh-CN" sz="2400">
                <a:solidFill>
                  <a:srgbClr val="00B050"/>
                </a:solidFill>
              </a:rPr>
              <a:t>47%</a:t>
            </a:r>
            <a:r>
              <a:rPr lang="zh-CN" altLang="en-US" sz="2400"/>
              <a:t>），中间</a:t>
            </a:r>
            <a:r>
              <a:rPr lang="en-US" altLang="zh-CN" sz="2400"/>
              <a:t>27</a:t>
            </a:r>
            <a:r>
              <a:rPr lang="zh-CN" altLang="en-US" sz="2400"/>
              <a:t>例（</a:t>
            </a:r>
            <a:r>
              <a:rPr lang="en-US" altLang="zh-CN" sz="2400">
                <a:solidFill>
                  <a:srgbClr val="00B050"/>
                </a:solidFill>
              </a:rPr>
              <a:t>31%</a:t>
            </a:r>
            <a:r>
              <a:rPr lang="zh-CN" altLang="en-US" sz="2400"/>
              <a:t>）；</a:t>
            </a:r>
          </a:p>
          <a:p>
            <a:r>
              <a:rPr lang="zh-CN" altLang="en-US" sz="2400"/>
              <a:t>主要教育者：母亲</a:t>
            </a:r>
            <a:r>
              <a:rPr lang="en-US" altLang="zh-CN" sz="2400"/>
              <a:t>60</a:t>
            </a:r>
            <a:r>
              <a:rPr lang="zh-CN" altLang="en-US" sz="2400"/>
              <a:t>例（</a:t>
            </a:r>
            <a:r>
              <a:rPr lang="en-US" altLang="zh-CN" sz="2400"/>
              <a:t>70%</a:t>
            </a:r>
            <a:r>
              <a:rPr lang="zh-CN" altLang="en-US" sz="2400"/>
              <a:t>），祖辈</a:t>
            </a:r>
            <a:r>
              <a:rPr lang="en-US" altLang="zh-CN" sz="2400"/>
              <a:t>11</a:t>
            </a:r>
            <a:r>
              <a:rPr lang="zh-CN" altLang="en-US" sz="2400"/>
              <a:t>例（</a:t>
            </a:r>
            <a:r>
              <a:rPr lang="en-US" altLang="zh-CN" sz="2400"/>
              <a:t>13%</a:t>
            </a:r>
            <a:r>
              <a:rPr lang="zh-CN" altLang="en-US" sz="2400"/>
              <a:t>），父亲</a:t>
            </a:r>
            <a:r>
              <a:rPr lang="en-US" altLang="zh-CN" sz="2400"/>
              <a:t>5</a:t>
            </a:r>
            <a:r>
              <a:rPr lang="zh-CN" altLang="en-US" sz="2400"/>
              <a:t>例（</a:t>
            </a:r>
            <a:r>
              <a:rPr lang="en-US" altLang="zh-CN" sz="2400"/>
              <a:t>6%</a:t>
            </a:r>
            <a:r>
              <a:rPr lang="zh-CN" altLang="en-US" sz="2400"/>
              <a:t>），保姆</a:t>
            </a:r>
            <a:r>
              <a:rPr lang="en-US" altLang="zh-CN" sz="2400"/>
              <a:t>10</a:t>
            </a:r>
            <a:r>
              <a:rPr lang="zh-CN" altLang="en-US" sz="2400"/>
              <a:t>例（</a:t>
            </a:r>
            <a:r>
              <a:rPr lang="en-US" altLang="zh-CN" sz="2400"/>
              <a:t>11%</a:t>
            </a:r>
            <a:r>
              <a:rPr lang="zh-CN" altLang="en-US" sz="2400"/>
              <a:t>）；</a:t>
            </a:r>
          </a:p>
          <a:p>
            <a:r>
              <a:rPr lang="zh-CN" altLang="en-US" sz="2400"/>
              <a:t>教育方式：讲理</a:t>
            </a:r>
            <a:r>
              <a:rPr lang="en-US" altLang="zh-CN" sz="2400"/>
              <a:t>60</a:t>
            </a:r>
            <a:r>
              <a:rPr lang="zh-CN" altLang="en-US" sz="2400"/>
              <a:t>例（</a:t>
            </a:r>
            <a:r>
              <a:rPr lang="en-US" altLang="zh-CN" sz="2400"/>
              <a:t>70%</a:t>
            </a:r>
            <a:r>
              <a:rPr lang="zh-CN" altLang="en-US" sz="2400"/>
              <a:t>），溺爱</a:t>
            </a:r>
            <a:r>
              <a:rPr lang="en-US" altLang="zh-CN" sz="2400"/>
              <a:t>11</a:t>
            </a:r>
            <a:r>
              <a:rPr lang="zh-CN" altLang="en-US" sz="2400"/>
              <a:t>例（</a:t>
            </a:r>
            <a:r>
              <a:rPr lang="en-US" altLang="zh-CN" sz="2400"/>
              <a:t>13%</a:t>
            </a:r>
            <a:r>
              <a:rPr lang="zh-CN" altLang="en-US" sz="2400"/>
              <a:t>），打骂</a:t>
            </a:r>
            <a:r>
              <a:rPr lang="en-US" altLang="zh-CN" sz="2400"/>
              <a:t>7</a:t>
            </a:r>
            <a:r>
              <a:rPr lang="zh-CN" altLang="en-US" sz="2400"/>
              <a:t>例（</a:t>
            </a:r>
            <a:r>
              <a:rPr lang="en-US" altLang="zh-CN" sz="2400">
                <a:solidFill>
                  <a:srgbClr val="0070C0"/>
                </a:solidFill>
              </a:rPr>
              <a:t>8%</a:t>
            </a:r>
            <a:r>
              <a:rPr lang="zh-CN" altLang="en-US" sz="2400"/>
              <a:t>），严格</a:t>
            </a:r>
            <a:r>
              <a:rPr lang="en-US" altLang="zh-CN" sz="2400"/>
              <a:t>5</a:t>
            </a:r>
            <a:r>
              <a:rPr lang="zh-CN" altLang="en-US" sz="2400"/>
              <a:t>例（</a:t>
            </a:r>
            <a:r>
              <a:rPr lang="en-US" altLang="zh-CN" sz="2400">
                <a:solidFill>
                  <a:srgbClr val="0070C0"/>
                </a:solidFill>
              </a:rPr>
              <a:t>6%</a:t>
            </a:r>
            <a:r>
              <a:rPr lang="zh-CN" altLang="en-US" sz="2400"/>
              <a:t>），放任不管</a:t>
            </a:r>
            <a:r>
              <a:rPr lang="en-US" altLang="zh-CN" sz="2400"/>
              <a:t>3</a:t>
            </a:r>
            <a:r>
              <a:rPr lang="zh-CN" altLang="en-US" sz="2400"/>
              <a:t>例（</a:t>
            </a:r>
            <a:r>
              <a:rPr lang="en-US" altLang="zh-CN" sz="2400">
                <a:solidFill>
                  <a:srgbClr val="0070C0"/>
                </a:solidFill>
              </a:rPr>
              <a:t>3%</a:t>
            </a:r>
            <a:r>
              <a:rPr lang="zh-CN" altLang="en-US" sz="2400"/>
              <a:t>）</a:t>
            </a:r>
            <a:r>
              <a:rPr lang="en-US" altLang="zh-CN" sz="2400" baseline="30000"/>
              <a:t>[5]</a:t>
            </a:r>
            <a:endParaRPr lang="en-US" altLang="zh-CN" baseline="30000"/>
          </a:p>
        </p:txBody>
      </p:sp>
      <p:sp>
        <p:nvSpPr>
          <p:cNvPr id="18439" name="Line 7"/>
          <p:cNvSpPr>
            <a:spLocks noChangeShapeType="1"/>
          </p:cNvSpPr>
          <p:nvPr/>
        </p:nvSpPr>
        <p:spPr bwMode="auto">
          <a:xfrm flipV="1">
            <a:off x="7323138" y="2005013"/>
            <a:ext cx="2393950" cy="14287"/>
          </a:xfrm>
          <a:prstGeom prst="line">
            <a:avLst/>
          </a:prstGeom>
          <a:noFill/>
          <a:ln w="31750" algn="ctr">
            <a:solidFill>
              <a:srgbClr val="FF0000"/>
            </a:solidFill>
            <a:round/>
            <a:headEnd/>
            <a:tailEnd/>
          </a:ln>
        </p:spPr>
        <p:txBody>
          <a:bodyPr/>
          <a:lstStyle/>
          <a:p>
            <a:endParaRPr lang="zh-CN" altLang="en-US"/>
          </a:p>
        </p:txBody>
      </p:sp>
      <p:sp>
        <p:nvSpPr>
          <p:cNvPr id="5" name="TextBox 4"/>
          <p:cNvSpPr txBox="1">
            <a:spLocks noChangeArrowheads="1"/>
          </p:cNvSpPr>
          <p:nvPr/>
        </p:nvSpPr>
        <p:spPr bwMode="auto">
          <a:xfrm>
            <a:off x="144463" y="4954588"/>
            <a:ext cx="11807825" cy="1066800"/>
          </a:xfrm>
          <a:prstGeom prst="rect">
            <a:avLst/>
          </a:prstGeom>
          <a:noFill/>
          <a:ln w="9525">
            <a:noFill/>
            <a:miter lim="800000"/>
            <a:headEnd/>
            <a:tailEnd/>
          </a:ln>
        </p:spPr>
        <p:txBody>
          <a:bodyPr>
            <a:spAutoFit/>
          </a:bodyPr>
          <a:lstStyle/>
          <a:p>
            <a:r>
              <a:rPr lang="zh-CN" altLang="en-US" sz="3200" b="1">
                <a:solidFill>
                  <a:schemeClr val="hlink"/>
                </a:solidFill>
                <a:ea typeface="仿宋" pitchFamily="49" charset="-122"/>
              </a:rPr>
              <a:t>父亲内向性格与儿童语言发育迟缓有比较密切的关系，而教育方式等因素与发病的影响较小</a:t>
            </a:r>
            <a:r>
              <a:rPr lang="en-US" altLang="zh-CN" sz="2400" baseline="30000">
                <a:ea typeface="仿宋" pitchFamily="49" charset="-122"/>
              </a:rPr>
              <a:t>[2][4][5]</a:t>
            </a:r>
          </a:p>
        </p:txBody>
      </p:sp>
      <p:sp>
        <p:nvSpPr>
          <p:cNvPr id="17414" name="Line 6"/>
          <p:cNvSpPr>
            <a:spLocks noChangeShapeType="1"/>
          </p:cNvSpPr>
          <p:nvPr/>
        </p:nvSpPr>
        <p:spPr bwMode="auto">
          <a:xfrm>
            <a:off x="814388" y="2349500"/>
            <a:ext cx="1187450" cy="0"/>
          </a:xfrm>
          <a:prstGeom prst="line">
            <a:avLst/>
          </a:prstGeom>
          <a:noFill/>
          <a:ln w="31750">
            <a:solidFill>
              <a:srgbClr val="FF0909"/>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10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8439"/>
                                        </p:tgtEl>
                                        <p:attrNameLst>
                                          <p:attrName>style.visibility</p:attrName>
                                        </p:attrNameLst>
                                      </p:cBhvr>
                                      <p:to>
                                        <p:strVal val="visible"/>
                                      </p:to>
                                    </p:set>
                                    <p:anim calcmode="lin" valueType="num">
                                      <p:cBhvr additive="base">
                                        <p:cTn id="18" dur="500" fill="hold"/>
                                        <p:tgtEl>
                                          <p:spTgt spid="18439"/>
                                        </p:tgtEl>
                                        <p:attrNameLst>
                                          <p:attrName>ppt_x</p:attrName>
                                        </p:attrNameLst>
                                      </p:cBhvr>
                                      <p:tavLst>
                                        <p:tav tm="0">
                                          <p:val>
                                            <p:strVal val="1+#ppt_w/2"/>
                                          </p:val>
                                        </p:tav>
                                        <p:tav tm="100000">
                                          <p:val>
                                            <p:strVal val="#ppt_x"/>
                                          </p:val>
                                        </p:tav>
                                      </p:tavLst>
                                    </p:anim>
                                    <p:anim calcmode="lin" valueType="num">
                                      <p:cBhvr additive="base">
                                        <p:cTn id="19" dur="500" fill="hold"/>
                                        <p:tgtEl>
                                          <p:spTgt spid="1843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7414"/>
                                        </p:tgtEl>
                                        <p:attrNameLst>
                                          <p:attrName>style.visibility</p:attrName>
                                        </p:attrNameLst>
                                      </p:cBhvr>
                                      <p:to>
                                        <p:strVal val="visible"/>
                                      </p:to>
                                    </p:set>
                                    <p:anim calcmode="lin" valueType="num">
                                      <p:cBhvr additive="base">
                                        <p:cTn id="22" dur="500" fill="hold"/>
                                        <p:tgtEl>
                                          <p:spTgt spid="17414"/>
                                        </p:tgtEl>
                                        <p:attrNameLst>
                                          <p:attrName>ppt_x</p:attrName>
                                        </p:attrNameLst>
                                      </p:cBhvr>
                                      <p:tavLst>
                                        <p:tav tm="0">
                                          <p:val>
                                            <p:strVal val="0-#ppt_w/2"/>
                                          </p:val>
                                        </p:tav>
                                        <p:tav tm="100000">
                                          <p:val>
                                            <p:strVal val="#ppt_x"/>
                                          </p:val>
                                        </p:tav>
                                      </p:tavLst>
                                    </p:anim>
                                    <p:anim calcmode="lin" valueType="num">
                                      <p:cBhvr additive="base">
                                        <p:cTn id="23"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7" grpId="0"/>
      <p:bldP spid="18439" grpId="0" animBg="1"/>
      <p:bldP spid="5" grpId="0"/>
      <p:bldP spid="174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p:cNvSpPr>
          <p:nvPr>
            <p:ph type="body" idx="4294967295"/>
          </p:nvPr>
        </p:nvSpPr>
        <p:spPr>
          <a:xfrm>
            <a:off x="814388" y="981075"/>
            <a:ext cx="10972800" cy="1584325"/>
          </a:xfrm>
        </p:spPr>
        <p:txBody>
          <a:bodyPr/>
          <a:lstStyle/>
          <a:p>
            <a:r>
              <a:rPr lang="zh-CN" altLang="en-US" sz="3200" smtClean="0"/>
              <a:t>孤独症病例在生物学因素 </a:t>
            </a:r>
            <a:r>
              <a:rPr lang="en-US" altLang="zh-CN" sz="3200" smtClean="0"/>
              <a:t>(</a:t>
            </a:r>
            <a:r>
              <a:rPr lang="zh-CN" altLang="en-US" sz="3200" smtClean="0"/>
              <a:t>妊娠史、出生史、家族史、抽搐史 </a:t>
            </a:r>
            <a:r>
              <a:rPr lang="en-US" altLang="zh-CN" sz="3200" smtClean="0"/>
              <a:t>)</a:t>
            </a:r>
            <a:r>
              <a:rPr lang="zh-CN" altLang="en-US" sz="3200" smtClean="0"/>
              <a:t>上的异常情况十分普遍 </a:t>
            </a:r>
            <a:r>
              <a:rPr lang="en-US" altLang="zh-CN" sz="3200" smtClean="0"/>
              <a:t>,</a:t>
            </a:r>
            <a:r>
              <a:rPr lang="zh-CN" altLang="en-US" sz="3200" smtClean="0"/>
              <a:t>病历主诉以语言发育迟缓与语言发育障碍为主 </a:t>
            </a:r>
            <a:r>
              <a:rPr lang="en-US" altLang="zh-CN" sz="3200" smtClean="0"/>
              <a:t>,</a:t>
            </a:r>
            <a:r>
              <a:rPr lang="zh-CN" altLang="en-US" sz="3200" smtClean="0"/>
              <a:t>脑部的</a:t>
            </a:r>
            <a:r>
              <a:rPr lang="en-US" altLang="zh-CN" sz="3200" smtClean="0"/>
              <a:t>CT/MRI</a:t>
            </a:r>
            <a:r>
              <a:rPr lang="zh-CN" altLang="en-US" sz="3200" smtClean="0"/>
              <a:t>、</a:t>
            </a:r>
            <a:r>
              <a:rPr lang="en-US" altLang="zh-CN" sz="3200" smtClean="0"/>
              <a:t>EEG</a:t>
            </a:r>
            <a:r>
              <a:rPr lang="zh-CN" altLang="en-US" sz="3200" smtClean="0"/>
              <a:t>、</a:t>
            </a:r>
            <a:r>
              <a:rPr lang="en-US" altLang="zh-CN" sz="3200" smtClean="0"/>
              <a:t>BAEP</a:t>
            </a:r>
            <a:r>
              <a:rPr lang="zh-CN" altLang="en-US" sz="3200" smtClean="0"/>
              <a:t>、</a:t>
            </a:r>
            <a:r>
              <a:rPr lang="en-US" altLang="zh-CN" sz="3200" smtClean="0"/>
              <a:t>SPECT</a:t>
            </a:r>
            <a:r>
              <a:rPr lang="zh-CN" altLang="en-US" sz="3200" smtClean="0"/>
              <a:t>辅助检查中 </a:t>
            </a:r>
            <a:r>
              <a:rPr lang="en-US" altLang="zh-CN" sz="3200" smtClean="0"/>
              <a:t>,SPECT</a:t>
            </a:r>
            <a:r>
              <a:rPr lang="zh-CN" altLang="en-US" sz="3200" smtClean="0"/>
              <a:t>异常检出率高（表现为局部灌注压降低）  </a:t>
            </a:r>
            <a:r>
              <a:rPr lang="en-US" altLang="zh-CN" sz="3200" baseline="30000" smtClean="0"/>
              <a:t>[4]</a:t>
            </a:r>
          </a:p>
          <a:p>
            <a:pPr>
              <a:buFont typeface="Arial" charset="0"/>
              <a:buNone/>
            </a:pPr>
            <a:endParaRPr lang="zh-CN" altLang="en-US" sz="3200" smtClean="0"/>
          </a:p>
        </p:txBody>
      </p:sp>
      <p:sp>
        <p:nvSpPr>
          <p:cNvPr id="17413" name="Line 5"/>
          <p:cNvSpPr>
            <a:spLocks noChangeShapeType="1"/>
          </p:cNvSpPr>
          <p:nvPr/>
        </p:nvSpPr>
        <p:spPr bwMode="auto">
          <a:xfrm>
            <a:off x="4211638" y="2336800"/>
            <a:ext cx="7346950" cy="0"/>
          </a:xfrm>
          <a:prstGeom prst="line">
            <a:avLst/>
          </a:prstGeom>
          <a:noFill/>
          <a:ln w="25400">
            <a:solidFill>
              <a:srgbClr val="FF0909"/>
            </a:solidFill>
            <a:round/>
            <a:headEnd/>
            <a:tailEnd/>
          </a:ln>
        </p:spPr>
        <p:txBody>
          <a:bodyPr/>
          <a:lstStyle/>
          <a:p>
            <a:endParaRPr lang="zh-CN" altLang="en-US"/>
          </a:p>
        </p:txBody>
      </p:sp>
      <p:sp>
        <p:nvSpPr>
          <p:cNvPr id="17414" name="Line 6"/>
          <p:cNvSpPr>
            <a:spLocks noChangeShapeType="1"/>
          </p:cNvSpPr>
          <p:nvPr/>
        </p:nvSpPr>
        <p:spPr bwMode="auto">
          <a:xfrm>
            <a:off x="1209675" y="2765425"/>
            <a:ext cx="9063038" cy="0"/>
          </a:xfrm>
          <a:prstGeom prst="line">
            <a:avLst/>
          </a:prstGeom>
          <a:noFill/>
          <a:ln w="25400">
            <a:solidFill>
              <a:srgbClr val="FF0909"/>
            </a:solidFill>
            <a:round/>
            <a:headEnd/>
            <a:tailEnd/>
          </a:ln>
        </p:spPr>
        <p:txBody>
          <a:bodyPr/>
          <a:lstStyle/>
          <a:p>
            <a:endParaRPr lang="zh-CN" altLang="en-US"/>
          </a:p>
        </p:txBody>
      </p:sp>
      <p:pic>
        <p:nvPicPr>
          <p:cNvPr id="17415" name="Picture 7" descr="表2"/>
          <p:cNvPicPr>
            <a:picLocks noChangeAspect="1" noChangeArrowheads="1"/>
          </p:cNvPicPr>
          <p:nvPr/>
        </p:nvPicPr>
        <p:blipFill>
          <a:blip r:embed="rId2"/>
          <a:srcRect/>
          <a:stretch>
            <a:fillRect/>
          </a:stretch>
        </p:blipFill>
        <p:spPr bwMode="auto">
          <a:xfrm>
            <a:off x="912813" y="3509963"/>
            <a:ext cx="10320337" cy="2406650"/>
          </a:xfrm>
          <a:prstGeom prst="rect">
            <a:avLst/>
          </a:prstGeom>
          <a:noFill/>
          <a:ln w="9525">
            <a:noFill/>
            <a:miter lim="800000"/>
            <a:headEnd/>
            <a:tailEnd/>
          </a:ln>
        </p:spPr>
      </p:pic>
      <p:sp>
        <p:nvSpPr>
          <p:cNvPr id="17416" name="Rectangle 8"/>
          <p:cNvSpPr>
            <a:spLocks noChangeArrowheads="1"/>
          </p:cNvSpPr>
          <p:nvPr/>
        </p:nvSpPr>
        <p:spPr bwMode="auto">
          <a:xfrm>
            <a:off x="3790950" y="4432300"/>
            <a:ext cx="1441450" cy="288925"/>
          </a:xfrm>
          <a:prstGeom prst="rect">
            <a:avLst/>
          </a:prstGeom>
          <a:noFill/>
          <a:ln w="25400">
            <a:solidFill>
              <a:srgbClr val="FF0909"/>
            </a:solidFill>
            <a:miter lim="800000"/>
            <a:headEnd/>
            <a:tailEnd/>
          </a:ln>
        </p:spPr>
        <p:txBody>
          <a:bodyPr wrap="none" anchor="ctr"/>
          <a:lstStyle/>
          <a:p>
            <a:endParaRPr lang="zh-CN" altLang="en-US">
              <a:solidFill>
                <a:srgbClr val="FF0909"/>
              </a:solidFill>
            </a:endParaRPr>
          </a:p>
        </p:txBody>
      </p:sp>
      <p:sp>
        <p:nvSpPr>
          <p:cNvPr id="17417" name="Rectangle 9"/>
          <p:cNvSpPr>
            <a:spLocks noChangeArrowheads="1"/>
          </p:cNvSpPr>
          <p:nvPr/>
        </p:nvSpPr>
        <p:spPr bwMode="auto">
          <a:xfrm>
            <a:off x="3790950" y="5440363"/>
            <a:ext cx="2305050" cy="288925"/>
          </a:xfrm>
          <a:prstGeom prst="rect">
            <a:avLst/>
          </a:prstGeom>
          <a:noFill/>
          <a:ln w="25400">
            <a:solidFill>
              <a:srgbClr val="FF0909"/>
            </a:solidFill>
            <a:miter lim="800000"/>
            <a:headEnd/>
            <a:tailEnd/>
          </a:ln>
        </p:spPr>
        <p:txBody>
          <a:bodyPr wrap="none" anchor="ctr"/>
          <a:lstStyle/>
          <a:p>
            <a:endParaRPr lang="zh-CN" altLang="en-US"/>
          </a:p>
        </p:txBody>
      </p:sp>
      <p:sp>
        <p:nvSpPr>
          <p:cNvPr id="8" name="矩形 7"/>
          <p:cNvSpPr/>
          <p:nvPr/>
        </p:nvSpPr>
        <p:spPr>
          <a:xfrm>
            <a:off x="3600450" y="4016375"/>
            <a:ext cx="3714750" cy="285750"/>
          </a:xfrm>
          <a:prstGeom prst="rect">
            <a:avLst/>
          </a:prstGeom>
          <a:noFill/>
          <a:ln>
            <a:solidFill>
              <a:srgbClr val="FF09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1+#ppt_w/2"/>
                                          </p:val>
                                        </p:tav>
                                        <p:tav tm="100000">
                                          <p:val>
                                            <p:strVal val="#ppt_x"/>
                                          </p:val>
                                        </p:tav>
                                      </p:tavLst>
                                    </p:anim>
                                    <p:anim calcmode="lin" valueType="num">
                                      <p:cBhvr additive="base">
                                        <p:cTn id="13" dur="500" fill="hold"/>
                                        <p:tgtEl>
                                          <p:spTgt spid="1741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414"/>
                                        </p:tgtEl>
                                        <p:attrNameLst>
                                          <p:attrName>style.visibility</p:attrName>
                                        </p:attrNameLst>
                                      </p:cBhvr>
                                      <p:to>
                                        <p:strVal val="visible"/>
                                      </p:to>
                                    </p:set>
                                    <p:anim calcmode="lin" valueType="num">
                                      <p:cBhvr additive="base">
                                        <p:cTn id="16" dur="500" fill="hold"/>
                                        <p:tgtEl>
                                          <p:spTgt spid="17414"/>
                                        </p:tgtEl>
                                        <p:attrNameLst>
                                          <p:attrName>ppt_x</p:attrName>
                                        </p:attrNameLst>
                                      </p:cBhvr>
                                      <p:tavLst>
                                        <p:tav tm="0">
                                          <p:val>
                                            <p:strVal val="1+#ppt_w/2"/>
                                          </p:val>
                                        </p:tav>
                                        <p:tav tm="100000">
                                          <p:val>
                                            <p:strVal val="#ppt_x"/>
                                          </p:val>
                                        </p:tav>
                                      </p:tavLst>
                                    </p:anim>
                                    <p:anim calcmode="lin" valueType="num">
                                      <p:cBhvr additive="base">
                                        <p:cTn id="17"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additive="base">
                                        <p:cTn id="22" dur="500" fill="hold"/>
                                        <p:tgtEl>
                                          <p:spTgt spid="17415"/>
                                        </p:tgtEl>
                                        <p:attrNameLst>
                                          <p:attrName>ppt_x</p:attrName>
                                        </p:attrNameLst>
                                      </p:cBhvr>
                                      <p:tavLst>
                                        <p:tav tm="0">
                                          <p:val>
                                            <p:strVal val="#ppt_x"/>
                                          </p:val>
                                        </p:tav>
                                        <p:tav tm="100000">
                                          <p:val>
                                            <p:strVal val="#ppt_x"/>
                                          </p:val>
                                        </p:tav>
                                      </p:tavLst>
                                    </p:anim>
                                    <p:anim calcmode="lin" valueType="num">
                                      <p:cBhvr additive="base">
                                        <p:cTn id="23"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416"/>
                                        </p:tgtEl>
                                        <p:attrNameLst>
                                          <p:attrName>style.visibility</p:attrName>
                                        </p:attrNameLst>
                                      </p:cBhvr>
                                      <p:to>
                                        <p:strVal val="visible"/>
                                      </p:to>
                                    </p:set>
                                    <p:anim calcmode="lin" valueType="num">
                                      <p:cBhvr additive="base">
                                        <p:cTn id="28" dur="500" fill="hold"/>
                                        <p:tgtEl>
                                          <p:spTgt spid="17416"/>
                                        </p:tgtEl>
                                        <p:attrNameLst>
                                          <p:attrName>ppt_x</p:attrName>
                                        </p:attrNameLst>
                                      </p:cBhvr>
                                      <p:tavLst>
                                        <p:tav tm="0">
                                          <p:val>
                                            <p:strVal val="0-#ppt_w/2"/>
                                          </p:val>
                                        </p:tav>
                                        <p:tav tm="100000">
                                          <p:val>
                                            <p:strVal val="#ppt_x"/>
                                          </p:val>
                                        </p:tav>
                                      </p:tavLst>
                                    </p:anim>
                                    <p:anim calcmode="lin" valueType="num">
                                      <p:cBhvr additive="base">
                                        <p:cTn id="29"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417"/>
                                        </p:tgtEl>
                                        <p:attrNameLst>
                                          <p:attrName>style.visibility</p:attrName>
                                        </p:attrNameLst>
                                      </p:cBhvr>
                                      <p:to>
                                        <p:strVal val="visible"/>
                                      </p:to>
                                    </p:set>
                                    <p:anim calcmode="lin" valueType="num">
                                      <p:cBhvr additive="base">
                                        <p:cTn id="34" dur="500" fill="hold"/>
                                        <p:tgtEl>
                                          <p:spTgt spid="17417"/>
                                        </p:tgtEl>
                                        <p:attrNameLst>
                                          <p:attrName>ppt_x</p:attrName>
                                        </p:attrNameLst>
                                      </p:cBhvr>
                                      <p:tavLst>
                                        <p:tav tm="0">
                                          <p:val>
                                            <p:strVal val="#ppt_x"/>
                                          </p:val>
                                        </p:tav>
                                        <p:tav tm="100000">
                                          <p:val>
                                            <p:strVal val="#ppt_x"/>
                                          </p:val>
                                        </p:tav>
                                      </p:tavLst>
                                    </p:anim>
                                    <p:anim calcmode="lin" valueType="num">
                                      <p:cBhvr additive="base">
                                        <p:cTn id="35"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7413" grpId="0" animBg="1"/>
      <p:bldP spid="17414" grpId="0" animBg="1"/>
      <p:bldP spid="17416" grpId="0" animBg="1"/>
      <p:bldP spid="1741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9138" y="476250"/>
            <a:ext cx="10382250" cy="3355975"/>
          </a:xfrm>
          <a:prstGeom prst="rect">
            <a:avLst/>
          </a:prstGeom>
          <a:noFill/>
          <a:ln w="9525">
            <a:noFill/>
            <a:miter lim="800000"/>
            <a:headEnd/>
            <a:tailEnd/>
          </a:ln>
        </p:spPr>
        <p:txBody>
          <a:bodyPr>
            <a:spAutoFit/>
          </a:bodyPr>
          <a:lstStyle/>
          <a:p>
            <a:r>
              <a:rPr lang="en-US" altLang="zh-CN" sz="2800" b="1">
                <a:latin typeface="仿宋" pitchFamily="49" charset="-122"/>
                <a:ea typeface="仿宋" pitchFamily="49" charset="-122"/>
              </a:rPr>
              <a:t>130</a:t>
            </a:r>
            <a:r>
              <a:rPr lang="zh-CN" altLang="en-US" sz="2800" b="1">
                <a:latin typeface="仿宋" pitchFamily="49" charset="-122"/>
                <a:ea typeface="仿宋" pitchFamily="49" charset="-122"/>
              </a:rPr>
              <a:t>例常规神经病学检查异常儿童，常规</a:t>
            </a:r>
            <a:r>
              <a:rPr lang="en-US" altLang="zh-CN" sz="2800" b="1">
                <a:latin typeface="仿宋" pitchFamily="49" charset="-122"/>
                <a:ea typeface="仿宋" pitchFamily="49" charset="-122"/>
              </a:rPr>
              <a:t>MRI</a:t>
            </a:r>
            <a:r>
              <a:rPr lang="zh-CN" altLang="en-US" sz="2800" b="1">
                <a:latin typeface="仿宋" pitchFamily="49" charset="-122"/>
                <a:ea typeface="仿宋" pitchFamily="49" charset="-122"/>
              </a:rPr>
              <a:t>检查结果发现：</a:t>
            </a:r>
            <a:r>
              <a:rPr lang="zh-CN" altLang="en-US" sz="2800" b="1">
                <a:solidFill>
                  <a:srgbClr val="FF00FF"/>
                </a:solidFill>
                <a:latin typeface="仿宋" pitchFamily="49" charset="-122"/>
                <a:ea typeface="仿宋" pitchFamily="49" charset="-122"/>
              </a:rPr>
              <a:t>双侧大脑灰质密度异常主要累及额叶、颞叶以及边缘系统；</a:t>
            </a:r>
            <a:r>
              <a:rPr lang="zh-CN" altLang="en-US" sz="2800" b="1">
                <a:solidFill>
                  <a:srgbClr val="FF0909"/>
                </a:solidFill>
                <a:latin typeface="仿宋" pitchFamily="49" charset="-122"/>
                <a:ea typeface="仿宋" pitchFamily="49" charset="-122"/>
              </a:rPr>
              <a:t>其中左脑灰质密度和体积减少明显，左侧裂周后部多个颞脑回（尤其角回）出现广泛灰质密度下降；</a:t>
            </a:r>
            <a:r>
              <a:rPr lang="zh-CN" altLang="en-US" sz="2800" b="1">
                <a:solidFill>
                  <a:srgbClr val="0070C0"/>
                </a:solidFill>
                <a:latin typeface="仿宋" pitchFamily="49" charset="-122"/>
                <a:ea typeface="仿宋" pitchFamily="49" charset="-122"/>
              </a:rPr>
              <a:t>部分小脑灰质异常；</a:t>
            </a:r>
            <a:r>
              <a:rPr lang="zh-CN" altLang="en-US" sz="2800" b="1">
                <a:solidFill>
                  <a:srgbClr val="006600"/>
                </a:solidFill>
                <a:latin typeface="仿宋" pitchFamily="49" charset="-122"/>
                <a:ea typeface="仿宋" pitchFamily="49" charset="-122"/>
              </a:rPr>
              <a:t>双侧语言运动中枢额下回三角部灰、白质密度和体积未见异常</a:t>
            </a:r>
            <a:r>
              <a:rPr lang="en-US" altLang="zh-CN" sz="2800" b="1" baseline="30000">
                <a:latin typeface="仿宋" pitchFamily="49" charset="-122"/>
                <a:ea typeface="仿宋" pitchFamily="49" charset="-122"/>
              </a:rPr>
              <a:t>[1][4]</a:t>
            </a:r>
          </a:p>
          <a:p>
            <a:endParaRPr lang="zh-CN" altLang="en-US" b="1">
              <a:latin typeface="仿宋" pitchFamily="49" charset="-122"/>
              <a:ea typeface="仿宋" pitchFamily="49" charset="-122"/>
            </a:endParaRPr>
          </a:p>
        </p:txBody>
      </p:sp>
      <p:sp>
        <p:nvSpPr>
          <p:cNvPr id="6" name="TextBox 5"/>
          <p:cNvSpPr txBox="1">
            <a:spLocks noChangeArrowheads="1"/>
          </p:cNvSpPr>
          <p:nvPr/>
        </p:nvSpPr>
        <p:spPr bwMode="auto">
          <a:xfrm>
            <a:off x="912813" y="3789363"/>
            <a:ext cx="10191750" cy="1800225"/>
          </a:xfrm>
          <a:prstGeom prst="rect">
            <a:avLst/>
          </a:prstGeom>
          <a:noFill/>
          <a:ln w="9525">
            <a:noFill/>
            <a:miter lim="800000"/>
            <a:headEnd/>
            <a:tailEnd/>
          </a:ln>
        </p:spPr>
        <p:txBody>
          <a:bodyPr>
            <a:spAutoFit/>
          </a:bodyPr>
          <a:lstStyle/>
          <a:p>
            <a:r>
              <a:rPr lang="zh-CN" altLang="en-US" sz="2800" b="1">
                <a:ea typeface="汉仪楷体简" pitchFamily="49" charset="-122"/>
              </a:rPr>
              <a:t>结论：</a:t>
            </a:r>
          </a:p>
          <a:p>
            <a:r>
              <a:rPr lang="zh-CN" altLang="en-US" sz="2800" b="1">
                <a:ea typeface="汉仪楷体简" pitchFamily="49" charset="-122"/>
              </a:rPr>
              <a:t>儿童语言发育迟缓的病理因素可能是额叶、颞叶语言感觉中枢病变；边缘系统与发病相关，提示语言与情绪的调节有共同的神经解剖基础</a:t>
            </a:r>
            <a:r>
              <a:rPr lang="zh-CN" altLang="en-US" b="1">
                <a:ea typeface="汉仪楷体简"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6"/>
          <p:cNvSpPr txBox="1">
            <a:spLocks noChangeArrowheads="1"/>
          </p:cNvSpPr>
          <p:nvPr/>
        </p:nvSpPr>
        <p:spPr bwMode="auto">
          <a:xfrm>
            <a:off x="7151688" y="1484313"/>
            <a:ext cx="3090862" cy="519112"/>
          </a:xfrm>
          <a:prstGeom prst="rect">
            <a:avLst/>
          </a:prstGeom>
          <a:solidFill>
            <a:srgbClr val="006600"/>
          </a:solidFill>
          <a:ln w="9525">
            <a:noFill/>
            <a:miter lim="800000"/>
            <a:headEnd/>
            <a:tailEnd/>
          </a:ln>
        </p:spPr>
        <p:txBody>
          <a:bodyPr wrap="none">
            <a:spAutoFit/>
          </a:bodyPr>
          <a:lstStyle/>
          <a:p>
            <a:r>
              <a:rPr lang="zh-CN" altLang="en-US" sz="2800">
                <a:solidFill>
                  <a:schemeClr val="bg1"/>
                </a:solidFill>
              </a:rPr>
              <a:t>边缘系统异常</a:t>
            </a:r>
          </a:p>
        </p:txBody>
      </p:sp>
      <p:sp>
        <p:nvSpPr>
          <p:cNvPr id="23558" name="TextBox 7"/>
          <p:cNvSpPr txBox="1">
            <a:spLocks noChangeArrowheads="1"/>
          </p:cNvSpPr>
          <p:nvPr/>
        </p:nvSpPr>
        <p:spPr bwMode="auto">
          <a:xfrm>
            <a:off x="2255838" y="1484313"/>
            <a:ext cx="2689225" cy="519112"/>
          </a:xfrm>
          <a:prstGeom prst="rect">
            <a:avLst/>
          </a:prstGeom>
          <a:solidFill>
            <a:srgbClr val="006600"/>
          </a:solidFill>
          <a:ln w="9525">
            <a:noFill/>
            <a:miter lim="800000"/>
            <a:headEnd/>
            <a:tailEnd/>
          </a:ln>
        </p:spPr>
        <p:txBody>
          <a:bodyPr>
            <a:spAutoFit/>
          </a:bodyPr>
          <a:lstStyle/>
          <a:p>
            <a:pPr algn="ctr"/>
            <a:r>
              <a:rPr lang="zh-CN" altLang="en-US" sz="2800">
                <a:solidFill>
                  <a:schemeClr val="bg1"/>
                </a:solidFill>
              </a:rPr>
              <a:t>额颞叶异常</a:t>
            </a:r>
          </a:p>
        </p:txBody>
      </p:sp>
      <p:sp>
        <p:nvSpPr>
          <p:cNvPr id="23559" name="TextBox 12"/>
          <p:cNvSpPr txBox="1">
            <a:spLocks noChangeArrowheads="1"/>
          </p:cNvSpPr>
          <p:nvPr/>
        </p:nvSpPr>
        <p:spPr bwMode="auto">
          <a:xfrm>
            <a:off x="7151688" y="2693988"/>
            <a:ext cx="3090862" cy="519112"/>
          </a:xfrm>
          <a:prstGeom prst="rect">
            <a:avLst/>
          </a:prstGeom>
          <a:solidFill>
            <a:schemeClr val="hlink"/>
          </a:solidFill>
          <a:ln w="9525">
            <a:noFill/>
            <a:miter lim="800000"/>
            <a:headEnd/>
            <a:tailEnd/>
          </a:ln>
        </p:spPr>
        <p:txBody>
          <a:bodyPr wrap="none">
            <a:spAutoFit/>
          </a:bodyPr>
          <a:lstStyle/>
          <a:p>
            <a:r>
              <a:rPr lang="zh-CN" altLang="en-US" sz="2800">
                <a:solidFill>
                  <a:schemeClr val="bg1"/>
                </a:solidFill>
              </a:rPr>
              <a:t>儿童情绪失调</a:t>
            </a:r>
          </a:p>
        </p:txBody>
      </p:sp>
      <p:sp>
        <p:nvSpPr>
          <p:cNvPr id="23561" name="TextBox 15"/>
          <p:cNvSpPr txBox="1">
            <a:spLocks noChangeArrowheads="1"/>
          </p:cNvSpPr>
          <p:nvPr/>
        </p:nvSpPr>
        <p:spPr bwMode="auto">
          <a:xfrm>
            <a:off x="2063750" y="2636838"/>
            <a:ext cx="3090863" cy="519112"/>
          </a:xfrm>
          <a:prstGeom prst="rect">
            <a:avLst/>
          </a:prstGeom>
          <a:solidFill>
            <a:srgbClr val="0000FF"/>
          </a:solidFill>
          <a:ln w="9525">
            <a:noFill/>
            <a:miter lim="800000"/>
            <a:headEnd/>
            <a:tailEnd/>
          </a:ln>
        </p:spPr>
        <p:txBody>
          <a:bodyPr wrap="none">
            <a:spAutoFit/>
          </a:bodyPr>
          <a:lstStyle/>
          <a:p>
            <a:pPr algn="ctr"/>
            <a:r>
              <a:rPr lang="zh-CN" altLang="en-US" sz="2800">
                <a:solidFill>
                  <a:schemeClr val="bg1"/>
                </a:solidFill>
              </a:rPr>
              <a:t>语言学习障碍</a:t>
            </a:r>
          </a:p>
        </p:txBody>
      </p:sp>
      <p:sp>
        <p:nvSpPr>
          <p:cNvPr id="23567" name="TextBox 36"/>
          <p:cNvSpPr txBox="1">
            <a:spLocks noChangeArrowheads="1"/>
          </p:cNvSpPr>
          <p:nvPr/>
        </p:nvSpPr>
        <p:spPr bwMode="auto">
          <a:xfrm>
            <a:off x="2927350" y="3789363"/>
            <a:ext cx="6432550" cy="519112"/>
          </a:xfrm>
          <a:prstGeom prst="rect">
            <a:avLst/>
          </a:prstGeom>
          <a:solidFill>
            <a:srgbClr val="FF0909"/>
          </a:solidFill>
          <a:ln w="9525">
            <a:noFill/>
            <a:miter lim="800000"/>
            <a:headEnd/>
            <a:tailEnd/>
          </a:ln>
        </p:spPr>
        <p:txBody>
          <a:bodyPr>
            <a:spAutoFit/>
          </a:bodyPr>
          <a:lstStyle/>
          <a:p>
            <a:r>
              <a:rPr lang="zh-CN" altLang="en-US" sz="2800">
                <a:solidFill>
                  <a:schemeClr val="bg1"/>
                </a:solidFill>
              </a:rPr>
              <a:t>语言中枢与情绪调节中枢异常</a:t>
            </a:r>
          </a:p>
        </p:txBody>
      </p:sp>
      <p:sp>
        <p:nvSpPr>
          <p:cNvPr id="23569" name="TextBox 39"/>
          <p:cNvSpPr txBox="1">
            <a:spLocks noChangeArrowheads="1"/>
          </p:cNvSpPr>
          <p:nvPr/>
        </p:nvSpPr>
        <p:spPr bwMode="auto">
          <a:xfrm>
            <a:off x="4541838" y="5070475"/>
            <a:ext cx="3090862" cy="519113"/>
          </a:xfrm>
          <a:prstGeom prst="rect">
            <a:avLst/>
          </a:prstGeom>
          <a:solidFill>
            <a:srgbClr val="FF0909"/>
          </a:solidFill>
          <a:ln w="9525">
            <a:noFill/>
            <a:miter lim="800000"/>
            <a:headEnd/>
            <a:tailEnd/>
          </a:ln>
        </p:spPr>
        <p:txBody>
          <a:bodyPr wrap="none">
            <a:spAutoFit/>
          </a:bodyPr>
          <a:lstStyle/>
          <a:p>
            <a:r>
              <a:rPr lang="zh-CN" altLang="en-US" sz="2800">
                <a:solidFill>
                  <a:schemeClr val="bg1"/>
                </a:solidFill>
              </a:rPr>
              <a:t>语言发育迟缓</a:t>
            </a:r>
          </a:p>
        </p:txBody>
      </p:sp>
      <p:sp>
        <p:nvSpPr>
          <p:cNvPr id="23571" name="Line 19"/>
          <p:cNvSpPr>
            <a:spLocks noChangeShapeType="1"/>
          </p:cNvSpPr>
          <p:nvPr/>
        </p:nvSpPr>
        <p:spPr bwMode="auto">
          <a:xfrm>
            <a:off x="3503613" y="1989138"/>
            <a:ext cx="0" cy="647700"/>
          </a:xfrm>
          <a:prstGeom prst="line">
            <a:avLst/>
          </a:prstGeom>
          <a:noFill/>
          <a:ln w="38100">
            <a:solidFill>
              <a:schemeClr val="tx1"/>
            </a:solidFill>
            <a:round/>
            <a:headEnd/>
            <a:tailEnd type="triangle" w="med" len="med"/>
          </a:ln>
        </p:spPr>
        <p:txBody>
          <a:bodyPr/>
          <a:lstStyle/>
          <a:p>
            <a:endParaRPr lang="zh-CN" altLang="en-US"/>
          </a:p>
        </p:txBody>
      </p:sp>
      <p:sp>
        <p:nvSpPr>
          <p:cNvPr id="23572" name="Line 20"/>
          <p:cNvSpPr>
            <a:spLocks noChangeShapeType="1"/>
          </p:cNvSpPr>
          <p:nvPr/>
        </p:nvSpPr>
        <p:spPr bwMode="auto">
          <a:xfrm>
            <a:off x="8688388" y="1989138"/>
            <a:ext cx="0" cy="719137"/>
          </a:xfrm>
          <a:prstGeom prst="line">
            <a:avLst/>
          </a:prstGeom>
          <a:noFill/>
          <a:ln w="38100">
            <a:solidFill>
              <a:schemeClr val="tx1"/>
            </a:solidFill>
            <a:round/>
            <a:headEnd/>
            <a:tailEnd type="triangle" w="med" len="med"/>
          </a:ln>
        </p:spPr>
        <p:txBody>
          <a:bodyPr/>
          <a:lstStyle/>
          <a:p>
            <a:endParaRPr lang="zh-CN" altLang="en-US"/>
          </a:p>
        </p:txBody>
      </p:sp>
      <p:sp>
        <p:nvSpPr>
          <p:cNvPr id="23573" name="Line 21"/>
          <p:cNvSpPr>
            <a:spLocks noChangeShapeType="1"/>
          </p:cNvSpPr>
          <p:nvPr/>
        </p:nvSpPr>
        <p:spPr bwMode="auto">
          <a:xfrm>
            <a:off x="5135563" y="2852738"/>
            <a:ext cx="2016125" cy="0"/>
          </a:xfrm>
          <a:prstGeom prst="line">
            <a:avLst/>
          </a:prstGeom>
          <a:noFill/>
          <a:ln w="38100">
            <a:solidFill>
              <a:schemeClr val="tx1"/>
            </a:solidFill>
            <a:round/>
            <a:headEnd/>
            <a:tailEnd type="triangle" w="med" len="med"/>
          </a:ln>
        </p:spPr>
        <p:txBody>
          <a:bodyPr/>
          <a:lstStyle/>
          <a:p>
            <a:endParaRPr lang="zh-CN" altLang="en-US"/>
          </a:p>
        </p:txBody>
      </p:sp>
      <p:sp>
        <p:nvSpPr>
          <p:cNvPr id="23574" name="Line 22"/>
          <p:cNvSpPr>
            <a:spLocks noChangeShapeType="1"/>
          </p:cNvSpPr>
          <p:nvPr/>
        </p:nvSpPr>
        <p:spPr bwMode="auto">
          <a:xfrm flipH="1">
            <a:off x="5135563" y="2997200"/>
            <a:ext cx="2016125" cy="0"/>
          </a:xfrm>
          <a:prstGeom prst="line">
            <a:avLst/>
          </a:prstGeom>
          <a:noFill/>
          <a:ln w="38100">
            <a:solidFill>
              <a:schemeClr val="tx1"/>
            </a:solidFill>
            <a:round/>
            <a:headEnd/>
            <a:tailEnd type="triangle" w="med" len="med"/>
          </a:ln>
        </p:spPr>
        <p:txBody>
          <a:bodyPr/>
          <a:lstStyle/>
          <a:p>
            <a:endParaRPr lang="zh-CN" altLang="en-US"/>
          </a:p>
        </p:txBody>
      </p:sp>
      <p:sp>
        <p:nvSpPr>
          <p:cNvPr id="23575" name="Line 23"/>
          <p:cNvSpPr>
            <a:spLocks noChangeShapeType="1"/>
          </p:cNvSpPr>
          <p:nvPr/>
        </p:nvSpPr>
        <p:spPr bwMode="auto">
          <a:xfrm>
            <a:off x="3790950" y="3141663"/>
            <a:ext cx="0" cy="647700"/>
          </a:xfrm>
          <a:prstGeom prst="line">
            <a:avLst/>
          </a:prstGeom>
          <a:noFill/>
          <a:ln w="38100">
            <a:solidFill>
              <a:schemeClr val="tx1"/>
            </a:solidFill>
            <a:round/>
            <a:headEnd/>
            <a:tailEnd type="triangle" w="med" len="med"/>
          </a:ln>
        </p:spPr>
        <p:txBody>
          <a:bodyPr/>
          <a:lstStyle/>
          <a:p>
            <a:endParaRPr lang="zh-CN" altLang="en-US"/>
          </a:p>
        </p:txBody>
      </p:sp>
      <p:sp>
        <p:nvSpPr>
          <p:cNvPr id="23576" name="Line 24"/>
          <p:cNvSpPr>
            <a:spLocks noChangeShapeType="1"/>
          </p:cNvSpPr>
          <p:nvPr/>
        </p:nvSpPr>
        <p:spPr bwMode="auto">
          <a:xfrm>
            <a:off x="8208963" y="3213100"/>
            <a:ext cx="0" cy="576263"/>
          </a:xfrm>
          <a:prstGeom prst="line">
            <a:avLst/>
          </a:prstGeom>
          <a:noFill/>
          <a:ln w="38100">
            <a:solidFill>
              <a:schemeClr val="tx1"/>
            </a:solidFill>
            <a:round/>
            <a:headEnd/>
            <a:tailEnd type="triangle" w="med" len="med"/>
          </a:ln>
        </p:spPr>
        <p:txBody>
          <a:bodyPr/>
          <a:lstStyle/>
          <a:p>
            <a:endParaRPr lang="zh-CN" altLang="en-US"/>
          </a:p>
        </p:txBody>
      </p:sp>
      <p:sp>
        <p:nvSpPr>
          <p:cNvPr id="23577" name="Line 25"/>
          <p:cNvSpPr>
            <a:spLocks noChangeShapeType="1"/>
          </p:cNvSpPr>
          <p:nvPr/>
        </p:nvSpPr>
        <p:spPr bwMode="auto">
          <a:xfrm>
            <a:off x="6096000" y="4292600"/>
            <a:ext cx="0" cy="792163"/>
          </a:xfrm>
          <a:prstGeom prst="line">
            <a:avLst/>
          </a:prstGeom>
          <a:noFill/>
          <a:ln w="38100">
            <a:solidFill>
              <a:schemeClr val="tx1"/>
            </a:solidFill>
            <a:round/>
            <a:headEnd/>
            <a:tailEnd type="triangle" w="med" len="med"/>
          </a:ln>
        </p:spPr>
        <p:txBody>
          <a:bodyPr/>
          <a:lstStyle/>
          <a:p>
            <a:endParaRPr lang="zh-CN" altLang="en-US"/>
          </a:p>
        </p:txBody>
      </p:sp>
      <p:sp>
        <p:nvSpPr>
          <p:cNvPr id="23578" name="Text Box 26"/>
          <p:cNvSpPr txBox="1">
            <a:spLocks noChangeArrowheads="1"/>
          </p:cNvSpPr>
          <p:nvPr/>
        </p:nvSpPr>
        <p:spPr bwMode="auto">
          <a:xfrm>
            <a:off x="1200150" y="615950"/>
            <a:ext cx="5918200" cy="579438"/>
          </a:xfrm>
          <a:prstGeom prst="rect">
            <a:avLst/>
          </a:prstGeom>
          <a:noFill/>
          <a:ln w="9525">
            <a:noFill/>
            <a:miter lim="800000"/>
            <a:headEnd/>
            <a:tailEnd/>
          </a:ln>
        </p:spPr>
        <p:txBody>
          <a:bodyPr wrap="none">
            <a:spAutoFit/>
          </a:bodyPr>
          <a:lstStyle/>
          <a:p>
            <a:r>
              <a:rPr lang="zh-CN" altLang="en-US" sz="3200">
                <a:ea typeface="汉仪楷体简" pitchFamily="49" charset="-122"/>
              </a:rPr>
              <a:t>可能的发病机制</a:t>
            </a:r>
            <a:r>
              <a:rPr lang="en-US" altLang="zh-CN" sz="3200" baseline="30000">
                <a:ea typeface="汉仪楷体简" pitchFamily="49" charset="-122"/>
              </a:rPr>
              <a:t>[1][3][4]</a:t>
            </a:r>
            <a:r>
              <a:rPr lang="zh-CN" altLang="en-US" sz="3200">
                <a:ea typeface="汉仪楷体简" pitchFamily="49" charset="-122"/>
              </a:rPr>
              <a:t> ：</a:t>
            </a:r>
            <a:endParaRPr lang="en-US" altLang="zh-CN" sz="3200">
              <a:ea typeface="汉仪楷体简"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78"/>
                                        </p:tgtEl>
                                        <p:attrNameLst>
                                          <p:attrName>style.visibility</p:attrName>
                                        </p:attrNameLst>
                                      </p:cBhvr>
                                      <p:to>
                                        <p:strVal val="visible"/>
                                      </p:to>
                                    </p:set>
                                    <p:animEffect transition="in" filter="box(in)">
                                      <p:cBhvr>
                                        <p:cTn id="7" dur="500"/>
                                        <p:tgtEl>
                                          <p:spTgt spid="23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linds(horizontal)">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3571"/>
                                        </p:tgtEl>
                                        <p:attrNameLst>
                                          <p:attrName>style.visibility</p:attrName>
                                        </p:attrNameLst>
                                      </p:cBhvr>
                                      <p:to>
                                        <p:strVal val="visible"/>
                                      </p:to>
                                    </p:set>
                                    <p:anim calcmode="lin" valueType="num">
                                      <p:cBhvr additive="base">
                                        <p:cTn id="17" dur="500" fill="hold"/>
                                        <p:tgtEl>
                                          <p:spTgt spid="23571"/>
                                        </p:tgtEl>
                                        <p:attrNameLst>
                                          <p:attrName>ppt_x</p:attrName>
                                        </p:attrNameLst>
                                      </p:cBhvr>
                                      <p:tavLst>
                                        <p:tav tm="0">
                                          <p:val>
                                            <p:strVal val="#ppt_x"/>
                                          </p:val>
                                        </p:tav>
                                        <p:tav tm="100000">
                                          <p:val>
                                            <p:strVal val="#ppt_x"/>
                                          </p:val>
                                        </p:tav>
                                      </p:tavLst>
                                    </p:anim>
                                    <p:anim calcmode="lin" valueType="num">
                                      <p:cBhvr additive="base">
                                        <p:cTn id="18" dur="500" fill="hold"/>
                                        <p:tgtEl>
                                          <p:spTgt spid="235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blinds(horizontal)">
                                      <p:cBhvr>
                                        <p:cTn id="23" dur="500"/>
                                        <p:tgtEl>
                                          <p:spTgt spid="2356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blinds(horizontal)">
                                      <p:cBhvr>
                                        <p:cTn id="28" dur="500"/>
                                        <p:tgtEl>
                                          <p:spTgt spid="2355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3572"/>
                                        </p:tgtEl>
                                        <p:attrNameLst>
                                          <p:attrName>style.visibility</p:attrName>
                                        </p:attrNameLst>
                                      </p:cBhvr>
                                      <p:to>
                                        <p:strVal val="visible"/>
                                      </p:to>
                                    </p:set>
                                    <p:anim calcmode="lin" valueType="num">
                                      <p:cBhvr additive="base">
                                        <p:cTn id="33" dur="500" fill="hold"/>
                                        <p:tgtEl>
                                          <p:spTgt spid="23572"/>
                                        </p:tgtEl>
                                        <p:attrNameLst>
                                          <p:attrName>ppt_x</p:attrName>
                                        </p:attrNameLst>
                                      </p:cBhvr>
                                      <p:tavLst>
                                        <p:tav tm="0">
                                          <p:val>
                                            <p:strVal val="#ppt_x"/>
                                          </p:val>
                                        </p:tav>
                                        <p:tav tm="100000">
                                          <p:val>
                                            <p:strVal val="#ppt_x"/>
                                          </p:val>
                                        </p:tav>
                                      </p:tavLst>
                                    </p:anim>
                                    <p:anim calcmode="lin" valueType="num">
                                      <p:cBhvr additive="base">
                                        <p:cTn id="34" dur="500" fill="hold"/>
                                        <p:tgtEl>
                                          <p:spTgt spid="2357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559"/>
                                        </p:tgtEl>
                                        <p:attrNameLst>
                                          <p:attrName>style.visibility</p:attrName>
                                        </p:attrNameLst>
                                      </p:cBhvr>
                                      <p:to>
                                        <p:strVal val="visible"/>
                                      </p:to>
                                    </p:set>
                                    <p:animEffect transition="in" filter="blinds(horizontal)">
                                      <p:cBhvr>
                                        <p:cTn id="39" dur="500"/>
                                        <p:tgtEl>
                                          <p:spTgt spid="2355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3574"/>
                                        </p:tgtEl>
                                        <p:attrNameLst>
                                          <p:attrName>style.visibility</p:attrName>
                                        </p:attrNameLst>
                                      </p:cBhvr>
                                      <p:to>
                                        <p:strVal val="visible"/>
                                      </p:to>
                                    </p:set>
                                    <p:anim calcmode="lin" valueType="num">
                                      <p:cBhvr additive="base">
                                        <p:cTn id="44" dur="500" fill="hold"/>
                                        <p:tgtEl>
                                          <p:spTgt spid="23574"/>
                                        </p:tgtEl>
                                        <p:attrNameLst>
                                          <p:attrName>ppt_x</p:attrName>
                                        </p:attrNameLst>
                                      </p:cBhvr>
                                      <p:tavLst>
                                        <p:tav tm="0">
                                          <p:val>
                                            <p:strVal val="1+#ppt_w/2"/>
                                          </p:val>
                                        </p:tav>
                                        <p:tav tm="100000">
                                          <p:val>
                                            <p:strVal val="#ppt_x"/>
                                          </p:val>
                                        </p:tav>
                                      </p:tavLst>
                                    </p:anim>
                                    <p:anim calcmode="lin" valueType="num">
                                      <p:cBhvr additive="base">
                                        <p:cTn id="45" dur="500" fill="hold"/>
                                        <p:tgtEl>
                                          <p:spTgt spid="2357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3573"/>
                                        </p:tgtEl>
                                        <p:attrNameLst>
                                          <p:attrName>style.visibility</p:attrName>
                                        </p:attrNameLst>
                                      </p:cBhvr>
                                      <p:to>
                                        <p:strVal val="visible"/>
                                      </p:to>
                                    </p:set>
                                    <p:anim calcmode="lin" valueType="num">
                                      <p:cBhvr additive="base">
                                        <p:cTn id="50" dur="500" fill="hold"/>
                                        <p:tgtEl>
                                          <p:spTgt spid="23573"/>
                                        </p:tgtEl>
                                        <p:attrNameLst>
                                          <p:attrName>ppt_x</p:attrName>
                                        </p:attrNameLst>
                                      </p:cBhvr>
                                      <p:tavLst>
                                        <p:tav tm="0">
                                          <p:val>
                                            <p:strVal val="0-#ppt_w/2"/>
                                          </p:val>
                                        </p:tav>
                                        <p:tav tm="100000">
                                          <p:val>
                                            <p:strVal val="#ppt_x"/>
                                          </p:val>
                                        </p:tav>
                                      </p:tavLst>
                                    </p:anim>
                                    <p:anim calcmode="lin" valueType="num">
                                      <p:cBhvr additive="base">
                                        <p:cTn id="51" dur="500" fill="hold"/>
                                        <p:tgtEl>
                                          <p:spTgt spid="2357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23575"/>
                                        </p:tgtEl>
                                        <p:attrNameLst>
                                          <p:attrName>style.visibility</p:attrName>
                                        </p:attrNameLst>
                                      </p:cBhvr>
                                      <p:to>
                                        <p:strVal val="visible"/>
                                      </p:to>
                                    </p:set>
                                    <p:anim calcmode="lin" valueType="num">
                                      <p:cBhvr additive="base">
                                        <p:cTn id="56" dur="500" fill="hold"/>
                                        <p:tgtEl>
                                          <p:spTgt spid="23575"/>
                                        </p:tgtEl>
                                        <p:attrNameLst>
                                          <p:attrName>ppt_x</p:attrName>
                                        </p:attrNameLst>
                                      </p:cBhvr>
                                      <p:tavLst>
                                        <p:tav tm="0">
                                          <p:val>
                                            <p:strVal val="#ppt_x"/>
                                          </p:val>
                                        </p:tav>
                                        <p:tav tm="100000">
                                          <p:val>
                                            <p:strVal val="#ppt_x"/>
                                          </p:val>
                                        </p:tav>
                                      </p:tavLst>
                                    </p:anim>
                                    <p:anim calcmode="lin" valueType="num">
                                      <p:cBhvr additive="base">
                                        <p:cTn id="57" dur="500" fill="hold"/>
                                        <p:tgtEl>
                                          <p:spTgt spid="23575"/>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23576"/>
                                        </p:tgtEl>
                                        <p:attrNameLst>
                                          <p:attrName>style.visibility</p:attrName>
                                        </p:attrNameLst>
                                      </p:cBhvr>
                                      <p:to>
                                        <p:strVal val="visible"/>
                                      </p:to>
                                    </p:set>
                                    <p:anim calcmode="lin" valueType="num">
                                      <p:cBhvr additive="base">
                                        <p:cTn id="60" dur="500" fill="hold"/>
                                        <p:tgtEl>
                                          <p:spTgt spid="23576"/>
                                        </p:tgtEl>
                                        <p:attrNameLst>
                                          <p:attrName>ppt_x</p:attrName>
                                        </p:attrNameLst>
                                      </p:cBhvr>
                                      <p:tavLst>
                                        <p:tav tm="0">
                                          <p:val>
                                            <p:strVal val="#ppt_x"/>
                                          </p:val>
                                        </p:tav>
                                        <p:tav tm="100000">
                                          <p:val>
                                            <p:strVal val="#ppt_x"/>
                                          </p:val>
                                        </p:tav>
                                      </p:tavLst>
                                    </p:anim>
                                    <p:anim calcmode="lin" valueType="num">
                                      <p:cBhvr additive="base">
                                        <p:cTn id="61" dur="500" fill="hold"/>
                                        <p:tgtEl>
                                          <p:spTgt spid="2357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567"/>
                                        </p:tgtEl>
                                        <p:attrNameLst>
                                          <p:attrName>style.visibility</p:attrName>
                                        </p:attrNameLst>
                                      </p:cBhvr>
                                      <p:to>
                                        <p:strVal val="visible"/>
                                      </p:to>
                                    </p:set>
                                    <p:animEffect transition="in" filter="blinds(horizontal)">
                                      <p:cBhvr>
                                        <p:cTn id="66" dur="500"/>
                                        <p:tgtEl>
                                          <p:spTgt spid="2356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3577"/>
                                        </p:tgtEl>
                                        <p:attrNameLst>
                                          <p:attrName>style.visibility</p:attrName>
                                        </p:attrNameLst>
                                      </p:cBhvr>
                                      <p:to>
                                        <p:strVal val="visible"/>
                                      </p:to>
                                    </p:set>
                                    <p:anim calcmode="lin" valueType="num">
                                      <p:cBhvr additive="base">
                                        <p:cTn id="71" dur="500" fill="hold"/>
                                        <p:tgtEl>
                                          <p:spTgt spid="23577"/>
                                        </p:tgtEl>
                                        <p:attrNameLst>
                                          <p:attrName>ppt_x</p:attrName>
                                        </p:attrNameLst>
                                      </p:cBhvr>
                                      <p:tavLst>
                                        <p:tav tm="0">
                                          <p:val>
                                            <p:strVal val="#ppt_x"/>
                                          </p:val>
                                        </p:tav>
                                        <p:tav tm="100000">
                                          <p:val>
                                            <p:strVal val="#ppt_x"/>
                                          </p:val>
                                        </p:tav>
                                      </p:tavLst>
                                    </p:anim>
                                    <p:anim calcmode="lin" valueType="num">
                                      <p:cBhvr additive="base">
                                        <p:cTn id="72" dur="500" fill="hold"/>
                                        <p:tgtEl>
                                          <p:spTgt spid="2357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3569"/>
                                        </p:tgtEl>
                                        <p:attrNameLst>
                                          <p:attrName>style.visibility</p:attrName>
                                        </p:attrNameLst>
                                      </p:cBhvr>
                                      <p:to>
                                        <p:strVal val="visible"/>
                                      </p:to>
                                    </p:set>
                                    <p:animEffect transition="in" filter="blinds(horizontal)">
                                      <p:cBhvr>
                                        <p:cTn id="77"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59" grpId="0" animBg="1"/>
      <p:bldP spid="23561" grpId="0" animBg="1"/>
      <p:bldP spid="23567" grpId="0" animBg="1"/>
      <p:bldP spid="23569" grpId="0" animBg="1"/>
      <p:bldP spid="23571" grpId="0" animBg="1"/>
      <p:bldP spid="23572" grpId="0" animBg="1"/>
      <p:bldP spid="23573" grpId="0" animBg="1"/>
      <p:bldP spid="23574" grpId="0" animBg="1"/>
      <p:bldP spid="23575" grpId="0" animBg="1"/>
      <p:bldP spid="23576" grpId="0" animBg="1"/>
      <p:bldP spid="23577" grpId="0" animBg="1"/>
      <p:bldP spid="2357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192088" y="936625"/>
            <a:ext cx="11664950" cy="4364038"/>
          </a:xfrm>
          <a:prstGeom prst="rect">
            <a:avLst/>
          </a:prstGeom>
          <a:noFill/>
          <a:ln w="9525">
            <a:noFill/>
            <a:miter lim="800000"/>
            <a:headEnd/>
            <a:tailEnd/>
          </a:ln>
        </p:spPr>
        <p:txBody>
          <a:bodyPr>
            <a:spAutoFit/>
          </a:bodyPr>
          <a:lstStyle/>
          <a:p>
            <a:pPr algn="ctr"/>
            <a:r>
              <a:rPr lang="zh-CN" altLang="en-US" sz="2800">
                <a:ea typeface="汉仪楷体简" pitchFamily="49" charset="-122"/>
              </a:rPr>
              <a:t>参考文献</a:t>
            </a:r>
          </a:p>
          <a:p>
            <a:r>
              <a:rPr lang="en-US" altLang="zh-CN"/>
              <a:t>【1】</a:t>
            </a:r>
            <a:r>
              <a:rPr lang="zh-CN" altLang="en-US"/>
              <a:t>儿童语言障碍临床表现及脑结构</a:t>
            </a:r>
            <a:r>
              <a:rPr lang="en-US" altLang="zh-CN"/>
              <a:t>MRI</a:t>
            </a:r>
            <a:r>
              <a:rPr lang="zh-CN" altLang="en-US"/>
              <a:t>研究   彭雪华，重庆医科大学</a:t>
            </a:r>
          </a:p>
          <a:p>
            <a:r>
              <a:rPr lang="en-US" altLang="zh-CN"/>
              <a:t>【2】</a:t>
            </a:r>
            <a:r>
              <a:rPr lang="zh-CN" altLang="en-US"/>
              <a:t>儿童语言发育迟缓就诊延迟相关因素分析  葛海静，黄敏辉等，中国儿童保健杂志，</a:t>
            </a:r>
            <a:r>
              <a:rPr lang="en-US" altLang="zh-CN"/>
              <a:t>2016</a:t>
            </a:r>
            <a:r>
              <a:rPr lang="zh-CN" altLang="en-US"/>
              <a:t>，</a:t>
            </a:r>
            <a:r>
              <a:rPr lang="en-US" altLang="zh-CN"/>
              <a:t>24</a:t>
            </a:r>
            <a:r>
              <a:rPr lang="zh-CN" altLang="en-US"/>
              <a:t>（</a:t>
            </a:r>
            <a:r>
              <a:rPr lang="en-US" altLang="zh-CN"/>
              <a:t>3</a:t>
            </a:r>
            <a:r>
              <a:rPr lang="zh-CN" altLang="en-US"/>
              <a:t>）</a:t>
            </a:r>
          </a:p>
          <a:p>
            <a:r>
              <a:rPr lang="en-US" altLang="zh-CN"/>
              <a:t>【3】</a:t>
            </a:r>
            <a:r>
              <a:rPr lang="zh-CN" altLang="en-US"/>
              <a:t>儿童语言发育迟缓</a:t>
            </a:r>
            <a:r>
              <a:rPr lang="en-US" altLang="zh-CN"/>
              <a:t>94</a:t>
            </a:r>
            <a:r>
              <a:rPr lang="zh-CN" altLang="en-US"/>
              <a:t>例临床分析  梁茂萍，陆琼超等，广东医学院学报，</a:t>
            </a:r>
            <a:r>
              <a:rPr lang="en-US" altLang="zh-CN"/>
              <a:t>2012</a:t>
            </a:r>
            <a:r>
              <a:rPr lang="zh-CN" altLang="en-US"/>
              <a:t>，</a:t>
            </a:r>
            <a:r>
              <a:rPr lang="en-US" altLang="zh-CN"/>
              <a:t>30</a:t>
            </a:r>
            <a:r>
              <a:rPr lang="zh-CN" altLang="en-US"/>
              <a:t>（</a:t>
            </a:r>
            <a:r>
              <a:rPr lang="en-US" altLang="zh-CN"/>
              <a:t>4</a:t>
            </a:r>
            <a:r>
              <a:rPr lang="zh-CN" altLang="en-US"/>
              <a:t>）</a:t>
            </a:r>
          </a:p>
          <a:p>
            <a:r>
              <a:rPr lang="en-US" altLang="zh-CN"/>
              <a:t>【4】</a:t>
            </a:r>
            <a:r>
              <a:rPr lang="zh-CN" altLang="en-US"/>
              <a:t>儿童孤独症</a:t>
            </a:r>
            <a:r>
              <a:rPr lang="en-US" altLang="zh-CN"/>
              <a:t>213</a:t>
            </a:r>
            <a:r>
              <a:rPr lang="zh-CN" altLang="en-US"/>
              <a:t>例病例分析  冯淑瑜，张继永等，中国儿童保健杂志，</a:t>
            </a:r>
            <a:r>
              <a:rPr lang="en-US" altLang="zh-CN"/>
              <a:t>2003</a:t>
            </a:r>
            <a:r>
              <a:rPr lang="zh-CN" altLang="en-US"/>
              <a:t>，</a:t>
            </a:r>
            <a:r>
              <a:rPr lang="en-US" altLang="zh-CN"/>
              <a:t>11</a:t>
            </a:r>
            <a:r>
              <a:rPr lang="zh-CN" altLang="en-US"/>
              <a:t>（</a:t>
            </a:r>
            <a:r>
              <a:rPr lang="en-US" altLang="zh-CN"/>
              <a:t>2</a:t>
            </a:r>
            <a:r>
              <a:rPr lang="zh-CN" altLang="en-US"/>
              <a:t>）</a:t>
            </a:r>
            <a:endParaRPr lang="en-US" altLang="zh-CN"/>
          </a:p>
          <a:p>
            <a:r>
              <a:rPr lang="en-US" altLang="zh-CN"/>
              <a:t>【5】</a:t>
            </a:r>
            <a:r>
              <a:rPr lang="zh-CN" altLang="en-US"/>
              <a:t>孤独症儿童的生物学因素及家庭因素分析和多学科训练  周翔，曾淑萍等，中国临床康复，</a:t>
            </a:r>
            <a:r>
              <a:rPr lang="en-US" altLang="zh-CN"/>
              <a:t>2005</a:t>
            </a:r>
            <a:r>
              <a:rPr lang="zh-CN" altLang="en-US"/>
              <a:t>，</a:t>
            </a:r>
            <a:r>
              <a:rPr lang="en-US" altLang="zh-CN"/>
              <a:t>9</a:t>
            </a:r>
            <a:r>
              <a:rPr lang="zh-CN" altLang="en-US"/>
              <a:t>（</a:t>
            </a:r>
            <a:r>
              <a:rPr lang="en-US" altLang="zh-CN"/>
              <a:t>4</a:t>
            </a:r>
            <a:r>
              <a:rPr lang="zh-CN" altLang="en-US"/>
              <a:t>）</a:t>
            </a:r>
          </a:p>
          <a:p>
            <a:r>
              <a:rPr lang="en-US" altLang="zh-CN"/>
              <a:t>【6】</a:t>
            </a:r>
            <a:r>
              <a:rPr lang="zh-CN" altLang="en-US"/>
              <a:t>儿童语言发育障碍的筛查与鉴别 万国斌，中国实用儿科杂志，</a:t>
            </a:r>
            <a:r>
              <a:rPr lang="en-US" altLang="zh-CN"/>
              <a:t>2016</a:t>
            </a:r>
            <a:r>
              <a:rPr lang="zh-CN" altLang="en-US"/>
              <a:t>，</a:t>
            </a:r>
            <a:r>
              <a:rPr lang="en-US" altLang="zh-CN"/>
              <a:t>31</a:t>
            </a:r>
            <a:r>
              <a:rPr lang="zh-CN" altLang="en-US"/>
              <a:t>（</a:t>
            </a:r>
            <a:r>
              <a:rPr lang="en-US" altLang="zh-CN"/>
              <a:t>10</a:t>
            </a:r>
            <a:r>
              <a:rPr lang="zh-CN" altLang="en-US"/>
              <a:t>）</a:t>
            </a:r>
          </a:p>
          <a:p>
            <a:r>
              <a:rPr lang="en-US" altLang="zh-CN"/>
              <a:t>【7】</a:t>
            </a:r>
            <a:r>
              <a:rPr lang="zh-CN" altLang="en-US"/>
              <a:t>语言发育迟缓儿童的发育特征和相关因素分析 张瑞芳，栗新燕等，中国儿童保健杂志，</a:t>
            </a:r>
            <a:r>
              <a:rPr lang="en-US" altLang="zh-CN"/>
              <a:t>2017</a:t>
            </a:r>
            <a:r>
              <a:rPr lang="zh-CN" altLang="en-US"/>
              <a:t>，</a:t>
            </a:r>
            <a:r>
              <a:rPr lang="en-US" altLang="zh-CN"/>
              <a:t>25</a:t>
            </a:r>
            <a:r>
              <a:rPr lang="zh-CN" altLang="en-US"/>
              <a:t>（</a:t>
            </a:r>
            <a:r>
              <a:rPr lang="en-US" altLang="zh-CN"/>
              <a:t>3</a:t>
            </a:r>
            <a:r>
              <a:rPr lang="zh-CN" altLang="en-US"/>
              <a:t>）</a:t>
            </a:r>
          </a:p>
          <a:p>
            <a:r>
              <a:rPr lang="en-US" altLang="zh-CN"/>
              <a:t>【8】</a:t>
            </a:r>
            <a:r>
              <a:rPr lang="zh-CN" altLang="en-US"/>
              <a:t>妊娠晚期孕妇焦虑和血清皮质醇水平对产后</a:t>
            </a:r>
            <a:r>
              <a:rPr lang="en-US" altLang="zh-CN"/>
              <a:t>6</a:t>
            </a:r>
            <a:r>
              <a:rPr lang="zh-CN" altLang="en-US"/>
              <a:t>个月婴儿气质的影响 颜引妹，金龙涛等，中国妇幼保健，</a:t>
            </a:r>
            <a:r>
              <a:rPr lang="en-US" altLang="zh-CN"/>
              <a:t>2017</a:t>
            </a:r>
            <a:r>
              <a:rPr lang="zh-CN" altLang="en-US"/>
              <a:t>，</a:t>
            </a:r>
            <a:r>
              <a:rPr lang="en-US" altLang="zh-CN"/>
              <a:t>32</a:t>
            </a:r>
            <a:r>
              <a:rPr lang="zh-CN" altLang="en-US"/>
              <a:t>（</a:t>
            </a:r>
            <a:r>
              <a:rPr lang="en-US" altLang="zh-CN"/>
              <a:t>21</a:t>
            </a:r>
            <a:r>
              <a:rPr lang="zh-CN" altLang="en-US"/>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6625"/>
          </a:xfrm>
        </p:spPr>
        <p:txBody>
          <a:bodyPr rtlCol="0">
            <a:normAutofit fontScale="90000"/>
          </a:bodyPr>
          <a:lstStyle/>
          <a:p>
            <a:pPr fontAlgn="auto">
              <a:spcAft>
                <a:spcPts val="0"/>
              </a:spcAft>
              <a:defRPr/>
            </a:pPr>
            <a:r>
              <a:rPr lang="zh-CN" altLang="en-US" kern="0">
                <a:solidFill>
                  <a:schemeClr val="tx2"/>
                </a:solidFill>
                <a:latin typeface="华文楷体" panose="02010600040101010101" charset="-122"/>
                <a:ea typeface="华文楷体" panose="02010600040101010101" charset="-122"/>
                <a:cs typeface="Times New Roman" panose="02020603050405020304" charset="0"/>
                <a:sym typeface="+mn-ea"/>
              </a:rPr>
              <a:t>小儿自闭症倾向的预防和治疗</a:t>
            </a:r>
            <a:r>
              <a:rPr lang="zh-CN" altLang="en-US" kern="0">
                <a:solidFill>
                  <a:schemeClr val="tx2"/>
                </a:solidFill>
                <a:latin typeface="华文楷体" panose="02010600040101010101" charset="-122"/>
                <a:ea typeface="华文楷体" panose="02010600040101010101" charset="-122"/>
                <a:cs typeface="Times New Roman" panose="02020603050405020304" charset="0"/>
              </a:rPr>
              <a:t/>
            </a:r>
            <a:br>
              <a:rPr lang="zh-CN" altLang="en-US" kern="0">
                <a:solidFill>
                  <a:schemeClr val="tx2"/>
                </a:solidFill>
                <a:latin typeface="华文楷体" panose="02010600040101010101" charset="-122"/>
                <a:ea typeface="华文楷体" panose="02010600040101010101" charset="-122"/>
                <a:cs typeface="Times New Roman" panose="02020603050405020304" charset="0"/>
              </a:rPr>
            </a:br>
            <a:endParaRPr lang="zh-CN" altLang="en-US"/>
          </a:p>
        </p:txBody>
      </p:sp>
      <p:pic>
        <p:nvPicPr>
          <p:cNvPr id="46082" name="图片"/>
          <p:cNvPicPr>
            <a:picLocks noGrp="1" noChangeAspect="1"/>
          </p:cNvPicPr>
          <p:nvPr>
            <p:ph idx="1"/>
          </p:nvPr>
        </p:nvPicPr>
        <p:blipFill>
          <a:blip r:embed="rId2"/>
          <a:srcRect/>
          <a:stretch>
            <a:fillRect/>
          </a:stretch>
        </p:blipFill>
        <p:spPr>
          <a:xfrm rot="1369125">
            <a:off x="890588" y="2049463"/>
            <a:ext cx="4637087" cy="3878262"/>
          </a:xfrm>
        </p:spPr>
      </p:pic>
      <p:pic>
        <p:nvPicPr>
          <p:cNvPr id="46083" name="图片"/>
          <p:cNvPicPr>
            <a:picLocks noChangeAspect="1"/>
          </p:cNvPicPr>
          <p:nvPr/>
        </p:nvPicPr>
        <p:blipFill>
          <a:blip r:embed="rId3"/>
          <a:srcRect/>
          <a:stretch>
            <a:fillRect/>
          </a:stretch>
        </p:blipFill>
        <p:spPr bwMode="auto">
          <a:xfrm rot="2334977">
            <a:off x="7254875" y="1847850"/>
            <a:ext cx="2995613"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0163"/>
            <a:ext cx="10515600" cy="76200"/>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106363"/>
            <a:ext cx="10515600" cy="6070600"/>
          </a:xfrm>
        </p:spPr>
        <p:txBody>
          <a:bodyPr rtlCol="0">
            <a:normAutofit lnSpcReduction="10000"/>
          </a:bodyPr>
          <a:lstStyle/>
          <a:p>
            <a:pPr marL="0" indent="0" fontAlgn="t">
              <a:lnSpc>
                <a:spcPct val="100000"/>
              </a:lnSpc>
              <a:spcBef>
                <a:spcPts val="0"/>
              </a:spcBef>
              <a:spcAft>
                <a:spcPts val="0"/>
              </a:spcAft>
              <a:buFont typeface="Arial" panose="020B0604020202020204" pitchFamily="34" charset="0"/>
              <a:buNone/>
              <a:defRPr/>
            </a:pPr>
            <a:r>
              <a:rPr lang="zh-CN" altLang="en-US" sz="2000" kern="0">
                <a:latin typeface="Times New Roman" panose="02020603050405020304" charset="0"/>
                <a:cs typeface="Times New Roman" panose="02020603050405020304" charset="0"/>
                <a:sym typeface="+mn-ea"/>
              </a:rPr>
              <a:t>有关于预防</a:t>
            </a:r>
            <a:endParaRPr lang="en-US" altLang="zh-CN" sz="2000" kern="0">
              <a:latin typeface="Times New Roman" panose="02020603050405020304" charset="0"/>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endParaRPr lang="en-US" altLang="zh-CN" sz="2000" kern="0">
              <a:latin typeface="Times New Roman" panose="02020603050405020304" charset="0"/>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黑体" panose="02010609060101010101" charset="-122"/>
                <a:ea typeface="黑体" panose="02010609060101010101" charset="-122"/>
                <a:cs typeface="Times New Roman" panose="02020603050405020304" charset="0"/>
                <a:sym typeface="+mn-ea"/>
              </a:rPr>
              <a:t>早期预防 加强围生期卫生保健，做到优生优育，防止烟、酒、毒等有害物质的侵害。</a:t>
            </a:r>
            <a:endParaRPr lang="en-US" altLang="zh-CN" sz="2000" kern="0">
              <a:latin typeface="黑体" panose="02010609060101010101" charset="-122"/>
              <a:ea typeface="黑体" panose="0201060906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endParaRPr lang="en-US" altLang="zh-CN" sz="2000" kern="0">
              <a:latin typeface="黑体" panose="02010609060101010101" charset="-122"/>
              <a:ea typeface="黑体" panose="0201060906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黑体" panose="02010609060101010101" charset="-122"/>
                <a:ea typeface="黑体" panose="02010609060101010101" charset="-122"/>
                <a:cs typeface="Times New Roman" panose="02020603050405020304" charset="0"/>
                <a:sym typeface="+mn-ea"/>
              </a:rPr>
              <a:t>早期干预</a:t>
            </a:r>
            <a:endParaRPr lang="en-US" altLang="zh-CN" sz="2000" kern="0">
              <a:latin typeface="黑体" panose="02010609060101010101" charset="-122"/>
              <a:ea typeface="黑体" panose="0201060906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黑体" panose="02010609060101010101" charset="-122"/>
                <a:ea typeface="黑体" panose="02010609060101010101" charset="-122"/>
                <a:cs typeface="Times New Roman" panose="02020603050405020304" charset="0"/>
                <a:sym typeface="+mn-ea"/>
              </a:rPr>
              <a:t>当小孩出现自闭症的特征表现，需要早期干预</a:t>
            </a:r>
            <a:endParaRPr lang="en-US" altLang="zh-CN" sz="2000" kern="0">
              <a:latin typeface="黑体" panose="02010609060101010101" charset="-122"/>
              <a:ea typeface="黑体" panose="0201060906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endParaRPr lang="en-US" altLang="zh-CN" sz="2000" kern="0">
              <a:latin typeface="黑体" panose="02010609060101010101" charset="-122"/>
              <a:ea typeface="黑体" panose="0201060906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Times New Roman" panose="02020603050405020304" charset="0"/>
                <a:cs typeface="Times New Roman" panose="02020603050405020304" charset="0"/>
                <a:sym typeface="+mn-ea"/>
              </a:rPr>
              <a:t>自闭症的心理干预</a:t>
            </a:r>
            <a:endParaRPr lang="en-US" altLang="zh-CN" sz="2000" kern="0">
              <a:latin typeface="Times New Roman" panose="02020603050405020304" charset="0"/>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en-US" altLang="zh-CN" sz="2000" kern="0">
                <a:latin typeface="Times New Roman" panose="02020603050405020304" charset="0"/>
                <a:cs typeface="Times New Roman" panose="02020603050405020304" charset="0"/>
                <a:sym typeface="+mn-ea"/>
              </a:rPr>
              <a:t>      </a:t>
            </a:r>
            <a:r>
              <a:rPr lang="en-US" altLang="zh-CN" sz="2000" kern="0">
                <a:latin typeface="华文楷体" panose="02010600040101010101" charset="-122"/>
                <a:ea typeface="华文楷体" panose="02010600040101010101" charset="-122"/>
                <a:cs typeface="Times New Roman" panose="02020603050405020304" charset="0"/>
                <a:sym typeface="+mn-ea"/>
              </a:rPr>
              <a:t>  </a:t>
            </a:r>
            <a:r>
              <a:rPr lang="zh-CN" altLang="en-US" sz="2000" kern="0">
                <a:latin typeface="华文楷体" panose="02010600040101010101" charset="-122"/>
                <a:ea typeface="华文楷体" panose="02010600040101010101" charset="-122"/>
                <a:cs typeface="Times New Roman" panose="02020603050405020304" charset="0"/>
                <a:sym typeface="+mn-ea"/>
              </a:rPr>
              <a:t>自闭症的案例很多，但真正能够治疗好的报道并不多，一部分自闭症经过治疗，恢复得不错，但仍带有自闭的倾向，完全康复者很少，所以对治疗的效果的评估应该从其语言、微笑、情感、人际关系、迁移能力等方面进行。治疗效果取决于几个因素，包括诊断的环境、家庭环境、社会援助环境和教育环境。对自闭症者的治疗和教育、心理辅导应该是毕生的。在其生涯发展过程中去改变其社会交往性，关键是帮助他们建立自我的价值取向并努力去实现。</a:t>
            </a:r>
            <a:endParaRPr lang="en-US" altLang="zh-CN" sz="2000" kern="0">
              <a:latin typeface="华文楷体" panose="02010600040101010101" charset="-122"/>
              <a:ea typeface="华文楷体" panose="0201060004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华文楷体" panose="02010600040101010101" charset="-122"/>
                <a:ea typeface="华文楷体" panose="02010600040101010101" charset="-122"/>
                <a:cs typeface="Times New Roman" panose="02020603050405020304" charset="0"/>
                <a:sym typeface="+mn-ea"/>
              </a:rPr>
              <a:t>        目前对自闭症的治疗多采用心理干预，同时结合药物治疗。</a:t>
            </a:r>
            <a:endParaRPr lang="en-US" altLang="zh-CN" sz="2000" kern="0">
              <a:latin typeface="华文楷体" panose="02010600040101010101" charset="-122"/>
              <a:ea typeface="华文楷体" panose="0201060004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华文楷体" panose="02010600040101010101" charset="-122"/>
                <a:ea typeface="华文楷体" panose="02010600040101010101" charset="-122"/>
                <a:cs typeface="Times New Roman" panose="02020603050405020304" charset="0"/>
                <a:sym typeface="+mn-ea"/>
              </a:rPr>
              <a:t>        医学界认定自闭症是一种疾病，故采用药物治疗，常用的药物有盐酸氟苯丙胺制真菌素、羟吗啡酮、β—阻碍药物以及营养类药物，最新的药物治疗时分泌素治疗，1998年10月在美国举行的分泌素治疗的案例报告引起很大的轰动。有人认为分泌素的使用时自闭症治疗史上最重要的发现，但对分泌素的使用尚在临床试验阶段。</a:t>
            </a:r>
            <a:endParaRPr lang="en-US" altLang="zh-CN" sz="2000" kern="0">
              <a:latin typeface="华文楷体" panose="02010600040101010101" charset="-122"/>
              <a:ea typeface="华文楷体" panose="02010600040101010101" charset="-122"/>
              <a:cs typeface="Times New Roman" panose="02020603050405020304" charset="0"/>
            </a:endParaRPr>
          </a:p>
          <a:p>
            <a:pPr marL="0" indent="0" fontAlgn="t">
              <a:lnSpc>
                <a:spcPct val="100000"/>
              </a:lnSpc>
              <a:spcBef>
                <a:spcPts val="0"/>
              </a:spcBef>
              <a:spcAft>
                <a:spcPts val="0"/>
              </a:spcAft>
              <a:buFont typeface="Arial" panose="020B0604020202020204" pitchFamily="34" charset="0"/>
              <a:buNone/>
              <a:defRPr/>
            </a:pPr>
            <a:r>
              <a:rPr lang="zh-CN" altLang="en-US" sz="2000" kern="0">
                <a:latin typeface="华文楷体" panose="02010600040101010101" charset="-122"/>
                <a:ea typeface="华文楷体" panose="02010600040101010101" charset="-122"/>
                <a:cs typeface="Times New Roman" panose="02020603050405020304" charset="0"/>
                <a:sym typeface="+mn-ea"/>
              </a:rPr>
              <a:t>        对自闭症的心理干预以教育训练和心理辅导为主。目前还不能证明心理干预完全没有效，但取得了一定的成果。</a:t>
            </a:r>
            <a:endParaRPr lang="en-US" altLang="zh-CN" sz="2000" kern="0">
              <a:latin typeface="华文楷体" panose="02010600040101010101" charset="-122"/>
              <a:ea typeface="华文楷体" panose="02010600040101010101" charset="-122"/>
              <a:cs typeface="Times New Roman" panose="02020603050405020304" charset="0"/>
            </a:endParaRPr>
          </a:p>
          <a:p>
            <a:pPr fontAlgn="auto">
              <a:spcAft>
                <a:spcPts val="0"/>
              </a:spcAft>
              <a:buFont typeface="Arial" panose="020B0604020202020204" pitchFamily="34" charset="0"/>
              <a:buChar char="•"/>
              <a:defRPr/>
            </a:pPr>
            <a:endParaRPr lang="zh-CN" altLang="en-US" sz="2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flipV="1">
            <a:off x="838200" y="203200"/>
            <a:ext cx="10515600" cy="161925"/>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203200"/>
            <a:ext cx="10515600" cy="5672138"/>
          </a:xfrm>
        </p:spPr>
        <p:txBody>
          <a:bodyPr rtlCol="0">
            <a:noAutofit/>
          </a:bodyPr>
          <a:lstStyle/>
          <a:p>
            <a:pPr marL="0" indent="0" fontAlgn="auto">
              <a:lnSpc>
                <a:spcPct val="100000"/>
              </a:lnSpc>
              <a:spcBef>
                <a:spcPts val="0"/>
              </a:spcBef>
              <a:spcAft>
                <a:spcPts val="0"/>
              </a:spcAft>
              <a:buFont typeface="Arial" panose="020B0604020202020204" pitchFamily="34" charset="0"/>
              <a:buNone/>
              <a:defRPr/>
            </a:pPr>
            <a:r>
              <a:rPr lang="zh-CN" altLang="en-US" sz="1800" kern="0">
                <a:latin typeface="Times New Roman" panose="02020603050405020304" charset="0"/>
                <a:cs typeface="Times New Roman" panose="02020603050405020304" charset="0"/>
                <a:sym typeface="+mn-ea"/>
              </a:rPr>
              <a:t>常用的心理干预方法</a:t>
            </a:r>
          </a:p>
          <a:p>
            <a:pPr marL="0" indent="0" fontAlgn="auto">
              <a:lnSpc>
                <a:spcPct val="100000"/>
              </a:lnSpc>
              <a:spcBef>
                <a:spcPts val="0"/>
              </a:spcBef>
              <a:spcAft>
                <a:spcPts val="0"/>
              </a:spcAft>
              <a:buFont typeface="Arial" panose="020B0604020202020204" pitchFamily="34" charset="0"/>
              <a:buAutoNum type="ea1ChsPeriod"/>
              <a:defRPr/>
            </a:pPr>
            <a:r>
              <a:rPr lang="zh-CN" altLang="en-US" sz="1800" kern="0">
                <a:latin typeface="Times New Roman" panose="02020603050405020304" charset="0"/>
                <a:cs typeface="Times New Roman" panose="02020603050405020304" charset="0"/>
                <a:sym typeface="+mn-ea"/>
              </a:rPr>
              <a:t>行为疗法，主要针对自闭症者的不适应行为如自伤、多动、攻击、愤怒、生活自理能力差。60年代以来对自闭症的行为治疗进行了广泛的研究。一般采用在高度结构化的环境中进行特殊行为矫正，具体的方法有：强化适当行为法，暂停强化法，塑造法，链条法等，这一方法需要家长参与，针对具体情况。采用长期的恰当的方法来进行。</a:t>
            </a:r>
          </a:p>
          <a:p>
            <a:pPr marL="0" indent="0" fontAlgn="auto">
              <a:lnSpc>
                <a:spcPct val="100000"/>
              </a:lnSpc>
              <a:spcBef>
                <a:spcPts val="0"/>
              </a:spcBef>
              <a:spcAft>
                <a:spcPts val="0"/>
              </a:spcAft>
              <a:buFont typeface="Arial" panose="020B0604020202020204" pitchFamily="34" charset="0"/>
              <a:buAutoNum type="ea1ChsPeriod"/>
              <a:defRPr/>
            </a:pPr>
            <a:r>
              <a:rPr lang="zh-CN" altLang="en-US" sz="1800" kern="0">
                <a:latin typeface="Times New Roman" panose="02020603050405020304" charset="0"/>
                <a:cs typeface="Times New Roman" panose="02020603050405020304" charset="0"/>
                <a:sym typeface="+mn-ea"/>
              </a:rPr>
              <a:t>社会生活技能训练法，主要正对自闭症者的社会交往能力差的特点。训练他们基本的社会生活技能如打电话、买东西、乘车、社交礼仪、人际交往等。通过训练使他们掌握基本的社会生活技能，缓解其社会交往障碍。</a:t>
            </a:r>
          </a:p>
          <a:p>
            <a:pPr marL="0" indent="0" fontAlgn="auto">
              <a:lnSpc>
                <a:spcPct val="100000"/>
              </a:lnSpc>
              <a:spcBef>
                <a:spcPts val="0"/>
              </a:spcBef>
              <a:spcAft>
                <a:spcPts val="0"/>
              </a:spcAft>
              <a:buFont typeface="Arial" panose="020B0604020202020204" pitchFamily="34" charset="0"/>
              <a:buAutoNum type="ea1ChsPeriod"/>
              <a:defRPr/>
            </a:pPr>
            <a:r>
              <a:rPr lang="zh-CN" altLang="en-US" sz="1800" kern="0">
                <a:latin typeface="Times New Roman" panose="02020603050405020304" charset="0"/>
                <a:cs typeface="Times New Roman" panose="02020603050405020304" charset="0"/>
                <a:sym typeface="+mn-ea"/>
              </a:rPr>
              <a:t>游戏疗法，主要针对自闭症者的情绪障碍，解决其情绪上的不安、恐惧，使他们愿意与社会和他人接触，逐渐走出自闭的世界、同时可以开发其创造力。日本名古屋大学的樱山教授提出的精神统和疗法就是以游戏作为媒介体，尊重自闭症者的主体性，分为五个阶段对自闭症者进行治疗（对自闭世界的尊重理解；对自闭世界的参与共有；把他带回新的世界；对咨询师的关心；相互感情的传达）</a:t>
            </a:r>
          </a:p>
          <a:p>
            <a:pPr marL="0" indent="0" fontAlgn="auto">
              <a:lnSpc>
                <a:spcPct val="100000"/>
              </a:lnSpc>
              <a:spcBef>
                <a:spcPts val="0"/>
              </a:spcBef>
              <a:spcAft>
                <a:spcPts val="0"/>
              </a:spcAft>
              <a:buFont typeface="Arial" panose="020B0604020202020204" pitchFamily="34" charset="0"/>
              <a:buAutoNum type="ea1ChsPeriod"/>
              <a:defRPr/>
            </a:pPr>
            <a:r>
              <a:rPr lang="zh-CN" altLang="en-US" sz="1800" kern="0">
                <a:latin typeface="Times New Roman" panose="02020603050405020304" charset="0"/>
                <a:cs typeface="Times New Roman" panose="02020603050405020304" charset="0"/>
                <a:sym typeface="+mn-ea"/>
              </a:rPr>
              <a:t>音乐疗法，Applebaum,Egel,Koegd &amp; Imhof(1979)发现自闭症儿童的音乐能力比有音乐天赋的正常儿童还高，他们拥有超凡的音乐感和辨音能力。音乐疗法可以提供安全而多元的感官刺激，主要调节其感官感觉。保护开发调整大脑状态，发掘其学习潜能，促进社交情绪上发展，塑造正确的行为。</a:t>
            </a:r>
          </a:p>
          <a:p>
            <a:pPr marL="0" indent="0" fontAlgn="auto">
              <a:lnSpc>
                <a:spcPct val="100000"/>
              </a:lnSpc>
              <a:spcBef>
                <a:spcPts val="0"/>
              </a:spcBef>
              <a:spcAft>
                <a:spcPts val="0"/>
              </a:spcAft>
              <a:buFont typeface="Arial" panose="020B0604020202020204" pitchFamily="34" charset="0"/>
              <a:buAutoNum type="ea1ChsPeriod"/>
              <a:defRPr/>
            </a:pPr>
            <a:r>
              <a:rPr lang="zh-CN" altLang="en-US" sz="1800" kern="0">
                <a:latin typeface="Times New Roman" panose="02020603050405020304" charset="0"/>
                <a:cs typeface="Times New Roman" panose="02020603050405020304" charset="0"/>
                <a:sym typeface="+mn-ea"/>
              </a:rPr>
              <a:t>松弛疗法，这一方法由中国雨林心理教育咨询技术开发中心1994年提出，他们认为，自闭症者一般很笨拙紧张，其中枢神经有问题，因此采用推拿按摩、体操、静养等放松方法，这与日本的动作疗法是相似的，日本的动作疗法通过骨骼的站、立、坐的训练，通过按摩来调整骨骼神经系统。</a:t>
            </a:r>
          </a:p>
          <a:p>
            <a:pPr marL="0" indent="0" fontAlgn="auto">
              <a:lnSpc>
                <a:spcPct val="100000"/>
              </a:lnSpc>
              <a:spcBef>
                <a:spcPts val="0"/>
              </a:spcBef>
              <a:spcAft>
                <a:spcPts val="0"/>
              </a:spcAft>
              <a:buFont typeface="Arial" panose="020B0604020202020204" pitchFamily="34" charset="0"/>
              <a:buNone/>
              <a:defRPr/>
            </a:pPr>
            <a:r>
              <a:rPr lang="en-US" altLang="zh-CN" sz="1800" kern="0">
                <a:latin typeface="Times New Roman" panose="02020603050405020304" charset="0"/>
                <a:cs typeface="Times New Roman" panose="02020603050405020304" charset="0"/>
                <a:sym typeface="+mn-ea"/>
              </a:rPr>
              <a:t>          </a:t>
            </a:r>
          </a:p>
          <a:p>
            <a:pPr marL="0" indent="0" fontAlgn="auto">
              <a:lnSpc>
                <a:spcPct val="100000"/>
              </a:lnSpc>
              <a:spcBef>
                <a:spcPts val="0"/>
              </a:spcBef>
              <a:spcAft>
                <a:spcPts val="0"/>
              </a:spcAft>
              <a:buFont typeface="Arial" panose="020B0604020202020204" pitchFamily="34" charset="0"/>
              <a:buNone/>
              <a:defRPr/>
            </a:pPr>
            <a:r>
              <a:rPr lang="zh-CN" altLang="en-US" sz="1800" kern="0">
                <a:latin typeface="Times New Roman" panose="02020603050405020304" charset="0"/>
                <a:cs typeface="Times New Roman" panose="02020603050405020304" charset="0"/>
                <a:sym typeface="+mn-ea"/>
              </a:rPr>
              <a:t>      最新的疗法有三名治疗法（通过强制性的拥抱和夹，通过触觉、骨骼和神经系统的作用来治疗自闭症）。生活疗法（通过体育、工艺制作、休闲来治疗自闭症），类型疗法（将感觉系统固定化，开发其大脑潜能）。心理干预不仅是对自闭症者，还包括其对父母的咨询、对整个家庭的心里咨询，自闭症儿童的父母要接受心理咨询师和特殊教育专家的教育训练。反过来心理咨询师从自闭症儿童的父母那里接受很多信息和反馈。咨询师与自闭症儿童的父母相互进行长期的情感共感并相互支持。</a:t>
            </a:r>
          </a:p>
          <a:p>
            <a:pPr marL="0" indent="0" fontAlgn="auto">
              <a:lnSpc>
                <a:spcPct val="100000"/>
              </a:lnSpc>
              <a:spcBef>
                <a:spcPts val="0"/>
              </a:spcBef>
              <a:spcAft>
                <a:spcPts val="0"/>
              </a:spcAft>
              <a:buFont typeface="Arial" panose="020B0604020202020204" pitchFamily="34" charset="0"/>
              <a:buNone/>
              <a:defRPr/>
            </a:pPr>
            <a:r>
              <a:rPr lang="en-US" altLang="zh-CN" sz="1800" kern="0">
                <a:latin typeface="Times New Roman" panose="02020603050405020304" charset="0"/>
                <a:cs typeface="Times New Roman" panose="02020603050405020304" charset="0"/>
                <a:sym typeface="+mn-ea"/>
              </a:rPr>
              <a:t>      </a:t>
            </a:r>
          </a:p>
          <a:p>
            <a:pPr fontAlgn="auto">
              <a:spcAft>
                <a:spcPts val="0"/>
              </a:spcAft>
              <a:buFont typeface="Arial" panose="020B0604020202020204" pitchFamily="34" charset="0"/>
              <a:buChar char="•"/>
              <a:defRPr/>
            </a:pPr>
            <a:endParaRPr lang="en-US" altLang="zh-CN" sz="1800" kern="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r>
              <a:rPr lang="zh-CN" altLang="en-US" smtClean="0"/>
              <a:t>导致语言发育迟缓的几个主要原因</a:t>
            </a:r>
          </a:p>
        </p:txBody>
      </p:sp>
      <p:sp>
        <p:nvSpPr>
          <p:cNvPr id="17410" name="内容占位符 2"/>
          <p:cNvSpPr>
            <a:spLocks noGrp="1"/>
          </p:cNvSpPr>
          <p:nvPr>
            <p:ph idx="1"/>
          </p:nvPr>
        </p:nvSpPr>
        <p:spPr/>
        <p:txBody>
          <a:bodyPr/>
          <a:lstStyle/>
          <a:p>
            <a:r>
              <a:rPr lang="zh-CN" altLang="en-US" sz="3600" smtClean="0"/>
              <a:t>病因：智力低下、听力障碍、构音器官疾病、中枢神经系统疾病、语言环境不良等因素均是儿童语言发育迟缓的常见原因</a:t>
            </a:r>
          </a:p>
          <a:p>
            <a:r>
              <a:rPr lang="zh-CN" altLang="en-US" sz="3600" smtClean="0"/>
              <a:t>具体表现：语言发展的起步年龄较晚、语言发展的速度很慢</a:t>
            </a:r>
          </a:p>
          <a:p>
            <a:endParaRPr lang="zh-CN" altLang="en-US" sz="3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1600"/>
          </a:xfrm>
        </p:spPr>
        <p:txBody>
          <a:bodyPr rtlCol="0">
            <a:normAutofit fontScale="90000"/>
          </a:bodyPr>
          <a:lstStyle/>
          <a:p>
            <a:pPr fontAlgn="auto">
              <a:spcAft>
                <a:spcPts val="0"/>
              </a:spcAft>
              <a:defRPr/>
            </a:pPr>
            <a:endParaRPr lang="zh-CN" altLang="en-US"/>
          </a:p>
        </p:txBody>
      </p:sp>
      <p:sp>
        <p:nvSpPr>
          <p:cNvPr id="3" name="内容占位符 2"/>
          <p:cNvSpPr>
            <a:spLocks noGrp="1"/>
          </p:cNvSpPr>
          <p:nvPr>
            <p:ph idx="1"/>
          </p:nvPr>
        </p:nvSpPr>
        <p:spPr>
          <a:xfrm>
            <a:off x="838200" y="700088"/>
            <a:ext cx="10515600" cy="5476875"/>
          </a:xfrm>
        </p:spPr>
        <p:txBody>
          <a:bodyPr>
            <a:normAutofit/>
          </a:bodyPr>
          <a:lstStyle/>
          <a:p>
            <a:pPr marL="0" indent="0">
              <a:lnSpc>
                <a:spcPct val="100000"/>
              </a:lnSpc>
              <a:spcBef>
                <a:spcPct val="0"/>
              </a:spcBef>
              <a:buFont typeface="Arial" charset="0"/>
              <a:buNone/>
            </a:pPr>
            <a:r>
              <a:rPr lang="zh-CN" altLang="en-US" smtClean="0">
                <a:latin typeface="黑体" pitchFamily="49" charset="-122"/>
                <a:ea typeface="黑体" pitchFamily="49" charset="-122"/>
                <a:cs typeface="Times New Roman" pitchFamily="18" charset="0"/>
                <a:sym typeface="+mn-ea"/>
              </a:rPr>
              <a:t>目前针灸治疗小儿自闭症的临床研究文献中，使用既定针灸处方者约占70%。由此可见，现金针灸的临床研究已经离不开辩证论治，但单纯的辨证治疗并不符合中医传统的针灸操作。</a:t>
            </a:r>
            <a:endParaRPr lang="en-US" altLang="zh-CN" smtClean="0">
              <a:latin typeface="黑体" pitchFamily="49" charset="-122"/>
              <a:ea typeface="黑体" pitchFamily="49" charset="-122"/>
              <a:cs typeface="Times New Roman" pitchFamily="18" charset="0"/>
            </a:endParaRPr>
          </a:p>
          <a:p>
            <a:pPr marL="0" indent="0">
              <a:lnSpc>
                <a:spcPct val="100000"/>
              </a:lnSpc>
              <a:spcBef>
                <a:spcPct val="0"/>
              </a:spcBef>
              <a:buFont typeface="Arial" charset="0"/>
              <a:buNone/>
            </a:pPr>
            <a:endParaRPr lang="en-US" altLang="zh-CN" smtClean="0">
              <a:latin typeface="Times New Roman" pitchFamily="18" charset="0"/>
              <a:ea typeface="黑体" pitchFamily="49" charset="-122"/>
              <a:cs typeface="Times New Roman" pitchFamily="18" charset="0"/>
            </a:endParaRPr>
          </a:p>
          <a:p>
            <a:pPr marL="0" indent="0">
              <a:lnSpc>
                <a:spcPct val="100000"/>
              </a:lnSpc>
              <a:spcBef>
                <a:spcPct val="0"/>
              </a:spcBef>
              <a:buFont typeface="Arial" charset="0"/>
              <a:buNone/>
            </a:pPr>
            <a:endParaRPr lang="en-US" altLang="zh-CN" smtClean="0">
              <a:latin typeface="Times New Roman" pitchFamily="18" charset="0"/>
              <a:ea typeface="黑体" pitchFamily="49" charset="-122"/>
              <a:cs typeface="Times New Roman" pitchFamily="18" charset="0"/>
            </a:endParaRPr>
          </a:p>
          <a:p>
            <a:pPr marL="0" indent="0">
              <a:lnSpc>
                <a:spcPct val="100000"/>
              </a:lnSpc>
              <a:spcBef>
                <a:spcPct val="0"/>
              </a:spcBef>
              <a:buFont typeface="Arial" charset="0"/>
              <a:buNone/>
            </a:pPr>
            <a:r>
              <a:rPr lang="zh-CN" altLang="en-US" b="1" smtClean="0">
                <a:latin typeface="华文楷体"/>
                <a:ea typeface="华文楷体"/>
                <a:cs typeface="Times New Roman" pitchFamily="18" charset="0"/>
                <a:sym typeface="+mn-ea"/>
              </a:rPr>
              <a:t>拟定小儿自闭症的针灸治疗方案</a:t>
            </a:r>
            <a:endParaRPr lang="en-US" altLang="zh-CN" b="1" smtClean="0">
              <a:latin typeface="华文楷体"/>
              <a:ea typeface="华文楷体"/>
              <a:cs typeface="Times New Roman" pitchFamily="18" charset="0"/>
            </a:endParaRPr>
          </a:p>
          <a:p>
            <a:pPr marL="0" indent="0">
              <a:lnSpc>
                <a:spcPct val="100000"/>
              </a:lnSpc>
              <a:spcBef>
                <a:spcPct val="0"/>
              </a:spcBef>
              <a:buFont typeface="Arial" charset="0"/>
              <a:buNone/>
            </a:pPr>
            <a:r>
              <a:rPr lang="zh-CN" altLang="en-US" smtClean="0">
                <a:latin typeface="黑体" pitchFamily="49" charset="-122"/>
                <a:ea typeface="黑体" pitchFamily="49" charset="-122"/>
                <a:cs typeface="Times New Roman" pitchFamily="18" charset="0"/>
                <a:sym typeface="+mn-ea"/>
              </a:rPr>
              <a:t>    参照以往的研究结果，建议针刺基本选穴应以头针及体针为主。自闭症患儿阴静有余而阳动不足，针刺除选择头部穴位外，还可以针对性的选取督脉穴及膀胱经背俞穴，例如可在背部督脉及膀胱经以梅花针叩刺。</a:t>
            </a:r>
            <a:endParaRPr lang="en-US" altLang="zh-CN" smtClean="0">
              <a:latin typeface="黑体" pitchFamily="49" charset="-122"/>
              <a:ea typeface="黑体" pitchFamily="49" charset="-122"/>
              <a:cs typeface="Times New Roman" pitchFamily="18" charset="0"/>
            </a:endParaRPr>
          </a:p>
          <a:p>
            <a:pPr marL="0" indent="0">
              <a:lnSpc>
                <a:spcPct val="100000"/>
              </a:lnSpc>
              <a:spcBef>
                <a:spcPct val="0"/>
              </a:spcBef>
              <a:buFont typeface="Arial" charset="0"/>
              <a:buNone/>
            </a:pPr>
            <a:r>
              <a:rPr lang="zh-CN" altLang="en-US" smtClean="0">
                <a:latin typeface="黑体" pitchFamily="49" charset="-122"/>
                <a:ea typeface="黑体" pitchFamily="49" charset="-122"/>
                <a:cs typeface="Times New Roman" pitchFamily="18" charset="0"/>
                <a:sym typeface="+mn-ea"/>
              </a:rPr>
              <a:t>    除基本的选穴处方外应通过制定小儿自闭症的中医证候调查表，把纳入的患儿分为若干个中医整形组别，在确立辩证用穴。</a:t>
            </a:r>
            <a:endParaRPr lang="zh-CN" altLang="en-US" smtClean="0">
              <a:latin typeface="黑体" pitchFamily="49" charset="-122"/>
              <a:ea typeface="黑体" pitchFamily="49" charset="-122"/>
              <a:cs typeface="Times New Roman" pitchFamily="18" charset="0"/>
            </a:endParaRPr>
          </a:p>
          <a:p>
            <a:pPr marL="0" indent="0"/>
            <a:endParaRPr lang="zh-CN"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838200" y="365125"/>
            <a:ext cx="10515600" cy="76200"/>
          </a:xfrm>
        </p:spPr>
        <p:txBody>
          <a:bodyPr/>
          <a:lstStyle/>
          <a:p>
            <a:endParaRPr lang="zh-CN" altLang="en-US" smtClean="0"/>
          </a:p>
        </p:txBody>
      </p:sp>
      <p:sp>
        <p:nvSpPr>
          <p:cNvPr id="3" name="内容占位符 2"/>
          <p:cNvSpPr>
            <a:spLocks noGrp="1"/>
          </p:cNvSpPr>
          <p:nvPr>
            <p:ph idx="1"/>
          </p:nvPr>
        </p:nvSpPr>
        <p:spPr>
          <a:xfrm>
            <a:off x="838200" y="441325"/>
            <a:ext cx="10515600" cy="5435600"/>
          </a:xfrm>
        </p:spPr>
        <p:txBody>
          <a:bodyPr rtlCol="0">
            <a:noAutofit/>
          </a:bodyPr>
          <a:lstStyle/>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针灸治疗小儿自闭症文献中应用的治疗方法</a:t>
            </a:r>
            <a:r>
              <a:rPr lang="en-US" altLang="zh-CN" sz="3200" kern="0">
                <a:latin typeface="Times New Roman" panose="02020603050405020304" charset="0"/>
                <a:cs typeface="Times New Roman" panose="02020603050405020304" charset="0"/>
                <a:sym typeface="+mn-ea"/>
              </a:rPr>
              <a:t> </a:t>
            </a:r>
          </a:p>
          <a:p>
            <a:pPr marL="0" indent="0" fontAlgn="t">
              <a:lnSpc>
                <a:spcPct val="100000"/>
              </a:lnSpc>
              <a:spcBef>
                <a:spcPts val="0"/>
              </a:spcBef>
              <a:spcAft>
                <a:spcPts val="0"/>
              </a:spcAft>
              <a:buFont typeface="Arial" panose="020B0604020202020204" pitchFamily="34" charset="0"/>
              <a:buNone/>
              <a:defRPr/>
            </a:pPr>
            <a:r>
              <a:rPr lang="en-US" altLang="zh-CN" sz="3200" kern="0">
                <a:latin typeface="Times New Roman" panose="02020603050405020304" charset="0"/>
                <a:cs typeface="Times New Roman" panose="02020603050405020304" charset="0"/>
                <a:sym typeface="+mn-ea"/>
              </a:rPr>
              <a:t>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治疗方法</a:t>
            </a:r>
            <a:r>
              <a:rPr lang="en-US" altLang="zh-CN" sz="3200" kern="0">
                <a:latin typeface="Times New Roman" panose="02020603050405020304" charset="0"/>
                <a:cs typeface="Times New Roman" panose="02020603050405020304" charset="0"/>
                <a:sym typeface="+mn-ea"/>
              </a:rPr>
              <a:t>                                       </a:t>
            </a:r>
            <a:r>
              <a:rPr lang="zh-CN" altLang="en-US" sz="3200" kern="0">
                <a:latin typeface="Times New Roman" panose="02020603050405020304" charset="0"/>
                <a:cs typeface="Times New Roman" panose="02020603050405020304" charset="0"/>
                <a:sym typeface="+mn-ea"/>
              </a:rPr>
              <a:t>应用频次</a:t>
            </a:r>
            <a:r>
              <a:rPr lang="en-US" altLang="zh-CN" sz="3200" kern="0">
                <a:latin typeface="Times New Roman" panose="02020603050405020304" charset="0"/>
                <a:cs typeface="Times New Roman" panose="02020603050405020304" charset="0"/>
                <a:sym typeface="+mn-ea"/>
              </a:rPr>
              <a:t>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头针</a:t>
            </a:r>
            <a:r>
              <a:rPr lang="en-US" altLang="zh-CN" sz="3200" kern="0">
                <a:latin typeface="Times New Roman" panose="02020603050405020304" charset="0"/>
                <a:cs typeface="Times New Roman" panose="02020603050405020304" charset="0"/>
                <a:sym typeface="+mn-ea"/>
              </a:rPr>
              <a:t>                                               92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体针</a:t>
            </a:r>
            <a:r>
              <a:rPr lang="en-US" altLang="zh-CN" sz="3200" kern="0">
                <a:latin typeface="Times New Roman" panose="02020603050405020304" charset="0"/>
                <a:cs typeface="Times New Roman" panose="02020603050405020304" charset="0"/>
                <a:sym typeface="+mn-ea"/>
              </a:rPr>
              <a:t>                                               32</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电针</a:t>
            </a:r>
            <a:r>
              <a:rPr lang="en-US" altLang="zh-CN" sz="3200" kern="0">
                <a:latin typeface="Times New Roman" panose="02020603050405020304" charset="0"/>
                <a:cs typeface="Times New Roman" panose="02020603050405020304" charset="0"/>
                <a:sym typeface="+mn-ea"/>
              </a:rPr>
              <a:t>                                                7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舌针</a:t>
            </a:r>
            <a:r>
              <a:rPr lang="en-US" altLang="zh-CN" sz="3200" kern="0">
                <a:latin typeface="Times New Roman" panose="02020603050405020304" charset="0"/>
                <a:cs typeface="Times New Roman" panose="02020603050405020304" charset="0"/>
                <a:sym typeface="+mn-ea"/>
              </a:rPr>
              <a:t>                                                3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耳穴</a:t>
            </a:r>
            <a:r>
              <a:rPr lang="en-US" altLang="zh-CN" sz="3200" kern="0">
                <a:latin typeface="Times New Roman" panose="02020603050405020304" charset="0"/>
                <a:cs typeface="Times New Roman" panose="02020603050405020304" charset="0"/>
                <a:sym typeface="+mn-ea"/>
              </a:rPr>
              <a:t>                                                3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穴位注射</a:t>
            </a:r>
            <a:r>
              <a:rPr lang="en-US" altLang="zh-CN" sz="3200" kern="0">
                <a:latin typeface="Times New Roman" panose="02020603050405020304" charset="0"/>
                <a:cs typeface="Times New Roman" panose="02020603050405020304" charset="0"/>
                <a:sym typeface="+mn-ea"/>
              </a:rPr>
              <a:t>                                        2</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中药</a:t>
            </a:r>
            <a:r>
              <a:rPr lang="en-US" altLang="zh-CN" sz="3200" kern="0">
                <a:latin typeface="Times New Roman" panose="02020603050405020304" charset="0"/>
                <a:cs typeface="Times New Roman" panose="02020603050405020304" charset="0"/>
                <a:sym typeface="+mn-ea"/>
              </a:rPr>
              <a:t>                                                 2</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梅花针</a:t>
            </a:r>
            <a:r>
              <a:rPr lang="en-US" altLang="zh-CN" sz="3200" kern="0">
                <a:latin typeface="Times New Roman" panose="02020603050405020304" charset="0"/>
                <a:cs typeface="Times New Roman" panose="02020603050405020304" charset="0"/>
                <a:sym typeface="+mn-ea"/>
              </a:rPr>
              <a:t>                                             1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推拿</a:t>
            </a:r>
            <a:r>
              <a:rPr lang="en-US" altLang="zh-CN" sz="3200" kern="0">
                <a:latin typeface="Times New Roman" panose="02020603050405020304" charset="0"/>
                <a:cs typeface="Times New Roman" panose="02020603050405020304" charset="0"/>
                <a:sym typeface="+mn-ea"/>
              </a:rPr>
              <a:t>                                                 1                                 </a:t>
            </a:r>
          </a:p>
          <a:p>
            <a:pPr marL="0" indent="0" fontAlgn="t">
              <a:lnSpc>
                <a:spcPct val="100000"/>
              </a:lnSpc>
              <a:spcBef>
                <a:spcPts val="0"/>
              </a:spcBef>
              <a:spcAft>
                <a:spcPts val="0"/>
              </a:spcAft>
              <a:buFont typeface="Arial" panose="020B0604020202020204" pitchFamily="34" charset="0"/>
              <a:buNone/>
              <a:defRPr/>
            </a:pPr>
            <a:r>
              <a:rPr lang="zh-CN" altLang="en-US" sz="3200" kern="0">
                <a:latin typeface="Times New Roman" panose="02020603050405020304" charset="0"/>
                <a:cs typeface="Times New Roman" panose="02020603050405020304" charset="0"/>
                <a:sym typeface="+mn-ea"/>
              </a:rPr>
              <a:t>穴位皮肤电刺激</a:t>
            </a:r>
            <a:r>
              <a:rPr lang="en-US" altLang="zh-CN" sz="3200" kern="0">
                <a:latin typeface="Times New Roman" panose="02020603050405020304" charset="0"/>
                <a:cs typeface="Times New Roman" panose="02020603050405020304" charset="0"/>
                <a:sym typeface="+mn-ea"/>
              </a:rPr>
              <a:t>                              1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7775" y="1958340"/>
            <a:ext cx="6441440" cy="2759710"/>
            <a:chOff x="4269" y="3212"/>
            <a:chExt cx="10144" cy="4346"/>
          </a:xfrm>
        </p:grpSpPr>
        <p:sp>
          <p:nvSpPr>
            <p:cNvPr id="30" name="任意多边形 29"/>
            <p:cNvSpPr/>
            <p:nvPr>
              <p:custDataLst>
                <p:tags r:id="rId2"/>
              </p:custDataLst>
            </p:nvPr>
          </p:nvSpPr>
          <p:spPr>
            <a:xfrm>
              <a:off x="7224" y="3212"/>
              <a:ext cx="4198" cy="4346"/>
            </a:xfrm>
            <a:custGeom>
              <a:avLst/>
              <a:gdLst>
                <a:gd name="connsiteX0" fmla="*/ 0 w 1469707"/>
                <a:gd name="connsiteY0" fmla="*/ 1090584 h 1419196"/>
                <a:gd name="connsiteX1" fmla="*/ 45719 w 1469707"/>
                <a:gd name="connsiteY1" fmla="*/ 1090584 h 1419196"/>
                <a:gd name="connsiteX2" fmla="*/ 45719 w 1469707"/>
                <a:gd name="connsiteY2" fmla="*/ 1373477 h 1419196"/>
                <a:gd name="connsiteX3" fmla="*/ 1423988 w 1469707"/>
                <a:gd name="connsiteY3" fmla="*/ 1373477 h 1419196"/>
                <a:gd name="connsiteX4" fmla="*/ 1423988 w 1469707"/>
                <a:gd name="connsiteY4" fmla="*/ 1090584 h 1419196"/>
                <a:gd name="connsiteX5" fmla="*/ 1469707 w 1469707"/>
                <a:gd name="connsiteY5" fmla="*/ 1090584 h 1419196"/>
                <a:gd name="connsiteX6" fmla="*/ 1469707 w 1469707"/>
                <a:gd name="connsiteY6" fmla="*/ 1373477 h 1419196"/>
                <a:gd name="connsiteX7" fmla="*/ 1469707 w 1469707"/>
                <a:gd name="connsiteY7" fmla="*/ 1419196 h 1419196"/>
                <a:gd name="connsiteX8" fmla="*/ 1423988 w 1469707"/>
                <a:gd name="connsiteY8" fmla="*/ 1419196 h 1419196"/>
                <a:gd name="connsiteX9" fmla="*/ 45719 w 1469707"/>
                <a:gd name="connsiteY9" fmla="*/ 1419196 h 1419196"/>
                <a:gd name="connsiteX10" fmla="*/ 0 w 1469707"/>
                <a:gd name="connsiteY10" fmla="*/ 1419196 h 1419196"/>
                <a:gd name="connsiteX11" fmla="*/ 0 w 1469707"/>
                <a:gd name="connsiteY11" fmla="*/ 1373477 h 1419196"/>
                <a:gd name="connsiteX12" fmla="*/ 0 w 1469707"/>
                <a:gd name="connsiteY12" fmla="*/ 0 h 1419196"/>
                <a:gd name="connsiteX13" fmla="*/ 45719 w 1469707"/>
                <a:gd name="connsiteY13" fmla="*/ 0 h 1419196"/>
                <a:gd name="connsiteX14" fmla="*/ 1423988 w 1469707"/>
                <a:gd name="connsiteY14" fmla="*/ 0 h 1419196"/>
                <a:gd name="connsiteX15" fmla="*/ 1469707 w 1469707"/>
                <a:gd name="connsiteY15" fmla="*/ 0 h 1419196"/>
                <a:gd name="connsiteX16" fmla="*/ 1469707 w 1469707"/>
                <a:gd name="connsiteY16" fmla="*/ 45719 h 1419196"/>
                <a:gd name="connsiteX17" fmla="*/ 1469707 w 1469707"/>
                <a:gd name="connsiteY17" fmla="*/ 328612 h 1419196"/>
                <a:gd name="connsiteX18" fmla="*/ 1423988 w 1469707"/>
                <a:gd name="connsiteY18" fmla="*/ 328612 h 1419196"/>
                <a:gd name="connsiteX19" fmla="*/ 1423988 w 1469707"/>
                <a:gd name="connsiteY19" fmla="*/ 45719 h 1419196"/>
                <a:gd name="connsiteX20" fmla="*/ 45719 w 1469707"/>
                <a:gd name="connsiteY20" fmla="*/ 45719 h 1419196"/>
                <a:gd name="connsiteX21" fmla="*/ 45719 w 1469707"/>
                <a:gd name="connsiteY21" fmla="*/ 328612 h 1419196"/>
                <a:gd name="connsiteX22" fmla="*/ 0 w 1469707"/>
                <a:gd name="connsiteY22" fmla="*/ 328612 h 1419196"/>
                <a:gd name="connsiteX23" fmla="*/ 0 w 1469707"/>
                <a:gd name="connsiteY23" fmla="*/ 45719 h 141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69707" h="1419196">
                  <a:moveTo>
                    <a:pt x="0" y="1090584"/>
                  </a:moveTo>
                  <a:lnTo>
                    <a:pt x="45719" y="1090584"/>
                  </a:lnTo>
                  <a:lnTo>
                    <a:pt x="45719" y="1373477"/>
                  </a:lnTo>
                  <a:lnTo>
                    <a:pt x="1423988" y="1373477"/>
                  </a:lnTo>
                  <a:lnTo>
                    <a:pt x="1423988" y="1090584"/>
                  </a:lnTo>
                  <a:lnTo>
                    <a:pt x="1469707" y="1090584"/>
                  </a:lnTo>
                  <a:lnTo>
                    <a:pt x="1469707" y="1373477"/>
                  </a:lnTo>
                  <a:lnTo>
                    <a:pt x="1469707" y="1419196"/>
                  </a:lnTo>
                  <a:lnTo>
                    <a:pt x="1423988" y="1419196"/>
                  </a:lnTo>
                  <a:lnTo>
                    <a:pt x="45719" y="1419196"/>
                  </a:lnTo>
                  <a:lnTo>
                    <a:pt x="0" y="1419196"/>
                  </a:lnTo>
                  <a:lnTo>
                    <a:pt x="0" y="1373477"/>
                  </a:lnTo>
                  <a:close/>
                  <a:moveTo>
                    <a:pt x="0" y="0"/>
                  </a:moveTo>
                  <a:lnTo>
                    <a:pt x="45719" y="0"/>
                  </a:lnTo>
                  <a:lnTo>
                    <a:pt x="1423988" y="0"/>
                  </a:lnTo>
                  <a:lnTo>
                    <a:pt x="1469707" y="0"/>
                  </a:lnTo>
                  <a:lnTo>
                    <a:pt x="1469707" y="45719"/>
                  </a:lnTo>
                  <a:lnTo>
                    <a:pt x="1469707" y="328612"/>
                  </a:lnTo>
                  <a:lnTo>
                    <a:pt x="1423988" y="328612"/>
                  </a:lnTo>
                  <a:lnTo>
                    <a:pt x="1423988" y="45719"/>
                  </a:lnTo>
                  <a:lnTo>
                    <a:pt x="45719" y="45719"/>
                  </a:lnTo>
                  <a:lnTo>
                    <a:pt x="45719" y="328612"/>
                  </a:lnTo>
                  <a:lnTo>
                    <a:pt x="0" y="328612"/>
                  </a:lnTo>
                  <a:lnTo>
                    <a:pt x="0" y="45719"/>
                  </a:ln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12" name="矩形 11"/>
            <p:cNvSpPr/>
            <p:nvPr>
              <p:custDataLst>
                <p:tags r:id="rId3"/>
              </p:custDataLst>
            </p:nvPr>
          </p:nvSpPr>
          <p:spPr>
            <a:xfrm>
              <a:off x="4269" y="4527"/>
              <a:ext cx="10144" cy="1113"/>
            </a:xfrm>
            <a:prstGeom prst="rect">
              <a:avLst/>
            </a:prstGeom>
          </p:spPr>
          <p:txBody>
            <a:bodyPr wrap="square" anchor="ctr" anchorCtr="0">
              <a:spAutoFit/>
            </a:bodyPr>
            <a:lstStyle/>
            <a:p>
              <a:pPr marL="0" lvl="0" algn="ctr"/>
              <a:r>
                <a:rPr lang="zh-CN" altLang="zh-CN" sz="4000" kern="0" smtClean="0">
                  <a:ln w="22225">
                    <a:solidFill>
                      <a:schemeClr val="accent2"/>
                    </a:solidFill>
                    <a:prstDash val="solid"/>
                  </a:ln>
                  <a:solidFill>
                    <a:schemeClr val="accent2">
                      <a:lumMod val="40000"/>
                      <a:lumOff val="60000"/>
                    </a:schemeClr>
                  </a:solidFill>
                  <a:effectLst/>
                </a:rPr>
                <a:t>儿童语言发育的关键时期</a:t>
              </a:r>
            </a:p>
          </p:txBody>
        </p:sp>
        <p:sp>
          <p:nvSpPr>
            <p:cNvPr id="26" name="任意多边形 25"/>
            <p:cNvSpPr/>
            <p:nvPr>
              <p:custDataLst>
                <p:tags r:id="rId4"/>
              </p:custDataLst>
            </p:nvPr>
          </p:nvSpPr>
          <p:spPr>
            <a:xfrm>
              <a:off x="4382" y="3712"/>
              <a:ext cx="3872" cy="1367"/>
            </a:xfrm>
            <a:custGeom>
              <a:avLst/>
              <a:gdLst>
                <a:gd name="connsiteX0" fmla="*/ 101600 w 1847850"/>
                <a:gd name="connsiteY0" fmla="*/ 0 h 652225"/>
                <a:gd name="connsiteX1" fmla="*/ 112400 w 1847850"/>
                <a:gd name="connsiteY1" fmla="*/ 0 h 652225"/>
                <a:gd name="connsiteX2" fmla="*/ 112400 w 1847850"/>
                <a:gd name="connsiteY2" fmla="*/ 213573 h 652225"/>
                <a:gd name="connsiteX3" fmla="*/ 1847850 w 1847850"/>
                <a:gd name="connsiteY3" fmla="*/ 213573 h 652225"/>
                <a:gd name="connsiteX4" fmla="*/ 1847850 w 1847850"/>
                <a:gd name="connsiteY4" fmla="*/ 224373 h 652225"/>
                <a:gd name="connsiteX5" fmla="*/ 112400 w 1847850"/>
                <a:gd name="connsiteY5" fmla="*/ 224373 h 652225"/>
                <a:gd name="connsiteX6" fmla="*/ 112400 w 1847850"/>
                <a:gd name="connsiteY6" fmla="*/ 652225 h 652225"/>
                <a:gd name="connsiteX7" fmla="*/ 101600 w 1847850"/>
                <a:gd name="connsiteY7" fmla="*/ 652225 h 652225"/>
                <a:gd name="connsiteX8" fmla="*/ 101600 w 1847850"/>
                <a:gd name="connsiteY8" fmla="*/ 224373 h 652225"/>
                <a:gd name="connsiteX9" fmla="*/ 0 w 1847850"/>
                <a:gd name="connsiteY9" fmla="*/ 224373 h 652225"/>
                <a:gd name="connsiteX10" fmla="*/ 0 w 1847850"/>
                <a:gd name="connsiteY10" fmla="*/ 213573 h 652225"/>
                <a:gd name="connsiteX11" fmla="*/ 101600 w 1847850"/>
                <a:gd name="connsiteY11" fmla="*/ 213573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25" name="任意多边形 24"/>
            <p:cNvSpPr/>
            <p:nvPr>
              <p:custDataLst>
                <p:tags r:id="rId5"/>
              </p:custDataLst>
            </p:nvPr>
          </p:nvSpPr>
          <p:spPr>
            <a:xfrm>
              <a:off x="4269" y="3612"/>
              <a:ext cx="3872" cy="1367"/>
            </a:xfrm>
            <a:custGeom>
              <a:avLst/>
              <a:gdLst>
                <a:gd name="connsiteX0" fmla="*/ 101600 w 1847850"/>
                <a:gd name="connsiteY0" fmla="*/ 0 h 652225"/>
                <a:gd name="connsiteX1" fmla="*/ 112400 w 1847850"/>
                <a:gd name="connsiteY1" fmla="*/ 0 h 652225"/>
                <a:gd name="connsiteX2" fmla="*/ 112400 w 1847850"/>
                <a:gd name="connsiteY2" fmla="*/ 213573 h 652225"/>
                <a:gd name="connsiteX3" fmla="*/ 1847850 w 1847850"/>
                <a:gd name="connsiteY3" fmla="*/ 213573 h 652225"/>
                <a:gd name="connsiteX4" fmla="*/ 1847850 w 1847850"/>
                <a:gd name="connsiteY4" fmla="*/ 224373 h 652225"/>
                <a:gd name="connsiteX5" fmla="*/ 112400 w 1847850"/>
                <a:gd name="connsiteY5" fmla="*/ 224373 h 652225"/>
                <a:gd name="connsiteX6" fmla="*/ 112400 w 1847850"/>
                <a:gd name="connsiteY6" fmla="*/ 652225 h 652225"/>
                <a:gd name="connsiteX7" fmla="*/ 101600 w 1847850"/>
                <a:gd name="connsiteY7" fmla="*/ 652225 h 652225"/>
                <a:gd name="connsiteX8" fmla="*/ 101600 w 1847850"/>
                <a:gd name="connsiteY8" fmla="*/ 224373 h 652225"/>
                <a:gd name="connsiteX9" fmla="*/ 0 w 1847850"/>
                <a:gd name="connsiteY9" fmla="*/ 224373 h 652225"/>
                <a:gd name="connsiteX10" fmla="*/ 0 w 1847850"/>
                <a:gd name="connsiteY10" fmla="*/ 213573 h 652225"/>
                <a:gd name="connsiteX11" fmla="*/ 101600 w 1847850"/>
                <a:gd name="connsiteY11" fmla="*/ 213573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close/>
                </a:path>
              </a:pathLst>
            </a:custGeom>
            <a:solidFill>
              <a:schemeClr val="accent1">
                <a:alpha val="20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37" name="任意多边形 36"/>
            <p:cNvSpPr/>
            <p:nvPr>
              <p:custDataLst>
                <p:tags r:id="rId6"/>
              </p:custDataLst>
            </p:nvPr>
          </p:nvSpPr>
          <p:spPr>
            <a:xfrm>
              <a:off x="10005" y="5217"/>
              <a:ext cx="4407" cy="1468"/>
            </a:xfrm>
            <a:custGeom>
              <a:avLst/>
              <a:gdLst>
                <a:gd name="connsiteX0" fmla="*/ 1735450 w 1847850"/>
                <a:gd name="connsiteY0" fmla="*/ 0 h 652225"/>
                <a:gd name="connsiteX1" fmla="*/ 1746250 w 1847850"/>
                <a:gd name="connsiteY1" fmla="*/ 0 h 652225"/>
                <a:gd name="connsiteX2" fmla="*/ 1746250 w 1847850"/>
                <a:gd name="connsiteY2" fmla="*/ 427852 h 652225"/>
                <a:gd name="connsiteX3" fmla="*/ 1847850 w 1847850"/>
                <a:gd name="connsiteY3" fmla="*/ 427852 h 652225"/>
                <a:gd name="connsiteX4" fmla="*/ 1847850 w 1847850"/>
                <a:gd name="connsiteY4" fmla="*/ 438652 h 652225"/>
                <a:gd name="connsiteX5" fmla="*/ 1746250 w 1847850"/>
                <a:gd name="connsiteY5" fmla="*/ 438652 h 652225"/>
                <a:gd name="connsiteX6" fmla="*/ 1746250 w 1847850"/>
                <a:gd name="connsiteY6" fmla="*/ 652225 h 652225"/>
                <a:gd name="connsiteX7" fmla="*/ 1735450 w 1847850"/>
                <a:gd name="connsiteY7" fmla="*/ 652225 h 652225"/>
                <a:gd name="connsiteX8" fmla="*/ 1735450 w 1847850"/>
                <a:gd name="connsiteY8" fmla="*/ 438652 h 652225"/>
                <a:gd name="connsiteX9" fmla="*/ 0 w 1847850"/>
                <a:gd name="connsiteY9" fmla="*/ 438652 h 652225"/>
                <a:gd name="connsiteX10" fmla="*/ 0 w 1847850"/>
                <a:gd name="connsiteY10" fmla="*/ 427852 h 652225"/>
                <a:gd name="connsiteX11" fmla="*/ 1735450 w 1847850"/>
                <a:gd name="connsiteY11" fmla="*/ 427852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close/>
                </a:path>
              </a:pathLst>
            </a:custGeom>
            <a:solidFill>
              <a:schemeClr val="accent1">
                <a:alpha val="40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sp>
          <p:nvSpPr>
            <p:cNvPr id="38" name="任意多边形 37"/>
            <p:cNvSpPr/>
            <p:nvPr>
              <p:custDataLst>
                <p:tags r:id="rId7"/>
              </p:custDataLst>
            </p:nvPr>
          </p:nvSpPr>
          <p:spPr>
            <a:xfrm>
              <a:off x="9385" y="4419"/>
              <a:ext cx="3872" cy="1367"/>
            </a:xfrm>
            <a:custGeom>
              <a:avLst/>
              <a:gdLst>
                <a:gd name="connsiteX0" fmla="*/ 1735450 w 1847850"/>
                <a:gd name="connsiteY0" fmla="*/ 0 h 652225"/>
                <a:gd name="connsiteX1" fmla="*/ 1746250 w 1847850"/>
                <a:gd name="connsiteY1" fmla="*/ 0 h 652225"/>
                <a:gd name="connsiteX2" fmla="*/ 1746250 w 1847850"/>
                <a:gd name="connsiteY2" fmla="*/ 427852 h 652225"/>
                <a:gd name="connsiteX3" fmla="*/ 1847850 w 1847850"/>
                <a:gd name="connsiteY3" fmla="*/ 427852 h 652225"/>
                <a:gd name="connsiteX4" fmla="*/ 1847850 w 1847850"/>
                <a:gd name="connsiteY4" fmla="*/ 438652 h 652225"/>
                <a:gd name="connsiteX5" fmla="*/ 1746250 w 1847850"/>
                <a:gd name="connsiteY5" fmla="*/ 438652 h 652225"/>
                <a:gd name="connsiteX6" fmla="*/ 1746250 w 1847850"/>
                <a:gd name="connsiteY6" fmla="*/ 652225 h 652225"/>
                <a:gd name="connsiteX7" fmla="*/ 1735450 w 1847850"/>
                <a:gd name="connsiteY7" fmla="*/ 652225 h 652225"/>
                <a:gd name="connsiteX8" fmla="*/ 1735450 w 1847850"/>
                <a:gd name="connsiteY8" fmla="*/ 438652 h 652225"/>
                <a:gd name="connsiteX9" fmla="*/ 0 w 1847850"/>
                <a:gd name="connsiteY9" fmla="*/ 438652 h 652225"/>
                <a:gd name="connsiteX10" fmla="*/ 0 w 1847850"/>
                <a:gd name="connsiteY10" fmla="*/ 427852 h 652225"/>
                <a:gd name="connsiteX11" fmla="*/ 1735450 w 1847850"/>
                <a:gd name="connsiteY11" fmla="*/ 427852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close/>
                </a:path>
              </a:pathLst>
            </a:custGeom>
            <a:solidFill>
              <a:schemeClr val="accent1">
                <a:alpha val="20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endParaRPr>
            </a:p>
          </p:txBody>
        </p:sp>
      </p:grpSp>
      <p:sp>
        <p:nvSpPr>
          <p:cNvPr id="4" name="文本框 3"/>
          <p:cNvSpPr txBox="1"/>
          <p:nvPr/>
        </p:nvSpPr>
        <p:spPr>
          <a:xfrm>
            <a:off x="6786245" y="5151755"/>
            <a:ext cx="4963795" cy="922020"/>
          </a:xfrm>
          <a:prstGeom prst="rect">
            <a:avLst/>
          </a:prstGeom>
          <a:noFill/>
        </p:spPr>
        <p:txBody>
          <a:bodyPr wrap="square" rtlCol="0">
            <a:spAutoFit/>
          </a:bodyPr>
          <a:lstStyle/>
          <a:p>
            <a:pPr algn="l"/>
            <a:r>
              <a:rPr lang="zh-CN" altLang="zh-CN">
                <a:latin typeface="新宋体" panose="02010609030101010101" charset="-122"/>
                <a:ea typeface="新宋体" panose="02010609030101010101" charset="-122"/>
              </a:rPr>
              <a:t>摘自《系统功能语言学中的个体发生学》朱永生 杭州师范大学 复旦大学</a:t>
            </a:r>
          </a:p>
          <a:p>
            <a:pPr algn="l"/>
            <a:endParaRPr lang="zh-CN" altLang="zh-CN"/>
          </a:p>
        </p:txBody>
      </p:sp>
    </p:spTree>
    <p:custDataLst>
      <p:tags r:id="rId1"/>
    </p:custDataLst>
    <p:extLst>
      <p:ext uri="{BB962C8B-B14F-4D97-AF65-F5344CB8AC3E}">
        <p14:creationId xmlns:p14="http://schemas.microsoft.com/office/powerpoint/2010/main" val="695091606"/>
      </p:ext>
    </p:extLst>
  </p:cSld>
  <p:clrMapOvr>
    <a:masterClrMapping/>
  </p:clrMapOvr>
  <mc:AlternateContent xmlns:mc="http://schemas.openxmlformats.org/markup-compatibility/2006" xmlns:p14="http://schemas.microsoft.com/office/powerpoint/2010/main">
    <mc:Choice Requires="p14">
      <p:transition spd="slow" p14:dur="2000">
        <p:cover dir="u"/>
      </p:transition>
    </mc:Choice>
    <mc:Fallback xmlns="">
      <p:transition spd="slow">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p:tgtEl>
                                          <p:spTgt spid="4"/>
                                        </p:tgtEl>
                                        <p:attrNameLst>
                                          <p:attrName>ppt_y</p:attrName>
                                        </p:attrNameLst>
                                      </p:cBhvr>
                                      <p:tavLst>
                                        <p:tav tm="0">
                                          <p:val>
                                            <p:strVal val="#ppt_y+#ppt_h*1.125000"/>
                                          </p:val>
                                        </p:tav>
                                        <p:tav tm="100000">
                                          <p:val>
                                            <p:strVal val="#ppt_y"/>
                                          </p:val>
                                        </p:tav>
                                      </p:tavLst>
                                    </p:anim>
                                    <p:animEffect transition="in" filter="wipe(up)">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76120" y="1228725"/>
            <a:ext cx="7097395" cy="4399915"/>
          </a:xfrm>
          <a:prstGeom prst="rect">
            <a:avLst/>
          </a:prstGeom>
          <a:noFill/>
        </p:spPr>
        <p:txBody>
          <a:bodyPr wrap="square" rtlCol="0">
            <a:spAutoFit/>
          </a:bodyPr>
          <a:lstStyle/>
          <a:p>
            <a:r>
              <a:rPr lang="zh-CN" altLang="en-US" sz="2800"/>
              <a:t>第一阶段即原型语言阶段（protolanguage period）</a:t>
            </a:r>
          </a:p>
          <a:p>
            <a:endParaRPr lang="zh-CN" altLang="en-US" sz="2800"/>
          </a:p>
          <a:p>
            <a:endParaRPr lang="zh-CN" altLang="en-US" sz="2800"/>
          </a:p>
          <a:p>
            <a:r>
              <a:rPr lang="zh-CN" altLang="en-US" sz="2800"/>
              <a:t>第二阶段即过渡阶段（transition period）</a:t>
            </a:r>
          </a:p>
          <a:p>
            <a:endParaRPr lang="zh-CN" altLang="en-US" sz="2800"/>
          </a:p>
          <a:p>
            <a:endParaRPr lang="zh-CN" altLang="en-US" sz="2800"/>
          </a:p>
          <a:p>
            <a:r>
              <a:rPr lang="zh-CN" altLang="en-US" sz="2800"/>
              <a:t>第三阶段即母语阶段（mother tongue period）或成人语</a:t>
            </a:r>
          </a:p>
          <a:p>
            <a:r>
              <a:rPr lang="zh-CN" altLang="en-US" sz="2800"/>
              <a:t>言阶段（adult language period）</a:t>
            </a:r>
          </a:p>
        </p:txBody>
      </p:sp>
      <p:sp>
        <p:nvSpPr>
          <p:cNvPr id="8" name="左大括号 7"/>
          <p:cNvSpPr/>
          <p:nvPr/>
        </p:nvSpPr>
        <p:spPr>
          <a:xfrm>
            <a:off x="1219200" y="1363345"/>
            <a:ext cx="356870" cy="4165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 name="组合 1"/>
          <p:cNvGrpSpPr/>
          <p:nvPr/>
        </p:nvGrpSpPr>
        <p:grpSpPr>
          <a:xfrm>
            <a:off x="8355330" y="3430270"/>
            <a:ext cx="3063240" cy="2245360"/>
            <a:chOff x="13158" y="5402"/>
            <a:chExt cx="4824" cy="3536"/>
          </a:xfrm>
        </p:grpSpPr>
        <p:sp>
          <p:nvSpPr>
            <p:cNvPr id="13" name="左大括号 12"/>
            <p:cNvSpPr/>
            <p:nvPr/>
          </p:nvSpPr>
          <p:spPr>
            <a:xfrm>
              <a:off x="13158" y="5634"/>
              <a:ext cx="992" cy="30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14289" y="5402"/>
              <a:ext cx="3693" cy="3536"/>
            </a:xfrm>
            <a:prstGeom prst="rect">
              <a:avLst/>
            </a:prstGeom>
            <a:noFill/>
          </p:spPr>
          <p:txBody>
            <a:bodyPr wrap="square" rtlCol="0">
              <a:spAutoFit/>
            </a:bodyPr>
            <a:lstStyle/>
            <a:p>
              <a:pPr algn="l"/>
              <a:r>
                <a:rPr lang="zh-CN" altLang="en-US" sz="2800"/>
                <a:t>幼儿阶段</a:t>
              </a:r>
            </a:p>
            <a:p>
              <a:pPr algn="l"/>
              <a:endParaRPr lang="zh-CN" altLang="en-US" sz="2800"/>
            </a:p>
            <a:p>
              <a:pPr algn="l"/>
              <a:r>
                <a:rPr lang="zh-CN" altLang="en-US" sz="2800"/>
                <a:t>小学阶段</a:t>
              </a:r>
            </a:p>
            <a:p>
              <a:pPr algn="l"/>
              <a:endParaRPr lang="zh-CN" altLang="en-US" sz="2800"/>
            </a:p>
            <a:p>
              <a:pPr algn="l"/>
              <a:r>
                <a:rPr lang="zh-CN" altLang="en-US" sz="2800"/>
                <a:t>中学阶段</a:t>
              </a:r>
            </a:p>
          </p:txBody>
        </p:sp>
      </p:grpSp>
      <p:sp>
        <p:nvSpPr>
          <p:cNvPr id="3" name="文本框 2"/>
          <p:cNvSpPr txBox="1"/>
          <p:nvPr/>
        </p:nvSpPr>
        <p:spPr>
          <a:xfrm>
            <a:off x="474345" y="306705"/>
            <a:ext cx="11040110" cy="922020"/>
          </a:xfrm>
          <a:prstGeom prst="rect">
            <a:avLst/>
          </a:prstGeom>
          <a:noFill/>
        </p:spPr>
        <p:txBody>
          <a:bodyPr wrap="square" rtlCol="0">
            <a:spAutoFit/>
          </a:bodyPr>
          <a:lstStyle/>
          <a:p>
            <a:pPr algn="l"/>
            <a:r>
              <a:rPr lang="zh-CN" altLang="zh-CN">
                <a:sym typeface="+mn-ea"/>
              </a:rPr>
              <a:t>30多年来，以Halliday为代表的系统功能语言学派高度重视语言发生学，坚持从种系发生学、个体发生学和语篇发生学三个不同的角度对语言系统和话语形式的演变展开研究，在上述三个方面，尤其是个体发生学方面，取得了丰硕的成果。</a:t>
            </a:r>
            <a:endParaRPr lang="zh-CN" altLang="en-US"/>
          </a:p>
        </p:txBody>
      </p:sp>
    </p:spTree>
    <p:custDataLst>
      <p:tags r:id="rId1"/>
    </p:custDataLst>
    <p:extLst>
      <p:ext uri="{BB962C8B-B14F-4D97-AF65-F5344CB8AC3E}">
        <p14:creationId xmlns:p14="http://schemas.microsoft.com/office/powerpoint/2010/main" val="400159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p:tgtEl>
                                          <p:spTgt spid="6"/>
                                        </p:tgtEl>
                                        <p:attrNameLst>
                                          <p:attrName>ppt_y</p:attrName>
                                        </p:attrNameLst>
                                      </p:cBhvr>
                                      <p:tavLst>
                                        <p:tav tm="0">
                                          <p:val>
                                            <p:strVal val="#ppt_y+#ppt_h*1.125000"/>
                                          </p:val>
                                        </p:tav>
                                        <p:tav tm="100000">
                                          <p:val>
                                            <p:strVal val="#ppt_y"/>
                                          </p:val>
                                        </p:tav>
                                      </p:tavLst>
                                    </p:anim>
                                    <p:animEffect transition="in" filter="wipe(up)">
                                      <p:cBhvr>
                                        <p:cTn id="8" dur="20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0185" y="531495"/>
            <a:ext cx="11506200" cy="5384800"/>
          </a:xfrm>
          <a:prstGeom prst="rect">
            <a:avLst/>
          </a:prstGeom>
          <a:noFill/>
        </p:spPr>
        <p:txBody>
          <a:bodyPr wrap="square" rtlCol="0">
            <a:spAutoFit/>
          </a:bodyPr>
          <a:lstStyle/>
          <a:p>
            <a:pPr lvl="1" algn="l" fontAlgn="t"/>
            <a:r>
              <a:rPr lang="zh-CN" altLang="en-US" sz="3200">
                <a:solidFill>
                  <a:schemeClr val="tx1"/>
                </a:solidFill>
                <a:uFillTx/>
                <a:latin typeface="+mj-ea"/>
                <a:ea typeface="+mj-ea"/>
              </a:rPr>
              <a:t>第一阶段</a:t>
            </a:r>
          </a:p>
          <a:p>
            <a:pPr lvl="1" algn="l" fontAlgn="t"/>
            <a:r>
              <a:rPr lang="zh-CN" altLang="en-US" sz="2400">
                <a:solidFill>
                  <a:schemeClr val="tx1"/>
                </a:solidFill>
                <a:uFillTx/>
              </a:rPr>
              <a:t>大约在</a:t>
            </a:r>
            <a:r>
              <a:rPr lang="zh-CN" altLang="en-US" sz="2400">
                <a:solidFill>
                  <a:srgbClr val="00B0F0"/>
                </a:solidFill>
                <a:uFillTx/>
              </a:rPr>
              <a:t>1至18个月期间</a:t>
            </a:r>
            <a:r>
              <a:rPr lang="zh-CN" altLang="en-US" sz="2400">
                <a:solidFill>
                  <a:schemeClr val="tx1"/>
                </a:solidFill>
                <a:uFillTx/>
              </a:rPr>
              <a:t>，婴儿起先只能躺着，后来能坐直，再后来能爬，</a:t>
            </a:r>
          </a:p>
          <a:p>
            <a:pPr lvl="1" algn="l" fontAlgn="t"/>
            <a:r>
              <a:rPr lang="zh-CN" altLang="en-US" sz="2400">
                <a:solidFill>
                  <a:schemeClr val="tx1"/>
                </a:solidFill>
                <a:uFillTx/>
              </a:rPr>
              <a:t>最后能蹒跚学步。他们接触的人越来越多，认识世界的视角随之扩大。他们通过表情、手势、姿势的变化和语言表达各种不同的意义。他们所使用的语言只有</a:t>
            </a:r>
            <a:r>
              <a:rPr lang="zh-CN" altLang="en-US" sz="2400">
                <a:solidFill>
                  <a:srgbClr val="00B0F0"/>
                </a:solidFill>
                <a:uFillTx/>
              </a:rPr>
              <a:t>声音和意义</a:t>
            </a:r>
            <a:r>
              <a:rPr lang="zh-CN" altLang="en-US" sz="2400">
                <a:solidFill>
                  <a:schemeClr val="tx1"/>
                </a:solidFill>
                <a:uFillTx/>
              </a:rPr>
              <a:t>两个层次，没有词汇语法这个中间层次，声音和意义之间呈现一对一的对应关系。他们从一开始便把自己的</a:t>
            </a:r>
            <a:r>
              <a:rPr lang="zh-CN" altLang="en-US" sz="2400">
                <a:solidFill>
                  <a:srgbClr val="00B0F0"/>
                </a:solidFill>
                <a:uFillTx/>
              </a:rPr>
              <a:t>原型语言</a:t>
            </a:r>
            <a:r>
              <a:rPr lang="zh-CN" altLang="en-US" sz="2400">
                <a:solidFill>
                  <a:schemeClr val="tx1"/>
                </a:solidFill>
                <a:uFillTx/>
              </a:rPr>
              <a:t>当作交流工具，通过发出不同的声音表示不同的意义，实现不同的交际功能。他们在成长过程中，按照下列顺序，逐步掌握以下7种微观功能（microfunction）：（1）工具功能（instrumental function），表示“我要得到某个东西”；（2）调节功能（regulatoryf u n c t i o n），表示“你要按我说的去做”；（3）交流功能（interactional function），表示“你和我互相交流吧”；（4）个人功能（personal function），表示“我来了”；（5）探索功能（heuristic function），表示“告诉我为什么”；（6）想象功能（i m a g i n a t i v e  f u n c t i on），表示“让我们假装”；（7）告知功能（informative function），表示“我有事情要告诉你”。</a:t>
            </a:r>
          </a:p>
        </p:txBody>
      </p:sp>
    </p:spTree>
    <p:custDataLst>
      <p:tags r:id="rId1"/>
    </p:custDataLst>
    <p:extLst>
      <p:ext uri="{BB962C8B-B14F-4D97-AF65-F5344CB8AC3E}">
        <p14:creationId xmlns:p14="http://schemas.microsoft.com/office/powerpoint/2010/main" val="376762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0870" y="182880"/>
            <a:ext cx="10677525" cy="6492875"/>
          </a:xfrm>
          <a:prstGeom prst="rect">
            <a:avLst/>
          </a:prstGeom>
          <a:noFill/>
        </p:spPr>
        <p:txBody>
          <a:bodyPr wrap="square" rtlCol="0">
            <a:spAutoFit/>
          </a:bodyPr>
          <a:lstStyle/>
          <a:p>
            <a:pPr algn="l"/>
            <a:r>
              <a:rPr lang="zh-CN" altLang="en-US" sz="3200" kern="0">
                <a:solidFill>
                  <a:schemeClr val="tx1"/>
                </a:solidFill>
                <a:uFillTx/>
                <a:latin typeface="+mj-ea"/>
                <a:ea typeface="+mj-ea"/>
              </a:rPr>
              <a:t>第二个阶段</a:t>
            </a:r>
          </a:p>
          <a:p>
            <a:pPr algn="l"/>
            <a:r>
              <a:rPr lang="zh-CN" altLang="en-US" sz="2400" kern="0">
                <a:solidFill>
                  <a:schemeClr val="tx1"/>
                </a:solidFill>
                <a:uFillTx/>
              </a:rPr>
              <a:t>即</a:t>
            </a:r>
            <a:r>
              <a:rPr lang="zh-CN" altLang="en-US" sz="2400" kern="0">
                <a:solidFill>
                  <a:srgbClr val="00B0F0"/>
                </a:solidFill>
                <a:uFillTx/>
              </a:rPr>
              <a:t>18个月至2岁期间</a:t>
            </a:r>
            <a:r>
              <a:rPr lang="zh-CN" altLang="en-US" sz="2400" kern="0">
                <a:solidFill>
                  <a:schemeClr val="tx1"/>
                </a:solidFill>
                <a:uFillTx/>
              </a:rPr>
              <a:t>，随着智力的发育，婴幼儿认识世界的能力逐步提高，和他人交往的欲望逐步增强。他们开始放弃原型语言，接受</a:t>
            </a:r>
            <a:r>
              <a:rPr lang="zh-CN" altLang="en-US" sz="2400" kern="0">
                <a:solidFill>
                  <a:srgbClr val="00B0F0"/>
                </a:solidFill>
                <a:uFillTx/>
              </a:rPr>
              <a:t>成人语言的词汇和语法</a:t>
            </a:r>
            <a:r>
              <a:rPr lang="zh-CN" altLang="en-US" sz="2400" kern="0">
                <a:solidFill>
                  <a:schemeClr val="tx1"/>
                </a:solidFill>
                <a:uFillTx/>
              </a:rPr>
              <a:t>，并开始脱离直接的情景语境实现语言的照应功能。这个发现后来得到了T o r r（1997）的印证。Torr所做的个案调查显示，她的女儿Anna到了19个月大的时候，不仅能用d u c k这个词来指代正在河里游水的鸭子，而且能用它来指代她的玩具鸭子和连环画中的鸭子。这就是说，这个阶段的孩子已经</a:t>
            </a:r>
            <a:r>
              <a:rPr lang="zh-CN" altLang="en-US" sz="2400" kern="0">
                <a:solidFill>
                  <a:srgbClr val="00B0F0"/>
                </a:solidFill>
                <a:uFillTx/>
              </a:rPr>
              <a:t>初步具备了通过使用语言对事物和现象进行归纳的能力</a:t>
            </a:r>
            <a:r>
              <a:rPr lang="zh-CN" altLang="en-US" sz="2400" kern="0">
                <a:solidFill>
                  <a:schemeClr val="tx1"/>
                </a:solidFill>
                <a:uFillTx/>
              </a:rPr>
              <a:t>。此外，原型语言阶段的微观功能出现了数量减少但功能却变得复杂的现象。具体地说，互不交叉的7种微观功能开始合并为两个“宏观功能”（macrofunction），其中个人功能和启发功能演变为“理性功能”（mathetic function），即通过语言了解和反映外部世界的功能；其他功能演变为“语用功能”（pragmatic function），即通过语言交换信息或交换物品和服务的功能。这两种宏观功能分别是第三阶段中概念功能（ideational function）和人际功能（interpersonal function）的雏形。这表明，儿童到了这个阶段，已经开始向成人语言阶段快速接近，声音与意义之间一对一的对应关系开始消失。值得注意的是，这个阶段的婴儿会用不同的</a:t>
            </a:r>
            <a:r>
              <a:rPr lang="zh-CN" altLang="en-US" sz="2400" kern="0">
                <a:solidFill>
                  <a:srgbClr val="00B0F0"/>
                </a:solidFill>
                <a:uFillTx/>
              </a:rPr>
              <a:t>语调</a:t>
            </a:r>
            <a:r>
              <a:rPr lang="zh-CN" altLang="en-US" sz="2400" kern="0">
                <a:solidFill>
                  <a:schemeClr val="tx1"/>
                </a:solidFill>
                <a:uFillTx/>
              </a:rPr>
              <a:t>或嗓音来表达理性功能和语用功能。</a:t>
            </a:r>
          </a:p>
        </p:txBody>
      </p:sp>
    </p:spTree>
    <p:custDataLst>
      <p:tags r:id="rId1"/>
    </p:custDataLst>
    <p:extLst>
      <p:ext uri="{BB962C8B-B14F-4D97-AF65-F5344CB8AC3E}">
        <p14:creationId xmlns:p14="http://schemas.microsoft.com/office/powerpoint/2010/main" val="350655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61670" y="648970"/>
            <a:ext cx="10492740" cy="4483100"/>
          </a:xfrm>
        </p:spPr>
        <p:txBody>
          <a:bodyPr wrap="square">
            <a:spAutoFit/>
          </a:bodyPr>
          <a:lstStyle/>
          <a:p>
            <a:pPr marL="0" indent="0" algn="l">
              <a:buNone/>
            </a:pPr>
            <a:r>
              <a:rPr lang="zh-CN" altLang="en-US" sz="3200">
                <a:latin typeface="+mj-ea"/>
                <a:ea typeface="+mj-ea"/>
              </a:rPr>
              <a:t>第三阶段</a:t>
            </a:r>
          </a:p>
          <a:p>
            <a:pPr marL="0" indent="0" algn="l">
              <a:buNone/>
            </a:pPr>
            <a:r>
              <a:rPr lang="zh-CN" altLang="en-US">
                <a:solidFill>
                  <a:schemeClr val="tx1"/>
                </a:solidFill>
              </a:rPr>
              <a:t>在</a:t>
            </a:r>
            <a:r>
              <a:rPr lang="zh-CN" altLang="en-US">
                <a:solidFill>
                  <a:srgbClr val="00B0F0"/>
                </a:solidFill>
              </a:rPr>
              <a:t>2至3岁左右</a:t>
            </a:r>
            <a:r>
              <a:rPr lang="zh-CN" altLang="en-US"/>
              <a:t>，只要没有特殊的生理原因（如大脑缺损）和社会原因（如长时间与世隔绝），儿童一般都能顺利掌握成人语言。这个阶段的语言有两个特点：（1）已经由原型语言“声音+意义”两个层次演变为“声音+词汇语法+意义”的多层次符号系统；（2）不同层次之间的对应关系从原来的“一对一”演变为“一对多”，具体地说，同一句话，可以同时表达概念功能、人际功能和语篇功能。人类通过使用语言，同时扮演“观察者”、“参与者”和“信息组织者”等多个社会角色。</a:t>
            </a:r>
          </a:p>
          <a:p>
            <a:pPr marL="0" indent="0" algn="l">
              <a:buNone/>
            </a:pPr>
            <a:endParaRPr lang="zh-CN" altLang="en-US"/>
          </a:p>
        </p:txBody>
      </p:sp>
    </p:spTree>
    <p:custDataLst>
      <p:tags r:id="rId1"/>
    </p:custDataLst>
    <p:extLst>
      <p:ext uri="{BB962C8B-B14F-4D97-AF65-F5344CB8AC3E}">
        <p14:creationId xmlns:p14="http://schemas.microsoft.com/office/powerpoint/2010/main" val="168291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17880" y="639445"/>
            <a:ext cx="10535920" cy="5537835"/>
          </a:xfrm>
        </p:spPr>
        <p:txBody>
          <a:bodyPr>
            <a:normAutofit fontScale="97500" lnSpcReduction="10000"/>
          </a:bodyPr>
          <a:lstStyle/>
          <a:p>
            <a:pPr marL="0" indent="0" algn="l">
              <a:buNone/>
            </a:pPr>
            <a:r>
              <a:rPr lang="zh-CN" altLang="en-US">
                <a:sym typeface="+mn-ea"/>
              </a:rPr>
              <a:t>在</a:t>
            </a:r>
            <a:r>
              <a:rPr lang="zh-CN" altLang="en-US">
                <a:solidFill>
                  <a:srgbClr val="00B0F0"/>
                </a:solidFill>
                <a:sym typeface="+mn-ea"/>
              </a:rPr>
              <a:t>3至5岁期间</a:t>
            </a:r>
            <a:r>
              <a:rPr lang="zh-CN" altLang="en-US">
                <a:sym typeface="+mn-ea"/>
              </a:rPr>
              <a:t>，儿童所接触的语言都是成人日常所使用的自然的口语，过渡阶段那种“从专门到一般”的“归纳”行为还在继续。但到了</a:t>
            </a:r>
            <a:r>
              <a:rPr lang="zh-CN" altLang="en-US">
                <a:solidFill>
                  <a:srgbClr val="00B0F0"/>
                </a:solidFill>
                <a:sym typeface="+mn-ea"/>
              </a:rPr>
              <a:t>5至6岁</a:t>
            </a:r>
            <a:r>
              <a:rPr lang="zh-CN" altLang="en-US">
                <a:sym typeface="+mn-ea"/>
              </a:rPr>
              <a:t>这个上幼儿园的年龄，情况就会发生剧烈的变化。儿童开始接受学校的正规教育，通过阅读书面形式的语言学习知识，由此进入</a:t>
            </a:r>
            <a:r>
              <a:rPr lang="zh-CN" altLang="en-US">
                <a:solidFill>
                  <a:srgbClr val="00B0F0"/>
                </a:solidFill>
                <a:sym typeface="+mn-ea"/>
              </a:rPr>
              <a:t>“教育语言”</a:t>
            </a:r>
            <a:r>
              <a:rPr lang="zh-CN" altLang="en-US">
                <a:sym typeface="+mn-ea"/>
              </a:rPr>
              <a:t>阶段，其特点是“从具体到抽象”。这是人类学会通过语言对世界上具体而纷繁的事物和现象进行抽象的过程。例如，从“苹果”、“梨”和“香蕉”等具体的物品中抽象出“水果”这个概念，从“衬衫”、“裤子”和“短裤”等物品中抽象出“衣服”这个类别。从小学升入中学，则是个体语言发展史上另一个极其重要的转折点。儿童由此开始接触数理化等不同学科的知识，进入</a:t>
            </a:r>
            <a:r>
              <a:rPr lang="zh-CN" altLang="en-US">
                <a:solidFill>
                  <a:srgbClr val="00B0F0"/>
                </a:solidFill>
                <a:sym typeface="+mn-ea"/>
              </a:rPr>
              <a:t>“科技语言”</a:t>
            </a:r>
            <a:r>
              <a:rPr lang="zh-CN" altLang="en-US">
                <a:sym typeface="+mn-ea"/>
              </a:rPr>
              <a:t>阶段，其特点是“从一致式到隐喻式”。这是人类学会通过语言对各种事物和现象进行隐喻化的过程。关于“归纳”、“抽象”和“语法隐喻”三者的</a:t>
            </a:r>
            <a:endParaRPr lang="zh-CN" altLang="en-US"/>
          </a:p>
          <a:p>
            <a:pPr marL="0" indent="0" algn="l">
              <a:buNone/>
            </a:pPr>
            <a:r>
              <a:rPr lang="zh-CN" altLang="en-US">
                <a:sym typeface="+mn-ea"/>
              </a:rPr>
              <a:t>作用，Halliday（1993）做过这样的总结：“归纳”是进入语言学习阶段的关键，“抽象”是进入读写阶段的关键，“语法隐喻”是进入学习科技知识阶段的关键。</a:t>
            </a:r>
            <a:endParaRPr lang="zh-CN" altLang="en-US"/>
          </a:p>
          <a:p>
            <a:pPr marL="0" indent="0">
              <a:buNone/>
            </a:pPr>
            <a:endParaRPr lang="zh-CN" altLang="en-US"/>
          </a:p>
        </p:txBody>
      </p:sp>
    </p:spTree>
    <p:custDataLst>
      <p:tags r:id="rId1"/>
    </p:custDataLst>
    <p:extLst>
      <p:ext uri="{BB962C8B-B14F-4D97-AF65-F5344CB8AC3E}">
        <p14:creationId xmlns:p14="http://schemas.microsoft.com/office/powerpoint/2010/main" val="372325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9110" y="577215"/>
            <a:ext cx="10803255" cy="6074410"/>
          </a:xfrm>
        </p:spPr>
        <p:txBody>
          <a:bodyPr>
            <a:normAutofit/>
          </a:bodyPr>
          <a:lstStyle/>
          <a:p>
            <a:pPr marL="0" indent="0">
              <a:buNone/>
            </a:pPr>
            <a:r>
              <a:rPr lang="zh-CN" altLang="en-US"/>
              <a:t>从上个世纪80年代中期起，Painter在个体发生学方面做了长期而深入的研究。她分别以自己的两个儿子Hal（从9个月观察到2岁半）和S</a:t>
            </a:r>
            <a:r>
              <a:rPr lang="en-US" altLang="zh-CN"/>
              <a:t>tephen</a:t>
            </a:r>
            <a:r>
              <a:rPr lang="zh-CN" altLang="en-US"/>
              <a:t>（从2岁半观察到5岁）为研究对象，做了两项个案调查分析，取得了令人瞩目的成绩。在以下几个方面，Painter所做的研究印证了Halliday（1975，1980/2004）的观点：</a:t>
            </a:r>
          </a:p>
          <a:p>
            <a:pPr marL="0" indent="0">
              <a:buNone/>
            </a:pPr>
            <a:r>
              <a:rPr lang="zh-CN" altLang="en-US"/>
              <a:t>（1）原型语言是一个由声音和意义构成的二层次符号系统；</a:t>
            </a:r>
          </a:p>
          <a:p>
            <a:pPr marL="0" indent="0">
              <a:buNone/>
            </a:pPr>
            <a:r>
              <a:rPr lang="zh-CN" altLang="en-US"/>
              <a:t>（2）儿童语言发展需经历原型语言、过渡语言和成人语言三个阶段；</a:t>
            </a:r>
          </a:p>
          <a:p>
            <a:pPr marL="0" indent="0">
              <a:buNone/>
            </a:pPr>
            <a:r>
              <a:rPr lang="zh-CN" altLang="en-US"/>
              <a:t>（</a:t>
            </a:r>
            <a:r>
              <a:rPr lang="en-US" altLang="zh-CN"/>
              <a:t>3</a:t>
            </a:r>
            <a:r>
              <a:rPr lang="zh-CN" altLang="en-US"/>
              <a:t>）儿童语言发展既是学习语言（learning language），又是学习语言相关知识（learning about language）和通过语言学习其他知识（learning through language）的过程。</a:t>
            </a:r>
          </a:p>
        </p:txBody>
      </p:sp>
    </p:spTree>
    <p:custDataLst>
      <p:tags r:id="rId1"/>
    </p:custDataLst>
    <p:extLst>
      <p:ext uri="{BB962C8B-B14F-4D97-AF65-F5344CB8AC3E}">
        <p14:creationId xmlns:p14="http://schemas.microsoft.com/office/powerpoint/2010/main" val="347719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26695"/>
            <a:ext cx="11226800" cy="6466205"/>
          </a:xfrm>
        </p:spPr>
        <p:txBody>
          <a:bodyPr>
            <a:normAutofit/>
          </a:bodyPr>
          <a:lstStyle/>
          <a:p>
            <a:pPr marL="0" indent="0">
              <a:buNone/>
            </a:pPr>
            <a:r>
              <a:rPr lang="zh-CN" altLang="en-US" sz="2000"/>
              <a:t>P</a:t>
            </a:r>
            <a:r>
              <a:rPr lang="en-US" altLang="zh-CN" sz="2000"/>
              <a:t>ainter</a:t>
            </a:r>
            <a:r>
              <a:rPr lang="zh-CN" altLang="en-US" sz="2000"/>
              <a:t>取得了与Halliday不同的发现：</a:t>
            </a:r>
          </a:p>
          <a:p>
            <a:pPr marL="0" indent="0">
              <a:buNone/>
            </a:pPr>
            <a:r>
              <a:rPr lang="zh-CN" altLang="en-US" sz="2000"/>
              <a:t>（1）在原型语言和过渡阶段，语言的微观功能和宏观功能</a:t>
            </a:r>
            <a:r>
              <a:rPr lang="zh-CN" altLang="en-US" sz="2000">
                <a:solidFill>
                  <a:schemeClr val="accent1"/>
                </a:solidFill>
              </a:rPr>
              <a:t>出现的时间和顺序没有统一的规律</a:t>
            </a:r>
            <a:r>
              <a:rPr lang="zh-CN" altLang="en-US" sz="2000"/>
              <a:t>，有些功能出现得早些，有些功能出现得晚些。如Hal的原型语言只有三种功能：工具功能、个体功能和交流功能，调节功能和想象功能是后来才出现的，而告知功能却比Nigel出现得早些，但只用于有限的情景中。</a:t>
            </a:r>
          </a:p>
          <a:p>
            <a:pPr marL="0" indent="0">
              <a:buNone/>
            </a:pPr>
            <a:r>
              <a:rPr lang="zh-CN" altLang="en-US" sz="2000"/>
              <a:t>（2）儿童学习语言的速度超出了原先的想象，如在过渡阶段的中期即婴儿接近2岁时，已经初步学会使用及物性表达理性功能，使用语气表达语用功能；接近2岁时，学会用隐喻表达人际意义，如Hal用That</a:t>
            </a:r>
            <a:r>
              <a:rPr lang="en-US" altLang="zh-CN" sz="2000"/>
              <a:t>'</a:t>
            </a:r>
            <a:r>
              <a:rPr lang="zh-CN" altLang="en-US" sz="2000"/>
              <a:t>s my 或That’s mine这样的陈述句来表示“Don’t touch”这样的祈使功能；在2.5至4岁期间，学会使用情态意义（这一点也得到了Torr（1997）的印证）；4岁时学会使用态度资源（Painter，2003）；5岁时学会表达小句和小句内部的因果关系和条件意义（Painter，1984，1999b）。</a:t>
            </a:r>
          </a:p>
          <a:p>
            <a:pPr marL="0" indent="0">
              <a:buNone/>
            </a:pPr>
            <a:r>
              <a:rPr lang="zh-CN" altLang="en-US" sz="2000"/>
              <a:t>（3）虽然在上述三个阶段语言都是多功能的，但每个阶段都是从人际功能开始的，也就是说贯彻了</a:t>
            </a:r>
            <a:r>
              <a:rPr lang="zh-CN" altLang="en-US" sz="2000">
                <a:solidFill>
                  <a:schemeClr val="accent1"/>
                </a:solidFill>
              </a:rPr>
              <a:t>“人际功能领先”</a:t>
            </a:r>
            <a:r>
              <a:rPr lang="zh-CN" altLang="en-US" sz="2000"/>
              <a:t>的原则，其中既有儿童自身情感的表达，也有交际双方协调行为的需要，这意味着人类当初很可能首先是</a:t>
            </a:r>
            <a:r>
              <a:rPr lang="zh-CN" altLang="en-US" sz="2000">
                <a:solidFill>
                  <a:schemeClr val="accent1"/>
                </a:solidFill>
              </a:rPr>
              <a:t>为了满足彼此之间情感交际的需要而创造和使用语言的</a:t>
            </a:r>
            <a:r>
              <a:rPr lang="zh-CN" altLang="en-US" sz="2000"/>
              <a:t>。</a:t>
            </a:r>
          </a:p>
        </p:txBody>
      </p:sp>
    </p:spTree>
    <p:custDataLst>
      <p:tags r:id="rId1"/>
    </p:custDataLst>
    <p:extLst>
      <p:ext uri="{BB962C8B-B14F-4D97-AF65-F5344CB8AC3E}">
        <p14:creationId xmlns:p14="http://schemas.microsoft.com/office/powerpoint/2010/main" val="19822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zh-CN" altLang="en-US" smtClean="0"/>
              <a:t>导致语言发育迟缓的几个主要原因及表现</a:t>
            </a:r>
          </a:p>
        </p:txBody>
      </p:sp>
      <p:sp>
        <p:nvSpPr>
          <p:cNvPr id="18434" name="内容占位符 2"/>
          <p:cNvSpPr>
            <a:spLocks noGrp="1"/>
          </p:cNvSpPr>
          <p:nvPr>
            <p:ph idx="1"/>
          </p:nvPr>
        </p:nvSpPr>
        <p:spPr/>
        <p:txBody>
          <a:bodyPr/>
          <a:lstStyle/>
          <a:p>
            <a:r>
              <a:rPr lang="zh-CN" altLang="en-US" sz="3600" smtClean="0"/>
              <a:t>病因：智力低下、听力障碍、构音器官疾病、中枢神经系统疾病、语言环境不良等因素均是儿童语言发育迟缓的常见原因</a:t>
            </a:r>
          </a:p>
          <a:p>
            <a:endParaRPr lang="zh-CN" altLang="en-US" sz="3600" smtClean="0"/>
          </a:p>
          <a:p>
            <a:r>
              <a:rPr lang="zh-CN" altLang="en-US" sz="3600" smtClean="0"/>
              <a:t>具体表现：语言发展的起步年龄较晚、语言发展的速度很慢</a:t>
            </a:r>
          </a:p>
          <a:p>
            <a:endParaRPr lang="zh-CN" altLang="en-US" sz="36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6245" y="556895"/>
            <a:ext cx="11329035" cy="5620385"/>
          </a:xfrm>
        </p:spPr>
        <p:txBody>
          <a:bodyPr>
            <a:normAutofit/>
          </a:bodyPr>
          <a:lstStyle/>
          <a:p>
            <a:pPr marL="0" indent="0">
              <a:buNone/>
            </a:pPr>
            <a:r>
              <a:rPr lang="zh-CN" altLang="en-US"/>
              <a:t>2011年11月中国外语 第8卷 第6期 （总第44期）以从语义评价的角度出发，把</a:t>
            </a:r>
            <a:r>
              <a:rPr lang="zh-CN" altLang="en-US">
                <a:solidFill>
                  <a:schemeClr val="accent1"/>
                </a:solidFill>
              </a:rPr>
              <a:t>原型语言</a:t>
            </a:r>
            <a:r>
              <a:rPr lang="zh-CN" altLang="en-US"/>
              <a:t>看作是一个“符号化了的情感表达系统”（a system of semioticised affect）。由此可见，Painter（1984；2004b）所做的研究不是时隔10年后对Halliday所做的语言个体发生学研究的简单重复，而且一种富有价值的延续与扩展。她的发现，尤其是“人际功能领先”原则的发现，改变了Halliday原先有关概念功能和人际功能同时发展的假说，同时也推翻了Derek Bickerton（1990，1995）有关语言最初是为了体现外部世界特征而不是用作人际交往工具的观点。她的这个发现，与其他一些系统功能语言学家的研究成果（如R</a:t>
            </a:r>
            <a:r>
              <a:rPr lang="en-US" altLang="zh-CN"/>
              <a:t>ogoff</a:t>
            </a:r>
            <a:r>
              <a:rPr lang="zh-CN" altLang="en-US"/>
              <a:t> 1990；Trevarthen 1980，1987，1998）和一些心理学家的研究成果（如Bruner，1978；Field &amp; Fox，1985；Kaye，1982；Nadel &amp; Camaioni，1993；Newson，1978；Tomasello，1988）之间形成了相互印证。</a:t>
            </a:r>
          </a:p>
        </p:txBody>
      </p:sp>
    </p:spTree>
    <p:custDataLst>
      <p:tags r:id="rId1"/>
    </p:custDataLst>
    <p:extLst>
      <p:ext uri="{BB962C8B-B14F-4D97-AF65-F5344CB8AC3E}">
        <p14:creationId xmlns:p14="http://schemas.microsoft.com/office/powerpoint/2010/main" val="70265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endParaRPr lang="zh-CN" altLang="en-US" smtClean="0"/>
          </a:p>
        </p:txBody>
      </p:sp>
      <p:sp>
        <p:nvSpPr>
          <p:cNvPr id="51202" name="内容占位符 2"/>
          <p:cNvSpPr>
            <a:spLocks noGrp="1"/>
          </p:cNvSpPr>
          <p:nvPr>
            <p:ph idx="1"/>
          </p:nvPr>
        </p:nvSpPr>
        <p:spPr/>
        <p:txBody>
          <a:bodyPr/>
          <a:lstStyle/>
          <a:p>
            <a:endParaRPr lang="zh-CN"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r>
              <a:rPr lang="zh-CN" altLang="en-US" smtClean="0"/>
              <a:t>治疗语言发育迟缓的方法</a:t>
            </a:r>
          </a:p>
        </p:txBody>
      </p:sp>
      <p:sp>
        <p:nvSpPr>
          <p:cNvPr id="19458" name="内容占位符 2"/>
          <p:cNvSpPr>
            <a:spLocks noGrp="1"/>
          </p:cNvSpPr>
          <p:nvPr>
            <p:ph idx="1"/>
          </p:nvPr>
        </p:nvSpPr>
        <p:spPr/>
        <p:txBody>
          <a:bodyPr/>
          <a:lstStyle/>
          <a:p>
            <a:r>
              <a:rPr lang="zh-CN" altLang="en-US" sz="3200" smtClean="0"/>
              <a:t>主要对语言进行特殊训练。表达型语言障碍者预后良好。不经治疗也能随年龄增长逐渐获得语言能力，但早期干预仍然是必要的。语言训练的重点是模仿他人讲话，父母最好也参与训练。感受性语言障碍者，重点在于训练患儿对语言的理解、听觉记忆及听觉知觉等方面的能力，专门训练后语言能力可有不同程度的恢复，但预后仍较差。对伴有心理行为障碍者要采用行为疗法矫治，同时伴以支持性心理治疗。无特效治疗药物，对伴有注意力障碍者可给予中枢兴奋剂以改善注意力</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sz="quarter" idx="4294967295"/>
          </p:nvPr>
        </p:nvSpPr>
        <p:spPr>
          <a:xfrm>
            <a:off x="3617913" y="2774950"/>
            <a:ext cx="5502275" cy="917575"/>
          </a:xfrm>
        </p:spPr>
        <p:txBody>
          <a:bodyPr lIns="0" tIns="0" rIns="0" bIns="0"/>
          <a:lstStyle/>
          <a:p>
            <a:pPr marL="0" indent="0">
              <a:lnSpc>
                <a:spcPct val="80000"/>
              </a:lnSpc>
              <a:buFont typeface="Arial" charset="0"/>
              <a:buNone/>
            </a:pPr>
            <a:r>
              <a:rPr lang="zh-CN" altLang="en-US" sz="3200" b="1" u="sng" smtClean="0">
                <a:latin typeface="MV Boli" pitchFamily="2" charset="0"/>
              </a:rPr>
              <a:t>语言能力发育迟缓</a:t>
            </a:r>
          </a:p>
          <a:p>
            <a:pPr marL="0" indent="0">
              <a:lnSpc>
                <a:spcPct val="80000"/>
              </a:lnSpc>
              <a:buFont typeface="Arial" charset="0"/>
              <a:buNone/>
            </a:pPr>
            <a:r>
              <a:rPr lang="zh-CN" altLang="en-US" sz="3200" b="1" u="sng" smtClean="0">
                <a:latin typeface="MV Boli" pitchFamily="2" charset="0"/>
              </a:rPr>
              <a:t>         会导致儿童心理问题</a:t>
            </a:r>
            <a:r>
              <a:rPr lang="en-US" altLang="zh-CN" sz="3200" b="1" u="sng" smtClean="0">
                <a:latin typeface="MV Boli" pitchFamily="2"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그룹 45"/>
          <p:cNvGrpSpPr>
            <a:grpSpLocks/>
          </p:cNvGrpSpPr>
          <p:nvPr/>
        </p:nvGrpSpPr>
        <p:grpSpPr bwMode="auto">
          <a:xfrm>
            <a:off x="5011738" y="1765300"/>
            <a:ext cx="3270250" cy="4144963"/>
            <a:chOff x="3176279" y="1534766"/>
            <a:chExt cx="2791443" cy="3537710"/>
          </a:xfrm>
        </p:grpSpPr>
        <p:sp>
          <p:nvSpPr>
            <p:cNvPr id="8" name="Freeform 5"/>
            <p:cNvSpPr/>
            <p:nvPr/>
          </p:nvSpPr>
          <p:spPr bwMode="auto">
            <a:xfrm>
              <a:off x="3176279" y="1534766"/>
              <a:ext cx="2791443" cy="3537710"/>
            </a:xfrm>
            <a:custGeom>
              <a:avLst/>
              <a:gdLst>
                <a:gd name="T0" fmla="*/ 1729 w 1994"/>
                <a:gd name="T1" fmla="*/ 2631 h 2631"/>
                <a:gd name="T2" fmla="*/ 1786 w 1994"/>
                <a:gd name="T3" fmla="*/ 2626 h 2631"/>
                <a:gd name="T4" fmla="*/ 1839 w 1994"/>
                <a:gd name="T5" fmla="*/ 2614 h 2631"/>
                <a:gd name="T6" fmla="*/ 1886 w 1994"/>
                <a:gd name="T7" fmla="*/ 2593 h 2631"/>
                <a:gd name="T8" fmla="*/ 1924 w 1994"/>
                <a:gd name="T9" fmla="*/ 2564 h 2631"/>
                <a:gd name="T10" fmla="*/ 1956 w 1994"/>
                <a:gd name="T11" fmla="*/ 2529 h 2631"/>
                <a:gd name="T12" fmla="*/ 1972 w 1994"/>
                <a:gd name="T13" fmla="*/ 2502 h 2631"/>
                <a:gd name="T14" fmla="*/ 1988 w 1994"/>
                <a:gd name="T15" fmla="*/ 2457 h 2631"/>
                <a:gd name="T16" fmla="*/ 1994 w 1994"/>
                <a:gd name="T17" fmla="*/ 2410 h 2631"/>
                <a:gd name="T18" fmla="*/ 1991 w 1994"/>
                <a:gd name="T19" fmla="*/ 2359 h 2631"/>
                <a:gd name="T20" fmla="*/ 1977 w 1994"/>
                <a:gd name="T21" fmla="*/ 2307 h 2631"/>
                <a:gd name="T22" fmla="*/ 1953 w 1994"/>
                <a:gd name="T23" fmla="*/ 2254 h 2631"/>
                <a:gd name="T24" fmla="*/ 1318 w 1994"/>
                <a:gd name="T25" fmla="*/ 352 h 2631"/>
                <a:gd name="T26" fmla="*/ 1353 w 1994"/>
                <a:gd name="T27" fmla="*/ 349 h 2631"/>
                <a:gd name="T28" fmla="*/ 1402 w 1994"/>
                <a:gd name="T29" fmla="*/ 331 h 2631"/>
                <a:gd name="T30" fmla="*/ 1442 w 1994"/>
                <a:gd name="T31" fmla="*/ 300 h 2631"/>
                <a:gd name="T32" fmla="*/ 1473 w 1994"/>
                <a:gd name="T33" fmla="*/ 260 h 2631"/>
                <a:gd name="T34" fmla="*/ 1490 w 1994"/>
                <a:gd name="T35" fmla="*/ 211 h 2631"/>
                <a:gd name="T36" fmla="*/ 1494 w 1994"/>
                <a:gd name="T37" fmla="*/ 176 h 2631"/>
                <a:gd name="T38" fmla="*/ 1486 w 1994"/>
                <a:gd name="T39" fmla="*/ 123 h 2631"/>
                <a:gd name="T40" fmla="*/ 1464 w 1994"/>
                <a:gd name="T41" fmla="*/ 78 h 2631"/>
                <a:gd name="T42" fmla="*/ 1430 w 1994"/>
                <a:gd name="T43" fmla="*/ 40 h 2631"/>
                <a:gd name="T44" fmla="*/ 1386 w 1994"/>
                <a:gd name="T45" fmla="*/ 14 h 2631"/>
                <a:gd name="T46" fmla="*/ 1336 w 1994"/>
                <a:gd name="T47" fmla="*/ 1 h 2631"/>
                <a:gd name="T48" fmla="*/ 676 w 1994"/>
                <a:gd name="T49" fmla="*/ 0 h 2631"/>
                <a:gd name="T50" fmla="*/ 624 w 1994"/>
                <a:gd name="T51" fmla="*/ 8 h 2631"/>
                <a:gd name="T52" fmla="*/ 577 w 1994"/>
                <a:gd name="T53" fmla="*/ 29 h 2631"/>
                <a:gd name="T54" fmla="*/ 540 w 1994"/>
                <a:gd name="T55" fmla="*/ 64 h 2631"/>
                <a:gd name="T56" fmla="*/ 514 w 1994"/>
                <a:gd name="T57" fmla="*/ 107 h 2631"/>
                <a:gd name="T58" fmla="*/ 501 w 1994"/>
                <a:gd name="T59" fmla="*/ 158 h 2631"/>
                <a:gd name="T60" fmla="*/ 501 w 1994"/>
                <a:gd name="T61" fmla="*/ 194 h 2631"/>
                <a:gd name="T62" fmla="*/ 514 w 1994"/>
                <a:gd name="T63" fmla="*/ 244 h 2631"/>
                <a:gd name="T64" fmla="*/ 540 w 1994"/>
                <a:gd name="T65" fmla="*/ 288 h 2631"/>
                <a:gd name="T66" fmla="*/ 577 w 1994"/>
                <a:gd name="T67" fmla="*/ 322 h 2631"/>
                <a:gd name="T68" fmla="*/ 624 w 1994"/>
                <a:gd name="T69" fmla="*/ 344 h 2631"/>
                <a:gd name="T70" fmla="*/ 676 w 1994"/>
                <a:gd name="T71" fmla="*/ 352 h 2631"/>
                <a:gd name="T72" fmla="*/ 41 w 1994"/>
                <a:gd name="T73" fmla="*/ 2254 h 2631"/>
                <a:gd name="T74" fmla="*/ 24 w 1994"/>
                <a:gd name="T75" fmla="*/ 2290 h 2631"/>
                <a:gd name="T76" fmla="*/ 7 w 1994"/>
                <a:gd name="T77" fmla="*/ 2342 h 2631"/>
                <a:gd name="T78" fmla="*/ 0 w 1994"/>
                <a:gd name="T79" fmla="*/ 2393 h 2631"/>
                <a:gd name="T80" fmla="*/ 2 w 1994"/>
                <a:gd name="T81" fmla="*/ 2443 h 2631"/>
                <a:gd name="T82" fmla="*/ 16 w 1994"/>
                <a:gd name="T83" fmla="*/ 2488 h 2631"/>
                <a:gd name="T84" fmla="*/ 29 w 1994"/>
                <a:gd name="T85" fmla="*/ 2516 h 2631"/>
                <a:gd name="T86" fmla="*/ 58 w 1994"/>
                <a:gd name="T87" fmla="*/ 2554 h 2631"/>
                <a:gd name="T88" fmla="*/ 95 w 1994"/>
                <a:gd name="T89" fmla="*/ 2585 h 2631"/>
                <a:gd name="T90" fmla="*/ 139 w 1994"/>
                <a:gd name="T91" fmla="*/ 2607 h 2631"/>
                <a:gd name="T92" fmla="*/ 190 w 1994"/>
                <a:gd name="T93" fmla="*/ 2623 h 2631"/>
                <a:gd name="T94" fmla="*/ 245 w 1994"/>
                <a:gd name="T95" fmla="*/ 2630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2631">
                  <a:moveTo>
                    <a:pt x="265" y="2631"/>
                  </a:moveTo>
                  <a:lnTo>
                    <a:pt x="1729" y="2631"/>
                  </a:lnTo>
                  <a:lnTo>
                    <a:pt x="1729" y="2631"/>
                  </a:lnTo>
                  <a:lnTo>
                    <a:pt x="1749" y="2630"/>
                  </a:lnTo>
                  <a:lnTo>
                    <a:pt x="1768" y="2629"/>
                  </a:lnTo>
                  <a:lnTo>
                    <a:pt x="1786" y="2626"/>
                  </a:lnTo>
                  <a:lnTo>
                    <a:pt x="1804" y="2623"/>
                  </a:lnTo>
                  <a:lnTo>
                    <a:pt x="1822" y="2618"/>
                  </a:lnTo>
                  <a:lnTo>
                    <a:pt x="1839" y="2614"/>
                  </a:lnTo>
                  <a:lnTo>
                    <a:pt x="1855" y="2607"/>
                  </a:lnTo>
                  <a:lnTo>
                    <a:pt x="1871" y="2600"/>
                  </a:lnTo>
                  <a:lnTo>
                    <a:pt x="1886" y="2593"/>
                  </a:lnTo>
                  <a:lnTo>
                    <a:pt x="1899" y="2585"/>
                  </a:lnTo>
                  <a:lnTo>
                    <a:pt x="1913" y="2574"/>
                  </a:lnTo>
                  <a:lnTo>
                    <a:pt x="1924" y="2564"/>
                  </a:lnTo>
                  <a:lnTo>
                    <a:pt x="1936" y="2554"/>
                  </a:lnTo>
                  <a:lnTo>
                    <a:pt x="1947" y="2542"/>
                  </a:lnTo>
                  <a:lnTo>
                    <a:pt x="1956" y="2529"/>
                  </a:lnTo>
                  <a:lnTo>
                    <a:pt x="1965" y="2516"/>
                  </a:lnTo>
                  <a:lnTo>
                    <a:pt x="1965" y="2516"/>
                  </a:lnTo>
                  <a:lnTo>
                    <a:pt x="1972" y="2502"/>
                  </a:lnTo>
                  <a:lnTo>
                    <a:pt x="1978" y="2488"/>
                  </a:lnTo>
                  <a:lnTo>
                    <a:pt x="1984" y="2473"/>
                  </a:lnTo>
                  <a:lnTo>
                    <a:pt x="1988" y="2457"/>
                  </a:lnTo>
                  <a:lnTo>
                    <a:pt x="1992" y="2443"/>
                  </a:lnTo>
                  <a:lnTo>
                    <a:pt x="1994" y="2426"/>
                  </a:lnTo>
                  <a:lnTo>
                    <a:pt x="1994" y="2410"/>
                  </a:lnTo>
                  <a:lnTo>
                    <a:pt x="1994" y="2393"/>
                  </a:lnTo>
                  <a:lnTo>
                    <a:pt x="1993" y="2376"/>
                  </a:lnTo>
                  <a:lnTo>
                    <a:pt x="1991" y="2359"/>
                  </a:lnTo>
                  <a:lnTo>
                    <a:pt x="1987" y="2342"/>
                  </a:lnTo>
                  <a:lnTo>
                    <a:pt x="1983" y="2325"/>
                  </a:lnTo>
                  <a:lnTo>
                    <a:pt x="1977" y="2307"/>
                  </a:lnTo>
                  <a:lnTo>
                    <a:pt x="1970" y="2290"/>
                  </a:lnTo>
                  <a:lnTo>
                    <a:pt x="1962" y="2272"/>
                  </a:lnTo>
                  <a:lnTo>
                    <a:pt x="1953" y="2254"/>
                  </a:lnTo>
                  <a:lnTo>
                    <a:pt x="1312" y="1068"/>
                  </a:lnTo>
                  <a:lnTo>
                    <a:pt x="1312" y="352"/>
                  </a:lnTo>
                  <a:lnTo>
                    <a:pt x="1318" y="352"/>
                  </a:lnTo>
                  <a:lnTo>
                    <a:pt x="1318" y="352"/>
                  </a:lnTo>
                  <a:lnTo>
                    <a:pt x="1336" y="351"/>
                  </a:lnTo>
                  <a:lnTo>
                    <a:pt x="1353" y="349"/>
                  </a:lnTo>
                  <a:lnTo>
                    <a:pt x="1370" y="344"/>
                  </a:lnTo>
                  <a:lnTo>
                    <a:pt x="1386" y="337"/>
                  </a:lnTo>
                  <a:lnTo>
                    <a:pt x="1402" y="331"/>
                  </a:lnTo>
                  <a:lnTo>
                    <a:pt x="1417" y="322"/>
                  </a:lnTo>
                  <a:lnTo>
                    <a:pt x="1430" y="311"/>
                  </a:lnTo>
                  <a:lnTo>
                    <a:pt x="1442" y="300"/>
                  </a:lnTo>
                  <a:lnTo>
                    <a:pt x="1454" y="288"/>
                  </a:lnTo>
                  <a:lnTo>
                    <a:pt x="1464" y="274"/>
                  </a:lnTo>
                  <a:lnTo>
                    <a:pt x="1473" y="260"/>
                  </a:lnTo>
                  <a:lnTo>
                    <a:pt x="1480" y="244"/>
                  </a:lnTo>
                  <a:lnTo>
                    <a:pt x="1486" y="228"/>
                  </a:lnTo>
                  <a:lnTo>
                    <a:pt x="1490" y="211"/>
                  </a:lnTo>
                  <a:lnTo>
                    <a:pt x="1493" y="194"/>
                  </a:lnTo>
                  <a:lnTo>
                    <a:pt x="1494" y="176"/>
                  </a:lnTo>
                  <a:lnTo>
                    <a:pt x="1494" y="176"/>
                  </a:lnTo>
                  <a:lnTo>
                    <a:pt x="1493" y="158"/>
                  </a:lnTo>
                  <a:lnTo>
                    <a:pt x="1490" y="140"/>
                  </a:lnTo>
                  <a:lnTo>
                    <a:pt x="1486" y="123"/>
                  </a:lnTo>
                  <a:lnTo>
                    <a:pt x="1480" y="107"/>
                  </a:lnTo>
                  <a:lnTo>
                    <a:pt x="1473" y="91"/>
                  </a:lnTo>
                  <a:lnTo>
                    <a:pt x="1464" y="78"/>
                  </a:lnTo>
                  <a:lnTo>
                    <a:pt x="1454" y="64"/>
                  </a:lnTo>
                  <a:lnTo>
                    <a:pt x="1442" y="51"/>
                  </a:lnTo>
                  <a:lnTo>
                    <a:pt x="1430" y="40"/>
                  </a:lnTo>
                  <a:lnTo>
                    <a:pt x="1417" y="29"/>
                  </a:lnTo>
                  <a:lnTo>
                    <a:pt x="1402" y="22"/>
                  </a:lnTo>
                  <a:lnTo>
                    <a:pt x="1386" y="14"/>
                  </a:lnTo>
                  <a:lnTo>
                    <a:pt x="1370" y="8"/>
                  </a:lnTo>
                  <a:lnTo>
                    <a:pt x="1353" y="3"/>
                  </a:lnTo>
                  <a:lnTo>
                    <a:pt x="1336" y="1"/>
                  </a:lnTo>
                  <a:lnTo>
                    <a:pt x="1318" y="0"/>
                  </a:lnTo>
                  <a:lnTo>
                    <a:pt x="676" y="0"/>
                  </a:lnTo>
                  <a:lnTo>
                    <a:pt x="676" y="0"/>
                  </a:lnTo>
                  <a:lnTo>
                    <a:pt x="658" y="1"/>
                  </a:lnTo>
                  <a:lnTo>
                    <a:pt x="641" y="3"/>
                  </a:lnTo>
                  <a:lnTo>
                    <a:pt x="624" y="8"/>
                  </a:lnTo>
                  <a:lnTo>
                    <a:pt x="608" y="14"/>
                  </a:lnTo>
                  <a:lnTo>
                    <a:pt x="592" y="22"/>
                  </a:lnTo>
                  <a:lnTo>
                    <a:pt x="577" y="29"/>
                  </a:lnTo>
                  <a:lnTo>
                    <a:pt x="564" y="40"/>
                  </a:lnTo>
                  <a:lnTo>
                    <a:pt x="552" y="51"/>
                  </a:lnTo>
                  <a:lnTo>
                    <a:pt x="540" y="64"/>
                  </a:lnTo>
                  <a:lnTo>
                    <a:pt x="530" y="78"/>
                  </a:lnTo>
                  <a:lnTo>
                    <a:pt x="521" y="91"/>
                  </a:lnTo>
                  <a:lnTo>
                    <a:pt x="514" y="107"/>
                  </a:lnTo>
                  <a:lnTo>
                    <a:pt x="508" y="123"/>
                  </a:lnTo>
                  <a:lnTo>
                    <a:pt x="504" y="140"/>
                  </a:lnTo>
                  <a:lnTo>
                    <a:pt x="501" y="158"/>
                  </a:lnTo>
                  <a:lnTo>
                    <a:pt x="500" y="176"/>
                  </a:lnTo>
                  <a:lnTo>
                    <a:pt x="500" y="176"/>
                  </a:lnTo>
                  <a:lnTo>
                    <a:pt x="501" y="194"/>
                  </a:lnTo>
                  <a:lnTo>
                    <a:pt x="504" y="211"/>
                  </a:lnTo>
                  <a:lnTo>
                    <a:pt x="508" y="228"/>
                  </a:lnTo>
                  <a:lnTo>
                    <a:pt x="514" y="244"/>
                  </a:lnTo>
                  <a:lnTo>
                    <a:pt x="521" y="260"/>
                  </a:lnTo>
                  <a:lnTo>
                    <a:pt x="530" y="274"/>
                  </a:lnTo>
                  <a:lnTo>
                    <a:pt x="540" y="288"/>
                  </a:lnTo>
                  <a:lnTo>
                    <a:pt x="552" y="300"/>
                  </a:lnTo>
                  <a:lnTo>
                    <a:pt x="564" y="311"/>
                  </a:lnTo>
                  <a:lnTo>
                    <a:pt x="577" y="322"/>
                  </a:lnTo>
                  <a:lnTo>
                    <a:pt x="592" y="331"/>
                  </a:lnTo>
                  <a:lnTo>
                    <a:pt x="608" y="337"/>
                  </a:lnTo>
                  <a:lnTo>
                    <a:pt x="624" y="344"/>
                  </a:lnTo>
                  <a:lnTo>
                    <a:pt x="641" y="349"/>
                  </a:lnTo>
                  <a:lnTo>
                    <a:pt x="658" y="351"/>
                  </a:lnTo>
                  <a:lnTo>
                    <a:pt x="676" y="352"/>
                  </a:lnTo>
                  <a:lnTo>
                    <a:pt x="682" y="352"/>
                  </a:lnTo>
                  <a:lnTo>
                    <a:pt x="682" y="1068"/>
                  </a:lnTo>
                  <a:lnTo>
                    <a:pt x="41" y="2254"/>
                  </a:lnTo>
                  <a:lnTo>
                    <a:pt x="41" y="2254"/>
                  </a:lnTo>
                  <a:lnTo>
                    <a:pt x="32" y="2272"/>
                  </a:lnTo>
                  <a:lnTo>
                    <a:pt x="24" y="2290"/>
                  </a:lnTo>
                  <a:lnTo>
                    <a:pt x="17" y="2307"/>
                  </a:lnTo>
                  <a:lnTo>
                    <a:pt x="11" y="2325"/>
                  </a:lnTo>
                  <a:lnTo>
                    <a:pt x="7" y="2342"/>
                  </a:lnTo>
                  <a:lnTo>
                    <a:pt x="3" y="2359"/>
                  </a:lnTo>
                  <a:lnTo>
                    <a:pt x="1" y="2376"/>
                  </a:lnTo>
                  <a:lnTo>
                    <a:pt x="0" y="2393"/>
                  </a:lnTo>
                  <a:lnTo>
                    <a:pt x="0" y="2410"/>
                  </a:lnTo>
                  <a:lnTo>
                    <a:pt x="0" y="2426"/>
                  </a:lnTo>
                  <a:lnTo>
                    <a:pt x="2" y="2443"/>
                  </a:lnTo>
                  <a:lnTo>
                    <a:pt x="6" y="2457"/>
                  </a:lnTo>
                  <a:lnTo>
                    <a:pt x="10" y="2473"/>
                  </a:lnTo>
                  <a:lnTo>
                    <a:pt x="16" y="2488"/>
                  </a:lnTo>
                  <a:lnTo>
                    <a:pt x="22" y="2502"/>
                  </a:lnTo>
                  <a:lnTo>
                    <a:pt x="29" y="2516"/>
                  </a:lnTo>
                  <a:lnTo>
                    <a:pt x="29" y="2516"/>
                  </a:lnTo>
                  <a:lnTo>
                    <a:pt x="38" y="2529"/>
                  </a:lnTo>
                  <a:lnTo>
                    <a:pt x="47" y="2542"/>
                  </a:lnTo>
                  <a:lnTo>
                    <a:pt x="58" y="2554"/>
                  </a:lnTo>
                  <a:lnTo>
                    <a:pt x="70" y="2564"/>
                  </a:lnTo>
                  <a:lnTo>
                    <a:pt x="81" y="2574"/>
                  </a:lnTo>
                  <a:lnTo>
                    <a:pt x="95" y="2585"/>
                  </a:lnTo>
                  <a:lnTo>
                    <a:pt x="108" y="2593"/>
                  </a:lnTo>
                  <a:lnTo>
                    <a:pt x="123" y="2600"/>
                  </a:lnTo>
                  <a:lnTo>
                    <a:pt x="139" y="2607"/>
                  </a:lnTo>
                  <a:lnTo>
                    <a:pt x="155" y="2614"/>
                  </a:lnTo>
                  <a:lnTo>
                    <a:pt x="172" y="2618"/>
                  </a:lnTo>
                  <a:lnTo>
                    <a:pt x="190" y="2623"/>
                  </a:lnTo>
                  <a:lnTo>
                    <a:pt x="208" y="2626"/>
                  </a:lnTo>
                  <a:lnTo>
                    <a:pt x="226" y="2629"/>
                  </a:lnTo>
                  <a:lnTo>
                    <a:pt x="245" y="2630"/>
                  </a:lnTo>
                  <a:lnTo>
                    <a:pt x="265" y="2631"/>
                  </a:lnTo>
                  <a:lnTo>
                    <a:pt x="265" y="2631"/>
                  </a:lnTo>
                  <a:close/>
                </a:path>
              </a:pathLst>
            </a:custGeom>
            <a:noFill/>
            <a:ln w="76200">
              <a:solidFill>
                <a:schemeClr val="bg1">
                  <a:lumMod val="50000"/>
                </a:schemeClr>
              </a:solidFill>
              <a:prstDash val="solid"/>
              <a:round/>
            </a:ln>
            <a:extLst/>
          </p:spPr>
          <p:txBody>
            <a:bodyPr/>
            <a:lstStyle/>
            <a:p>
              <a:pPr fontAlgn="auto" latinLnBrk="1">
                <a:spcBef>
                  <a:spcPts val="0"/>
                </a:spcBef>
                <a:spcAft>
                  <a:spcPts val="0"/>
                </a:spcAft>
                <a:defRPr/>
              </a:pPr>
              <a:endParaRPr lang="ko-KR" altLang="en-US">
                <a:latin typeface="+mn-lt"/>
                <a:ea typeface="+mn-ea"/>
              </a:endParaRPr>
            </a:p>
          </p:txBody>
        </p:sp>
        <p:sp>
          <p:nvSpPr>
            <p:cNvPr id="53252" name="Freeform 6"/>
            <p:cNvSpPr>
              <a:spLocks/>
            </p:cNvSpPr>
            <p:nvPr/>
          </p:nvSpPr>
          <p:spPr bwMode="auto">
            <a:xfrm>
              <a:off x="3610594" y="3586289"/>
              <a:ext cx="961407" cy="658387"/>
            </a:xfrm>
            <a:custGeom>
              <a:avLst/>
              <a:gdLst>
                <a:gd name="T0" fmla="*/ 961407 w 655"/>
                <a:gd name="T1" fmla="*/ 0 h 467"/>
                <a:gd name="T2" fmla="*/ 369885 w 655"/>
                <a:gd name="T3" fmla="*/ 0 h 467"/>
                <a:gd name="T4" fmla="*/ 0 w 655"/>
                <a:gd name="T5" fmla="*/ 658387 h 467"/>
                <a:gd name="T6" fmla="*/ 961407 w 655"/>
                <a:gd name="T7" fmla="*/ 658387 h 467"/>
                <a:gd name="T8" fmla="*/ 961407 w 655"/>
                <a:gd name="T9" fmla="*/ 0 h 467"/>
                <a:gd name="T10" fmla="*/ 0 60000 65536"/>
                <a:gd name="T11" fmla="*/ 0 60000 65536"/>
                <a:gd name="T12" fmla="*/ 0 60000 65536"/>
                <a:gd name="T13" fmla="*/ 0 60000 65536"/>
                <a:gd name="T14" fmla="*/ 0 60000 65536"/>
                <a:gd name="T15" fmla="*/ 0 w 655"/>
                <a:gd name="T16" fmla="*/ 0 h 467"/>
                <a:gd name="T17" fmla="*/ 655 w 655"/>
                <a:gd name="T18" fmla="*/ 467 h 467"/>
              </a:gdLst>
              <a:ahLst/>
              <a:cxnLst>
                <a:cxn ang="T10">
                  <a:pos x="T0" y="T1"/>
                </a:cxn>
                <a:cxn ang="T11">
                  <a:pos x="T2" y="T3"/>
                </a:cxn>
                <a:cxn ang="T12">
                  <a:pos x="T4" y="T5"/>
                </a:cxn>
                <a:cxn ang="T13">
                  <a:pos x="T6" y="T7"/>
                </a:cxn>
                <a:cxn ang="T14">
                  <a:pos x="T8" y="T9"/>
                </a:cxn>
              </a:cxnLst>
              <a:rect l="T15" t="T16" r="T17" b="T18"/>
              <a:pathLst>
                <a:path w="655" h="467">
                  <a:moveTo>
                    <a:pt x="655" y="0"/>
                  </a:moveTo>
                  <a:lnTo>
                    <a:pt x="252" y="0"/>
                  </a:lnTo>
                  <a:lnTo>
                    <a:pt x="0" y="467"/>
                  </a:lnTo>
                  <a:lnTo>
                    <a:pt x="655" y="467"/>
                  </a:lnTo>
                  <a:lnTo>
                    <a:pt x="655" y="0"/>
                  </a:lnTo>
                  <a:close/>
                </a:path>
              </a:pathLst>
            </a:custGeom>
            <a:solidFill>
              <a:srgbClr val="FF6F89"/>
            </a:solidFill>
            <a:ln w="38100">
              <a:solidFill>
                <a:srgbClr val="F8F0E5"/>
              </a:solidFill>
              <a:round/>
              <a:headEnd/>
              <a:tailEnd/>
            </a:ln>
          </p:spPr>
          <p:txBody>
            <a:bodyPr/>
            <a:lstStyle/>
            <a:p>
              <a:endParaRPr lang="zh-CN" altLang="en-US"/>
            </a:p>
          </p:txBody>
        </p:sp>
        <p:sp>
          <p:nvSpPr>
            <p:cNvPr id="53253" name="Freeform 7"/>
            <p:cNvSpPr>
              <a:spLocks/>
            </p:cNvSpPr>
            <p:nvPr/>
          </p:nvSpPr>
          <p:spPr bwMode="auto">
            <a:xfrm>
              <a:off x="3980479" y="2915215"/>
              <a:ext cx="591523" cy="671075"/>
            </a:xfrm>
            <a:custGeom>
              <a:avLst/>
              <a:gdLst>
                <a:gd name="T0" fmla="*/ 591523 w 403"/>
                <a:gd name="T1" fmla="*/ 0 h 476"/>
                <a:gd name="T2" fmla="*/ 380160 w 403"/>
                <a:gd name="T3" fmla="*/ 0 h 476"/>
                <a:gd name="T4" fmla="*/ 0 w 403"/>
                <a:gd name="T5" fmla="*/ 671075 h 476"/>
                <a:gd name="T6" fmla="*/ 591523 w 403"/>
                <a:gd name="T7" fmla="*/ 671075 h 476"/>
                <a:gd name="T8" fmla="*/ 591523 w 403"/>
                <a:gd name="T9" fmla="*/ 0 h 476"/>
                <a:gd name="T10" fmla="*/ 0 60000 65536"/>
                <a:gd name="T11" fmla="*/ 0 60000 65536"/>
                <a:gd name="T12" fmla="*/ 0 60000 65536"/>
                <a:gd name="T13" fmla="*/ 0 60000 65536"/>
                <a:gd name="T14" fmla="*/ 0 60000 65536"/>
                <a:gd name="T15" fmla="*/ 0 w 403"/>
                <a:gd name="T16" fmla="*/ 0 h 476"/>
                <a:gd name="T17" fmla="*/ 403 w 403"/>
                <a:gd name="T18" fmla="*/ 476 h 476"/>
              </a:gdLst>
              <a:ahLst/>
              <a:cxnLst>
                <a:cxn ang="T10">
                  <a:pos x="T0" y="T1"/>
                </a:cxn>
                <a:cxn ang="T11">
                  <a:pos x="T2" y="T3"/>
                </a:cxn>
                <a:cxn ang="T12">
                  <a:pos x="T4" y="T5"/>
                </a:cxn>
                <a:cxn ang="T13">
                  <a:pos x="T6" y="T7"/>
                </a:cxn>
                <a:cxn ang="T14">
                  <a:pos x="T8" y="T9"/>
                </a:cxn>
              </a:cxnLst>
              <a:rect l="T15" t="T16" r="T17" b="T18"/>
              <a:pathLst>
                <a:path w="403" h="476">
                  <a:moveTo>
                    <a:pt x="403" y="0"/>
                  </a:moveTo>
                  <a:lnTo>
                    <a:pt x="259" y="0"/>
                  </a:lnTo>
                  <a:lnTo>
                    <a:pt x="0" y="476"/>
                  </a:lnTo>
                  <a:lnTo>
                    <a:pt x="403" y="476"/>
                  </a:lnTo>
                  <a:lnTo>
                    <a:pt x="403" y="0"/>
                  </a:lnTo>
                  <a:close/>
                </a:path>
              </a:pathLst>
            </a:custGeom>
            <a:solidFill>
              <a:srgbClr val="48B5B2"/>
            </a:solidFill>
            <a:ln w="38100">
              <a:solidFill>
                <a:srgbClr val="F8F0E5"/>
              </a:solidFill>
              <a:round/>
              <a:headEnd/>
              <a:tailEnd/>
            </a:ln>
          </p:spPr>
          <p:txBody>
            <a:bodyPr/>
            <a:lstStyle/>
            <a:p>
              <a:endParaRPr lang="zh-CN" altLang="en-US"/>
            </a:p>
          </p:txBody>
        </p:sp>
        <p:sp>
          <p:nvSpPr>
            <p:cNvPr id="53254" name="Freeform 8"/>
            <p:cNvSpPr>
              <a:spLocks/>
            </p:cNvSpPr>
            <p:nvPr/>
          </p:nvSpPr>
          <p:spPr bwMode="auto">
            <a:xfrm>
              <a:off x="3328776" y="4244676"/>
              <a:ext cx="1243225" cy="658387"/>
            </a:xfrm>
            <a:custGeom>
              <a:avLst/>
              <a:gdLst>
                <a:gd name="T0" fmla="*/ 281817 w 847"/>
                <a:gd name="T1" fmla="*/ 0 h 467"/>
                <a:gd name="T2" fmla="*/ 33759 w 847"/>
                <a:gd name="T3" fmla="*/ 441274 h 467"/>
                <a:gd name="T4" fmla="*/ 33759 w 847"/>
                <a:gd name="T5" fmla="*/ 441274 h 467"/>
                <a:gd name="T6" fmla="*/ 22017 w 847"/>
                <a:gd name="T7" fmla="*/ 465241 h 467"/>
                <a:gd name="T8" fmla="*/ 11742 w 847"/>
                <a:gd name="T9" fmla="*/ 487799 h 467"/>
                <a:gd name="T10" fmla="*/ 4403 w 847"/>
                <a:gd name="T11" fmla="*/ 510356 h 467"/>
                <a:gd name="T12" fmla="*/ 1468 w 847"/>
                <a:gd name="T13" fmla="*/ 530093 h 467"/>
                <a:gd name="T14" fmla="*/ 0 w 847"/>
                <a:gd name="T15" fmla="*/ 551241 h 467"/>
                <a:gd name="T16" fmla="*/ 1468 w 847"/>
                <a:gd name="T17" fmla="*/ 569568 h 467"/>
                <a:gd name="T18" fmla="*/ 4403 w 847"/>
                <a:gd name="T19" fmla="*/ 586486 h 467"/>
                <a:gd name="T20" fmla="*/ 13210 w 847"/>
                <a:gd name="T21" fmla="*/ 600584 h 467"/>
                <a:gd name="T22" fmla="*/ 13210 w 847"/>
                <a:gd name="T23" fmla="*/ 600584 h 467"/>
                <a:gd name="T24" fmla="*/ 23485 w 847"/>
                <a:gd name="T25" fmla="*/ 613273 h 467"/>
                <a:gd name="T26" fmla="*/ 36695 w 847"/>
                <a:gd name="T27" fmla="*/ 624551 h 467"/>
                <a:gd name="T28" fmla="*/ 51373 w 847"/>
                <a:gd name="T29" fmla="*/ 635830 h 467"/>
                <a:gd name="T30" fmla="*/ 71922 w 847"/>
                <a:gd name="T31" fmla="*/ 644289 h 467"/>
                <a:gd name="T32" fmla="*/ 91003 w 847"/>
                <a:gd name="T33" fmla="*/ 649928 h 467"/>
                <a:gd name="T34" fmla="*/ 114488 w 847"/>
                <a:gd name="T35" fmla="*/ 654158 h 467"/>
                <a:gd name="T36" fmla="*/ 140909 w 847"/>
                <a:gd name="T37" fmla="*/ 658387 h 467"/>
                <a:gd name="T38" fmla="*/ 168797 w 847"/>
                <a:gd name="T39" fmla="*/ 658387 h 467"/>
                <a:gd name="T40" fmla="*/ 1243225 w 847"/>
                <a:gd name="T41" fmla="*/ 658387 h 467"/>
                <a:gd name="T42" fmla="*/ 1243225 w 847"/>
                <a:gd name="T43" fmla="*/ 0 h 467"/>
                <a:gd name="T44" fmla="*/ 281817 w 847"/>
                <a:gd name="T45" fmla="*/ 0 h 4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7"/>
                <a:gd name="T70" fmla="*/ 0 h 467"/>
                <a:gd name="T71" fmla="*/ 847 w 847"/>
                <a:gd name="T72" fmla="*/ 467 h 4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7" h="467">
                  <a:moveTo>
                    <a:pt x="192" y="0"/>
                  </a:moveTo>
                  <a:lnTo>
                    <a:pt x="23" y="313"/>
                  </a:lnTo>
                  <a:lnTo>
                    <a:pt x="15" y="330"/>
                  </a:lnTo>
                  <a:lnTo>
                    <a:pt x="8" y="346"/>
                  </a:lnTo>
                  <a:lnTo>
                    <a:pt x="3" y="362"/>
                  </a:lnTo>
                  <a:lnTo>
                    <a:pt x="1" y="376"/>
                  </a:lnTo>
                  <a:lnTo>
                    <a:pt x="0" y="391"/>
                  </a:lnTo>
                  <a:lnTo>
                    <a:pt x="1" y="404"/>
                  </a:lnTo>
                  <a:lnTo>
                    <a:pt x="3" y="416"/>
                  </a:lnTo>
                  <a:lnTo>
                    <a:pt x="9" y="426"/>
                  </a:lnTo>
                  <a:lnTo>
                    <a:pt x="16" y="435"/>
                  </a:lnTo>
                  <a:lnTo>
                    <a:pt x="25" y="443"/>
                  </a:lnTo>
                  <a:lnTo>
                    <a:pt x="35" y="451"/>
                  </a:lnTo>
                  <a:lnTo>
                    <a:pt x="49" y="457"/>
                  </a:lnTo>
                  <a:lnTo>
                    <a:pt x="62" y="461"/>
                  </a:lnTo>
                  <a:lnTo>
                    <a:pt x="78" y="464"/>
                  </a:lnTo>
                  <a:lnTo>
                    <a:pt x="96" y="467"/>
                  </a:lnTo>
                  <a:lnTo>
                    <a:pt x="115" y="467"/>
                  </a:lnTo>
                  <a:lnTo>
                    <a:pt x="847" y="467"/>
                  </a:lnTo>
                  <a:lnTo>
                    <a:pt x="847" y="0"/>
                  </a:lnTo>
                  <a:lnTo>
                    <a:pt x="192" y="0"/>
                  </a:lnTo>
                  <a:close/>
                </a:path>
              </a:pathLst>
            </a:custGeom>
            <a:solidFill>
              <a:srgbClr val="48B5B2"/>
            </a:solidFill>
            <a:ln w="38100">
              <a:solidFill>
                <a:srgbClr val="F8F0E5"/>
              </a:solidFill>
              <a:round/>
              <a:headEnd/>
              <a:tailEnd/>
            </a:ln>
          </p:spPr>
          <p:txBody>
            <a:bodyPr/>
            <a:lstStyle/>
            <a:p>
              <a:endParaRPr lang="zh-CN" altLang="en-US"/>
            </a:p>
          </p:txBody>
        </p:sp>
        <p:sp>
          <p:nvSpPr>
            <p:cNvPr id="53255" name="Freeform 9"/>
            <p:cNvSpPr>
              <a:spLocks/>
            </p:cNvSpPr>
            <p:nvPr/>
          </p:nvSpPr>
          <p:spPr bwMode="auto">
            <a:xfrm>
              <a:off x="4572002" y="2915215"/>
              <a:ext cx="591523" cy="671075"/>
            </a:xfrm>
            <a:custGeom>
              <a:avLst/>
              <a:gdLst>
                <a:gd name="T0" fmla="*/ 591523 w 403"/>
                <a:gd name="T1" fmla="*/ 671075 h 476"/>
                <a:gd name="T2" fmla="*/ 212831 w 403"/>
                <a:gd name="T3" fmla="*/ 0 h 476"/>
                <a:gd name="T4" fmla="*/ 0 w 403"/>
                <a:gd name="T5" fmla="*/ 0 h 476"/>
                <a:gd name="T6" fmla="*/ 0 w 403"/>
                <a:gd name="T7" fmla="*/ 671075 h 476"/>
                <a:gd name="T8" fmla="*/ 591523 w 403"/>
                <a:gd name="T9" fmla="*/ 671075 h 476"/>
                <a:gd name="T10" fmla="*/ 0 60000 65536"/>
                <a:gd name="T11" fmla="*/ 0 60000 65536"/>
                <a:gd name="T12" fmla="*/ 0 60000 65536"/>
                <a:gd name="T13" fmla="*/ 0 60000 65536"/>
                <a:gd name="T14" fmla="*/ 0 60000 65536"/>
                <a:gd name="T15" fmla="*/ 0 w 403"/>
                <a:gd name="T16" fmla="*/ 0 h 476"/>
                <a:gd name="T17" fmla="*/ 403 w 403"/>
                <a:gd name="T18" fmla="*/ 476 h 476"/>
              </a:gdLst>
              <a:ahLst/>
              <a:cxnLst>
                <a:cxn ang="T10">
                  <a:pos x="T0" y="T1"/>
                </a:cxn>
                <a:cxn ang="T11">
                  <a:pos x="T2" y="T3"/>
                </a:cxn>
                <a:cxn ang="T12">
                  <a:pos x="T4" y="T5"/>
                </a:cxn>
                <a:cxn ang="T13">
                  <a:pos x="T6" y="T7"/>
                </a:cxn>
                <a:cxn ang="T14">
                  <a:pos x="T8" y="T9"/>
                </a:cxn>
              </a:cxnLst>
              <a:rect l="T15" t="T16" r="T17" b="T18"/>
              <a:pathLst>
                <a:path w="403" h="476">
                  <a:moveTo>
                    <a:pt x="403" y="476"/>
                  </a:moveTo>
                  <a:lnTo>
                    <a:pt x="145" y="0"/>
                  </a:lnTo>
                  <a:lnTo>
                    <a:pt x="0" y="0"/>
                  </a:lnTo>
                  <a:lnTo>
                    <a:pt x="0" y="476"/>
                  </a:lnTo>
                  <a:lnTo>
                    <a:pt x="403" y="476"/>
                  </a:lnTo>
                  <a:close/>
                </a:path>
              </a:pathLst>
            </a:custGeom>
            <a:solidFill>
              <a:srgbClr val="7383A4"/>
            </a:solidFill>
            <a:ln w="38100">
              <a:solidFill>
                <a:srgbClr val="F8F0E5"/>
              </a:solidFill>
              <a:round/>
              <a:headEnd/>
              <a:tailEnd/>
            </a:ln>
          </p:spPr>
          <p:txBody>
            <a:bodyPr/>
            <a:lstStyle/>
            <a:p>
              <a:endParaRPr lang="zh-CN" altLang="en-US"/>
            </a:p>
          </p:txBody>
        </p:sp>
        <p:sp>
          <p:nvSpPr>
            <p:cNvPr id="53256" name="Freeform 10"/>
            <p:cNvSpPr>
              <a:spLocks/>
            </p:cNvSpPr>
            <p:nvPr/>
          </p:nvSpPr>
          <p:spPr bwMode="auto">
            <a:xfrm>
              <a:off x="4572002" y="3586289"/>
              <a:ext cx="961407" cy="658387"/>
            </a:xfrm>
            <a:custGeom>
              <a:avLst/>
              <a:gdLst>
                <a:gd name="T0" fmla="*/ 0 w 655"/>
                <a:gd name="T1" fmla="*/ 0 h 467"/>
                <a:gd name="T2" fmla="*/ 0 w 655"/>
                <a:gd name="T3" fmla="*/ 658387 h 467"/>
                <a:gd name="T4" fmla="*/ 961407 w 655"/>
                <a:gd name="T5" fmla="*/ 658387 h 467"/>
                <a:gd name="T6" fmla="*/ 591522 w 655"/>
                <a:gd name="T7" fmla="*/ 0 h 467"/>
                <a:gd name="T8" fmla="*/ 0 w 655"/>
                <a:gd name="T9" fmla="*/ 0 h 467"/>
                <a:gd name="T10" fmla="*/ 0 60000 65536"/>
                <a:gd name="T11" fmla="*/ 0 60000 65536"/>
                <a:gd name="T12" fmla="*/ 0 60000 65536"/>
                <a:gd name="T13" fmla="*/ 0 60000 65536"/>
                <a:gd name="T14" fmla="*/ 0 60000 65536"/>
                <a:gd name="T15" fmla="*/ 0 w 655"/>
                <a:gd name="T16" fmla="*/ 0 h 467"/>
                <a:gd name="T17" fmla="*/ 655 w 655"/>
                <a:gd name="T18" fmla="*/ 467 h 467"/>
              </a:gdLst>
              <a:ahLst/>
              <a:cxnLst>
                <a:cxn ang="T10">
                  <a:pos x="T0" y="T1"/>
                </a:cxn>
                <a:cxn ang="T11">
                  <a:pos x="T2" y="T3"/>
                </a:cxn>
                <a:cxn ang="T12">
                  <a:pos x="T4" y="T5"/>
                </a:cxn>
                <a:cxn ang="T13">
                  <a:pos x="T6" y="T7"/>
                </a:cxn>
                <a:cxn ang="T14">
                  <a:pos x="T8" y="T9"/>
                </a:cxn>
              </a:cxnLst>
              <a:rect l="T15" t="T16" r="T17" b="T18"/>
              <a:pathLst>
                <a:path w="655" h="467">
                  <a:moveTo>
                    <a:pt x="0" y="0"/>
                  </a:moveTo>
                  <a:lnTo>
                    <a:pt x="0" y="467"/>
                  </a:lnTo>
                  <a:lnTo>
                    <a:pt x="655" y="467"/>
                  </a:lnTo>
                  <a:lnTo>
                    <a:pt x="403" y="0"/>
                  </a:lnTo>
                  <a:lnTo>
                    <a:pt x="0" y="0"/>
                  </a:lnTo>
                  <a:close/>
                </a:path>
              </a:pathLst>
            </a:custGeom>
            <a:solidFill>
              <a:srgbClr val="71C6C6"/>
            </a:solidFill>
            <a:ln w="38100">
              <a:solidFill>
                <a:srgbClr val="F8F0E5"/>
              </a:solidFill>
              <a:round/>
              <a:headEnd/>
              <a:tailEnd/>
            </a:ln>
          </p:spPr>
          <p:txBody>
            <a:bodyPr/>
            <a:lstStyle/>
            <a:p>
              <a:endParaRPr lang="zh-CN" altLang="en-US"/>
            </a:p>
          </p:txBody>
        </p:sp>
        <p:sp>
          <p:nvSpPr>
            <p:cNvPr id="53257" name="Freeform 11"/>
            <p:cNvSpPr>
              <a:spLocks/>
            </p:cNvSpPr>
            <p:nvPr/>
          </p:nvSpPr>
          <p:spPr bwMode="auto">
            <a:xfrm>
              <a:off x="4572000" y="4244676"/>
              <a:ext cx="1243225" cy="658387"/>
            </a:xfrm>
            <a:custGeom>
              <a:avLst/>
              <a:gdLst>
                <a:gd name="T0" fmla="*/ 0 w 847"/>
                <a:gd name="T1" fmla="*/ 658387 h 467"/>
                <a:gd name="T2" fmla="*/ 1074428 w 847"/>
                <a:gd name="T3" fmla="*/ 658387 h 467"/>
                <a:gd name="T4" fmla="*/ 1074428 w 847"/>
                <a:gd name="T5" fmla="*/ 658387 h 467"/>
                <a:gd name="T6" fmla="*/ 1102316 w 847"/>
                <a:gd name="T7" fmla="*/ 658387 h 467"/>
                <a:gd name="T8" fmla="*/ 1128737 w 847"/>
                <a:gd name="T9" fmla="*/ 654158 h 467"/>
                <a:gd name="T10" fmla="*/ 1152222 w 847"/>
                <a:gd name="T11" fmla="*/ 649928 h 467"/>
                <a:gd name="T12" fmla="*/ 1171303 w 847"/>
                <a:gd name="T13" fmla="*/ 644289 h 467"/>
                <a:gd name="T14" fmla="*/ 1191852 w 847"/>
                <a:gd name="T15" fmla="*/ 635830 h 467"/>
                <a:gd name="T16" fmla="*/ 1206530 w 847"/>
                <a:gd name="T17" fmla="*/ 624551 h 467"/>
                <a:gd name="T18" fmla="*/ 1219740 w 847"/>
                <a:gd name="T19" fmla="*/ 613273 h 467"/>
                <a:gd name="T20" fmla="*/ 1230015 w 847"/>
                <a:gd name="T21" fmla="*/ 600584 h 467"/>
                <a:gd name="T22" fmla="*/ 1230015 w 847"/>
                <a:gd name="T23" fmla="*/ 600584 h 467"/>
                <a:gd name="T24" fmla="*/ 1238822 w 847"/>
                <a:gd name="T25" fmla="*/ 586486 h 467"/>
                <a:gd name="T26" fmla="*/ 1241757 w 847"/>
                <a:gd name="T27" fmla="*/ 569568 h 467"/>
                <a:gd name="T28" fmla="*/ 1243225 w 847"/>
                <a:gd name="T29" fmla="*/ 551241 h 467"/>
                <a:gd name="T30" fmla="*/ 1241757 w 847"/>
                <a:gd name="T31" fmla="*/ 530093 h 467"/>
                <a:gd name="T32" fmla="*/ 1238822 w 847"/>
                <a:gd name="T33" fmla="*/ 510356 h 467"/>
                <a:gd name="T34" fmla="*/ 1231483 w 847"/>
                <a:gd name="T35" fmla="*/ 487799 h 467"/>
                <a:gd name="T36" fmla="*/ 1221208 w 847"/>
                <a:gd name="T37" fmla="*/ 465241 h 467"/>
                <a:gd name="T38" fmla="*/ 1209466 w 847"/>
                <a:gd name="T39" fmla="*/ 441274 h 467"/>
                <a:gd name="T40" fmla="*/ 961408 w 847"/>
                <a:gd name="T41" fmla="*/ 0 h 467"/>
                <a:gd name="T42" fmla="*/ 0 w 847"/>
                <a:gd name="T43" fmla="*/ 0 h 467"/>
                <a:gd name="T44" fmla="*/ 0 w 847"/>
                <a:gd name="T45" fmla="*/ 658387 h 4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7"/>
                <a:gd name="T70" fmla="*/ 0 h 467"/>
                <a:gd name="T71" fmla="*/ 847 w 847"/>
                <a:gd name="T72" fmla="*/ 467 h 4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7" h="467">
                  <a:moveTo>
                    <a:pt x="0" y="467"/>
                  </a:moveTo>
                  <a:lnTo>
                    <a:pt x="732" y="467"/>
                  </a:lnTo>
                  <a:lnTo>
                    <a:pt x="751" y="467"/>
                  </a:lnTo>
                  <a:lnTo>
                    <a:pt x="769" y="464"/>
                  </a:lnTo>
                  <a:lnTo>
                    <a:pt x="785" y="461"/>
                  </a:lnTo>
                  <a:lnTo>
                    <a:pt x="798" y="457"/>
                  </a:lnTo>
                  <a:lnTo>
                    <a:pt x="812" y="451"/>
                  </a:lnTo>
                  <a:lnTo>
                    <a:pt x="822" y="443"/>
                  </a:lnTo>
                  <a:lnTo>
                    <a:pt x="831" y="435"/>
                  </a:lnTo>
                  <a:lnTo>
                    <a:pt x="838" y="426"/>
                  </a:lnTo>
                  <a:lnTo>
                    <a:pt x="844" y="416"/>
                  </a:lnTo>
                  <a:lnTo>
                    <a:pt x="846" y="404"/>
                  </a:lnTo>
                  <a:lnTo>
                    <a:pt x="847" y="391"/>
                  </a:lnTo>
                  <a:lnTo>
                    <a:pt x="846" y="376"/>
                  </a:lnTo>
                  <a:lnTo>
                    <a:pt x="844" y="362"/>
                  </a:lnTo>
                  <a:lnTo>
                    <a:pt x="839" y="346"/>
                  </a:lnTo>
                  <a:lnTo>
                    <a:pt x="832" y="330"/>
                  </a:lnTo>
                  <a:lnTo>
                    <a:pt x="824" y="313"/>
                  </a:lnTo>
                  <a:lnTo>
                    <a:pt x="655" y="0"/>
                  </a:lnTo>
                  <a:lnTo>
                    <a:pt x="0" y="0"/>
                  </a:lnTo>
                  <a:lnTo>
                    <a:pt x="0" y="467"/>
                  </a:lnTo>
                  <a:close/>
                </a:path>
              </a:pathLst>
            </a:custGeom>
            <a:solidFill>
              <a:srgbClr val="625F63"/>
            </a:solidFill>
            <a:ln w="38100">
              <a:solidFill>
                <a:srgbClr val="F8F0E5"/>
              </a:solidFill>
              <a:round/>
              <a:headEnd/>
              <a:tailEnd/>
            </a:ln>
          </p:spPr>
          <p:txBody>
            <a:bodyPr/>
            <a:lstStyle/>
            <a:p>
              <a:endParaRPr lang="zh-CN" altLang="en-US"/>
            </a:p>
          </p:txBody>
        </p:sp>
        <p:pic>
          <p:nvPicPr>
            <p:cNvPr id="53258" name="그림 14"/>
            <p:cNvPicPr>
              <a:picLocks noChangeAspect="1"/>
            </p:cNvPicPr>
            <p:nvPr/>
          </p:nvPicPr>
          <p:blipFill>
            <a:blip r:embed="rId2"/>
            <a:srcRect l="4941" r="83177" b="81580"/>
            <a:stretch>
              <a:fillRect/>
            </a:stretch>
          </p:blipFill>
          <p:spPr bwMode="auto">
            <a:xfrm>
              <a:off x="4165187" y="3740343"/>
              <a:ext cx="301272" cy="350279"/>
            </a:xfrm>
            <a:prstGeom prst="rect">
              <a:avLst/>
            </a:prstGeom>
            <a:noFill/>
            <a:ln w="9525">
              <a:noFill/>
              <a:miter lim="800000"/>
              <a:headEnd/>
              <a:tailEnd/>
            </a:ln>
          </p:spPr>
        </p:pic>
        <p:pic>
          <p:nvPicPr>
            <p:cNvPr id="53259" name="그림 15"/>
            <p:cNvPicPr>
              <a:picLocks noChangeAspect="1"/>
            </p:cNvPicPr>
            <p:nvPr/>
          </p:nvPicPr>
          <p:blipFill>
            <a:blip r:embed="rId3"/>
            <a:srcRect l="25645" r="63579" b="82301"/>
            <a:stretch>
              <a:fillRect/>
            </a:stretch>
          </p:blipFill>
          <p:spPr bwMode="auto">
            <a:xfrm>
              <a:off x="4698817" y="3241572"/>
              <a:ext cx="216422" cy="266615"/>
            </a:xfrm>
            <a:prstGeom prst="rect">
              <a:avLst/>
            </a:prstGeom>
            <a:noFill/>
            <a:ln w="9525">
              <a:noFill/>
              <a:miter lim="800000"/>
              <a:headEnd/>
              <a:tailEnd/>
            </a:ln>
          </p:spPr>
        </p:pic>
        <p:pic>
          <p:nvPicPr>
            <p:cNvPr id="53260" name="그림 16"/>
            <p:cNvPicPr>
              <a:picLocks noChangeAspect="1"/>
            </p:cNvPicPr>
            <p:nvPr/>
          </p:nvPicPr>
          <p:blipFill>
            <a:blip r:embed="rId4"/>
            <a:srcRect l="19855" t="27045" r="65340" b="57458"/>
            <a:stretch>
              <a:fillRect/>
            </a:stretch>
          </p:blipFill>
          <p:spPr bwMode="auto">
            <a:xfrm>
              <a:off x="4687628" y="4457136"/>
              <a:ext cx="297404" cy="233466"/>
            </a:xfrm>
            <a:prstGeom prst="rect">
              <a:avLst/>
            </a:prstGeom>
            <a:noFill/>
            <a:ln w="9525">
              <a:noFill/>
              <a:miter lim="800000"/>
              <a:headEnd/>
              <a:tailEnd/>
            </a:ln>
          </p:spPr>
        </p:pic>
        <p:pic>
          <p:nvPicPr>
            <p:cNvPr id="53261" name="그림 17"/>
            <p:cNvPicPr>
              <a:picLocks noChangeAspect="1"/>
            </p:cNvPicPr>
            <p:nvPr/>
          </p:nvPicPr>
          <p:blipFill>
            <a:blip r:embed="rId5"/>
            <a:srcRect l="43021" t="26039" r="44855" b="56136"/>
            <a:stretch>
              <a:fillRect/>
            </a:stretch>
          </p:blipFill>
          <p:spPr bwMode="auto">
            <a:xfrm>
              <a:off x="4266806" y="3252533"/>
              <a:ext cx="198842" cy="242283"/>
            </a:xfrm>
            <a:prstGeom prst="rect">
              <a:avLst/>
            </a:prstGeom>
            <a:noFill/>
            <a:ln w="9525">
              <a:noFill/>
              <a:miter lim="800000"/>
              <a:headEnd/>
              <a:tailEnd/>
            </a:ln>
          </p:spPr>
        </p:pic>
        <p:pic>
          <p:nvPicPr>
            <p:cNvPr id="53262" name="그림 18"/>
            <p:cNvPicPr>
              <a:picLocks noChangeAspect="1"/>
            </p:cNvPicPr>
            <p:nvPr/>
          </p:nvPicPr>
          <p:blipFill>
            <a:blip r:embed="rId6"/>
            <a:srcRect l="63461" t="26039" r="21500" b="56136"/>
            <a:stretch>
              <a:fillRect/>
            </a:stretch>
          </p:blipFill>
          <p:spPr bwMode="auto">
            <a:xfrm>
              <a:off x="4685303" y="3784933"/>
              <a:ext cx="293685" cy="261098"/>
            </a:xfrm>
            <a:prstGeom prst="rect">
              <a:avLst/>
            </a:prstGeom>
            <a:noFill/>
            <a:ln w="9525">
              <a:noFill/>
              <a:miter lim="800000"/>
              <a:headEnd/>
              <a:tailEnd/>
            </a:ln>
          </p:spPr>
        </p:pic>
        <p:pic>
          <p:nvPicPr>
            <p:cNvPr id="53263" name="그림 19"/>
            <p:cNvPicPr>
              <a:picLocks noChangeAspect="1"/>
            </p:cNvPicPr>
            <p:nvPr/>
          </p:nvPicPr>
          <p:blipFill>
            <a:blip r:embed="rId7"/>
            <a:srcRect l="63438" t="2177" r="21568" b="84789"/>
            <a:stretch>
              <a:fillRect/>
            </a:stretch>
          </p:blipFill>
          <p:spPr bwMode="auto">
            <a:xfrm>
              <a:off x="4164291" y="4452291"/>
              <a:ext cx="328178" cy="243157"/>
            </a:xfrm>
            <a:prstGeom prst="rect">
              <a:avLst/>
            </a:prstGeom>
            <a:noFill/>
            <a:ln w="9525">
              <a:noFill/>
              <a:miter lim="800000"/>
              <a:headEnd/>
              <a:tailEnd/>
            </a:ln>
          </p:spPr>
        </p:pic>
      </p:grpSp>
      <p:grpSp>
        <p:nvGrpSpPr>
          <p:cNvPr id="53264" name="그룹 20"/>
          <p:cNvGrpSpPr>
            <a:grpSpLocks/>
          </p:cNvGrpSpPr>
          <p:nvPr/>
        </p:nvGrpSpPr>
        <p:grpSpPr bwMode="auto">
          <a:xfrm>
            <a:off x="317500" y="1306513"/>
            <a:ext cx="2938463" cy="800100"/>
            <a:chOff x="3666717" y="1494289"/>
            <a:chExt cx="2481077" cy="677108"/>
          </a:xfrm>
        </p:grpSpPr>
        <p:sp>
          <p:nvSpPr>
            <p:cNvPr id="22" name="Rectangle 3"/>
            <p:cNvSpPr txBox="1">
              <a:spLocks noChangeArrowheads="1"/>
            </p:cNvSpPr>
            <p:nvPr/>
          </p:nvSpPr>
          <p:spPr bwMode="auto">
            <a:xfrm>
              <a:off x="4330021" y="1711678"/>
              <a:ext cx="1817773" cy="24239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1400" b="1">
                  <a:solidFill>
                    <a:srgbClr val="48B5B2"/>
                  </a:solidFill>
                  <a:latin typeface="Calibri" panose="020F0502020204030204" pitchFamily="34" charset="0"/>
                  <a:ea typeface="Tahoma" panose="020B0604030504040204" pitchFamily="34" charset="0"/>
                  <a:cs typeface="Tahoma" panose="020B0604030504040204" pitchFamily="34" charset="0"/>
                </a:rPr>
                <a:t>智力低下</a:t>
              </a:r>
            </a:p>
          </p:txBody>
        </p:sp>
        <p:sp>
          <p:nvSpPr>
            <p:cNvPr id="24" name="Rectangle 3"/>
            <p:cNvSpPr txBox="1">
              <a:spLocks noChangeArrowheads="1"/>
            </p:cNvSpPr>
            <p:nvPr/>
          </p:nvSpPr>
          <p:spPr bwMode="auto">
            <a:xfrm>
              <a:off x="3666717" y="1494289"/>
              <a:ext cx="725212" cy="677108"/>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4400" b="1">
                  <a:solidFill>
                    <a:srgbClr val="48B5B2"/>
                  </a:solidFill>
                  <a:latin typeface="Calibri" panose="020F0502020204030204" pitchFamily="34" charset="0"/>
                  <a:ea typeface="Tahoma" panose="020B0604030504040204" pitchFamily="34" charset="0"/>
                  <a:cs typeface="Tahoma" panose="020B0604030504040204" pitchFamily="34" charset="0"/>
                </a:rPr>
                <a:t>01</a:t>
              </a:r>
            </a:p>
          </p:txBody>
        </p:sp>
      </p:grpSp>
      <p:grpSp>
        <p:nvGrpSpPr>
          <p:cNvPr id="53267" name="그룹 24"/>
          <p:cNvGrpSpPr>
            <a:grpSpLocks/>
          </p:cNvGrpSpPr>
          <p:nvPr/>
        </p:nvGrpSpPr>
        <p:grpSpPr bwMode="auto">
          <a:xfrm>
            <a:off x="246063" y="2108200"/>
            <a:ext cx="3009900" cy="801688"/>
            <a:chOff x="3605225" y="1057406"/>
            <a:chExt cx="2542569" cy="677108"/>
          </a:xfrm>
        </p:grpSpPr>
        <p:sp>
          <p:nvSpPr>
            <p:cNvPr id="26" name="Rectangle 3"/>
            <p:cNvSpPr txBox="1">
              <a:spLocks noChangeArrowheads="1"/>
            </p:cNvSpPr>
            <p:nvPr/>
          </p:nvSpPr>
          <p:spPr bwMode="auto">
            <a:xfrm>
              <a:off x="4330021" y="1274795"/>
              <a:ext cx="1817773" cy="24239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1400" b="1">
                  <a:solidFill>
                    <a:srgbClr val="FF6F89"/>
                  </a:solidFill>
                  <a:latin typeface="Calibri" panose="020F0502020204030204" pitchFamily="34" charset="0"/>
                  <a:ea typeface="Tahoma" panose="020B0604030504040204" pitchFamily="34" charset="0"/>
                  <a:cs typeface="Tahoma" panose="020B0604030504040204" pitchFamily="34" charset="0"/>
                </a:rPr>
                <a:t>听力障碍</a:t>
              </a:r>
            </a:p>
          </p:txBody>
        </p:sp>
        <p:sp>
          <p:nvSpPr>
            <p:cNvPr id="28" name="Rectangle 3"/>
            <p:cNvSpPr txBox="1">
              <a:spLocks noChangeArrowheads="1"/>
            </p:cNvSpPr>
            <p:nvPr/>
          </p:nvSpPr>
          <p:spPr bwMode="auto">
            <a:xfrm>
              <a:off x="3605225" y="1057406"/>
              <a:ext cx="725212" cy="677108"/>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4400" b="1">
                  <a:solidFill>
                    <a:srgbClr val="FF6F89"/>
                  </a:solidFill>
                  <a:latin typeface="Calibri" panose="020F0502020204030204" pitchFamily="34" charset="0"/>
                  <a:ea typeface="Tahoma" panose="020B0604030504040204" pitchFamily="34" charset="0"/>
                  <a:cs typeface="Tahoma" panose="020B0604030504040204" pitchFamily="34" charset="0"/>
                </a:rPr>
                <a:t>02</a:t>
              </a:r>
            </a:p>
          </p:txBody>
        </p:sp>
      </p:grpSp>
      <p:grpSp>
        <p:nvGrpSpPr>
          <p:cNvPr id="53270" name="그룹 28"/>
          <p:cNvGrpSpPr>
            <a:grpSpLocks/>
          </p:cNvGrpSpPr>
          <p:nvPr/>
        </p:nvGrpSpPr>
        <p:grpSpPr bwMode="auto">
          <a:xfrm>
            <a:off x="246063" y="2908300"/>
            <a:ext cx="3009900" cy="801688"/>
            <a:chOff x="4330264" y="2313713"/>
            <a:chExt cx="2542570" cy="677108"/>
          </a:xfrm>
        </p:grpSpPr>
        <p:sp>
          <p:nvSpPr>
            <p:cNvPr id="30" name="Rectangle 3"/>
            <p:cNvSpPr txBox="1">
              <a:spLocks noChangeArrowheads="1"/>
            </p:cNvSpPr>
            <p:nvPr/>
          </p:nvSpPr>
          <p:spPr bwMode="auto">
            <a:xfrm>
              <a:off x="5055061" y="2531102"/>
              <a:ext cx="1817773" cy="24239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1400" b="1">
                  <a:solidFill>
                    <a:srgbClr val="48B5B2"/>
                  </a:solidFill>
                  <a:latin typeface="Calibri" panose="020F0502020204030204" pitchFamily="34" charset="0"/>
                  <a:ea typeface="Tahoma" panose="020B0604030504040204" pitchFamily="34" charset="0"/>
                  <a:cs typeface="Tahoma" panose="020B0604030504040204" pitchFamily="34" charset="0"/>
                </a:rPr>
                <a:t>构音器官疾病</a:t>
              </a:r>
            </a:p>
          </p:txBody>
        </p:sp>
        <p:sp>
          <p:nvSpPr>
            <p:cNvPr id="32" name="Rectangle 3"/>
            <p:cNvSpPr txBox="1">
              <a:spLocks noChangeArrowheads="1"/>
            </p:cNvSpPr>
            <p:nvPr/>
          </p:nvSpPr>
          <p:spPr bwMode="auto">
            <a:xfrm>
              <a:off x="4330264" y="2313713"/>
              <a:ext cx="725212" cy="677108"/>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fontAlgn="auto" latinLnBrk="1">
                <a:spcBef>
                  <a:spcPts val="0"/>
                </a:spcBef>
                <a:spcAft>
                  <a:spcPts val="0"/>
                </a:spcAft>
                <a:defRPr/>
              </a:pPr>
              <a:r>
                <a:rPr lang="en-US" altLang="ko-KR" sz="4400" b="1">
                  <a:solidFill>
                    <a:srgbClr val="48B5B2"/>
                  </a:solidFill>
                  <a:latin typeface="Calibri" panose="020F0502020204030204" pitchFamily="34" charset="0"/>
                  <a:ea typeface="Tahoma" panose="020B0604030504040204" pitchFamily="34" charset="0"/>
                  <a:cs typeface="Tahoma" panose="020B0604030504040204" pitchFamily="34" charset="0"/>
                </a:rPr>
                <a:t>03</a:t>
              </a:r>
            </a:p>
          </p:txBody>
        </p:sp>
      </p:grpSp>
      <p:grpSp>
        <p:nvGrpSpPr>
          <p:cNvPr id="53273" name="그룹 32"/>
          <p:cNvGrpSpPr>
            <a:grpSpLocks/>
          </p:cNvGrpSpPr>
          <p:nvPr/>
        </p:nvGrpSpPr>
        <p:grpSpPr bwMode="auto">
          <a:xfrm flipH="1">
            <a:off x="2324100" y="1306513"/>
            <a:ext cx="2965450" cy="800100"/>
            <a:chOff x="4330264" y="2313713"/>
            <a:chExt cx="2503243" cy="677108"/>
          </a:xfrm>
        </p:grpSpPr>
        <p:sp>
          <p:nvSpPr>
            <p:cNvPr id="34" name="Rectangle 3"/>
            <p:cNvSpPr txBox="1">
              <a:spLocks noChangeArrowheads="1"/>
            </p:cNvSpPr>
            <p:nvPr/>
          </p:nvSpPr>
          <p:spPr bwMode="auto">
            <a:xfrm>
              <a:off x="5015734" y="2531102"/>
              <a:ext cx="1817773" cy="24239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1400" b="1">
                  <a:solidFill>
                    <a:srgbClr val="7383A4"/>
                  </a:solidFill>
                  <a:latin typeface="Calibri" panose="020F0502020204030204" pitchFamily="34" charset="0"/>
                  <a:ea typeface="Tahoma" panose="020B0604030504040204" pitchFamily="34" charset="0"/>
                  <a:cs typeface="Tahoma" panose="020B0604030504040204" pitchFamily="34" charset="0"/>
                </a:rPr>
                <a:t>中枢神经系统疾病</a:t>
              </a:r>
            </a:p>
          </p:txBody>
        </p:sp>
        <p:sp>
          <p:nvSpPr>
            <p:cNvPr id="36" name="Rectangle 3"/>
            <p:cNvSpPr txBox="1">
              <a:spLocks noChangeArrowheads="1"/>
            </p:cNvSpPr>
            <p:nvPr/>
          </p:nvSpPr>
          <p:spPr bwMode="auto">
            <a:xfrm>
              <a:off x="4330264" y="2313713"/>
              <a:ext cx="725212" cy="677108"/>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4400" b="1">
                  <a:solidFill>
                    <a:srgbClr val="7383A4"/>
                  </a:solidFill>
                  <a:latin typeface="Calibri" panose="020F0502020204030204" pitchFamily="34" charset="0"/>
                  <a:ea typeface="Tahoma" panose="020B0604030504040204" pitchFamily="34" charset="0"/>
                  <a:cs typeface="Tahoma" panose="020B0604030504040204" pitchFamily="34" charset="0"/>
                </a:rPr>
                <a:t>04</a:t>
              </a:r>
            </a:p>
          </p:txBody>
        </p:sp>
      </p:grpSp>
      <p:grpSp>
        <p:nvGrpSpPr>
          <p:cNvPr id="53276" name="그룹 36"/>
          <p:cNvGrpSpPr>
            <a:grpSpLocks/>
          </p:cNvGrpSpPr>
          <p:nvPr/>
        </p:nvGrpSpPr>
        <p:grpSpPr bwMode="auto">
          <a:xfrm flipH="1">
            <a:off x="2382838" y="2108200"/>
            <a:ext cx="2957512" cy="1276350"/>
            <a:chOff x="4330264" y="1739466"/>
            <a:chExt cx="2543285" cy="1026851"/>
          </a:xfrm>
        </p:grpSpPr>
        <p:sp>
          <p:nvSpPr>
            <p:cNvPr id="38" name="Rectangle 3"/>
            <p:cNvSpPr txBox="1">
              <a:spLocks noChangeArrowheads="1"/>
            </p:cNvSpPr>
            <p:nvPr/>
          </p:nvSpPr>
          <p:spPr bwMode="auto">
            <a:xfrm>
              <a:off x="5055776" y="2535392"/>
              <a:ext cx="1817773" cy="23092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1400" b="1">
                  <a:solidFill>
                    <a:srgbClr val="48B5B2"/>
                  </a:solidFill>
                  <a:latin typeface="Calibri" panose="020F0502020204030204" pitchFamily="34" charset="0"/>
                  <a:ea typeface="Tahoma" panose="020B0604030504040204" pitchFamily="34" charset="0"/>
                  <a:cs typeface="Tahoma" panose="020B0604030504040204" pitchFamily="34" charset="0"/>
                </a:rPr>
                <a:t>语言环境不良</a:t>
              </a:r>
            </a:p>
          </p:txBody>
        </p:sp>
        <p:sp>
          <p:nvSpPr>
            <p:cNvPr id="40" name="Rectangle 3"/>
            <p:cNvSpPr txBox="1">
              <a:spLocks noChangeArrowheads="1"/>
            </p:cNvSpPr>
            <p:nvPr/>
          </p:nvSpPr>
          <p:spPr bwMode="auto">
            <a:xfrm>
              <a:off x="4330264" y="1739466"/>
              <a:ext cx="725212" cy="726154"/>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4400" b="1">
                  <a:solidFill>
                    <a:srgbClr val="48B5B2"/>
                  </a:solidFill>
                  <a:latin typeface="Calibri" panose="020F0502020204030204" pitchFamily="34" charset="0"/>
                  <a:ea typeface="Tahoma" panose="020B0604030504040204" pitchFamily="34" charset="0"/>
                  <a:cs typeface="Tahoma" panose="020B0604030504040204" pitchFamily="34" charset="0"/>
                </a:rPr>
                <a:t>05</a:t>
              </a:r>
            </a:p>
          </p:txBody>
        </p:sp>
      </p:grpSp>
      <p:grpSp>
        <p:nvGrpSpPr>
          <p:cNvPr id="53279" name="그룹 40"/>
          <p:cNvGrpSpPr>
            <a:grpSpLocks/>
          </p:cNvGrpSpPr>
          <p:nvPr/>
        </p:nvGrpSpPr>
        <p:grpSpPr bwMode="auto">
          <a:xfrm flipH="1">
            <a:off x="2382838" y="2414588"/>
            <a:ext cx="3009900" cy="1225550"/>
            <a:chOff x="4284502" y="2573288"/>
            <a:chExt cx="2543285" cy="1035318"/>
          </a:xfrm>
        </p:grpSpPr>
        <p:sp>
          <p:nvSpPr>
            <p:cNvPr id="42" name="Rectangle 3"/>
            <p:cNvSpPr txBox="1">
              <a:spLocks noChangeArrowheads="1"/>
            </p:cNvSpPr>
            <p:nvPr/>
          </p:nvSpPr>
          <p:spPr bwMode="auto">
            <a:xfrm>
              <a:off x="5010014" y="2573288"/>
              <a:ext cx="1817773" cy="242395"/>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1400" b="1">
                  <a:solidFill>
                    <a:srgbClr val="625F63"/>
                  </a:solidFill>
                  <a:latin typeface="Calibri" panose="020F0502020204030204" pitchFamily="34" charset="0"/>
                  <a:ea typeface="Tahoma" panose="020B0604030504040204" pitchFamily="34" charset="0"/>
                  <a:cs typeface="Tahoma" panose="020B0604030504040204" pitchFamily="34" charset="0"/>
                </a:rPr>
                <a:t>自闭症以及脑瘫</a:t>
              </a:r>
            </a:p>
          </p:txBody>
        </p:sp>
        <p:sp>
          <p:nvSpPr>
            <p:cNvPr id="44" name="Rectangle 3"/>
            <p:cNvSpPr txBox="1">
              <a:spLocks noChangeArrowheads="1"/>
            </p:cNvSpPr>
            <p:nvPr/>
          </p:nvSpPr>
          <p:spPr bwMode="auto">
            <a:xfrm>
              <a:off x="4284502" y="2931498"/>
              <a:ext cx="725212" cy="677108"/>
            </a:xfrm>
            <a:prstGeom prst="rect">
              <a:avLst/>
            </a:prstGeom>
            <a:noFill/>
            <a:ln w="9525">
              <a:noFill/>
              <a:miter lim="800000"/>
            </a:ln>
          </p:spPr>
          <p:txBody>
            <a:bodyPr lIns="0" tIns="0" rIns="0" bIns="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r" fontAlgn="auto" latinLnBrk="1">
                <a:spcBef>
                  <a:spcPts val="0"/>
                </a:spcBef>
                <a:spcAft>
                  <a:spcPts val="0"/>
                </a:spcAft>
                <a:defRPr/>
              </a:pPr>
              <a:r>
                <a:rPr lang="en-US" altLang="ko-KR" sz="4400" b="1">
                  <a:solidFill>
                    <a:srgbClr val="625F63"/>
                  </a:solidFill>
                  <a:latin typeface="Calibri" panose="020F0502020204030204" pitchFamily="34" charset="0"/>
                  <a:ea typeface="Tahoma" panose="020B0604030504040204" pitchFamily="34" charset="0"/>
                  <a:cs typeface="Tahoma" panose="020B0604030504040204" pitchFamily="34" charset="0"/>
                </a:rPr>
                <a:t>06</a:t>
              </a:r>
            </a:p>
          </p:txBody>
        </p:sp>
      </p:grpSp>
      <p:sp>
        <p:nvSpPr>
          <p:cNvPr id="47" name="文本框 46"/>
          <p:cNvSpPr txBox="1">
            <a:spLocks noChangeArrowheads="1"/>
          </p:cNvSpPr>
          <p:nvPr/>
        </p:nvSpPr>
        <p:spPr bwMode="auto">
          <a:xfrm>
            <a:off x="774700" y="5716588"/>
            <a:ext cx="1071563" cy="860425"/>
          </a:xfrm>
          <a:prstGeom prst="rect">
            <a:avLst/>
          </a:prstGeom>
          <a:noFill/>
          <a:ln w="9525">
            <a:noFill/>
            <a:miter lim="800000"/>
            <a:headEnd/>
            <a:tailEnd/>
          </a:ln>
        </p:spPr>
        <p:txBody>
          <a:bodyPr lIns="121917" tIns="60958" rIns="121917" bIns="60958">
            <a:spAutoFit/>
          </a:bodyPr>
          <a:lstStyle/>
          <a:p>
            <a:pPr defTabSz="1219200" latinLnBrk="1"/>
            <a:endParaRPr lang="zh-CN" altLang="en-US" sz="4800" b="1">
              <a:solidFill>
                <a:srgbClr val="376092"/>
              </a:solidFill>
            </a:endParaRPr>
          </a:p>
        </p:txBody>
      </p:sp>
      <p:sp>
        <p:nvSpPr>
          <p:cNvPr id="48" name="文本框 47"/>
          <p:cNvSpPr txBox="1">
            <a:spLocks noChangeArrowheads="1"/>
          </p:cNvSpPr>
          <p:nvPr/>
        </p:nvSpPr>
        <p:spPr bwMode="auto">
          <a:xfrm>
            <a:off x="246063" y="4229100"/>
            <a:ext cx="4467225" cy="1352550"/>
          </a:xfrm>
          <a:prstGeom prst="rect">
            <a:avLst/>
          </a:prstGeom>
          <a:noFill/>
          <a:ln w="9525">
            <a:noFill/>
            <a:miter lim="800000"/>
            <a:headEnd/>
            <a:tailEnd/>
          </a:ln>
        </p:spPr>
        <p:txBody>
          <a:bodyPr lIns="121917" tIns="60958" rIns="121917" bIns="60958">
            <a:spAutoFit/>
          </a:bodyPr>
          <a:lstStyle/>
          <a:p>
            <a:pPr algn="ctr" defTabSz="1219200" latinLnBrk="1"/>
            <a:r>
              <a:rPr lang="zh-CN" altLang="en-US" sz="2700">
                <a:solidFill>
                  <a:srgbClr val="E46C0A"/>
                </a:solidFill>
                <a:latin typeface="맑은 고딕" pitchFamily="34" charset="-127"/>
              </a:rPr>
              <a:t>表达能力或者语言理解能力明显落后于同龄儿童的正常发育水平</a:t>
            </a:r>
          </a:p>
        </p:txBody>
      </p:sp>
      <p:sp>
        <p:nvSpPr>
          <p:cNvPr id="50" name="文本框 49"/>
          <p:cNvSpPr txBox="1">
            <a:spLocks noChangeArrowheads="1"/>
          </p:cNvSpPr>
          <p:nvPr/>
        </p:nvSpPr>
        <p:spPr bwMode="auto">
          <a:xfrm>
            <a:off x="2324100" y="3740150"/>
            <a:ext cx="736600" cy="488950"/>
          </a:xfrm>
          <a:prstGeom prst="rect">
            <a:avLst/>
          </a:prstGeom>
          <a:noFill/>
          <a:ln w="9525">
            <a:noFill/>
            <a:miter lim="800000"/>
            <a:headEnd/>
            <a:tailEnd/>
          </a:ln>
        </p:spPr>
        <p:txBody>
          <a:bodyPr vert="eaVert" lIns="121917" tIns="60958" rIns="121917" bIns="60958">
            <a:spAutoFit/>
          </a:bodyPr>
          <a:lstStyle/>
          <a:p>
            <a:pPr defTabSz="1219200" latinLnBrk="1"/>
            <a:r>
              <a:rPr lang="zh-CN" altLang="en-US" sz="3200" b="1">
                <a:solidFill>
                  <a:srgbClr val="376092"/>
                </a:solidFill>
              </a:rPr>
              <a:t>→</a:t>
            </a:r>
          </a:p>
        </p:txBody>
      </p:sp>
      <p:grpSp>
        <p:nvGrpSpPr>
          <p:cNvPr id="53285" name="그룹 28"/>
          <p:cNvGrpSpPr>
            <a:grpSpLocks/>
          </p:cNvGrpSpPr>
          <p:nvPr/>
        </p:nvGrpSpPr>
        <p:grpSpPr bwMode="auto">
          <a:xfrm>
            <a:off x="8437563" y="2478088"/>
            <a:ext cx="1222375" cy="2813050"/>
            <a:chOff x="745318" y="2593250"/>
            <a:chExt cx="1388282" cy="3188308"/>
          </a:xfrm>
        </p:grpSpPr>
        <p:sp>
          <p:nvSpPr>
            <p:cNvPr id="53" name="직사각형 29"/>
            <p:cNvSpPr>
              <a:spLocks noChangeArrowheads="1"/>
            </p:cNvSpPr>
            <p:nvPr/>
          </p:nvSpPr>
          <p:spPr bwMode="auto">
            <a:xfrm>
              <a:off x="745318" y="3930191"/>
              <a:ext cx="1388282" cy="1710570"/>
            </a:xfrm>
            <a:prstGeom prst="rect">
              <a:avLst/>
            </a:prstGeom>
            <a:solidFill>
              <a:srgbClr val="71C6C6"/>
            </a:solidFill>
            <a:ln w="25400" algn="ctr">
              <a:noFill/>
              <a:miter lim="800000"/>
              <a:headEnd/>
              <a:tailEnd/>
            </a:ln>
          </p:spPr>
          <p:txBody>
            <a:bodyPr lIns="121917" tIns="60958" rIns="121917" bIns="60958" anchor="ctr"/>
            <a:lstStyle/>
            <a:p>
              <a:pPr algn="ctr" defTabSz="1219200" latinLnBrk="1"/>
              <a:endParaRPr lang="ko-KR" altLang="en-US" sz="1900">
                <a:solidFill>
                  <a:srgbClr val="FFFFFF"/>
                </a:solidFill>
                <a:latin typeface="맑은 고딕" pitchFamily="34" charset="-127"/>
                <a:ea typeface="맑은 고딕" pitchFamily="34" charset="-127"/>
              </a:endParaRPr>
            </a:p>
          </p:txBody>
        </p:sp>
        <p:grpSp>
          <p:nvGrpSpPr>
            <p:cNvPr id="53287" name="그룹 30"/>
            <p:cNvGrpSpPr>
              <a:grpSpLocks/>
            </p:cNvGrpSpPr>
            <p:nvPr/>
          </p:nvGrpSpPr>
          <p:grpSpPr bwMode="auto">
            <a:xfrm>
              <a:off x="745318" y="2593250"/>
              <a:ext cx="1388282" cy="3188308"/>
              <a:chOff x="745318" y="2593250"/>
              <a:chExt cx="1388282" cy="3188308"/>
            </a:xfrm>
          </p:grpSpPr>
          <p:sp>
            <p:nvSpPr>
              <p:cNvPr id="55" name="직사각형 16"/>
              <p:cNvSpPr/>
              <p:nvPr/>
            </p:nvSpPr>
            <p:spPr>
              <a:xfrm>
                <a:off x="745318" y="2593250"/>
                <a:ext cx="1388282" cy="3188308"/>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rgbClr val="F8F0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a:p>
            </p:txBody>
          </p:sp>
          <p:grpSp>
            <p:nvGrpSpPr>
              <p:cNvPr id="53289" name="그룹 32"/>
              <p:cNvGrpSpPr>
                <a:grpSpLocks/>
              </p:cNvGrpSpPr>
              <p:nvPr/>
            </p:nvGrpSpPr>
            <p:grpSpPr bwMode="auto">
              <a:xfrm>
                <a:off x="827584" y="2782181"/>
                <a:ext cx="1223750" cy="2810447"/>
                <a:chOff x="3827959" y="2782180"/>
                <a:chExt cx="1223750" cy="2810447"/>
              </a:xfrm>
            </p:grpSpPr>
            <p:sp>
              <p:nvSpPr>
                <p:cNvPr id="53290" name="Freeform 6"/>
                <p:cNvSpPr>
                  <a:spLocks/>
                </p:cNvSpPr>
                <p:nvPr/>
              </p:nvSpPr>
              <p:spPr bwMode="auto">
                <a:xfrm>
                  <a:off x="4183742" y="2782180"/>
                  <a:ext cx="512184" cy="510990"/>
                </a:xfrm>
                <a:custGeom>
                  <a:avLst/>
                  <a:gdLst>
                    <a:gd name="T0" fmla="*/ 512184 w 429"/>
                    <a:gd name="T1" fmla="*/ 255495 h 428"/>
                    <a:gd name="T2" fmla="*/ 507408 w 429"/>
                    <a:gd name="T3" fmla="*/ 308027 h 428"/>
                    <a:gd name="T4" fmla="*/ 493082 w 429"/>
                    <a:gd name="T5" fmla="*/ 355783 h 428"/>
                    <a:gd name="T6" fmla="*/ 468010 w 429"/>
                    <a:gd name="T7" fmla="*/ 398763 h 428"/>
                    <a:gd name="T8" fmla="*/ 438162 w 429"/>
                    <a:gd name="T9" fmla="*/ 438162 h 428"/>
                    <a:gd name="T10" fmla="*/ 398763 w 429"/>
                    <a:gd name="T11" fmla="*/ 468010 h 428"/>
                    <a:gd name="T12" fmla="*/ 355783 w 429"/>
                    <a:gd name="T13" fmla="*/ 493081 h 428"/>
                    <a:gd name="T14" fmla="*/ 308027 w 429"/>
                    <a:gd name="T15" fmla="*/ 507408 h 428"/>
                    <a:gd name="T16" fmla="*/ 255495 w 429"/>
                    <a:gd name="T17" fmla="*/ 510990 h 428"/>
                    <a:gd name="T18" fmla="*/ 229229 w 429"/>
                    <a:gd name="T19" fmla="*/ 509796 h 428"/>
                    <a:gd name="T20" fmla="*/ 180279 w 429"/>
                    <a:gd name="T21" fmla="*/ 500245 h 428"/>
                    <a:gd name="T22" fmla="*/ 133717 w 429"/>
                    <a:gd name="T23" fmla="*/ 482336 h 428"/>
                    <a:gd name="T24" fmla="*/ 93124 w 429"/>
                    <a:gd name="T25" fmla="*/ 453683 h 428"/>
                    <a:gd name="T26" fmla="*/ 58501 w 429"/>
                    <a:gd name="T27" fmla="*/ 419060 h 428"/>
                    <a:gd name="T28" fmla="*/ 31041 w 429"/>
                    <a:gd name="T29" fmla="*/ 378467 h 428"/>
                    <a:gd name="T30" fmla="*/ 10745 w 429"/>
                    <a:gd name="T31" fmla="*/ 333099 h 428"/>
                    <a:gd name="T32" fmla="*/ 1194 w 429"/>
                    <a:gd name="T33" fmla="*/ 282955 h 428"/>
                    <a:gd name="T34" fmla="*/ 0 w 429"/>
                    <a:gd name="T35" fmla="*/ 255495 h 428"/>
                    <a:gd name="T36" fmla="*/ 4776 w 429"/>
                    <a:gd name="T37" fmla="*/ 204157 h 428"/>
                    <a:gd name="T38" fmla="*/ 20296 w 429"/>
                    <a:gd name="T39" fmla="*/ 156401 h 428"/>
                    <a:gd name="T40" fmla="*/ 44174 w 429"/>
                    <a:gd name="T41" fmla="*/ 113421 h 428"/>
                    <a:gd name="T42" fmla="*/ 75216 w 429"/>
                    <a:gd name="T43" fmla="*/ 75216 h 428"/>
                    <a:gd name="T44" fmla="*/ 113421 w 429"/>
                    <a:gd name="T45" fmla="*/ 44174 h 428"/>
                    <a:gd name="T46" fmla="*/ 157595 w 429"/>
                    <a:gd name="T47" fmla="*/ 20296 h 428"/>
                    <a:gd name="T48" fmla="*/ 204157 w 429"/>
                    <a:gd name="T49" fmla="*/ 4776 h 428"/>
                    <a:gd name="T50" fmla="*/ 255495 w 429"/>
                    <a:gd name="T51" fmla="*/ 0 h 428"/>
                    <a:gd name="T52" fmla="*/ 282955 w 429"/>
                    <a:gd name="T53" fmla="*/ 1194 h 428"/>
                    <a:gd name="T54" fmla="*/ 333099 w 429"/>
                    <a:gd name="T55" fmla="*/ 10745 h 428"/>
                    <a:gd name="T56" fmla="*/ 378467 w 429"/>
                    <a:gd name="T57" fmla="*/ 31041 h 428"/>
                    <a:gd name="T58" fmla="*/ 419060 w 429"/>
                    <a:gd name="T59" fmla="*/ 58501 h 428"/>
                    <a:gd name="T60" fmla="*/ 453683 w 429"/>
                    <a:gd name="T61" fmla="*/ 93124 h 428"/>
                    <a:gd name="T62" fmla="*/ 482336 w 429"/>
                    <a:gd name="T63" fmla="*/ 133717 h 428"/>
                    <a:gd name="T64" fmla="*/ 500245 w 429"/>
                    <a:gd name="T65" fmla="*/ 180279 h 428"/>
                    <a:gd name="T66" fmla="*/ 512184 w 429"/>
                    <a:gd name="T67" fmla="*/ 229229 h 428"/>
                    <a:gd name="T68" fmla="*/ 512184 w 429"/>
                    <a:gd name="T69" fmla="*/ 255495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428"/>
                    <a:gd name="T107" fmla="*/ 429 w 429"/>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close/>
                    </a:path>
                  </a:pathLst>
                </a:custGeom>
                <a:noFill/>
                <a:ln w="3175">
                  <a:solidFill>
                    <a:srgbClr val="625F63"/>
                  </a:solidFill>
                  <a:round/>
                  <a:headEnd/>
                  <a:tailEnd/>
                </a:ln>
              </p:spPr>
              <p:txBody>
                <a:bodyPr/>
                <a:lstStyle/>
                <a:p>
                  <a:endParaRPr lang="zh-CN" altLang="en-US"/>
                </a:p>
              </p:txBody>
            </p:sp>
            <p:sp>
              <p:nvSpPr>
                <p:cNvPr id="53291" name="Freeform 8"/>
                <p:cNvSpPr>
                  <a:spLocks/>
                </p:cNvSpPr>
                <p:nvPr/>
              </p:nvSpPr>
              <p:spPr bwMode="auto">
                <a:xfrm>
                  <a:off x="3827959" y="3401816"/>
                  <a:ext cx="1223750" cy="2190811"/>
                </a:xfrm>
                <a:custGeom>
                  <a:avLst/>
                  <a:gdLst>
                    <a:gd name="T0" fmla="*/ 1142564 w 1025"/>
                    <a:gd name="T1" fmla="*/ 287730 h 1835"/>
                    <a:gd name="T2" fmla="*/ 1048246 w 1025"/>
                    <a:gd name="T3" fmla="*/ 164759 h 1835"/>
                    <a:gd name="T4" fmla="*/ 938407 w 1025"/>
                    <a:gd name="T5" fmla="*/ 83573 h 1835"/>
                    <a:gd name="T6" fmla="*/ 780812 w 1025"/>
                    <a:gd name="T7" fmla="*/ 22684 h 1835"/>
                    <a:gd name="T8" fmla="*/ 611278 w 1025"/>
                    <a:gd name="T9" fmla="*/ 0 h 1835"/>
                    <a:gd name="T10" fmla="*/ 483530 w 1025"/>
                    <a:gd name="T11" fmla="*/ 13133 h 1835"/>
                    <a:gd name="T12" fmla="*/ 309221 w 1025"/>
                    <a:gd name="T13" fmla="*/ 70440 h 1835"/>
                    <a:gd name="T14" fmla="*/ 195800 w 1025"/>
                    <a:gd name="T15" fmla="*/ 145656 h 1835"/>
                    <a:gd name="T16" fmla="*/ 97900 w 1025"/>
                    <a:gd name="T17" fmla="*/ 259077 h 1835"/>
                    <a:gd name="T18" fmla="*/ 40593 w 1025"/>
                    <a:gd name="T19" fmla="*/ 383243 h 1835"/>
                    <a:gd name="T20" fmla="*/ 4776 w 1025"/>
                    <a:gd name="T21" fmla="*/ 596951 h 1835"/>
                    <a:gd name="T22" fmla="*/ 1194 w 1025"/>
                    <a:gd name="T23" fmla="*/ 777231 h 1835"/>
                    <a:gd name="T24" fmla="*/ 20296 w 1025"/>
                    <a:gd name="T25" fmla="*/ 918111 h 1835"/>
                    <a:gd name="T26" fmla="*/ 50144 w 1025"/>
                    <a:gd name="T27" fmla="*/ 969449 h 1835"/>
                    <a:gd name="T28" fmla="*/ 91930 w 1025"/>
                    <a:gd name="T29" fmla="*/ 988551 h 1835"/>
                    <a:gd name="T30" fmla="*/ 144462 w 1025"/>
                    <a:gd name="T31" fmla="*/ 979000 h 1835"/>
                    <a:gd name="T32" fmla="*/ 180279 w 1025"/>
                    <a:gd name="T33" fmla="*/ 941989 h 1835"/>
                    <a:gd name="T34" fmla="*/ 195800 w 1025"/>
                    <a:gd name="T35" fmla="*/ 863192 h 1835"/>
                    <a:gd name="T36" fmla="*/ 200576 w 1025"/>
                    <a:gd name="T37" fmla="*/ 622023 h 1835"/>
                    <a:gd name="T38" fmla="*/ 236393 w 1025"/>
                    <a:gd name="T39" fmla="*/ 436968 h 1835"/>
                    <a:gd name="T40" fmla="*/ 275791 w 1025"/>
                    <a:gd name="T41" fmla="*/ 374885 h 1835"/>
                    <a:gd name="T42" fmla="*/ 306833 w 1025"/>
                    <a:gd name="T43" fmla="*/ 358171 h 1835"/>
                    <a:gd name="T44" fmla="*/ 330711 w 1025"/>
                    <a:gd name="T45" fmla="*/ 370110 h 1835"/>
                    <a:gd name="T46" fmla="*/ 339068 w 1025"/>
                    <a:gd name="T47" fmla="*/ 420254 h 1835"/>
                    <a:gd name="T48" fmla="*/ 336680 w 1025"/>
                    <a:gd name="T49" fmla="*/ 2086942 h 1835"/>
                    <a:gd name="T50" fmla="*/ 349813 w 1025"/>
                    <a:gd name="T51" fmla="*/ 2137085 h 1835"/>
                    <a:gd name="T52" fmla="*/ 382049 w 1025"/>
                    <a:gd name="T53" fmla="*/ 2174096 h 1835"/>
                    <a:gd name="T54" fmla="*/ 429805 w 1025"/>
                    <a:gd name="T55" fmla="*/ 2189617 h 1835"/>
                    <a:gd name="T56" fmla="*/ 470397 w 1025"/>
                    <a:gd name="T57" fmla="*/ 2186035 h 1835"/>
                    <a:gd name="T58" fmla="*/ 513378 w 1025"/>
                    <a:gd name="T59" fmla="*/ 2160963 h 1835"/>
                    <a:gd name="T60" fmla="*/ 538450 w 1025"/>
                    <a:gd name="T61" fmla="*/ 2119177 h 1835"/>
                    <a:gd name="T62" fmla="*/ 542032 w 1025"/>
                    <a:gd name="T63" fmla="*/ 2085748 h 1835"/>
                    <a:gd name="T64" fmla="*/ 555165 w 1025"/>
                    <a:gd name="T65" fmla="*/ 1116299 h 1835"/>
                    <a:gd name="T66" fmla="*/ 600533 w 1025"/>
                    <a:gd name="T67" fmla="*/ 1091227 h 1835"/>
                    <a:gd name="T68" fmla="*/ 641126 w 1025"/>
                    <a:gd name="T69" fmla="*/ 1096002 h 1835"/>
                    <a:gd name="T70" fmla="*/ 678137 w 1025"/>
                    <a:gd name="T71" fmla="*/ 1131820 h 1835"/>
                    <a:gd name="T72" fmla="*/ 681718 w 1025"/>
                    <a:gd name="T73" fmla="*/ 2086942 h 1835"/>
                    <a:gd name="T74" fmla="*/ 693657 w 1025"/>
                    <a:gd name="T75" fmla="*/ 2137085 h 1835"/>
                    <a:gd name="T76" fmla="*/ 725893 w 1025"/>
                    <a:gd name="T77" fmla="*/ 2174096 h 1835"/>
                    <a:gd name="T78" fmla="*/ 773649 w 1025"/>
                    <a:gd name="T79" fmla="*/ 2189617 h 1835"/>
                    <a:gd name="T80" fmla="*/ 814241 w 1025"/>
                    <a:gd name="T81" fmla="*/ 2186035 h 1835"/>
                    <a:gd name="T82" fmla="*/ 856028 w 1025"/>
                    <a:gd name="T83" fmla="*/ 2160963 h 1835"/>
                    <a:gd name="T84" fmla="*/ 881100 w 1025"/>
                    <a:gd name="T85" fmla="*/ 2119177 h 1835"/>
                    <a:gd name="T86" fmla="*/ 885875 w 1025"/>
                    <a:gd name="T87" fmla="*/ 2086942 h 1835"/>
                    <a:gd name="T88" fmla="*/ 885875 w 1025"/>
                    <a:gd name="T89" fmla="*/ 403539 h 1835"/>
                    <a:gd name="T90" fmla="*/ 902590 w 1025"/>
                    <a:gd name="T91" fmla="*/ 360559 h 1835"/>
                    <a:gd name="T92" fmla="*/ 930050 w 1025"/>
                    <a:gd name="T93" fmla="*/ 362946 h 1835"/>
                    <a:gd name="T94" fmla="*/ 965867 w 1025"/>
                    <a:gd name="T95" fmla="*/ 395182 h 1835"/>
                    <a:gd name="T96" fmla="*/ 1007653 w 1025"/>
                    <a:gd name="T97" fmla="*/ 503827 h 1835"/>
                    <a:gd name="T98" fmla="*/ 1027950 w 1025"/>
                    <a:gd name="T99" fmla="*/ 699627 h 1835"/>
                    <a:gd name="T100" fmla="*/ 1030338 w 1025"/>
                    <a:gd name="T101" fmla="*/ 884682 h 1835"/>
                    <a:gd name="T102" fmla="*/ 1058991 w 1025"/>
                    <a:gd name="T103" fmla="*/ 963479 h 1835"/>
                    <a:gd name="T104" fmla="*/ 1097196 w 1025"/>
                    <a:gd name="T105" fmla="*/ 986163 h 1835"/>
                    <a:gd name="T106" fmla="*/ 1155697 w 1025"/>
                    <a:gd name="T107" fmla="*/ 982582 h 1835"/>
                    <a:gd name="T108" fmla="*/ 1184351 w 1025"/>
                    <a:gd name="T109" fmla="*/ 961092 h 1835"/>
                    <a:gd name="T110" fmla="*/ 1213005 w 1025"/>
                    <a:gd name="T111" fmla="*/ 882294 h 1835"/>
                    <a:gd name="T112" fmla="*/ 1223750 w 1025"/>
                    <a:gd name="T113" fmla="*/ 747383 h 1835"/>
                    <a:gd name="T114" fmla="*/ 1204647 w 1025"/>
                    <a:gd name="T115" fmla="*/ 482337 h 1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5"/>
                    <a:gd name="T175" fmla="*/ 0 h 1835"/>
                    <a:gd name="T176" fmla="*/ 1025 w 1025"/>
                    <a:gd name="T177" fmla="*/ 1835 h 1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29" y="343"/>
                      </a:lnTo>
                      <a:lnTo>
                        <a:pt x="22" y="368"/>
                      </a:lnTo>
                      <a:lnTo>
                        <a:pt x="15" y="404"/>
                      </a:lnTo>
                      <a:lnTo>
                        <a:pt x="9" y="447"/>
                      </a:lnTo>
                      <a:lnTo>
                        <a:pt x="4" y="500"/>
                      </a:lnTo>
                      <a:lnTo>
                        <a:pt x="1" y="559"/>
                      </a:lnTo>
                      <a:lnTo>
                        <a:pt x="0" y="592"/>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6" y="816"/>
                      </a:lnTo>
                      <a:lnTo>
                        <a:pt x="50" y="819"/>
                      </a:lnTo>
                      <a:lnTo>
                        <a:pt x="57" y="823"/>
                      </a:lnTo>
                      <a:lnTo>
                        <a:pt x="65" y="826"/>
                      </a:lnTo>
                      <a:lnTo>
                        <a:pt x="77" y="828"/>
                      </a:lnTo>
                      <a:lnTo>
                        <a:pt x="90" y="828"/>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7"/>
                      </a:lnTo>
                      <a:lnTo>
                        <a:pt x="457" y="954"/>
                      </a:lnTo>
                      <a:lnTo>
                        <a:pt x="458" y="948"/>
                      </a:lnTo>
                      <a:lnTo>
                        <a:pt x="461" y="941"/>
                      </a:lnTo>
                      <a:lnTo>
                        <a:pt x="465" y="935"/>
                      </a:lnTo>
                      <a:lnTo>
                        <a:pt x="472" y="927"/>
                      </a:lnTo>
                      <a:lnTo>
                        <a:pt x="482" y="920"/>
                      </a:lnTo>
                      <a:lnTo>
                        <a:pt x="487" y="918"/>
                      </a:lnTo>
                      <a:lnTo>
                        <a:pt x="495" y="915"/>
                      </a:lnTo>
                      <a:lnTo>
                        <a:pt x="503"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34" y="828"/>
                      </a:lnTo>
                      <a:lnTo>
                        <a:pt x="947" y="828"/>
                      </a:lnTo>
                      <a:lnTo>
                        <a:pt x="959" y="826"/>
                      </a:lnTo>
                      <a:lnTo>
                        <a:pt x="968" y="823"/>
                      </a:lnTo>
                      <a:lnTo>
                        <a:pt x="975" y="819"/>
                      </a:lnTo>
                      <a:lnTo>
                        <a:pt x="980" y="816"/>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592"/>
                      </a:lnTo>
                      <a:lnTo>
                        <a:pt x="1025" y="559"/>
                      </a:lnTo>
                      <a:lnTo>
                        <a:pt x="1021" y="500"/>
                      </a:lnTo>
                      <a:lnTo>
                        <a:pt x="1016" y="447"/>
                      </a:lnTo>
                      <a:lnTo>
                        <a:pt x="1009" y="404"/>
                      </a:lnTo>
                      <a:lnTo>
                        <a:pt x="1003" y="368"/>
                      </a:lnTo>
                      <a:lnTo>
                        <a:pt x="997" y="343"/>
                      </a:lnTo>
                      <a:lnTo>
                        <a:pt x="991" y="321"/>
                      </a:lnTo>
                      <a:close/>
                    </a:path>
                  </a:pathLst>
                </a:custGeom>
                <a:noFill/>
                <a:ln w="3175">
                  <a:solidFill>
                    <a:srgbClr val="625F63"/>
                  </a:solidFill>
                  <a:round/>
                  <a:headEnd/>
                  <a:tailEnd/>
                </a:ln>
              </p:spPr>
              <p:txBody>
                <a:bodyPr/>
                <a:lstStyle/>
                <a:p>
                  <a:endParaRPr lang="zh-CN" altLang="en-US"/>
                </a:p>
              </p:txBody>
            </p:sp>
          </p:grpSp>
        </p:grpSp>
      </p:grpSp>
      <p:grpSp>
        <p:nvGrpSpPr>
          <p:cNvPr id="53292" name="그룹 35"/>
          <p:cNvGrpSpPr>
            <a:grpSpLocks/>
          </p:cNvGrpSpPr>
          <p:nvPr/>
        </p:nvGrpSpPr>
        <p:grpSpPr bwMode="auto">
          <a:xfrm>
            <a:off x="9910763" y="2446338"/>
            <a:ext cx="1222375" cy="2811462"/>
            <a:chOff x="745318" y="2593251"/>
            <a:chExt cx="1388282" cy="3188309"/>
          </a:xfrm>
        </p:grpSpPr>
        <p:sp>
          <p:nvSpPr>
            <p:cNvPr id="61" name="직사각형 36"/>
            <p:cNvSpPr>
              <a:spLocks noChangeArrowheads="1"/>
            </p:cNvSpPr>
            <p:nvPr/>
          </p:nvSpPr>
          <p:spPr bwMode="auto">
            <a:xfrm>
              <a:off x="745318" y="3037676"/>
              <a:ext cx="1388282" cy="2603085"/>
            </a:xfrm>
            <a:prstGeom prst="rect">
              <a:avLst/>
            </a:prstGeom>
            <a:solidFill>
              <a:srgbClr val="FF6F89"/>
            </a:solidFill>
            <a:ln w="25400" algn="ctr">
              <a:noFill/>
              <a:miter lim="800000"/>
              <a:headEnd/>
              <a:tailEnd/>
            </a:ln>
          </p:spPr>
          <p:txBody>
            <a:bodyPr lIns="121917" tIns="60958" rIns="121917" bIns="60958" anchor="ctr"/>
            <a:lstStyle/>
            <a:p>
              <a:pPr algn="ctr" defTabSz="1219200" latinLnBrk="1"/>
              <a:endParaRPr lang="ko-KR" altLang="en-US" sz="1900">
                <a:solidFill>
                  <a:srgbClr val="FFFFFF"/>
                </a:solidFill>
                <a:latin typeface="맑은 고딕" pitchFamily="34" charset="-127"/>
                <a:ea typeface="맑은 고딕" pitchFamily="34" charset="-127"/>
              </a:endParaRPr>
            </a:p>
          </p:txBody>
        </p:sp>
        <p:grpSp>
          <p:nvGrpSpPr>
            <p:cNvPr id="53294" name="그룹 37"/>
            <p:cNvGrpSpPr>
              <a:grpSpLocks/>
            </p:cNvGrpSpPr>
            <p:nvPr/>
          </p:nvGrpSpPr>
          <p:grpSpPr bwMode="auto">
            <a:xfrm>
              <a:off x="745318" y="2593251"/>
              <a:ext cx="1388282" cy="3188309"/>
              <a:chOff x="745318" y="2593251"/>
              <a:chExt cx="1388282" cy="3188309"/>
            </a:xfrm>
          </p:grpSpPr>
          <p:sp>
            <p:nvSpPr>
              <p:cNvPr id="63" name="직사각형 16"/>
              <p:cNvSpPr/>
              <p:nvPr/>
            </p:nvSpPr>
            <p:spPr>
              <a:xfrm>
                <a:off x="745318" y="2593251"/>
                <a:ext cx="1388282" cy="3188309"/>
              </a:xfrm>
              <a:custGeom>
                <a:avLst/>
                <a:gdLst/>
                <a:ahLst/>
                <a:cxnLst/>
                <a:rect l="l" t="t" r="r" b="b"/>
                <a:pathLst>
                  <a:path w="1388282" h="3188308">
                    <a:moveTo>
                      <a:pt x="661309" y="808566"/>
                    </a:moveTo>
                    <a:lnTo>
                      <a:pt x="633849" y="812148"/>
                    </a:lnTo>
                    <a:lnTo>
                      <a:pt x="602808" y="814536"/>
                    </a:lnTo>
                    <a:lnTo>
                      <a:pt x="565797" y="821699"/>
                    </a:lnTo>
                    <a:lnTo>
                      <a:pt x="524010" y="831250"/>
                    </a:lnTo>
                    <a:lnTo>
                      <a:pt x="482223" y="843189"/>
                    </a:lnTo>
                    <a:lnTo>
                      <a:pt x="436855" y="858710"/>
                    </a:lnTo>
                    <a:lnTo>
                      <a:pt x="414171" y="868261"/>
                    </a:lnTo>
                    <a:lnTo>
                      <a:pt x="391487" y="879006"/>
                    </a:lnTo>
                    <a:lnTo>
                      <a:pt x="367609" y="892139"/>
                    </a:lnTo>
                    <a:lnTo>
                      <a:pt x="344925" y="906466"/>
                    </a:lnTo>
                    <a:lnTo>
                      <a:pt x="322240" y="919599"/>
                    </a:lnTo>
                    <a:lnTo>
                      <a:pt x="299556" y="936314"/>
                    </a:lnTo>
                    <a:lnTo>
                      <a:pt x="278066" y="954222"/>
                    </a:lnTo>
                    <a:lnTo>
                      <a:pt x="257770" y="973325"/>
                    </a:lnTo>
                    <a:lnTo>
                      <a:pt x="237473" y="993621"/>
                    </a:lnTo>
                    <a:lnTo>
                      <a:pt x="217177" y="1017499"/>
                    </a:lnTo>
                    <a:lnTo>
                      <a:pt x="198075" y="1041377"/>
                    </a:lnTo>
                    <a:lnTo>
                      <a:pt x="180166" y="1067643"/>
                    </a:lnTo>
                    <a:lnTo>
                      <a:pt x="164645" y="1096297"/>
                    </a:lnTo>
                    <a:lnTo>
                      <a:pt x="149125" y="1126144"/>
                    </a:lnTo>
                    <a:lnTo>
                      <a:pt x="134798" y="1158380"/>
                    </a:lnTo>
                    <a:lnTo>
                      <a:pt x="122859" y="1191809"/>
                    </a:lnTo>
                    <a:lnTo>
                      <a:pt x="116889" y="1218075"/>
                    </a:lnTo>
                    <a:lnTo>
                      <a:pt x="108532" y="1247922"/>
                    </a:lnTo>
                    <a:lnTo>
                      <a:pt x="100175" y="1290903"/>
                    </a:lnTo>
                    <a:lnTo>
                      <a:pt x="93011" y="1342241"/>
                    </a:lnTo>
                    <a:lnTo>
                      <a:pt x="87042" y="1405517"/>
                    </a:lnTo>
                    <a:lnTo>
                      <a:pt x="83460" y="1475958"/>
                    </a:lnTo>
                    <a:lnTo>
                      <a:pt x="82266" y="1515356"/>
                    </a:lnTo>
                    <a:lnTo>
                      <a:pt x="83460" y="1555949"/>
                    </a:lnTo>
                    <a:lnTo>
                      <a:pt x="83460" y="1585797"/>
                    </a:lnTo>
                    <a:lnTo>
                      <a:pt x="84654" y="1615644"/>
                    </a:lnTo>
                    <a:lnTo>
                      <a:pt x="88236" y="1652655"/>
                    </a:lnTo>
                    <a:lnTo>
                      <a:pt x="93011" y="1690860"/>
                    </a:lnTo>
                    <a:lnTo>
                      <a:pt x="97787" y="1709963"/>
                    </a:lnTo>
                    <a:lnTo>
                      <a:pt x="102562" y="1726677"/>
                    </a:lnTo>
                    <a:lnTo>
                      <a:pt x="108532" y="1744586"/>
                    </a:lnTo>
                    <a:lnTo>
                      <a:pt x="114501" y="1757719"/>
                    </a:lnTo>
                    <a:lnTo>
                      <a:pt x="122859" y="1769658"/>
                    </a:lnTo>
                    <a:lnTo>
                      <a:pt x="132410" y="1778015"/>
                    </a:lnTo>
                    <a:lnTo>
                      <a:pt x="137186" y="1782791"/>
                    </a:lnTo>
                    <a:lnTo>
                      <a:pt x="141961" y="1786372"/>
                    </a:lnTo>
                    <a:lnTo>
                      <a:pt x="150318" y="1791148"/>
                    </a:lnTo>
                    <a:lnTo>
                      <a:pt x="159870" y="1794730"/>
                    </a:lnTo>
                    <a:lnTo>
                      <a:pt x="174197" y="1797117"/>
                    </a:lnTo>
                    <a:lnTo>
                      <a:pt x="189717" y="1797117"/>
                    </a:lnTo>
                    <a:lnTo>
                      <a:pt x="208820" y="1794730"/>
                    </a:lnTo>
                    <a:lnTo>
                      <a:pt x="218371" y="1791148"/>
                    </a:lnTo>
                    <a:lnTo>
                      <a:pt x="226728" y="1787566"/>
                    </a:lnTo>
                    <a:lnTo>
                      <a:pt x="233892" y="1782791"/>
                    </a:lnTo>
                    <a:lnTo>
                      <a:pt x="242249" y="1778015"/>
                    </a:lnTo>
                    <a:lnTo>
                      <a:pt x="248218" y="1772046"/>
                    </a:lnTo>
                    <a:lnTo>
                      <a:pt x="252994" y="1766076"/>
                    </a:lnTo>
                    <a:lnTo>
                      <a:pt x="262545" y="1750555"/>
                    </a:lnTo>
                    <a:lnTo>
                      <a:pt x="268515" y="1732647"/>
                    </a:lnTo>
                    <a:lnTo>
                      <a:pt x="273290" y="1714738"/>
                    </a:lnTo>
                    <a:lnTo>
                      <a:pt x="276872" y="1693248"/>
                    </a:lnTo>
                    <a:lnTo>
                      <a:pt x="278066" y="1671758"/>
                    </a:lnTo>
                    <a:lnTo>
                      <a:pt x="278066" y="1637135"/>
                    </a:lnTo>
                    <a:lnTo>
                      <a:pt x="278066" y="1581021"/>
                    </a:lnTo>
                    <a:lnTo>
                      <a:pt x="278066" y="1508193"/>
                    </a:lnTo>
                    <a:lnTo>
                      <a:pt x="279260" y="1469988"/>
                    </a:lnTo>
                    <a:lnTo>
                      <a:pt x="282842" y="1430589"/>
                    </a:lnTo>
                    <a:lnTo>
                      <a:pt x="286423" y="1388803"/>
                    </a:lnTo>
                    <a:lnTo>
                      <a:pt x="292393" y="1350598"/>
                    </a:lnTo>
                    <a:lnTo>
                      <a:pt x="298362" y="1312393"/>
                    </a:lnTo>
                    <a:lnTo>
                      <a:pt x="307914" y="1276576"/>
                    </a:lnTo>
                    <a:lnTo>
                      <a:pt x="318659" y="1245534"/>
                    </a:lnTo>
                    <a:lnTo>
                      <a:pt x="324628" y="1228820"/>
                    </a:lnTo>
                    <a:lnTo>
                      <a:pt x="332986" y="1216881"/>
                    </a:lnTo>
                    <a:lnTo>
                      <a:pt x="341343" y="1203748"/>
                    </a:lnTo>
                    <a:lnTo>
                      <a:pt x="348506" y="1193003"/>
                    </a:lnTo>
                    <a:lnTo>
                      <a:pt x="358058" y="1183452"/>
                    </a:lnTo>
                    <a:lnTo>
                      <a:pt x="367609" y="1176288"/>
                    </a:lnTo>
                    <a:lnTo>
                      <a:pt x="377160" y="1171512"/>
                    </a:lnTo>
                    <a:lnTo>
                      <a:pt x="384323" y="1166737"/>
                    </a:lnTo>
                    <a:lnTo>
                      <a:pt x="389099" y="1166737"/>
                    </a:lnTo>
                    <a:lnTo>
                      <a:pt x="393875" y="1166737"/>
                    </a:lnTo>
                    <a:lnTo>
                      <a:pt x="398650" y="1166737"/>
                    </a:lnTo>
                    <a:lnTo>
                      <a:pt x="403426" y="1169125"/>
                    </a:lnTo>
                    <a:lnTo>
                      <a:pt x="408201" y="1172706"/>
                    </a:lnTo>
                    <a:lnTo>
                      <a:pt x="412977" y="1178676"/>
                    </a:lnTo>
                    <a:lnTo>
                      <a:pt x="416559" y="1188227"/>
                    </a:lnTo>
                    <a:lnTo>
                      <a:pt x="418947" y="1198972"/>
                    </a:lnTo>
                    <a:lnTo>
                      <a:pt x="421334" y="1212105"/>
                    </a:lnTo>
                    <a:lnTo>
                      <a:pt x="421334" y="1228820"/>
                    </a:lnTo>
                    <a:lnTo>
                      <a:pt x="418947" y="2895508"/>
                    </a:lnTo>
                    <a:lnTo>
                      <a:pt x="421334" y="2906253"/>
                    </a:lnTo>
                    <a:lnTo>
                      <a:pt x="422528" y="2918192"/>
                    </a:lnTo>
                    <a:lnTo>
                      <a:pt x="423722" y="2927743"/>
                    </a:lnTo>
                    <a:lnTo>
                      <a:pt x="427304" y="2936100"/>
                    </a:lnTo>
                    <a:lnTo>
                      <a:pt x="432080" y="2945652"/>
                    </a:lnTo>
                    <a:lnTo>
                      <a:pt x="436855" y="2954009"/>
                    </a:lnTo>
                    <a:lnTo>
                      <a:pt x="442825" y="2961172"/>
                    </a:lnTo>
                    <a:lnTo>
                      <a:pt x="448794" y="2969530"/>
                    </a:lnTo>
                    <a:lnTo>
                      <a:pt x="457151" y="2975499"/>
                    </a:lnTo>
                    <a:lnTo>
                      <a:pt x="464315" y="2982663"/>
                    </a:lnTo>
                    <a:lnTo>
                      <a:pt x="472672" y="2986244"/>
                    </a:lnTo>
                    <a:lnTo>
                      <a:pt x="482223" y="2991020"/>
                    </a:lnTo>
                    <a:lnTo>
                      <a:pt x="491775" y="2994602"/>
                    </a:lnTo>
                    <a:lnTo>
                      <a:pt x="501326" y="2995795"/>
                    </a:lnTo>
                    <a:lnTo>
                      <a:pt x="512071" y="2998183"/>
                    </a:lnTo>
                    <a:lnTo>
                      <a:pt x="522816" y="2999377"/>
                    </a:lnTo>
                    <a:lnTo>
                      <a:pt x="532367" y="2998183"/>
                    </a:lnTo>
                    <a:lnTo>
                      <a:pt x="543112" y="2995795"/>
                    </a:lnTo>
                    <a:lnTo>
                      <a:pt x="552664" y="2994602"/>
                    </a:lnTo>
                    <a:lnTo>
                      <a:pt x="562215" y="2991020"/>
                    </a:lnTo>
                    <a:lnTo>
                      <a:pt x="571766" y="2986244"/>
                    </a:lnTo>
                    <a:lnTo>
                      <a:pt x="578930" y="2982663"/>
                    </a:lnTo>
                    <a:lnTo>
                      <a:pt x="587287" y="2975499"/>
                    </a:lnTo>
                    <a:lnTo>
                      <a:pt x="595644" y="2969530"/>
                    </a:lnTo>
                    <a:lnTo>
                      <a:pt x="601614" y="2961172"/>
                    </a:lnTo>
                    <a:lnTo>
                      <a:pt x="607583" y="2954009"/>
                    </a:lnTo>
                    <a:lnTo>
                      <a:pt x="612359" y="2945652"/>
                    </a:lnTo>
                    <a:lnTo>
                      <a:pt x="617134" y="2936100"/>
                    </a:lnTo>
                    <a:lnTo>
                      <a:pt x="620716" y="2927743"/>
                    </a:lnTo>
                    <a:lnTo>
                      <a:pt x="621910" y="2918192"/>
                    </a:lnTo>
                    <a:lnTo>
                      <a:pt x="623104" y="2906253"/>
                    </a:lnTo>
                    <a:lnTo>
                      <a:pt x="624298" y="2895508"/>
                    </a:lnTo>
                    <a:lnTo>
                      <a:pt x="624298" y="2894314"/>
                    </a:lnTo>
                    <a:lnTo>
                      <a:pt x="627880" y="1947549"/>
                    </a:lnTo>
                    <a:lnTo>
                      <a:pt x="629073" y="1940386"/>
                    </a:lnTo>
                    <a:lnTo>
                      <a:pt x="632655" y="1932028"/>
                    </a:lnTo>
                    <a:lnTo>
                      <a:pt x="637431" y="1924865"/>
                    </a:lnTo>
                    <a:lnTo>
                      <a:pt x="645788" y="1915314"/>
                    </a:lnTo>
                    <a:lnTo>
                      <a:pt x="657727" y="1906956"/>
                    </a:lnTo>
                    <a:lnTo>
                      <a:pt x="663697" y="1904569"/>
                    </a:lnTo>
                    <a:lnTo>
                      <a:pt x="673248" y="1900987"/>
                    </a:lnTo>
                    <a:lnTo>
                      <a:pt x="682799" y="1899793"/>
                    </a:lnTo>
                    <a:lnTo>
                      <a:pt x="693544" y="1899793"/>
                    </a:lnTo>
                    <a:lnTo>
                      <a:pt x="705483" y="1899793"/>
                    </a:lnTo>
                    <a:lnTo>
                      <a:pt x="713840" y="1900987"/>
                    </a:lnTo>
                    <a:lnTo>
                      <a:pt x="723392" y="1904569"/>
                    </a:lnTo>
                    <a:lnTo>
                      <a:pt x="731749" y="1906956"/>
                    </a:lnTo>
                    <a:lnTo>
                      <a:pt x="742494" y="1915314"/>
                    </a:lnTo>
                    <a:lnTo>
                      <a:pt x="750851" y="1924865"/>
                    </a:lnTo>
                    <a:lnTo>
                      <a:pt x="756821" y="1932028"/>
                    </a:lnTo>
                    <a:lnTo>
                      <a:pt x="760403" y="1940386"/>
                    </a:lnTo>
                    <a:lnTo>
                      <a:pt x="761597" y="1947549"/>
                    </a:lnTo>
                    <a:lnTo>
                      <a:pt x="763984" y="2894314"/>
                    </a:lnTo>
                    <a:lnTo>
                      <a:pt x="763984" y="2895508"/>
                    </a:lnTo>
                    <a:lnTo>
                      <a:pt x="763984" y="2906253"/>
                    </a:lnTo>
                    <a:lnTo>
                      <a:pt x="766372" y="2918192"/>
                    </a:lnTo>
                    <a:lnTo>
                      <a:pt x="767566" y="2927743"/>
                    </a:lnTo>
                    <a:lnTo>
                      <a:pt x="772342" y="2936100"/>
                    </a:lnTo>
                    <a:lnTo>
                      <a:pt x="775923" y="2945652"/>
                    </a:lnTo>
                    <a:lnTo>
                      <a:pt x="781893" y="2954009"/>
                    </a:lnTo>
                    <a:lnTo>
                      <a:pt x="786669" y="2961172"/>
                    </a:lnTo>
                    <a:lnTo>
                      <a:pt x="793832" y="2969530"/>
                    </a:lnTo>
                    <a:lnTo>
                      <a:pt x="800995" y="2975499"/>
                    </a:lnTo>
                    <a:lnTo>
                      <a:pt x="808159" y="2982663"/>
                    </a:lnTo>
                    <a:lnTo>
                      <a:pt x="817710" y="2986244"/>
                    </a:lnTo>
                    <a:lnTo>
                      <a:pt x="826067" y="2991020"/>
                    </a:lnTo>
                    <a:lnTo>
                      <a:pt x="835619" y="2994602"/>
                    </a:lnTo>
                    <a:lnTo>
                      <a:pt x="846364" y="2995795"/>
                    </a:lnTo>
                    <a:lnTo>
                      <a:pt x="855915" y="2998183"/>
                    </a:lnTo>
                    <a:lnTo>
                      <a:pt x="866660" y="2999377"/>
                    </a:lnTo>
                    <a:lnTo>
                      <a:pt x="877405" y="2998183"/>
                    </a:lnTo>
                    <a:lnTo>
                      <a:pt x="886956" y="2995795"/>
                    </a:lnTo>
                    <a:lnTo>
                      <a:pt x="896508" y="2994602"/>
                    </a:lnTo>
                    <a:lnTo>
                      <a:pt x="906059" y="2991020"/>
                    </a:lnTo>
                    <a:lnTo>
                      <a:pt x="915610" y="2986244"/>
                    </a:lnTo>
                    <a:lnTo>
                      <a:pt x="922773" y="2982663"/>
                    </a:lnTo>
                    <a:lnTo>
                      <a:pt x="931131" y="2975499"/>
                    </a:lnTo>
                    <a:lnTo>
                      <a:pt x="938294" y="2969530"/>
                    </a:lnTo>
                    <a:lnTo>
                      <a:pt x="945458" y="2961172"/>
                    </a:lnTo>
                    <a:lnTo>
                      <a:pt x="951427" y="2954009"/>
                    </a:lnTo>
                    <a:lnTo>
                      <a:pt x="956203" y="2945652"/>
                    </a:lnTo>
                    <a:lnTo>
                      <a:pt x="960978" y="2936100"/>
                    </a:lnTo>
                    <a:lnTo>
                      <a:pt x="963366" y="2927743"/>
                    </a:lnTo>
                    <a:lnTo>
                      <a:pt x="966948" y="2918192"/>
                    </a:lnTo>
                    <a:lnTo>
                      <a:pt x="968142" y="2906253"/>
                    </a:lnTo>
                    <a:lnTo>
                      <a:pt x="968142" y="2895508"/>
                    </a:lnTo>
                    <a:lnTo>
                      <a:pt x="966948" y="1228820"/>
                    </a:lnTo>
                    <a:lnTo>
                      <a:pt x="968142" y="1212105"/>
                    </a:lnTo>
                    <a:lnTo>
                      <a:pt x="970530" y="1198972"/>
                    </a:lnTo>
                    <a:lnTo>
                      <a:pt x="971723" y="1188227"/>
                    </a:lnTo>
                    <a:lnTo>
                      <a:pt x="976499" y="1178676"/>
                    </a:lnTo>
                    <a:lnTo>
                      <a:pt x="980081" y="1172706"/>
                    </a:lnTo>
                    <a:lnTo>
                      <a:pt x="984856" y="1169125"/>
                    </a:lnTo>
                    <a:lnTo>
                      <a:pt x="988438" y="1166737"/>
                    </a:lnTo>
                    <a:lnTo>
                      <a:pt x="993214" y="1166737"/>
                    </a:lnTo>
                    <a:lnTo>
                      <a:pt x="997989" y="1166737"/>
                    </a:lnTo>
                    <a:lnTo>
                      <a:pt x="1002765" y="1166737"/>
                    </a:lnTo>
                    <a:lnTo>
                      <a:pt x="1012316" y="1171512"/>
                    </a:lnTo>
                    <a:lnTo>
                      <a:pt x="1020673" y="1176288"/>
                    </a:lnTo>
                    <a:lnTo>
                      <a:pt x="1030225" y="1183452"/>
                    </a:lnTo>
                    <a:lnTo>
                      <a:pt x="1039776" y="1193003"/>
                    </a:lnTo>
                    <a:lnTo>
                      <a:pt x="1048133" y="1203748"/>
                    </a:lnTo>
                    <a:lnTo>
                      <a:pt x="1056491" y="1216881"/>
                    </a:lnTo>
                    <a:lnTo>
                      <a:pt x="1062460" y="1228820"/>
                    </a:lnTo>
                    <a:lnTo>
                      <a:pt x="1069623" y="1245534"/>
                    </a:lnTo>
                    <a:lnTo>
                      <a:pt x="1080369" y="1276576"/>
                    </a:lnTo>
                    <a:lnTo>
                      <a:pt x="1089920" y="1312393"/>
                    </a:lnTo>
                    <a:lnTo>
                      <a:pt x="1097083" y="1350598"/>
                    </a:lnTo>
                    <a:lnTo>
                      <a:pt x="1101859" y="1388803"/>
                    </a:lnTo>
                    <a:lnTo>
                      <a:pt x="1106634" y="1430589"/>
                    </a:lnTo>
                    <a:lnTo>
                      <a:pt x="1107828" y="1469988"/>
                    </a:lnTo>
                    <a:lnTo>
                      <a:pt x="1110216" y="1508193"/>
                    </a:lnTo>
                    <a:lnTo>
                      <a:pt x="1111410" y="1581021"/>
                    </a:lnTo>
                    <a:lnTo>
                      <a:pt x="1111410" y="1637135"/>
                    </a:lnTo>
                    <a:lnTo>
                      <a:pt x="1111410" y="1671758"/>
                    </a:lnTo>
                    <a:lnTo>
                      <a:pt x="1112604" y="1693248"/>
                    </a:lnTo>
                    <a:lnTo>
                      <a:pt x="1114992" y="1714738"/>
                    </a:lnTo>
                    <a:lnTo>
                      <a:pt x="1119767" y="1732647"/>
                    </a:lnTo>
                    <a:lnTo>
                      <a:pt x="1126931" y="1750555"/>
                    </a:lnTo>
                    <a:lnTo>
                      <a:pt x="1135288" y="1766076"/>
                    </a:lnTo>
                    <a:lnTo>
                      <a:pt x="1141258" y="1772046"/>
                    </a:lnTo>
                    <a:lnTo>
                      <a:pt x="1147227" y="1778015"/>
                    </a:lnTo>
                    <a:lnTo>
                      <a:pt x="1153197" y="1782791"/>
                    </a:lnTo>
                    <a:lnTo>
                      <a:pt x="1161554" y="1787566"/>
                    </a:lnTo>
                    <a:lnTo>
                      <a:pt x="1169911" y="1791148"/>
                    </a:lnTo>
                    <a:lnTo>
                      <a:pt x="1179462" y="1794730"/>
                    </a:lnTo>
                    <a:lnTo>
                      <a:pt x="1197371" y="1797117"/>
                    </a:lnTo>
                    <a:lnTo>
                      <a:pt x="1212892" y="1797117"/>
                    </a:lnTo>
                    <a:lnTo>
                      <a:pt x="1227219" y="1794730"/>
                    </a:lnTo>
                    <a:lnTo>
                      <a:pt x="1237964" y="1791148"/>
                    </a:lnTo>
                    <a:lnTo>
                      <a:pt x="1246321" y="1786372"/>
                    </a:lnTo>
                    <a:lnTo>
                      <a:pt x="1252290" y="1782791"/>
                    </a:lnTo>
                    <a:lnTo>
                      <a:pt x="1257066" y="1778015"/>
                    </a:lnTo>
                    <a:lnTo>
                      <a:pt x="1266617" y="1769658"/>
                    </a:lnTo>
                    <a:lnTo>
                      <a:pt x="1274975" y="1757719"/>
                    </a:lnTo>
                    <a:lnTo>
                      <a:pt x="1280944" y="1744586"/>
                    </a:lnTo>
                    <a:lnTo>
                      <a:pt x="1285720" y="1726677"/>
                    </a:lnTo>
                    <a:lnTo>
                      <a:pt x="1291689" y="1709963"/>
                    </a:lnTo>
                    <a:lnTo>
                      <a:pt x="1295271" y="1690860"/>
                    </a:lnTo>
                    <a:lnTo>
                      <a:pt x="1301240" y="1652655"/>
                    </a:lnTo>
                    <a:lnTo>
                      <a:pt x="1304822" y="1615644"/>
                    </a:lnTo>
                    <a:lnTo>
                      <a:pt x="1306016" y="1585797"/>
                    </a:lnTo>
                    <a:lnTo>
                      <a:pt x="1306016" y="1555949"/>
                    </a:lnTo>
                    <a:lnTo>
                      <a:pt x="1306016" y="1515356"/>
                    </a:lnTo>
                    <a:lnTo>
                      <a:pt x="1306016" y="1475958"/>
                    </a:lnTo>
                    <a:lnTo>
                      <a:pt x="1301240" y="1405517"/>
                    </a:lnTo>
                    <a:lnTo>
                      <a:pt x="1295271" y="1342241"/>
                    </a:lnTo>
                    <a:lnTo>
                      <a:pt x="1286914" y="1290903"/>
                    </a:lnTo>
                    <a:lnTo>
                      <a:pt x="1279750" y="1247922"/>
                    </a:lnTo>
                    <a:lnTo>
                      <a:pt x="1272587" y="1218075"/>
                    </a:lnTo>
                    <a:lnTo>
                      <a:pt x="1265423" y="1191809"/>
                    </a:lnTo>
                    <a:lnTo>
                      <a:pt x="1252290" y="1158380"/>
                    </a:lnTo>
                    <a:lnTo>
                      <a:pt x="1240351" y="1126144"/>
                    </a:lnTo>
                    <a:lnTo>
                      <a:pt x="1224831" y="1096297"/>
                    </a:lnTo>
                    <a:lnTo>
                      <a:pt x="1206922" y="1067643"/>
                    </a:lnTo>
                    <a:lnTo>
                      <a:pt x="1190208" y="1041377"/>
                    </a:lnTo>
                    <a:lnTo>
                      <a:pt x="1171105" y="1017499"/>
                    </a:lnTo>
                    <a:lnTo>
                      <a:pt x="1152003" y="993621"/>
                    </a:lnTo>
                    <a:lnTo>
                      <a:pt x="1130512" y="973325"/>
                    </a:lnTo>
                    <a:lnTo>
                      <a:pt x="1110216" y="954222"/>
                    </a:lnTo>
                    <a:lnTo>
                      <a:pt x="1087532" y="936314"/>
                    </a:lnTo>
                    <a:lnTo>
                      <a:pt x="1066042" y="919599"/>
                    </a:lnTo>
                    <a:lnTo>
                      <a:pt x="1043358" y="906466"/>
                    </a:lnTo>
                    <a:lnTo>
                      <a:pt x="1020673" y="892139"/>
                    </a:lnTo>
                    <a:lnTo>
                      <a:pt x="996795" y="879006"/>
                    </a:lnTo>
                    <a:lnTo>
                      <a:pt x="975305" y="868261"/>
                    </a:lnTo>
                    <a:lnTo>
                      <a:pt x="951427" y="858710"/>
                    </a:lnTo>
                    <a:lnTo>
                      <a:pt x="906059" y="843189"/>
                    </a:lnTo>
                    <a:lnTo>
                      <a:pt x="863078" y="831250"/>
                    </a:lnTo>
                    <a:lnTo>
                      <a:pt x="822486" y="821699"/>
                    </a:lnTo>
                    <a:lnTo>
                      <a:pt x="786669" y="814536"/>
                    </a:lnTo>
                    <a:lnTo>
                      <a:pt x="753239" y="812148"/>
                    </a:lnTo>
                    <a:lnTo>
                      <a:pt x="726973" y="808566"/>
                    </a:lnTo>
                    <a:lnTo>
                      <a:pt x="693544" y="808566"/>
                    </a:lnTo>
                    <a:close/>
                    <a:moveTo>
                      <a:pt x="693544" y="188930"/>
                    </a:moveTo>
                    <a:lnTo>
                      <a:pt x="667278" y="190124"/>
                    </a:lnTo>
                    <a:lnTo>
                      <a:pt x="642206" y="193706"/>
                    </a:lnTo>
                    <a:lnTo>
                      <a:pt x="618328" y="199675"/>
                    </a:lnTo>
                    <a:lnTo>
                      <a:pt x="595644" y="209226"/>
                    </a:lnTo>
                    <a:lnTo>
                      <a:pt x="571766" y="219972"/>
                    </a:lnTo>
                    <a:lnTo>
                      <a:pt x="551470" y="233104"/>
                    </a:lnTo>
                    <a:lnTo>
                      <a:pt x="531173" y="247431"/>
                    </a:lnTo>
                    <a:lnTo>
                      <a:pt x="513265" y="264146"/>
                    </a:lnTo>
                    <a:lnTo>
                      <a:pt x="496550" y="282054"/>
                    </a:lnTo>
                    <a:lnTo>
                      <a:pt x="482223" y="302351"/>
                    </a:lnTo>
                    <a:lnTo>
                      <a:pt x="469091" y="322647"/>
                    </a:lnTo>
                    <a:lnTo>
                      <a:pt x="458345" y="345331"/>
                    </a:lnTo>
                    <a:lnTo>
                      <a:pt x="448794" y="369209"/>
                    </a:lnTo>
                    <a:lnTo>
                      <a:pt x="442825" y="393087"/>
                    </a:lnTo>
                    <a:lnTo>
                      <a:pt x="439243" y="418159"/>
                    </a:lnTo>
                    <a:lnTo>
                      <a:pt x="438049" y="444425"/>
                    </a:lnTo>
                    <a:lnTo>
                      <a:pt x="439243" y="471885"/>
                    </a:lnTo>
                    <a:lnTo>
                      <a:pt x="442825" y="496957"/>
                    </a:lnTo>
                    <a:lnTo>
                      <a:pt x="448794" y="522029"/>
                    </a:lnTo>
                    <a:lnTo>
                      <a:pt x="458345" y="544713"/>
                    </a:lnTo>
                    <a:lnTo>
                      <a:pt x="469091" y="567397"/>
                    </a:lnTo>
                    <a:lnTo>
                      <a:pt x="482223" y="587693"/>
                    </a:lnTo>
                    <a:lnTo>
                      <a:pt x="496550" y="607990"/>
                    </a:lnTo>
                    <a:lnTo>
                      <a:pt x="513265" y="627092"/>
                    </a:lnTo>
                    <a:lnTo>
                      <a:pt x="531173" y="642613"/>
                    </a:lnTo>
                    <a:lnTo>
                      <a:pt x="551470" y="656940"/>
                    </a:lnTo>
                    <a:lnTo>
                      <a:pt x="571766" y="671266"/>
                    </a:lnTo>
                    <a:lnTo>
                      <a:pt x="595644" y="682012"/>
                    </a:lnTo>
                    <a:lnTo>
                      <a:pt x="618328" y="689175"/>
                    </a:lnTo>
                    <a:lnTo>
                      <a:pt x="642206" y="696338"/>
                    </a:lnTo>
                    <a:lnTo>
                      <a:pt x="667278" y="698726"/>
                    </a:lnTo>
                    <a:lnTo>
                      <a:pt x="693544" y="699920"/>
                    </a:lnTo>
                    <a:lnTo>
                      <a:pt x="721004" y="698726"/>
                    </a:lnTo>
                    <a:lnTo>
                      <a:pt x="746076" y="696338"/>
                    </a:lnTo>
                    <a:lnTo>
                      <a:pt x="771148" y="689175"/>
                    </a:lnTo>
                    <a:lnTo>
                      <a:pt x="793832" y="682012"/>
                    </a:lnTo>
                    <a:lnTo>
                      <a:pt x="816516" y="671266"/>
                    </a:lnTo>
                    <a:lnTo>
                      <a:pt x="836812" y="656940"/>
                    </a:lnTo>
                    <a:lnTo>
                      <a:pt x="857109" y="642613"/>
                    </a:lnTo>
                    <a:lnTo>
                      <a:pt x="876211" y="627092"/>
                    </a:lnTo>
                    <a:lnTo>
                      <a:pt x="891732" y="607990"/>
                    </a:lnTo>
                    <a:lnTo>
                      <a:pt x="906059" y="587693"/>
                    </a:lnTo>
                    <a:lnTo>
                      <a:pt x="920386" y="567397"/>
                    </a:lnTo>
                    <a:lnTo>
                      <a:pt x="931131" y="544713"/>
                    </a:lnTo>
                    <a:lnTo>
                      <a:pt x="938294" y="522029"/>
                    </a:lnTo>
                    <a:lnTo>
                      <a:pt x="945457" y="496957"/>
                    </a:lnTo>
                    <a:lnTo>
                      <a:pt x="950233" y="471885"/>
                    </a:lnTo>
                    <a:lnTo>
                      <a:pt x="950233" y="444425"/>
                    </a:lnTo>
                    <a:lnTo>
                      <a:pt x="950233" y="418159"/>
                    </a:lnTo>
                    <a:lnTo>
                      <a:pt x="945457" y="393087"/>
                    </a:lnTo>
                    <a:lnTo>
                      <a:pt x="938294" y="369209"/>
                    </a:lnTo>
                    <a:lnTo>
                      <a:pt x="931131" y="345331"/>
                    </a:lnTo>
                    <a:lnTo>
                      <a:pt x="920386" y="322647"/>
                    </a:lnTo>
                    <a:lnTo>
                      <a:pt x="906059" y="302351"/>
                    </a:lnTo>
                    <a:lnTo>
                      <a:pt x="891732" y="282054"/>
                    </a:lnTo>
                    <a:lnTo>
                      <a:pt x="876211" y="264146"/>
                    </a:lnTo>
                    <a:lnTo>
                      <a:pt x="857109" y="247431"/>
                    </a:lnTo>
                    <a:lnTo>
                      <a:pt x="836812" y="233104"/>
                    </a:lnTo>
                    <a:lnTo>
                      <a:pt x="816516" y="219972"/>
                    </a:lnTo>
                    <a:lnTo>
                      <a:pt x="793832" y="209226"/>
                    </a:lnTo>
                    <a:lnTo>
                      <a:pt x="771148" y="199675"/>
                    </a:lnTo>
                    <a:lnTo>
                      <a:pt x="746076" y="193706"/>
                    </a:lnTo>
                    <a:lnTo>
                      <a:pt x="721004" y="190124"/>
                    </a:lnTo>
                    <a:close/>
                    <a:moveTo>
                      <a:pt x="0" y="0"/>
                    </a:moveTo>
                    <a:lnTo>
                      <a:pt x="1388282" y="0"/>
                    </a:lnTo>
                    <a:lnTo>
                      <a:pt x="1388282" y="3188308"/>
                    </a:lnTo>
                    <a:lnTo>
                      <a:pt x="0" y="3188308"/>
                    </a:lnTo>
                    <a:close/>
                  </a:path>
                </a:pathLst>
              </a:custGeom>
              <a:solidFill>
                <a:srgbClr val="F8F0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sz="1400"/>
              </a:p>
            </p:txBody>
          </p:sp>
          <p:grpSp>
            <p:nvGrpSpPr>
              <p:cNvPr id="53296" name="그룹 39"/>
              <p:cNvGrpSpPr>
                <a:grpSpLocks/>
              </p:cNvGrpSpPr>
              <p:nvPr/>
            </p:nvGrpSpPr>
            <p:grpSpPr bwMode="auto">
              <a:xfrm>
                <a:off x="827584" y="2782181"/>
                <a:ext cx="1223750" cy="2810447"/>
                <a:chOff x="3827959" y="2782180"/>
                <a:chExt cx="1223750" cy="2810447"/>
              </a:xfrm>
            </p:grpSpPr>
            <p:sp>
              <p:nvSpPr>
                <p:cNvPr id="53297" name="Freeform 6"/>
                <p:cNvSpPr>
                  <a:spLocks/>
                </p:cNvSpPr>
                <p:nvPr/>
              </p:nvSpPr>
              <p:spPr bwMode="auto">
                <a:xfrm>
                  <a:off x="4183742" y="2782180"/>
                  <a:ext cx="512184" cy="510990"/>
                </a:xfrm>
                <a:custGeom>
                  <a:avLst/>
                  <a:gdLst>
                    <a:gd name="T0" fmla="*/ 512184 w 429"/>
                    <a:gd name="T1" fmla="*/ 255495 h 428"/>
                    <a:gd name="T2" fmla="*/ 507408 w 429"/>
                    <a:gd name="T3" fmla="*/ 308027 h 428"/>
                    <a:gd name="T4" fmla="*/ 493082 w 429"/>
                    <a:gd name="T5" fmla="*/ 355783 h 428"/>
                    <a:gd name="T6" fmla="*/ 468010 w 429"/>
                    <a:gd name="T7" fmla="*/ 398763 h 428"/>
                    <a:gd name="T8" fmla="*/ 438162 w 429"/>
                    <a:gd name="T9" fmla="*/ 438162 h 428"/>
                    <a:gd name="T10" fmla="*/ 398763 w 429"/>
                    <a:gd name="T11" fmla="*/ 468010 h 428"/>
                    <a:gd name="T12" fmla="*/ 355783 w 429"/>
                    <a:gd name="T13" fmla="*/ 493081 h 428"/>
                    <a:gd name="T14" fmla="*/ 308027 w 429"/>
                    <a:gd name="T15" fmla="*/ 507408 h 428"/>
                    <a:gd name="T16" fmla="*/ 255495 w 429"/>
                    <a:gd name="T17" fmla="*/ 510990 h 428"/>
                    <a:gd name="T18" fmla="*/ 229229 w 429"/>
                    <a:gd name="T19" fmla="*/ 509796 h 428"/>
                    <a:gd name="T20" fmla="*/ 180279 w 429"/>
                    <a:gd name="T21" fmla="*/ 500245 h 428"/>
                    <a:gd name="T22" fmla="*/ 133717 w 429"/>
                    <a:gd name="T23" fmla="*/ 482336 h 428"/>
                    <a:gd name="T24" fmla="*/ 93124 w 429"/>
                    <a:gd name="T25" fmla="*/ 453683 h 428"/>
                    <a:gd name="T26" fmla="*/ 58501 w 429"/>
                    <a:gd name="T27" fmla="*/ 419060 h 428"/>
                    <a:gd name="T28" fmla="*/ 31041 w 429"/>
                    <a:gd name="T29" fmla="*/ 378467 h 428"/>
                    <a:gd name="T30" fmla="*/ 10745 w 429"/>
                    <a:gd name="T31" fmla="*/ 333099 h 428"/>
                    <a:gd name="T32" fmla="*/ 1194 w 429"/>
                    <a:gd name="T33" fmla="*/ 282955 h 428"/>
                    <a:gd name="T34" fmla="*/ 0 w 429"/>
                    <a:gd name="T35" fmla="*/ 255495 h 428"/>
                    <a:gd name="T36" fmla="*/ 4776 w 429"/>
                    <a:gd name="T37" fmla="*/ 204157 h 428"/>
                    <a:gd name="T38" fmla="*/ 20296 w 429"/>
                    <a:gd name="T39" fmla="*/ 156401 h 428"/>
                    <a:gd name="T40" fmla="*/ 44174 w 429"/>
                    <a:gd name="T41" fmla="*/ 113421 h 428"/>
                    <a:gd name="T42" fmla="*/ 75216 w 429"/>
                    <a:gd name="T43" fmla="*/ 75216 h 428"/>
                    <a:gd name="T44" fmla="*/ 113421 w 429"/>
                    <a:gd name="T45" fmla="*/ 44174 h 428"/>
                    <a:gd name="T46" fmla="*/ 157595 w 429"/>
                    <a:gd name="T47" fmla="*/ 20296 h 428"/>
                    <a:gd name="T48" fmla="*/ 204157 w 429"/>
                    <a:gd name="T49" fmla="*/ 4776 h 428"/>
                    <a:gd name="T50" fmla="*/ 255495 w 429"/>
                    <a:gd name="T51" fmla="*/ 0 h 428"/>
                    <a:gd name="T52" fmla="*/ 282955 w 429"/>
                    <a:gd name="T53" fmla="*/ 1194 h 428"/>
                    <a:gd name="T54" fmla="*/ 333099 w 429"/>
                    <a:gd name="T55" fmla="*/ 10745 h 428"/>
                    <a:gd name="T56" fmla="*/ 378467 w 429"/>
                    <a:gd name="T57" fmla="*/ 31041 h 428"/>
                    <a:gd name="T58" fmla="*/ 419060 w 429"/>
                    <a:gd name="T59" fmla="*/ 58501 h 428"/>
                    <a:gd name="T60" fmla="*/ 453683 w 429"/>
                    <a:gd name="T61" fmla="*/ 93124 h 428"/>
                    <a:gd name="T62" fmla="*/ 482336 w 429"/>
                    <a:gd name="T63" fmla="*/ 133717 h 428"/>
                    <a:gd name="T64" fmla="*/ 500245 w 429"/>
                    <a:gd name="T65" fmla="*/ 180279 h 428"/>
                    <a:gd name="T66" fmla="*/ 512184 w 429"/>
                    <a:gd name="T67" fmla="*/ 229229 h 428"/>
                    <a:gd name="T68" fmla="*/ 512184 w 429"/>
                    <a:gd name="T69" fmla="*/ 255495 h 4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
                    <a:gd name="T106" fmla="*/ 0 h 428"/>
                    <a:gd name="T107" fmla="*/ 429 w 429"/>
                    <a:gd name="T108" fmla="*/ 428 h 4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 h="428">
                      <a:moveTo>
                        <a:pt x="429" y="214"/>
                      </a:moveTo>
                      <a:lnTo>
                        <a:pt x="429" y="214"/>
                      </a:lnTo>
                      <a:lnTo>
                        <a:pt x="429" y="237"/>
                      </a:lnTo>
                      <a:lnTo>
                        <a:pt x="425" y="258"/>
                      </a:lnTo>
                      <a:lnTo>
                        <a:pt x="419" y="279"/>
                      </a:lnTo>
                      <a:lnTo>
                        <a:pt x="413" y="298"/>
                      </a:lnTo>
                      <a:lnTo>
                        <a:pt x="404" y="317"/>
                      </a:lnTo>
                      <a:lnTo>
                        <a:pt x="392" y="334"/>
                      </a:lnTo>
                      <a:lnTo>
                        <a:pt x="380" y="351"/>
                      </a:lnTo>
                      <a:lnTo>
                        <a:pt x="367" y="367"/>
                      </a:lnTo>
                      <a:lnTo>
                        <a:pt x="351" y="380"/>
                      </a:lnTo>
                      <a:lnTo>
                        <a:pt x="334" y="392"/>
                      </a:lnTo>
                      <a:lnTo>
                        <a:pt x="317" y="404"/>
                      </a:lnTo>
                      <a:lnTo>
                        <a:pt x="298" y="413"/>
                      </a:lnTo>
                      <a:lnTo>
                        <a:pt x="279" y="419"/>
                      </a:lnTo>
                      <a:lnTo>
                        <a:pt x="258" y="425"/>
                      </a:lnTo>
                      <a:lnTo>
                        <a:pt x="237" y="427"/>
                      </a:lnTo>
                      <a:lnTo>
                        <a:pt x="214" y="428"/>
                      </a:lnTo>
                      <a:lnTo>
                        <a:pt x="192" y="427"/>
                      </a:lnTo>
                      <a:lnTo>
                        <a:pt x="171" y="425"/>
                      </a:lnTo>
                      <a:lnTo>
                        <a:pt x="151" y="419"/>
                      </a:lnTo>
                      <a:lnTo>
                        <a:pt x="132" y="413"/>
                      </a:lnTo>
                      <a:lnTo>
                        <a:pt x="112" y="404"/>
                      </a:lnTo>
                      <a:lnTo>
                        <a:pt x="95" y="392"/>
                      </a:lnTo>
                      <a:lnTo>
                        <a:pt x="78" y="380"/>
                      </a:lnTo>
                      <a:lnTo>
                        <a:pt x="63" y="367"/>
                      </a:lnTo>
                      <a:lnTo>
                        <a:pt x="49" y="351"/>
                      </a:lnTo>
                      <a:lnTo>
                        <a:pt x="37" y="334"/>
                      </a:lnTo>
                      <a:lnTo>
                        <a:pt x="26" y="317"/>
                      </a:lnTo>
                      <a:lnTo>
                        <a:pt x="17" y="298"/>
                      </a:lnTo>
                      <a:lnTo>
                        <a:pt x="9" y="279"/>
                      </a:lnTo>
                      <a:lnTo>
                        <a:pt x="4" y="258"/>
                      </a:lnTo>
                      <a:lnTo>
                        <a:pt x="1" y="237"/>
                      </a:lnTo>
                      <a:lnTo>
                        <a:pt x="0" y="214"/>
                      </a:lnTo>
                      <a:lnTo>
                        <a:pt x="1" y="192"/>
                      </a:lnTo>
                      <a:lnTo>
                        <a:pt x="4" y="171"/>
                      </a:lnTo>
                      <a:lnTo>
                        <a:pt x="9" y="151"/>
                      </a:lnTo>
                      <a:lnTo>
                        <a:pt x="17" y="131"/>
                      </a:lnTo>
                      <a:lnTo>
                        <a:pt x="26" y="112"/>
                      </a:lnTo>
                      <a:lnTo>
                        <a:pt x="37" y="95"/>
                      </a:lnTo>
                      <a:lnTo>
                        <a:pt x="49" y="78"/>
                      </a:lnTo>
                      <a:lnTo>
                        <a:pt x="63" y="63"/>
                      </a:lnTo>
                      <a:lnTo>
                        <a:pt x="78" y="49"/>
                      </a:lnTo>
                      <a:lnTo>
                        <a:pt x="95" y="37"/>
                      </a:lnTo>
                      <a:lnTo>
                        <a:pt x="112" y="26"/>
                      </a:lnTo>
                      <a:lnTo>
                        <a:pt x="132" y="17"/>
                      </a:lnTo>
                      <a:lnTo>
                        <a:pt x="151" y="9"/>
                      </a:lnTo>
                      <a:lnTo>
                        <a:pt x="171" y="4"/>
                      </a:lnTo>
                      <a:lnTo>
                        <a:pt x="192" y="1"/>
                      </a:lnTo>
                      <a:lnTo>
                        <a:pt x="214" y="0"/>
                      </a:lnTo>
                      <a:lnTo>
                        <a:pt x="237" y="1"/>
                      </a:lnTo>
                      <a:lnTo>
                        <a:pt x="258" y="4"/>
                      </a:lnTo>
                      <a:lnTo>
                        <a:pt x="279" y="9"/>
                      </a:lnTo>
                      <a:lnTo>
                        <a:pt x="298" y="17"/>
                      </a:lnTo>
                      <a:lnTo>
                        <a:pt x="317" y="26"/>
                      </a:lnTo>
                      <a:lnTo>
                        <a:pt x="334" y="37"/>
                      </a:lnTo>
                      <a:lnTo>
                        <a:pt x="351" y="49"/>
                      </a:lnTo>
                      <a:lnTo>
                        <a:pt x="367" y="63"/>
                      </a:lnTo>
                      <a:lnTo>
                        <a:pt x="380" y="78"/>
                      </a:lnTo>
                      <a:lnTo>
                        <a:pt x="392" y="95"/>
                      </a:lnTo>
                      <a:lnTo>
                        <a:pt x="404" y="112"/>
                      </a:lnTo>
                      <a:lnTo>
                        <a:pt x="413" y="131"/>
                      </a:lnTo>
                      <a:lnTo>
                        <a:pt x="419" y="151"/>
                      </a:lnTo>
                      <a:lnTo>
                        <a:pt x="425" y="171"/>
                      </a:lnTo>
                      <a:lnTo>
                        <a:pt x="429" y="192"/>
                      </a:lnTo>
                      <a:lnTo>
                        <a:pt x="429" y="214"/>
                      </a:lnTo>
                      <a:close/>
                    </a:path>
                  </a:pathLst>
                </a:custGeom>
                <a:noFill/>
                <a:ln w="3175">
                  <a:solidFill>
                    <a:srgbClr val="625F63"/>
                  </a:solidFill>
                  <a:round/>
                  <a:headEnd/>
                  <a:tailEnd/>
                </a:ln>
              </p:spPr>
              <p:txBody>
                <a:bodyPr/>
                <a:lstStyle/>
                <a:p>
                  <a:endParaRPr lang="zh-CN" altLang="en-US"/>
                </a:p>
              </p:txBody>
            </p:sp>
            <p:sp>
              <p:nvSpPr>
                <p:cNvPr id="53298" name="Freeform 8"/>
                <p:cNvSpPr>
                  <a:spLocks/>
                </p:cNvSpPr>
                <p:nvPr/>
              </p:nvSpPr>
              <p:spPr bwMode="auto">
                <a:xfrm>
                  <a:off x="3827959" y="3401816"/>
                  <a:ext cx="1223750" cy="2190811"/>
                </a:xfrm>
                <a:custGeom>
                  <a:avLst/>
                  <a:gdLst>
                    <a:gd name="T0" fmla="*/ 1142564 w 1025"/>
                    <a:gd name="T1" fmla="*/ 287730 h 1835"/>
                    <a:gd name="T2" fmla="*/ 1048246 w 1025"/>
                    <a:gd name="T3" fmla="*/ 164759 h 1835"/>
                    <a:gd name="T4" fmla="*/ 938407 w 1025"/>
                    <a:gd name="T5" fmla="*/ 83573 h 1835"/>
                    <a:gd name="T6" fmla="*/ 780812 w 1025"/>
                    <a:gd name="T7" fmla="*/ 22684 h 1835"/>
                    <a:gd name="T8" fmla="*/ 611278 w 1025"/>
                    <a:gd name="T9" fmla="*/ 0 h 1835"/>
                    <a:gd name="T10" fmla="*/ 483530 w 1025"/>
                    <a:gd name="T11" fmla="*/ 13133 h 1835"/>
                    <a:gd name="T12" fmla="*/ 309221 w 1025"/>
                    <a:gd name="T13" fmla="*/ 70440 h 1835"/>
                    <a:gd name="T14" fmla="*/ 195800 w 1025"/>
                    <a:gd name="T15" fmla="*/ 145656 h 1835"/>
                    <a:gd name="T16" fmla="*/ 97900 w 1025"/>
                    <a:gd name="T17" fmla="*/ 259077 h 1835"/>
                    <a:gd name="T18" fmla="*/ 40593 w 1025"/>
                    <a:gd name="T19" fmla="*/ 383243 h 1835"/>
                    <a:gd name="T20" fmla="*/ 4776 w 1025"/>
                    <a:gd name="T21" fmla="*/ 596951 h 1835"/>
                    <a:gd name="T22" fmla="*/ 1194 w 1025"/>
                    <a:gd name="T23" fmla="*/ 777231 h 1835"/>
                    <a:gd name="T24" fmla="*/ 20296 w 1025"/>
                    <a:gd name="T25" fmla="*/ 918111 h 1835"/>
                    <a:gd name="T26" fmla="*/ 50144 w 1025"/>
                    <a:gd name="T27" fmla="*/ 969449 h 1835"/>
                    <a:gd name="T28" fmla="*/ 91930 w 1025"/>
                    <a:gd name="T29" fmla="*/ 988551 h 1835"/>
                    <a:gd name="T30" fmla="*/ 144462 w 1025"/>
                    <a:gd name="T31" fmla="*/ 979000 h 1835"/>
                    <a:gd name="T32" fmla="*/ 180279 w 1025"/>
                    <a:gd name="T33" fmla="*/ 941989 h 1835"/>
                    <a:gd name="T34" fmla="*/ 195800 w 1025"/>
                    <a:gd name="T35" fmla="*/ 863192 h 1835"/>
                    <a:gd name="T36" fmla="*/ 200576 w 1025"/>
                    <a:gd name="T37" fmla="*/ 622023 h 1835"/>
                    <a:gd name="T38" fmla="*/ 236393 w 1025"/>
                    <a:gd name="T39" fmla="*/ 436968 h 1835"/>
                    <a:gd name="T40" fmla="*/ 275791 w 1025"/>
                    <a:gd name="T41" fmla="*/ 374885 h 1835"/>
                    <a:gd name="T42" fmla="*/ 306833 w 1025"/>
                    <a:gd name="T43" fmla="*/ 358171 h 1835"/>
                    <a:gd name="T44" fmla="*/ 330711 w 1025"/>
                    <a:gd name="T45" fmla="*/ 370110 h 1835"/>
                    <a:gd name="T46" fmla="*/ 339068 w 1025"/>
                    <a:gd name="T47" fmla="*/ 420254 h 1835"/>
                    <a:gd name="T48" fmla="*/ 336680 w 1025"/>
                    <a:gd name="T49" fmla="*/ 2086942 h 1835"/>
                    <a:gd name="T50" fmla="*/ 349813 w 1025"/>
                    <a:gd name="T51" fmla="*/ 2137085 h 1835"/>
                    <a:gd name="T52" fmla="*/ 382049 w 1025"/>
                    <a:gd name="T53" fmla="*/ 2174096 h 1835"/>
                    <a:gd name="T54" fmla="*/ 429805 w 1025"/>
                    <a:gd name="T55" fmla="*/ 2189617 h 1835"/>
                    <a:gd name="T56" fmla="*/ 470397 w 1025"/>
                    <a:gd name="T57" fmla="*/ 2186035 h 1835"/>
                    <a:gd name="T58" fmla="*/ 513378 w 1025"/>
                    <a:gd name="T59" fmla="*/ 2160963 h 1835"/>
                    <a:gd name="T60" fmla="*/ 538450 w 1025"/>
                    <a:gd name="T61" fmla="*/ 2119177 h 1835"/>
                    <a:gd name="T62" fmla="*/ 542032 w 1025"/>
                    <a:gd name="T63" fmla="*/ 2085748 h 1835"/>
                    <a:gd name="T64" fmla="*/ 555165 w 1025"/>
                    <a:gd name="T65" fmla="*/ 1116299 h 1835"/>
                    <a:gd name="T66" fmla="*/ 600533 w 1025"/>
                    <a:gd name="T67" fmla="*/ 1091227 h 1835"/>
                    <a:gd name="T68" fmla="*/ 641126 w 1025"/>
                    <a:gd name="T69" fmla="*/ 1096002 h 1835"/>
                    <a:gd name="T70" fmla="*/ 678137 w 1025"/>
                    <a:gd name="T71" fmla="*/ 1131820 h 1835"/>
                    <a:gd name="T72" fmla="*/ 681718 w 1025"/>
                    <a:gd name="T73" fmla="*/ 2086942 h 1835"/>
                    <a:gd name="T74" fmla="*/ 693657 w 1025"/>
                    <a:gd name="T75" fmla="*/ 2137085 h 1835"/>
                    <a:gd name="T76" fmla="*/ 725893 w 1025"/>
                    <a:gd name="T77" fmla="*/ 2174096 h 1835"/>
                    <a:gd name="T78" fmla="*/ 773649 w 1025"/>
                    <a:gd name="T79" fmla="*/ 2189617 h 1835"/>
                    <a:gd name="T80" fmla="*/ 814241 w 1025"/>
                    <a:gd name="T81" fmla="*/ 2186035 h 1835"/>
                    <a:gd name="T82" fmla="*/ 856028 w 1025"/>
                    <a:gd name="T83" fmla="*/ 2160963 h 1835"/>
                    <a:gd name="T84" fmla="*/ 881100 w 1025"/>
                    <a:gd name="T85" fmla="*/ 2119177 h 1835"/>
                    <a:gd name="T86" fmla="*/ 885875 w 1025"/>
                    <a:gd name="T87" fmla="*/ 2086942 h 1835"/>
                    <a:gd name="T88" fmla="*/ 885875 w 1025"/>
                    <a:gd name="T89" fmla="*/ 403539 h 1835"/>
                    <a:gd name="T90" fmla="*/ 902590 w 1025"/>
                    <a:gd name="T91" fmla="*/ 360559 h 1835"/>
                    <a:gd name="T92" fmla="*/ 930050 w 1025"/>
                    <a:gd name="T93" fmla="*/ 362946 h 1835"/>
                    <a:gd name="T94" fmla="*/ 965867 w 1025"/>
                    <a:gd name="T95" fmla="*/ 395182 h 1835"/>
                    <a:gd name="T96" fmla="*/ 1007653 w 1025"/>
                    <a:gd name="T97" fmla="*/ 503827 h 1835"/>
                    <a:gd name="T98" fmla="*/ 1027950 w 1025"/>
                    <a:gd name="T99" fmla="*/ 699627 h 1835"/>
                    <a:gd name="T100" fmla="*/ 1030338 w 1025"/>
                    <a:gd name="T101" fmla="*/ 884682 h 1835"/>
                    <a:gd name="T102" fmla="*/ 1058991 w 1025"/>
                    <a:gd name="T103" fmla="*/ 963479 h 1835"/>
                    <a:gd name="T104" fmla="*/ 1097196 w 1025"/>
                    <a:gd name="T105" fmla="*/ 986163 h 1835"/>
                    <a:gd name="T106" fmla="*/ 1155697 w 1025"/>
                    <a:gd name="T107" fmla="*/ 982582 h 1835"/>
                    <a:gd name="T108" fmla="*/ 1184351 w 1025"/>
                    <a:gd name="T109" fmla="*/ 961092 h 1835"/>
                    <a:gd name="T110" fmla="*/ 1213005 w 1025"/>
                    <a:gd name="T111" fmla="*/ 882294 h 1835"/>
                    <a:gd name="T112" fmla="*/ 1223750 w 1025"/>
                    <a:gd name="T113" fmla="*/ 747383 h 1835"/>
                    <a:gd name="T114" fmla="*/ 1204647 w 1025"/>
                    <a:gd name="T115" fmla="*/ 482337 h 1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5"/>
                    <a:gd name="T175" fmla="*/ 0 h 1835"/>
                    <a:gd name="T176" fmla="*/ 1025 w 1025"/>
                    <a:gd name="T177" fmla="*/ 1835 h 1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5" h="1835">
                      <a:moveTo>
                        <a:pt x="991" y="321"/>
                      </a:moveTo>
                      <a:lnTo>
                        <a:pt x="991" y="321"/>
                      </a:lnTo>
                      <a:lnTo>
                        <a:pt x="980" y="293"/>
                      </a:lnTo>
                      <a:lnTo>
                        <a:pt x="970" y="266"/>
                      </a:lnTo>
                      <a:lnTo>
                        <a:pt x="957" y="241"/>
                      </a:lnTo>
                      <a:lnTo>
                        <a:pt x="942" y="217"/>
                      </a:lnTo>
                      <a:lnTo>
                        <a:pt x="928" y="195"/>
                      </a:lnTo>
                      <a:lnTo>
                        <a:pt x="912" y="175"/>
                      </a:lnTo>
                      <a:lnTo>
                        <a:pt x="896" y="155"/>
                      </a:lnTo>
                      <a:lnTo>
                        <a:pt x="878" y="138"/>
                      </a:lnTo>
                      <a:lnTo>
                        <a:pt x="861" y="122"/>
                      </a:lnTo>
                      <a:lnTo>
                        <a:pt x="842" y="107"/>
                      </a:lnTo>
                      <a:lnTo>
                        <a:pt x="824" y="93"/>
                      </a:lnTo>
                      <a:lnTo>
                        <a:pt x="805" y="82"/>
                      </a:lnTo>
                      <a:lnTo>
                        <a:pt x="786" y="70"/>
                      </a:lnTo>
                      <a:lnTo>
                        <a:pt x="766" y="59"/>
                      </a:lnTo>
                      <a:lnTo>
                        <a:pt x="748" y="50"/>
                      </a:lnTo>
                      <a:lnTo>
                        <a:pt x="728" y="42"/>
                      </a:lnTo>
                      <a:lnTo>
                        <a:pt x="690" y="29"/>
                      </a:lnTo>
                      <a:lnTo>
                        <a:pt x="654" y="19"/>
                      </a:lnTo>
                      <a:lnTo>
                        <a:pt x="620" y="11"/>
                      </a:lnTo>
                      <a:lnTo>
                        <a:pt x="590" y="5"/>
                      </a:lnTo>
                      <a:lnTo>
                        <a:pt x="562" y="3"/>
                      </a:lnTo>
                      <a:lnTo>
                        <a:pt x="540" y="0"/>
                      </a:lnTo>
                      <a:lnTo>
                        <a:pt x="512" y="0"/>
                      </a:lnTo>
                      <a:lnTo>
                        <a:pt x="485" y="0"/>
                      </a:lnTo>
                      <a:lnTo>
                        <a:pt x="462" y="3"/>
                      </a:lnTo>
                      <a:lnTo>
                        <a:pt x="436" y="5"/>
                      </a:lnTo>
                      <a:lnTo>
                        <a:pt x="405" y="11"/>
                      </a:lnTo>
                      <a:lnTo>
                        <a:pt x="370" y="19"/>
                      </a:lnTo>
                      <a:lnTo>
                        <a:pt x="335" y="29"/>
                      </a:lnTo>
                      <a:lnTo>
                        <a:pt x="297" y="42"/>
                      </a:lnTo>
                      <a:lnTo>
                        <a:pt x="278" y="50"/>
                      </a:lnTo>
                      <a:lnTo>
                        <a:pt x="259" y="59"/>
                      </a:lnTo>
                      <a:lnTo>
                        <a:pt x="239" y="70"/>
                      </a:lnTo>
                      <a:lnTo>
                        <a:pt x="220" y="82"/>
                      </a:lnTo>
                      <a:lnTo>
                        <a:pt x="201" y="93"/>
                      </a:lnTo>
                      <a:lnTo>
                        <a:pt x="182" y="107"/>
                      </a:lnTo>
                      <a:lnTo>
                        <a:pt x="164" y="122"/>
                      </a:lnTo>
                      <a:lnTo>
                        <a:pt x="147" y="138"/>
                      </a:lnTo>
                      <a:lnTo>
                        <a:pt x="130" y="155"/>
                      </a:lnTo>
                      <a:lnTo>
                        <a:pt x="113" y="175"/>
                      </a:lnTo>
                      <a:lnTo>
                        <a:pt x="97" y="195"/>
                      </a:lnTo>
                      <a:lnTo>
                        <a:pt x="82" y="217"/>
                      </a:lnTo>
                      <a:lnTo>
                        <a:pt x="69" y="241"/>
                      </a:lnTo>
                      <a:lnTo>
                        <a:pt x="56" y="266"/>
                      </a:lnTo>
                      <a:lnTo>
                        <a:pt x="44" y="293"/>
                      </a:lnTo>
                      <a:lnTo>
                        <a:pt x="34" y="321"/>
                      </a:lnTo>
                      <a:lnTo>
                        <a:pt x="29" y="343"/>
                      </a:lnTo>
                      <a:lnTo>
                        <a:pt x="22" y="368"/>
                      </a:lnTo>
                      <a:lnTo>
                        <a:pt x="15" y="404"/>
                      </a:lnTo>
                      <a:lnTo>
                        <a:pt x="9" y="447"/>
                      </a:lnTo>
                      <a:lnTo>
                        <a:pt x="4" y="500"/>
                      </a:lnTo>
                      <a:lnTo>
                        <a:pt x="1" y="559"/>
                      </a:lnTo>
                      <a:lnTo>
                        <a:pt x="0" y="592"/>
                      </a:lnTo>
                      <a:lnTo>
                        <a:pt x="1" y="626"/>
                      </a:lnTo>
                      <a:lnTo>
                        <a:pt x="1" y="651"/>
                      </a:lnTo>
                      <a:lnTo>
                        <a:pt x="2" y="676"/>
                      </a:lnTo>
                      <a:lnTo>
                        <a:pt x="5" y="707"/>
                      </a:lnTo>
                      <a:lnTo>
                        <a:pt x="9" y="739"/>
                      </a:lnTo>
                      <a:lnTo>
                        <a:pt x="13" y="755"/>
                      </a:lnTo>
                      <a:lnTo>
                        <a:pt x="17" y="769"/>
                      </a:lnTo>
                      <a:lnTo>
                        <a:pt x="22" y="784"/>
                      </a:lnTo>
                      <a:lnTo>
                        <a:pt x="27" y="795"/>
                      </a:lnTo>
                      <a:lnTo>
                        <a:pt x="34" y="805"/>
                      </a:lnTo>
                      <a:lnTo>
                        <a:pt x="42" y="812"/>
                      </a:lnTo>
                      <a:lnTo>
                        <a:pt x="46" y="816"/>
                      </a:lnTo>
                      <a:lnTo>
                        <a:pt x="50" y="819"/>
                      </a:lnTo>
                      <a:lnTo>
                        <a:pt x="57" y="823"/>
                      </a:lnTo>
                      <a:lnTo>
                        <a:pt x="65" y="826"/>
                      </a:lnTo>
                      <a:lnTo>
                        <a:pt x="77" y="828"/>
                      </a:lnTo>
                      <a:lnTo>
                        <a:pt x="90" y="828"/>
                      </a:lnTo>
                      <a:lnTo>
                        <a:pt x="106" y="826"/>
                      </a:lnTo>
                      <a:lnTo>
                        <a:pt x="114" y="823"/>
                      </a:lnTo>
                      <a:lnTo>
                        <a:pt x="121" y="820"/>
                      </a:lnTo>
                      <a:lnTo>
                        <a:pt x="127" y="816"/>
                      </a:lnTo>
                      <a:lnTo>
                        <a:pt x="134" y="812"/>
                      </a:lnTo>
                      <a:lnTo>
                        <a:pt x="139" y="807"/>
                      </a:lnTo>
                      <a:lnTo>
                        <a:pt x="143" y="802"/>
                      </a:lnTo>
                      <a:lnTo>
                        <a:pt x="151" y="789"/>
                      </a:lnTo>
                      <a:lnTo>
                        <a:pt x="156" y="774"/>
                      </a:lnTo>
                      <a:lnTo>
                        <a:pt x="160" y="759"/>
                      </a:lnTo>
                      <a:lnTo>
                        <a:pt x="163" y="741"/>
                      </a:lnTo>
                      <a:lnTo>
                        <a:pt x="164" y="723"/>
                      </a:lnTo>
                      <a:lnTo>
                        <a:pt x="164" y="694"/>
                      </a:lnTo>
                      <a:lnTo>
                        <a:pt x="164" y="647"/>
                      </a:lnTo>
                      <a:lnTo>
                        <a:pt x="164" y="586"/>
                      </a:lnTo>
                      <a:lnTo>
                        <a:pt x="165" y="554"/>
                      </a:lnTo>
                      <a:lnTo>
                        <a:pt x="168" y="521"/>
                      </a:lnTo>
                      <a:lnTo>
                        <a:pt x="171" y="486"/>
                      </a:lnTo>
                      <a:lnTo>
                        <a:pt x="176" y="454"/>
                      </a:lnTo>
                      <a:lnTo>
                        <a:pt x="181" y="422"/>
                      </a:lnTo>
                      <a:lnTo>
                        <a:pt x="189" y="392"/>
                      </a:lnTo>
                      <a:lnTo>
                        <a:pt x="198" y="366"/>
                      </a:lnTo>
                      <a:lnTo>
                        <a:pt x="203" y="352"/>
                      </a:lnTo>
                      <a:lnTo>
                        <a:pt x="210" y="342"/>
                      </a:lnTo>
                      <a:lnTo>
                        <a:pt x="217" y="331"/>
                      </a:lnTo>
                      <a:lnTo>
                        <a:pt x="223" y="322"/>
                      </a:lnTo>
                      <a:lnTo>
                        <a:pt x="231" y="314"/>
                      </a:lnTo>
                      <a:lnTo>
                        <a:pt x="239" y="308"/>
                      </a:lnTo>
                      <a:lnTo>
                        <a:pt x="247" y="304"/>
                      </a:lnTo>
                      <a:lnTo>
                        <a:pt x="253" y="300"/>
                      </a:lnTo>
                      <a:lnTo>
                        <a:pt x="257" y="300"/>
                      </a:lnTo>
                      <a:lnTo>
                        <a:pt x="261" y="300"/>
                      </a:lnTo>
                      <a:lnTo>
                        <a:pt x="265" y="300"/>
                      </a:lnTo>
                      <a:lnTo>
                        <a:pt x="269" y="302"/>
                      </a:lnTo>
                      <a:lnTo>
                        <a:pt x="273" y="305"/>
                      </a:lnTo>
                      <a:lnTo>
                        <a:pt x="277" y="310"/>
                      </a:lnTo>
                      <a:lnTo>
                        <a:pt x="280" y="318"/>
                      </a:lnTo>
                      <a:lnTo>
                        <a:pt x="282" y="327"/>
                      </a:lnTo>
                      <a:lnTo>
                        <a:pt x="284" y="338"/>
                      </a:lnTo>
                      <a:lnTo>
                        <a:pt x="284" y="352"/>
                      </a:lnTo>
                      <a:lnTo>
                        <a:pt x="282" y="1748"/>
                      </a:lnTo>
                      <a:lnTo>
                        <a:pt x="284" y="1757"/>
                      </a:lnTo>
                      <a:lnTo>
                        <a:pt x="285" y="1767"/>
                      </a:lnTo>
                      <a:lnTo>
                        <a:pt x="286" y="1775"/>
                      </a:lnTo>
                      <a:lnTo>
                        <a:pt x="289" y="1782"/>
                      </a:lnTo>
                      <a:lnTo>
                        <a:pt x="293" y="1790"/>
                      </a:lnTo>
                      <a:lnTo>
                        <a:pt x="297" y="1797"/>
                      </a:lnTo>
                      <a:lnTo>
                        <a:pt x="302" y="1803"/>
                      </a:lnTo>
                      <a:lnTo>
                        <a:pt x="307" y="1810"/>
                      </a:lnTo>
                      <a:lnTo>
                        <a:pt x="314" y="1815"/>
                      </a:lnTo>
                      <a:lnTo>
                        <a:pt x="320" y="1821"/>
                      </a:lnTo>
                      <a:lnTo>
                        <a:pt x="327" y="1824"/>
                      </a:lnTo>
                      <a:lnTo>
                        <a:pt x="335" y="1828"/>
                      </a:lnTo>
                      <a:lnTo>
                        <a:pt x="343" y="1831"/>
                      </a:lnTo>
                      <a:lnTo>
                        <a:pt x="351" y="1832"/>
                      </a:lnTo>
                      <a:lnTo>
                        <a:pt x="360" y="1834"/>
                      </a:lnTo>
                      <a:lnTo>
                        <a:pt x="369" y="1835"/>
                      </a:lnTo>
                      <a:lnTo>
                        <a:pt x="377" y="1834"/>
                      </a:lnTo>
                      <a:lnTo>
                        <a:pt x="386" y="1832"/>
                      </a:lnTo>
                      <a:lnTo>
                        <a:pt x="394" y="1831"/>
                      </a:lnTo>
                      <a:lnTo>
                        <a:pt x="402" y="1828"/>
                      </a:lnTo>
                      <a:lnTo>
                        <a:pt x="410" y="1824"/>
                      </a:lnTo>
                      <a:lnTo>
                        <a:pt x="416" y="1821"/>
                      </a:lnTo>
                      <a:lnTo>
                        <a:pt x="423" y="1815"/>
                      </a:lnTo>
                      <a:lnTo>
                        <a:pt x="430" y="1810"/>
                      </a:lnTo>
                      <a:lnTo>
                        <a:pt x="435" y="1803"/>
                      </a:lnTo>
                      <a:lnTo>
                        <a:pt x="440" y="1797"/>
                      </a:lnTo>
                      <a:lnTo>
                        <a:pt x="444" y="1790"/>
                      </a:lnTo>
                      <a:lnTo>
                        <a:pt x="448" y="1782"/>
                      </a:lnTo>
                      <a:lnTo>
                        <a:pt x="451" y="1775"/>
                      </a:lnTo>
                      <a:lnTo>
                        <a:pt x="452" y="1767"/>
                      </a:lnTo>
                      <a:lnTo>
                        <a:pt x="453" y="1757"/>
                      </a:lnTo>
                      <a:lnTo>
                        <a:pt x="454" y="1748"/>
                      </a:lnTo>
                      <a:lnTo>
                        <a:pt x="454" y="1747"/>
                      </a:lnTo>
                      <a:lnTo>
                        <a:pt x="457" y="954"/>
                      </a:lnTo>
                      <a:lnTo>
                        <a:pt x="458" y="948"/>
                      </a:lnTo>
                      <a:lnTo>
                        <a:pt x="461" y="941"/>
                      </a:lnTo>
                      <a:lnTo>
                        <a:pt x="465" y="935"/>
                      </a:lnTo>
                      <a:lnTo>
                        <a:pt x="472" y="927"/>
                      </a:lnTo>
                      <a:lnTo>
                        <a:pt x="482" y="920"/>
                      </a:lnTo>
                      <a:lnTo>
                        <a:pt x="487" y="918"/>
                      </a:lnTo>
                      <a:lnTo>
                        <a:pt x="495" y="915"/>
                      </a:lnTo>
                      <a:lnTo>
                        <a:pt x="503" y="914"/>
                      </a:lnTo>
                      <a:lnTo>
                        <a:pt x="512" y="914"/>
                      </a:lnTo>
                      <a:lnTo>
                        <a:pt x="522" y="914"/>
                      </a:lnTo>
                      <a:lnTo>
                        <a:pt x="529" y="915"/>
                      </a:lnTo>
                      <a:lnTo>
                        <a:pt x="537" y="918"/>
                      </a:lnTo>
                      <a:lnTo>
                        <a:pt x="544" y="920"/>
                      </a:lnTo>
                      <a:lnTo>
                        <a:pt x="553" y="927"/>
                      </a:lnTo>
                      <a:lnTo>
                        <a:pt x="560" y="935"/>
                      </a:lnTo>
                      <a:lnTo>
                        <a:pt x="565" y="941"/>
                      </a:lnTo>
                      <a:lnTo>
                        <a:pt x="568" y="948"/>
                      </a:lnTo>
                      <a:lnTo>
                        <a:pt x="569" y="954"/>
                      </a:lnTo>
                      <a:lnTo>
                        <a:pt x="571" y="1747"/>
                      </a:lnTo>
                      <a:lnTo>
                        <a:pt x="571" y="1748"/>
                      </a:lnTo>
                      <a:lnTo>
                        <a:pt x="571" y="1757"/>
                      </a:lnTo>
                      <a:lnTo>
                        <a:pt x="573" y="1767"/>
                      </a:lnTo>
                      <a:lnTo>
                        <a:pt x="574" y="1775"/>
                      </a:lnTo>
                      <a:lnTo>
                        <a:pt x="578" y="1782"/>
                      </a:lnTo>
                      <a:lnTo>
                        <a:pt x="581" y="1790"/>
                      </a:lnTo>
                      <a:lnTo>
                        <a:pt x="586" y="1797"/>
                      </a:lnTo>
                      <a:lnTo>
                        <a:pt x="590" y="1803"/>
                      </a:lnTo>
                      <a:lnTo>
                        <a:pt x="596" y="1810"/>
                      </a:lnTo>
                      <a:lnTo>
                        <a:pt x="602" y="1815"/>
                      </a:lnTo>
                      <a:lnTo>
                        <a:pt x="608" y="1821"/>
                      </a:lnTo>
                      <a:lnTo>
                        <a:pt x="616" y="1824"/>
                      </a:lnTo>
                      <a:lnTo>
                        <a:pt x="623" y="1828"/>
                      </a:lnTo>
                      <a:lnTo>
                        <a:pt x="631" y="1831"/>
                      </a:lnTo>
                      <a:lnTo>
                        <a:pt x="640" y="1832"/>
                      </a:lnTo>
                      <a:lnTo>
                        <a:pt x="648" y="1834"/>
                      </a:lnTo>
                      <a:lnTo>
                        <a:pt x="657" y="1835"/>
                      </a:lnTo>
                      <a:lnTo>
                        <a:pt x="666" y="1834"/>
                      </a:lnTo>
                      <a:lnTo>
                        <a:pt x="674" y="1832"/>
                      </a:lnTo>
                      <a:lnTo>
                        <a:pt x="682" y="1831"/>
                      </a:lnTo>
                      <a:lnTo>
                        <a:pt x="690" y="1828"/>
                      </a:lnTo>
                      <a:lnTo>
                        <a:pt x="698" y="1824"/>
                      </a:lnTo>
                      <a:lnTo>
                        <a:pt x="704" y="1821"/>
                      </a:lnTo>
                      <a:lnTo>
                        <a:pt x="711" y="1815"/>
                      </a:lnTo>
                      <a:lnTo>
                        <a:pt x="717" y="1810"/>
                      </a:lnTo>
                      <a:lnTo>
                        <a:pt x="723" y="1803"/>
                      </a:lnTo>
                      <a:lnTo>
                        <a:pt x="728" y="1797"/>
                      </a:lnTo>
                      <a:lnTo>
                        <a:pt x="732" y="1790"/>
                      </a:lnTo>
                      <a:lnTo>
                        <a:pt x="736" y="1782"/>
                      </a:lnTo>
                      <a:lnTo>
                        <a:pt x="738" y="1775"/>
                      </a:lnTo>
                      <a:lnTo>
                        <a:pt x="741" y="1767"/>
                      </a:lnTo>
                      <a:lnTo>
                        <a:pt x="742" y="1757"/>
                      </a:lnTo>
                      <a:lnTo>
                        <a:pt x="742" y="1748"/>
                      </a:lnTo>
                      <a:lnTo>
                        <a:pt x="741" y="352"/>
                      </a:lnTo>
                      <a:lnTo>
                        <a:pt x="742" y="338"/>
                      </a:lnTo>
                      <a:lnTo>
                        <a:pt x="744" y="327"/>
                      </a:lnTo>
                      <a:lnTo>
                        <a:pt x="745" y="318"/>
                      </a:lnTo>
                      <a:lnTo>
                        <a:pt x="749" y="310"/>
                      </a:lnTo>
                      <a:lnTo>
                        <a:pt x="752" y="305"/>
                      </a:lnTo>
                      <a:lnTo>
                        <a:pt x="756" y="302"/>
                      </a:lnTo>
                      <a:lnTo>
                        <a:pt x="759" y="300"/>
                      </a:lnTo>
                      <a:lnTo>
                        <a:pt x="763" y="300"/>
                      </a:lnTo>
                      <a:lnTo>
                        <a:pt x="767" y="300"/>
                      </a:lnTo>
                      <a:lnTo>
                        <a:pt x="771" y="300"/>
                      </a:lnTo>
                      <a:lnTo>
                        <a:pt x="779" y="304"/>
                      </a:lnTo>
                      <a:lnTo>
                        <a:pt x="786" y="308"/>
                      </a:lnTo>
                      <a:lnTo>
                        <a:pt x="794" y="314"/>
                      </a:lnTo>
                      <a:lnTo>
                        <a:pt x="802" y="322"/>
                      </a:lnTo>
                      <a:lnTo>
                        <a:pt x="809" y="331"/>
                      </a:lnTo>
                      <a:lnTo>
                        <a:pt x="816" y="342"/>
                      </a:lnTo>
                      <a:lnTo>
                        <a:pt x="821" y="352"/>
                      </a:lnTo>
                      <a:lnTo>
                        <a:pt x="827" y="366"/>
                      </a:lnTo>
                      <a:lnTo>
                        <a:pt x="836" y="392"/>
                      </a:lnTo>
                      <a:lnTo>
                        <a:pt x="844" y="422"/>
                      </a:lnTo>
                      <a:lnTo>
                        <a:pt x="850" y="454"/>
                      </a:lnTo>
                      <a:lnTo>
                        <a:pt x="854" y="486"/>
                      </a:lnTo>
                      <a:lnTo>
                        <a:pt x="858" y="521"/>
                      </a:lnTo>
                      <a:lnTo>
                        <a:pt x="859" y="554"/>
                      </a:lnTo>
                      <a:lnTo>
                        <a:pt x="861" y="586"/>
                      </a:lnTo>
                      <a:lnTo>
                        <a:pt x="862" y="647"/>
                      </a:lnTo>
                      <a:lnTo>
                        <a:pt x="862" y="694"/>
                      </a:lnTo>
                      <a:lnTo>
                        <a:pt x="862" y="723"/>
                      </a:lnTo>
                      <a:lnTo>
                        <a:pt x="863" y="741"/>
                      </a:lnTo>
                      <a:lnTo>
                        <a:pt x="865" y="759"/>
                      </a:lnTo>
                      <a:lnTo>
                        <a:pt x="869" y="774"/>
                      </a:lnTo>
                      <a:lnTo>
                        <a:pt x="875" y="789"/>
                      </a:lnTo>
                      <a:lnTo>
                        <a:pt x="882" y="802"/>
                      </a:lnTo>
                      <a:lnTo>
                        <a:pt x="887" y="807"/>
                      </a:lnTo>
                      <a:lnTo>
                        <a:pt x="892" y="812"/>
                      </a:lnTo>
                      <a:lnTo>
                        <a:pt x="897" y="816"/>
                      </a:lnTo>
                      <a:lnTo>
                        <a:pt x="904" y="820"/>
                      </a:lnTo>
                      <a:lnTo>
                        <a:pt x="911" y="823"/>
                      </a:lnTo>
                      <a:lnTo>
                        <a:pt x="919" y="826"/>
                      </a:lnTo>
                      <a:lnTo>
                        <a:pt x="934" y="828"/>
                      </a:lnTo>
                      <a:lnTo>
                        <a:pt x="947" y="828"/>
                      </a:lnTo>
                      <a:lnTo>
                        <a:pt x="959" y="826"/>
                      </a:lnTo>
                      <a:lnTo>
                        <a:pt x="968" y="823"/>
                      </a:lnTo>
                      <a:lnTo>
                        <a:pt x="975" y="819"/>
                      </a:lnTo>
                      <a:lnTo>
                        <a:pt x="980" y="816"/>
                      </a:lnTo>
                      <a:lnTo>
                        <a:pt x="984" y="812"/>
                      </a:lnTo>
                      <a:lnTo>
                        <a:pt x="992" y="805"/>
                      </a:lnTo>
                      <a:lnTo>
                        <a:pt x="999" y="795"/>
                      </a:lnTo>
                      <a:lnTo>
                        <a:pt x="1004" y="784"/>
                      </a:lnTo>
                      <a:lnTo>
                        <a:pt x="1008" y="769"/>
                      </a:lnTo>
                      <a:lnTo>
                        <a:pt x="1013" y="755"/>
                      </a:lnTo>
                      <a:lnTo>
                        <a:pt x="1016" y="739"/>
                      </a:lnTo>
                      <a:lnTo>
                        <a:pt x="1021" y="707"/>
                      </a:lnTo>
                      <a:lnTo>
                        <a:pt x="1024" y="676"/>
                      </a:lnTo>
                      <a:lnTo>
                        <a:pt x="1025" y="651"/>
                      </a:lnTo>
                      <a:lnTo>
                        <a:pt x="1025" y="626"/>
                      </a:lnTo>
                      <a:lnTo>
                        <a:pt x="1025" y="592"/>
                      </a:lnTo>
                      <a:lnTo>
                        <a:pt x="1025" y="559"/>
                      </a:lnTo>
                      <a:lnTo>
                        <a:pt x="1021" y="500"/>
                      </a:lnTo>
                      <a:lnTo>
                        <a:pt x="1016" y="447"/>
                      </a:lnTo>
                      <a:lnTo>
                        <a:pt x="1009" y="404"/>
                      </a:lnTo>
                      <a:lnTo>
                        <a:pt x="1003" y="368"/>
                      </a:lnTo>
                      <a:lnTo>
                        <a:pt x="997" y="343"/>
                      </a:lnTo>
                      <a:lnTo>
                        <a:pt x="991" y="321"/>
                      </a:lnTo>
                      <a:close/>
                    </a:path>
                  </a:pathLst>
                </a:custGeom>
                <a:noFill/>
                <a:ln w="3175">
                  <a:solidFill>
                    <a:srgbClr val="625F63"/>
                  </a:solidFill>
                  <a:round/>
                  <a:headEnd/>
                  <a:tailEnd/>
                </a:ln>
              </p:spPr>
              <p:txBody>
                <a:bodyPr/>
                <a:lstStyle/>
                <a:p>
                  <a:endParaRPr lang="zh-CN" altLang="en-US"/>
                </a:p>
              </p:txBody>
            </p:sp>
          </p:grpSp>
        </p:gr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diagram160439_6"/>
  <p:tag name="KSO_WM_SLIDE_INDEX" val="6"/>
  <p:tag name="KSO_WM_SLIDE_ITEM_CNT" val="1"/>
  <p:tag name="KSO_WM_SLIDE_LAYOUT" val="a_l"/>
  <p:tag name="KSO_WM_SLIDE_LAYOUT_CNT" val="1_1"/>
  <p:tag name="KSO_WM_SLIDE_TYPE" val="text"/>
  <p:tag name="KSO_WM_BEAUTIFY_FLAG" val="#wm#"/>
  <p:tag name="KSO_WM_SLIDE_POSITION" val="255*231"/>
  <p:tag name="KSO_WM_SLIDE_SIZE" val="450*149"/>
  <p:tag name="KSO_WM_TEMPLATE_CATEGORY" val="custom"/>
  <p:tag name="KSO_WM_TEMPLATE_INDEX" val="20181596"/>
  <p:tag name="KSO_WM_TAG_VERSION" val="1.0"/>
  <p:tag name="KSO_WM_DIAGRAM_GROUP_CODE" val="l1-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59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59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59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59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59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1596"/>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i"/>
  <p:tag name="KSO_WM_UNIT_INDEX" val="1_1"/>
  <p:tag name="KSO_WM_UNIT_ID" val="diagram160439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h_f"/>
  <p:tag name="KSO_WM_UNIT_INDEX" val="1_1_1"/>
  <p:tag name="KSO_WM_UNIT_ID" val="diagram160439_6*l_h_f*1_1_1"/>
  <p:tag name="KSO_WM_UNIT_CLEAR" val="1"/>
  <p:tag name="KSO_WM_UNIT_LAYERLEVEL" val="1_1_1"/>
  <p:tag name="KSO_WM_UNIT_VALUE" val="16"/>
  <p:tag name="KSO_WM_UNIT_HIGHLIGHT" val="0"/>
  <p:tag name="KSO_WM_UNIT_COMPATIBLE" val="0"/>
  <p:tag name="KSO_WM_BEAUTIFY_FLAG" val="#wm#"/>
  <p:tag name="KSO_WM_TAG_VERSION" val="1.0"/>
  <p:tag name="KSO_WM_DIAGRAM_GROUP_CODE" val="l1-1"/>
  <p:tag name="KSO_WM_UNIT_PRESET_TEXT" val="Lorem ipsum dolor sit amet"/>
  <p:tag name="KSO_WM_UNIT_TEXT_FILL_FORE_SCHEMECOLOR_INDEX" val="13"/>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i"/>
  <p:tag name="KSO_WM_UNIT_INDEX" val="1_2"/>
  <p:tag name="KSO_WM_UNIT_ID" val="diagram160439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i"/>
  <p:tag name="KSO_WM_UNIT_INDEX" val="1_3"/>
  <p:tag name="KSO_WM_UNIT_ID" val="diagram160439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i"/>
  <p:tag name="KSO_WM_UNIT_INDEX" val="1_4"/>
  <p:tag name="KSO_WM_UNIT_ID" val="diagram160439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39"/>
  <p:tag name="KSO_WM_UNIT_TYPE" val="l_i"/>
  <p:tag name="KSO_WM_UNIT_INDEX" val="1_5"/>
  <p:tag name="KSO_WM_UNIT_ID" val="diagram160439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596"/>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159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6565</Words>
  <Application>Microsoft Office PowerPoint</Application>
  <PresentationFormat>自定义</PresentationFormat>
  <Paragraphs>257</Paragraphs>
  <Slides>61</Slides>
  <Notes>0</Notes>
  <HiddenSlides>0</HiddenSlides>
  <MMClips>0</MMClips>
  <ScaleCrop>false</ScaleCrop>
  <HeadingPairs>
    <vt:vector size="4" baseType="variant">
      <vt:variant>
        <vt:lpstr>主题</vt:lpstr>
      </vt:variant>
      <vt:variant>
        <vt:i4>1</vt:i4>
      </vt:variant>
      <vt:variant>
        <vt:lpstr>幻灯片标题</vt:lpstr>
      </vt:variant>
      <vt:variant>
        <vt:i4>61</vt:i4>
      </vt:variant>
    </vt:vector>
  </HeadingPairs>
  <TitlesOfParts>
    <vt:vector size="62" baseType="lpstr">
      <vt:lpstr>Office 主题</vt:lpstr>
      <vt:lpstr>儿童行为发育异常的社会感知  语言发育迟缓</vt:lpstr>
      <vt:lpstr>沉默无语的“天使”</vt:lpstr>
      <vt:lpstr>通过案例我们小组提出的问题是</vt:lpstr>
      <vt:lpstr>什么是语言发育迟缓</vt:lpstr>
      <vt:lpstr>导致语言发育迟缓的几个主要原因</vt:lpstr>
      <vt:lpstr>导致语言发育迟缓的几个主要原因及表现</vt:lpstr>
      <vt:lpstr>治疗语言发育迟缓的方法</vt:lpstr>
      <vt:lpstr>PowerPoint 演示文稿</vt:lpstr>
      <vt:lpstr>PowerPoint 演示文稿</vt:lpstr>
      <vt:lpstr>PowerPoint 演示文稿</vt:lpstr>
      <vt:lpstr>是否有经济合理的语言康复治疗方法</vt:lpstr>
      <vt:lpstr>在家里就可以帮助孩子进行语言康复</vt:lpstr>
      <vt:lpstr>关于父母对待语言发育迟缓的孩子</vt:lpstr>
      <vt:lpstr>物理按摩法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智力水平 对语言发育的影响</vt:lpstr>
      <vt:lpstr>什么是智力？ </vt:lpstr>
      <vt:lpstr>PowerPoint 演示文稿</vt:lpstr>
      <vt:lpstr>PowerPoint 演示文稿</vt:lpstr>
      <vt:lpstr>中医学的角度 </vt:lpstr>
      <vt:lpstr>  父母情绪对孩子的心理影响  </vt:lpstr>
      <vt:lpstr>父母的情绪对孩子的影响其实是很大的，尤其是对那些对这个世界尚且只有一个非常粗略的认知的幼儿。 </vt:lpstr>
      <vt:lpstr>PowerPoint 演示文稿</vt:lpstr>
      <vt:lpstr>PowerPoint 演示文稿</vt:lpstr>
      <vt:lpstr>如何及早察觉儿童语言发育迟缓 </vt:lpstr>
      <vt:lpstr>PowerPoint 演示文稿</vt:lpstr>
      <vt:lpstr>儿童语言发育的基本阶段 </vt:lpstr>
      <vt:lpstr>语言发育迟缓的特征 </vt:lpstr>
      <vt:lpstr>预防性干预</vt:lpstr>
      <vt:lpstr>PowerPoint 演示文稿</vt:lpstr>
      <vt:lpstr>PowerPoint 演示文稿</vt:lpstr>
      <vt:lpstr>PowerPoint 演示文稿</vt:lpstr>
      <vt:lpstr>语言发育迟缓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小儿自闭症倾向的预防和治疗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XiTongTianDi</cp:lastModifiedBy>
  <cp:revision>8</cp:revision>
  <dcterms:created xsi:type="dcterms:W3CDTF">2017-12-07T16:48:00Z</dcterms:created>
  <dcterms:modified xsi:type="dcterms:W3CDTF">2017-12-09T04:41:29Z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