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49" r:id="rId2"/>
  </p:sldMasterIdLst>
  <p:notesMasterIdLst>
    <p:notesMasterId r:id="rId24"/>
  </p:notesMasterIdLst>
  <p:handoutMasterIdLst>
    <p:handoutMasterId r:id="rId25"/>
  </p:handoutMasterIdLst>
  <p:sldIdLst>
    <p:sldId id="257" r:id="rId3"/>
    <p:sldId id="259" r:id="rId4"/>
    <p:sldId id="289" r:id="rId5"/>
    <p:sldId id="280" r:id="rId6"/>
    <p:sldId id="285" r:id="rId7"/>
    <p:sldId id="290" r:id="rId8"/>
    <p:sldId id="291" r:id="rId9"/>
    <p:sldId id="292" r:id="rId10"/>
    <p:sldId id="293" r:id="rId11"/>
    <p:sldId id="294" r:id="rId12"/>
    <p:sldId id="295" r:id="rId13"/>
    <p:sldId id="296" r:id="rId14"/>
    <p:sldId id="281" r:id="rId15"/>
    <p:sldId id="282" r:id="rId16"/>
    <p:sldId id="283" r:id="rId17"/>
    <p:sldId id="284" r:id="rId18"/>
    <p:sldId id="264" r:id="rId19"/>
    <p:sldId id="286" r:id="rId20"/>
    <p:sldId id="287" r:id="rId21"/>
    <p:sldId id="288" r:id="rId22"/>
    <p:sldId id="279" r:id="rId2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90D0FD"/>
    <a:srgbClr val="00B369"/>
    <a:srgbClr val="1A8CE1"/>
    <a:srgbClr val="FFFFFF"/>
    <a:srgbClr val="A78357"/>
    <a:srgbClr val="28C7D4"/>
    <a:srgbClr val="F94D4D"/>
    <a:srgbClr val="8F1A12"/>
    <a:srgbClr val="F84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8" autoAdjust="0"/>
    <p:restoredTop sz="92986" autoAdjust="0"/>
  </p:normalViewPr>
  <p:slideViewPr>
    <p:cSldViewPr>
      <p:cViewPr varScale="1">
        <p:scale>
          <a:sx n="67" d="100"/>
          <a:sy n="67" d="100"/>
        </p:scale>
        <p:origin x="-810" y="-108"/>
      </p:cViewPr>
      <p:guideLst>
        <p:guide orient="horz" pos="328"/>
        <p:guide orient="horz" pos="4183"/>
        <p:guide pos="4050"/>
        <p:guide pos="557"/>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80" d="100"/>
        <a:sy n="80" d="100"/>
      </p:scale>
      <p:origin x="0" y="1152"/>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361"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362"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2017/12/23</a:t>
            </a:fld>
            <a:endParaRPr lang="zh-CN" altLang="en-US"/>
          </a:p>
        </p:txBody>
      </p:sp>
      <p:sp>
        <p:nvSpPr>
          <p:cNvPr id="1049363"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364"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192839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355"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356"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24D97-E667-405D-B634-E583E2108D71}" type="datetimeFigureOut">
              <a:rPr lang="zh-CN" altLang="en-US"/>
              <a:t>2017/12/23</a:t>
            </a:fld>
            <a:endParaRPr lang="zh-CN" altLang="en-US"/>
          </a:p>
        </p:txBody>
      </p:sp>
      <p:sp>
        <p:nvSpPr>
          <p:cNvPr id="1049357"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1049358"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49359"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360"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t>‹#›</a:t>
            </a:fld>
            <a:endParaRPr lang="zh-CN" altLang="en-US"/>
          </a:p>
        </p:txBody>
      </p:sp>
    </p:spTree>
    <p:extLst>
      <p:ext uri="{BB962C8B-B14F-4D97-AF65-F5344CB8AC3E}">
        <p14:creationId xmlns:p14="http://schemas.microsoft.com/office/powerpoint/2010/main" val="169677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幻灯片图像占位符 1"/>
          <p:cNvSpPr>
            <a:spLocks noGrp="1" noRot="1" noChangeAspect="1"/>
          </p:cNvSpPr>
          <p:nvPr>
            <p:ph type="sldImg"/>
          </p:nvPr>
        </p:nvSpPr>
        <p:spPr/>
      </p:sp>
      <p:sp>
        <p:nvSpPr>
          <p:cNvPr id="1048587" name="备注占位符 2"/>
          <p:cNvSpPr>
            <a:spLocks noGrp="1"/>
          </p:cNvSpPr>
          <p:nvPr>
            <p:ph type="body" idx="1"/>
          </p:nvPr>
        </p:nvSpPr>
        <p:spPr/>
        <p:txBody>
          <a:bodyPr/>
          <a:lstStyle/>
          <a:p>
            <a:endParaRPr lang="zh-CN" altLang="en-US"/>
          </a:p>
        </p:txBody>
      </p:sp>
      <p:sp>
        <p:nvSpPr>
          <p:cNvPr id="1048588"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4" name="Slide Image Placeholder 1"/>
          <p:cNvSpPr>
            <a:spLocks noGrp="1" noRot="1" noChangeAspect="1"/>
          </p:cNvSpPr>
          <p:nvPr>
            <p:ph type="sldImg"/>
          </p:nvPr>
        </p:nvSpPr>
        <p:spPr>
          <a:xfrm>
            <a:off x="2686050" y="514350"/>
            <a:ext cx="4573588" cy="2571750"/>
          </a:xfrm>
        </p:spPr>
      </p:sp>
      <p:sp>
        <p:nvSpPr>
          <p:cNvPr id="1049105" name="Notes Placeholder 2"/>
          <p:cNvSpPr>
            <a:spLocks noGrp="1"/>
          </p:cNvSpPr>
          <p:nvPr>
            <p:ph type="body" idx="1"/>
          </p:nvPr>
        </p:nvSpPr>
        <p:spPr/>
        <p:txBody>
          <a:bodyPr>
            <a:normAutofit/>
          </a:bodyPr>
          <a:lstStyle/>
          <a:p>
            <a:endParaRPr lang="en-US" dirty="0"/>
          </a:p>
        </p:txBody>
      </p:sp>
      <p:sp>
        <p:nvSpPr>
          <p:cNvPr id="1049106"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5" name="幻灯片图像占位符 1"/>
          <p:cNvSpPr>
            <a:spLocks noGrp="1" noRot="1" noChangeAspect="1"/>
          </p:cNvSpPr>
          <p:nvPr>
            <p:ph type="sldImg"/>
          </p:nvPr>
        </p:nvSpPr>
        <p:spPr/>
      </p:sp>
      <p:sp>
        <p:nvSpPr>
          <p:cNvPr id="1049286" name="备注占位符 2"/>
          <p:cNvSpPr>
            <a:spLocks noGrp="1"/>
          </p:cNvSpPr>
          <p:nvPr>
            <p:ph type="body" idx="1"/>
          </p:nvPr>
        </p:nvSpPr>
        <p:spPr/>
        <p:txBody>
          <a:bodyPr/>
          <a:lstStyle/>
          <a:p>
            <a:endParaRPr lang="zh-CN" altLang="en-US"/>
          </a:p>
        </p:txBody>
      </p:sp>
      <p:sp>
        <p:nvSpPr>
          <p:cNvPr id="1049287"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幻灯片图像占位符 1"/>
          <p:cNvSpPr>
            <a:spLocks noGrp="1" noRot="1" noChangeAspect="1"/>
          </p:cNvSpPr>
          <p:nvPr>
            <p:ph type="sldImg"/>
          </p:nvPr>
        </p:nvSpPr>
        <p:spPr/>
      </p:sp>
      <p:sp>
        <p:nvSpPr>
          <p:cNvPr id="1048619" name="备注占位符 2"/>
          <p:cNvSpPr>
            <a:spLocks noGrp="1"/>
          </p:cNvSpPr>
          <p:nvPr>
            <p:ph type="body" idx="1"/>
          </p:nvPr>
        </p:nvSpPr>
        <p:spPr/>
        <p:txBody>
          <a:bodyPr/>
          <a:lstStyle/>
          <a:p>
            <a:endParaRPr lang="zh-CN" altLang="en-US"/>
          </a:p>
        </p:txBody>
      </p:sp>
      <p:sp>
        <p:nvSpPr>
          <p:cNvPr id="1048620"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4" name="Slide Image Placeholder 1"/>
          <p:cNvSpPr>
            <a:spLocks noGrp="1" noRot="1" noChangeAspect="1"/>
          </p:cNvSpPr>
          <p:nvPr>
            <p:ph type="sldImg"/>
          </p:nvPr>
        </p:nvSpPr>
        <p:spPr>
          <a:xfrm>
            <a:off x="2686050" y="514350"/>
            <a:ext cx="4573588" cy="2571750"/>
          </a:xfrm>
        </p:spPr>
      </p:sp>
      <p:sp>
        <p:nvSpPr>
          <p:cNvPr id="1049105" name="Notes Placeholder 2"/>
          <p:cNvSpPr>
            <a:spLocks noGrp="1"/>
          </p:cNvSpPr>
          <p:nvPr>
            <p:ph type="body" idx="1"/>
          </p:nvPr>
        </p:nvSpPr>
        <p:spPr/>
        <p:txBody>
          <a:bodyPr>
            <a:normAutofit/>
          </a:bodyPr>
          <a:lstStyle/>
          <a:p>
            <a:endParaRPr lang="en-US" dirty="0"/>
          </a:p>
        </p:txBody>
      </p:sp>
      <p:sp>
        <p:nvSpPr>
          <p:cNvPr id="1049106"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8" name="幻灯片图像占位符 1"/>
          <p:cNvSpPr>
            <a:spLocks noGrp="1" noRot="1" noChangeAspect="1"/>
          </p:cNvSpPr>
          <p:nvPr>
            <p:ph type="sldImg"/>
          </p:nvPr>
        </p:nvSpPr>
        <p:spPr/>
      </p:sp>
      <p:sp>
        <p:nvSpPr>
          <p:cNvPr id="1048999" name="备注占位符 2"/>
          <p:cNvSpPr>
            <a:spLocks noGrp="1"/>
          </p:cNvSpPr>
          <p:nvPr>
            <p:ph type="body" idx="1"/>
          </p:nvPr>
        </p:nvSpPr>
        <p:spPr/>
        <p:txBody>
          <a:bodyPr/>
          <a:lstStyle/>
          <a:p>
            <a:endParaRPr lang="zh-CN" altLang="en-US"/>
          </a:p>
        </p:txBody>
      </p:sp>
      <p:sp>
        <p:nvSpPr>
          <p:cNvPr id="1049000"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7" name="幻灯片图像占位符 1"/>
          <p:cNvSpPr>
            <a:spLocks noGrp="1" noRot="1" noChangeAspect="1"/>
          </p:cNvSpPr>
          <p:nvPr>
            <p:ph type="sldImg"/>
          </p:nvPr>
        </p:nvSpPr>
        <p:spPr/>
      </p:sp>
      <p:sp>
        <p:nvSpPr>
          <p:cNvPr id="1049148" name="备注占位符 2"/>
          <p:cNvSpPr>
            <a:spLocks noGrp="1"/>
          </p:cNvSpPr>
          <p:nvPr>
            <p:ph type="body" idx="1"/>
          </p:nvPr>
        </p:nvSpPr>
        <p:spPr/>
        <p:txBody>
          <a:bodyPr/>
          <a:lstStyle/>
          <a:p>
            <a:endParaRPr lang="zh-CN" altLang="en-US"/>
          </a:p>
        </p:txBody>
      </p:sp>
      <p:sp>
        <p:nvSpPr>
          <p:cNvPr id="1049149" name="灯片编号占位符 3"/>
          <p:cNvSpPr>
            <a:spLocks noGrp="1"/>
          </p:cNvSpPr>
          <p:nvPr>
            <p:ph type="sldNum" sz="quarter" idx="10"/>
          </p:nvPr>
        </p:nvSpPr>
        <p:spPr/>
        <p:txBody>
          <a:bodyPr/>
          <a:lstStyle/>
          <a:p>
            <a:fld id="{A26B02EC-97C0-4E19-AA45-E904FCC1D11E}" type="slidenum">
              <a:rPr lang="en-GB" smtClean="0"/>
              <a:pPr/>
              <a:t>13</a:t>
            </a:fld>
            <a:endParaRPr lang="en-GB"/>
          </a:p>
        </p:txBody>
      </p:sp>
    </p:spTree>
    <p:extLst>
      <p:ext uri="{BB962C8B-B14F-4D97-AF65-F5344CB8AC3E}">
        <p14:creationId xmlns:p14="http://schemas.microsoft.com/office/powerpoint/2010/main" val="60368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6" name="幻灯片图像占位符 1"/>
          <p:cNvSpPr>
            <a:spLocks noGrp="1" noRot="1" noChangeAspect="1"/>
          </p:cNvSpPr>
          <p:nvPr>
            <p:ph type="sldImg"/>
          </p:nvPr>
        </p:nvSpPr>
        <p:spPr/>
      </p:sp>
      <p:sp>
        <p:nvSpPr>
          <p:cNvPr id="1048857" name="备注占位符 2"/>
          <p:cNvSpPr>
            <a:spLocks noGrp="1"/>
          </p:cNvSpPr>
          <p:nvPr>
            <p:ph type="body" idx="1"/>
          </p:nvPr>
        </p:nvSpPr>
        <p:spPr/>
        <p:txBody>
          <a:bodyPr/>
          <a:lstStyle/>
          <a:p>
            <a:endParaRPr lang="zh-CN" altLang="en-US"/>
          </a:p>
        </p:txBody>
      </p:sp>
      <p:sp>
        <p:nvSpPr>
          <p:cNvPr id="1048858"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extLst>
      <p:ext uri="{BB962C8B-B14F-4D97-AF65-F5344CB8AC3E}">
        <p14:creationId xmlns:p14="http://schemas.microsoft.com/office/powerpoint/2010/main" val="308276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6" name="幻灯片图像占位符 1"/>
          <p:cNvSpPr>
            <a:spLocks noGrp="1" noRot="1" noChangeAspect="1"/>
          </p:cNvSpPr>
          <p:nvPr>
            <p:ph type="sldImg"/>
          </p:nvPr>
        </p:nvSpPr>
        <p:spPr/>
      </p:sp>
      <p:sp>
        <p:nvSpPr>
          <p:cNvPr id="1049017" name="备注占位符 2"/>
          <p:cNvSpPr>
            <a:spLocks noGrp="1"/>
          </p:cNvSpPr>
          <p:nvPr>
            <p:ph type="body" idx="1"/>
          </p:nvPr>
        </p:nvSpPr>
        <p:spPr/>
        <p:txBody>
          <a:bodyPr/>
          <a:lstStyle/>
          <a:p>
            <a:endParaRPr lang="zh-CN" altLang="en-US"/>
          </a:p>
        </p:txBody>
      </p:sp>
      <p:sp>
        <p:nvSpPr>
          <p:cNvPr id="1049018" name="灯片编号占位符 3"/>
          <p:cNvSpPr>
            <a:spLocks noGrp="1"/>
          </p:cNvSpPr>
          <p:nvPr>
            <p:ph type="sldNum" sz="quarter" idx="10"/>
          </p:nvPr>
        </p:nvSpPr>
        <p:spPr/>
        <p:txBody>
          <a:bodyPr/>
          <a:lstStyle/>
          <a:p>
            <a:fld id="{A26B02EC-97C0-4E19-AA45-E904FCC1D11E}" type="slidenum">
              <a:rPr lang="en-GB" smtClean="0"/>
              <a:pPr/>
              <a:t>15</a:t>
            </a:fld>
            <a:endParaRPr lang="en-GB"/>
          </a:p>
        </p:txBody>
      </p:sp>
    </p:spTree>
    <p:extLst>
      <p:ext uri="{BB962C8B-B14F-4D97-AF65-F5344CB8AC3E}">
        <p14:creationId xmlns:p14="http://schemas.microsoft.com/office/powerpoint/2010/main" val="230909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6" name="幻灯片图像占位符 1"/>
          <p:cNvSpPr>
            <a:spLocks noGrp="1" noRot="1" noChangeAspect="1"/>
          </p:cNvSpPr>
          <p:nvPr>
            <p:ph type="sldImg"/>
          </p:nvPr>
        </p:nvSpPr>
        <p:spPr/>
      </p:sp>
      <p:sp>
        <p:nvSpPr>
          <p:cNvPr id="1048837" name="备注占位符 2"/>
          <p:cNvSpPr>
            <a:spLocks noGrp="1"/>
          </p:cNvSpPr>
          <p:nvPr>
            <p:ph type="body" idx="1"/>
          </p:nvPr>
        </p:nvSpPr>
        <p:spPr/>
        <p:txBody>
          <a:bodyPr/>
          <a:lstStyle/>
          <a:p>
            <a:endParaRPr lang="zh-CN" altLang="en-US"/>
          </a:p>
        </p:txBody>
      </p:sp>
      <p:sp>
        <p:nvSpPr>
          <p:cNvPr id="1048838"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7" name="幻灯片图像占位符 1"/>
          <p:cNvSpPr>
            <a:spLocks noGrp="1" noRot="1" noChangeAspect="1"/>
          </p:cNvSpPr>
          <p:nvPr>
            <p:ph type="sldImg"/>
          </p:nvPr>
        </p:nvSpPr>
        <p:spPr/>
      </p:sp>
      <p:sp>
        <p:nvSpPr>
          <p:cNvPr id="1049178" name="备注占位符 2"/>
          <p:cNvSpPr>
            <a:spLocks noGrp="1"/>
          </p:cNvSpPr>
          <p:nvPr>
            <p:ph type="body" idx="1"/>
          </p:nvPr>
        </p:nvSpPr>
        <p:spPr/>
        <p:txBody>
          <a:bodyPr/>
          <a:lstStyle/>
          <a:p>
            <a:endParaRPr lang="zh-CN" altLang="en-US"/>
          </a:p>
        </p:txBody>
      </p:sp>
      <p:sp>
        <p:nvSpPr>
          <p:cNvPr id="1049179" name="灯片编号占位符 3"/>
          <p:cNvSpPr>
            <a:spLocks noGrp="1"/>
          </p:cNvSpPr>
          <p:nvPr>
            <p:ph type="sldNum" sz="quarter" idx="10"/>
          </p:nvPr>
        </p:nvSpPr>
        <p:spPr/>
        <p:txBody>
          <a:bodyPr/>
          <a:lstStyle/>
          <a:p>
            <a:fld id="{A26B02EC-97C0-4E19-AA45-E904FCC1D11E}" type="slidenum">
              <a:rPr lang="en-GB" smtClean="0"/>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335" name="标题 1"/>
          <p:cNvSpPr>
            <a:spLocks noGrp="1"/>
          </p:cNvSpPr>
          <p:nvPr>
            <p:ph type="title"/>
          </p:nvPr>
        </p:nvSpPr>
        <p:spPr/>
        <p:txBody>
          <a:bodyPr/>
          <a:lstStyle/>
          <a:p>
            <a:r>
              <a:rPr lang="zh-CN" altLang="en-US" smtClean="0"/>
              <a:t>单击此处编辑母版标题样式</a:t>
            </a:r>
            <a:endParaRPr lang="zh-CN" altLang="en-US"/>
          </a:p>
        </p:txBody>
      </p:sp>
      <p:sp>
        <p:nvSpPr>
          <p:cNvPr id="1049336"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2017/12/23</a:t>
            </a:fld>
            <a:endParaRPr lang="zh-CN" altLang="en-US">
              <a:solidFill>
                <a:prstClr val="black">
                  <a:tint val="75000"/>
                </a:prstClr>
              </a:solidFill>
            </a:endParaRPr>
          </a:p>
        </p:txBody>
      </p:sp>
      <p:sp>
        <p:nvSpPr>
          <p:cNvPr id="1049337"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338"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344"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2017/12/23</a:t>
            </a:fld>
            <a:endParaRPr lang="zh-CN" altLang="en-US">
              <a:solidFill>
                <a:prstClr val="black">
                  <a:tint val="75000"/>
                </a:prstClr>
              </a:solidFill>
            </a:endParaRPr>
          </a:p>
        </p:txBody>
      </p:sp>
      <p:sp>
        <p:nvSpPr>
          <p:cNvPr id="1049345"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1049346"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318" name="标题 1"/>
          <p:cNvSpPr>
            <a:spLocks noGrp="1"/>
          </p:cNvSpPr>
          <p:nvPr>
            <p:ph type="title"/>
          </p:nvPr>
        </p:nvSpPr>
        <p:spPr>
          <a:xfrm>
            <a:off x="642938" y="287967"/>
            <a:ext cx="4230440" cy="1225532"/>
          </a:xfrm>
        </p:spPr>
        <p:txBody>
          <a:bodyPr anchor="b"/>
          <a:lstStyle>
            <a:lvl1pPr algn="l">
              <a:defRPr sz="2500" b="1"/>
            </a:lvl1pPr>
          </a:lstStyle>
          <a:p>
            <a:r>
              <a:rPr lang="zh-CN" altLang="en-US" smtClean="0"/>
              <a:t>单击此处编辑母版标题样式</a:t>
            </a:r>
            <a:endParaRPr lang="zh-CN" altLang="en-US"/>
          </a:p>
        </p:txBody>
      </p:sp>
      <p:sp>
        <p:nvSpPr>
          <p:cNvPr id="1049319" name="内容占位符 2"/>
          <p:cNvSpPr>
            <a:spLocks noGrp="1"/>
          </p:cNvSpPr>
          <p:nvPr>
            <p:ph idx="1"/>
          </p:nvPr>
        </p:nvSpPr>
        <p:spPr>
          <a:xfrm>
            <a:off x="5027414" y="287967"/>
            <a:ext cx="7188398" cy="617286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20" name="文本占位符 3"/>
          <p:cNvSpPr>
            <a:spLocks noGrp="1"/>
          </p:cNvSpPr>
          <p:nvPr>
            <p:ph type="body" sz="half" idx="2"/>
          </p:nvPr>
        </p:nvSpPr>
        <p:spPr>
          <a:xfrm>
            <a:off x="642938" y="1513500"/>
            <a:ext cx="4230440" cy="4947334"/>
          </a:xfrm>
        </p:spPr>
        <p:txBody>
          <a:bodyPr/>
          <a:lstStyle>
            <a:lvl1pPr marL="0" indent="0">
              <a:buNone/>
              <a:defRPr sz="1800"/>
            </a:lvl1pPr>
            <a:lvl2pPr marL="574015" indent="0">
              <a:buNone/>
              <a:defRPr sz="1500"/>
            </a:lvl2pPr>
            <a:lvl3pPr marL="1148029" indent="0">
              <a:buNone/>
              <a:defRPr sz="1300"/>
            </a:lvl3pPr>
            <a:lvl4pPr marL="1722044" indent="0">
              <a:buNone/>
              <a:defRPr sz="1100"/>
            </a:lvl4pPr>
            <a:lvl5pPr marL="2296058" indent="0">
              <a:buNone/>
              <a:defRPr sz="1100"/>
            </a:lvl5pPr>
            <a:lvl6pPr marL="2870073" indent="0">
              <a:buNone/>
              <a:defRPr sz="1100"/>
            </a:lvl6pPr>
            <a:lvl7pPr marL="3444088" indent="0">
              <a:buNone/>
              <a:defRPr sz="1100"/>
            </a:lvl7pPr>
            <a:lvl8pPr marL="4018102" indent="0">
              <a:buNone/>
              <a:defRPr sz="1100"/>
            </a:lvl8pPr>
            <a:lvl9pPr marL="4592117" indent="0">
              <a:buNone/>
              <a:defRPr sz="1100"/>
            </a:lvl9pPr>
          </a:lstStyle>
          <a:p>
            <a:pPr lvl="0"/>
            <a:r>
              <a:rPr lang="zh-CN" altLang="en-US" smtClean="0"/>
              <a:t>单击此处编辑母版文本样式</a:t>
            </a:r>
          </a:p>
        </p:txBody>
      </p:sp>
      <p:sp>
        <p:nvSpPr>
          <p:cNvPr id="1049321"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2017/12/23</a:t>
            </a:fld>
            <a:endParaRPr lang="zh-CN" altLang="en-US">
              <a:solidFill>
                <a:prstClr val="black">
                  <a:tint val="75000"/>
                </a:prstClr>
              </a:solidFill>
            </a:endParaRPr>
          </a:p>
        </p:txBody>
      </p:sp>
      <p:sp>
        <p:nvSpPr>
          <p:cNvPr id="1049322"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1049323"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312" name="标题 1"/>
          <p:cNvSpPr>
            <a:spLocks noGrp="1"/>
          </p:cNvSpPr>
          <p:nvPr>
            <p:ph type="title"/>
          </p:nvPr>
        </p:nvSpPr>
        <p:spPr>
          <a:xfrm>
            <a:off x="2520405" y="5062855"/>
            <a:ext cx="7715250" cy="597699"/>
          </a:xfrm>
        </p:spPr>
        <p:txBody>
          <a:bodyPr anchor="b"/>
          <a:lstStyle>
            <a:lvl1pPr algn="l">
              <a:defRPr sz="2500" b="1"/>
            </a:lvl1pPr>
          </a:lstStyle>
          <a:p>
            <a:r>
              <a:rPr lang="zh-CN" altLang="en-US" smtClean="0"/>
              <a:t>单击此处编辑母版标题样式</a:t>
            </a:r>
            <a:endParaRPr lang="zh-CN" altLang="en-US"/>
          </a:p>
        </p:txBody>
      </p:sp>
      <p:sp>
        <p:nvSpPr>
          <p:cNvPr id="1049313" name="图片占位符 2"/>
          <p:cNvSpPr>
            <a:spLocks noGrp="1"/>
          </p:cNvSpPr>
          <p:nvPr>
            <p:ph type="pic" idx="1"/>
          </p:nvPr>
        </p:nvSpPr>
        <p:spPr>
          <a:xfrm>
            <a:off x="2520405" y="646251"/>
            <a:ext cx="7715250" cy="4339590"/>
          </a:xfrm>
        </p:spPr>
        <p:txBody>
          <a:bodyPr/>
          <a:lstStyle>
            <a:lvl1pPr marL="0" indent="0">
              <a:buNone/>
              <a:defRPr sz="4000"/>
            </a:lvl1pPr>
            <a:lvl2pPr marL="574015" indent="0">
              <a:buNone/>
              <a:defRPr sz="3500"/>
            </a:lvl2pPr>
            <a:lvl3pPr marL="1148029" indent="0">
              <a:buNone/>
              <a:defRPr sz="3000"/>
            </a:lvl3pPr>
            <a:lvl4pPr marL="1722044" indent="0">
              <a:buNone/>
              <a:defRPr sz="2500"/>
            </a:lvl4pPr>
            <a:lvl5pPr marL="2296058" indent="0">
              <a:buNone/>
              <a:defRPr sz="2500"/>
            </a:lvl5pPr>
            <a:lvl6pPr marL="2870073" indent="0">
              <a:buNone/>
              <a:defRPr sz="2500"/>
            </a:lvl6pPr>
            <a:lvl7pPr marL="3444088" indent="0">
              <a:buNone/>
              <a:defRPr sz="2500"/>
            </a:lvl7pPr>
            <a:lvl8pPr marL="4018102" indent="0">
              <a:buNone/>
              <a:defRPr sz="2500"/>
            </a:lvl8pPr>
            <a:lvl9pPr marL="4592117" indent="0">
              <a:buNone/>
              <a:defRPr sz="2500"/>
            </a:lvl9pPr>
          </a:lstStyle>
          <a:p>
            <a:endParaRPr lang="zh-CN" altLang="en-US"/>
          </a:p>
        </p:txBody>
      </p:sp>
      <p:sp>
        <p:nvSpPr>
          <p:cNvPr id="1049314" name="文本占位符 3"/>
          <p:cNvSpPr>
            <a:spLocks noGrp="1"/>
          </p:cNvSpPr>
          <p:nvPr>
            <p:ph type="body" sz="half" idx="2"/>
          </p:nvPr>
        </p:nvSpPr>
        <p:spPr>
          <a:xfrm>
            <a:off x="2520405" y="5660554"/>
            <a:ext cx="7715250" cy="848831"/>
          </a:xfrm>
        </p:spPr>
        <p:txBody>
          <a:bodyPr/>
          <a:lstStyle>
            <a:lvl1pPr marL="0" indent="0">
              <a:buNone/>
              <a:defRPr sz="1800"/>
            </a:lvl1pPr>
            <a:lvl2pPr marL="574015" indent="0">
              <a:buNone/>
              <a:defRPr sz="1500"/>
            </a:lvl2pPr>
            <a:lvl3pPr marL="1148029" indent="0">
              <a:buNone/>
              <a:defRPr sz="1300"/>
            </a:lvl3pPr>
            <a:lvl4pPr marL="1722044" indent="0">
              <a:buNone/>
              <a:defRPr sz="1100"/>
            </a:lvl4pPr>
            <a:lvl5pPr marL="2296058" indent="0">
              <a:buNone/>
              <a:defRPr sz="1100"/>
            </a:lvl5pPr>
            <a:lvl6pPr marL="2870073" indent="0">
              <a:buNone/>
              <a:defRPr sz="1100"/>
            </a:lvl6pPr>
            <a:lvl7pPr marL="3444088" indent="0">
              <a:buNone/>
              <a:defRPr sz="1100"/>
            </a:lvl7pPr>
            <a:lvl8pPr marL="4018102" indent="0">
              <a:buNone/>
              <a:defRPr sz="1100"/>
            </a:lvl8pPr>
            <a:lvl9pPr marL="4592117" indent="0">
              <a:buNone/>
              <a:defRPr sz="1100"/>
            </a:lvl9pPr>
          </a:lstStyle>
          <a:p>
            <a:pPr lvl="0"/>
            <a:r>
              <a:rPr lang="zh-CN" altLang="en-US" smtClean="0"/>
              <a:t>单击此处编辑母版文本样式</a:t>
            </a:r>
          </a:p>
        </p:txBody>
      </p:sp>
      <p:sp>
        <p:nvSpPr>
          <p:cNvPr id="104931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2017/12/23</a:t>
            </a:fld>
            <a:endParaRPr lang="zh-CN" altLang="en-US">
              <a:solidFill>
                <a:prstClr val="black">
                  <a:tint val="75000"/>
                </a:prstClr>
              </a:solidFill>
            </a:endParaRPr>
          </a:p>
        </p:txBody>
      </p:sp>
      <p:sp>
        <p:nvSpPr>
          <p:cNvPr id="104931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104931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330" name="标题 1"/>
          <p:cNvSpPr>
            <a:spLocks noGrp="1"/>
          </p:cNvSpPr>
          <p:nvPr>
            <p:ph type="title"/>
          </p:nvPr>
        </p:nvSpPr>
        <p:spPr/>
        <p:txBody>
          <a:bodyPr/>
          <a:lstStyle/>
          <a:p>
            <a:r>
              <a:rPr lang="zh-CN" altLang="en-US" smtClean="0"/>
              <a:t>单击此处编辑母版标题样式</a:t>
            </a:r>
            <a:endParaRPr lang="zh-CN" altLang="en-US"/>
          </a:p>
        </p:txBody>
      </p:sp>
      <p:sp>
        <p:nvSpPr>
          <p:cNvPr id="1049331"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32"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2017/12/23</a:t>
            </a:fld>
            <a:endParaRPr lang="zh-CN" altLang="en-US">
              <a:solidFill>
                <a:prstClr val="black">
                  <a:tint val="75000"/>
                </a:prstClr>
              </a:solidFill>
            </a:endParaRPr>
          </a:p>
        </p:txBody>
      </p:sp>
      <p:sp>
        <p:nvSpPr>
          <p:cNvPr id="1049333"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34"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9339" name="竖排标题 1"/>
          <p:cNvSpPr>
            <a:spLocks noGrp="1"/>
          </p:cNvSpPr>
          <p:nvPr>
            <p:ph type="title" orient="vert"/>
          </p:nvPr>
        </p:nvSpPr>
        <p:spPr>
          <a:xfrm>
            <a:off x="9322594" y="289642"/>
            <a:ext cx="2893219" cy="6171192"/>
          </a:xfrm>
        </p:spPr>
        <p:txBody>
          <a:bodyPr vert="eaVert"/>
          <a:lstStyle/>
          <a:p>
            <a:r>
              <a:rPr lang="zh-CN" altLang="en-US" smtClean="0"/>
              <a:t>单击此处编辑母版标题样式</a:t>
            </a:r>
            <a:endParaRPr lang="zh-CN" altLang="en-US"/>
          </a:p>
        </p:txBody>
      </p:sp>
      <p:sp>
        <p:nvSpPr>
          <p:cNvPr id="1049340" name="竖排文字占位符 2"/>
          <p:cNvSpPr>
            <a:spLocks noGrp="1"/>
          </p:cNvSpPr>
          <p:nvPr>
            <p:ph type="body" orient="vert" idx="1"/>
          </p:nvPr>
        </p:nvSpPr>
        <p:spPr>
          <a:xfrm>
            <a:off x="642937" y="289642"/>
            <a:ext cx="8465344" cy="617119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41"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2017/12/23</a:t>
            </a:fld>
            <a:endParaRPr lang="zh-CN" altLang="en-US">
              <a:solidFill>
                <a:prstClr val="black">
                  <a:tint val="75000"/>
                </a:prstClr>
              </a:solidFill>
            </a:endParaRPr>
          </a:p>
        </p:txBody>
      </p:sp>
      <p:sp>
        <p:nvSpPr>
          <p:cNvPr id="1049342"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43"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
        <p:nvSpPr>
          <p:cNvPr id="1048611" name="矩形 1"/>
          <p:cNvSpPr/>
          <p:nvPr userDrawn="1"/>
        </p:nvSpPr>
        <p:spPr>
          <a:xfrm>
            <a:off x="1" y="-5556"/>
            <a:ext cx="12858750" cy="7243762"/>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2" name="圆角矩形 2"/>
          <p:cNvSpPr/>
          <p:nvPr userDrawn="1"/>
        </p:nvSpPr>
        <p:spPr>
          <a:xfrm>
            <a:off x="308696" y="303957"/>
            <a:ext cx="12241360" cy="6624736"/>
          </a:xfrm>
          <a:prstGeom prst="roundRect">
            <a:avLst/>
          </a:prstGeom>
          <a:solidFill>
            <a:schemeClr val="tx1">
              <a:lumMod val="95000"/>
              <a:lumOff val="5000"/>
              <a:alpha val="50196"/>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cxnSp>
        <p:nvCxnSpPr>
          <p:cNvPr id="3145728" name="直接连接符 1"/>
          <p:cNvCxnSpPr>
            <a:cxnSpLocks/>
          </p:cNvCxnSpPr>
          <p:nvPr userDrawn="1"/>
        </p:nvCxnSpPr>
        <p:spPr>
          <a:xfrm>
            <a:off x="0" y="643767"/>
            <a:ext cx="1285875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45" name="组合 2"/>
          <p:cNvGrpSpPr/>
          <p:nvPr userDrawn="1"/>
        </p:nvGrpSpPr>
        <p:grpSpPr>
          <a:xfrm>
            <a:off x="516715" y="187359"/>
            <a:ext cx="303705" cy="303705"/>
            <a:chOff x="624979" y="908720"/>
            <a:chExt cx="288032" cy="288032"/>
          </a:xfrm>
        </p:grpSpPr>
        <p:cxnSp>
          <p:nvCxnSpPr>
            <p:cNvPr id="3145729" name="直接连接符 3"/>
            <p:cNvCxnSpPr>
              <a:cxnSpLocks/>
            </p:cNvCxnSpPr>
            <p:nvPr/>
          </p:nvCxnSpPr>
          <p:spPr>
            <a:xfrm>
              <a:off x="624979" y="1196752"/>
              <a:ext cx="28803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45730" name="直接连接符 4"/>
            <p:cNvCxnSpPr>
              <a:cxnSpLocks/>
            </p:cNvCxnSpPr>
            <p:nvPr/>
          </p:nvCxnSpPr>
          <p:spPr>
            <a:xfrm flipV="1">
              <a:off x="911622" y="908720"/>
              <a:ext cx="0" cy="288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45731" name="直接连接符 5"/>
            <p:cNvCxnSpPr>
              <a:cxnSpLocks/>
            </p:cNvCxnSpPr>
            <p:nvPr/>
          </p:nvCxnSpPr>
          <p:spPr>
            <a:xfrm flipH="1" flipV="1">
              <a:off x="696987" y="980728"/>
              <a:ext cx="216024" cy="2160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199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DFC083-3BC9-49CA-BB61-7026B60BFAD3}"/>
              </a:ext>
            </a:extLst>
          </p:cNvPr>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xmlns="" id="{3C19D36D-023E-4B67-B436-9DCD0306A5DF}"/>
              </a:ext>
            </a:extLst>
          </p:cNvPr>
          <p:cNvSpPr>
            <a:spLocks noGrp="1"/>
          </p:cNvSpPr>
          <p:nvPr>
            <p:ph type="dt" sz="half" idx="10"/>
          </p:nvPr>
        </p:nvSpPr>
        <p:spPr/>
        <p:txBody>
          <a:bodyPr/>
          <a:lstStyle>
            <a:lvl1pPr>
              <a:defRPr/>
            </a:lvl1pPr>
          </a:lstStyle>
          <a:p>
            <a:pPr>
              <a:defRPr/>
            </a:pPr>
            <a:fld id="{CCF00FE1-4957-4B63-A2E1-C7F00B1CD324}" type="datetimeFigureOut">
              <a:rPr lang="zh-CN" altLang="en-US"/>
              <a:pPr>
                <a:defRPr/>
              </a:pPr>
              <a:t>2017/12/23</a:t>
            </a:fld>
            <a:endParaRPr lang="zh-CN" altLang="en-US"/>
          </a:p>
        </p:txBody>
      </p:sp>
      <p:sp>
        <p:nvSpPr>
          <p:cNvPr id="4" name="页脚占位符 4">
            <a:extLst>
              <a:ext uri="{FF2B5EF4-FFF2-40B4-BE49-F238E27FC236}">
                <a16:creationId xmlns:a16="http://schemas.microsoft.com/office/drawing/2014/main" xmlns="" id="{7F68558E-2210-4ACB-ADCC-26652A348CF5}"/>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xmlns="" id="{F40A42F6-44BB-418F-98E1-B073CC98288B}"/>
              </a:ext>
            </a:extLst>
          </p:cNvPr>
          <p:cNvSpPr>
            <a:spLocks noGrp="1"/>
          </p:cNvSpPr>
          <p:nvPr>
            <p:ph type="sldNum" sz="quarter" idx="12"/>
          </p:nvPr>
        </p:nvSpPr>
        <p:spPr/>
        <p:txBody>
          <a:bodyPr/>
          <a:lstStyle>
            <a:lvl1pPr>
              <a:defRPr/>
            </a:lvl1pPr>
          </a:lstStyle>
          <a:p>
            <a:fld id="{72E1AAFA-8B57-455C-ACBF-839AC17D3326}" type="slidenum">
              <a:rPr lang="zh-CN" altLang="en-US"/>
              <a:pPr/>
              <a:t>‹#›</a:t>
            </a:fld>
            <a:endParaRPr lang="zh-CN" altLang="en-US"/>
          </a:p>
        </p:txBody>
      </p:sp>
    </p:spTree>
    <p:extLst>
      <p:ext uri="{BB962C8B-B14F-4D97-AF65-F5344CB8AC3E}">
        <p14:creationId xmlns:p14="http://schemas.microsoft.com/office/powerpoint/2010/main" val="1641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302" name="标题 1"/>
          <p:cNvSpPr>
            <a:spLocks noGrp="1"/>
          </p:cNvSpPr>
          <p:nvPr>
            <p:ph type="ctrTitle"/>
          </p:nvPr>
        </p:nvSpPr>
        <p:spPr>
          <a:xfrm>
            <a:off x="964406" y="2246810"/>
            <a:ext cx="10929938" cy="1550332"/>
          </a:xfrm>
        </p:spPr>
        <p:txBody>
          <a:bodyPr/>
          <a:lstStyle/>
          <a:p>
            <a:r>
              <a:rPr lang="zh-CN" altLang="en-US" smtClean="0"/>
              <a:t>单击此处编辑母版标题样式</a:t>
            </a:r>
            <a:endParaRPr lang="zh-CN" altLang="en-US"/>
          </a:p>
        </p:txBody>
      </p:sp>
      <p:sp>
        <p:nvSpPr>
          <p:cNvPr id="104930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574015" indent="0" algn="ctr">
              <a:buNone/>
              <a:defRPr>
                <a:solidFill>
                  <a:schemeClr val="tx1">
                    <a:tint val="75000"/>
                  </a:schemeClr>
                </a:solidFill>
              </a:defRPr>
            </a:lvl2pPr>
            <a:lvl3pPr marL="1148029" indent="0" algn="ctr">
              <a:buNone/>
              <a:defRPr>
                <a:solidFill>
                  <a:schemeClr val="tx1">
                    <a:tint val="75000"/>
                  </a:schemeClr>
                </a:solidFill>
              </a:defRPr>
            </a:lvl3pPr>
            <a:lvl4pPr marL="1722044" indent="0" algn="ctr">
              <a:buNone/>
              <a:defRPr>
                <a:solidFill>
                  <a:schemeClr val="tx1">
                    <a:tint val="75000"/>
                  </a:schemeClr>
                </a:solidFill>
              </a:defRPr>
            </a:lvl4pPr>
            <a:lvl5pPr marL="2296058" indent="0" algn="ctr">
              <a:buNone/>
              <a:defRPr>
                <a:solidFill>
                  <a:schemeClr val="tx1">
                    <a:tint val="75000"/>
                  </a:schemeClr>
                </a:solidFill>
              </a:defRPr>
            </a:lvl5pPr>
            <a:lvl6pPr marL="2870073" indent="0" algn="ctr">
              <a:buNone/>
              <a:defRPr>
                <a:solidFill>
                  <a:schemeClr val="tx1">
                    <a:tint val="75000"/>
                  </a:schemeClr>
                </a:solidFill>
              </a:defRPr>
            </a:lvl6pPr>
            <a:lvl7pPr marL="3444088" indent="0" algn="ctr">
              <a:buNone/>
              <a:defRPr>
                <a:solidFill>
                  <a:schemeClr val="tx1">
                    <a:tint val="75000"/>
                  </a:schemeClr>
                </a:solidFill>
              </a:defRPr>
            </a:lvl7pPr>
            <a:lvl8pPr marL="4018102" indent="0" algn="ctr">
              <a:buNone/>
              <a:defRPr>
                <a:solidFill>
                  <a:schemeClr val="tx1">
                    <a:tint val="75000"/>
                  </a:schemeClr>
                </a:solidFill>
              </a:defRPr>
            </a:lvl8pPr>
            <a:lvl9pPr marL="4592117"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104930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2017/12/23</a:t>
            </a:fld>
            <a:endParaRPr lang="zh-CN" altLang="en-US">
              <a:solidFill>
                <a:prstClr val="black">
                  <a:tint val="75000"/>
                </a:prstClr>
              </a:solidFill>
            </a:endParaRPr>
          </a:p>
        </p:txBody>
      </p:sp>
      <p:sp>
        <p:nvSpPr>
          <p:cNvPr id="104930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0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293" name="标题 1"/>
          <p:cNvSpPr>
            <a:spLocks noGrp="1"/>
          </p:cNvSpPr>
          <p:nvPr>
            <p:ph type="title"/>
          </p:nvPr>
        </p:nvSpPr>
        <p:spPr/>
        <p:txBody>
          <a:bodyPr/>
          <a:lstStyle/>
          <a:p>
            <a:r>
              <a:rPr lang="zh-CN" altLang="en-US" smtClean="0"/>
              <a:t>单击此处编辑母版标题样式</a:t>
            </a:r>
            <a:endParaRPr lang="zh-CN" altLang="en-US"/>
          </a:p>
        </p:txBody>
      </p:sp>
      <p:sp>
        <p:nvSpPr>
          <p:cNvPr id="1049294"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295"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2017/12/23</a:t>
            </a:fld>
            <a:endParaRPr lang="zh-CN" altLang="en-US">
              <a:solidFill>
                <a:prstClr val="black">
                  <a:tint val="75000"/>
                </a:prstClr>
              </a:solidFill>
            </a:endParaRPr>
          </a:p>
        </p:txBody>
      </p:sp>
      <p:sp>
        <p:nvSpPr>
          <p:cNvPr id="1049296"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297"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307" name="标题 1"/>
          <p:cNvSpPr>
            <a:spLocks noGrp="1"/>
          </p:cNvSpPr>
          <p:nvPr>
            <p:ph type="title"/>
          </p:nvPr>
        </p:nvSpPr>
        <p:spPr>
          <a:xfrm>
            <a:off x="1015752" y="4647648"/>
            <a:ext cx="10929938" cy="1436485"/>
          </a:xfrm>
        </p:spPr>
        <p:txBody>
          <a:bodyPr anchor="t"/>
          <a:lstStyle>
            <a:lvl1pPr algn="l">
              <a:defRPr sz="5000" b="1" cap="all"/>
            </a:lvl1pPr>
          </a:lstStyle>
          <a:p>
            <a:r>
              <a:rPr lang="zh-CN" altLang="en-US" smtClean="0"/>
              <a:t>单击此处编辑母版标题样式</a:t>
            </a:r>
            <a:endParaRPr lang="zh-CN" altLang="en-US"/>
          </a:p>
        </p:txBody>
      </p:sp>
      <p:sp>
        <p:nvSpPr>
          <p:cNvPr id="1049308" name="文本占位符 2"/>
          <p:cNvSpPr>
            <a:spLocks noGrp="1"/>
          </p:cNvSpPr>
          <p:nvPr>
            <p:ph type="body" idx="1"/>
          </p:nvPr>
        </p:nvSpPr>
        <p:spPr>
          <a:xfrm>
            <a:off x="1015752" y="3065506"/>
            <a:ext cx="10929938" cy="1582142"/>
          </a:xfrm>
        </p:spPr>
        <p:txBody>
          <a:bodyPr anchor="b"/>
          <a:lstStyle>
            <a:lvl1pPr marL="0" indent="0">
              <a:buNone/>
              <a:defRPr sz="2500">
                <a:solidFill>
                  <a:schemeClr val="tx1">
                    <a:tint val="75000"/>
                  </a:schemeClr>
                </a:solidFill>
              </a:defRPr>
            </a:lvl1pPr>
            <a:lvl2pPr marL="574015" indent="0">
              <a:buNone/>
              <a:defRPr sz="2300">
                <a:solidFill>
                  <a:schemeClr val="tx1">
                    <a:tint val="75000"/>
                  </a:schemeClr>
                </a:solidFill>
              </a:defRPr>
            </a:lvl2pPr>
            <a:lvl3pPr marL="1148029" indent="0">
              <a:buNone/>
              <a:defRPr sz="2000">
                <a:solidFill>
                  <a:schemeClr val="tx1">
                    <a:tint val="75000"/>
                  </a:schemeClr>
                </a:solidFill>
              </a:defRPr>
            </a:lvl3pPr>
            <a:lvl4pPr marL="1722044" indent="0">
              <a:buNone/>
              <a:defRPr sz="1800">
                <a:solidFill>
                  <a:schemeClr val="tx1">
                    <a:tint val="75000"/>
                  </a:schemeClr>
                </a:solidFill>
              </a:defRPr>
            </a:lvl4pPr>
            <a:lvl5pPr marL="2296058" indent="0">
              <a:buNone/>
              <a:defRPr sz="1800">
                <a:solidFill>
                  <a:schemeClr val="tx1">
                    <a:tint val="75000"/>
                  </a:schemeClr>
                </a:solidFill>
              </a:defRPr>
            </a:lvl5pPr>
            <a:lvl6pPr marL="2870073" indent="0">
              <a:buNone/>
              <a:defRPr sz="1800">
                <a:solidFill>
                  <a:schemeClr val="tx1">
                    <a:tint val="75000"/>
                  </a:schemeClr>
                </a:solidFill>
              </a:defRPr>
            </a:lvl6pPr>
            <a:lvl7pPr marL="3444088" indent="0">
              <a:buNone/>
              <a:defRPr sz="1800">
                <a:solidFill>
                  <a:schemeClr val="tx1">
                    <a:tint val="75000"/>
                  </a:schemeClr>
                </a:solidFill>
              </a:defRPr>
            </a:lvl7pPr>
            <a:lvl8pPr marL="4018102" indent="0">
              <a:buNone/>
              <a:defRPr sz="1800">
                <a:solidFill>
                  <a:schemeClr val="tx1">
                    <a:tint val="75000"/>
                  </a:schemeClr>
                </a:solidFill>
              </a:defRPr>
            </a:lvl8pPr>
            <a:lvl9pPr marL="4592117" indent="0">
              <a:buNone/>
              <a:defRPr sz="1800">
                <a:solidFill>
                  <a:schemeClr val="tx1">
                    <a:tint val="75000"/>
                  </a:schemeClr>
                </a:solidFill>
              </a:defRPr>
            </a:lvl9pPr>
          </a:lstStyle>
          <a:p>
            <a:pPr lvl="0"/>
            <a:r>
              <a:rPr lang="zh-CN" altLang="en-US" smtClean="0"/>
              <a:t>单击此处编辑母版文本样式</a:t>
            </a:r>
          </a:p>
        </p:txBody>
      </p:sp>
      <p:sp>
        <p:nvSpPr>
          <p:cNvPr id="1049309"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2017/12/23</a:t>
            </a:fld>
            <a:endParaRPr lang="zh-CN" altLang="en-US">
              <a:solidFill>
                <a:prstClr val="black">
                  <a:tint val="75000"/>
                </a:prstClr>
              </a:solidFill>
            </a:endParaRPr>
          </a:p>
        </p:txBody>
      </p:sp>
      <p:sp>
        <p:nvSpPr>
          <p:cNvPr id="1049310"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11"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324" name="标题 1"/>
          <p:cNvSpPr>
            <a:spLocks noGrp="1"/>
          </p:cNvSpPr>
          <p:nvPr>
            <p:ph type="title"/>
          </p:nvPr>
        </p:nvSpPr>
        <p:spPr/>
        <p:txBody>
          <a:bodyPr/>
          <a:lstStyle/>
          <a:p>
            <a:r>
              <a:rPr lang="zh-CN" altLang="en-US" smtClean="0"/>
              <a:t>单击此处编辑母版标题样式</a:t>
            </a:r>
            <a:endParaRPr lang="zh-CN" altLang="en-US"/>
          </a:p>
        </p:txBody>
      </p:sp>
      <p:sp>
        <p:nvSpPr>
          <p:cNvPr id="1049325" name="内容占位符 2"/>
          <p:cNvSpPr>
            <a:spLocks noGrp="1"/>
          </p:cNvSpPr>
          <p:nvPr>
            <p:ph sz="half" idx="1"/>
          </p:nvPr>
        </p:nvSpPr>
        <p:spPr>
          <a:xfrm>
            <a:off x="642938" y="1687619"/>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26" name="内容占位符 3"/>
          <p:cNvSpPr>
            <a:spLocks noGrp="1"/>
          </p:cNvSpPr>
          <p:nvPr>
            <p:ph sz="half" idx="2"/>
          </p:nvPr>
        </p:nvSpPr>
        <p:spPr>
          <a:xfrm>
            <a:off x="6536531" y="1687619"/>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27"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2017/12/23</a:t>
            </a:fld>
            <a:endParaRPr lang="zh-CN" altLang="en-US">
              <a:solidFill>
                <a:prstClr val="black">
                  <a:tint val="75000"/>
                </a:prstClr>
              </a:solidFill>
            </a:endParaRPr>
          </a:p>
        </p:txBody>
      </p:sp>
      <p:sp>
        <p:nvSpPr>
          <p:cNvPr id="1049328"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1049329"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347" name="标题 1"/>
          <p:cNvSpPr>
            <a:spLocks noGrp="1"/>
          </p:cNvSpPr>
          <p:nvPr>
            <p:ph type="title"/>
          </p:nvPr>
        </p:nvSpPr>
        <p:spPr/>
        <p:txBody>
          <a:bodyPr/>
          <a:lstStyle/>
          <a:p>
            <a:r>
              <a:rPr lang="zh-CN" altLang="en-US" smtClean="0"/>
              <a:t>单击此处编辑母版标题样式</a:t>
            </a:r>
            <a:endParaRPr lang="zh-CN" altLang="en-US"/>
          </a:p>
        </p:txBody>
      </p:sp>
      <p:sp>
        <p:nvSpPr>
          <p:cNvPr id="1049348" name="文本占位符 2"/>
          <p:cNvSpPr>
            <a:spLocks noGrp="1"/>
          </p:cNvSpPr>
          <p:nvPr>
            <p:ph type="body" idx="1"/>
          </p:nvPr>
        </p:nvSpPr>
        <p:spPr>
          <a:xfrm>
            <a:off x="642938" y="1618976"/>
            <a:ext cx="5681514" cy="674712"/>
          </a:xfrm>
        </p:spPr>
        <p:txBody>
          <a:bodyPr anchor="b"/>
          <a:lstStyle>
            <a:lvl1pPr marL="0" indent="0">
              <a:buNone/>
              <a:defRPr sz="3000" b="1"/>
            </a:lvl1pPr>
            <a:lvl2pPr marL="574015" indent="0">
              <a:buNone/>
              <a:defRPr sz="2500" b="1"/>
            </a:lvl2pPr>
            <a:lvl3pPr marL="1148029" indent="0">
              <a:buNone/>
              <a:defRPr sz="2300" b="1"/>
            </a:lvl3pPr>
            <a:lvl4pPr marL="1722044" indent="0">
              <a:buNone/>
              <a:defRPr sz="2000" b="1"/>
            </a:lvl4pPr>
            <a:lvl5pPr marL="2296058" indent="0">
              <a:buNone/>
              <a:defRPr sz="2000" b="1"/>
            </a:lvl5pPr>
            <a:lvl6pPr marL="2870073" indent="0">
              <a:buNone/>
              <a:defRPr sz="2000" b="1"/>
            </a:lvl6pPr>
            <a:lvl7pPr marL="3444088" indent="0">
              <a:buNone/>
              <a:defRPr sz="2000" b="1"/>
            </a:lvl7pPr>
            <a:lvl8pPr marL="4018102" indent="0">
              <a:buNone/>
              <a:defRPr sz="2000" b="1"/>
            </a:lvl8pPr>
            <a:lvl9pPr marL="4592117" indent="0">
              <a:buNone/>
              <a:defRPr sz="2000" b="1"/>
            </a:lvl9pPr>
          </a:lstStyle>
          <a:p>
            <a:pPr lvl="0"/>
            <a:r>
              <a:rPr lang="zh-CN" altLang="en-US" smtClean="0"/>
              <a:t>单击此处编辑母版文本样式</a:t>
            </a:r>
          </a:p>
        </p:txBody>
      </p:sp>
      <p:sp>
        <p:nvSpPr>
          <p:cNvPr id="1049349" name="内容占位符 3"/>
          <p:cNvSpPr>
            <a:spLocks noGrp="1"/>
          </p:cNvSpPr>
          <p:nvPr>
            <p:ph sz="half" idx="2"/>
          </p:nvPr>
        </p:nvSpPr>
        <p:spPr>
          <a:xfrm>
            <a:off x="642938" y="2293688"/>
            <a:ext cx="5681514"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50" name="文本占位符 4"/>
          <p:cNvSpPr>
            <a:spLocks noGrp="1"/>
          </p:cNvSpPr>
          <p:nvPr>
            <p:ph type="body" sz="quarter" idx="3"/>
          </p:nvPr>
        </p:nvSpPr>
        <p:spPr>
          <a:xfrm>
            <a:off x="6532067" y="1618976"/>
            <a:ext cx="5683746" cy="674712"/>
          </a:xfrm>
        </p:spPr>
        <p:txBody>
          <a:bodyPr anchor="b"/>
          <a:lstStyle>
            <a:lvl1pPr marL="0" indent="0">
              <a:buNone/>
              <a:defRPr sz="3000" b="1"/>
            </a:lvl1pPr>
            <a:lvl2pPr marL="574015" indent="0">
              <a:buNone/>
              <a:defRPr sz="2500" b="1"/>
            </a:lvl2pPr>
            <a:lvl3pPr marL="1148029" indent="0">
              <a:buNone/>
              <a:defRPr sz="2300" b="1"/>
            </a:lvl3pPr>
            <a:lvl4pPr marL="1722044" indent="0">
              <a:buNone/>
              <a:defRPr sz="2000" b="1"/>
            </a:lvl4pPr>
            <a:lvl5pPr marL="2296058" indent="0">
              <a:buNone/>
              <a:defRPr sz="2000" b="1"/>
            </a:lvl5pPr>
            <a:lvl6pPr marL="2870073" indent="0">
              <a:buNone/>
              <a:defRPr sz="2000" b="1"/>
            </a:lvl6pPr>
            <a:lvl7pPr marL="3444088" indent="0">
              <a:buNone/>
              <a:defRPr sz="2000" b="1"/>
            </a:lvl7pPr>
            <a:lvl8pPr marL="4018102" indent="0">
              <a:buNone/>
              <a:defRPr sz="2000" b="1"/>
            </a:lvl8pPr>
            <a:lvl9pPr marL="4592117" indent="0">
              <a:buNone/>
              <a:defRPr sz="2000" b="1"/>
            </a:lvl9pPr>
          </a:lstStyle>
          <a:p>
            <a:pPr lvl="0"/>
            <a:r>
              <a:rPr lang="zh-CN" altLang="en-US" smtClean="0"/>
              <a:t>单击此处编辑母版文本样式</a:t>
            </a:r>
          </a:p>
        </p:txBody>
      </p:sp>
      <p:sp>
        <p:nvSpPr>
          <p:cNvPr id="1049351" name="内容占位符 5"/>
          <p:cNvSpPr>
            <a:spLocks noGrp="1"/>
          </p:cNvSpPr>
          <p:nvPr>
            <p:ph sz="quarter" idx="4"/>
          </p:nvPr>
        </p:nvSpPr>
        <p:spPr>
          <a:xfrm>
            <a:off x="6532067" y="2293688"/>
            <a:ext cx="5683746"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52"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2017/12/23</a:t>
            </a:fld>
            <a:endParaRPr lang="zh-CN" altLang="en-US">
              <a:solidFill>
                <a:prstClr val="black">
                  <a:tint val="75000"/>
                </a:prstClr>
              </a:solidFill>
            </a:endParaRPr>
          </a:p>
        </p:txBody>
      </p:sp>
      <p:sp>
        <p:nvSpPr>
          <p:cNvPr id="1049353"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1049354"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1048577"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2017/12/23</a:t>
            </a:fld>
            <a:endParaRPr lang="zh-CN" altLang="en-US"/>
          </a:p>
        </p:txBody>
      </p:sp>
      <p:sp>
        <p:nvSpPr>
          <p:cNvPr id="1048579"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64"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88" name="标题占位符 1"/>
          <p:cNvSpPr>
            <a:spLocks noGrp="1"/>
          </p:cNvSpPr>
          <p:nvPr>
            <p:ph type="title"/>
          </p:nvPr>
        </p:nvSpPr>
        <p:spPr>
          <a:xfrm>
            <a:off x="642938" y="289641"/>
            <a:ext cx="11572875" cy="1205442"/>
          </a:xfrm>
          <a:prstGeom prst="rect">
            <a:avLst/>
          </a:prstGeom>
        </p:spPr>
        <p:txBody>
          <a:bodyPr vert="horz" lIns="114803" tIns="57401" rIns="114803" bIns="57401" rtlCol="0" anchor="ctr">
            <a:normAutofit/>
          </a:bodyPr>
          <a:lstStyle/>
          <a:p>
            <a:r>
              <a:rPr lang="zh-CN" altLang="en-US" smtClean="0"/>
              <a:t>单击此处编辑母版标题样式</a:t>
            </a:r>
            <a:endParaRPr lang="zh-CN" altLang="en-US"/>
          </a:p>
        </p:txBody>
      </p:sp>
      <p:sp>
        <p:nvSpPr>
          <p:cNvPr id="1049289" name="文本占位符 2"/>
          <p:cNvSpPr>
            <a:spLocks noGrp="1"/>
          </p:cNvSpPr>
          <p:nvPr>
            <p:ph type="body" idx="1"/>
          </p:nvPr>
        </p:nvSpPr>
        <p:spPr>
          <a:xfrm>
            <a:off x="642938" y="1687619"/>
            <a:ext cx="11572875" cy="4773215"/>
          </a:xfrm>
          <a:prstGeom prst="rect">
            <a:avLst/>
          </a:prstGeom>
        </p:spPr>
        <p:txBody>
          <a:bodyPr vert="horz" lIns="114803" tIns="57401" rIns="114803" bIns="57401"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290" name="日期占位符 3"/>
          <p:cNvSpPr>
            <a:spLocks noGrp="1"/>
          </p:cNvSpPr>
          <p:nvPr>
            <p:ph type="dt" sz="half" idx="2"/>
          </p:nvPr>
        </p:nvSpPr>
        <p:spPr>
          <a:xfrm>
            <a:off x="642937" y="6703595"/>
            <a:ext cx="3000375" cy="385072"/>
          </a:xfrm>
          <a:prstGeom prst="rect">
            <a:avLst/>
          </a:prstGeom>
        </p:spPr>
        <p:txBody>
          <a:bodyPr vert="horz" lIns="114803" tIns="57401" rIns="114803" bIns="57401" rtlCol="0" anchor="ctr"/>
          <a:lstStyle>
            <a:lvl1pPr algn="l">
              <a:defRPr sz="1500">
                <a:solidFill>
                  <a:schemeClr val="tx1">
                    <a:tint val="75000"/>
                  </a:schemeClr>
                </a:solidFill>
              </a:defRPr>
            </a:lvl1pPr>
          </a:lstStyle>
          <a:p>
            <a:pPr defTabSz="1148029" fontAlgn="auto">
              <a:spcBef>
                <a:spcPts val="0"/>
              </a:spcBef>
              <a:spcAft>
                <a:spcPts val="0"/>
              </a:spcAft>
            </a:pPr>
            <a:fld id="{530820CF-B880-4189-942D-D702A7CBA730}" type="datetimeFigureOut">
              <a:rPr lang="zh-CN" altLang="en-US" smtClean="0">
                <a:solidFill>
                  <a:prstClr val="black">
                    <a:tint val="75000"/>
                  </a:prstClr>
                </a:solidFill>
                <a:latin typeface="Calibri"/>
                <a:ea typeface="宋体"/>
              </a:rPr>
              <a:pPr defTabSz="1148029" fontAlgn="auto">
                <a:spcBef>
                  <a:spcPts val="0"/>
                </a:spcBef>
                <a:spcAft>
                  <a:spcPts val="0"/>
                </a:spcAft>
              </a:pPr>
              <a:t>2017/12/23</a:t>
            </a:fld>
            <a:endParaRPr lang="zh-CN" altLang="en-US">
              <a:solidFill>
                <a:prstClr val="black">
                  <a:tint val="75000"/>
                </a:prstClr>
              </a:solidFill>
              <a:latin typeface="Calibri"/>
              <a:ea typeface="宋体"/>
            </a:endParaRPr>
          </a:p>
        </p:txBody>
      </p:sp>
      <p:sp>
        <p:nvSpPr>
          <p:cNvPr id="1049291" name="页脚占位符 4"/>
          <p:cNvSpPr>
            <a:spLocks noGrp="1"/>
          </p:cNvSpPr>
          <p:nvPr>
            <p:ph type="ftr" sz="quarter" idx="3"/>
          </p:nvPr>
        </p:nvSpPr>
        <p:spPr>
          <a:xfrm>
            <a:off x="4393406" y="6703595"/>
            <a:ext cx="4071938" cy="385072"/>
          </a:xfrm>
          <a:prstGeom prst="rect">
            <a:avLst/>
          </a:prstGeom>
        </p:spPr>
        <p:txBody>
          <a:bodyPr vert="horz" lIns="114803" tIns="57401" rIns="114803" bIns="57401" rtlCol="0" anchor="ctr"/>
          <a:lstStyle>
            <a:lvl1pPr algn="ctr">
              <a:defRPr sz="1500">
                <a:solidFill>
                  <a:schemeClr val="tx1">
                    <a:tint val="75000"/>
                  </a:schemeClr>
                </a:solidFill>
              </a:defRPr>
            </a:lvl1pPr>
          </a:lstStyle>
          <a:p>
            <a:pPr defTabSz="1148029" fontAlgn="auto">
              <a:spcBef>
                <a:spcPts val="0"/>
              </a:spcBef>
              <a:spcAft>
                <a:spcPts val="0"/>
              </a:spcAft>
            </a:pPr>
            <a:endParaRPr lang="zh-CN" altLang="en-US">
              <a:solidFill>
                <a:prstClr val="black">
                  <a:tint val="75000"/>
                </a:prstClr>
              </a:solidFill>
              <a:latin typeface="Calibri"/>
              <a:ea typeface="宋体"/>
            </a:endParaRPr>
          </a:p>
        </p:txBody>
      </p:sp>
      <p:sp>
        <p:nvSpPr>
          <p:cNvPr id="1049292" name="灯片编号占位符 5"/>
          <p:cNvSpPr>
            <a:spLocks noGrp="1"/>
          </p:cNvSpPr>
          <p:nvPr>
            <p:ph type="sldNum" sz="quarter" idx="4"/>
          </p:nvPr>
        </p:nvSpPr>
        <p:spPr>
          <a:xfrm>
            <a:off x="9215438" y="6703595"/>
            <a:ext cx="3000375" cy="385072"/>
          </a:xfrm>
          <a:prstGeom prst="rect">
            <a:avLst/>
          </a:prstGeom>
        </p:spPr>
        <p:txBody>
          <a:bodyPr vert="horz" lIns="114803" tIns="57401" rIns="114803" bIns="57401" rtlCol="0" anchor="ctr"/>
          <a:lstStyle>
            <a:lvl1pPr algn="r">
              <a:defRPr sz="1500">
                <a:solidFill>
                  <a:schemeClr val="tx1">
                    <a:tint val="75000"/>
                  </a:schemeClr>
                </a:solidFill>
              </a:defRPr>
            </a:lvl1pPr>
          </a:lstStyle>
          <a:p>
            <a:pPr defTabSz="1148029" fontAlgn="auto">
              <a:spcBef>
                <a:spcPts val="0"/>
              </a:spcBef>
              <a:spcAft>
                <a:spcPts val="0"/>
              </a:spcAft>
            </a:pPr>
            <a:fld id="{0C913308-F349-4B6D-A68A-DD1791B4A57B}" type="slidenum">
              <a:rPr lang="zh-CN" altLang="en-US" smtClean="0">
                <a:solidFill>
                  <a:prstClr val="black">
                    <a:tint val="75000"/>
                  </a:prstClr>
                </a:solidFill>
                <a:latin typeface="Calibri"/>
                <a:ea typeface="宋体"/>
              </a:rPr>
              <a:pPr defTabSz="1148029" fontAlgn="auto">
                <a:spcBef>
                  <a:spcPts val="0"/>
                </a:spcBef>
                <a:spcAft>
                  <a:spcPts val="0"/>
                </a:spcAft>
              </a:pPr>
              <a:t>‹#›</a:t>
            </a:fld>
            <a:endParaRPr lang="zh-CN" altLang="en-US">
              <a:solidFill>
                <a:prstClr val="black">
                  <a:tint val="75000"/>
                </a:prstClr>
              </a:solidFill>
              <a:latin typeface="Calibri"/>
              <a:ea typeface="宋体"/>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1148029" rtl="0" eaLnBrk="1" latinLnBrk="0" hangingPunct="1">
        <a:spcBef>
          <a:spcPct val="0"/>
        </a:spcBef>
        <a:buNone/>
        <a:defRPr sz="5500" kern="1200">
          <a:solidFill>
            <a:schemeClr val="tx1"/>
          </a:solidFill>
          <a:latin typeface="+mj-lt"/>
          <a:ea typeface="+mj-ea"/>
          <a:cs typeface="+mj-cs"/>
        </a:defRPr>
      </a:lvl1pPr>
    </p:titleStyle>
    <p:bodyStyle>
      <a:lvl1pPr marL="430511" indent="-430511" algn="l" defTabSz="1148029"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774" indent="-358759" algn="l" defTabSz="1148029"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5037" indent="-287007" algn="l" defTabSz="1148029"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9051"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3066"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7080"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1095"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5110"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9124"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zh-CN"/>
      </a:defPPr>
      <a:lvl1pPr marL="0" algn="l" defTabSz="1148029" rtl="0" eaLnBrk="1" latinLnBrk="0" hangingPunct="1">
        <a:defRPr sz="2300" kern="1200">
          <a:solidFill>
            <a:schemeClr val="tx1"/>
          </a:solidFill>
          <a:latin typeface="+mn-lt"/>
          <a:ea typeface="+mn-ea"/>
          <a:cs typeface="+mn-cs"/>
        </a:defRPr>
      </a:lvl1pPr>
      <a:lvl2pPr marL="574015" algn="l" defTabSz="1148029" rtl="0" eaLnBrk="1" latinLnBrk="0" hangingPunct="1">
        <a:defRPr sz="2300" kern="1200">
          <a:solidFill>
            <a:schemeClr val="tx1"/>
          </a:solidFill>
          <a:latin typeface="+mn-lt"/>
          <a:ea typeface="+mn-ea"/>
          <a:cs typeface="+mn-cs"/>
        </a:defRPr>
      </a:lvl2pPr>
      <a:lvl3pPr marL="1148029" algn="l" defTabSz="1148029" rtl="0" eaLnBrk="1" latinLnBrk="0" hangingPunct="1">
        <a:defRPr sz="2300" kern="1200">
          <a:solidFill>
            <a:schemeClr val="tx1"/>
          </a:solidFill>
          <a:latin typeface="+mn-lt"/>
          <a:ea typeface="+mn-ea"/>
          <a:cs typeface="+mn-cs"/>
        </a:defRPr>
      </a:lvl3pPr>
      <a:lvl4pPr marL="1722044" algn="l" defTabSz="1148029" rtl="0" eaLnBrk="1" latinLnBrk="0" hangingPunct="1">
        <a:defRPr sz="2300" kern="1200">
          <a:solidFill>
            <a:schemeClr val="tx1"/>
          </a:solidFill>
          <a:latin typeface="+mn-lt"/>
          <a:ea typeface="+mn-ea"/>
          <a:cs typeface="+mn-cs"/>
        </a:defRPr>
      </a:lvl4pPr>
      <a:lvl5pPr marL="2296058" algn="l" defTabSz="1148029" rtl="0" eaLnBrk="1" latinLnBrk="0" hangingPunct="1">
        <a:defRPr sz="2300" kern="1200">
          <a:solidFill>
            <a:schemeClr val="tx1"/>
          </a:solidFill>
          <a:latin typeface="+mn-lt"/>
          <a:ea typeface="+mn-ea"/>
          <a:cs typeface="+mn-cs"/>
        </a:defRPr>
      </a:lvl5pPr>
      <a:lvl6pPr marL="2870073" algn="l" defTabSz="1148029" rtl="0" eaLnBrk="1" latinLnBrk="0" hangingPunct="1">
        <a:defRPr sz="2300" kern="1200">
          <a:solidFill>
            <a:schemeClr val="tx1"/>
          </a:solidFill>
          <a:latin typeface="+mn-lt"/>
          <a:ea typeface="+mn-ea"/>
          <a:cs typeface="+mn-cs"/>
        </a:defRPr>
      </a:lvl6pPr>
      <a:lvl7pPr marL="3444088" algn="l" defTabSz="1148029" rtl="0" eaLnBrk="1" latinLnBrk="0" hangingPunct="1">
        <a:defRPr sz="2300" kern="1200">
          <a:solidFill>
            <a:schemeClr val="tx1"/>
          </a:solidFill>
          <a:latin typeface="+mn-lt"/>
          <a:ea typeface="+mn-ea"/>
          <a:cs typeface="+mn-cs"/>
        </a:defRPr>
      </a:lvl7pPr>
      <a:lvl8pPr marL="4018102" algn="l" defTabSz="1148029" rtl="0" eaLnBrk="1" latinLnBrk="0" hangingPunct="1">
        <a:defRPr sz="2300" kern="1200">
          <a:solidFill>
            <a:schemeClr val="tx1"/>
          </a:solidFill>
          <a:latin typeface="+mn-lt"/>
          <a:ea typeface="+mn-ea"/>
          <a:cs typeface="+mn-cs"/>
        </a:defRPr>
      </a:lvl8pPr>
      <a:lvl9pPr marL="4592117" algn="l" defTabSz="1148029"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hospital.com/w/%E8%85%B9%E6%B3%BB" TargetMode="External"/><Relationship Id="rId2" Type="http://schemas.openxmlformats.org/officeDocument/2006/relationships/hyperlink" Target="http://www.a-hospital.com/w/%E6%80%A5%E6%80%A7%E5%9D%8F%E6%AD%BB%E6%80%A7%E8%82%A0%E7%82%8E" TargetMode="External"/><Relationship Id="rId1" Type="http://schemas.openxmlformats.org/officeDocument/2006/relationships/slideLayout" Target="../slideLayouts/slideLayout4.xml"/><Relationship Id="rId5" Type="http://schemas.openxmlformats.org/officeDocument/2006/relationships/hyperlink" Target="http://www.a-hospital.com/w/%E7%9A%AE%E8%82%A4" TargetMode="External"/><Relationship Id="rId4" Type="http://schemas.openxmlformats.org/officeDocument/2006/relationships/hyperlink" Target="http://www.a-hospital.com/w/%E9%AB%98%E7%83%A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hospital.com/w/%E8%9B%94%E8%99%AB" TargetMode="External"/><Relationship Id="rId2" Type="http://schemas.openxmlformats.org/officeDocument/2006/relationships/hyperlink" Target="http://www.a-hospital.com/w/%E8%9B%94%E8%99%AB%E6%80%A7%E8%82%A0%E6%A2%97%E9%98%BB"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a-hospital.com/w/%E5%87%BA%E8%A1%80" TargetMode="External"/><Relationship Id="rId2" Type="http://schemas.openxmlformats.org/officeDocument/2006/relationships/hyperlink" Target="http://www.a-hospital.com/w/%E8%BF%87%E6%95%8F%E6%80%A7%E7%B4%AB%E7%99%9C" TargetMode="External"/><Relationship Id="rId1" Type="http://schemas.openxmlformats.org/officeDocument/2006/relationships/slideLayout" Target="../slideLayouts/slideLayout4.xml"/><Relationship Id="rId6" Type="http://schemas.openxmlformats.org/officeDocument/2006/relationships/hyperlink" Target="http://www.a-hospital.com/w/%E8%A1%80%E5%B0%BF" TargetMode="External"/><Relationship Id="rId5" Type="http://schemas.openxmlformats.org/officeDocument/2006/relationships/hyperlink" Target="http://www.a-hospital.com/w/%E5%85%B3%E8%8A%82%E7%97%9B" TargetMode="External"/><Relationship Id="rId4" Type="http://schemas.openxmlformats.org/officeDocument/2006/relationships/hyperlink" Target="http://www.a-hospital.com/w/%E7%9A%AE%E7%96%B9"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a-hospital.com/w/%E5%85%85%E7%9B%88%E7%BC%BA%E6%8D%9F" TargetMode="External"/><Relationship Id="rId2" Type="http://schemas.openxmlformats.org/officeDocument/2006/relationships/hyperlink" Target="http://www.a-hospital.com/w/%E4%BD%8E%E5%8E%8B"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hospital.com/w/%E6%96%87%E4%BB%B6:Bk73g.jpg"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www.a-hospital.com/w/%E7%96%BE%E7%97%85"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a-hospital.com/w/%E7%97%A2%E7%96%BE%E6%9D%86%E8%8F%8C" TargetMode="External"/><Relationship Id="rId3" Type="http://schemas.openxmlformats.org/officeDocument/2006/relationships/hyperlink" Target="http://www.a-hospital.com/w/%E7%97%A2%E7%96%BE" TargetMode="External"/><Relationship Id="rId7" Type="http://schemas.openxmlformats.org/officeDocument/2006/relationships/hyperlink" Target="http://www.a-hospital.com/w/%E8%84%93%E7%BB%86%E8%83%9E" TargetMode="External"/><Relationship Id="rId2" Type="http://schemas.openxmlformats.org/officeDocument/2006/relationships/hyperlink" Target="http://www.a-hospital.com/w/%E7%BB%86%E8%8F%8C%E6%80%A7%E7%97%A2%E7%96%BE" TargetMode="External"/><Relationship Id="rId1" Type="http://schemas.openxmlformats.org/officeDocument/2006/relationships/slideLayout" Target="../slideLayouts/slideLayout4.xml"/><Relationship Id="rId6" Type="http://schemas.openxmlformats.org/officeDocument/2006/relationships/hyperlink" Target="http://www.a-hospital.com/w/%E7%B2%AA%E4%BE%BF%E6%A3%80%E6%9F%A5" TargetMode="External"/><Relationship Id="rId5" Type="http://schemas.openxmlformats.org/officeDocument/2006/relationships/hyperlink" Target="http://www.a-hospital.com/w/%E9%87%8C%E6%80%A5%E5%90%8E%E9%87%8D" TargetMode="External"/><Relationship Id="rId4" Type="http://schemas.openxmlformats.org/officeDocument/2006/relationships/hyperlink" Target="http://www.a-hospital.com/w/%E6%8E%92%E4%BE%B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1" name="矩形 8"/>
          <p:cNvSpPr/>
          <p:nvPr/>
        </p:nvSpPr>
        <p:spPr>
          <a:xfrm>
            <a:off x="196464" y="1615712"/>
            <a:ext cx="775136" cy="2946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048582" name="矩形 331"/>
          <p:cNvSpPr/>
          <p:nvPr/>
        </p:nvSpPr>
        <p:spPr>
          <a:xfrm>
            <a:off x="0" y="0"/>
            <a:ext cx="12858750" cy="7243762"/>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3" name="矩形 259"/>
          <p:cNvSpPr>
            <a:spLocks noChangeArrowheads="1"/>
          </p:cNvSpPr>
          <p:nvPr/>
        </p:nvSpPr>
        <p:spPr bwMode="auto">
          <a:xfrm>
            <a:off x="560983" y="4072724"/>
            <a:ext cx="5004296" cy="110799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cap="all" dirty="0" smtClean="0">
                <a:solidFill>
                  <a:schemeClr val="accent1"/>
                </a:solidFill>
                <a:latin typeface="Arial" panose="020B0604020202020204" pitchFamily="34" charset="0"/>
                <a:cs typeface="Arial" panose="020B0604020202020204" pitchFamily="34" charset="0"/>
              </a:rPr>
              <a:t>家有夜哭郎</a:t>
            </a:r>
            <a:endParaRPr lang="zh-CN" altLang="en-US" sz="6600" cap="all" dirty="0">
              <a:solidFill>
                <a:schemeClr val="accent1"/>
              </a:solidFill>
              <a:latin typeface="Arial" panose="020B0604020202020204" pitchFamily="34" charset="0"/>
              <a:cs typeface="Arial" panose="020B0604020202020204" pitchFamily="34" charset="0"/>
            </a:endParaRPr>
          </a:p>
        </p:txBody>
      </p:sp>
      <p:sp>
        <p:nvSpPr>
          <p:cNvPr id="1048584" name="矩形 259"/>
          <p:cNvSpPr>
            <a:spLocks noChangeArrowheads="1"/>
          </p:cNvSpPr>
          <p:nvPr/>
        </p:nvSpPr>
        <p:spPr bwMode="auto">
          <a:xfrm>
            <a:off x="777160" y="5360845"/>
            <a:ext cx="4571942" cy="40011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cap="all" dirty="0" smtClean="0">
                <a:solidFill>
                  <a:schemeClr val="accent1"/>
                </a:solidFill>
                <a:cs typeface="Arial" panose="020B0604020202020204" pitchFamily="34" charset="0"/>
              </a:rPr>
              <a:t>汇报人：第三组</a:t>
            </a:r>
            <a:endParaRPr lang="zh-CN" altLang="en-US" sz="2000" cap="all" dirty="0">
              <a:solidFill>
                <a:schemeClr val="accent1"/>
              </a:solidFill>
              <a:cs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048582"/>
                                        </p:tgtEl>
                                        <p:attrNameLst>
                                          <p:attrName>style.visibility</p:attrName>
                                        </p:attrNameLst>
                                      </p:cBhvr>
                                      <p:to>
                                        <p:strVal val="visible"/>
                                      </p:to>
                                    </p:set>
                                    <p:anim calcmode="lin" valueType="num">
                                      <p:cBhvr>
                                        <p:cTn id="7" dur="500" fill="hold"/>
                                        <p:tgtEl>
                                          <p:spTgt spid="1048582"/>
                                        </p:tgtEl>
                                        <p:attrNameLst>
                                          <p:attrName>ppt_w</p:attrName>
                                        </p:attrNameLst>
                                      </p:cBhvr>
                                      <p:tavLst>
                                        <p:tav tm="0">
                                          <p:val>
                                            <p:strVal val="4/3*#ppt_w"/>
                                          </p:val>
                                        </p:tav>
                                        <p:tav tm="100000">
                                          <p:val>
                                            <p:strVal val="#ppt_w"/>
                                          </p:val>
                                        </p:tav>
                                      </p:tavLst>
                                    </p:anim>
                                    <p:anim calcmode="lin" valueType="num">
                                      <p:cBhvr>
                                        <p:cTn id="8" dur="500" fill="hold"/>
                                        <p:tgtEl>
                                          <p:spTgt spid="104858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48583"/>
                                        </p:tgtEl>
                                        <p:attrNameLst>
                                          <p:attrName>style.visibility</p:attrName>
                                        </p:attrNameLst>
                                      </p:cBhvr>
                                      <p:to>
                                        <p:strVal val="visible"/>
                                      </p:to>
                                    </p:set>
                                    <p:anim calcmode="lin" valueType="num">
                                      <p:cBhvr>
                                        <p:cTn id="12" dur="500" fill="hold"/>
                                        <p:tgtEl>
                                          <p:spTgt spid="104858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48583"/>
                                        </p:tgtEl>
                                        <p:attrNameLst>
                                          <p:attrName>ppt_y</p:attrName>
                                        </p:attrNameLst>
                                      </p:cBhvr>
                                      <p:tavLst>
                                        <p:tav tm="0">
                                          <p:val>
                                            <p:strVal val="#ppt_y"/>
                                          </p:val>
                                        </p:tav>
                                        <p:tav tm="100000">
                                          <p:val>
                                            <p:strVal val="#ppt_y"/>
                                          </p:val>
                                        </p:tav>
                                      </p:tavLst>
                                    </p:anim>
                                    <p:anim calcmode="lin" valueType="num">
                                      <p:cBhvr>
                                        <p:cTn id="14" dur="500" fill="hold"/>
                                        <p:tgtEl>
                                          <p:spTgt spid="104858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4858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48583"/>
                                        </p:tgtEl>
                                      </p:cBhvr>
                                    </p:animEffect>
                                  </p:childTnLst>
                                </p:cTn>
                              </p:par>
                            </p:childTnLst>
                          </p:cTn>
                        </p:par>
                        <p:par>
                          <p:cTn id="17" fill="hold">
                            <p:stCondLst>
                              <p:cond delay="12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048584"/>
                                        </p:tgtEl>
                                        <p:attrNameLst>
                                          <p:attrName>style.visibility</p:attrName>
                                        </p:attrNameLst>
                                      </p:cBhvr>
                                      <p:to>
                                        <p:strVal val="visible"/>
                                      </p:to>
                                    </p:set>
                                    <p:anim calcmode="lin" valueType="num">
                                      <p:cBhvr>
                                        <p:cTn id="20" dur="500" fill="hold"/>
                                        <p:tgtEl>
                                          <p:spTgt spid="104858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48584"/>
                                        </p:tgtEl>
                                        <p:attrNameLst>
                                          <p:attrName>ppt_y</p:attrName>
                                        </p:attrNameLst>
                                      </p:cBhvr>
                                      <p:tavLst>
                                        <p:tav tm="0">
                                          <p:val>
                                            <p:strVal val="#ppt_y"/>
                                          </p:val>
                                        </p:tav>
                                        <p:tav tm="100000">
                                          <p:val>
                                            <p:strVal val="#ppt_y"/>
                                          </p:val>
                                        </p:tav>
                                      </p:tavLst>
                                    </p:anim>
                                    <p:anim calcmode="lin" valueType="num">
                                      <p:cBhvr>
                                        <p:cTn id="22" dur="500" fill="hold"/>
                                        <p:tgtEl>
                                          <p:spTgt spid="104858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4858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48584"/>
                                        </p:tgtEl>
                                      </p:cBhvr>
                                    </p:animEffect>
                                  </p:childTnLst>
                                </p:cTn>
                              </p:par>
                            </p:childTnLst>
                          </p:cTn>
                        </p:par>
                        <p:par>
                          <p:cTn id="25" fill="hold">
                            <p:stCondLst>
                              <p:cond delay="200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048584"/>
                                        </p:tgtEl>
                                      </p:cBhvr>
                                    </p:animEffect>
                                    <p:animScale>
                                      <p:cBhvr>
                                        <p:cTn id="28" dur="250" autoRev="1" fill="hold"/>
                                        <p:tgtEl>
                                          <p:spTgt spid="104858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2" grpId="0" animBg="1"/>
      <p:bldP spid="1048583" grpId="0"/>
      <p:bldP spid="1048584" grpId="0"/>
      <p:bldP spid="104858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D1EDD1-7A4A-46E1-BE78-F0C247F2C6DE}"/>
              </a:ext>
            </a:extLst>
          </p:cNvPr>
          <p:cNvSpPr>
            <a:spLocks noGrp="1"/>
          </p:cNvSpPr>
          <p:nvPr>
            <p:ph type="title"/>
          </p:nvPr>
        </p:nvSpPr>
        <p:spPr>
          <a:xfrm>
            <a:off x="761814" y="2941613"/>
            <a:ext cx="11090672" cy="1397977"/>
          </a:xfrm>
        </p:spPr>
        <p:txBody>
          <a:bodyPr rtlCol="0">
            <a:normAutofit fontScale="90000"/>
          </a:bodyPr>
          <a:lstStyle/>
          <a:p>
            <a:pPr>
              <a:defRPr/>
            </a:pPr>
            <a:r>
              <a:rPr lang="en-US" altLang="zh-CN" dirty="0"/>
              <a:t>(</a:t>
            </a:r>
            <a:r>
              <a:rPr lang="zh-CN" altLang="en-US" dirty="0"/>
              <a:t>二</a:t>
            </a:r>
            <a:r>
              <a:rPr lang="en-US" altLang="zh-CN" dirty="0"/>
              <a:t>)</a:t>
            </a:r>
            <a:r>
              <a:rPr lang="zh-CN" altLang="en-US" dirty="0">
                <a:hlinkClick r:id="rId2" tooltip="急性坏死性肠炎"/>
              </a:rPr>
              <a:t>急性坏死性肠炎</a:t>
            </a:r>
            <a:r>
              <a:rPr lang="zh-CN" altLang="en-US" dirty="0"/>
              <a:t/>
            </a:r>
            <a:br>
              <a:rPr lang="zh-CN" altLang="en-US" dirty="0"/>
            </a:br>
            <a:r>
              <a:rPr lang="zh-CN" altLang="en-US" dirty="0"/>
              <a:t>可表现为腹痛、呕吐和血便，但该病多有</a:t>
            </a:r>
            <a:r>
              <a:rPr lang="zh-CN" altLang="en-US" dirty="0">
                <a:hlinkClick r:id="rId3" tooltip="腹泻"/>
              </a:rPr>
              <a:t>腹泻</a:t>
            </a:r>
            <a:r>
              <a:rPr lang="zh-CN" altLang="en-US" dirty="0"/>
              <a:t>史，早期即可表现为腹胀、</a:t>
            </a:r>
            <a:r>
              <a:rPr lang="zh-CN" altLang="en-US" dirty="0">
                <a:hlinkClick r:id="rId4" tooltip="高热"/>
              </a:rPr>
              <a:t>高热</a:t>
            </a:r>
            <a:r>
              <a:rPr lang="zh-CN" altLang="en-US" dirty="0"/>
              <a:t>和频吐，大便频繁，呈洗肉水样，量较多，具有特殊腥臭味，全身情况恶化快，常表现严重脱水、</a:t>
            </a:r>
            <a:r>
              <a:rPr lang="zh-CN" altLang="en-US" dirty="0">
                <a:hlinkClick r:id="rId5" tooltip="皮肤"/>
              </a:rPr>
              <a:t>皮肤</a:t>
            </a:r>
            <a:r>
              <a:rPr lang="zh-CN" altLang="en-US" dirty="0"/>
              <a:t>花纹等休克症状。</a:t>
            </a:r>
            <a:br>
              <a:rPr lang="zh-CN" altLang="en-US" dirty="0"/>
            </a:br>
            <a:endParaRPr lang="zh-CN" altLang="en-US" dirty="0"/>
          </a:p>
        </p:txBody>
      </p:sp>
    </p:spTree>
    <p:extLst>
      <p:ext uri="{BB962C8B-B14F-4D97-AF65-F5344CB8AC3E}">
        <p14:creationId xmlns:p14="http://schemas.microsoft.com/office/powerpoint/2010/main" val="3572179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3CDBC96-BF86-4FD1-8E4C-24F937CCFF67}"/>
              </a:ext>
            </a:extLst>
          </p:cNvPr>
          <p:cNvSpPr>
            <a:spLocks noGrp="1"/>
          </p:cNvSpPr>
          <p:nvPr>
            <p:ph type="title"/>
          </p:nvPr>
        </p:nvSpPr>
        <p:spPr>
          <a:xfrm>
            <a:off x="761814" y="2595049"/>
            <a:ext cx="11090672" cy="1397978"/>
          </a:xfrm>
        </p:spPr>
        <p:txBody>
          <a:bodyPr rtlCol="0">
            <a:normAutofit fontScale="90000"/>
          </a:bodyPr>
          <a:lstStyle/>
          <a:p>
            <a:pPr>
              <a:defRPr/>
            </a:pPr>
            <a:r>
              <a:rPr lang="en-US" altLang="zh-CN" dirty="0"/>
              <a:t>(</a:t>
            </a:r>
            <a:r>
              <a:rPr lang="zh-CN" altLang="en-US" dirty="0"/>
              <a:t>三</a:t>
            </a:r>
            <a:r>
              <a:rPr lang="en-US" altLang="zh-CN" dirty="0"/>
              <a:t>)</a:t>
            </a:r>
            <a:r>
              <a:rPr lang="zh-CN" altLang="en-US" dirty="0">
                <a:hlinkClick r:id="rId2" tooltip="蛔虫性肠梗阻"/>
              </a:rPr>
              <a:t>蛔虫性肠梗阻</a:t>
            </a:r>
            <a:r>
              <a:rPr lang="zh-CN" altLang="en-US" dirty="0"/>
              <a:t/>
            </a:r>
            <a:br>
              <a:rPr lang="zh-CN" altLang="en-US" dirty="0"/>
            </a:br>
            <a:r>
              <a:rPr lang="zh-CN" altLang="en-US" dirty="0"/>
              <a:t>多见于较大儿童，可有阵发性腹痛、呕吐，在腹部可触及</a:t>
            </a:r>
            <a:r>
              <a:rPr lang="zh-CN" altLang="en-US" dirty="0">
                <a:hlinkClick r:id="rId3" tooltip="蛔虫"/>
              </a:rPr>
              <a:t>蛔虫</a:t>
            </a:r>
            <a:r>
              <a:rPr lang="zh-CN" altLang="en-US" dirty="0"/>
              <a:t>团，颇似腊肠样肿块，但其表面常呈条索状，一般无血便。发病不如肠套叠急骤，多有排蛔虫或不当驱虫史。</a:t>
            </a:r>
            <a:br>
              <a:rPr lang="zh-CN" altLang="en-US" dirty="0"/>
            </a:br>
            <a:endParaRPr lang="zh-CN" altLang="en-US" dirty="0"/>
          </a:p>
        </p:txBody>
      </p:sp>
    </p:spTree>
    <p:extLst>
      <p:ext uri="{BB962C8B-B14F-4D97-AF65-F5344CB8AC3E}">
        <p14:creationId xmlns:p14="http://schemas.microsoft.com/office/powerpoint/2010/main" val="1914726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4A19897-CE54-430A-85E9-9DCDDDCE3A6D}"/>
              </a:ext>
            </a:extLst>
          </p:cNvPr>
          <p:cNvSpPr>
            <a:spLocks noGrp="1"/>
          </p:cNvSpPr>
          <p:nvPr>
            <p:ph type="title"/>
          </p:nvPr>
        </p:nvSpPr>
        <p:spPr>
          <a:xfrm>
            <a:off x="724979" y="3053786"/>
            <a:ext cx="11090672" cy="1397978"/>
          </a:xfrm>
        </p:spPr>
        <p:txBody>
          <a:bodyPr rtlCol="0">
            <a:normAutofit fontScale="90000"/>
          </a:bodyPr>
          <a:lstStyle/>
          <a:p>
            <a:pPr>
              <a:defRPr/>
            </a:pPr>
            <a:r>
              <a:rPr lang="en-US" altLang="zh-CN" dirty="0"/>
              <a:t>(</a:t>
            </a:r>
            <a:r>
              <a:rPr lang="zh-CN" altLang="en-US" dirty="0"/>
              <a:t>四</a:t>
            </a:r>
            <a:r>
              <a:rPr lang="en-US" altLang="zh-CN" dirty="0"/>
              <a:t>)</a:t>
            </a:r>
            <a:r>
              <a:rPr lang="zh-CN" altLang="en-US" dirty="0">
                <a:hlinkClick r:id="rId2" tooltip="过敏性紫癜"/>
              </a:rPr>
              <a:t>过敏性紫癜</a:t>
            </a:r>
            <a:r>
              <a:rPr lang="zh-CN" altLang="en-US" dirty="0"/>
              <a:t/>
            </a:r>
            <a:br>
              <a:rPr lang="zh-CN" altLang="en-US" dirty="0"/>
            </a:br>
            <a:r>
              <a:rPr lang="zh-CN" altLang="en-US" dirty="0"/>
              <a:t>多见于年长儿，多数有新鲜的</a:t>
            </a:r>
            <a:r>
              <a:rPr lang="zh-CN" altLang="en-US" dirty="0">
                <a:hlinkClick r:id="rId3" tooltip="出血"/>
              </a:rPr>
              <a:t>出血</a:t>
            </a:r>
            <a:r>
              <a:rPr lang="zh-CN" altLang="en-US" dirty="0"/>
              <a:t>性</a:t>
            </a:r>
            <a:r>
              <a:rPr lang="zh-CN" altLang="en-US" dirty="0">
                <a:hlinkClick r:id="rId4" tooltip="皮疹"/>
              </a:rPr>
              <a:t>皮疹</a:t>
            </a:r>
            <a:r>
              <a:rPr lang="zh-CN" altLang="en-US" dirty="0"/>
              <a:t>，伴有</a:t>
            </a:r>
            <a:r>
              <a:rPr lang="zh-CN" altLang="en-US" dirty="0">
                <a:hlinkClick r:id="rId5" tooltip="关节痛"/>
              </a:rPr>
              <a:t>关节痛</a:t>
            </a:r>
            <a:r>
              <a:rPr lang="zh-CN" altLang="en-US" dirty="0"/>
              <a:t>，有时伴有</a:t>
            </a:r>
            <a:r>
              <a:rPr lang="zh-CN" altLang="en-US" dirty="0">
                <a:hlinkClick r:id="rId6" tooltip="血尿"/>
              </a:rPr>
              <a:t>血尿</a:t>
            </a:r>
            <a:r>
              <a:rPr lang="zh-CN" altLang="en-US" dirty="0"/>
              <a:t>。血便多呈暗红色，腹部触不到肿块，这些症状有助于与肠套叠鉴别，有时本病可并发肠套叠，应引起注意，必要时应作</a:t>
            </a:r>
            <a:r>
              <a:rPr lang="en-US" altLang="zh-CN" dirty="0"/>
              <a:t>X</a:t>
            </a:r>
            <a:r>
              <a:rPr lang="zh-CN" altLang="en-US" dirty="0"/>
              <a:t>线检查。</a:t>
            </a:r>
            <a:br>
              <a:rPr lang="zh-CN" altLang="en-US" dirty="0"/>
            </a:br>
            <a:endParaRPr lang="zh-CN" altLang="en-US" dirty="0"/>
          </a:p>
        </p:txBody>
      </p:sp>
    </p:spTree>
    <p:extLst>
      <p:ext uri="{BB962C8B-B14F-4D97-AF65-F5344CB8AC3E}">
        <p14:creationId xmlns:p14="http://schemas.microsoft.com/office/powerpoint/2010/main" val="2357291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3"/>
          <p:cNvGrpSpPr/>
          <p:nvPr/>
        </p:nvGrpSpPr>
        <p:grpSpPr>
          <a:xfrm>
            <a:off x="5209724" y="2135185"/>
            <a:ext cx="2439306" cy="4405132"/>
            <a:chOff x="4665731" y="1530069"/>
            <a:chExt cx="2860538" cy="5166121"/>
          </a:xfrm>
        </p:grpSpPr>
        <p:sp>
          <p:nvSpPr>
            <p:cNvPr id="1049107"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08"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09"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10"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11"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12"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13"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14"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15"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16"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17"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18"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19"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20"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21"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22"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23"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24"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25"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26"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27"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28"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29"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0"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1"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49132" name="TextBox 82"/>
          <p:cNvSpPr txBox="1"/>
          <p:nvPr/>
        </p:nvSpPr>
        <p:spPr>
          <a:xfrm>
            <a:off x="7866731" y="3139471"/>
            <a:ext cx="3348991" cy="983509"/>
          </a:xfrm>
          <a:prstGeom prst="rect">
            <a:avLst/>
          </a:prstGeom>
          <a:noFill/>
        </p:spPr>
        <p:txBody>
          <a:bodyPr wrap="square" lIns="96433" tIns="48216" rIns="96433" bIns="48216" rtlCol="0">
            <a:spAutoFit/>
          </a:bodyPr>
          <a:lstStyle/>
          <a:p>
            <a:pPr>
              <a:lnSpc>
                <a:spcPct val="120000"/>
              </a:lnSpc>
            </a:pPr>
            <a:r>
              <a:rPr lang="en-US" altLang="zh-CN"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超监视下</a:t>
            </a:r>
            <a:endParaRPr lang="en-US" altLang="zh-CN"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生理盐水灌肠复位法</a:t>
            </a:r>
            <a:endParaRPr lang="en-GB"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4" name="TextBox 84"/>
          <p:cNvSpPr txBox="1"/>
          <p:nvPr/>
        </p:nvSpPr>
        <p:spPr>
          <a:xfrm>
            <a:off x="2468936" y="2273196"/>
            <a:ext cx="2655486" cy="540443"/>
          </a:xfrm>
          <a:prstGeom prst="rect">
            <a:avLst/>
          </a:prstGeom>
          <a:noFill/>
        </p:spPr>
        <p:txBody>
          <a:bodyPr wrap="square" lIns="96433" tIns="48216" rIns="96433" bIns="48216" rtlCol="0">
            <a:spAutoFit/>
          </a:bodyPr>
          <a:lstStyle/>
          <a:p>
            <a:pPr algn="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外科手术</a:t>
            </a:r>
            <a:endParaRPr lang="en-GB"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6" name="TextBox 86"/>
          <p:cNvSpPr txBox="1"/>
          <p:nvPr/>
        </p:nvSpPr>
        <p:spPr>
          <a:xfrm>
            <a:off x="2214534" y="3649033"/>
            <a:ext cx="2909887" cy="540443"/>
          </a:xfrm>
          <a:prstGeom prst="rect">
            <a:avLst/>
          </a:prstGeom>
          <a:noFill/>
        </p:spPr>
        <p:txBody>
          <a:bodyPr wrap="square" lIns="96433" tIns="48216" rIns="96433" bIns="48216" rtlCol="0">
            <a:spAutoFit/>
          </a:bodyPr>
          <a:lstStyle/>
          <a:p>
            <a:pPr algn="r">
              <a:lnSpc>
                <a:spcPct val="120000"/>
              </a:lnSpc>
            </a:pPr>
            <a:r>
              <a:rPr lang="en-US" altLang="zh-CN"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X</a:t>
            </a: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线空气灌肠复位法</a:t>
            </a:r>
            <a:endParaRPr lang="en-GB"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5" name="Group 19"/>
          <p:cNvGrpSpPr/>
          <p:nvPr/>
        </p:nvGrpSpPr>
        <p:grpSpPr>
          <a:xfrm>
            <a:off x="1387724" y="5021627"/>
            <a:ext cx="4105471" cy="1297033"/>
            <a:chOff x="873251" y="5128107"/>
            <a:chExt cx="3893022" cy="1229981"/>
          </a:xfrm>
        </p:grpSpPr>
        <p:sp>
          <p:nvSpPr>
            <p:cNvPr id="1049138" name="Rectangle 88"/>
            <p:cNvSpPr/>
            <p:nvPr/>
          </p:nvSpPr>
          <p:spPr>
            <a:xfrm>
              <a:off x="873251" y="5128107"/>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9" name="Rectangle 89"/>
            <p:cNvSpPr/>
            <p:nvPr/>
          </p:nvSpPr>
          <p:spPr>
            <a:xfrm>
              <a:off x="1054002" y="5472651"/>
              <a:ext cx="3478696" cy="582658"/>
            </a:xfrm>
            <a:prstGeom prst="rect">
              <a:avLst/>
            </a:prstGeom>
          </p:spPr>
          <p:txBody>
            <a:bodyPr wrap="square">
              <a:spAutoFit/>
            </a:bodyPr>
            <a:lstStyle/>
            <a:p>
              <a:pPr algn="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肠套叠的治疗方案</a:t>
              </a:r>
              <a:endParaRPr lang="en-GB"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49140" name="Freeform 92"/>
          <p:cNvSpPr>
            <a:spLocks noEditPoints="1"/>
          </p:cNvSpPr>
          <p:nvPr/>
        </p:nvSpPr>
        <p:spPr bwMode="auto">
          <a:xfrm>
            <a:off x="10386639" y="4601144"/>
            <a:ext cx="416574" cy="438687"/>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22" tIns="48212" rIns="96422" bIns="482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41" name="Freeform 93"/>
          <p:cNvSpPr>
            <a:spLocks noEditPoints="1"/>
          </p:cNvSpPr>
          <p:nvPr/>
        </p:nvSpPr>
        <p:spPr bwMode="auto">
          <a:xfrm>
            <a:off x="8188865" y="4601142"/>
            <a:ext cx="396449" cy="40447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22" tIns="48212" rIns="96422" bIns="482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42" name="Freeform 94"/>
          <p:cNvSpPr>
            <a:spLocks noEditPoints="1"/>
          </p:cNvSpPr>
          <p:nvPr/>
        </p:nvSpPr>
        <p:spPr bwMode="auto">
          <a:xfrm>
            <a:off x="9330158" y="4538364"/>
            <a:ext cx="401292" cy="467257"/>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22" tIns="48212" rIns="96422" bIns="482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46" name="标题 4"/>
          <p:cNvSpPr txBox="1"/>
          <p:nvPr/>
        </p:nvSpPr>
        <p:spPr>
          <a:xfrm>
            <a:off x="886764" y="139789"/>
            <a:ext cx="2158236" cy="428220"/>
          </a:xfrm>
          <a:prstGeom prst="rect">
            <a:avLst/>
          </a:prstGeom>
        </p:spPr>
        <p:txBody>
          <a:bodyPr vert="horz" lIns="96408" tIns="48204" rIns="96408" bIns="4820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主要问题</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993510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anim calcmode="lin" valueType="num">
                                      <p:cBhvr>
                                        <p:cTn id="8" dur="1000" fill="hold"/>
                                        <p:tgtEl>
                                          <p:spTgt spid="201"/>
                                        </p:tgtEl>
                                        <p:attrNameLst>
                                          <p:attrName>ppt_x</p:attrName>
                                        </p:attrNameLst>
                                      </p:cBhvr>
                                      <p:tavLst>
                                        <p:tav tm="0">
                                          <p:val>
                                            <p:strVal val="#ppt_x"/>
                                          </p:val>
                                        </p:tav>
                                        <p:tav tm="100000">
                                          <p:val>
                                            <p:strVal val="#ppt_x"/>
                                          </p:val>
                                        </p:tav>
                                      </p:tavLst>
                                    </p:anim>
                                    <p:anim calcmode="lin" valueType="num">
                                      <p:cBhvr>
                                        <p:cTn id="9" dur="1000" fill="hold"/>
                                        <p:tgtEl>
                                          <p:spTgt spid="20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49141"/>
                                        </p:tgtEl>
                                        <p:attrNameLst>
                                          <p:attrName>style.visibility</p:attrName>
                                        </p:attrNameLst>
                                      </p:cBhvr>
                                      <p:to>
                                        <p:strVal val="visible"/>
                                      </p:to>
                                    </p:set>
                                    <p:anim calcmode="lin" valueType="num">
                                      <p:cBhvr>
                                        <p:cTn id="13" dur="500" fill="hold"/>
                                        <p:tgtEl>
                                          <p:spTgt spid="1049141"/>
                                        </p:tgtEl>
                                        <p:attrNameLst>
                                          <p:attrName>ppt_w</p:attrName>
                                        </p:attrNameLst>
                                      </p:cBhvr>
                                      <p:tavLst>
                                        <p:tav tm="0">
                                          <p:val>
                                            <p:fltVal val="0"/>
                                          </p:val>
                                        </p:tav>
                                        <p:tav tm="100000">
                                          <p:val>
                                            <p:strVal val="#ppt_w"/>
                                          </p:val>
                                        </p:tav>
                                      </p:tavLst>
                                    </p:anim>
                                    <p:anim calcmode="lin" valueType="num">
                                      <p:cBhvr>
                                        <p:cTn id="14" dur="500" fill="hold"/>
                                        <p:tgtEl>
                                          <p:spTgt spid="1049141"/>
                                        </p:tgtEl>
                                        <p:attrNameLst>
                                          <p:attrName>ppt_h</p:attrName>
                                        </p:attrNameLst>
                                      </p:cBhvr>
                                      <p:tavLst>
                                        <p:tav tm="0">
                                          <p:val>
                                            <p:fltVal val="0"/>
                                          </p:val>
                                        </p:tav>
                                        <p:tav tm="100000">
                                          <p:val>
                                            <p:strVal val="#ppt_h"/>
                                          </p:val>
                                        </p:tav>
                                      </p:tavLst>
                                    </p:anim>
                                    <p:animEffect transition="in" filter="fade">
                                      <p:cBhvr>
                                        <p:cTn id="15" dur="500"/>
                                        <p:tgtEl>
                                          <p:spTgt spid="104914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49142"/>
                                        </p:tgtEl>
                                        <p:attrNameLst>
                                          <p:attrName>style.visibility</p:attrName>
                                        </p:attrNameLst>
                                      </p:cBhvr>
                                      <p:to>
                                        <p:strVal val="visible"/>
                                      </p:to>
                                    </p:set>
                                    <p:anim calcmode="lin" valueType="num">
                                      <p:cBhvr>
                                        <p:cTn id="19" dur="500" fill="hold"/>
                                        <p:tgtEl>
                                          <p:spTgt spid="1049142"/>
                                        </p:tgtEl>
                                        <p:attrNameLst>
                                          <p:attrName>ppt_w</p:attrName>
                                        </p:attrNameLst>
                                      </p:cBhvr>
                                      <p:tavLst>
                                        <p:tav tm="0">
                                          <p:val>
                                            <p:fltVal val="0"/>
                                          </p:val>
                                        </p:tav>
                                        <p:tav tm="100000">
                                          <p:val>
                                            <p:strVal val="#ppt_w"/>
                                          </p:val>
                                        </p:tav>
                                      </p:tavLst>
                                    </p:anim>
                                    <p:anim calcmode="lin" valueType="num">
                                      <p:cBhvr>
                                        <p:cTn id="20" dur="500" fill="hold"/>
                                        <p:tgtEl>
                                          <p:spTgt spid="1049142"/>
                                        </p:tgtEl>
                                        <p:attrNameLst>
                                          <p:attrName>ppt_h</p:attrName>
                                        </p:attrNameLst>
                                      </p:cBhvr>
                                      <p:tavLst>
                                        <p:tav tm="0">
                                          <p:val>
                                            <p:fltVal val="0"/>
                                          </p:val>
                                        </p:tav>
                                        <p:tav tm="100000">
                                          <p:val>
                                            <p:strVal val="#ppt_h"/>
                                          </p:val>
                                        </p:tav>
                                      </p:tavLst>
                                    </p:anim>
                                    <p:animEffect transition="in" filter="fade">
                                      <p:cBhvr>
                                        <p:cTn id="21" dur="500"/>
                                        <p:tgtEl>
                                          <p:spTgt spid="104914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49140"/>
                                        </p:tgtEl>
                                        <p:attrNameLst>
                                          <p:attrName>style.visibility</p:attrName>
                                        </p:attrNameLst>
                                      </p:cBhvr>
                                      <p:to>
                                        <p:strVal val="visible"/>
                                      </p:to>
                                    </p:set>
                                    <p:anim calcmode="lin" valueType="num">
                                      <p:cBhvr>
                                        <p:cTn id="25" dur="500" fill="hold"/>
                                        <p:tgtEl>
                                          <p:spTgt spid="1049140"/>
                                        </p:tgtEl>
                                        <p:attrNameLst>
                                          <p:attrName>ppt_w</p:attrName>
                                        </p:attrNameLst>
                                      </p:cBhvr>
                                      <p:tavLst>
                                        <p:tav tm="0">
                                          <p:val>
                                            <p:fltVal val="0"/>
                                          </p:val>
                                        </p:tav>
                                        <p:tav tm="100000">
                                          <p:val>
                                            <p:strVal val="#ppt_w"/>
                                          </p:val>
                                        </p:tav>
                                      </p:tavLst>
                                    </p:anim>
                                    <p:anim calcmode="lin" valueType="num">
                                      <p:cBhvr>
                                        <p:cTn id="26" dur="500" fill="hold"/>
                                        <p:tgtEl>
                                          <p:spTgt spid="1049140"/>
                                        </p:tgtEl>
                                        <p:attrNameLst>
                                          <p:attrName>ppt_h</p:attrName>
                                        </p:attrNameLst>
                                      </p:cBhvr>
                                      <p:tavLst>
                                        <p:tav tm="0">
                                          <p:val>
                                            <p:fltVal val="0"/>
                                          </p:val>
                                        </p:tav>
                                        <p:tav tm="100000">
                                          <p:val>
                                            <p:strVal val="#ppt_h"/>
                                          </p:val>
                                        </p:tav>
                                      </p:tavLst>
                                    </p:anim>
                                    <p:animEffect transition="in" filter="fade">
                                      <p:cBhvr>
                                        <p:cTn id="27" dur="500"/>
                                        <p:tgtEl>
                                          <p:spTgt spid="1049140"/>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05"/>
                                        </p:tgtEl>
                                        <p:attrNameLst>
                                          <p:attrName>style.visibility</p:attrName>
                                        </p:attrNameLst>
                                      </p:cBhvr>
                                      <p:to>
                                        <p:strVal val="visible"/>
                                      </p:to>
                                    </p:set>
                                    <p:animEffect transition="in" filter="fade">
                                      <p:cBhvr>
                                        <p:cTn id="31" dur="1000"/>
                                        <p:tgtEl>
                                          <p:spTgt spid="205"/>
                                        </p:tgtEl>
                                      </p:cBhvr>
                                    </p:animEffect>
                                    <p:anim calcmode="lin" valueType="num">
                                      <p:cBhvr>
                                        <p:cTn id="32" dur="1000" fill="hold"/>
                                        <p:tgtEl>
                                          <p:spTgt spid="205"/>
                                        </p:tgtEl>
                                        <p:attrNameLst>
                                          <p:attrName>ppt_x</p:attrName>
                                        </p:attrNameLst>
                                      </p:cBhvr>
                                      <p:tavLst>
                                        <p:tav tm="0">
                                          <p:val>
                                            <p:strVal val="#ppt_x"/>
                                          </p:val>
                                        </p:tav>
                                        <p:tav tm="100000">
                                          <p:val>
                                            <p:strVal val="#ppt_x"/>
                                          </p:val>
                                        </p:tav>
                                      </p:tavLst>
                                    </p:anim>
                                    <p:anim calcmode="lin" valueType="num">
                                      <p:cBhvr>
                                        <p:cTn id="33" dur="1000" fill="hold"/>
                                        <p:tgtEl>
                                          <p:spTgt spid="205"/>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 presetClass="entr" presetSubtype="10" fill="hold" grpId="0" nodeType="afterEffect">
                                  <p:stCondLst>
                                    <p:cond delay="0"/>
                                  </p:stCondLst>
                                  <p:childTnLst>
                                    <p:set>
                                      <p:cBhvr>
                                        <p:cTn id="36" dur="1" fill="hold">
                                          <p:stCondLst>
                                            <p:cond delay="0"/>
                                          </p:stCondLst>
                                        </p:cTn>
                                        <p:tgtEl>
                                          <p:spTgt spid="1049136"/>
                                        </p:tgtEl>
                                        <p:attrNameLst>
                                          <p:attrName>style.visibility</p:attrName>
                                        </p:attrNameLst>
                                      </p:cBhvr>
                                      <p:to>
                                        <p:strVal val="visible"/>
                                      </p:to>
                                    </p:set>
                                    <p:animEffect transition="in" filter="checkerboard(across)">
                                      <p:cBhvr>
                                        <p:cTn id="37" dur="500"/>
                                        <p:tgtEl>
                                          <p:spTgt spid="1049136"/>
                                        </p:tgtEl>
                                      </p:cBhvr>
                                    </p:animEffect>
                                  </p:childTnLst>
                                </p:cTn>
                              </p:par>
                            </p:childTnLst>
                          </p:cTn>
                        </p:par>
                        <p:par>
                          <p:cTn id="38" fill="hold">
                            <p:stCondLst>
                              <p:cond delay="4000"/>
                            </p:stCondLst>
                            <p:childTnLst>
                              <p:par>
                                <p:cTn id="39" presetID="5" presetClass="entr" presetSubtype="10" fill="hold" grpId="0" nodeType="afterEffect">
                                  <p:stCondLst>
                                    <p:cond delay="0"/>
                                  </p:stCondLst>
                                  <p:childTnLst>
                                    <p:set>
                                      <p:cBhvr>
                                        <p:cTn id="40" dur="1" fill="hold">
                                          <p:stCondLst>
                                            <p:cond delay="0"/>
                                          </p:stCondLst>
                                        </p:cTn>
                                        <p:tgtEl>
                                          <p:spTgt spid="1049132"/>
                                        </p:tgtEl>
                                        <p:attrNameLst>
                                          <p:attrName>style.visibility</p:attrName>
                                        </p:attrNameLst>
                                      </p:cBhvr>
                                      <p:to>
                                        <p:strVal val="visible"/>
                                      </p:to>
                                    </p:set>
                                    <p:animEffect transition="in" filter="checkerboard(across)">
                                      <p:cBhvr>
                                        <p:cTn id="41" dur="500"/>
                                        <p:tgtEl>
                                          <p:spTgt spid="1049132"/>
                                        </p:tgtEl>
                                      </p:cBhvr>
                                    </p:animEffect>
                                  </p:childTnLst>
                                </p:cTn>
                              </p:par>
                            </p:childTnLst>
                          </p:cTn>
                        </p:par>
                        <p:par>
                          <p:cTn id="42" fill="hold">
                            <p:stCondLst>
                              <p:cond delay="4500"/>
                            </p:stCondLst>
                            <p:childTnLst>
                              <p:par>
                                <p:cTn id="43" presetID="5" presetClass="entr" presetSubtype="10" fill="hold" grpId="0" nodeType="afterEffect">
                                  <p:stCondLst>
                                    <p:cond delay="0"/>
                                  </p:stCondLst>
                                  <p:childTnLst>
                                    <p:set>
                                      <p:cBhvr>
                                        <p:cTn id="44" dur="1" fill="hold">
                                          <p:stCondLst>
                                            <p:cond delay="0"/>
                                          </p:stCondLst>
                                        </p:cTn>
                                        <p:tgtEl>
                                          <p:spTgt spid="1049134"/>
                                        </p:tgtEl>
                                        <p:attrNameLst>
                                          <p:attrName>style.visibility</p:attrName>
                                        </p:attrNameLst>
                                      </p:cBhvr>
                                      <p:to>
                                        <p:strVal val="visible"/>
                                      </p:to>
                                    </p:set>
                                    <p:animEffect transition="in" filter="checkerboard(across)">
                                      <p:cBhvr>
                                        <p:cTn id="45" dur="500"/>
                                        <p:tgtEl>
                                          <p:spTgt spid="1049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32" grpId="0"/>
      <p:bldP spid="1049134" grpId="0"/>
      <p:bldP spid="1049136" grpId="0"/>
      <p:bldP spid="1049140" grpId="0" animBg="1"/>
      <p:bldP spid="1049141" grpId="0" animBg="1"/>
      <p:bldP spid="10491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组合 21"/>
          <p:cNvGrpSpPr/>
          <p:nvPr/>
        </p:nvGrpSpPr>
        <p:grpSpPr>
          <a:xfrm>
            <a:off x="6924986" y="1994787"/>
            <a:ext cx="3837672" cy="3837463"/>
            <a:chOff x="7115266" y="1299207"/>
            <a:chExt cx="3142800" cy="3142800"/>
          </a:xfrm>
        </p:grpSpPr>
        <p:sp>
          <p:nvSpPr>
            <p:cNvPr id="1048839" name="Oval 18"/>
            <p:cNvSpPr/>
            <p:nvPr/>
          </p:nvSpPr>
          <p:spPr>
            <a:xfrm>
              <a:off x="7115266" y="1299207"/>
              <a:ext cx="3142800" cy="31428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105849" tIns="52925" rIns="105849" bIns="52925"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41" name="TextBox 6"/>
            <p:cNvSpPr txBox="1"/>
            <p:nvPr/>
          </p:nvSpPr>
          <p:spPr>
            <a:xfrm>
              <a:off x="7236952" y="2045222"/>
              <a:ext cx="2935235" cy="1693796"/>
            </a:xfrm>
            <a:prstGeom prst="rect">
              <a:avLst/>
            </a:prstGeom>
            <a:noFill/>
          </p:spPr>
          <p:txBody>
            <a:bodyPr wrap="none" lIns="0" tIns="0" rIns="0" bIns="0" rtlCol="0">
              <a:spAutoFit/>
            </a:bodyPr>
            <a:lstStyle/>
            <a:p>
              <a:pPr algn="ct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相比空气灌肠</a:t>
              </a:r>
              <a:endPar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即使出现肠穿孔</a:t>
              </a:r>
              <a:endPar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也不会发生急剧腹胀和</a:t>
              </a:r>
              <a:endPar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呼吸困难的现象</a:t>
              </a:r>
              <a:endParaRPr 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1" name="组合 17"/>
          <p:cNvGrpSpPr/>
          <p:nvPr/>
        </p:nvGrpSpPr>
        <p:grpSpPr>
          <a:xfrm>
            <a:off x="1956813" y="1991784"/>
            <a:ext cx="3061272" cy="3061104"/>
            <a:chOff x="909267" y="1241284"/>
            <a:chExt cx="2506980" cy="2506980"/>
          </a:xfrm>
        </p:grpSpPr>
        <p:sp>
          <p:nvSpPr>
            <p:cNvPr id="104884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05849" tIns="52925" rIns="105849" bIns="52925"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45" name="TextBox 9"/>
            <p:cNvSpPr txBox="1"/>
            <p:nvPr/>
          </p:nvSpPr>
          <p:spPr>
            <a:xfrm>
              <a:off x="1237561" y="1869713"/>
              <a:ext cx="1889905" cy="1088695"/>
            </a:xfrm>
            <a:prstGeom prst="rect">
              <a:avLst/>
            </a:prstGeom>
            <a:noFill/>
          </p:spPr>
          <p:txBody>
            <a:bodyPr wrap="none" lIns="0" tIns="0" rIns="0" bIns="0" rtlCol="0">
              <a:spAutoFit/>
            </a:bodyPr>
            <a:lstStyle/>
            <a:p>
              <a:pPr algn="ctr">
                <a:lnSpc>
                  <a:spcPct val="120000"/>
                </a:lnSpc>
              </a:pP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无</a:t>
              </a:r>
              <a:r>
                <a:rPr lang="en-US" altLang="zh-CN"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X</a:t>
              </a: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射线</a:t>
              </a:r>
              <a:endParaRPr lang="en-US" altLang="zh-CN"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无外科创伤</a:t>
              </a:r>
              <a:endParaRPr 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46" name="TextBox 10"/>
            <p:cNvSpPr txBox="1"/>
            <p:nvPr/>
          </p:nvSpPr>
          <p:spPr>
            <a:xfrm>
              <a:off x="1506524" y="2514843"/>
              <a:ext cx="53" cy="211732"/>
            </a:xfrm>
            <a:prstGeom prst="rect">
              <a:avLst/>
            </a:prstGeom>
            <a:noFill/>
          </p:spPr>
          <p:txBody>
            <a:bodyPr wrap="none" lIns="0" tIns="0" rIns="0" bIns="0" rtlCol="0">
              <a:spAutoFit/>
            </a:bodyPr>
            <a:lstStyle/>
            <a:p>
              <a:pPr algn="ctr">
                <a:lnSpc>
                  <a:spcPct val="12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2" name="组合 19"/>
          <p:cNvGrpSpPr/>
          <p:nvPr/>
        </p:nvGrpSpPr>
        <p:grpSpPr>
          <a:xfrm>
            <a:off x="4355172" y="3681887"/>
            <a:ext cx="2569814" cy="2484240"/>
            <a:chOff x="2873362" y="2625442"/>
            <a:chExt cx="2104507" cy="2034540"/>
          </a:xfrm>
        </p:grpSpPr>
        <p:sp>
          <p:nvSpPr>
            <p:cNvPr id="1048847" name="Oval 14"/>
            <p:cNvSpPr/>
            <p:nvPr/>
          </p:nvSpPr>
          <p:spPr>
            <a:xfrm>
              <a:off x="2923939"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105849" tIns="52925" rIns="105849" bIns="52925"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49" name="TextBox 12"/>
            <p:cNvSpPr txBox="1"/>
            <p:nvPr/>
          </p:nvSpPr>
          <p:spPr>
            <a:xfrm>
              <a:off x="2873362" y="3215282"/>
              <a:ext cx="2104507" cy="907154"/>
            </a:xfrm>
            <a:prstGeom prst="rect">
              <a:avLst/>
            </a:prstGeom>
            <a:noFill/>
          </p:spPr>
          <p:txBody>
            <a:bodyPr wrap="none" lIns="0" tIns="0" rIns="0" bIns="0" rtlCol="0">
              <a:spAutoFit/>
            </a:bodyPr>
            <a:lstStyle/>
            <a:p>
              <a:pPr algn="ctr">
                <a:lnSpc>
                  <a:spcPct val="120000"/>
                </a:lnSpc>
              </a:pP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全程</a:t>
              </a:r>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超监视下操作</a:t>
              </a:r>
              <a:endPar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可及时掌握患儿全身或</a:t>
              </a:r>
              <a:endPar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腹部的情况变化</a:t>
              </a:r>
              <a:endParaRPr 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50" name="TextBox 13"/>
            <p:cNvSpPr txBox="1"/>
            <p:nvPr/>
          </p:nvSpPr>
          <p:spPr>
            <a:xfrm>
              <a:off x="3286978" y="3501194"/>
              <a:ext cx="53" cy="211732"/>
            </a:xfrm>
            <a:prstGeom prst="rect">
              <a:avLst/>
            </a:prstGeom>
            <a:noFill/>
          </p:spPr>
          <p:txBody>
            <a:bodyPr wrap="none" lIns="0" tIns="0" rIns="0" bIns="0" rtlCol="0">
              <a:spAutoFit/>
            </a:bodyPr>
            <a:lstStyle/>
            <a:p>
              <a:pPr algn="ctr">
                <a:lnSpc>
                  <a:spcPct val="12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3" name="组合 20"/>
          <p:cNvGrpSpPr/>
          <p:nvPr/>
        </p:nvGrpSpPr>
        <p:grpSpPr>
          <a:xfrm>
            <a:off x="5417175" y="1882232"/>
            <a:ext cx="2031399" cy="2031287"/>
            <a:chOff x="3743074" y="1151562"/>
            <a:chExt cx="1663582" cy="1663582"/>
          </a:xfrm>
        </p:grpSpPr>
        <p:sp>
          <p:nvSpPr>
            <p:cNvPr id="1048851" name="Oval 17"/>
            <p:cNvSpPr/>
            <p:nvPr/>
          </p:nvSpPr>
          <p:spPr>
            <a:xfrm>
              <a:off x="3743074" y="1151562"/>
              <a:ext cx="1663582" cy="1663582"/>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05849" tIns="52925" rIns="105849" bIns="52925"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53" name="TextBox 15"/>
            <p:cNvSpPr txBox="1"/>
            <p:nvPr/>
          </p:nvSpPr>
          <p:spPr>
            <a:xfrm>
              <a:off x="4104099" y="1401689"/>
              <a:ext cx="1007949" cy="1088585"/>
            </a:xfrm>
            <a:prstGeom prst="rect">
              <a:avLst/>
            </a:prstGeom>
            <a:noFill/>
          </p:spPr>
          <p:txBody>
            <a:bodyPr wrap="none" lIns="0" tIns="0" rIns="0" bIns="0" rtlCol="0">
              <a:spAutoFit/>
            </a:bodyPr>
            <a:lstStyle/>
            <a:p>
              <a:pPr algn="ctr">
                <a:lnSpc>
                  <a:spcPct val="120000"/>
                </a:lnSpc>
              </a:pPr>
              <a:r>
                <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操作简便</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安全性好</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并发症少</a:t>
              </a:r>
              <a:endPar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48855" name="标题 4"/>
          <p:cNvSpPr txBox="1"/>
          <p:nvPr/>
        </p:nvSpPr>
        <p:spPr>
          <a:xfrm>
            <a:off x="886764" y="139789"/>
            <a:ext cx="2613654" cy="428220"/>
          </a:xfrm>
          <a:prstGeom prst="rect">
            <a:avLst/>
          </a:prstGeom>
        </p:spPr>
        <p:txBody>
          <a:bodyPr vert="horz" lIns="96408" tIns="48204" rIns="96408" bIns="4820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生理盐水灌肠复位法</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518064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fltVal val="0"/>
                                          </p:val>
                                        </p:tav>
                                        <p:tav tm="100000">
                                          <p:val>
                                            <p:strVal val="#ppt_w"/>
                                          </p:val>
                                        </p:tav>
                                      </p:tavLst>
                                    </p:anim>
                                    <p:anim calcmode="lin" valueType="num">
                                      <p:cBhvr>
                                        <p:cTn id="8" dur="500" fill="hold"/>
                                        <p:tgtEl>
                                          <p:spTgt spid="111"/>
                                        </p:tgtEl>
                                        <p:attrNameLst>
                                          <p:attrName>ppt_h</p:attrName>
                                        </p:attrNameLst>
                                      </p:cBhvr>
                                      <p:tavLst>
                                        <p:tav tm="0">
                                          <p:val>
                                            <p:fltVal val="0"/>
                                          </p:val>
                                        </p:tav>
                                        <p:tav tm="100000">
                                          <p:val>
                                            <p:strVal val="#ppt_h"/>
                                          </p:val>
                                        </p:tav>
                                      </p:tavLst>
                                    </p:anim>
                                    <p:animEffect transition="in" filter="fade">
                                      <p:cBhvr>
                                        <p:cTn id="9" dur="500"/>
                                        <p:tgtEl>
                                          <p:spTgt spid="1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p:cTn id="13" dur="500" fill="hold"/>
                                        <p:tgtEl>
                                          <p:spTgt spid="112"/>
                                        </p:tgtEl>
                                        <p:attrNameLst>
                                          <p:attrName>ppt_w</p:attrName>
                                        </p:attrNameLst>
                                      </p:cBhvr>
                                      <p:tavLst>
                                        <p:tav tm="0">
                                          <p:val>
                                            <p:fltVal val="0"/>
                                          </p:val>
                                        </p:tav>
                                        <p:tav tm="100000">
                                          <p:val>
                                            <p:strVal val="#ppt_w"/>
                                          </p:val>
                                        </p:tav>
                                      </p:tavLst>
                                    </p:anim>
                                    <p:anim calcmode="lin" valueType="num">
                                      <p:cBhvr>
                                        <p:cTn id="14" dur="500" fill="hold"/>
                                        <p:tgtEl>
                                          <p:spTgt spid="112"/>
                                        </p:tgtEl>
                                        <p:attrNameLst>
                                          <p:attrName>ppt_h</p:attrName>
                                        </p:attrNameLst>
                                      </p:cBhvr>
                                      <p:tavLst>
                                        <p:tav tm="0">
                                          <p:val>
                                            <p:fltVal val="0"/>
                                          </p:val>
                                        </p:tav>
                                        <p:tav tm="100000">
                                          <p:val>
                                            <p:strVal val="#ppt_h"/>
                                          </p:val>
                                        </p:tav>
                                      </p:tavLst>
                                    </p:anim>
                                    <p:animEffect transition="in" filter="fade">
                                      <p:cBhvr>
                                        <p:cTn id="15" dur="500"/>
                                        <p:tgtEl>
                                          <p:spTgt spid="1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Effect transition="in" filter="fade">
                                      <p:cBhvr>
                                        <p:cTn id="21" dur="500"/>
                                        <p:tgtEl>
                                          <p:spTgt spid="1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ppt_w</p:attrName>
                                        </p:attrNameLst>
                                      </p:cBhvr>
                                      <p:tavLst>
                                        <p:tav tm="0">
                                          <p:val>
                                            <p:fltVal val="0"/>
                                          </p:val>
                                        </p:tav>
                                        <p:tav tm="100000">
                                          <p:val>
                                            <p:strVal val="#ppt_w"/>
                                          </p:val>
                                        </p:tav>
                                      </p:tavLst>
                                    </p:anim>
                                    <p:anim calcmode="lin" valueType="num">
                                      <p:cBhvr>
                                        <p:cTn id="26" dur="500" fill="hold"/>
                                        <p:tgtEl>
                                          <p:spTgt spid="110"/>
                                        </p:tgtEl>
                                        <p:attrNameLst>
                                          <p:attrName>ppt_h</p:attrName>
                                        </p:attrNameLst>
                                      </p:cBhvr>
                                      <p:tavLst>
                                        <p:tav tm="0">
                                          <p:val>
                                            <p:fltVal val="0"/>
                                          </p:val>
                                        </p:tav>
                                        <p:tav tm="100000">
                                          <p:val>
                                            <p:strVal val="#ppt_h"/>
                                          </p:val>
                                        </p:tav>
                                      </p:tavLst>
                                    </p:anim>
                                    <p:animEffect transition="in" filter="fade">
                                      <p:cBhvr>
                                        <p:cTn id="2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3"/>
          <p:cNvGrpSpPr/>
          <p:nvPr/>
        </p:nvGrpSpPr>
        <p:grpSpPr>
          <a:xfrm rot="2686389">
            <a:off x="4518695" y="2369161"/>
            <a:ext cx="3821365" cy="3829441"/>
            <a:chOff x="4095409" y="3126757"/>
            <a:chExt cx="2045437" cy="2049874"/>
          </a:xfrm>
        </p:grpSpPr>
        <p:sp>
          <p:nvSpPr>
            <p:cNvPr id="1049001" name="Freeform 4"/>
            <p:cNvSpPr/>
            <p:nvPr/>
          </p:nvSpPr>
          <p:spPr bwMode="auto">
            <a:xfrm>
              <a:off x="4494735" y="3126757"/>
              <a:ext cx="1231256" cy="437041"/>
            </a:xfrm>
            <a:custGeom>
              <a:avLst/>
              <a:gdLst>
                <a:gd name="T0" fmla="*/ 17 w 234"/>
                <a:gd name="T1" fmla="*/ 44 h 83"/>
                <a:gd name="T2" fmla="*/ 234 w 234"/>
                <a:gd name="T3" fmla="*/ 54 h 83"/>
                <a:gd name="T4" fmla="*/ 209 w 234"/>
                <a:gd name="T5" fmla="*/ 78 h 83"/>
                <a:gd name="T6" fmla="*/ 41 w 234"/>
                <a:gd name="T7" fmla="*/ 69 h 83"/>
                <a:gd name="T8" fmla="*/ 55 w 234"/>
                <a:gd name="T9" fmla="*/ 83 h 83"/>
                <a:gd name="T10" fmla="*/ 0 w 234"/>
                <a:gd name="T11" fmla="*/ 82 h 83"/>
                <a:gd name="T12" fmla="*/ 0 w 234"/>
                <a:gd name="T13" fmla="*/ 27 h 83"/>
                <a:gd name="T14" fmla="*/ 17 w 234"/>
                <a:gd name="T15" fmla="*/ 4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83">
                  <a:moveTo>
                    <a:pt x="17" y="44"/>
                  </a:moveTo>
                  <a:cubicBezTo>
                    <a:pt x="83" y="0"/>
                    <a:pt x="171" y="3"/>
                    <a:pt x="234" y="54"/>
                  </a:cubicBezTo>
                  <a:cubicBezTo>
                    <a:pt x="209" y="78"/>
                    <a:pt x="209" y="78"/>
                    <a:pt x="209" y="78"/>
                  </a:cubicBezTo>
                  <a:cubicBezTo>
                    <a:pt x="161" y="40"/>
                    <a:pt x="93" y="37"/>
                    <a:pt x="41" y="69"/>
                  </a:cubicBezTo>
                  <a:cubicBezTo>
                    <a:pt x="55" y="83"/>
                    <a:pt x="55" y="83"/>
                    <a:pt x="55" y="83"/>
                  </a:cubicBezTo>
                  <a:cubicBezTo>
                    <a:pt x="0" y="82"/>
                    <a:pt x="0" y="82"/>
                    <a:pt x="0" y="82"/>
                  </a:cubicBezTo>
                  <a:cubicBezTo>
                    <a:pt x="0" y="27"/>
                    <a:pt x="0" y="27"/>
                    <a:pt x="0" y="27"/>
                  </a:cubicBezTo>
                  <a:cubicBezTo>
                    <a:pt x="17" y="44"/>
                    <a:pt x="17" y="44"/>
                    <a:pt x="17" y="44"/>
                  </a:cubicBezTo>
                  <a:close/>
                </a:path>
              </a:pathLst>
            </a:custGeom>
            <a:solidFill>
              <a:schemeClr val="accent1"/>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002" name="Freeform 5"/>
            <p:cNvSpPr/>
            <p:nvPr/>
          </p:nvSpPr>
          <p:spPr bwMode="auto">
            <a:xfrm>
              <a:off x="5721553" y="3548268"/>
              <a:ext cx="419293" cy="1202416"/>
            </a:xfrm>
            <a:custGeom>
              <a:avLst/>
              <a:gdLst>
                <a:gd name="T0" fmla="*/ 0 w 80"/>
                <a:gd name="T1" fmla="*/ 56 h 228"/>
                <a:gd name="T2" fmla="*/ 14 w 80"/>
                <a:gd name="T3" fmla="*/ 42 h 228"/>
                <a:gd name="T4" fmla="*/ 3 w 80"/>
                <a:gd name="T5" fmla="*/ 204 h 228"/>
                <a:gd name="T6" fmla="*/ 28 w 80"/>
                <a:gd name="T7" fmla="*/ 228 h 228"/>
                <a:gd name="T8" fmla="*/ 39 w 80"/>
                <a:gd name="T9" fmla="*/ 17 h 228"/>
                <a:gd name="T10" fmla="*/ 56 w 80"/>
                <a:gd name="T11" fmla="*/ 0 h 228"/>
                <a:gd name="T12" fmla="*/ 0 w 80"/>
                <a:gd name="T13" fmla="*/ 0 h 228"/>
                <a:gd name="T14" fmla="*/ 0 w 80"/>
                <a:gd name="T15" fmla="*/ 56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28">
                  <a:moveTo>
                    <a:pt x="0" y="56"/>
                  </a:moveTo>
                  <a:cubicBezTo>
                    <a:pt x="14" y="42"/>
                    <a:pt x="14" y="42"/>
                    <a:pt x="14" y="42"/>
                  </a:cubicBezTo>
                  <a:cubicBezTo>
                    <a:pt x="43" y="93"/>
                    <a:pt x="39" y="157"/>
                    <a:pt x="3" y="204"/>
                  </a:cubicBezTo>
                  <a:cubicBezTo>
                    <a:pt x="28" y="228"/>
                    <a:pt x="28" y="228"/>
                    <a:pt x="28" y="228"/>
                  </a:cubicBezTo>
                  <a:cubicBezTo>
                    <a:pt x="76" y="167"/>
                    <a:pt x="80" y="82"/>
                    <a:pt x="39" y="17"/>
                  </a:cubicBezTo>
                  <a:cubicBezTo>
                    <a:pt x="56" y="0"/>
                    <a:pt x="56" y="0"/>
                    <a:pt x="56" y="0"/>
                  </a:cubicBezTo>
                  <a:cubicBezTo>
                    <a:pt x="0" y="0"/>
                    <a:pt x="0" y="0"/>
                    <a:pt x="0" y="0"/>
                  </a:cubicBezTo>
                  <a:cubicBezTo>
                    <a:pt x="0" y="56"/>
                    <a:pt x="0" y="56"/>
                    <a:pt x="0" y="56"/>
                  </a:cubicBezTo>
                  <a:close/>
                </a:path>
              </a:pathLst>
            </a:custGeom>
            <a:solidFill>
              <a:schemeClr val="accent4"/>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003" name="Freeform 6"/>
            <p:cNvSpPr/>
            <p:nvPr/>
          </p:nvSpPr>
          <p:spPr bwMode="auto">
            <a:xfrm>
              <a:off x="4528011" y="4755120"/>
              <a:ext cx="1202416" cy="421511"/>
            </a:xfrm>
            <a:custGeom>
              <a:avLst/>
              <a:gdLst>
                <a:gd name="T0" fmla="*/ 229 w 229"/>
                <a:gd name="T1" fmla="*/ 56 h 80"/>
                <a:gd name="T2" fmla="*/ 211 w 229"/>
                <a:gd name="T3" fmla="*/ 38 h 80"/>
                <a:gd name="T4" fmla="*/ 0 w 229"/>
                <a:gd name="T5" fmla="*/ 29 h 80"/>
                <a:gd name="T6" fmla="*/ 24 w 229"/>
                <a:gd name="T7" fmla="*/ 4 h 80"/>
                <a:gd name="T8" fmla="*/ 187 w 229"/>
                <a:gd name="T9" fmla="*/ 13 h 80"/>
                <a:gd name="T10" fmla="*/ 174 w 229"/>
                <a:gd name="T11" fmla="*/ 0 h 80"/>
                <a:gd name="T12" fmla="*/ 229 w 229"/>
                <a:gd name="T13" fmla="*/ 0 h 80"/>
                <a:gd name="T14" fmla="*/ 229 w 229"/>
                <a:gd name="T15" fmla="*/ 56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229" y="56"/>
                  </a:moveTo>
                  <a:cubicBezTo>
                    <a:pt x="211" y="38"/>
                    <a:pt x="211" y="38"/>
                    <a:pt x="211" y="38"/>
                  </a:cubicBezTo>
                  <a:cubicBezTo>
                    <a:pt x="147" y="80"/>
                    <a:pt x="62" y="77"/>
                    <a:pt x="0" y="29"/>
                  </a:cubicBezTo>
                  <a:cubicBezTo>
                    <a:pt x="24" y="4"/>
                    <a:pt x="24" y="4"/>
                    <a:pt x="24" y="4"/>
                  </a:cubicBezTo>
                  <a:cubicBezTo>
                    <a:pt x="72" y="40"/>
                    <a:pt x="136" y="43"/>
                    <a:pt x="187" y="13"/>
                  </a:cubicBezTo>
                  <a:cubicBezTo>
                    <a:pt x="174" y="0"/>
                    <a:pt x="174" y="0"/>
                    <a:pt x="174" y="0"/>
                  </a:cubicBezTo>
                  <a:cubicBezTo>
                    <a:pt x="229" y="0"/>
                    <a:pt x="229" y="0"/>
                    <a:pt x="229" y="0"/>
                  </a:cubicBezTo>
                  <a:cubicBezTo>
                    <a:pt x="229" y="56"/>
                    <a:pt x="229" y="56"/>
                    <a:pt x="229" y="56"/>
                  </a:cubicBezTo>
                  <a:close/>
                </a:path>
              </a:pathLst>
            </a:custGeom>
            <a:solidFill>
              <a:schemeClr val="accent3"/>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004" name="Freeform 7"/>
            <p:cNvSpPr/>
            <p:nvPr/>
          </p:nvSpPr>
          <p:spPr bwMode="auto">
            <a:xfrm>
              <a:off x="4095409" y="3559359"/>
              <a:ext cx="425948" cy="1217946"/>
            </a:xfrm>
            <a:custGeom>
              <a:avLst/>
              <a:gdLst>
                <a:gd name="T0" fmla="*/ 26 w 81"/>
                <a:gd name="T1" fmla="*/ 231 h 231"/>
                <a:gd name="T2" fmla="*/ 43 w 81"/>
                <a:gd name="T3" fmla="*/ 213 h 231"/>
                <a:gd name="T4" fmla="*/ 52 w 81"/>
                <a:gd name="T5" fmla="*/ 0 h 231"/>
                <a:gd name="T6" fmla="*/ 77 w 81"/>
                <a:gd name="T7" fmla="*/ 24 h 231"/>
                <a:gd name="T8" fmla="*/ 68 w 81"/>
                <a:gd name="T9" fmla="*/ 189 h 231"/>
                <a:gd name="T10" fmla="*/ 81 w 81"/>
                <a:gd name="T11" fmla="*/ 175 h 231"/>
                <a:gd name="T12" fmla="*/ 81 w 81"/>
                <a:gd name="T13" fmla="*/ 231 h 231"/>
                <a:gd name="T14" fmla="*/ 26 w 81"/>
                <a:gd name="T15" fmla="*/ 231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31">
                  <a:moveTo>
                    <a:pt x="26" y="231"/>
                  </a:moveTo>
                  <a:cubicBezTo>
                    <a:pt x="43" y="213"/>
                    <a:pt x="43" y="213"/>
                    <a:pt x="43" y="213"/>
                  </a:cubicBezTo>
                  <a:cubicBezTo>
                    <a:pt x="0" y="148"/>
                    <a:pt x="3" y="62"/>
                    <a:pt x="52" y="0"/>
                  </a:cubicBezTo>
                  <a:cubicBezTo>
                    <a:pt x="77" y="24"/>
                    <a:pt x="77" y="24"/>
                    <a:pt x="77" y="24"/>
                  </a:cubicBezTo>
                  <a:cubicBezTo>
                    <a:pt x="40" y="72"/>
                    <a:pt x="37" y="138"/>
                    <a:pt x="68" y="189"/>
                  </a:cubicBezTo>
                  <a:cubicBezTo>
                    <a:pt x="81" y="175"/>
                    <a:pt x="81" y="175"/>
                    <a:pt x="81" y="175"/>
                  </a:cubicBezTo>
                  <a:cubicBezTo>
                    <a:pt x="81" y="231"/>
                    <a:pt x="81" y="231"/>
                    <a:pt x="81" y="231"/>
                  </a:cubicBezTo>
                  <a:lnTo>
                    <a:pt x="26" y="231"/>
                  </a:lnTo>
                  <a:close/>
                </a:path>
              </a:pathLst>
            </a:custGeom>
            <a:solidFill>
              <a:schemeClr val="accent2"/>
            </a:solidFill>
            <a:ln>
              <a:noFill/>
            </a:ln>
          </p:spPr>
          <p:txBody>
            <a:bodyPr vert="horz" wrap="square" lIns="91430" tIns="45716" rIns="91430" bIns="45716"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49005" name="Freeform 33"/>
          <p:cNvSpPr>
            <a:spLocks noEditPoints="1"/>
          </p:cNvSpPr>
          <p:nvPr/>
        </p:nvSpPr>
        <p:spPr bwMode="auto">
          <a:xfrm>
            <a:off x="5886762" y="3534683"/>
            <a:ext cx="1061068" cy="1199953"/>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tx2"/>
          </a:solidFill>
          <a:ln>
            <a:noFill/>
          </a:ln>
        </p:spPr>
        <p:txBody>
          <a:bodyPr vert="horz" wrap="square" lIns="96422" tIns="48212" rIns="96422" bIns="482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006" name="TextBox 34"/>
          <p:cNvSpPr txBox="1"/>
          <p:nvPr/>
        </p:nvSpPr>
        <p:spPr>
          <a:xfrm>
            <a:off x="5762347" y="4792987"/>
            <a:ext cx="1297080" cy="429811"/>
          </a:xfrm>
          <a:prstGeom prst="rect">
            <a:avLst/>
          </a:prstGeom>
          <a:noFill/>
        </p:spPr>
        <p:txBody>
          <a:bodyPr wrap="none" lIns="96433" tIns="48216" rIns="96433" bIns="48216" rtlCol="0">
            <a:spAutoFit/>
          </a:bodyPr>
          <a:lstStyle/>
          <a:p>
            <a:pPr algn="just">
              <a:lnSpc>
                <a:spcPct val="120000"/>
              </a:lnSpc>
            </a:pPr>
            <a:r>
              <a:rPr lang="en-GB"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FEASIBLE</a:t>
            </a:r>
          </a:p>
        </p:txBody>
      </p:sp>
      <p:sp>
        <p:nvSpPr>
          <p:cNvPr id="1049007" name="TextBox 39"/>
          <p:cNvSpPr txBox="1"/>
          <p:nvPr/>
        </p:nvSpPr>
        <p:spPr>
          <a:xfrm>
            <a:off x="1571591" y="2616248"/>
            <a:ext cx="3579481" cy="540443"/>
          </a:xfrm>
          <a:prstGeom prst="rect">
            <a:avLst/>
          </a:prstGeom>
          <a:noFill/>
        </p:spPr>
        <p:txBody>
          <a:bodyPr wrap="none" lIns="96433" tIns="48216" rIns="96433" bIns="48216" rtlCol="0">
            <a:spAutoFit/>
          </a:bodyPr>
          <a:lstStyle/>
          <a:p>
            <a:pP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小儿急性肠套叠诊断明确</a:t>
            </a:r>
            <a:endParaRPr lang="en-GB"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009" name="TextBox 43"/>
          <p:cNvSpPr txBox="1"/>
          <p:nvPr/>
        </p:nvSpPr>
        <p:spPr>
          <a:xfrm>
            <a:off x="1900499" y="5207844"/>
            <a:ext cx="2245545" cy="540443"/>
          </a:xfrm>
          <a:prstGeom prst="rect">
            <a:avLst/>
          </a:prstGeom>
          <a:noFill/>
        </p:spPr>
        <p:txBody>
          <a:bodyPr wrap="none" lIns="96433" tIns="48216" rIns="96433" bIns="48216" rtlCol="0">
            <a:spAutoFit/>
          </a:bodyPr>
          <a:lstStyle/>
          <a:p>
            <a:pP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病程不超过</a:t>
            </a:r>
            <a:r>
              <a:rPr lang="en-US" altLang="zh-CN"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48h</a:t>
            </a:r>
            <a:endParaRPr lang="en-GB"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011" name="TextBox 46"/>
          <p:cNvSpPr txBox="1"/>
          <p:nvPr/>
        </p:nvSpPr>
        <p:spPr>
          <a:xfrm flipH="1">
            <a:off x="8537052" y="5157407"/>
            <a:ext cx="2040973" cy="983509"/>
          </a:xfrm>
          <a:prstGeom prst="rect">
            <a:avLst/>
          </a:prstGeom>
          <a:noFill/>
        </p:spPr>
        <p:txBody>
          <a:bodyPr wrap="none" lIns="96433" tIns="48216" rIns="96433" bIns="48216" rtlCol="0">
            <a:spAutoFit/>
          </a:bodyPr>
          <a:lstStyle/>
          <a:p>
            <a:pPr algn="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全身情况良好</a:t>
            </a:r>
            <a:endParaRPr lang="en-US" altLang="zh-CN"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生命体征稳定</a:t>
            </a:r>
            <a:endParaRPr lang="en-GB"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013" name="TextBox 49"/>
          <p:cNvSpPr txBox="1"/>
          <p:nvPr/>
        </p:nvSpPr>
        <p:spPr>
          <a:xfrm flipH="1">
            <a:off x="7634474" y="2544814"/>
            <a:ext cx="3271780" cy="983509"/>
          </a:xfrm>
          <a:prstGeom prst="rect">
            <a:avLst/>
          </a:prstGeom>
          <a:noFill/>
        </p:spPr>
        <p:txBody>
          <a:bodyPr wrap="none" lIns="96433" tIns="48216" rIns="96433" bIns="48216" rtlCol="0">
            <a:spAutoFit/>
          </a:bodyPr>
          <a:lstStyle/>
          <a:p>
            <a:pPr algn="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无明显发热、中毒症状</a:t>
            </a:r>
            <a:endParaRPr lang="en-US" altLang="zh-CN"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无腹膜炎体征者</a:t>
            </a:r>
            <a:endParaRPr lang="en-GB"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015" name="标题 4"/>
          <p:cNvSpPr txBox="1"/>
          <p:nvPr/>
        </p:nvSpPr>
        <p:spPr>
          <a:xfrm>
            <a:off x="886764" y="139789"/>
            <a:ext cx="2158236" cy="428220"/>
          </a:xfrm>
          <a:prstGeom prst="rect">
            <a:avLst/>
          </a:prstGeom>
        </p:spPr>
        <p:txBody>
          <a:bodyPr vert="horz" lIns="96408" tIns="48204" rIns="96408" bIns="4820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灌肠复位的选取</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808842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49007"/>
                                        </p:tgtEl>
                                        <p:attrNameLst>
                                          <p:attrName>style.visibility</p:attrName>
                                        </p:attrNameLst>
                                      </p:cBhvr>
                                      <p:to>
                                        <p:strVal val="visible"/>
                                      </p:to>
                                    </p:set>
                                    <p:animEffect transition="in" filter="checkerboard(across)">
                                      <p:cBhvr>
                                        <p:cTn id="11" dur="500"/>
                                        <p:tgtEl>
                                          <p:spTgt spid="1049007"/>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049009"/>
                                        </p:tgtEl>
                                        <p:attrNameLst>
                                          <p:attrName>style.visibility</p:attrName>
                                        </p:attrNameLst>
                                      </p:cBhvr>
                                      <p:to>
                                        <p:strVal val="visible"/>
                                      </p:to>
                                    </p:set>
                                    <p:animEffect transition="in" filter="checkerboard(across)">
                                      <p:cBhvr>
                                        <p:cTn id="15" dur="500"/>
                                        <p:tgtEl>
                                          <p:spTgt spid="1049009"/>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049013"/>
                                        </p:tgtEl>
                                        <p:attrNameLst>
                                          <p:attrName>style.visibility</p:attrName>
                                        </p:attrNameLst>
                                      </p:cBhvr>
                                      <p:to>
                                        <p:strVal val="visible"/>
                                      </p:to>
                                    </p:set>
                                    <p:animEffect transition="in" filter="checkerboard(across)">
                                      <p:cBhvr>
                                        <p:cTn id="19" dur="500"/>
                                        <p:tgtEl>
                                          <p:spTgt spid="1049013"/>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049011"/>
                                        </p:tgtEl>
                                        <p:attrNameLst>
                                          <p:attrName>style.visibility</p:attrName>
                                        </p:attrNameLst>
                                      </p:cBhvr>
                                      <p:to>
                                        <p:strVal val="visible"/>
                                      </p:to>
                                    </p:set>
                                    <p:animEffect transition="in" filter="checkerboard(across)">
                                      <p:cBhvr>
                                        <p:cTn id="23" dur="500"/>
                                        <p:tgtEl>
                                          <p:spTgt spid="1049011"/>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1049005"/>
                                        </p:tgtEl>
                                        <p:attrNameLst>
                                          <p:attrName>style.visibility</p:attrName>
                                        </p:attrNameLst>
                                      </p:cBhvr>
                                      <p:to>
                                        <p:strVal val="visible"/>
                                      </p:to>
                                    </p:set>
                                    <p:anim calcmode="lin" valueType="num">
                                      <p:cBhvr>
                                        <p:cTn id="27" dur="500" fill="hold"/>
                                        <p:tgtEl>
                                          <p:spTgt spid="1049005"/>
                                        </p:tgtEl>
                                        <p:attrNameLst>
                                          <p:attrName>ppt_w</p:attrName>
                                        </p:attrNameLst>
                                      </p:cBhvr>
                                      <p:tavLst>
                                        <p:tav tm="0">
                                          <p:val>
                                            <p:fltVal val="0"/>
                                          </p:val>
                                        </p:tav>
                                        <p:tav tm="100000">
                                          <p:val>
                                            <p:strVal val="#ppt_w"/>
                                          </p:val>
                                        </p:tav>
                                      </p:tavLst>
                                    </p:anim>
                                    <p:anim calcmode="lin" valueType="num">
                                      <p:cBhvr>
                                        <p:cTn id="28" dur="500" fill="hold"/>
                                        <p:tgtEl>
                                          <p:spTgt spid="1049005"/>
                                        </p:tgtEl>
                                        <p:attrNameLst>
                                          <p:attrName>ppt_h</p:attrName>
                                        </p:attrNameLst>
                                      </p:cBhvr>
                                      <p:tavLst>
                                        <p:tav tm="0">
                                          <p:val>
                                            <p:fltVal val="0"/>
                                          </p:val>
                                        </p:tav>
                                        <p:tav tm="100000">
                                          <p:val>
                                            <p:strVal val="#ppt_h"/>
                                          </p:val>
                                        </p:tav>
                                      </p:tavLst>
                                    </p:anim>
                                    <p:animEffect transition="in" filter="fade">
                                      <p:cBhvr>
                                        <p:cTn id="29" dur="500"/>
                                        <p:tgtEl>
                                          <p:spTgt spid="1049005"/>
                                        </p:tgtEl>
                                      </p:cBhvr>
                                    </p:animEffect>
                                    <p:anim calcmode="lin" valueType="num">
                                      <p:cBhvr>
                                        <p:cTn id="30" dur="500" fill="hold"/>
                                        <p:tgtEl>
                                          <p:spTgt spid="1049005"/>
                                        </p:tgtEl>
                                        <p:attrNameLst>
                                          <p:attrName>ppt_x</p:attrName>
                                        </p:attrNameLst>
                                      </p:cBhvr>
                                      <p:tavLst>
                                        <p:tav tm="0">
                                          <p:val>
                                            <p:fltVal val="0.5"/>
                                          </p:val>
                                        </p:tav>
                                        <p:tav tm="100000">
                                          <p:val>
                                            <p:strVal val="#ppt_x"/>
                                          </p:val>
                                        </p:tav>
                                      </p:tavLst>
                                    </p:anim>
                                    <p:anim calcmode="lin" valueType="num">
                                      <p:cBhvr>
                                        <p:cTn id="31" dur="500" fill="hold"/>
                                        <p:tgtEl>
                                          <p:spTgt spid="1049005"/>
                                        </p:tgtEl>
                                        <p:attrNameLst>
                                          <p:attrName>ppt_y</p:attrName>
                                        </p:attrNameLst>
                                      </p:cBhvr>
                                      <p:tavLst>
                                        <p:tav tm="0">
                                          <p:val>
                                            <p:fltVal val="0.5"/>
                                          </p:val>
                                        </p:tav>
                                        <p:tav tm="100000">
                                          <p:val>
                                            <p:strVal val="#ppt_y"/>
                                          </p:val>
                                        </p:tav>
                                      </p:tavLst>
                                    </p:anim>
                                  </p:childTnLst>
                                </p:cTn>
                              </p:par>
                              <p:par>
                                <p:cTn id="32" presetID="8" presetClass="emph" presetSubtype="0" fill="hold" nodeType="withEffect">
                                  <p:stCondLst>
                                    <p:cond delay="0"/>
                                  </p:stCondLst>
                                  <p:childTnLst>
                                    <p:animRot by="-21600000">
                                      <p:cBhvr>
                                        <p:cTn id="33" dur="2000" fill="hold"/>
                                        <p:tgtEl>
                                          <p:spTgt spid="171"/>
                                        </p:tgtEl>
                                        <p:attrNameLst>
                                          <p:attrName>r</p:attrName>
                                        </p:attrNameLst>
                                      </p:cBhvr>
                                    </p:animRo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049006"/>
                                        </p:tgtEl>
                                        <p:attrNameLst>
                                          <p:attrName>style.visibility</p:attrName>
                                        </p:attrNameLst>
                                      </p:cBhvr>
                                      <p:to>
                                        <p:strVal val="visible"/>
                                      </p:to>
                                    </p:set>
                                    <p:anim calcmode="lin" valueType="num">
                                      <p:cBhvr>
                                        <p:cTn id="37" dur="500" fill="hold"/>
                                        <p:tgtEl>
                                          <p:spTgt spid="1049006"/>
                                        </p:tgtEl>
                                        <p:attrNameLst>
                                          <p:attrName>ppt_w</p:attrName>
                                        </p:attrNameLst>
                                      </p:cBhvr>
                                      <p:tavLst>
                                        <p:tav tm="0">
                                          <p:val>
                                            <p:fltVal val="0"/>
                                          </p:val>
                                        </p:tav>
                                        <p:tav tm="100000">
                                          <p:val>
                                            <p:strVal val="#ppt_w"/>
                                          </p:val>
                                        </p:tav>
                                      </p:tavLst>
                                    </p:anim>
                                    <p:anim calcmode="lin" valueType="num">
                                      <p:cBhvr>
                                        <p:cTn id="38" dur="500" fill="hold"/>
                                        <p:tgtEl>
                                          <p:spTgt spid="1049006"/>
                                        </p:tgtEl>
                                        <p:attrNameLst>
                                          <p:attrName>ppt_h</p:attrName>
                                        </p:attrNameLst>
                                      </p:cBhvr>
                                      <p:tavLst>
                                        <p:tav tm="0">
                                          <p:val>
                                            <p:fltVal val="0"/>
                                          </p:val>
                                        </p:tav>
                                        <p:tav tm="100000">
                                          <p:val>
                                            <p:strVal val="#ppt_h"/>
                                          </p:val>
                                        </p:tav>
                                      </p:tavLst>
                                    </p:anim>
                                    <p:animEffect transition="in" filter="fade">
                                      <p:cBhvr>
                                        <p:cTn id="39" dur="500"/>
                                        <p:tgtEl>
                                          <p:spTgt spid="1049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5" grpId="0" animBg="1"/>
      <p:bldP spid="1049006" grpId="0"/>
      <p:bldP spid="1049007" grpId="0"/>
      <p:bldP spid="1049009" grpId="0"/>
      <p:bldP spid="1049011" grpId="0"/>
      <p:bldP spid="10490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0" name="Freeform 10"/>
          <p:cNvSpPr/>
          <p:nvPr/>
        </p:nvSpPr>
        <p:spPr bwMode="auto">
          <a:xfrm>
            <a:off x="5885904" y="3481738"/>
            <a:ext cx="1373301" cy="1386180"/>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headEnd/>
            <a:tailEnd/>
          </a:ln>
        </p:spPr>
        <p:txBody>
          <a:bodyPr vert="horz" wrap="square" lIns="83742" tIns="41871" rIns="83742" bIns="41871"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1" name="Freeform 14"/>
          <p:cNvSpPr/>
          <p:nvPr/>
        </p:nvSpPr>
        <p:spPr bwMode="auto">
          <a:xfrm>
            <a:off x="8373281" y="3605097"/>
            <a:ext cx="1116347" cy="803207"/>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headEnd/>
            <a:tailEnd/>
          </a:ln>
        </p:spPr>
        <p:txBody>
          <a:bodyPr vert="horz" wrap="square" lIns="83742" tIns="41871" rIns="83742" bIns="41871"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2" name="Freeform 18"/>
          <p:cNvSpPr/>
          <p:nvPr/>
        </p:nvSpPr>
        <p:spPr bwMode="auto">
          <a:xfrm>
            <a:off x="7254775" y="3486423"/>
            <a:ext cx="1118505" cy="91764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headEnd/>
            <a:tailEnd/>
          </a:ln>
        </p:spPr>
        <p:txBody>
          <a:bodyPr vert="horz" wrap="square" lIns="83742" tIns="41871" rIns="83742" bIns="41871"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3" name="Freeform 10"/>
          <p:cNvSpPr/>
          <p:nvPr/>
        </p:nvSpPr>
        <p:spPr bwMode="auto">
          <a:xfrm>
            <a:off x="3653208" y="3955869"/>
            <a:ext cx="1116347" cy="145311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headEnd/>
            <a:tailEnd/>
          </a:ln>
        </p:spPr>
        <p:txBody>
          <a:bodyPr vert="horz" wrap="square" lIns="83742" tIns="41871" rIns="83742" bIns="41871"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4" name="Freeform 30"/>
          <p:cNvSpPr>
            <a:spLocks noEditPoints="1"/>
          </p:cNvSpPr>
          <p:nvPr/>
        </p:nvSpPr>
        <p:spPr bwMode="auto">
          <a:xfrm>
            <a:off x="1613142" y="4807841"/>
            <a:ext cx="997586" cy="997531"/>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headEnd/>
            <a:tailEnd/>
          </a:ln>
        </p:spPr>
        <p:txBody>
          <a:bodyPr vert="horz" wrap="square" lIns="83742" tIns="41871" rIns="83742" bIns="41871"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6" name="Rectangle 13"/>
          <p:cNvSpPr/>
          <p:nvPr/>
        </p:nvSpPr>
        <p:spPr>
          <a:xfrm>
            <a:off x="4162185" y="3551968"/>
            <a:ext cx="194833" cy="244999"/>
          </a:xfrm>
          <a:prstGeom prst="rect">
            <a:avLst/>
          </a:prstGeom>
        </p:spPr>
        <p:txBody>
          <a:bodyPr wrap="none" lIns="96433" tIns="48216" rIns="96433" bIns="48216">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7" name="Rectangle 14"/>
          <p:cNvSpPr/>
          <p:nvPr/>
        </p:nvSpPr>
        <p:spPr>
          <a:xfrm>
            <a:off x="2592420" y="5232013"/>
            <a:ext cx="1060789" cy="17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8" name="Freeform 18"/>
          <p:cNvSpPr/>
          <p:nvPr/>
        </p:nvSpPr>
        <p:spPr bwMode="auto">
          <a:xfrm>
            <a:off x="4767341" y="3955812"/>
            <a:ext cx="1118505" cy="924601"/>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headEnd/>
            <a:tailEnd/>
          </a:ln>
        </p:spPr>
        <p:txBody>
          <a:bodyPr vert="horz" wrap="square" lIns="83742" tIns="41871" rIns="83742" bIns="41871"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9" name="Freeform 16"/>
          <p:cNvSpPr/>
          <p:nvPr/>
        </p:nvSpPr>
        <p:spPr bwMode="auto">
          <a:xfrm>
            <a:off x="9482249" y="2326366"/>
            <a:ext cx="1116347" cy="145311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headEnd/>
            <a:tailEnd/>
          </a:ln>
        </p:spPr>
        <p:txBody>
          <a:bodyPr vert="horz" wrap="square" lIns="83742" tIns="41871" rIns="83742" bIns="41871"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90" name="Right Arrow 17"/>
          <p:cNvSpPr/>
          <p:nvPr/>
        </p:nvSpPr>
        <p:spPr>
          <a:xfrm>
            <a:off x="9966176" y="2229370"/>
            <a:ext cx="1203153" cy="37915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91" name="Content Placeholder 2"/>
          <p:cNvSpPr txBox="1"/>
          <p:nvPr/>
        </p:nvSpPr>
        <p:spPr>
          <a:xfrm>
            <a:off x="5072055" y="5045006"/>
            <a:ext cx="2500330" cy="369222"/>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超声诊断小肠套叠</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9" name="Group 2"/>
          <p:cNvGrpSpPr/>
          <p:nvPr/>
        </p:nvGrpSpPr>
        <p:grpSpPr>
          <a:xfrm>
            <a:off x="3357542" y="2544814"/>
            <a:ext cx="2576273" cy="1022357"/>
            <a:chOff x="3379735" y="2343930"/>
            <a:chExt cx="2109071" cy="725090"/>
          </a:xfrm>
        </p:grpSpPr>
        <p:sp>
          <p:nvSpPr>
            <p:cNvPr id="1049192" name="Content Placeholder 2"/>
            <p:cNvSpPr txBox="1"/>
            <p:nvPr/>
          </p:nvSpPr>
          <p:spPr>
            <a:xfrm>
              <a:off x="3379735" y="2343930"/>
              <a:ext cx="1736273" cy="26186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全身一般情况较差</a:t>
              </a:r>
              <a:endParaRPr lang="id-ID"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93" name="Title 13"/>
            <p:cNvSpPr txBox="1"/>
            <p:nvPr/>
          </p:nvSpPr>
          <p:spPr>
            <a:xfrm>
              <a:off x="3379735" y="2702410"/>
              <a:ext cx="2109071" cy="366610"/>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精神萎靡，伴有高热、严重脱水或休克等中毒现象者</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0" name="Group 47"/>
          <p:cNvGrpSpPr/>
          <p:nvPr/>
        </p:nvGrpSpPr>
        <p:grpSpPr>
          <a:xfrm>
            <a:off x="8501077" y="4544969"/>
            <a:ext cx="3857652" cy="1464970"/>
            <a:chOff x="3231284" y="2359216"/>
            <a:chExt cx="4008178" cy="1599620"/>
          </a:xfrm>
        </p:grpSpPr>
        <p:sp>
          <p:nvSpPr>
            <p:cNvPr id="1049194" name="Content Placeholder 2"/>
            <p:cNvSpPr txBox="1"/>
            <p:nvPr/>
          </p:nvSpPr>
          <p:spPr>
            <a:xfrm>
              <a:off x="3231284" y="2359216"/>
              <a:ext cx="2078315" cy="80631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腹膜刺激征明显</a:t>
              </a:r>
              <a:endParaRPr lang="en-US" altLang="zh-CN"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l">
                <a:lnSpc>
                  <a:spcPct val="120000"/>
                </a:lnSpc>
                <a:spcBef>
                  <a:spcPts val="0"/>
                </a:spcBef>
                <a:spcAft>
                  <a:spcPts val="0"/>
                </a:spcAft>
              </a:pPr>
              <a:endParaRPr lang="id-ID"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95" name="Title 13"/>
            <p:cNvSpPr txBox="1"/>
            <p:nvPr/>
          </p:nvSpPr>
          <p:spPr>
            <a:xfrm>
              <a:off x="3231284" y="2749362"/>
              <a:ext cx="4008178" cy="1209474"/>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腹胀明显且</a:t>
              </a:r>
              <a:r>
                <a:rPr lang="en-US" altLang="zh-CN"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X</a:t>
              </a: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透视下腹腔内见多个巨大液气平面或超声下见腹腔多积液</a:t>
              </a:r>
              <a:endParaRPr lang="en-US" altLang="zh-CN"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49196" name="Content Placeholder 2"/>
          <p:cNvSpPr txBox="1"/>
          <p:nvPr/>
        </p:nvSpPr>
        <p:spPr>
          <a:xfrm>
            <a:off x="7286632" y="1973341"/>
            <a:ext cx="2130231" cy="11076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患有痢疾或肠道原发性肠壁损害性疾病而合并肠套叠</a:t>
            </a:r>
            <a:endParaRPr lang="id-ID" altLang="zh-CN"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98" name="Content Placeholder 2"/>
          <p:cNvSpPr txBox="1"/>
          <p:nvPr/>
        </p:nvSpPr>
        <p:spPr>
          <a:xfrm>
            <a:off x="1714467" y="4044929"/>
            <a:ext cx="2220109" cy="36922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病程超过</a:t>
            </a:r>
            <a:r>
              <a:rPr lang="en-US" altLang="zh-CN"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48h</a:t>
            </a: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以上</a:t>
            </a:r>
            <a:endParaRPr lang="id-ID"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200" name="标题 4"/>
          <p:cNvSpPr txBox="1"/>
          <p:nvPr/>
        </p:nvSpPr>
        <p:spPr>
          <a:xfrm>
            <a:off x="886764" y="139789"/>
            <a:ext cx="2158236" cy="428220"/>
          </a:xfrm>
          <a:prstGeom prst="rect">
            <a:avLst/>
          </a:prstGeom>
        </p:spPr>
        <p:txBody>
          <a:bodyPr vert="horz" lIns="96408" tIns="48204" rIns="96408" bIns="4820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外科手术</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6643690" y="6473688"/>
            <a:ext cx="6072230" cy="528135"/>
          </a:xfrm>
          <a:prstGeom prst="rect">
            <a:avLst/>
          </a:prstGeom>
          <a:noFill/>
        </p:spPr>
        <p:txBody>
          <a:bodyPr wrap="square" lIns="96433" tIns="48216" rIns="96433" bIns="48216" rtlCol="0">
            <a:spAutoFit/>
          </a:bodyPr>
          <a:lstStyle/>
          <a:p>
            <a:r>
              <a:rPr lang="zh-CN" altLang="en-US" sz="1400" dirty="0">
                <a:solidFill>
                  <a:schemeClr val="bg1">
                    <a:lumMod val="50000"/>
                  </a:schemeClr>
                </a:solidFill>
              </a:rPr>
              <a:t>参考文献：姚永梅，廖振宇</a:t>
            </a:r>
            <a:r>
              <a:rPr lang="en-US" altLang="zh-CN" sz="1400" dirty="0">
                <a:solidFill>
                  <a:schemeClr val="bg1">
                    <a:lumMod val="50000"/>
                  </a:schemeClr>
                </a:solidFill>
              </a:rPr>
              <a:t>.18</a:t>
            </a:r>
            <a:r>
              <a:rPr lang="zh-CN" altLang="en-US" sz="1400" dirty="0">
                <a:solidFill>
                  <a:schemeClr val="bg1">
                    <a:lumMod val="50000"/>
                  </a:schemeClr>
                </a:solidFill>
              </a:rPr>
              <a:t>例小儿肠套叠生理盐水灌肠复位治疗体会</a:t>
            </a:r>
            <a:r>
              <a:rPr lang="en-US" altLang="zh-CN" sz="1400" dirty="0">
                <a:solidFill>
                  <a:schemeClr val="bg1">
                    <a:lumMod val="50000"/>
                  </a:schemeClr>
                </a:solidFill>
              </a:rPr>
              <a:t>[J]</a:t>
            </a:r>
            <a:r>
              <a:rPr lang="zh-CN" altLang="en-US" sz="1400" dirty="0">
                <a:solidFill>
                  <a:schemeClr val="bg1">
                    <a:lumMod val="50000"/>
                  </a:schemeClr>
                </a:solidFill>
              </a:rPr>
              <a:t>重庆医学，</a:t>
            </a:r>
            <a:r>
              <a:rPr lang="en-US" altLang="zh-CN" sz="1400" dirty="0">
                <a:solidFill>
                  <a:schemeClr val="bg1">
                    <a:lumMod val="50000"/>
                  </a:schemeClr>
                </a:solidFill>
              </a:rPr>
              <a:t>2011</a:t>
            </a:r>
            <a:r>
              <a:rPr lang="zh-CN" altLang="en-US" sz="1400" dirty="0">
                <a:solidFill>
                  <a:schemeClr val="bg1">
                    <a:lumMod val="50000"/>
                  </a:schemeClr>
                </a:solidFill>
              </a:rPr>
              <a:t>，</a:t>
            </a:r>
            <a:r>
              <a:rPr lang="en-US" altLang="zh-CN" sz="1400" dirty="0">
                <a:solidFill>
                  <a:schemeClr val="bg1">
                    <a:lumMod val="50000"/>
                  </a:schemeClr>
                </a:solidFill>
              </a:rPr>
              <a:t>40</a:t>
            </a:r>
            <a:r>
              <a:rPr lang="zh-CN" altLang="en-US" sz="1400" dirty="0">
                <a:solidFill>
                  <a:schemeClr val="bg1">
                    <a:lumMod val="50000"/>
                  </a:schemeClr>
                </a:solidFill>
              </a:rPr>
              <a:t>（</a:t>
            </a:r>
            <a:r>
              <a:rPr lang="en-US" altLang="zh-CN" sz="1400" dirty="0">
                <a:solidFill>
                  <a:schemeClr val="bg1">
                    <a:lumMod val="50000"/>
                  </a:schemeClr>
                </a:solidFill>
              </a:rPr>
              <a:t>32</a:t>
            </a:r>
            <a:r>
              <a:rPr lang="zh-CN" altLang="en-US" sz="1400" dirty="0">
                <a:solidFill>
                  <a:schemeClr val="bg1">
                    <a:lumMod val="50000"/>
                  </a:schemeClr>
                </a:solidFill>
              </a:rPr>
              <a:t>），</a:t>
            </a:r>
            <a:r>
              <a:rPr lang="en-US" altLang="zh-CN" sz="1400" dirty="0">
                <a:solidFill>
                  <a:schemeClr val="bg1">
                    <a:lumMod val="50000"/>
                  </a:schemeClr>
                </a:solidFill>
              </a:rPr>
              <a:t>3306-3307</a:t>
            </a:r>
            <a:endParaRPr lang="zh-CN" altLang="en-US" sz="1400" dirty="0">
              <a:solidFill>
                <a:schemeClr val="bg1">
                  <a:lumMod val="50000"/>
                </a:schemeClr>
              </a:solidFill>
            </a:endParaRPr>
          </a:p>
        </p:txBody>
      </p:sp>
    </p:spTree>
    <p:extLst>
      <p:ext uri="{BB962C8B-B14F-4D97-AF65-F5344CB8AC3E}">
        <p14:creationId xmlns:p14="http://schemas.microsoft.com/office/powerpoint/2010/main" val="1599904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49184"/>
                                        </p:tgtEl>
                                        <p:attrNameLst>
                                          <p:attrName>style.visibility</p:attrName>
                                        </p:attrNameLst>
                                      </p:cBhvr>
                                      <p:to>
                                        <p:strVal val="visible"/>
                                      </p:to>
                                    </p:set>
                                    <p:animEffect transition="in" filter="wipe(down)">
                                      <p:cBhvr>
                                        <p:cTn id="7" dur="290">
                                          <p:stCondLst>
                                            <p:cond delay="0"/>
                                          </p:stCondLst>
                                        </p:cTn>
                                        <p:tgtEl>
                                          <p:spTgt spid="1049184"/>
                                        </p:tgtEl>
                                      </p:cBhvr>
                                    </p:animEffect>
                                    <p:anim calcmode="lin" valueType="num">
                                      <p:cBhvr>
                                        <p:cTn id="8" dur="911" tmFilter="0,0; 0.14,0.36; 0.43,0.73; 0.71,0.91; 1.0,1.0">
                                          <p:stCondLst>
                                            <p:cond delay="0"/>
                                          </p:stCondLst>
                                        </p:cTn>
                                        <p:tgtEl>
                                          <p:spTgt spid="104918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04918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04918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04918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049184"/>
                                        </p:tgtEl>
                                        <p:attrNameLst>
                                          <p:attrName>ppt_y</p:attrName>
                                        </p:attrNameLst>
                                      </p:cBhvr>
                                      <p:tavLst>
                                        <p:tav tm="0" fmla="#ppt_y-sin(pi*$)/81">
                                          <p:val>
                                            <p:fltVal val="0"/>
                                          </p:val>
                                        </p:tav>
                                        <p:tav tm="100000">
                                          <p:val>
                                            <p:fltVal val="1"/>
                                          </p:val>
                                        </p:tav>
                                      </p:tavLst>
                                    </p:anim>
                                    <p:animScale>
                                      <p:cBhvr>
                                        <p:cTn id="13" dur="13">
                                          <p:stCondLst>
                                            <p:cond delay="325"/>
                                          </p:stCondLst>
                                        </p:cTn>
                                        <p:tgtEl>
                                          <p:spTgt spid="1049184"/>
                                        </p:tgtEl>
                                      </p:cBhvr>
                                      <p:to x="100000" y="60000"/>
                                    </p:animScale>
                                    <p:animScale>
                                      <p:cBhvr>
                                        <p:cTn id="14" dur="83" decel="50000">
                                          <p:stCondLst>
                                            <p:cond delay="338"/>
                                          </p:stCondLst>
                                        </p:cTn>
                                        <p:tgtEl>
                                          <p:spTgt spid="1049184"/>
                                        </p:tgtEl>
                                      </p:cBhvr>
                                      <p:to x="100000" y="100000"/>
                                    </p:animScale>
                                    <p:animScale>
                                      <p:cBhvr>
                                        <p:cTn id="15" dur="13">
                                          <p:stCondLst>
                                            <p:cond delay="656"/>
                                          </p:stCondLst>
                                        </p:cTn>
                                        <p:tgtEl>
                                          <p:spTgt spid="1049184"/>
                                        </p:tgtEl>
                                      </p:cBhvr>
                                      <p:to x="100000" y="80000"/>
                                    </p:animScale>
                                    <p:animScale>
                                      <p:cBhvr>
                                        <p:cTn id="16" dur="83" decel="50000">
                                          <p:stCondLst>
                                            <p:cond delay="669"/>
                                          </p:stCondLst>
                                        </p:cTn>
                                        <p:tgtEl>
                                          <p:spTgt spid="1049184"/>
                                        </p:tgtEl>
                                      </p:cBhvr>
                                      <p:to x="100000" y="100000"/>
                                    </p:animScale>
                                    <p:animScale>
                                      <p:cBhvr>
                                        <p:cTn id="17" dur="13">
                                          <p:stCondLst>
                                            <p:cond delay="821"/>
                                          </p:stCondLst>
                                        </p:cTn>
                                        <p:tgtEl>
                                          <p:spTgt spid="1049184"/>
                                        </p:tgtEl>
                                      </p:cBhvr>
                                      <p:to x="100000" y="90000"/>
                                    </p:animScale>
                                    <p:animScale>
                                      <p:cBhvr>
                                        <p:cTn id="18" dur="83" decel="50000">
                                          <p:stCondLst>
                                            <p:cond delay="834"/>
                                          </p:stCondLst>
                                        </p:cTn>
                                        <p:tgtEl>
                                          <p:spTgt spid="1049184"/>
                                        </p:tgtEl>
                                      </p:cBhvr>
                                      <p:to x="100000" y="100000"/>
                                    </p:animScale>
                                    <p:animScale>
                                      <p:cBhvr>
                                        <p:cTn id="19" dur="13">
                                          <p:stCondLst>
                                            <p:cond delay="904"/>
                                          </p:stCondLst>
                                        </p:cTn>
                                        <p:tgtEl>
                                          <p:spTgt spid="1049184"/>
                                        </p:tgtEl>
                                      </p:cBhvr>
                                      <p:to x="100000" y="95000"/>
                                    </p:animScale>
                                    <p:animScale>
                                      <p:cBhvr>
                                        <p:cTn id="20" dur="83" decel="50000">
                                          <p:stCondLst>
                                            <p:cond delay="917"/>
                                          </p:stCondLst>
                                        </p:cTn>
                                        <p:tgtEl>
                                          <p:spTgt spid="1049184"/>
                                        </p:tgtEl>
                                      </p:cBhvr>
                                      <p:to x="100000" y="100000"/>
                                    </p:animScale>
                                  </p:childTnLst>
                                </p:cTn>
                              </p:par>
                              <p:par>
                                <p:cTn id="21" presetID="22" presetClass="entr" presetSubtype="8" fill="hold" grpId="0" nodeType="withEffect">
                                  <p:stCondLst>
                                    <p:cond delay="1000"/>
                                  </p:stCondLst>
                                  <p:childTnLst>
                                    <p:set>
                                      <p:cBhvr>
                                        <p:cTn id="22" dur="1" fill="hold">
                                          <p:stCondLst>
                                            <p:cond delay="0"/>
                                          </p:stCondLst>
                                        </p:cTn>
                                        <p:tgtEl>
                                          <p:spTgt spid="1049187"/>
                                        </p:tgtEl>
                                        <p:attrNameLst>
                                          <p:attrName>style.visibility</p:attrName>
                                        </p:attrNameLst>
                                      </p:cBhvr>
                                      <p:to>
                                        <p:strVal val="visible"/>
                                      </p:to>
                                    </p:set>
                                    <p:animEffect transition="in" filter="wipe(left)">
                                      <p:cBhvr>
                                        <p:cTn id="23" dur="500"/>
                                        <p:tgtEl>
                                          <p:spTgt spid="1049187"/>
                                        </p:tgtEl>
                                      </p:cBhvr>
                                    </p:animEffect>
                                  </p:childTnLst>
                                </p:cTn>
                              </p:par>
                              <p:par>
                                <p:cTn id="24" presetID="22" presetClass="entr" presetSubtype="8" fill="hold" grpId="0" nodeType="withEffect">
                                  <p:stCondLst>
                                    <p:cond delay="1500"/>
                                  </p:stCondLst>
                                  <p:childTnLst>
                                    <p:set>
                                      <p:cBhvr>
                                        <p:cTn id="25" dur="1" fill="hold">
                                          <p:stCondLst>
                                            <p:cond delay="0"/>
                                          </p:stCondLst>
                                        </p:cTn>
                                        <p:tgtEl>
                                          <p:spTgt spid="1049183"/>
                                        </p:tgtEl>
                                        <p:attrNameLst>
                                          <p:attrName>style.visibility</p:attrName>
                                        </p:attrNameLst>
                                      </p:cBhvr>
                                      <p:to>
                                        <p:strVal val="visible"/>
                                      </p:to>
                                    </p:set>
                                    <p:animEffect transition="in" filter="wipe(left)">
                                      <p:cBhvr>
                                        <p:cTn id="26" dur="500"/>
                                        <p:tgtEl>
                                          <p:spTgt spid="1049183"/>
                                        </p:tgtEl>
                                      </p:cBhvr>
                                    </p:animEffect>
                                  </p:childTnLst>
                                </p:cTn>
                              </p:par>
                              <p:par>
                                <p:cTn id="27" presetID="22" presetClass="entr" presetSubtype="8" fill="hold" grpId="0" nodeType="withEffect">
                                  <p:stCondLst>
                                    <p:cond delay="2000"/>
                                  </p:stCondLst>
                                  <p:childTnLst>
                                    <p:set>
                                      <p:cBhvr>
                                        <p:cTn id="28" dur="1" fill="hold">
                                          <p:stCondLst>
                                            <p:cond delay="0"/>
                                          </p:stCondLst>
                                        </p:cTn>
                                        <p:tgtEl>
                                          <p:spTgt spid="1049188"/>
                                        </p:tgtEl>
                                        <p:attrNameLst>
                                          <p:attrName>style.visibility</p:attrName>
                                        </p:attrNameLst>
                                      </p:cBhvr>
                                      <p:to>
                                        <p:strVal val="visible"/>
                                      </p:to>
                                    </p:set>
                                    <p:animEffect transition="in" filter="wipe(left)">
                                      <p:cBhvr>
                                        <p:cTn id="29" dur="500"/>
                                        <p:tgtEl>
                                          <p:spTgt spid="1049188"/>
                                        </p:tgtEl>
                                      </p:cBhvr>
                                    </p:animEffect>
                                  </p:childTnLst>
                                </p:cTn>
                              </p:par>
                              <p:par>
                                <p:cTn id="30" presetID="22" presetClass="entr" presetSubtype="8" fill="hold" grpId="0" nodeType="withEffect">
                                  <p:stCondLst>
                                    <p:cond delay="2500"/>
                                  </p:stCondLst>
                                  <p:childTnLst>
                                    <p:set>
                                      <p:cBhvr>
                                        <p:cTn id="31" dur="1" fill="hold">
                                          <p:stCondLst>
                                            <p:cond delay="0"/>
                                          </p:stCondLst>
                                        </p:cTn>
                                        <p:tgtEl>
                                          <p:spTgt spid="1049180"/>
                                        </p:tgtEl>
                                        <p:attrNameLst>
                                          <p:attrName>style.visibility</p:attrName>
                                        </p:attrNameLst>
                                      </p:cBhvr>
                                      <p:to>
                                        <p:strVal val="visible"/>
                                      </p:to>
                                    </p:set>
                                    <p:animEffect transition="in" filter="wipe(left)">
                                      <p:cBhvr>
                                        <p:cTn id="32" dur="500"/>
                                        <p:tgtEl>
                                          <p:spTgt spid="1049180"/>
                                        </p:tgtEl>
                                      </p:cBhvr>
                                    </p:animEffect>
                                  </p:childTnLst>
                                </p:cTn>
                              </p:par>
                              <p:par>
                                <p:cTn id="33" presetID="22" presetClass="entr" presetSubtype="8" fill="hold" grpId="0" nodeType="withEffect">
                                  <p:stCondLst>
                                    <p:cond delay="3000"/>
                                  </p:stCondLst>
                                  <p:childTnLst>
                                    <p:set>
                                      <p:cBhvr>
                                        <p:cTn id="34" dur="1" fill="hold">
                                          <p:stCondLst>
                                            <p:cond delay="0"/>
                                          </p:stCondLst>
                                        </p:cTn>
                                        <p:tgtEl>
                                          <p:spTgt spid="1049182"/>
                                        </p:tgtEl>
                                        <p:attrNameLst>
                                          <p:attrName>style.visibility</p:attrName>
                                        </p:attrNameLst>
                                      </p:cBhvr>
                                      <p:to>
                                        <p:strVal val="visible"/>
                                      </p:to>
                                    </p:set>
                                    <p:animEffect transition="in" filter="wipe(left)">
                                      <p:cBhvr>
                                        <p:cTn id="35" dur="500"/>
                                        <p:tgtEl>
                                          <p:spTgt spid="1049182"/>
                                        </p:tgtEl>
                                      </p:cBhvr>
                                    </p:animEffect>
                                  </p:childTnLst>
                                </p:cTn>
                              </p:par>
                              <p:par>
                                <p:cTn id="36" presetID="22" presetClass="entr" presetSubtype="8" fill="hold" grpId="0" nodeType="withEffect">
                                  <p:stCondLst>
                                    <p:cond delay="3500"/>
                                  </p:stCondLst>
                                  <p:childTnLst>
                                    <p:set>
                                      <p:cBhvr>
                                        <p:cTn id="37" dur="1" fill="hold">
                                          <p:stCondLst>
                                            <p:cond delay="0"/>
                                          </p:stCondLst>
                                        </p:cTn>
                                        <p:tgtEl>
                                          <p:spTgt spid="1049181"/>
                                        </p:tgtEl>
                                        <p:attrNameLst>
                                          <p:attrName>style.visibility</p:attrName>
                                        </p:attrNameLst>
                                      </p:cBhvr>
                                      <p:to>
                                        <p:strVal val="visible"/>
                                      </p:to>
                                    </p:set>
                                    <p:animEffect transition="in" filter="wipe(left)">
                                      <p:cBhvr>
                                        <p:cTn id="38" dur="500"/>
                                        <p:tgtEl>
                                          <p:spTgt spid="1049181"/>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1049189"/>
                                        </p:tgtEl>
                                        <p:attrNameLst>
                                          <p:attrName>style.visibility</p:attrName>
                                        </p:attrNameLst>
                                      </p:cBhvr>
                                      <p:to>
                                        <p:strVal val="visible"/>
                                      </p:to>
                                    </p:set>
                                    <p:animEffect transition="in" filter="wipe(down)">
                                      <p:cBhvr>
                                        <p:cTn id="42" dur="500"/>
                                        <p:tgtEl>
                                          <p:spTgt spid="1049189"/>
                                        </p:tgtEl>
                                      </p:cBhvr>
                                    </p:animEffect>
                                  </p:childTnLst>
                                </p:cTn>
                              </p:par>
                              <p:par>
                                <p:cTn id="43" presetID="22" presetClass="entr" presetSubtype="8" fill="hold" grpId="0" nodeType="withEffect">
                                  <p:stCondLst>
                                    <p:cond delay="1000"/>
                                  </p:stCondLst>
                                  <p:childTnLst>
                                    <p:set>
                                      <p:cBhvr>
                                        <p:cTn id="44" dur="1" fill="hold">
                                          <p:stCondLst>
                                            <p:cond delay="0"/>
                                          </p:stCondLst>
                                        </p:cTn>
                                        <p:tgtEl>
                                          <p:spTgt spid="1049190"/>
                                        </p:tgtEl>
                                        <p:attrNameLst>
                                          <p:attrName>style.visibility</p:attrName>
                                        </p:attrNameLst>
                                      </p:cBhvr>
                                      <p:to>
                                        <p:strVal val="visible"/>
                                      </p:to>
                                    </p:set>
                                    <p:animEffect transition="in" filter="wipe(left)">
                                      <p:cBhvr>
                                        <p:cTn id="45" dur="500"/>
                                        <p:tgtEl>
                                          <p:spTgt spid="1049190"/>
                                        </p:tgtEl>
                                      </p:cBhvr>
                                    </p:animEffect>
                                  </p:childTnLst>
                                </p:cTn>
                              </p:par>
                            </p:childTnLst>
                          </p:cTn>
                        </p:par>
                        <p:par>
                          <p:cTn id="46" fill="hold">
                            <p:stCondLst>
                              <p:cond delay="5500"/>
                            </p:stCondLst>
                            <p:childTnLst>
                              <p:par>
                                <p:cTn id="47" presetID="2" presetClass="entr" presetSubtype="4" fill="hold" grpId="0" nodeType="afterEffect">
                                  <p:stCondLst>
                                    <p:cond delay="0"/>
                                  </p:stCondLst>
                                  <p:childTnLst>
                                    <p:set>
                                      <p:cBhvr>
                                        <p:cTn id="48" dur="1" fill="hold">
                                          <p:stCondLst>
                                            <p:cond delay="0"/>
                                          </p:stCondLst>
                                        </p:cTn>
                                        <p:tgtEl>
                                          <p:spTgt spid="1049198"/>
                                        </p:tgtEl>
                                        <p:attrNameLst>
                                          <p:attrName>style.visibility</p:attrName>
                                        </p:attrNameLst>
                                      </p:cBhvr>
                                      <p:to>
                                        <p:strVal val="visible"/>
                                      </p:to>
                                    </p:set>
                                    <p:anim calcmode="lin" valueType="num">
                                      <p:cBhvr additive="base">
                                        <p:cTn id="49" dur="500" fill="hold"/>
                                        <p:tgtEl>
                                          <p:spTgt spid="1049198"/>
                                        </p:tgtEl>
                                        <p:attrNameLst>
                                          <p:attrName>ppt_x</p:attrName>
                                        </p:attrNameLst>
                                      </p:cBhvr>
                                      <p:tavLst>
                                        <p:tav tm="0">
                                          <p:val>
                                            <p:strVal val="#ppt_x"/>
                                          </p:val>
                                        </p:tav>
                                        <p:tav tm="100000">
                                          <p:val>
                                            <p:strVal val="#ppt_x"/>
                                          </p:val>
                                        </p:tav>
                                      </p:tavLst>
                                    </p:anim>
                                    <p:anim calcmode="lin" valueType="num">
                                      <p:cBhvr additive="base">
                                        <p:cTn id="50" dur="500" fill="hold"/>
                                        <p:tgtEl>
                                          <p:spTgt spid="1049198"/>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8" fill="hold" nodeType="afterEffect">
                                  <p:stCondLst>
                                    <p:cond delay="0"/>
                                  </p:stCondLst>
                                  <p:childTnLst>
                                    <p:set>
                                      <p:cBhvr>
                                        <p:cTn id="53" dur="1" fill="hold">
                                          <p:stCondLst>
                                            <p:cond delay="0"/>
                                          </p:stCondLst>
                                        </p:cTn>
                                        <p:tgtEl>
                                          <p:spTgt spid="219"/>
                                        </p:tgtEl>
                                        <p:attrNameLst>
                                          <p:attrName>style.visibility</p:attrName>
                                        </p:attrNameLst>
                                      </p:cBhvr>
                                      <p:to>
                                        <p:strVal val="visible"/>
                                      </p:to>
                                    </p:set>
                                    <p:anim calcmode="lin" valueType="num">
                                      <p:cBhvr additive="base">
                                        <p:cTn id="54" dur="500" fill="hold"/>
                                        <p:tgtEl>
                                          <p:spTgt spid="219"/>
                                        </p:tgtEl>
                                        <p:attrNameLst>
                                          <p:attrName>ppt_x</p:attrName>
                                        </p:attrNameLst>
                                      </p:cBhvr>
                                      <p:tavLst>
                                        <p:tav tm="0">
                                          <p:val>
                                            <p:strVal val="0-#ppt_w/2"/>
                                          </p:val>
                                        </p:tav>
                                        <p:tav tm="100000">
                                          <p:val>
                                            <p:strVal val="#ppt_x"/>
                                          </p:val>
                                        </p:tav>
                                      </p:tavLst>
                                    </p:anim>
                                    <p:anim calcmode="lin" valueType="num">
                                      <p:cBhvr additive="base">
                                        <p:cTn id="55" dur="500" fill="hold"/>
                                        <p:tgtEl>
                                          <p:spTgt spid="219"/>
                                        </p:tgtEl>
                                        <p:attrNameLst>
                                          <p:attrName>ppt_y</p:attrName>
                                        </p:attrNameLst>
                                      </p:cBhvr>
                                      <p:tavLst>
                                        <p:tav tm="0">
                                          <p:val>
                                            <p:strVal val="#ppt_y"/>
                                          </p:val>
                                        </p:tav>
                                        <p:tav tm="100000">
                                          <p:val>
                                            <p:strVal val="#ppt_y"/>
                                          </p:val>
                                        </p:tav>
                                      </p:tavLst>
                                    </p:anim>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049191"/>
                                        </p:tgtEl>
                                        <p:attrNameLst>
                                          <p:attrName>style.visibility</p:attrName>
                                        </p:attrNameLst>
                                      </p:cBhvr>
                                      <p:to>
                                        <p:strVal val="visible"/>
                                      </p:to>
                                    </p:set>
                                    <p:animEffect transition="in" filter="fade">
                                      <p:cBhvr>
                                        <p:cTn id="59" dur="500"/>
                                        <p:tgtEl>
                                          <p:spTgt spid="1049191"/>
                                        </p:tgtEl>
                                      </p:cBhvr>
                                    </p:animEffect>
                                  </p:childTnLst>
                                </p:cTn>
                              </p:par>
                            </p:childTnLst>
                          </p:cTn>
                        </p:par>
                        <p:par>
                          <p:cTn id="60" fill="hold">
                            <p:stCondLst>
                              <p:cond delay="7000"/>
                            </p:stCondLst>
                            <p:childTnLst>
                              <p:par>
                                <p:cTn id="61" presetID="2" presetClass="entr" presetSubtype="8" fill="hold" nodeType="after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500" fill="hold"/>
                                        <p:tgtEl>
                                          <p:spTgt spid="220"/>
                                        </p:tgtEl>
                                        <p:attrNameLst>
                                          <p:attrName>ppt_x</p:attrName>
                                        </p:attrNameLst>
                                      </p:cBhvr>
                                      <p:tavLst>
                                        <p:tav tm="0">
                                          <p:val>
                                            <p:strVal val="0-#ppt_w/2"/>
                                          </p:val>
                                        </p:tav>
                                        <p:tav tm="100000">
                                          <p:val>
                                            <p:strVal val="#ppt_x"/>
                                          </p:val>
                                        </p:tav>
                                      </p:tavLst>
                                    </p:anim>
                                    <p:anim calcmode="lin" valueType="num">
                                      <p:cBhvr additive="base">
                                        <p:cTn id="64" dur="500" fill="hold"/>
                                        <p:tgtEl>
                                          <p:spTgt spid="220"/>
                                        </p:tgtEl>
                                        <p:attrNameLst>
                                          <p:attrName>ppt_y</p:attrName>
                                        </p:attrNameLst>
                                      </p:cBhvr>
                                      <p:tavLst>
                                        <p:tav tm="0">
                                          <p:val>
                                            <p:strVal val="#ppt_y"/>
                                          </p:val>
                                        </p:tav>
                                        <p:tav tm="100000">
                                          <p:val>
                                            <p:strVal val="#ppt_y"/>
                                          </p:val>
                                        </p:tav>
                                      </p:tavLst>
                                    </p:anim>
                                  </p:childTnLst>
                                </p:cTn>
                              </p:par>
                            </p:childTnLst>
                          </p:cTn>
                        </p:par>
                        <p:par>
                          <p:cTn id="65" fill="hold">
                            <p:stCondLst>
                              <p:cond delay="7500"/>
                            </p:stCondLst>
                            <p:childTnLst>
                              <p:par>
                                <p:cTn id="66" presetID="2" presetClass="entr" presetSubtype="4" fill="hold" grpId="0" nodeType="afterEffect">
                                  <p:stCondLst>
                                    <p:cond delay="0"/>
                                  </p:stCondLst>
                                  <p:childTnLst>
                                    <p:set>
                                      <p:cBhvr>
                                        <p:cTn id="67" dur="1" fill="hold">
                                          <p:stCondLst>
                                            <p:cond delay="0"/>
                                          </p:stCondLst>
                                        </p:cTn>
                                        <p:tgtEl>
                                          <p:spTgt spid="1049196"/>
                                        </p:tgtEl>
                                        <p:attrNameLst>
                                          <p:attrName>style.visibility</p:attrName>
                                        </p:attrNameLst>
                                      </p:cBhvr>
                                      <p:to>
                                        <p:strVal val="visible"/>
                                      </p:to>
                                    </p:set>
                                    <p:anim calcmode="lin" valueType="num">
                                      <p:cBhvr additive="base">
                                        <p:cTn id="68" dur="500" fill="hold"/>
                                        <p:tgtEl>
                                          <p:spTgt spid="1049196"/>
                                        </p:tgtEl>
                                        <p:attrNameLst>
                                          <p:attrName>ppt_x</p:attrName>
                                        </p:attrNameLst>
                                      </p:cBhvr>
                                      <p:tavLst>
                                        <p:tav tm="0">
                                          <p:val>
                                            <p:strVal val="#ppt_x"/>
                                          </p:val>
                                        </p:tav>
                                        <p:tav tm="100000">
                                          <p:val>
                                            <p:strVal val="#ppt_x"/>
                                          </p:val>
                                        </p:tav>
                                      </p:tavLst>
                                    </p:anim>
                                    <p:anim calcmode="lin" valueType="num">
                                      <p:cBhvr additive="base">
                                        <p:cTn id="69" dur="500" fill="hold"/>
                                        <p:tgtEl>
                                          <p:spTgt spid="1049196"/>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5" presetClass="entr" presetSubtype="1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checkerboard(across)">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80" grpId="0" animBg="1"/>
      <p:bldP spid="1049181" grpId="0" animBg="1"/>
      <p:bldP spid="1049182" grpId="0" animBg="1"/>
      <p:bldP spid="1049183" grpId="0" animBg="1"/>
      <p:bldP spid="1049184" grpId="0" animBg="1"/>
      <p:bldP spid="1049187" grpId="0" animBg="1"/>
      <p:bldP spid="1049188" grpId="0" animBg="1"/>
      <p:bldP spid="1049189" grpId="0" animBg="1"/>
      <p:bldP spid="1049190" grpId="0" animBg="1"/>
      <p:bldP spid="1049191" grpId="0"/>
      <p:bldP spid="1049196" grpId="0"/>
      <p:bldP spid="1049198"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1" name="矩形 1"/>
          <p:cNvSpPr/>
          <p:nvPr/>
        </p:nvSpPr>
        <p:spPr>
          <a:xfrm>
            <a:off x="794" y="-17300"/>
            <a:ext cx="12857163" cy="726526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34" name="TextBox 32"/>
          <p:cNvSpPr txBox="1"/>
          <p:nvPr/>
        </p:nvSpPr>
        <p:spPr>
          <a:xfrm>
            <a:off x="7552410" y="3615334"/>
            <a:ext cx="5024692" cy="767390"/>
          </a:xfrm>
          <a:prstGeom prst="rect">
            <a:avLst/>
          </a:prstGeom>
          <a:noFill/>
        </p:spPr>
        <p:txBody>
          <a:bodyPr wrap="square" rtlCol="0">
            <a:spAutoFit/>
          </a:bodyPr>
          <a:lstStyle/>
          <a:p>
            <a:pPr algn="ctr">
              <a:lnSpc>
                <a:spcPct val="120000"/>
              </a:lnSpc>
            </a:pPr>
            <a:r>
              <a:rPr lang="zh-CN" altLang="en-US" sz="4000" dirty="0" smtClean="0">
                <a:latin typeface="Arial" panose="020B0604020202020204" pitchFamily="34" charset="0"/>
                <a:ea typeface="微软雅黑" panose="020B0503020204020204" pitchFamily="34" charset="-122"/>
                <a:cs typeface="+mn-ea"/>
                <a:sym typeface="Arial" panose="020B0604020202020204" pitchFamily="34" charset="0"/>
              </a:rPr>
              <a:t>空气灌肠复位原理</a:t>
            </a:r>
            <a:endParaRPr lang="en-GB" altLang="zh-CN" sz="4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835" name="椭圆 11"/>
          <p:cNvSpPr/>
          <p:nvPr/>
        </p:nvSpPr>
        <p:spPr>
          <a:xfrm>
            <a:off x="1030161" y="439916"/>
            <a:ext cx="1799978" cy="179997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199" dirty="0" smtClean="0">
                <a:latin typeface="Agency FB" panose="020B0503020202020204" pitchFamily="34" charset="0"/>
              </a:rPr>
              <a:t>03</a:t>
            </a:r>
            <a:endParaRPr lang="zh-CN" altLang="en-US" sz="7199" dirty="0">
              <a:latin typeface="Agency FB" panose="020B0503020202020204" pitchFamily="34" charset="0"/>
            </a:endParaRPr>
          </a:p>
        </p:txBody>
      </p:sp>
      <p:sp>
        <p:nvSpPr>
          <p:cNvPr id="2" name="TextBox 1"/>
          <p:cNvSpPr txBox="1"/>
          <p:nvPr/>
        </p:nvSpPr>
        <p:spPr>
          <a:xfrm>
            <a:off x="8522238" y="4411544"/>
            <a:ext cx="3138661" cy="461665"/>
          </a:xfrm>
          <a:prstGeom prst="rect">
            <a:avLst/>
          </a:prstGeom>
          <a:noFill/>
        </p:spPr>
        <p:txBody>
          <a:bodyPr wrap="square" rtlCol="0">
            <a:spAutoFit/>
          </a:bodyPr>
          <a:lstStyle/>
          <a:p>
            <a:pPr algn="ctr"/>
            <a:r>
              <a:rPr lang="en-US" altLang="zh-CN" sz="2400" dirty="0" smtClean="0"/>
              <a:t>2016</a:t>
            </a:r>
            <a:r>
              <a:rPr lang="zh-CN" altLang="en-US" sz="2400" dirty="0" smtClean="0"/>
              <a:t>护理学王雪岩</a:t>
            </a:r>
            <a:endParaRPr lang="zh-CN" altLang="en-US" sz="2400"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48831"/>
                                        </p:tgtEl>
                                        <p:attrNameLst>
                                          <p:attrName>style.visibility</p:attrName>
                                        </p:attrNameLst>
                                      </p:cBhvr>
                                      <p:to>
                                        <p:strVal val="visible"/>
                                      </p:to>
                                    </p:set>
                                    <p:anim calcmode="lin" valueType="num">
                                      <p:cBhvr>
                                        <p:cTn id="7" dur="500" fill="hold"/>
                                        <p:tgtEl>
                                          <p:spTgt spid="1048831"/>
                                        </p:tgtEl>
                                        <p:attrNameLst>
                                          <p:attrName>ppt_w</p:attrName>
                                        </p:attrNameLst>
                                      </p:cBhvr>
                                      <p:tavLst>
                                        <p:tav tm="0">
                                          <p:val>
                                            <p:fltVal val="0"/>
                                          </p:val>
                                        </p:tav>
                                        <p:tav tm="100000">
                                          <p:val>
                                            <p:strVal val="#ppt_w"/>
                                          </p:val>
                                        </p:tav>
                                      </p:tavLst>
                                    </p:anim>
                                    <p:anim calcmode="lin" valueType="num">
                                      <p:cBhvr>
                                        <p:cTn id="8" dur="500" fill="hold"/>
                                        <p:tgtEl>
                                          <p:spTgt spid="1048831"/>
                                        </p:tgtEl>
                                        <p:attrNameLst>
                                          <p:attrName>ppt_h</p:attrName>
                                        </p:attrNameLst>
                                      </p:cBhvr>
                                      <p:tavLst>
                                        <p:tav tm="0">
                                          <p:val>
                                            <p:fltVal val="0"/>
                                          </p:val>
                                        </p:tav>
                                        <p:tav tm="100000">
                                          <p:val>
                                            <p:strVal val="#ppt_h"/>
                                          </p:val>
                                        </p:tav>
                                      </p:tavLst>
                                    </p:anim>
                                    <p:anim calcmode="lin" valueType="num">
                                      <p:cBhvr>
                                        <p:cTn id="9" dur="500" fill="hold"/>
                                        <p:tgtEl>
                                          <p:spTgt spid="1048831"/>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488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48835"/>
                                        </p:tgtEl>
                                        <p:attrNameLst>
                                          <p:attrName>style.visibility</p:attrName>
                                        </p:attrNameLst>
                                      </p:cBhvr>
                                      <p:to>
                                        <p:strVal val="visible"/>
                                      </p:to>
                                    </p:set>
                                    <p:anim calcmode="lin" valueType="num">
                                      <p:cBhvr>
                                        <p:cTn id="15" dur="1000" fill="hold"/>
                                        <p:tgtEl>
                                          <p:spTgt spid="1048835"/>
                                        </p:tgtEl>
                                        <p:attrNameLst>
                                          <p:attrName>ppt_w</p:attrName>
                                        </p:attrNameLst>
                                      </p:cBhvr>
                                      <p:tavLst>
                                        <p:tav tm="0">
                                          <p:val>
                                            <p:fltVal val="0"/>
                                          </p:val>
                                        </p:tav>
                                        <p:tav tm="100000">
                                          <p:val>
                                            <p:strVal val="#ppt_w"/>
                                          </p:val>
                                        </p:tav>
                                      </p:tavLst>
                                    </p:anim>
                                    <p:anim calcmode="lin" valueType="num">
                                      <p:cBhvr>
                                        <p:cTn id="16" dur="1000" fill="hold"/>
                                        <p:tgtEl>
                                          <p:spTgt spid="1048835"/>
                                        </p:tgtEl>
                                        <p:attrNameLst>
                                          <p:attrName>ppt_h</p:attrName>
                                        </p:attrNameLst>
                                      </p:cBhvr>
                                      <p:tavLst>
                                        <p:tav tm="0">
                                          <p:val>
                                            <p:fltVal val="0"/>
                                          </p:val>
                                        </p:tav>
                                        <p:tav tm="100000">
                                          <p:val>
                                            <p:strVal val="#ppt_h"/>
                                          </p:val>
                                        </p:tav>
                                      </p:tavLst>
                                    </p:anim>
                                    <p:anim calcmode="lin" valueType="num">
                                      <p:cBhvr>
                                        <p:cTn id="17" dur="1000" fill="hold"/>
                                        <p:tgtEl>
                                          <p:spTgt spid="104883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488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048834"/>
                                        </p:tgtEl>
                                        <p:attrNameLst>
                                          <p:attrName>style.visibility</p:attrName>
                                        </p:attrNameLst>
                                      </p:cBhvr>
                                      <p:to>
                                        <p:strVal val="visible"/>
                                      </p:to>
                                    </p:set>
                                    <p:anim by="(-#ppt_w*2)" calcmode="lin" valueType="num">
                                      <p:cBhvr rctx="PPT">
                                        <p:cTn id="23" dur="250" autoRev="1" fill="hold">
                                          <p:stCondLst>
                                            <p:cond delay="0"/>
                                          </p:stCondLst>
                                        </p:cTn>
                                        <p:tgtEl>
                                          <p:spTgt spid="1048834"/>
                                        </p:tgtEl>
                                        <p:attrNameLst>
                                          <p:attrName>ppt_w</p:attrName>
                                        </p:attrNameLst>
                                      </p:cBhvr>
                                    </p:anim>
                                    <p:anim by="(#ppt_w*0.50)" calcmode="lin" valueType="num">
                                      <p:cBhvr>
                                        <p:cTn id="24" dur="250" decel="50000" autoRev="1" fill="hold">
                                          <p:stCondLst>
                                            <p:cond delay="0"/>
                                          </p:stCondLst>
                                        </p:cTn>
                                        <p:tgtEl>
                                          <p:spTgt spid="1048834"/>
                                        </p:tgtEl>
                                        <p:attrNameLst>
                                          <p:attrName>ppt_x</p:attrName>
                                        </p:attrNameLst>
                                      </p:cBhvr>
                                    </p:anim>
                                    <p:anim from="(-#ppt_h/2)" to="(#ppt_y)" calcmode="lin" valueType="num">
                                      <p:cBhvr>
                                        <p:cTn id="25" dur="500" fill="hold">
                                          <p:stCondLst>
                                            <p:cond delay="0"/>
                                          </p:stCondLst>
                                        </p:cTn>
                                        <p:tgtEl>
                                          <p:spTgt spid="1048834"/>
                                        </p:tgtEl>
                                        <p:attrNameLst>
                                          <p:attrName>ppt_y</p:attrName>
                                        </p:attrNameLst>
                                      </p:cBhvr>
                                    </p:anim>
                                    <p:animRot by="21600000">
                                      <p:cBhvr>
                                        <p:cTn id="26" dur="500" fill="hold">
                                          <p:stCondLst>
                                            <p:cond delay="0"/>
                                          </p:stCondLst>
                                        </p:cTn>
                                        <p:tgtEl>
                                          <p:spTgt spid="10488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1" grpId="0" animBg="1"/>
      <p:bldP spid="1048834" grpId="0"/>
      <p:bldP spid="10488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 name="Group 12"/>
          <p:cNvGrpSpPr/>
          <p:nvPr/>
        </p:nvGrpSpPr>
        <p:grpSpPr>
          <a:xfrm>
            <a:off x="8549393" y="3544317"/>
            <a:ext cx="1801497" cy="1553016"/>
            <a:chOff x="8476198" y="3141240"/>
            <a:chExt cx="1708274" cy="1472651"/>
          </a:xfrm>
        </p:grpSpPr>
        <p:sp>
          <p:nvSpPr>
            <p:cNvPr id="1049158"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5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3" name="Group 7"/>
          <p:cNvGrpSpPr/>
          <p:nvPr/>
        </p:nvGrpSpPr>
        <p:grpSpPr>
          <a:xfrm>
            <a:off x="8549393" y="1903433"/>
            <a:ext cx="1801497" cy="1553016"/>
            <a:chOff x="8476198" y="1585268"/>
            <a:chExt cx="1708274" cy="1472651"/>
          </a:xfrm>
        </p:grpSpPr>
        <p:sp>
          <p:nvSpPr>
            <p:cNvPr id="1049160"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61"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4" name="Group 13"/>
          <p:cNvGrpSpPr/>
          <p:nvPr/>
        </p:nvGrpSpPr>
        <p:grpSpPr>
          <a:xfrm>
            <a:off x="9544549" y="3588824"/>
            <a:ext cx="1801497" cy="1553016"/>
            <a:chOff x="9419857" y="3183444"/>
            <a:chExt cx="1708274" cy="1472651"/>
          </a:xfrm>
        </p:grpSpPr>
        <p:sp>
          <p:nvSpPr>
            <p:cNvPr id="1049162"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63"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5" name="Group 14"/>
          <p:cNvGrpSpPr/>
          <p:nvPr/>
        </p:nvGrpSpPr>
        <p:grpSpPr>
          <a:xfrm>
            <a:off x="7554236" y="3588824"/>
            <a:ext cx="1801497" cy="1553016"/>
            <a:chOff x="7532538" y="3183444"/>
            <a:chExt cx="1708274" cy="1472651"/>
          </a:xfrm>
        </p:grpSpPr>
        <p:sp>
          <p:nvSpPr>
            <p:cNvPr id="1049164"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65"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49166"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67"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68"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69"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75" name="Rectangle 29"/>
          <p:cNvSpPr/>
          <p:nvPr/>
        </p:nvSpPr>
        <p:spPr>
          <a:xfrm>
            <a:off x="785773" y="901681"/>
            <a:ext cx="4714908" cy="830997"/>
          </a:xfrm>
          <a:prstGeom prst="rect">
            <a:avLst/>
          </a:prstGeom>
        </p:spPr>
        <p:txBody>
          <a:bodyPr wrap="square">
            <a:spAutoFit/>
          </a:bodyPr>
          <a:lstStyle/>
          <a:p>
            <a:pPr>
              <a:lnSpc>
                <a:spcPct val="120000"/>
              </a:lnSpc>
            </a:pPr>
            <a:r>
              <a:rPr lang="zh-CN" altLang="en-US" sz="1600" dirty="0" smtClean="0">
                <a:latin typeface="微软雅黑" pitchFamily="34" charset="-122"/>
                <a:ea typeface="微软雅黑" pitchFamily="34" charset="-122"/>
              </a:rPr>
              <a:t>适用于肠套叠病变发生未超过</a:t>
            </a:r>
            <a:r>
              <a:rPr lang="en-US" sz="1600" dirty="0" smtClean="0">
                <a:latin typeface="微软雅黑" pitchFamily="34" charset="-122"/>
                <a:ea typeface="微软雅黑" pitchFamily="34" charset="-122"/>
              </a:rPr>
              <a:t>24h</a:t>
            </a:r>
            <a:r>
              <a:rPr lang="zh-CN" altLang="en-US" sz="1600" dirty="0" smtClean="0">
                <a:latin typeface="微软雅黑" pitchFamily="34" charset="-122"/>
                <a:ea typeface="微软雅黑" pitchFamily="34" charset="-122"/>
              </a:rPr>
              <a:t>，一般情况较好，无显著中毒症状及休克或腹膜炎者。</a:t>
            </a:r>
          </a:p>
          <a:p>
            <a:pPr>
              <a:lnSpc>
                <a:spcPct val="120000"/>
              </a:lnSpc>
            </a:pP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76" name="标题 4"/>
          <p:cNvSpPr txBox="1"/>
          <p:nvPr/>
        </p:nvSpPr>
        <p:spPr>
          <a:xfrm>
            <a:off x="7500945" y="258739"/>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93" name="Rectangle 1"/>
          <p:cNvSpPr>
            <a:spLocks noChangeArrowheads="1"/>
          </p:cNvSpPr>
          <p:nvPr/>
        </p:nvSpPr>
        <p:spPr bwMode="auto">
          <a:xfrm>
            <a:off x="928649" y="187301"/>
            <a:ext cx="345639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accent1"/>
                </a:solidFill>
                <a:effectLst/>
                <a:latin typeface="Calibri" pitchFamily="34" charset="0"/>
                <a:ea typeface="宋体" pitchFamily="2" charset="-122"/>
                <a:cs typeface="Times New Roman" pitchFamily="18" charset="0"/>
              </a:rPr>
              <a:t>1</a:t>
            </a:r>
            <a:r>
              <a:rPr lang="en-US" altLang="zh-CN" sz="2000" dirty="0" smtClean="0">
                <a:solidFill>
                  <a:schemeClr val="accent1"/>
                </a:solidFill>
                <a:cs typeface="Times New Roman" pitchFamily="18" charset="0"/>
              </a:rPr>
              <a:t>.</a:t>
            </a:r>
            <a:r>
              <a:rPr kumimoji="0" lang="zh-CN" altLang="en-US" sz="2000" b="0" i="0" u="none" strike="noStrike" cap="none" normalizeH="0" baseline="0" dirty="0" smtClean="0">
                <a:ln>
                  <a:noFill/>
                </a:ln>
                <a:solidFill>
                  <a:schemeClr val="accent1"/>
                </a:solidFill>
                <a:effectLst/>
                <a:latin typeface="微软雅黑" pitchFamily="34" charset="-122"/>
                <a:ea typeface="微软雅黑" pitchFamily="34" charset="-122"/>
                <a:cs typeface="Times New Roman" pitchFamily="18" charset="0"/>
              </a:rPr>
              <a:t>肠套叠灌肠复位术的适应证</a:t>
            </a:r>
            <a:endParaRPr kumimoji="0" lang="zh-CN" altLang="en-US" sz="2000" b="0" i="0" u="none" strike="noStrike" cap="none" normalizeH="0" baseline="0" dirty="0" smtClean="0">
              <a:ln>
                <a:noFill/>
              </a:ln>
              <a:solidFill>
                <a:schemeClr val="accent1"/>
              </a:solidFill>
              <a:effectLst/>
              <a:latin typeface="微软雅黑" pitchFamily="34" charset="-122"/>
              <a:ea typeface="微软雅黑" pitchFamily="34" charset="-122"/>
              <a:cs typeface="宋体" pitchFamily="2" charset="-122"/>
            </a:endParaRPr>
          </a:p>
        </p:txBody>
      </p:sp>
      <p:sp>
        <p:nvSpPr>
          <p:cNvPr id="27" name="TextBox 26"/>
          <p:cNvSpPr txBox="1"/>
          <p:nvPr/>
        </p:nvSpPr>
        <p:spPr>
          <a:xfrm>
            <a:off x="5938833" y="482577"/>
            <a:ext cx="5929354" cy="369332"/>
          </a:xfrm>
          <a:prstGeom prst="rect">
            <a:avLst/>
          </a:prstGeom>
          <a:noFill/>
        </p:spPr>
        <p:txBody>
          <a:bodyPr wrap="square" rtlCol="0">
            <a:spAutoFit/>
          </a:bodyPr>
          <a:lstStyle/>
          <a:p>
            <a:endParaRPr lang="zh-CN" altLang="en-US" dirty="0"/>
          </a:p>
        </p:txBody>
      </p:sp>
      <p:sp>
        <p:nvSpPr>
          <p:cNvPr id="28" name="TextBox 27"/>
          <p:cNvSpPr txBox="1"/>
          <p:nvPr/>
        </p:nvSpPr>
        <p:spPr>
          <a:xfrm>
            <a:off x="6143623" y="187301"/>
            <a:ext cx="5929354" cy="369332"/>
          </a:xfrm>
          <a:prstGeom prst="rect">
            <a:avLst/>
          </a:prstGeom>
          <a:noFill/>
        </p:spPr>
        <p:txBody>
          <a:bodyPr wrap="square" rtlCol="0">
            <a:spAutoFit/>
          </a:bodyPr>
          <a:lstStyle/>
          <a:p>
            <a:endParaRPr lang="zh-CN" altLang="en-US" dirty="0"/>
          </a:p>
        </p:txBody>
      </p:sp>
      <p:sp>
        <p:nvSpPr>
          <p:cNvPr id="8194" name="Rectangle 2"/>
          <p:cNvSpPr>
            <a:spLocks noChangeArrowheads="1"/>
          </p:cNvSpPr>
          <p:nvPr/>
        </p:nvSpPr>
        <p:spPr bwMode="auto">
          <a:xfrm>
            <a:off x="857211" y="1830375"/>
            <a:ext cx="39290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2000" b="0" i="0" u="none" strike="noStrike" cap="none" normalizeH="0" baseline="0" dirty="0" smtClean="0">
                <a:ln>
                  <a:noFill/>
                </a:ln>
                <a:solidFill>
                  <a:schemeClr val="accent1"/>
                </a:solidFill>
                <a:effectLst/>
                <a:latin typeface="微软雅黑" pitchFamily="34" charset="-122"/>
                <a:ea typeface="微软雅黑" pitchFamily="34" charset="-122"/>
                <a:cs typeface="Times New Roman" pitchFamily="18" charset="0"/>
              </a:rPr>
              <a:t> </a:t>
            </a:r>
            <a:r>
              <a:rPr kumimoji="0" lang="en-US" altLang="zh-CN" sz="2000" b="0" i="0" u="none" strike="noStrike" cap="none" normalizeH="0" baseline="0" dirty="0" smtClean="0">
                <a:ln>
                  <a:noFill/>
                </a:ln>
                <a:solidFill>
                  <a:schemeClr val="accent1"/>
                </a:solidFill>
                <a:effectLst/>
                <a:latin typeface="微软雅黑" pitchFamily="34" charset="-122"/>
                <a:ea typeface="微软雅黑" pitchFamily="34" charset="-122"/>
                <a:cs typeface="Times New Roman" pitchFamily="18" charset="0"/>
              </a:rPr>
              <a:t>2.</a:t>
            </a:r>
            <a:r>
              <a:rPr kumimoji="0" lang="zh-CN" sz="2000" b="0" i="0" u="none" strike="noStrike" cap="none" normalizeH="0" baseline="0" dirty="0" smtClean="0">
                <a:ln>
                  <a:noFill/>
                </a:ln>
                <a:solidFill>
                  <a:schemeClr val="accent1"/>
                </a:solidFill>
                <a:effectLst/>
                <a:latin typeface="微软雅黑" pitchFamily="34" charset="-122"/>
                <a:ea typeface="微软雅黑" pitchFamily="34" charset="-122"/>
                <a:cs typeface="Times New Roman" pitchFamily="18" charset="0"/>
              </a:rPr>
              <a:t>肠套叠灌肠复位术的禁忌证</a:t>
            </a:r>
            <a:endParaRPr kumimoji="0" lang="zh-CN" sz="2000" b="0" i="0" u="none" strike="noStrike" cap="none" normalizeH="0" baseline="0" dirty="0" smtClean="0">
              <a:ln>
                <a:noFill/>
              </a:ln>
              <a:solidFill>
                <a:schemeClr val="accent1"/>
              </a:solidFill>
              <a:effectLst/>
              <a:latin typeface="微软雅黑" pitchFamily="34" charset="-122"/>
              <a:ea typeface="微软雅黑" pitchFamily="34" charset="-122"/>
              <a:cs typeface="宋体" pitchFamily="2" charset="-122"/>
            </a:endParaRPr>
          </a:p>
        </p:txBody>
      </p:sp>
      <p:sp>
        <p:nvSpPr>
          <p:cNvPr id="31" name="TextBox 30"/>
          <p:cNvSpPr txBox="1"/>
          <p:nvPr/>
        </p:nvSpPr>
        <p:spPr>
          <a:xfrm>
            <a:off x="928649" y="3759201"/>
            <a:ext cx="4143404" cy="369332"/>
          </a:xfrm>
          <a:prstGeom prst="rect">
            <a:avLst/>
          </a:prstGeom>
          <a:noFill/>
        </p:spPr>
        <p:txBody>
          <a:bodyPr wrap="square" rtlCol="0">
            <a:spAutoFit/>
          </a:bodyPr>
          <a:lstStyle/>
          <a:p>
            <a:endParaRPr lang="zh-CN" altLang="en-US" dirty="0"/>
          </a:p>
        </p:txBody>
      </p:sp>
      <p:sp>
        <p:nvSpPr>
          <p:cNvPr id="8195" name="Rectangle 3"/>
          <p:cNvSpPr>
            <a:spLocks noChangeArrowheads="1"/>
          </p:cNvSpPr>
          <p:nvPr/>
        </p:nvSpPr>
        <p:spPr bwMode="auto">
          <a:xfrm>
            <a:off x="928649" y="3116259"/>
            <a:ext cx="6715172"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2000" dirty="0" smtClean="0">
                <a:solidFill>
                  <a:schemeClr val="accent1"/>
                </a:solidFill>
                <a:latin typeface="微软雅黑" pitchFamily="34" charset="-122"/>
                <a:ea typeface="微软雅黑" pitchFamily="34" charset="-122"/>
                <a:cs typeface="Times New Roman" pitchFamily="18" charset="0"/>
              </a:rPr>
              <a:t>3.</a:t>
            </a:r>
            <a:r>
              <a:rPr kumimoji="0" lang="zh-CN" altLang="en-US" sz="2000" b="0" i="0" u="none" strike="noStrike" cap="none" normalizeH="0" baseline="0" dirty="0" smtClean="0">
                <a:ln>
                  <a:noFill/>
                </a:ln>
                <a:solidFill>
                  <a:schemeClr val="accent1"/>
                </a:solidFill>
                <a:effectLst/>
                <a:latin typeface="微软雅黑" pitchFamily="34" charset="-122"/>
                <a:ea typeface="微软雅黑" pitchFamily="34" charset="-122"/>
                <a:cs typeface="Times New Roman" pitchFamily="18" charset="0"/>
              </a:rPr>
              <a:t>准备</a:t>
            </a:r>
            <a:endParaRPr kumimoji="0" lang="zh-CN" altLang="en-US" sz="2000" b="0" i="0" u="none" strike="noStrike" cap="none" normalizeH="0" baseline="0" dirty="0" smtClean="0">
              <a:ln>
                <a:noFill/>
              </a:ln>
              <a:solidFill>
                <a:schemeClr val="accent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经临床科及放射科医师根据病情决定给患者施行空气或钡剂灌肠复位后，应从速进行。</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灌肠前，应先行腹部透视或摄片，注意小肠梗阻或胀气情况。</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3.</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调好</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10%</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15%</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硫酸钡剂适量，或准备好空气压力机，用带气囊导管灌肠。将灌肠筒悬挂于距台面约</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100cm</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的高度（以筒内液面为准）。用空气代替钡剂灌肠复位时，须附设有压力指示表，按规定压力操作。</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8196" name="Rectangle 4"/>
          <p:cNvSpPr>
            <a:spLocks noChangeArrowheads="1"/>
          </p:cNvSpPr>
          <p:nvPr/>
        </p:nvSpPr>
        <p:spPr bwMode="auto">
          <a:xfrm>
            <a:off x="857211" y="2259003"/>
            <a:ext cx="61436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发病</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24</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48h</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者慎用，超过</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48h</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者或肠壁可能已发生坏死者只可用于诊断，不宜复位。</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Tree>
    <p:extLst>
      <p:ext uri="{BB962C8B-B14F-4D97-AF65-F5344CB8AC3E}">
        <p14:creationId xmlns:p14="http://schemas.microsoft.com/office/powerpoint/2010/main" val="40849814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anim calcmode="lin" valueType="num">
                                      <p:cBhvr>
                                        <p:cTn id="8" dur="1000" fill="hold"/>
                                        <p:tgtEl>
                                          <p:spTgt spid="213"/>
                                        </p:tgtEl>
                                        <p:attrNameLst>
                                          <p:attrName>ppt_x</p:attrName>
                                        </p:attrNameLst>
                                      </p:cBhvr>
                                      <p:tavLst>
                                        <p:tav tm="0">
                                          <p:val>
                                            <p:strVal val="#ppt_x"/>
                                          </p:val>
                                        </p:tav>
                                        <p:tav tm="100000">
                                          <p:val>
                                            <p:strVal val="#ppt_x"/>
                                          </p:val>
                                        </p:tav>
                                      </p:tavLst>
                                    </p:anim>
                                    <p:anim calcmode="lin" valueType="num">
                                      <p:cBhvr>
                                        <p:cTn id="9" dur="900" decel="100000" fill="hold"/>
                                        <p:tgtEl>
                                          <p:spTgt spid="2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12"/>
                                        </p:tgtEl>
                                        <p:attrNameLst>
                                          <p:attrName>style.visibility</p:attrName>
                                        </p:attrNameLst>
                                      </p:cBhvr>
                                      <p:to>
                                        <p:strVal val="visible"/>
                                      </p:to>
                                    </p:set>
                                    <p:animEffect transition="in" filter="fade">
                                      <p:cBhvr>
                                        <p:cTn id="14" dur="1000"/>
                                        <p:tgtEl>
                                          <p:spTgt spid="212"/>
                                        </p:tgtEl>
                                      </p:cBhvr>
                                    </p:animEffect>
                                    <p:anim calcmode="lin" valueType="num">
                                      <p:cBhvr>
                                        <p:cTn id="15" dur="1000" fill="hold"/>
                                        <p:tgtEl>
                                          <p:spTgt spid="212"/>
                                        </p:tgtEl>
                                        <p:attrNameLst>
                                          <p:attrName>ppt_x</p:attrName>
                                        </p:attrNameLst>
                                      </p:cBhvr>
                                      <p:tavLst>
                                        <p:tav tm="0">
                                          <p:val>
                                            <p:strVal val="#ppt_x"/>
                                          </p:val>
                                        </p:tav>
                                        <p:tav tm="100000">
                                          <p:val>
                                            <p:strVal val="#ppt_x"/>
                                          </p:val>
                                        </p:tav>
                                      </p:tavLst>
                                    </p:anim>
                                    <p:anim calcmode="lin" valueType="num">
                                      <p:cBhvr>
                                        <p:cTn id="16" dur="900" decel="100000" fill="hold"/>
                                        <p:tgtEl>
                                          <p:spTgt spid="2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12"/>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214"/>
                                        </p:tgtEl>
                                        <p:attrNameLst>
                                          <p:attrName>style.visibility</p:attrName>
                                        </p:attrNameLst>
                                      </p:cBhvr>
                                      <p:to>
                                        <p:strVal val="visible"/>
                                      </p:to>
                                    </p:set>
                                    <p:animEffect transition="in" filter="fade">
                                      <p:cBhvr>
                                        <p:cTn id="21" dur="1000"/>
                                        <p:tgtEl>
                                          <p:spTgt spid="214"/>
                                        </p:tgtEl>
                                      </p:cBhvr>
                                    </p:animEffect>
                                    <p:anim calcmode="lin" valueType="num">
                                      <p:cBhvr>
                                        <p:cTn id="22" dur="1000" fill="hold"/>
                                        <p:tgtEl>
                                          <p:spTgt spid="214"/>
                                        </p:tgtEl>
                                        <p:attrNameLst>
                                          <p:attrName>ppt_x</p:attrName>
                                        </p:attrNameLst>
                                      </p:cBhvr>
                                      <p:tavLst>
                                        <p:tav tm="0">
                                          <p:val>
                                            <p:strVal val="#ppt_x"/>
                                          </p:val>
                                        </p:tav>
                                        <p:tav tm="100000">
                                          <p:val>
                                            <p:strVal val="#ppt_x"/>
                                          </p:val>
                                        </p:tav>
                                      </p:tavLst>
                                    </p:anim>
                                    <p:anim calcmode="lin" valueType="num">
                                      <p:cBhvr>
                                        <p:cTn id="23" dur="900" decel="100000" fill="hold"/>
                                        <p:tgtEl>
                                          <p:spTgt spid="2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215"/>
                                        </p:tgtEl>
                                        <p:attrNameLst>
                                          <p:attrName>style.visibility</p:attrName>
                                        </p:attrNameLst>
                                      </p:cBhvr>
                                      <p:to>
                                        <p:strVal val="visible"/>
                                      </p:to>
                                    </p:set>
                                    <p:animEffect transition="in" filter="fade">
                                      <p:cBhvr>
                                        <p:cTn id="28" dur="1000"/>
                                        <p:tgtEl>
                                          <p:spTgt spid="215"/>
                                        </p:tgtEl>
                                      </p:cBhvr>
                                    </p:animEffect>
                                    <p:anim calcmode="lin" valueType="num">
                                      <p:cBhvr>
                                        <p:cTn id="29" dur="1000" fill="hold"/>
                                        <p:tgtEl>
                                          <p:spTgt spid="215"/>
                                        </p:tgtEl>
                                        <p:attrNameLst>
                                          <p:attrName>ppt_x</p:attrName>
                                        </p:attrNameLst>
                                      </p:cBhvr>
                                      <p:tavLst>
                                        <p:tav tm="0">
                                          <p:val>
                                            <p:strVal val="#ppt_x"/>
                                          </p:val>
                                        </p:tav>
                                        <p:tav tm="100000">
                                          <p:val>
                                            <p:strVal val="#ppt_x"/>
                                          </p:val>
                                        </p:tav>
                                      </p:tavLst>
                                    </p:anim>
                                    <p:anim calcmode="lin" valueType="num">
                                      <p:cBhvr>
                                        <p:cTn id="30" dur="900" decel="100000" fill="hold"/>
                                        <p:tgtEl>
                                          <p:spTgt spid="2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1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049175"/>
                                        </p:tgtEl>
                                        <p:attrNameLst>
                                          <p:attrName>style.visibility</p:attrName>
                                        </p:attrNameLst>
                                      </p:cBhvr>
                                      <p:to>
                                        <p:strVal val="visible"/>
                                      </p:to>
                                    </p:set>
                                    <p:animEffect transition="in" filter="wipe(left)">
                                      <p:cBhvr>
                                        <p:cTn id="35" dur="500"/>
                                        <p:tgtEl>
                                          <p:spTgt spid="1049175"/>
                                        </p:tgtEl>
                                      </p:cBhvr>
                                    </p:animEffect>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1049166"/>
                                        </p:tgtEl>
                                        <p:attrNameLst>
                                          <p:attrName>style.visibility</p:attrName>
                                        </p:attrNameLst>
                                      </p:cBhvr>
                                      <p:to>
                                        <p:strVal val="visible"/>
                                      </p:to>
                                    </p:set>
                                    <p:anim calcmode="lin" valueType="num">
                                      <p:cBhvr additive="base">
                                        <p:cTn id="39" dur="500" fill="hold"/>
                                        <p:tgtEl>
                                          <p:spTgt spid="1049166"/>
                                        </p:tgtEl>
                                        <p:attrNameLst>
                                          <p:attrName>ppt_x</p:attrName>
                                        </p:attrNameLst>
                                      </p:cBhvr>
                                      <p:tavLst>
                                        <p:tav tm="0">
                                          <p:val>
                                            <p:strVal val="#ppt_x"/>
                                          </p:val>
                                        </p:tav>
                                        <p:tav tm="100000">
                                          <p:val>
                                            <p:strVal val="#ppt_x"/>
                                          </p:val>
                                        </p:tav>
                                      </p:tavLst>
                                    </p:anim>
                                    <p:anim calcmode="lin" valueType="num">
                                      <p:cBhvr additive="base">
                                        <p:cTn id="40" dur="500" fill="hold"/>
                                        <p:tgtEl>
                                          <p:spTgt spid="1049166"/>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2" presetClass="entr" presetSubtype="4" fill="hold" grpId="0" nodeType="afterEffect">
                                  <p:stCondLst>
                                    <p:cond delay="0"/>
                                  </p:stCondLst>
                                  <p:childTnLst>
                                    <p:set>
                                      <p:cBhvr>
                                        <p:cTn id="43" dur="1" fill="hold">
                                          <p:stCondLst>
                                            <p:cond delay="0"/>
                                          </p:stCondLst>
                                        </p:cTn>
                                        <p:tgtEl>
                                          <p:spTgt spid="1049167"/>
                                        </p:tgtEl>
                                        <p:attrNameLst>
                                          <p:attrName>style.visibility</p:attrName>
                                        </p:attrNameLst>
                                      </p:cBhvr>
                                      <p:to>
                                        <p:strVal val="visible"/>
                                      </p:to>
                                    </p:set>
                                    <p:anim calcmode="lin" valueType="num">
                                      <p:cBhvr additive="base">
                                        <p:cTn id="44" dur="500" fill="hold"/>
                                        <p:tgtEl>
                                          <p:spTgt spid="1049167"/>
                                        </p:tgtEl>
                                        <p:attrNameLst>
                                          <p:attrName>ppt_x</p:attrName>
                                        </p:attrNameLst>
                                      </p:cBhvr>
                                      <p:tavLst>
                                        <p:tav tm="0">
                                          <p:val>
                                            <p:strVal val="#ppt_x"/>
                                          </p:val>
                                        </p:tav>
                                        <p:tav tm="100000">
                                          <p:val>
                                            <p:strVal val="#ppt_x"/>
                                          </p:val>
                                        </p:tav>
                                      </p:tavLst>
                                    </p:anim>
                                    <p:anim calcmode="lin" valueType="num">
                                      <p:cBhvr additive="base">
                                        <p:cTn id="45" dur="500" fill="hold"/>
                                        <p:tgtEl>
                                          <p:spTgt spid="1049167"/>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2" presetClass="entr" presetSubtype="4" fill="hold" grpId="0" nodeType="afterEffect">
                                  <p:stCondLst>
                                    <p:cond delay="0"/>
                                  </p:stCondLst>
                                  <p:childTnLst>
                                    <p:set>
                                      <p:cBhvr>
                                        <p:cTn id="48" dur="1" fill="hold">
                                          <p:stCondLst>
                                            <p:cond delay="0"/>
                                          </p:stCondLst>
                                        </p:cTn>
                                        <p:tgtEl>
                                          <p:spTgt spid="1049168"/>
                                        </p:tgtEl>
                                        <p:attrNameLst>
                                          <p:attrName>style.visibility</p:attrName>
                                        </p:attrNameLst>
                                      </p:cBhvr>
                                      <p:to>
                                        <p:strVal val="visible"/>
                                      </p:to>
                                    </p:set>
                                    <p:anim calcmode="lin" valueType="num">
                                      <p:cBhvr additive="base">
                                        <p:cTn id="49" dur="500" fill="hold"/>
                                        <p:tgtEl>
                                          <p:spTgt spid="1049168"/>
                                        </p:tgtEl>
                                        <p:attrNameLst>
                                          <p:attrName>ppt_x</p:attrName>
                                        </p:attrNameLst>
                                      </p:cBhvr>
                                      <p:tavLst>
                                        <p:tav tm="0">
                                          <p:val>
                                            <p:strVal val="#ppt_x"/>
                                          </p:val>
                                        </p:tav>
                                        <p:tav tm="100000">
                                          <p:val>
                                            <p:strVal val="#ppt_x"/>
                                          </p:val>
                                        </p:tav>
                                      </p:tavLst>
                                    </p:anim>
                                    <p:anim calcmode="lin" valueType="num">
                                      <p:cBhvr additive="base">
                                        <p:cTn id="50" dur="500" fill="hold"/>
                                        <p:tgtEl>
                                          <p:spTgt spid="1049168"/>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4" fill="hold" grpId="0" nodeType="afterEffect">
                                  <p:stCondLst>
                                    <p:cond delay="0"/>
                                  </p:stCondLst>
                                  <p:childTnLst>
                                    <p:set>
                                      <p:cBhvr>
                                        <p:cTn id="53" dur="1" fill="hold">
                                          <p:stCondLst>
                                            <p:cond delay="0"/>
                                          </p:stCondLst>
                                        </p:cTn>
                                        <p:tgtEl>
                                          <p:spTgt spid="1049169"/>
                                        </p:tgtEl>
                                        <p:attrNameLst>
                                          <p:attrName>style.visibility</p:attrName>
                                        </p:attrNameLst>
                                      </p:cBhvr>
                                      <p:to>
                                        <p:strVal val="visible"/>
                                      </p:to>
                                    </p:set>
                                    <p:anim calcmode="lin" valueType="num">
                                      <p:cBhvr additive="base">
                                        <p:cTn id="54" dur="500" fill="hold"/>
                                        <p:tgtEl>
                                          <p:spTgt spid="1049169"/>
                                        </p:tgtEl>
                                        <p:attrNameLst>
                                          <p:attrName>ppt_x</p:attrName>
                                        </p:attrNameLst>
                                      </p:cBhvr>
                                      <p:tavLst>
                                        <p:tav tm="0">
                                          <p:val>
                                            <p:strVal val="#ppt_x"/>
                                          </p:val>
                                        </p:tav>
                                        <p:tav tm="100000">
                                          <p:val>
                                            <p:strVal val="#ppt_x"/>
                                          </p:val>
                                        </p:tav>
                                      </p:tavLst>
                                    </p:anim>
                                    <p:anim calcmode="lin" valueType="num">
                                      <p:cBhvr additive="base">
                                        <p:cTn id="55" dur="500" fill="hold"/>
                                        <p:tgtEl>
                                          <p:spTgt spid="1049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66" grpId="0" animBg="1"/>
      <p:bldP spid="1049167" grpId="0" animBg="1"/>
      <p:bldP spid="1049168" grpId="0" animBg="1"/>
      <p:bldP spid="1049169" grpId="0" animBg="1"/>
      <p:bldP spid="10491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0" name="Freeform 10"/>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1" name="Freeform 14"/>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2" name="Freeform 18"/>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3" name="Freeform 10"/>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4"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5"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p>
        </p:txBody>
      </p:sp>
      <p:sp>
        <p:nvSpPr>
          <p:cNvPr id="1049186"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7"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8" name="Freeform 18"/>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9" name="Freeform 16"/>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90"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91" name="Content Placeholder 2"/>
          <p:cNvSpPr txBox="1"/>
          <p:nvPr/>
        </p:nvSpPr>
        <p:spPr>
          <a:xfrm>
            <a:off x="7572384" y="4473581"/>
            <a:ext cx="2000263" cy="1329595"/>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sz="1600" dirty="0" smtClean="0">
                <a:latin typeface="微软雅黑" pitchFamily="34" charset="-122"/>
                <a:ea typeface="微软雅黑" pitchFamily="34" charset="-122"/>
              </a:rPr>
              <a:t>5.</a:t>
            </a:r>
            <a:r>
              <a:rPr lang="zh-CN" altLang="en-US" sz="1600" dirty="0" smtClean="0">
                <a:latin typeface="微软雅黑" pitchFamily="34" charset="-122"/>
                <a:ea typeface="微软雅黑" pitchFamily="34" charset="-122"/>
              </a:rPr>
              <a:t>复位时应尽量缩短曝光时间，缩小曝光区域。检查可以酌情重复，但不可强行复位。</a:t>
            </a:r>
          </a:p>
          <a:p>
            <a:pPr algn="just">
              <a:lnSpc>
                <a:spcPct val="120000"/>
              </a:lnSpc>
              <a:spcBef>
                <a:spcPts val="0"/>
              </a:spcBef>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93" name="Title 13"/>
          <p:cNvSpPr txBox="1"/>
          <p:nvPr/>
        </p:nvSpPr>
        <p:spPr>
          <a:xfrm>
            <a:off x="3428979" y="1687499"/>
            <a:ext cx="2029866" cy="2202398"/>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sz="1600" dirty="0" smtClean="0">
                <a:solidFill>
                  <a:schemeClr val="tx1"/>
                </a:solidFill>
                <a:latin typeface="微软雅黑" pitchFamily="34" charset="-122"/>
                <a:ea typeface="微软雅黑" pitchFamily="34" charset="-122"/>
              </a:rPr>
              <a:t>2.</a:t>
            </a:r>
            <a:r>
              <a:rPr lang="zh-CN" altLang="en-US" sz="1600" dirty="0" smtClean="0">
                <a:solidFill>
                  <a:schemeClr val="tx1"/>
                </a:solidFill>
                <a:latin typeface="微软雅黑" pitchFamily="34" charset="-122"/>
                <a:ea typeface="微软雅黑" pitchFamily="34" charset="-122"/>
              </a:rPr>
              <a:t>先作诊断性灌肠。在透视下缓缓注入钡剂或空气，跟踪观察钡头或空气头进展情况，酌情摄片。空气压力</a:t>
            </a:r>
            <a:r>
              <a:rPr lang="en-US" sz="1600" dirty="0" smtClean="0">
                <a:solidFill>
                  <a:schemeClr val="tx1"/>
                </a:solidFill>
                <a:latin typeface="微软雅黑" pitchFamily="34" charset="-122"/>
                <a:ea typeface="微软雅黑" pitchFamily="34" charset="-122"/>
              </a:rPr>
              <a:t>8.0</a:t>
            </a: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13.3kPa</a:t>
            </a: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60</a:t>
            </a: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100mmHg</a:t>
            </a:r>
            <a:r>
              <a:rPr lang="zh-CN" altLang="en-US" sz="1600" dirty="0" smtClean="0">
                <a:solidFill>
                  <a:schemeClr val="tx1"/>
                </a:solidFill>
                <a:latin typeface="微软雅黑" pitchFamily="34" charset="-122"/>
                <a:ea typeface="微软雅黑" pitchFamily="34" charset="-122"/>
              </a:rPr>
              <a:t>）为限。</a:t>
            </a:r>
          </a:p>
          <a:p>
            <a:pPr algn="just">
              <a:lnSpc>
                <a:spcPct val="120000"/>
              </a:lnSpc>
              <a:spcBef>
                <a:spcPts val="0"/>
              </a:spcBef>
            </a:pP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95" name="Title 13"/>
          <p:cNvSpPr txBox="1"/>
          <p:nvPr/>
        </p:nvSpPr>
        <p:spPr>
          <a:xfrm>
            <a:off x="4000483" y="5116523"/>
            <a:ext cx="3286148" cy="1920526"/>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1600" dirty="0" smtClean="0">
                <a:solidFill>
                  <a:schemeClr val="bg1">
                    <a:lumMod val="65000"/>
                  </a:schemeClr>
                </a:solidFill>
                <a:latin typeface="微软雅黑" pitchFamily="34" charset="-122"/>
                <a:ea typeface="微软雅黑" pitchFamily="34" charset="-122"/>
                <a:cs typeface="+mn-ea"/>
                <a:sym typeface="Arial" panose="020B0604020202020204" pitchFamily="34" charset="0"/>
              </a:rPr>
              <a:t>.</a:t>
            </a:r>
            <a:r>
              <a:rPr lang="en-US" sz="1600" dirty="0" smtClean="0">
                <a:solidFill>
                  <a:schemeClr val="tx1"/>
                </a:solidFill>
                <a:latin typeface="微软雅黑" pitchFamily="34" charset="-122"/>
                <a:ea typeface="微软雅黑" pitchFamily="34" charset="-122"/>
              </a:rPr>
              <a:t>3.</a:t>
            </a:r>
            <a:r>
              <a:rPr lang="zh-CN" altLang="en-US" sz="1600" dirty="0" smtClean="0">
                <a:solidFill>
                  <a:schemeClr val="tx1"/>
                </a:solidFill>
                <a:latin typeface="微软雅黑" pitchFamily="34" charset="-122"/>
                <a:ea typeface="微软雅黑" pitchFamily="34" charset="-122"/>
              </a:rPr>
              <a:t>一般应依靠钡剂压力使套入部肠壁复位。在适当情况下，可用手小心加压按摩或轻度扪揉套入部远端，以助套入部顺利复位。避免压力过高或挤压灌肠导管。套叠较久的不宜加压按摩或钡灌肠。</a:t>
            </a:r>
          </a:p>
          <a:p>
            <a:pPr algn="just">
              <a:lnSpc>
                <a:spcPct val="120000"/>
              </a:lnSpc>
              <a:spcBef>
                <a:spcPts val="0"/>
              </a:spcBef>
            </a:pPr>
            <a:endParaRPr lang="en-US" altLang="zh-CN"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97" name="Title 13"/>
          <p:cNvSpPr txBox="1"/>
          <p:nvPr/>
        </p:nvSpPr>
        <p:spPr>
          <a:xfrm>
            <a:off x="5997327" y="2259003"/>
            <a:ext cx="2029866" cy="1329595"/>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sz="1600" dirty="0" smtClean="0">
                <a:solidFill>
                  <a:schemeClr val="tx1"/>
                </a:solidFill>
                <a:latin typeface="微软雅黑" pitchFamily="34" charset="-122"/>
                <a:ea typeface="微软雅黑" pitchFamily="34" charset="-122"/>
              </a:rPr>
              <a:t>4.</a:t>
            </a:r>
            <a:r>
              <a:rPr lang="zh-CN" altLang="en-US" sz="1600" dirty="0" smtClean="0">
                <a:solidFill>
                  <a:schemeClr val="tx1"/>
                </a:solidFill>
                <a:latin typeface="微软雅黑" pitchFamily="34" charset="-122"/>
                <a:ea typeface="微软雅黑" pitchFamily="34" charset="-122"/>
              </a:rPr>
              <a:t>如钡灌肠复位困难，可请麻醉科医师协助适当用药以缓解肠壁痉挛。</a:t>
            </a:r>
          </a:p>
          <a:p>
            <a:pPr algn="just">
              <a:lnSpc>
                <a:spcPct val="120000"/>
              </a:lnSpc>
              <a:spcBef>
                <a:spcPts val="0"/>
              </a:spcBef>
            </a:pP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99" name="Title 13"/>
          <p:cNvSpPr txBox="1"/>
          <p:nvPr/>
        </p:nvSpPr>
        <p:spPr>
          <a:xfrm>
            <a:off x="500021" y="3687763"/>
            <a:ext cx="2886465" cy="1181862"/>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1600"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600"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患者侧卧，将带气囊导管插入肛门后改仰卧位，由副管注入空气，将其远端气囊胀满，并稍向外拉，使气囊堵塞肛门。</a:t>
            </a:r>
          </a:p>
        </p:txBody>
      </p:sp>
      <p:sp>
        <p:nvSpPr>
          <p:cNvPr id="1049200" name="标题 4"/>
          <p:cNvSpPr txBox="1"/>
          <p:nvPr/>
        </p:nvSpPr>
        <p:spPr>
          <a:xfrm>
            <a:off x="886763" y="139598"/>
            <a:ext cx="1256332"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4.</a:t>
            </a:r>
            <a:r>
              <a:rPr lang="zh-CN" altLang="en-US" sz="20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方法</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45" name="Rectangle 1"/>
          <p:cNvSpPr>
            <a:spLocks noChangeArrowheads="1"/>
          </p:cNvSpPr>
          <p:nvPr/>
        </p:nvSpPr>
        <p:spPr bwMode="auto">
          <a:xfrm>
            <a:off x="8643953" y="1258871"/>
            <a:ext cx="242889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effectLst/>
                <a:latin typeface="微软雅黑" pitchFamily="34" charset="-122"/>
                <a:ea typeface="微软雅黑" pitchFamily="34" charset="-122"/>
                <a:cs typeface="Times New Roman" pitchFamily="18" charset="0"/>
              </a:rPr>
              <a:t>6.</a:t>
            </a:r>
            <a:r>
              <a:rPr kumimoji="0" lang="zh-CN" altLang="en-US" sz="1600" b="0" i="0" u="none" strike="noStrike" cap="none" normalizeH="0" baseline="0" dirty="0" smtClean="0">
                <a:ln>
                  <a:noFill/>
                </a:ln>
                <a:effectLst/>
                <a:latin typeface="微软雅黑" pitchFamily="34" charset="-122"/>
                <a:ea typeface="微软雅黑" pitchFamily="34" charset="-122"/>
                <a:cs typeface="Times New Roman" pitchFamily="18" charset="0"/>
              </a:rPr>
              <a:t>采用空气复位者，复位后应透视观察膈下有无游离气体，及早发现可能发生的肠壁穿孔。</a:t>
            </a:r>
            <a:endParaRPr kumimoji="0" lang="zh-CN" altLang="en-US" sz="1600" b="0" i="0" u="none" strike="noStrike" cap="none" normalizeH="0" baseline="0" dirty="0" smtClean="0">
              <a:ln>
                <a:noFill/>
              </a:ln>
              <a:effectLst/>
              <a:latin typeface="微软雅黑" pitchFamily="34" charset="-122"/>
              <a:ea typeface="微软雅黑" pitchFamily="34" charset="-122"/>
              <a:cs typeface="宋体" pitchFamily="2" charset="-122"/>
            </a:endParaRPr>
          </a:p>
        </p:txBody>
      </p:sp>
      <p:sp>
        <p:nvSpPr>
          <p:cNvPr id="38" name="Rectangle 50"/>
          <p:cNvSpPr/>
          <p:nvPr/>
        </p:nvSpPr>
        <p:spPr>
          <a:xfrm flipH="1">
            <a:off x="10287027" y="2759069"/>
            <a:ext cx="2349427" cy="3046988"/>
          </a:xfrm>
          <a:prstGeom prst="rect">
            <a:avLst/>
          </a:prstGeom>
        </p:spPr>
        <p:txBody>
          <a:bodyPr wrap="square">
            <a:spAutoFit/>
          </a:bodyPr>
          <a:lstStyle/>
          <a:p>
            <a:pPr>
              <a:lnSpc>
                <a:spcPct val="120000"/>
              </a:lnSpc>
            </a:pPr>
            <a:r>
              <a:rPr lang="en-US" sz="1600" dirty="0" smtClean="0">
                <a:latin typeface="微软雅黑" pitchFamily="34" charset="-122"/>
                <a:ea typeface="微软雅黑" pitchFamily="34" charset="-122"/>
              </a:rPr>
              <a:t>7.</a:t>
            </a:r>
            <a:r>
              <a:rPr lang="zh-CN" altLang="en-US" sz="1600" dirty="0" smtClean="0">
                <a:latin typeface="微软雅黑" pitchFamily="34" charset="-122"/>
                <a:ea typeface="微软雅黑" pitchFamily="34" charset="-122"/>
              </a:rPr>
              <a:t>复位鉴定</a:t>
            </a:r>
            <a:r>
              <a:rPr lang="en-US" sz="1600" dirty="0" smtClean="0">
                <a:latin typeface="微软雅黑" pitchFamily="34" charset="-122"/>
                <a:ea typeface="微软雅黑" pitchFamily="34" charset="-122"/>
              </a:rPr>
              <a:t> </a:t>
            </a:r>
          </a:p>
          <a:p>
            <a:pPr>
              <a:lnSpc>
                <a:spcPct val="120000"/>
              </a:lnSpc>
            </a:pPr>
            <a:r>
              <a:rPr lang="en-US"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①造影剂进入小肠，杯状充盈缺损消失；②肿块消失；③患者安静，腹部柔软；④有粪便排出，腹胀患者有气体溢出、血便消失；⑤以药用炭</a:t>
            </a:r>
            <a:r>
              <a:rPr lang="en-US" sz="1600" dirty="0" smtClean="0">
                <a:latin typeface="微软雅黑" pitchFamily="34" charset="-122"/>
                <a:ea typeface="微软雅黑" pitchFamily="34" charset="-122"/>
              </a:rPr>
              <a:t>2g</a:t>
            </a:r>
            <a:r>
              <a:rPr lang="zh-CN" altLang="en-US" sz="1600" dirty="0" smtClean="0">
                <a:latin typeface="微软雅黑" pitchFamily="34" charset="-122"/>
                <a:ea typeface="微软雅黑" pitchFamily="34" charset="-122"/>
              </a:rPr>
              <a:t>经胃管注入或口服，在排便中见有炭出现。</a:t>
            </a:r>
          </a:p>
        </p:txBody>
      </p:sp>
    </p:spTree>
    <p:extLst>
      <p:ext uri="{BB962C8B-B14F-4D97-AF65-F5344CB8AC3E}">
        <p14:creationId xmlns:p14="http://schemas.microsoft.com/office/powerpoint/2010/main" val="305371960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49184"/>
                                        </p:tgtEl>
                                        <p:attrNameLst>
                                          <p:attrName>style.visibility</p:attrName>
                                        </p:attrNameLst>
                                      </p:cBhvr>
                                      <p:to>
                                        <p:strVal val="visible"/>
                                      </p:to>
                                    </p:set>
                                    <p:animEffect transition="in" filter="wipe(down)">
                                      <p:cBhvr>
                                        <p:cTn id="7" dur="290">
                                          <p:stCondLst>
                                            <p:cond delay="0"/>
                                          </p:stCondLst>
                                        </p:cTn>
                                        <p:tgtEl>
                                          <p:spTgt spid="1049184"/>
                                        </p:tgtEl>
                                      </p:cBhvr>
                                    </p:animEffect>
                                    <p:anim calcmode="lin" valueType="num">
                                      <p:cBhvr>
                                        <p:cTn id="8" dur="911" tmFilter="0,0; 0.14,0.36; 0.43,0.73; 0.71,0.91; 1.0,1.0">
                                          <p:stCondLst>
                                            <p:cond delay="0"/>
                                          </p:stCondLst>
                                        </p:cTn>
                                        <p:tgtEl>
                                          <p:spTgt spid="104918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04918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04918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04918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049184"/>
                                        </p:tgtEl>
                                        <p:attrNameLst>
                                          <p:attrName>ppt_y</p:attrName>
                                        </p:attrNameLst>
                                      </p:cBhvr>
                                      <p:tavLst>
                                        <p:tav tm="0" fmla="#ppt_y-sin(pi*$)/81">
                                          <p:val>
                                            <p:fltVal val="0"/>
                                          </p:val>
                                        </p:tav>
                                        <p:tav tm="100000">
                                          <p:val>
                                            <p:fltVal val="1"/>
                                          </p:val>
                                        </p:tav>
                                      </p:tavLst>
                                    </p:anim>
                                    <p:animScale>
                                      <p:cBhvr>
                                        <p:cTn id="13" dur="13">
                                          <p:stCondLst>
                                            <p:cond delay="325"/>
                                          </p:stCondLst>
                                        </p:cTn>
                                        <p:tgtEl>
                                          <p:spTgt spid="1049184"/>
                                        </p:tgtEl>
                                      </p:cBhvr>
                                      <p:to x="100000" y="60000"/>
                                    </p:animScale>
                                    <p:animScale>
                                      <p:cBhvr>
                                        <p:cTn id="14" dur="83" decel="50000">
                                          <p:stCondLst>
                                            <p:cond delay="338"/>
                                          </p:stCondLst>
                                        </p:cTn>
                                        <p:tgtEl>
                                          <p:spTgt spid="1049184"/>
                                        </p:tgtEl>
                                      </p:cBhvr>
                                      <p:to x="100000" y="100000"/>
                                    </p:animScale>
                                    <p:animScale>
                                      <p:cBhvr>
                                        <p:cTn id="15" dur="13">
                                          <p:stCondLst>
                                            <p:cond delay="656"/>
                                          </p:stCondLst>
                                        </p:cTn>
                                        <p:tgtEl>
                                          <p:spTgt spid="1049184"/>
                                        </p:tgtEl>
                                      </p:cBhvr>
                                      <p:to x="100000" y="80000"/>
                                    </p:animScale>
                                    <p:animScale>
                                      <p:cBhvr>
                                        <p:cTn id="16" dur="83" decel="50000">
                                          <p:stCondLst>
                                            <p:cond delay="669"/>
                                          </p:stCondLst>
                                        </p:cTn>
                                        <p:tgtEl>
                                          <p:spTgt spid="1049184"/>
                                        </p:tgtEl>
                                      </p:cBhvr>
                                      <p:to x="100000" y="100000"/>
                                    </p:animScale>
                                    <p:animScale>
                                      <p:cBhvr>
                                        <p:cTn id="17" dur="13">
                                          <p:stCondLst>
                                            <p:cond delay="821"/>
                                          </p:stCondLst>
                                        </p:cTn>
                                        <p:tgtEl>
                                          <p:spTgt spid="1049184"/>
                                        </p:tgtEl>
                                      </p:cBhvr>
                                      <p:to x="100000" y="90000"/>
                                    </p:animScale>
                                    <p:animScale>
                                      <p:cBhvr>
                                        <p:cTn id="18" dur="83" decel="50000">
                                          <p:stCondLst>
                                            <p:cond delay="834"/>
                                          </p:stCondLst>
                                        </p:cTn>
                                        <p:tgtEl>
                                          <p:spTgt spid="1049184"/>
                                        </p:tgtEl>
                                      </p:cBhvr>
                                      <p:to x="100000" y="100000"/>
                                    </p:animScale>
                                    <p:animScale>
                                      <p:cBhvr>
                                        <p:cTn id="19" dur="13">
                                          <p:stCondLst>
                                            <p:cond delay="904"/>
                                          </p:stCondLst>
                                        </p:cTn>
                                        <p:tgtEl>
                                          <p:spTgt spid="1049184"/>
                                        </p:tgtEl>
                                      </p:cBhvr>
                                      <p:to x="100000" y="95000"/>
                                    </p:animScale>
                                    <p:animScale>
                                      <p:cBhvr>
                                        <p:cTn id="20" dur="83" decel="50000">
                                          <p:stCondLst>
                                            <p:cond delay="917"/>
                                          </p:stCondLst>
                                        </p:cTn>
                                        <p:tgtEl>
                                          <p:spTgt spid="1049184"/>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049185"/>
                                        </p:tgtEl>
                                        <p:attrNameLst>
                                          <p:attrName>style.visibility</p:attrName>
                                        </p:attrNameLst>
                                      </p:cBhvr>
                                      <p:to>
                                        <p:strVal val="visible"/>
                                      </p:to>
                                    </p:set>
                                    <p:animEffect transition="in" filter="wipe(left)">
                                      <p:cBhvr>
                                        <p:cTn id="24" dur="1000"/>
                                        <p:tgtEl>
                                          <p:spTgt spid="1049185"/>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049187"/>
                                        </p:tgtEl>
                                        <p:attrNameLst>
                                          <p:attrName>style.visibility</p:attrName>
                                        </p:attrNameLst>
                                      </p:cBhvr>
                                      <p:to>
                                        <p:strVal val="visible"/>
                                      </p:to>
                                    </p:set>
                                    <p:animEffect transition="in" filter="wipe(left)">
                                      <p:cBhvr>
                                        <p:cTn id="27" dur="500"/>
                                        <p:tgtEl>
                                          <p:spTgt spid="1049187"/>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049183"/>
                                        </p:tgtEl>
                                        <p:attrNameLst>
                                          <p:attrName>style.visibility</p:attrName>
                                        </p:attrNameLst>
                                      </p:cBhvr>
                                      <p:to>
                                        <p:strVal val="visible"/>
                                      </p:to>
                                    </p:set>
                                    <p:animEffect transition="in" filter="wipe(left)">
                                      <p:cBhvr>
                                        <p:cTn id="30" dur="500"/>
                                        <p:tgtEl>
                                          <p:spTgt spid="1049183"/>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049188"/>
                                        </p:tgtEl>
                                        <p:attrNameLst>
                                          <p:attrName>style.visibility</p:attrName>
                                        </p:attrNameLst>
                                      </p:cBhvr>
                                      <p:to>
                                        <p:strVal val="visible"/>
                                      </p:to>
                                    </p:set>
                                    <p:animEffect transition="in" filter="wipe(left)">
                                      <p:cBhvr>
                                        <p:cTn id="33" dur="500"/>
                                        <p:tgtEl>
                                          <p:spTgt spid="1049188"/>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1049180"/>
                                        </p:tgtEl>
                                        <p:attrNameLst>
                                          <p:attrName>style.visibility</p:attrName>
                                        </p:attrNameLst>
                                      </p:cBhvr>
                                      <p:to>
                                        <p:strVal val="visible"/>
                                      </p:to>
                                    </p:set>
                                    <p:animEffect transition="in" filter="wipe(left)">
                                      <p:cBhvr>
                                        <p:cTn id="36" dur="500"/>
                                        <p:tgtEl>
                                          <p:spTgt spid="1049180"/>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49182"/>
                                        </p:tgtEl>
                                        <p:attrNameLst>
                                          <p:attrName>style.visibility</p:attrName>
                                        </p:attrNameLst>
                                      </p:cBhvr>
                                      <p:to>
                                        <p:strVal val="visible"/>
                                      </p:to>
                                    </p:set>
                                    <p:animEffect transition="in" filter="wipe(left)">
                                      <p:cBhvr>
                                        <p:cTn id="39" dur="500"/>
                                        <p:tgtEl>
                                          <p:spTgt spid="1049182"/>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1049181"/>
                                        </p:tgtEl>
                                        <p:attrNameLst>
                                          <p:attrName>style.visibility</p:attrName>
                                        </p:attrNameLst>
                                      </p:cBhvr>
                                      <p:to>
                                        <p:strVal val="visible"/>
                                      </p:to>
                                    </p:set>
                                    <p:animEffect transition="in" filter="wipe(left)">
                                      <p:cBhvr>
                                        <p:cTn id="42" dur="500"/>
                                        <p:tgtEl>
                                          <p:spTgt spid="1049181"/>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1049189"/>
                                        </p:tgtEl>
                                        <p:attrNameLst>
                                          <p:attrName>style.visibility</p:attrName>
                                        </p:attrNameLst>
                                      </p:cBhvr>
                                      <p:to>
                                        <p:strVal val="visible"/>
                                      </p:to>
                                    </p:set>
                                    <p:animEffect transition="in" filter="wipe(down)">
                                      <p:cBhvr>
                                        <p:cTn id="46" dur="500"/>
                                        <p:tgtEl>
                                          <p:spTgt spid="1049189"/>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049190"/>
                                        </p:tgtEl>
                                        <p:attrNameLst>
                                          <p:attrName>style.visibility</p:attrName>
                                        </p:attrNameLst>
                                      </p:cBhvr>
                                      <p:to>
                                        <p:strVal val="visible"/>
                                      </p:to>
                                    </p:set>
                                    <p:animEffect transition="in" filter="wipe(left)">
                                      <p:cBhvr>
                                        <p:cTn id="49" dur="500"/>
                                        <p:tgtEl>
                                          <p:spTgt spid="1049190"/>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1049191"/>
                                        </p:tgtEl>
                                        <p:attrNameLst>
                                          <p:attrName>style.visibility</p:attrName>
                                        </p:attrNameLst>
                                      </p:cBhvr>
                                      <p:to>
                                        <p:strVal val="visible"/>
                                      </p:to>
                                    </p:set>
                                    <p:animEffect transition="in" filter="fade">
                                      <p:cBhvr>
                                        <p:cTn id="53" dur="500"/>
                                        <p:tgtEl>
                                          <p:spTgt spid="1049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80" grpId="0" animBg="1"/>
      <p:bldP spid="1049181" grpId="0" animBg="1"/>
      <p:bldP spid="1049182" grpId="0" animBg="1"/>
      <p:bldP spid="1049183" grpId="0" animBg="1"/>
      <p:bldP spid="1049184" grpId="0" animBg="1"/>
      <p:bldP spid="1049185" grpId="0"/>
      <p:bldP spid="1049187" grpId="0" animBg="1"/>
      <p:bldP spid="1049188" grpId="0" animBg="1"/>
      <p:bldP spid="1049189" grpId="0" animBg="1"/>
      <p:bldP spid="1049190" grpId="0" animBg="1"/>
      <p:bldP spid="10491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矩形 1"/>
          <p:cNvSpPr/>
          <p:nvPr/>
        </p:nvSpPr>
        <p:spPr>
          <a:xfrm>
            <a:off x="794" y="-17300"/>
            <a:ext cx="12857163" cy="726526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6" name="TextBox 32"/>
          <p:cNvSpPr txBox="1"/>
          <p:nvPr/>
        </p:nvSpPr>
        <p:spPr>
          <a:xfrm>
            <a:off x="7365479" y="4067507"/>
            <a:ext cx="3897699" cy="902363"/>
          </a:xfrm>
          <a:prstGeom prst="rect">
            <a:avLst/>
          </a:prstGeom>
          <a:noFill/>
        </p:spPr>
        <p:txBody>
          <a:bodyPr wrap="square" rtlCol="0">
            <a:spAutoFit/>
          </a:bodyPr>
          <a:lstStyle/>
          <a:p>
            <a:pPr algn="ctr">
              <a:lnSpc>
                <a:spcPct val="120000"/>
              </a:lnSpc>
            </a:pPr>
            <a:r>
              <a:rPr lang="zh-CN" altLang="en-US" sz="4800" dirty="0">
                <a:latin typeface="Arial" panose="020B0604020202020204" pitchFamily="34" charset="0"/>
                <a:ea typeface="微软雅黑" panose="020B0503020204020204" pitchFamily="34" charset="-122"/>
                <a:cs typeface="+mn-ea"/>
                <a:sym typeface="Arial" panose="020B0604020202020204" pitchFamily="34" charset="0"/>
              </a:rPr>
              <a:t>夜哭郎</a:t>
            </a:r>
            <a:endParaRPr lang="en-GB" altLang="zh-CN" sz="4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617" name="椭圆 11"/>
          <p:cNvSpPr/>
          <p:nvPr/>
        </p:nvSpPr>
        <p:spPr>
          <a:xfrm>
            <a:off x="1030161" y="439916"/>
            <a:ext cx="1799978" cy="179997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199" dirty="0">
                <a:solidFill>
                  <a:srgbClr val="FEFEFE"/>
                </a:solidFill>
                <a:latin typeface="Agency FB" panose="020B0503020202020204" pitchFamily="34" charset="0"/>
              </a:rPr>
              <a:t>01</a:t>
            </a:r>
            <a:endParaRPr lang="zh-CN" altLang="en-US" sz="7199" dirty="0">
              <a:solidFill>
                <a:srgbClr val="FEFEFE"/>
              </a:solidFill>
              <a:latin typeface="Agency FB" panose="020B0503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48613"/>
                                        </p:tgtEl>
                                        <p:attrNameLst>
                                          <p:attrName>style.visibility</p:attrName>
                                        </p:attrNameLst>
                                      </p:cBhvr>
                                      <p:to>
                                        <p:strVal val="visible"/>
                                      </p:to>
                                    </p:set>
                                    <p:anim calcmode="lin" valueType="num">
                                      <p:cBhvr>
                                        <p:cTn id="7" dur="500" fill="hold"/>
                                        <p:tgtEl>
                                          <p:spTgt spid="1048613"/>
                                        </p:tgtEl>
                                        <p:attrNameLst>
                                          <p:attrName>ppt_w</p:attrName>
                                        </p:attrNameLst>
                                      </p:cBhvr>
                                      <p:tavLst>
                                        <p:tav tm="0">
                                          <p:val>
                                            <p:fltVal val="0"/>
                                          </p:val>
                                        </p:tav>
                                        <p:tav tm="100000">
                                          <p:val>
                                            <p:strVal val="#ppt_w"/>
                                          </p:val>
                                        </p:tav>
                                      </p:tavLst>
                                    </p:anim>
                                    <p:anim calcmode="lin" valueType="num">
                                      <p:cBhvr>
                                        <p:cTn id="8" dur="500" fill="hold"/>
                                        <p:tgtEl>
                                          <p:spTgt spid="1048613"/>
                                        </p:tgtEl>
                                        <p:attrNameLst>
                                          <p:attrName>ppt_h</p:attrName>
                                        </p:attrNameLst>
                                      </p:cBhvr>
                                      <p:tavLst>
                                        <p:tav tm="0">
                                          <p:val>
                                            <p:fltVal val="0"/>
                                          </p:val>
                                        </p:tav>
                                        <p:tav tm="100000">
                                          <p:val>
                                            <p:strVal val="#ppt_h"/>
                                          </p:val>
                                        </p:tav>
                                      </p:tavLst>
                                    </p:anim>
                                    <p:anim calcmode="lin" valueType="num">
                                      <p:cBhvr>
                                        <p:cTn id="9" dur="500" fill="hold"/>
                                        <p:tgtEl>
                                          <p:spTgt spid="104861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486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48617"/>
                                        </p:tgtEl>
                                        <p:attrNameLst>
                                          <p:attrName>style.visibility</p:attrName>
                                        </p:attrNameLst>
                                      </p:cBhvr>
                                      <p:to>
                                        <p:strVal val="visible"/>
                                      </p:to>
                                    </p:set>
                                    <p:anim calcmode="lin" valueType="num">
                                      <p:cBhvr>
                                        <p:cTn id="15" dur="1000" fill="hold"/>
                                        <p:tgtEl>
                                          <p:spTgt spid="1048617"/>
                                        </p:tgtEl>
                                        <p:attrNameLst>
                                          <p:attrName>ppt_w</p:attrName>
                                        </p:attrNameLst>
                                      </p:cBhvr>
                                      <p:tavLst>
                                        <p:tav tm="0">
                                          <p:val>
                                            <p:fltVal val="0"/>
                                          </p:val>
                                        </p:tav>
                                        <p:tav tm="100000">
                                          <p:val>
                                            <p:strVal val="#ppt_w"/>
                                          </p:val>
                                        </p:tav>
                                      </p:tavLst>
                                    </p:anim>
                                    <p:anim calcmode="lin" valueType="num">
                                      <p:cBhvr>
                                        <p:cTn id="16" dur="1000" fill="hold"/>
                                        <p:tgtEl>
                                          <p:spTgt spid="1048617"/>
                                        </p:tgtEl>
                                        <p:attrNameLst>
                                          <p:attrName>ppt_h</p:attrName>
                                        </p:attrNameLst>
                                      </p:cBhvr>
                                      <p:tavLst>
                                        <p:tav tm="0">
                                          <p:val>
                                            <p:fltVal val="0"/>
                                          </p:val>
                                        </p:tav>
                                        <p:tav tm="100000">
                                          <p:val>
                                            <p:strVal val="#ppt_h"/>
                                          </p:val>
                                        </p:tav>
                                      </p:tavLst>
                                    </p:anim>
                                    <p:anim calcmode="lin" valueType="num">
                                      <p:cBhvr>
                                        <p:cTn id="17" dur="1000" fill="hold"/>
                                        <p:tgtEl>
                                          <p:spTgt spid="104861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486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048616"/>
                                        </p:tgtEl>
                                        <p:attrNameLst>
                                          <p:attrName>style.visibility</p:attrName>
                                        </p:attrNameLst>
                                      </p:cBhvr>
                                      <p:to>
                                        <p:strVal val="visible"/>
                                      </p:to>
                                    </p:set>
                                    <p:anim by="(-#ppt_w*2)" calcmode="lin" valueType="num">
                                      <p:cBhvr rctx="PPT">
                                        <p:cTn id="23" dur="250" autoRev="1" fill="hold">
                                          <p:stCondLst>
                                            <p:cond delay="0"/>
                                          </p:stCondLst>
                                        </p:cTn>
                                        <p:tgtEl>
                                          <p:spTgt spid="1048616"/>
                                        </p:tgtEl>
                                        <p:attrNameLst>
                                          <p:attrName>ppt_w</p:attrName>
                                        </p:attrNameLst>
                                      </p:cBhvr>
                                    </p:anim>
                                    <p:anim by="(#ppt_w*0.50)" calcmode="lin" valueType="num">
                                      <p:cBhvr>
                                        <p:cTn id="24" dur="250" decel="50000" autoRev="1" fill="hold">
                                          <p:stCondLst>
                                            <p:cond delay="0"/>
                                          </p:stCondLst>
                                        </p:cTn>
                                        <p:tgtEl>
                                          <p:spTgt spid="1048616"/>
                                        </p:tgtEl>
                                        <p:attrNameLst>
                                          <p:attrName>ppt_x</p:attrName>
                                        </p:attrNameLst>
                                      </p:cBhvr>
                                    </p:anim>
                                    <p:anim from="(-#ppt_h/2)" to="(#ppt_y)" calcmode="lin" valueType="num">
                                      <p:cBhvr>
                                        <p:cTn id="25" dur="500" fill="hold">
                                          <p:stCondLst>
                                            <p:cond delay="0"/>
                                          </p:stCondLst>
                                        </p:cTn>
                                        <p:tgtEl>
                                          <p:spTgt spid="1048616"/>
                                        </p:tgtEl>
                                        <p:attrNameLst>
                                          <p:attrName>ppt_y</p:attrName>
                                        </p:attrNameLst>
                                      </p:cBhvr>
                                    </p:anim>
                                    <p:animRot by="21600000">
                                      <p:cBhvr>
                                        <p:cTn id="26" dur="500" fill="hold">
                                          <p:stCondLst>
                                            <p:cond delay="0"/>
                                          </p:stCondLst>
                                        </p:cTn>
                                        <p:tgtEl>
                                          <p:spTgt spid="10486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animBg="1"/>
      <p:bldP spid="1048616" grpId="0"/>
      <p:bldP spid="10486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49" name="Straight Connector 91"/>
          <p:cNvCxnSpPr>
            <a:cxnSpLocks/>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145750" name="Straight Connector 99"/>
          <p:cNvCxnSpPr>
            <a:cxnSpLocks/>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145754" name="Straight Connector 127"/>
          <p:cNvCxnSpPr>
            <a:cxnSpLocks/>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145758" name="Straight Connector 135"/>
          <p:cNvCxnSpPr>
            <a:cxnSpLocks/>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4337" name="Rectangle 1"/>
          <p:cNvSpPr>
            <a:spLocks noChangeArrowheads="1"/>
          </p:cNvSpPr>
          <p:nvPr/>
        </p:nvSpPr>
        <p:spPr bwMode="auto">
          <a:xfrm>
            <a:off x="3500417" y="2666737"/>
            <a:ext cx="585791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effectLst/>
                <a:latin typeface="微软雅黑" pitchFamily="34" charset="-122"/>
                <a:ea typeface="微软雅黑" pitchFamily="34" charset="-122"/>
                <a:cs typeface="Times New Roman" pitchFamily="18" charset="0"/>
              </a:rPr>
              <a:t>及时性：有相关文献中提示患儿患病时间越长，进行灌肠复位的几率越低，危险性也越高。</a:t>
            </a:r>
            <a:endParaRPr kumimoji="0" lang="zh-CN" sz="2000" b="0" i="0" u="none" strike="noStrike" cap="none" normalizeH="0" baseline="0" dirty="0" smtClean="0">
              <a:ln>
                <a:noFill/>
              </a:ln>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effectLst/>
              <a:latin typeface="微软雅黑" pitchFamily="34" charset="-122"/>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effectLst/>
                <a:latin typeface="微软雅黑" pitchFamily="34" charset="-122"/>
                <a:ea typeface="微软雅黑" pitchFamily="34" charset="-122"/>
                <a:cs typeface="Times New Roman" pitchFamily="18" charset="0"/>
              </a:rPr>
              <a:t>安全性：</a:t>
            </a:r>
            <a:r>
              <a:rPr kumimoji="0" lang="zh-CN" sz="2000" b="0" i="0" u="none" strike="noStrike" cap="none" normalizeH="0" baseline="0" dirty="0" smtClean="0">
                <a:ln>
                  <a:noFill/>
                </a:ln>
                <a:effectLst/>
                <a:latin typeface="微软雅黑" pitchFamily="34" charset="-122"/>
                <a:ea typeface="微软雅黑" pitchFamily="34" charset="-122"/>
                <a:cs typeface="Times New Roman" pitchFamily="18" charset="0"/>
              </a:rPr>
              <a:t>在我国与其他的治疗方法相比较，空气灌肠通过获得灌肠压力的大小来提高复位的效果，操作相对简单，射线照射时间较短对患儿的伤害较少，更快速安全，而且复位成功率在</a:t>
            </a:r>
            <a:r>
              <a:rPr kumimoji="0" lang="zh-CN" altLang="en-US" sz="2000" b="0" i="0" u="none" strike="noStrike" cap="none" normalizeH="0" baseline="0" dirty="0" smtClean="0">
                <a:ln>
                  <a:noFill/>
                </a:ln>
                <a:effectLst/>
                <a:latin typeface="微软雅黑" pitchFamily="34" charset="-122"/>
                <a:ea typeface="微软雅黑" pitchFamily="34" charset="-122"/>
                <a:cs typeface="Times New Roman" pitchFamily="18" charset="0"/>
              </a:rPr>
              <a:t> </a:t>
            </a:r>
            <a:r>
              <a:rPr kumimoji="0" lang="en-US" altLang="zh-CN" sz="2000" b="0" i="0" u="none" strike="noStrike" cap="none" normalizeH="0" baseline="0" dirty="0" smtClean="0">
                <a:ln>
                  <a:noFill/>
                </a:ln>
                <a:effectLst/>
                <a:latin typeface="微软雅黑" pitchFamily="34" charset="-122"/>
                <a:ea typeface="微软雅黑" pitchFamily="34" charset="-122"/>
                <a:cs typeface="Times New Roman" pitchFamily="18" charset="0"/>
              </a:rPr>
              <a:t>75% </a:t>
            </a:r>
            <a:r>
              <a:rPr kumimoji="0" lang="zh-CN" altLang="en-US" sz="2000" b="0" i="0" u="none" strike="noStrike" cap="none" normalizeH="0" baseline="0" dirty="0" smtClean="0">
                <a:ln>
                  <a:noFill/>
                </a:ln>
                <a:effectLst/>
                <a:latin typeface="微软雅黑" pitchFamily="34" charset="-122"/>
                <a:ea typeface="微软雅黑" pitchFamily="34" charset="-122"/>
                <a:cs typeface="Times New Roman" pitchFamily="18" charset="0"/>
              </a:rPr>
              <a:t>以上。</a:t>
            </a:r>
            <a:endParaRPr kumimoji="0" lang="zh-CN" altLang="en-US" sz="2000" b="0" i="0" u="none" strike="noStrike" cap="none" normalizeH="0" baseline="0" dirty="0" smtClean="0">
              <a:ln>
                <a:noFill/>
              </a:ln>
              <a:effectLst/>
              <a:latin typeface="微软雅黑" pitchFamily="34" charset="-122"/>
              <a:ea typeface="微软雅黑" pitchFamily="34" charset="-122"/>
              <a:cs typeface="宋体" pitchFamily="2" charset="-122"/>
            </a:endParaRPr>
          </a:p>
        </p:txBody>
      </p:sp>
      <p:sp>
        <p:nvSpPr>
          <p:cNvPr id="14338" name="Rectangle 2"/>
          <p:cNvSpPr>
            <a:spLocks noChangeArrowheads="1"/>
          </p:cNvSpPr>
          <p:nvPr/>
        </p:nvSpPr>
        <p:spPr bwMode="auto">
          <a:xfrm>
            <a:off x="3500417" y="4983530"/>
            <a:ext cx="53578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effectLst/>
                <a:latin typeface="微软雅黑" pitchFamily="34" charset="-122"/>
                <a:ea typeface="微软雅黑" pitchFamily="34" charset="-122"/>
                <a:cs typeface="Times New Roman" pitchFamily="18" charset="0"/>
              </a:rPr>
              <a:t>注意事项</a:t>
            </a:r>
            <a:r>
              <a:rPr lang="zh-CN" altLang="en-US" sz="2000" dirty="0" smtClean="0">
                <a:latin typeface="微软雅黑" pitchFamily="34" charset="-122"/>
                <a:ea typeface="微软雅黑" pitchFamily="34" charset="-122"/>
                <a:cs typeface="Times New Roman" pitchFamily="18" charset="0"/>
              </a:rPr>
              <a:t>：</a:t>
            </a:r>
            <a:r>
              <a:rPr kumimoji="0" lang="zh-CN" sz="2000" b="0" i="0" u="none" strike="noStrike" cap="none" normalizeH="0" baseline="0" dirty="0" smtClean="0">
                <a:ln>
                  <a:noFill/>
                </a:ln>
                <a:effectLst/>
                <a:latin typeface="微软雅黑" pitchFamily="34" charset="-122"/>
                <a:ea typeface="微软雅黑" pitchFamily="34" charset="-122"/>
                <a:cs typeface="Times New Roman" pitchFamily="18" charset="0"/>
              </a:rPr>
              <a:t>灌肠后密切观察病情变化，注意有无肠穿孔、腹膜炎及套叠复发征像</a:t>
            </a:r>
            <a:r>
              <a:rPr kumimoji="0" lang="zh-CN" sz="14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61530448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9"/>
                                        </p:tgtEl>
                                        <p:attrNameLst>
                                          <p:attrName>style.visibility</p:attrName>
                                        </p:attrNameLst>
                                      </p:cBhvr>
                                      <p:to>
                                        <p:strVal val="visible"/>
                                      </p:to>
                                    </p:set>
                                    <p:animEffect transition="in" filter="wipe(up)">
                                      <p:cBhvr>
                                        <p:cTn id="7" dur="500"/>
                                        <p:tgtEl>
                                          <p:spTgt spid="314574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45750"/>
                                        </p:tgtEl>
                                        <p:attrNameLst>
                                          <p:attrName>style.visibility</p:attrName>
                                        </p:attrNameLst>
                                      </p:cBhvr>
                                      <p:to>
                                        <p:strVal val="visible"/>
                                      </p:to>
                                    </p:set>
                                    <p:animEffect transition="in" filter="wipe(left)">
                                      <p:cBhvr>
                                        <p:cTn id="11" dur="500"/>
                                        <p:tgtEl>
                                          <p:spTgt spid="314575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45758"/>
                                        </p:tgtEl>
                                        <p:attrNameLst>
                                          <p:attrName>style.visibility</p:attrName>
                                        </p:attrNameLst>
                                      </p:cBhvr>
                                      <p:to>
                                        <p:strVal val="visible"/>
                                      </p:to>
                                    </p:set>
                                    <p:animEffect transition="in" filter="wipe(up)">
                                      <p:cBhvr>
                                        <p:cTn id="15" dur="500"/>
                                        <p:tgtEl>
                                          <p:spTgt spid="314575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5754"/>
                                        </p:tgtEl>
                                        <p:attrNameLst>
                                          <p:attrName>style.visibility</p:attrName>
                                        </p:attrNameLst>
                                      </p:cBhvr>
                                      <p:to>
                                        <p:strVal val="visible"/>
                                      </p:to>
                                    </p:set>
                                    <p:animEffect transition="in" filter="wipe(left)">
                                      <p:cBhvr>
                                        <p:cTn id="19" dur="500"/>
                                        <p:tgtEl>
                                          <p:spTgt spid="3145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1" name="矩形 331"/>
          <p:cNvSpPr/>
          <p:nvPr/>
        </p:nvSpPr>
        <p:spPr>
          <a:xfrm>
            <a:off x="0" y="0"/>
            <a:ext cx="12858750" cy="7243762"/>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84" name="矩形 259"/>
          <p:cNvSpPr>
            <a:spLocks noChangeArrowheads="1"/>
          </p:cNvSpPr>
          <p:nvPr/>
        </p:nvSpPr>
        <p:spPr bwMode="auto">
          <a:xfrm>
            <a:off x="560983" y="5039585"/>
            <a:ext cx="6479491" cy="92333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cap="all" dirty="0" smtClean="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感谢聆</a:t>
            </a:r>
            <a:r>
              <a:rPr lang="zh-CN" altLang="en-US" sz="5400" cap="all" dirty="0" smtClean="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听</a:t>
            </a:r>
            <a:endParaRPr lang="zh-CN" altLang="en-US" sz="5400" cap="all"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049281"/>
                                        </p:tgtEl>
                                        <p:attrNameLst>
                                          <p:attrName>style.visibility</p:attrName>
                                        </p:attrNameLst>
                                      </p:cBhvr>
                                      <p:to>
                                        <p:strVal val="visible"/>
                                      </p:to>
                                    </p:set>
                                    <p:anim calcmode="lin" valueType="num">
                                      <p:cBhvr>
                                        <p:cTn id="7" dur="500" fill="hold"/>
                                        <p:tgtEl>
                                          <p:spTgt spid="1049281"/>
                                        </p:tgtEl>
                                        <p:attrNameLst>
                                          <p:attrName>ppt_w</p:attrName>
                                        </p:attrNameLst>
                                      </p:cBhvr>
                                      <p:tavLst>
                                        <p:tav tm="0">
                                          <p:val>
                                            <p:strVal val="4/3*#ppt_w"/>
                                          </p:val>
                                        </p:tav>
                                        <p:tav tm="100000">
                                          <p:val>
                                            <p:strVal val="#ppt_w"/>
                                          </p:val>
                                        </p:tav>
                                      </p:tavLst>
                                    </p:anim>
                                    <p:anim calcmode="lin" valueType="num">
                                      <p:cBhvr>
                                        <p:cTn id="8" dur="500" fill="hold"/>
                                        <p:tgtEl>
                                          <p:spTgt spid="1049281"/>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49284"/>
                                        </p:tgtEl>
                                        <p:attrNameLst>
                                          <p:attrName>style.visibility</p:attrName>
                                        </p:attrNameLst>
                                      </p:cBhvr>
                                      <p:to>
                                        <p:strVal val="visible"/>
                                      </p:to>
                                    </p:set>
                                    <p:anim calcmode="lin" valueType="num">
                                      <p:cBhvr>
                                        <p:cTn id="12" dur="500" fill="hold"/>
                                        <p:tgtEl>
                                          <p:spTgt spid="104928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49284"/>
                                        </p:tgtEl>
                                        <p:attrNameLst>
                                          <p:attrName>ppt_y</p:attrName>
                                        </p:attrNameLst>
                                      </p:cBhvr>
                                      <p:tavLst>
                                        <p:tav tm="0">
                                          <p:val>
                                            <p:strVal val="#ppt_y"/>
                                          </p:val>
                                        </p:tav>
                                        <p:tav tm="100000">
                                          <p:val>
                                            <p:strVal val="#ppt_y"/>
                                          </p:val>
                                        </p:tav>
                                      </p:tavLst>
                                    </p:anim>
                                    <p:anim calcmode="lin" valueType="num">
                                      <p:cBhvr>
                                        <p:cTn id="14" dur="500" fill="hold"/>
                                        <p:tgtEl>
                                          <p:spTgt spid="104928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4928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49284"/>
                                        </p:tgtEl>
                                      </p:cBhvr>
                                    </p:animEffect>
                                  </p:childTnLst>
                                </p:cTn>
                              </p:par>
                            </p:childTnLst>
                          </p:cTn>
                        </p:par>
                        <p:par>
                          <p:cTn id="17" fill="hold">
                            <p:stCondLst>
                              <p:cond delay="11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049284"/>
                                        </p:tgtEl>
                                      </p:cBhvr>
                                    </p:animEffect>
                                    <p:animScale>
                                      <p:cBhvr>
                                        <p:cTn id="20" dur="250" autoRev="1" fill="hold"/>
                                        <p:tgtEl>
                                          <p:spTgt spid="104928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81" grpId="0" animBg="1"/>
      <p:bldP spid="1049284" grpId="0"/>
      <p:bldP spid="104928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49" name="Straight Connector 91"/>
          <p:cNvCxnSpPr>
            <a:cxnSpLocks/>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145750" name="Straight Connector 99"/>
          <p:cNvCxnSpPr>
            <a:cxnSpLocks/>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145754" name="Straight Connector 127"/>
          <p:cNvCxnSpPr>
            <a:cxnSpLocks/>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145758" name="Straight Connector 135"/>
          <p:cNvCxnSpPr>
            <a:cxnSpLocks/>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4337" name="Rectangle 1"/>
          <p:cNvSpPr>
            <a:spLocks noChangeArrowheads="1"/>
          </p:cNvSpPr>
          <p:nvPr/>
        </p:nvSpPr>
        <p:spPr bwMode="auto">
          <a:xfrm>
            <a:off x="3340585" y="2376802"/>
            <a:ext cx="602332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spcBef>
                <a:spcPts val="1200"/>
              </a:spcBef>
            </a:pPr>
            <a:r>
              <a:rPr lang="zh-CN" altLang="en-US" sz="2000" dirty="0" smtClean="0"/>
              <a:t>正</a:t>
            </a:r>
            <a:r>
              <a:rPr lang="zh-CN" altLang="en-US" sz="2000" dirty="0"/>
              <a:t>常情况下，夜间婴儿应该以睡眠为主，充足的睡眠能消除疲劳，对于营养物质的吸收利用具有重要意义。夜间睡眠时脑下垂体分泌的生长激素较多，它能促进小儿的生长发育</a:t>
            </a:r>
            <a:r>
              <a:rPr lang="zh-CN" altLang="en-US" sz="2000" dirty="0" smtClean="0"/>
              <a:t>。</a:t>
            </a:r>
            <a:endParaRPr lang="en-US" altLang="zh-CN" sz="2000" dirty="0" smtClean="0"/>
          </a:p>
          <a:p>
            <a:pPr indent="457200">
              <a:spcBef>
                <a:spcPts val="0"/>
              </a:spcBef>
            </a:pPr>
            <a:r>
              <a:rPr lang="zh-CN" altLang="en-US" sz="2000" dirty="0" smtClean="0"/>
              <a:t>那</a:t>
            </a:r>
            <a:r>
              <a:rPr lang="zh-CN" altLang="en-US" sz="2000" dirty="0"/>
              <a:t>么有些孩子为什么会出现夜间啼哭呢？部分生后</a:t>
            </a:r>
            <a:r>
              <a:rPr lang="en-US" altLang="zh-CN" sz="2000" dirty="0"/>
              <a:t>6</a:t>
            </a:r>
            <a:r>
              <a:rPr lang="zh-CN" altLang="en-US" sz="2000" dirty="0"/>
              <a:t>个月的正常婴儿由于大脑皮质功能发育尚不完善，正常的生活规律尚未建立，对白天黑夜没有时间概念，表现为白天的大部分时间在睡眠，而晚上清醒的时间较多，嬉耍而啼哭不止，这些婴儿有的被家长称为</a:t>
            </a:r>
            <a:r>
              <a:rPr lang="zh-CN" altLang="en-US" sz="2000" b="1" dirty="0"/>
              <a:t>“夜啼郎”</a:t>
            </a:r>
            <a:r>
              <a:rPr lang="zh-CN" altLang="en-US" sz="2000" dirty="0"/>
              <a:t>，个别婴儿这种现象可持续到</a:t>
            </a:r>
            <a:r>
              <a:rPr lang="en-US" altLang="zh-CN" sz="2000" dirty="0"/>
              <a:t>8-9</a:t>
            </a:r>
            <a:r>
              <a:rPr lang="zh-CN" altLang="en-US" sz="2000" dirty="0"/>
              <a:t>个月</a:t>
            </a:r>
            <a:r>
              <a:rPr lang="zh-CN" altLang="en-US" sz="2000" dirty="0" smtClean="0"/>
              <a:t>。</a:t>
            </a:r>
            <a:endParaRPr lang="zh-CN" altLang="en-US" sz="2000" dirty="0"/>
          </a:p>
        </p:txBody>
      </p:sp>
      <p:sp>
        <p:nvSpPr>
          <p:cNvPr id="2" name="TextBox 1"/>
          <p:cNvSpPr txBox="1"/>
          <p:nvPr/>
        </p:nvSpPr>
        <p:spPr>
          <a:xfrm>
            <a:off x="7797527" y="6280621"/>
            <a:ext cx="4608512" cy="369332"/>
          </a:xfrm>
          <a:prstGeom prst="rect">
            <a:avLst/>
          </a:prstGeom>
          <a:noFill/>
        </p:spPr>
        <p:txBody>
          <a:bodyPr wrap="square" rtlCol="0">
            <a:spAutoFit/>
          </a:bodyPr>
          <a:lstStyle/>
          <a:p>
            <a:r>
              <a:rPr lang="en-US" altLang="zh-CN" dirty="0" smtClean="0"/>
              <a:t>《</a:t>
            </a:r>
            <a:r>
              <a:rPr lang="zh-CN" altLang="en-US" dirty="0"/>
              <a:t>婴幼儿健康最佳方案</a:t>
            </a:r>
            <a:r>
              <a:rPr lang="en-US" altLang="zh-CN" dirty="0"/>
              <a:t>》</a:t>
            </a:r>
            <a:r>
              <a:rPr lang="zh-CN" altLang="en-US" dirty="0"/>
              <a:t>王新良，张少丹</a:t>
            </a:r>
          </a:p>
        </p:txBody>
      </p:sp>
    </p:spTree>
    <p:extLst>
      <p:ext uri="{BB962C8B-B14F-4D97-AF65-F5344CB8AC3E}">
        <p14:creationId xmlns:p14="http://schemas.microsoft.com/office/powerpoint/2010/main" val="108959559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5749"/>
                                        </p:tgtEl>
                                        <p:attrNameLst>
                                          <p:attrName>style.visibility</p:attrName>
                                        </p:attrNameLst>
                                      </p:cBhvr>
                                      <p:to>
                                        <p:strVal val="visible"/>
                                      </p:to>
                                    </p:set>
                                    <p:animEffect transition="in" filter="wipe(up)">
                                      <p:cBhvr>
                                        <p:cTn id="7" dur="500"/>
                                        <p:tgtEl>
                                          <p:spTgt spid="314574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45750"/>
                                        </p:tgtEl>
                                        <p:attrNameLst>
                                          <p:attrName>style.visibility</p:attrName>
                                        </p:attrNameLst>
                                      </p:cBhvr>
                                      <p:to>
                                        <p:strVal val="visible"/>
                                      </p:to>
                                    </p:set>
                                    <p:animEffect transition="in" filter="wipe(left)">
                                      <p:cBhvr>
                                        <p:cTn id="11" dur="500"/>
                                        <p:tgtEl>
                                          <p:spTgt spid="314575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45758"/>
                                        </p:tgtEl>
                                        <p:attrNameLst>
                                          <p:attrName>style.visibility</p:attrName>
                                        </p:attrNameLst>
                                      </p:cBhvr>
                                      <p:to>
                                        <p:strVal val="visible"/>
                                      </p:to>
                                    </p:set>
                                    <p:animEffect transition="in" filter="wipe(up)">
                                      <p:cBhvr>
                                        <p:cTn id="15" dur="500"/>
                                        <p:tgtEl>
                                          <p:spTgt spid="314575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5754"/>
                                        </p:tgtEl>
                                        <p:attrNameLst>
                                          <p:attrName>style.visibility</p:attrName>
                                        </p:attrNameLst>
                                      </p:cBhvr>
                                      <p:to>
                                        <p:strVal val="visible"/>
                                      </p:to>
                                    </p:set>
                                    <p:animEffect transition="in" filter="wipe(left)">
                                      <p:cBhvr>
                                        <p:cTn id="19" dur="500"/>
                                        <p:tgtEl>
                                          <p:spTgt spid="3145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3" name="矩形 1"/>
          <p:cNvSpPr/>
          <p:nvPr/>
        </p:nvSpPr>
        <p:spPr>
          <a:xfrm>
            <a:off x="794" y="-17300"/>
            <a:ext cx="12857163" cy="726526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6" name="TextBox 32"/>
          <p:cNvSpPr txBox="1"/>
          <p:nvPr/>
        </p:nvSpPr>
        <p:spPr>
          <a:xfrm>
            <a:off x="7941543" y="2862307"/>
            <a:ext cx="3897699" cy="1506053"/>
          </a:xfrm>
          <a:prstGeom prst="rect">
            <a:avLst/>
          </a:prstGeom>
          <a:noFill/>
        </p:spPr>
        <p:txBody>
          <a:bodyPr wrap="square" rtlCol="0">
            <a:spAutoFit/>
          </a:bodyPr>
          <a:lstStyle/>
          <a:p>
            <a:pPr algn="ctr">
              <a:lnSpc>
                <a:spcPct val="120000"/>
              </a:lnSpc>
            </a:pPr>
            <a:r>
              <a:rPr lang="zh-CN" altLang="en-US" sz="4000" dirty="0" smtClean="0">
                <a:latin typeface="Arial" panose="020B0604020202020204" pitchFamily="34" charset="0"/>
                <a:ea typeface="微软雅黑" panose="020B0503020204020204" pitchFamily="34" charset="-122"/>
                <a:cs typeface="+mn-ea"/>
                <a:sym typeface="Arial" panose="020B0604020202020204" pitchFamily="34" charset="0"/>
              </a:rPr>
              <a:t>肠套叠诊断依据及治疗方案</a:t>
            </a:r>
            <a:endParaRPr lang="en-GB" altLang="zh-CN" sz="4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8997" name="椭圆 11"/>
          <p:cNvSpPr/>
          <p:nvPr/>
        </p:nvSpPr>
        <p:spPr>
          <a:xfrm>
            <a:off x="1030161" y="439916"/>
            <a:ext cx="1799978" cy="179997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199" dirty="0" smtClean="0">
                <a:latin typeface="Agency FB" panose="020B0503020202020204" pitchFamily="34" charset="0"/>
              </a:rPr>
              <a:t>02</a:t>
            </a:r>
            <a:endParaRPr lang="zh-CN" altLang="en-US" sz="7199" dirty="0">
              <a:latin typeface="Agency FB" panose="020B0503020202020204" pitchFamily="34" charset="0"/>
            </a:endParaRPr>
          </a:p>
        </p:txBody>
      </p:sp>
      <p:sp>
        <p:nvSpPr>
          <p:cNvPr id="2" name="TextBox 1"/>
          <p:cNvSpPr txBox="1"/>
          <p:nvPr/>
        </p:nvSpPr>
        <p:spPr>
          <a:xfrm>
            <a:off x="8002135" y="4492615"/>
            <a:ext cx="3384376" cy="707886"/>
          </a:xfrm>
          <a:prstGeom prst="rect">
            <a:avLst/>
          </a:prstGeom>
          <a:noFill/>
        </p:spPr>
        <p:txBody>
          <a:bodyPr wrap="square" rtlCol="0">
            <a:spAutoFit/>
          </a:bodyPr>
          <a:lstStyle/>
          <a:p>
            <a:pPr algn="ctr"/>
            <a:r>
              <a:rPr lang="en-US" altLang="zh-CN" sz="2000" dirty="0" smtClean="0"/>
              <a:t>2017</a:t>
            </a:r>
            <a:r>
              <a:rPr lang="zh-CN" altLang="en-US" sz="2000" dirty="0" smtClean="0"/>
              <a:t>康复治疗学魏月月</a:t>
            </a:r>
            <a:endParaRPr lang="en-US" altLang="zh-CN" sz="2000" dirty="0" smtClean="0"/>
          </a:p>
          <a:p>
            <a:pPr algn="ctr"/>
            <a:r>
              <a:rPr lang="en-US" altLang="zh-CN" sz="2000" dirty="0" smtClean="0"/>
              <a:t>2017</a:t>
            </a:r>
            <a:r>
              <a:rPr lang="zh-CN" altLang="en-US" sz="2000" dirty="0" smtClean="0"/>
              <a:t>级</a:t>
            </a:r>
            <a:r>
              <a:rPr lang="zh-CN" altLang="en-US" sz="2000" dirty="0"/>
              <a:t>临</a:t>
            </a:r>
            <a:r>
              <a:rPr lang="zh-CN" altLang="en-US" sz="2000" dirty="0" smtClean="0"/>
              <a:t>床医学</a:t>
            </a:r>
            <a:r>
              <a:rPr lang="zh-CN" altLang="en-US" sz="2000" dirty="0" smtClean="0"/>
              <a:t>江</a:t>
            </a:r>
            <a:r>
              <a:rPr lang="zh-CN" altLang="en-US" sz="2000" dirty="0" smtClean="0"/>
              <a:t>建荣</a:t>
            </a:r>
            <a:endParaRPr lang="zh-CN" altLang="en-US" sz="2000" dirty="0"/>
          </a:p>
        </p:txBody>
      </p:sp>
    </p:spTree>
    <p:extLst>
      <p:ext uri="{BB962C8B-B14F-4D97-AF65-F5344CB8AC3E}">
        <p14:creationId xmlns:p14="http://schemas.microsoft.com/office/powerpoint/2010/main" val="44261140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48993"/>
                                        </p:tgtEl>
                                        <p:attrNameLst>
                                          <p:attrName>style.visibility</p:attrName>
                                        </p:attrNameLst>
                                      </p:cBhvr>
                                      <p:to>
                                        <p:strVal val="visible"/>
                                      </p:to>
                                    </p:set>
                                    <p:anim calcmode="lin" valueType="num">
                                      <p:cBhvr>
                                        <p:cTn id="7" dur="500" fill="hold"/>
                                        <p:tgtEl>
                                          <p:spTgt spid="1048993"/>
                                        </p:tgtEl>
                                        <p:attrNameLst>
                                          <p:attrName>ppt_w</p:attrName>
                                        </p:attrNameLst>
                                      </p:cBhvr>
                                      <p:tavLst>
                                        <p:tav tm="0">
                                          <p:val>
                                            <p:fltVal val="0"/>
                                          </p:val>
                                        </p:tav>
                                        <p:tav tm="100000">
                                          <p:val>
                                            <p:strVal val="#ppt_w"/>
                                          </p:val>
                                        </p:tav>
                                      </p:tavLst>
                                    </p:anim>
                                    <p:anim calcmode="lin" valueType="num">
                                      <p:cBhvr>
                                        <p:cTn id="8" dur="500" fill="hold"/>
                                        <p:tgtEl>
                                          <p:spTgt spid="1048993"/>
                                        </p:tgtEl>
                                        <p:attrNameLst>
                                          <p:attrName>ppt_h</p:attrName>
                                        </p:attrNameLst>
                                      </p:cBhvr>
                                      <p:tavLst>
                                        <p:tav tm="0">
                                          <p:val>
                                            <p:fltVal val="0"/>
                                          </p:val>
                                        </p:tav>
                                        <p:tav tm="100000">
                                          <p:val>
                                            <p:strVal val="#ppt_h"/>
                                          </p:val>
                                        </p:tav>
                                      </p:tavLst>
                                    </p:anim>
                                    <p:anim calcmode="lin" valueType="num">
                                      <p:cBhvr>
                                        <p:cTn id="9" dur="500" fill="hold"/>
                                        <p:tgtEl>
                                          <p:spTgt spid="104899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489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48997"/>
                                        </p:tgtEl>
                                        <p:attrNameLst>
                                          <p:attrName>style.visibility</p:attrName>
                                        </p:attrNameLst>
                                      </p:cBhvr>
                                      <p:to>
                                        <p:strVal val="visible"/>
                                      </p:to>
                                    </p:set>
                                    <p:anim calcmode="lin" valueType="num">
                                      <p:cBhvr>
                                        <p:cTn id="15" dur="1000" fill="hold"/>
                                        <p:tgtEl>
                                          <p:spTgt spid="1048997"/>
                                        </p:tgtEl>
                                        <p:attrNameLst>
                                          <p:attrName>ppt_w</p:attrName>
                                        </p:attrNameLst>
                                      </p:cBhvr>
                                      <p:tavLst>
                                        <p:tav tm="0">
                                          <p:val>
                                            <p:fltVal val="0"/>
                                          </p:val>
                                        </p:tav>
                                        <p:tav tm="100000">
                                          <p:val>
                                            <p:strVal val="#ppt_w"/>
                                          </p:val>
                                        </p:tav>
                                      </p:tavLst>
                                    </p:anim>
                                    <p:anim calcmode="lin" valueType="num">
                                      <p:cBhvr>
                                        <p:cTn id="16" dur="1000" fill="hold"/>
                                        <p:tgtEl>
                                          <p:spTgt spid="1048997"/>
                                        </p:tgtEl>
                                        <p:attrNameLst>
                                          <p:attrName>ppt_h</p:attrName>
                                        </p:attrNameLst>
                                      </p:cBhvr>
                                      <p:tavLst>
                                        <p:tav tm="0">
                                          <p:val>
                                            <p:fltVal val="0"/>
                                          </p:val>
                                        </p:tav>
                                        <p:tav tm="100000">
                                          <p:val>
                                            <p:strVal val="#ppt_h"/>
                                          </p:val>
                                        </p:tav>
                                      </p:tavLst>
                                    </p:anim>
                                    <p:anim calcmode="lin" valueType="num">
                                      <p:cBhvr>
                                        <p:cTn id="17" dur="1000" fill="hold"/>
                                        <p:tgtEl>
                                          <p:spTgt spid="104899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489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048996"/>
                                        </p:tgtEl>
                                        <p:attrNameLst>
                                          <p:attrName>style.visibility</p:attrName>
                                        </p:attrNameLst>
                                      </p:cBhvr>
                                      <p:to>
                                        <p:strVal val="visible"/>
                                      </p:to>
                                    </p:set>
                                    <p:anim by="(-#ppt_w*2)" calcmode="lin" valueType="num">
                                      <p:cBhvr rctx="PPT">
                                        <p:cTn id="23" dur="250" autoRev="1" fill="hold">
                                          <p:stCondLst>
                                            <p:cond delay="0"/>
                                          </p:stCondLst>
                                        </p:cTn>
                                        <p:tgtEl>
                                          <p:spTgt spid="1048996"/>
                                        </p:tgtEl>
                                        <p:attrNameLst>
                                          <p:attrName>ppt_w</p:attrName>
                                        </p:attrNameLst>
                                      </p:cBhvr>
                                    </p:anim>
                                    <p:anim by="(#ppt_w*0.50)" calcmode="lin" valueType="num">
                                      <p:cBhvr>
                                        <p:cTn id="24" dur="250" decel="50000" autoRev="1" fill="hold">
                                          <p:stCondLst>
                                            <p:cond delay="0"/>
                                          </p:stCondLst>
                                        </p:cTn>
                                        <p:tgtEl>
                                          <p:spTgt spid="1048996"/>
                                        </p:tgtEl>
                                        <p:attrNameLst>
                                          <p:attrName>ppt_x</p:attrName>
                                        </p:attrNameLst>
                                      </p:cBhvr>
                                    </p:anim>
                                    <p:anim from="(-#ppt_h/2)" to="(#ppt_y)" calcmode="lin" valueType="num">
                                      <p:cBhvr>
                                        <p:cTn id="25" dur="500" fill="hold">
                                          <p:stCondLst>
                                            <p:cond delay="0"/>
                                          </p:stCondLst>
                                        </p:cTn>
                                        <p:tgtEl>
                                          <p:spTgt spid="1048996"/>
                                        </p:tgtEl>
                                        <p:attrNameLst>
                                          <p:attrName>ppt_y</p:attrName>
                                        </p:attrNameLst>
                                      </p:cBhvr>
                                    </p:anim>
                                    <p:animRot by="21600000">
                                      <p:cBhvr>
                                        <p:cTn id="26" dur="500" fill="hold">
                                          <p:stCondLst>
                                            <p:cond delay="0"/>
                                          </p:stCondLst>
                                        </p:cTn>
                                        <p:tgtEl>
                                          <p:spTgt spid="10489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3" grpId="0" animBg="1"/>
      <p:bldP spid="1048996" grpId="0"/>
      <p:bldP spid="10489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Rectangle 2"/>
          <p:cNvSpPr>
            <a:spLocks noChangeArrowheads="1"/>
          </p:cNvSpPr>
          <p:nvPr/>
        </p:nvSpPr>
        <p:spPr bwMode="auto">
          <a:xfrm>
            <a:off x="0" y="919"/>
            <a:ext cx="7393781" cy="7230815"/>
          </a:xfrm>
          <a:prstGeom prst="rect">
            <a:avLst/>
          </a:prstGeom>
          <a:blipFill dpi="0" rotWithShape="1">
            <a:blip r:embed="rId2" cstate="print"/>
            <a:srcRect/>
            <a:stretch>
              <a:fillRect/>
            </a:stretch>
          </a:blipFill>
          <a:ln>
            <a:noFill/>
          </a:ln>
          <a:effectLst/>
        </p:spPr>
        <p:txBody>
          <a:bodyPr wrap="none" anchor="ctr"/>
          <a:lstStyle/>
          <a:p>
            <a:endParaRPr lang="zh-CN" altLang="en-US" sz="2669">
              <a:latin typeface="Arial" panose="020B0604020202020204" pitchFamily="34" charset="0"/>
              <a:ea typeface="微软雅黑" panose="020B0503020204020204" pitchFamily="34" charset="-122"/>
              <a:sym typeface="Arial" panose="020B0604020202020204" pitchFamily="34" charset="0"/>
            </a:endParaRPr>
          </a:p>
        </p:txBody>
      </p:sp>
      <p:sp>
        <p:nvSpPr>
          <p:cNvPr id="1048590" name="Rectangle 3"/>
          <p:cNvSpPr>
            <a:spLocks noChangeArrowheads="1"/>
          </p:cNvSpPr>
          <p:nvPr/>
        </p:nvSpPr>
        <p:spPr bwMode="auto">
          <a:xfrm>
            <a:off x="0" y="919"/>
            <a:ext cx="7393781" cy="7230815"/>
          </a:xfrm>
          <a:prstGeom prst="rect">
            <a:avLst/>
          </a:prstGeom>
          <a:solidFill>
            <a:srgbClr val="90D0FD">
              <a:alpha val="69020"/>
            </a:srgbClr>
          </a:solidFill>
          <a:ln>
            <a:noFill/>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69">
              <a:ea typeface="微软雅黑" panose="020B0503020204020204" pitchFamily="34" charset="-122"/>
              <a:sym typeface="Arial" panose="020B0604020202020204" pitchFamily="34" charset="0"/>
            </a:endParaRPr>
          </a:p>
        </p:txBody>
      </p:sp>
      <p:sp>
        <p:nvSpPr>
          <p:cNvPr id="1048591" name="Rectangle 4"/>
          <p:cNvSpPr>
            <a:spLocks noChangeArrowheads="1"/>
          </p:cNvSpPr>
          <p:nvPr/>
        </p:nvSpPr>
        <p:spPr bwMode="auto">
          <a:xfrm>
            <a:off x="8146109" y="1589435"/>
            <a:ext cx="2565052" cy="430887"/>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chemeClr val="bg1">
                    <a:lumMod val="65000"/>
                  </a:schemeClr>
                </a:solidFill>
                <a:ea typeface="微软雅黑" panose="020B0503020204020204" pitchFamily="34" charset="-122"/>
                <a:sym typeface="Arial" panose="020B0604020202020204" pitchFamily="34" charset="0"/>
              </a:rPr>
              <a:t>诊断依据</a:t>
            </a:r>
            <a:endParaRPr lang="zh-CN" altLang="en-US" sz="2800" dirty="0">
              <a:solidFill>
                <a:schemeClr val="bg1">
                  <a:lumMod val="65000"/>
                </a:schemeClr>
              </a:solidFill>
              <a:ea typeface="微软雅黑" panose="020B0503020204020204" pitchFamily="34" charset="-122"/>
              <a:sym typeface="Arial" panose="020B0604020202020204" pitchFamily="34" charset="0"/>
            </a:endParaRPr>
          </a:p>
        </p:txBody>
      </p:sp>
      <p:grpSp>
        <p:nvGrpSpPr>
          <p:cNvPr id="36" name="Group 5"/>
          <p:cNvGrpSpPr/>
          <p:nvPr/>
        </p:nvGrpSpPr>
        <p:grpSpPr bwMode="auto">
          <a:xfrm>
            <a:off x="6965157" y="1348930"/>
            <a:ext cx="817066" cy="817066"/>
            <a:chOff x="0" y="0"/>
            <a:chExt cx="366" cy="366"/>
          </a:xfrm>
        </p:grpSpPr>
        <p:sp>
          <p:nvSpPr>
            <p:cNvPr id="1048592" name="Oval 6"/>
            <p:cNvSpPr>
              <a:spLocks noChangeArrowheads="1"/>
            </p:cNvSpPr>
            <p:nvPr/>
          </p:nvSpPr>
          <p:spPr bwMode="auto">
            <a:xfrm>
              <a:off x="0" y="0"/>
              <a:ext cx="366" cy="366"/>
            </a:xfrm>
            <a:prstGeom prst="ellipse">
              <a:avLst/>
            </a:prstGeom>
            <a:solidFill>
              <a:schemeClr val="accent1"/>
            </a:solidFill>
            <a:ln w="12700">
              <a:no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69">
                <a:ea typeface="微软雅黑" panose="020B0503020204020204" pitchFamily="34" charset="-122"/>
                <a:sym typeface="Arial" panose="020B0604020202020204" pitchFamily="34" charset="0"/>
              </a:endParaRPr>
            </a:p>
          </p:txBody>
        </p:sp>
        <p:sp>
          <p:nvSpPr>
            <p:cNvPr id="1048593" name="Freeform 7"/>
            <p:cNvSpPr>
              <a:spLocks noEditPoints="1"/>
            </p:cNvSpPr>
            <p:nvPr/>
          </p:nvSpPr>
          <p:spPr bwMode="auto">
            <a:xfrm>
              <a:off x="108" y="100"/>
              <a:ext cx="148" cy="164"/>
            </a:xfrm>
            <a:custGeom>
              <a:avLst/>
              <a:gdLst>
                <a:gd name="T0" fmla="*/ 140 w 71"/>
                <a:gd name="T1" fmla="*/ 21 h 79"/>
                <a:gd name="T2" fmla="*/ 144 w 71"/>
                <a:gd name="T3" fmla="*/ 6 h 79"/>
                <a:gd name="T4" fmla="*/ 148 w 71"/>
                <a:gd name="T5" fmla="*/ 17 h 79"/>
                <a:gd name="T6" fmla="*/ 15 w 71"/>
                <a:gd name="T7" fmla="*/ 6 h 79"/>
                <a:gd name="T8" fmla="*/ 60 w 71"/>
                <a:gd name="T9" fmla="*/ 0 h 79"/>
                <a:gd name="T10" fmla="*/ 90 w 71"/>
                <a:gd name="T11" fmla="*/ 6 h 79"/>
                <a:gd name="T12" fmla="*/ 135 w 71"/>
                <a:gd name="T13" fmla="*/ 21 h 79"/>
                <a:gd name="T14" fmla="*/ 15 w 71"/>
                <a:gd name="T15" fmla="*/ 6 h 79"/>
                <a:gd name="T16" fmla="*/ 0 w 71"/>
                <a:gd name="T17" fmla="*/ 10 h 79"/>
                <a:gd name="T18" fmla="*/ 10 w 71"/>
                <a:gd name="T19" fmla="*/ 6 h 79"/>
                <a:gd name="T20" fmla="*/ 6 w 71"/>
                <a:gd name="T21" fmla="*/ 21 h 79"/>
                <a:gd name="T22" fmla="*/ 133 w 71"/>
                <a:gd name="T23" fmla="*/ 27 h 79"/>
                <a:gd name="T24" fmla="*/ 17 w 71"/>
                <a:gd name="T25" fmla="*/ 118 h 79"/>
                <a:gd name="T26" fmla="*/ 133 w 71"/>
                <a:gd name="T27" fmla="*/ 27 h 79"/>
                <a:gd name="T28" fmla="*/ 108 w 71"/>
                <a:gd name="T29" fmla="*/ 102 h 79"/>
                <a:gd name="T30" fmla="*/ 85 w 71"/>
                <a:gd name="T31" fmla="*/ 95 h 79"/>
                <a:gd name="T32" fmla="*/ 85 w 71"/>
                <a:gd name="T33" fmla="*/ 89 h 79"/>
                <a:gd name="T34" fmla="*/ 123 w 71"/>
                <a:gd name="T35" fmla="*/ 83 h 79"/>
                <a:gd name="T36" fmla="*/ 85 w 71"/>
                <a:gd name="T37" fmla="*/ 89 h 79"/>
                <a:gd name="T38" fmla="*/ 123 w 71"/>
                <a:gd name="T39" fmla="*/ 73 h 79"/>
                <a:gd name="T40" fmla="*/ 85 w 71"/>
                <a:gd name="T41" fmla="*/ 66 h 79"/>
                <a:gd name="T42" fmla="*/ 52 w 71"/>
                <a:gd name="T43" fmla="*/ 108 h 79"/>
                <a:gd name="T44" fmla="*/ 48 w 71"/>
                <a:gd name="T45" fmla="*/ 89 h 79"/>
                <a:gd name="T46" fmla="*/ 29 w 71"/>
                <a:gd name="T47" fmla="*/ 85 h 79"/>
                <a:gd name="T48" fmla="*/ 79 w 71"/>
                <a:gd name="T49" fmla="*/ 83 h 79"/>
                <a:gd name="T50" fmla="*/ 54 w 71"/>
                <a:gd name="T51" fmla="*/ 83 h 79"/>
                <a:gd name="T52" fmla="*/ 27 w 71"/>
                <a:gd name="T53" fmla="*/ 46 h 79"/>
                <a:gd name="T54" fmla="*/ 79 w 71"/>
                <a:gd name="T55" fmla="*/ 35 h 79"/>
                <a:gd name="T56" fmla="*/ 27 w 71"/>
                <a:gd name="T57" fmla="*/ 46 h 79"/>
                <a:gd name="T58" fmla="*/ 10 w 71"/>
                <a:gd name="T59" fmla="*/ 135 h 79"/>
                <a:gd name="T60" fmla="*/ 142 w 71"/>
                <a:gd name="T61" fmla="*/ 125 h 79"/>
                <a:gd name="T62" fmla="*/ 65 w 71"/>
                <a:gd name="T63" fmla="*/ 139 h 79"/>
                <a:gd name="T64" fmla="*/ 33 w 71"/>
                <a:gd name="T65" fmla="*/ 164 h 79"/>
                <a:gd name="T66" fmla="*/ 65 w 71"/>
                <a:gd name="T67" fmla="*/ 139 h 79"/>
                <a:gd name="T68" fmla="*/ 100 w 71"/>
                <a:gd name="T69" fmla="*/ 164 h 79"/>
                <a:gd name="T70" fmla="*/ 100 w 71"/>
                <a:gd name="T71" fmla="*/ 139 h 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79">
                  <a:moveTo>
                    <a:pt x="69" y="10"/>
                  </a:moveTo>
                  <a:cubicBezTo>
                    <a:pt x="67" y="10"/>
                    <a:pt x="67" y="10"/>
                    <a:pt x="67" y="10"/>
                  </a:cubicBezTo>
                  <a:cubicBezTo>
                    <a:pt x="67" y="3"/>
                    <a:pt x="67" y="3"/>
                    <a:pt x="67" y="3"/>
                  </a:cubicBezTo>
                  <a:cubicBezTo>
                    <a:pt x="69" y="3"/>
                    <a:pt x="69" y="3"/>
                    <a:pt x="69" y="3"/>
                  </a:cubicBezTo>
                  <a:cubicBezTo>
                    <a:pt x="71" y="5"/>
                    <a:pt x="71" y="5"/>
                    <a:pt x="71" y="5"/>
                  </a:cubicBezTo>
                  <a:cubicBezTo>
                    <a:pt x="71" y="8"/>
                    <a:pt x="71" y="8"/>
                    <a:pt x="71" y="8"/>
                  </a:cubicBezTo>
                  <a:lnTo>
                    <a:pt x="69" y="10"/>
                  </a:lnTo>
                  <a:close/>
                  <a:moveTo>
                    <a:pt x="7" y="3"/>
                  </a:moveTo>
                  <a:cubicBezTo>
                    <a:pt x="29" y="3"/>
                    <a:pt x="29" y="3"/>
                    <a:pt x="29" y="3"/>
                  </a:cubicBezTo>
                  <a:cubicBezTo>
                    <a:pt x="29" y="0"/>
                    <a:pt x="29" y="0"/>
                    <a:pt x="29" y="0"/>
                  </a:cubicBezTo>
                  <a:cubicBezTo>
                    <a:pt x="43" y="0"/>
                    <a:pt x="43" y="0"/>
                    <a:pt x="43" y="0"/>
                  </a:cubicBezTo>
                  <a:cubicBezTo>
                    <a:pt x="43" y="3"/>
                    <a:pt x="43" y="3"/>
                    <a:pt x="43" y="3"/>
                  </a:cubicBezTo>
                  <a:cubicBezTo>
                    <a:pt x="65" y="3"/>
                    <a:pt x="65" y="3"/>
                    <a:pt x="65" y="3"/>
                  </a:cubicBezTo>
                  <a:cubicBezTo>
                    <a:pt x="65" y="10"/>
                    <a:pt x="65" y="10"/>
                    <a:pt x="65" y="10"/>
                  </a:cubicBezTo>
                  <a:cubicBezTo>
                    <a:pt x="7" y="10"/>
                    <a:pt x="7" y="10"/>
                    <a:pt x="7" y="10"/>
                  </a:cubicBezTo>
                  <a:lnTo>
                    <a:pt x="7" y="3"/>
                  </a:lnTo>
                  <a:close/>
                  <a:moveTo>
                    <a:pt x="0" y="8"/>
                  </a:moveTo>
                  <a:cubicBezTo>
                    <a:pt x="0" y="5"/>
                    <a:pt x="0" y="5"/>
                    <a:pt x="0" y="5"/>
                  </a:cubicBezTo>
                  <a:cubicBezTo>
                    <a:pt x="3" y="3"/>
                    <a:pt x="3" y="3"/>
                    <a:pt x="3" y="3"/>
                  </a:cubicBezTo>
                  <a:cubicBezTo>
                    <a:pt x="5" y="3"/>
                    <a:pt x="5" y="3"/>
                    <a:pt x="5" y="3"/>
                  </a:cubicBezTo>
                  <a:cubicBezTo>
                    <a:pt x="5" y="10"/>
                    <a:pt x="5" y="10"/>
                    <a:pt x="5" y="10"/>
                  </a:cubicBezTo>
                  <a:cubicBezTo>
                    <a:pt x="3" y="10"/>
                    <a:pt x="3" y="10"/>
                    <a:pt x="3" y="10"/>
                  </a:cubicBezTo>
                  <a:lnTo>
                    <a:pt x="0" y="8"/>
                  </a:lnTo>
                  <a:close/>
                  <a:moveTo>
                    <a:pt x="64" y="13"/>
                  </a:moveTo>
                  <a:cubicBezTo>
                    <a:pt x="64" y="57"/>
                    <a:pt x="64" y="57"/>
                    <a:pt x="64" y="57"/>
                  </a:cubicBezTo>
                  <a:cubicBezTo>
                    <a:pt x="8" y="57"/>
                    <a:pt x="8" y="57"/>
                    <a:pt x="8" y="57"/>
                  </a:cubicBezTo>
                  <a:cubicBezTo>
                    <a:pt x="8" y="13"/>
                    <a:pt x="8" y="13"/>
                    <a:pt x="8" y="13"/>
                  </a:cubicBezTo>
                  <a:lnTo>
                    <a:pt x="64" y="13"/>
                  </a:lnTo>
                  <a:close/>
                  <a:moveTo>
                    <a:pt x="41" y="49"/>
                  </a:moveTo>
                  <a:cubicBezTo>
                    <a:pt x="52" y="49"/>
                    <a:pt x="52" y="49"/>
                    <a:pt x="52" y="49"/>
                  </a:cubicBezTo>
                  <a:cubicBezTo>
                    <a:pt x="52" y="46"/>
                    <a:pt x="52" y="46"/>
                    <a:pt x="52" y="46"/>
                  </a:cubicBezTo>
                  <a:cubicBezTo>
                    <a:pt x="41" y="46"/>
                    <a:pt x="41" y="46"/>
                    <a:pt x="41" y="46"/>
                  </a:cubicBezTo>
                  <a:lnTo>
                    <a:pt x="41" y="49"/>
                  </a:lnTo>
                  <a:close/>
                  <a:moveTo>
                    <a:pt x="41" y="43"/>
                  </a:moveTo>
                  <a:cubicBezTo>
                    <a:pt x="59" y="43"/>
                    <a:pt x="59" y="43"/>
                    <a:pt x="59" y="43"/>
                  </a:cubicBezTo>
                  <a:cubicBezTo>
                    <a:pt x="59" y="40"/>
                    <a:pt x="59" y="40"/>
                    <a:pt x="59" y="40"/>
                  </a:cubicBezTo>
                  <a:cubicBezTo>
                    <a:pt x="41" y="40"/>
                    <a:pt x="41" y="40"/>
                    <a:pt x="41" y="40"/>
                  </a:cubicBezTo>
                  <a:lnTo>
                    <a:pt x="41" y="43"/>
                  </a:lnTo>
                  <a:close/>
                  <a:moveTo>
                    <a:pt x="41" y="35"/>
                  </a:moveTo>
                  <a:cubicBezTo>
                    <a:pt x="59" y="35"/>
                    <a:pt x="59" y="35"/>
                    <a:pt x="59" y="35"/>
                  </a:cubicBezTo>
                  <a:cubicBezTo>
                    <a:pt x="59" y="32"/>
                    <a:pt x="59" y="32"/>
                    <a:pt x="59" y="32"/>
                  </a:cubicBezTo>
                  <a:cubicBezTo>
                    <a:pt x="41" y="32"/>
                    <a:pt x="41" y="32"/>
                    <a:pt x="41" y="32"/>
                  </a:cubicBezTo>
                  <a:lnTo>
                    <a:pt x="41" y="35"/>
                  </a:lnTo>
                  <a:close/>
                  <a:moveTo>
                    <a:pt x="25" y="52"/>
                  </a:moveTo>
                  <a:cubicBezTo>
                    <a:pt x="30" y="52"/>
                    <a:pt x="35" y="48"/>
                    <a:pt x="36" y="43"/>
                  </a:cubicBezTo>
                  <a:cubicBezTo>
                    <a:pt x="23" y="43"/>
                    <a:pt x="23" y="43"/>
                    <a:pt x="23" y="43"/>
                  </a:cubicBezTo>
                  <a:cubicBezTo>
                    <a:pt x="23" y="30"/>
                    <a:pt x="23" y="30"/>
                    <a:pt x="23" y="30"/>
                  </a:cubicBezTo>
                  <a:cubicBezTo>
                    <a:pt x="17" y="30"/>
                    <a:pt x="14" y="35"/>
                    <a:pt x="14" y="41"/>
                  </a:cubicBezTo>
                  <a:cubicBezTo>
                    <a:pt x="14" y="47"/>
                    <a:pt x="18" y="52"/>
                    <a:pt x="25" y="52"/>
                  </a:cubicBezTo>
                  <a:close/>
                  <a:moveTo>
                    <a:pt x="38" y="40"/>
                  </a:moveTo>
                  <a:cubicBezTo>
                    <a:pt x="38" y="40"/>
                    <a:pt x="38" y="27"/>
                    <a:pt x="26" y="27"/>
                  </a:cubicBezTo>
                  <a:cubicBezTo>
                    <a:pt x="26" y="40"/>
                    <a:pt x="26" y="40"/>
                    <a:pt x="26" y="40"/>
                  </a:cubicBezTo>
                  <a:lnTo>
                    <a:pt x="38" y="40"/>
                  </a:lnTo>
                  <a:close/>
                  <a:moveTo>
                    <a:pt x="13" y="22"/>
                  </a:moveTo>
                  <a:cubicBezTo>
                    <a:pt x="38" y="22"/>
                    <a:pt x="38" y="22"/>
                    <a:pt x="38" y="22"/>
                  </a:cubicBezTo>
                  <a:cubicBezTo>
                    <a:pt x="38" y="17"/>
                    <a:pt x="38" y="17"/>
                    <a:pt x="38" y="17"/>
                  </a:cubicBezTo>
                  <a:cubicBezTo>
                    <a:pt x="13" y="17"/>
                    <a:pt x="13" y="17"/>
                    <a:pt x="13" y="17"/>
                  </a:cubicBezTo>
                  <a:lnTo>
                    <a:pt x="13" y="22"/>
                  </a:lnTo>
                  <a:close/>
                  <a:moveTo>
                    <a:pt x="68" y="65"/>
                  </a:moveTo>
                  <a:cubicBezTo>
                    <a:pt x="5" y="65"/>
                    <a:pt x="5" y="65"/>
                    <a:pt x="5" y="65"/>
                  </a:cubicBezTo>
                  <a:cubicBezTo>
                    <a:pt x="5" y="60"/>
                    <a:pt x="5" y="60"/>
                    <a:pt x="5" y="60"/>
                  </a:cubicBezTo>
                  <a:cubicBezTo>
                    <a:pt x="68" y="60"/>
                    <a:pt x="68" y="60"/>
                    <a:pt x="68" y="60"/>
                  </a:cubicBezTo>
                  <a:lnTo>
                    <a:pt x="68" y="65"/>
                  </a:lnTo>
                  <a:close/>
                  <a:moveTo>
                    <a:pt x="31" y="67"/>
                  </a:moveTo>
                  <a:cubicBezTo>
                    <a:pt x="23" y="79"/>
                    <a:pt x="23" y="79"/>
                    <a:pt x="23" y="79"/>
                  </a:cubicBezTo>
                  <a:cubicBezTo>
                    <a:pt x="16" y="79"/>
                    <a:pt x="16" y="79"/>
                    <a:pt x="16" y="79"/>
                  </a:cubicBezTo>
                  <a:cubicBezTo>
                    <a:pt x="23" y="67"/>
                    <a:pt x="23" y="67"/>
                    <a:pt x="23" y="67"/>
                  </a:cubicBezTo>
                  <a:lnTo>
                    <a:pt x="31" y="67"/>
                  </a:lnTo>
                  <a:close/>
                  <a:moveTo>
                    <a:pt x="55" y="79"/>
                  </a:moveTo>
                  <a:cubicBezTo>
                    <a:pt x="48" y="79"/>
                    <a:pt x="48" y="79"/>
                    <a:pt x="48" y="79"/>
                  </a:cubicBezTo>
                  <a:cubicBezTo>
                    <a:pt x="41" y="67"/>
                    <a:pt x="41" y="67"/>
                    <a:pt x="41" y="67"/>
                  </a:cubicBezTo>
                  <a:cubicBezTo>
                    <a:pt x="48" y="67"/>
                    <a:pt x="48" y="67"/>
                    <a:pt x="48" y="67"/>
                  </a:cubicBezTo>
                  <a:lnTo>
                    <a:pt x="55" y="79"/>
                  </a:lnTo>
                  <a:close/>
                </a:path>
              </a:pathLst>
            </a:custGeom>
            <a:solidFill>
              <a:srgbClr val="FFFFFF"/>
            </a:solidFill>
            <a:ln w="9525">
              <a:noFill/>
              <a:round/>
              <a:headEnd/>
              <a:tailEnd/>
            </a:ln>
          </p:spPr>
          <p:txBody>
            <a:bodyPr/>
            <a:lstStyle/>
            <a:p>
              <a:endParaRPr lang="zh-CN" altLang="en-US" sz="2669">
                <a:latin typeface="Arial" panose="020B0604020202020204" pitchFamily="34" charset="0"/>
                <a:ea typeface="微软雅黑" panose="020B0503020204020204" pitchFamily="34" charset="-122"/>
                <a:sym typeface="Arial" panose="020B0604020202020204" pitchFamily="34" charset="0"/>
              </a:endParaRPr>
            </a:p>
          </p:txBody>
        </p:sp>
      </p:grpSp>
      <p:sp>
        <p:nvSpPr>
          <p:cNvPr id="1048597" name="Rectangle 12"/>
          <p:cNvSpPr>
            <a:spLocks noChangeArrowheads="1"/>
          </p:cNvSpPr>
          <p:nvPr/>
        </p:nvSpPr>
        <p:spPr bwMode="auto">
          <a:xfrm>
            <a:off x="8172898" y="4123979"/>
            <a:ext cx="2565052" cy="430887"/>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chemeClr val="bg1">
                    <a:lumMod val="65000"/>
                  </a:schemeClr>
                </a:solidFill>
                <a:ea typeface="微软雅黑" panose="020B0503020204020204" pitchFamily="34" charset="-122"/>
                <a:sym typeface="Arial" panose="020B0604020202020204" pitchFamily="34" charset="0"/>
              </a:rPr>
              <a:t>治疗方案</a:t>
            </a:r>
            <a:endParaRPr lang="zh-CN" altLang="en-US" sz="2800" dirty="0">
              <a:solidFill>
                <a:schemeClr val="bg1">
                  <a:lumMod val="65000"/>
                </a:schemeClr>
              </a:solidFill>
              <a:ea typeface="微软雅黑" panose="020B0503020204020204" pitchFamily="34" charset="-122"/>
              <a:sym typeface="Arial" panose="020B0604020202020204" pitchFamily="34" charset="0"/>
            </a:endParaRPr>
          </a:p>
        </p:txBody>
      </p:sp>
      <p:grpSp>
        <p:nvGrpSpPr>
          <p:cNvPr id="38" name="Group 13"/>
          <p:cNvGrpSpPr/>
          <p:nvPr/>
        </p:nvGrpSpPr>
        <p:grpSpPr bwMode="auto">
          <a:xfrm>
            <a:off x="6987481" y="3916215"/>
            <a:ext cx="817066" cy="817066"/>
            <a:chOff x="0" y="0"/>
            <a:chExt cx="366" cy="366"/>
          </a:xfrm>
        </p:grpSpPr>
        <p:sp>
          <p:nvSpPr>
            <p:cNvPr id="1048598" name="Oval 14"/>
            <p:cNvSpPr>
              <a:spLocks noChangeArrowheads="1"/>
            </p:cNvSpPr>
            <p:nvPr/>
          </p:nvSpPr>
          <p:spPr bwMode="auto">
            <a:xfrm>
              <a:off x="0" y="0"/>
              <a:ext cx="366" cy="366"/>
            </a:xfrm>
            <a:prstGeom prst="ellipse">
              <a:avLst/>
            </a:prstGeom>
            <a:solidFill>
              <a:schemeClr val="accent1"/>
            </a:solidFill>
            <a:ln w="12700">
              <a:no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69">
                <a:ea typeface="微软雅黑" panose="020B0503020204020204" pitchFamily="34" charset="-122"/>
                <a:sym typeface="Arial" panose="020B0604020202020204" pitchFamily="34" charset="0"/>
              </a:endParaRPr>
            </a:p>
          </p:txBody>
        </p:sp>
        <p:sp>
          <p:nvSpPr>
            <p:cNvPr id="1048599" name="Freeform 15"/>
            <p:cNvSpPr>
              <a:spLocks noEditPoints="1"/>
            </p:cNvSpPr>
            <p:nvPr/>
          </p:nvSpPr>
          <p:spPr bwMode="auto">
            <a:xfrm>
              <a:off x="102" y="102"/>
              <a:ext cx="162" cy="162"/>
            </a:xfrm>
            <a:custGeom>
              <a:avLst/>
              <a:gdLst>
                <a:gd name="T0" fmla="*/ 104 w 78"/>
                <a:gd name="T1" fmla="*/ 83 h 78"/>
                <a:gd name="T2" fmla="*/ 120 w 78"/>
                <a:gd name="T3" fmla="*/ 85 h 78"/>
                <a:gd name="T4" fmla="*/ 162 w 78"/>
                <a:gd name="T5" fmla="*/ 44 h 78"/>
                <a:gd name="T6" fmla="*/ 162 w 78"/>
                <a:gd name="T7" fmla="*/ 37 h 78"/>
                <a:gd name="T8" fmla="*/ 133 w 78"/>
                <a:gd name="T9" fmla="*/ 69 h 78"/>
                <a:gd name="T10" fmla="*/ 104 w 78"/>
                <a:gd name="T11" fmla="*/ 64 h 78"/>
                <a:gd name="T12" fmla="*/ 96 w 78"/>
                <a:gd name="T13" fmla="*/ 37 h 78"/>
                <a:gd name="T14" fmla="*/ 127 w 78"/>
                <a:gd name="T15" fmla="*/ 4 h 78"/>
                <a:gd name="T16" fmla="*/ 120 w 78"/>
                <a:gd name="T17" fmla="*/ 2 h 78"/>
                <a:gd name="T18" fmla="*/ 79 w 78"/>
                <a:gd name="T19" fmla="*/ 44 h 78"/>
                <a:gd name="T20" fmla="*/ 83 w 78"/>
                <a:gd name="T21" fmla="*/ 60 h 78"/>
                <a:gd name="T22" fmla="*/ 44 w 78"/>
                <a:gd name="T23" fmla="*/ 110 h 78"/>
                <a:gd name="T24" fmla="*/ 35 w 78"/>
                <a:gd name="T25" fmla="*/ 108 h 78"/>
                <a:gd name="T26" fmla="*/ 10 w 78"/>
                <a:gd name="T27" fmla="*/ 133 h 78"/>
                <a:gd name="T28" fmla="*/ 35 w 78"/>
                <a:gd name="T29" fmla="*/ 160 h 78"/>
                <a:gd name="T30" fmla="*/ 60 w 78"/>
                <a:gd name="T31" fmla="*/ 133 h 78"/>
                <a:gd name="T32" fmla="*/ 60 w 78"/>
                <a:gd name="T33" fmla="*/ 125 h 78"/>
                <a:gd name="T34" fmla="*/ 104 w 78"/>
                <a:gd name="T35" fmla="*/ 83 h 78"/>
                <a:gd name="T36" fmla="*/ 35 w 78"/>
                <a:gd name="T37" fmla="*/ 147 h 78"/>
                <a:gd name="T38" fmla="*/ 23 w 78"/>
                <a:gd name="T39" fmla="*/ 133 h 78"/>
                <a:gd name="T40" fmla="*/ 35 w 78"/>
                <a:gd name="T41" fmla="*/ 120 h 78"/>
                <a:gd name="T42" fmla="*/ 50 w 78"/>
                <a:gd name="T43" fmla="*/ 133 h 78"/>
                <a:gd name="T44" fmla="*/ 35 w 78"/>
                <a:gd name="T45" fmla="*/ 147 h 78"/>
                <a:gd name="T46" fmla="*/ 37 w 78"/>
                <a:gd name="T47" fmla="*/ 50 h 78"/>
                <a:gd name="T48" fmla="*/ 62 w 78"/>
                <a:gd name="T49" fmla="*/ 75 h 78"/>
                <a:gd name="T50" fmla="*/ 75 w 78"/>
                <a:gd name="T51" fmla="*/ 64 h 78"/>
                <a:gd name="T52" fmla="*/ 50 w 78"/>
                <a:gd name="T53" fmla="*/ 39 h 78"/>
                <a:gd name="T54" fmla="*/ 56 w 78"/>
                <a:gd name="T55" fmla="*/ 33 h 78"/>
                <a:gd name="T56" fmla="*/ 23 w 78"/>
                <a:gd name="T57" fmla="*/ 0 h 78"/>
                <a:gd name="T58" fmla="*/ 0 w 78"/>
                <a:gd name="T59" fmla="*/ 25 h 78"/>
                <a:gd name="T60" fmla="*/ 33 w 78"/>
                <a:gd name="T61" fmla="*/ 56 h 78"/>
                <a:gd name="T62" fmla="*/ 37 w 78"/>
                <a:gd name="T63" fmla="*/ 50 h 78"/>
                <a:gd name="T64" fmla="*/ 114 w 78"/>
                <a:gd name="T65" fmla="*/ 87 h 78"/>
                <a:gd name="T66" fmla="*/ 79 w 78"/>
                <a:gd name="T67" fmla="*/ 118 h 78"/>
                <a:gd name="T68" fmla="*/ 116 w 78"/>
                <a:gd name="T69" fmla="*/ 156 h 78"/>
                <a:gd name="T70" fmla="*/ 139 w 78"/>
                <a:gd name="T71" fmla="*/ 156 h 78"/>
                <a:gd name="T72" fmla="*/ 150 w 78"/>
                <a:gd name="T73" fmla="*/ 145 h 78"/>
                <a:gd name="T74" fmla="*/ 150 w 78"/>
                <a:gd name="T75" fmla="*/ 123 h 78"/>
                <a:gd name="T76" fmla="*/ 114 w 78"/>
                <a:gd name="T77" fmla="*/ 87 h 78"/>
                <a:gd name="T78" fmla="*/ 129 w 78"/>
                <a:gd name="T79" fmla="*/ 147 h 78"/>
                <a:gd name="T80" fmla="*/ 125 w 78"/>
                <a:gd name="T81" fmla="*/ 147 h 78"/>
                <a:gd name="T82" fmla="*/ 93 w 78"/>
                <a:gd name="T83" fmla="*/ 118 h 78"/>
                <a:gd name="T84" fmla="*/ 93 w 78"/>
                <a:gd name="T85" fmla="*/ 112 h 78"/>
                <a:gd name="T86" fmla="*/ 100 w 78"/>
                <a:gd name="T87" fmla="*/ 112 h 78"/>
                <a:gd name="T88" fmla="*/ 129 w 78"/>
                <a:gd name="T89" fmla="*/ 143 h 78"/>
                <a:gd name="T90" fmla="*/ 129 w 78"/>
                <a:gd name="T91" fmla="*/ 147 h 78"/>
                <a:gd name="T92" fmla="*/ 143 w 78"/>
                <a:gd name="T93" fmla="*/ 135 h 78"/>
                <a:gd name="T94" fmla="*/ 137 w 78"/>
                <a:gd name="T95" fmla="*/ 135 h 78"/>
                <a:gd name="T96" fmla="*/ 108 w 78"/>
                <a:gd name="T97" fmla="*/ 106 h 78"/>
                <a:gd name="T98" fmla="*/ 108 w 78"/>
                <a:gd name="T99" fmla="*/ 100 h 78"/>
                <a:gd name="T100" fmla="*/ 112 w 78"/>
                <a:gd name="T101" fmla="*/ 100 h 78"/>
                <a:gd name="T102" fmla="*/ 143 w 78"/>
                <a:gd name="T103" fmla="*/ 129 h 78"/>
                <a:gd name="T104" fmla="*/ 143 w 78"/>
                <a:gd name="T105" fmla="*/ 135 h 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8" h="78">
                  <a:moveTo>
                    <a:pt x="50" y="40"/>
                  </a:moveTo>
                  <a:cubicBezTo>
                    <a:pt x="53" y="41"/>
                    <a:pt x="55" y="41"/>
                    <a:pt x="58" y="41"/>
                  </a:cubicBezTo>
                  <a:cubicBezTo>
                    <a:pt x="69" y="41"/>
                    <a:pt x="78" y="32"/>
                    <a:pt x="78" y="21"/>
                  </a:cubicBezTo>
                  <a:cubicBezTo>
                    <a:pt x="78" y="20"/>
                    <a:pt x="78" y="19"/>
                    <a:pt x="78" y="18"/>
                  </a:cubicBezTo>
                  <a:cubicBezTo>
                    <a:pt x="64" y="33"/>
                    <a:pt x="64" y="33"/>
                    <a:pt x="64" y="33"/>
                  </a:cubicBezTo>
                  <a:cubicBezTo>
                    <a:pt x="50" y="31"/>
                    <a:pt x="50" y="31"/>
                    <a:pt x="50" y="31"/>
                  </a:cubicBezTo>
                  <a:cubicBezTo>
                    <a:pt x="46" y="18"/>
                    <a:pt x="46" y="18"/>
                    <a:pt x="46" y="18"/>
                  </a:cubicBezTo>
                  <a:cubicBezTo>
                    <a:pt x="61" y="2"/>
                    <a:pt x="61" y="2"/>
                    <a:pt x="61" y="2"/>
                  </a:cubicBezTo>
                  <a:cubicBezTo>
                    <a:pt x="60" y="2"/>
                    <a:pt x="59" y="1"/>
                    <a:pt x="58" y="1"/>
                  </a:cubicBezTo>
                  <a:cubicBezTo>
                    <a:pt x="47" y="1"/>
                    <a:pt x="38" y="10"/>
                    <a:pt x="38" y="21"/>
                  </a:cubicBezTo>
                  <a:cubicBezTo>
                    <a:pt x="38" y="24"/>
                    <a:pt x="39" y="27"/>
                    <a:pt x="40" y="29"/>
                  </a:cubicBezTo>
                  <a:cubicBezTo>
                    <a:pt x="34" y="40"/>
                    <a:pt x="24" y="49"/>
                    <a:pt x="21" y="53"/>
                  </a:cubicBezTo>
                  <a:cubicBezTo>
                    <a:pt x="20" y="52"/>
                    <a:pt x="18" y="52"/>
                    <a:pt x="17" y="52"/>
                  </a:cubicBezTo>
                  <a:cubicBezTo>
                    <a:pt x="10" y="52"/>
                    <a:pt x="5" y="58"/>
                    <a:pt x="5" y="64"/>
                  </a:cubicBezTo>
                  <a:cubicBezTo>
                    <a:pt x="5" y="71"/>
                    <a:pt x="10" y="77"/>
                    <a:pt x="17" y="77"/>
                  </a:cubicBezTo>
                  <a:cubicBezTo>
                    <a:pt x="24" y="77"/>
                    <a:pt x="29" y="71"/>
                    <a:pt x="29" y="64"/>
                  </a:cubicBezTo>
                  <a:cubicBezTo>
                    <a:pt x="29" y="63"/>
                    <a:pt x="29" y="61"/>
                    <a:pt x="29" y="60"/>
                  </a:cubicBezTo>
                  <a:cubicBezTo>
                    <a:pt x="31" y="56"/>
                    <a:pt x="39" y="47"/>
                    <a:pt x="50" y="40"/>
                  </a:cubicBezTo>
                  <a:close/>
                  <a:moveTo>
                    <a:pt x="17" y="71"/>
                  </a:moveTo>
                  <a:cubicBezTo>
                    <a:pt x="14" y="71"/>
                    <a:pt x="11" y="68"/>
                    <a:pt x="11" y="64"/>
                  </a:cubicBezTo>
                  <a:cubicBezTo>
                    <a:pt x="11" y="61"/>
                    <a:pt x="14" y="58"/>
                    <a:pt x="17" y="58"/>
                  </a:cubicBezTo>
                  <a:cubicBezTo>
                    <a:pt x="21" y="58"/>
                    <a:pt x="24" y="61"/>
                    <a:pt x="24" y="64"/>
                  </a:cubicBezTo>
                  <a:cubicBezTo>
                    <a:pt x="24" y="68"/>
                    <a:pt x="21" y="71"/>
                    <a:pt x="17" y="71"/>
                  </a:cubicBezTo>
                  <a:close/>
                  <a:moveTo>
                    <a:pt x="18" y="24"/>
                  </a:moveTo>
                  <a:cubicBezTo>
                    <a:pt x="30" y="36"/>
                    <a:pt x="30" y="36"/>
                    <a:pt x="30" y="36"/>
                  </a:cubicBezTo>
                  <a:cubicBezTo>
                    <a:pt x="36" y="31"/>
                    <a:pt x="36" y="31"/>
                    <a:pt x="36" y="31"/>
                  </a:cubicBezTo>
                  <a:cubicBezTo>
                    <a:pt x="24" y="19"/>
                    <a:pt x="24" y="19"/>
                    <a:pt x="24" y="19"/>
                  </a:cubicBezTo>
                  <a:cubicBezTo>
                    <a:pt x="27" y="16"/>
                    <a:pt x="27" y="16"/>
                    <a:pt x="27" y="16"/>
                  </a:cubicBezTo>
                  <a:cubicBezTo>
                    <a:pt x="11" y="0"/>
                    <a:pt x="11" y="0"/>
                    <a:pt x="11" y="0"/>
                  </a:cubicBezTo>
                  <a:cubicBezTo>
                    <a:pt x="0" y="12"/>
                    <a:pt x="0" y="12"/>
                    <a:pt x="0" y="12"/>
                  </a:cubicBezTo>
                  <a:cubicBezTo>
                    <a:pt x="16" y="27"/>
                    <a:pt x="16" y="27"/>
                    <a:pt x="16" y="27"/>
                  </a:cubicBezTo>
                  <a:lnTo>
                    <a:pt x="18" y="24"/>
                  </a:lnTo>
                  <a:close/>
                  <a:moveTo>
                    <a:pt x="55" y="42"/>
                  </a:moveTo>
                  <a:cubicBezTo>
                    <a:pt x="55" y="42"/>
                    <a:pt x="45" y="45"/>
                    <a:pt x="38" y="57"/>
                  </a:cubicBezTo>
                  <a:cubicBezTo>
                    <a:pt x="38" y="56"/>
                    <a:pt x="56" y="75"/>
                    <a:pt x="56" y="75"/>
                  </a:cubicBezTo>
                  <a:cubicBezTo>
                    <a:pt x="59" y="78"/>
                    <a:pt x="64" y="78"/>
                    <a:pt x="67" y="75"/>
                  </a:cubicBezTo>
                  <a:cubicBezTo>
                    <a:pt x="72" y="70"/>
                    <a:pt x="72" y="70"/>
                    <a:pt x="72" y="70"/>
                  </a:cubicBezTo>
                  <a:cubicBezTo>
                    <a:pt x="75" y="67"/>
                    <a:pt x="75" y="62"/>
                    <a:pt x="72" y="59"/>
                  </a:cubicBezTo>
                  <a:lnTo>
                    <a:pt x="55" y="42"/>
                  </a:lnTo>
                  <a:close/>
                  <a:moveTo>
                    <a:pt x="62" y="71"/>
                  </a:moveTo>
                  <a:cubicBezTo>
                    <a:pt x="62" y="72"/>
                    <a:pt x="60" y="72"/>
                    <a:pt x="60" y="71"/>
                  </a:cubicBezTo>
                  <a:cubicBezTo>
                    <a:pt x="45" y="57"/>
                    <a:pt x="45" y="57"/>
                    <a:pt x="45" y="57"/>
                  </a:cubicBezTo>
                  <a:cubicBezTo>
                    <a:pt x="44" y="56"/>
                    <a:pt x="44" y="55"/>
                    <a:pt x="45" y="54"/>
                  </a:cubicBezTo>
                  <a:cubicBezTo>
                    <a:pt x="46" y="54"/>
                    <a:pt x="47" y="54"/>
                    <a:pt x="48" y="54"/>
                  </a:cubicBezTo>
                  <a:cubicBezTo>
                    <a:pt x="62" y="69"/>
                    <a:pt x="62" y="69"/>
                    <a:pt x="62" y="69"/>
                  </a:cubicBezTo>
                  <a:cubicBezTo>
                    <a:pt x="63" y="69"/>
                    <a:pt x="63" y="71"/>
                    <a:pt x="62" y="71"/>
                  </a:cubicBezTo>
                  <a:close/>
                  <a:moveTo>
                    <a:pt x="69" y="65"/>
                  </a:moveTo>
                  <a:cubicBezTo>
                    <a:pt x="68" y="66"/>
                    <a:pt x="67" y="66"/>
                    <a:pt x="66" y="65"/>
                  </a:cubicBezTo>
                  <a:cubicBezTo>
                    <a:pt x="52" y="51"/>
                    <a:pt x="52" y="51"/>
                    <a:pt x="52" y="51"/>
                  </a:cubicBezTo>
                  <a:cubicBezTo>
                    <a:pt x="51" y="50"/>
                    <a:pt x="51" y="49"/>
                    <a:pt x="52" y="48"/>
                  </a:cubicBezTo>
                  <a:cubicBezTo>
                    <a:pt x="52" y="47"/>
                    <a:pt x="54" y="47"/>
                    <a:pt x="54" y="48"/>
                  </a:cubicBezTo>
                  <a:cubicBezTo>
                    <a:pt x="69" y="62"/>
                    <a:pt x="69" y="62"/>
                    <a:pt x="69" y="62"/>
                  </a:cubicBezTo>
                  <a:cubicBezTo>
                    <a:pt x="69" y="63"/>
                    <a:pt x="69" y="64"/>
                    <a:pt x="69" y="65"/>
                  </a:cubicBezTo>
                  <a:close/>
                </a:path>
              </a:pathLst>
            </a:custGeom>
            <a:solidFill>
              <a:srgbClr val="FFFFFF"/>
            </a:solidFill>
            <a:ln w="9525">
              <a:noFill/>
              <a:round/>
              <a:headEnd/>
              <a:tailEnd/>
            </a:ln>
          </p:spPr>
          <p:txBody>
            <a:bodyPr/>
            <a:lstStyle/>
            <a:p>
              <a:endParaRPr lang="zh-CN" altLang="en-US" sz="2669">
                <a:latin typeface="Arial" panose="020B0604020202020204" pitchFamily="34" charset="0"/>
                <a:ea typeface="微软雅黑" panose="020B0503020204020204" pitchFamily="34" charset="-122"/>
                <a:sym typeface="Arial" panose="020B0604020202020204" pitchFamily="34" charset="0"/>
              </a:endParaRPr>
            </a:p>
          </p:txBody>
        </p:sp>
      </p:grpSp>
      <p:sp>
        <p:nvSpPr>
          <p:cNvPr id="1048603" name="Text Box 24"/>
          <p:cNvSpPr txBox="1">
            <a:spLocks noChangeArrowheads="1"/>
          </p:cNvSpPr>
          <p:nvPr/>
        </p:nvSpPr>
        <p:spPr bwMode="auto">
          <a:xfrm>
            <a:off x="5681515" y="1259633"/>
            <a:ext cx="817880" cy="929640"/>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5625">
                <a:solidFill>
                  <a:schemeClr val="bg1"/>
                </a:solidFill>
                <a:ea typeface="微软雅黑" panose="020B0503020204020204" pitchFamily="34" charset="-122"/>
                <a:sym typeface="Arial" panose="020B0604020202020204" pitchFamily="34" charset="0"/>
              </a:rPr>
              <a:t>01</a:t>
            </a:r>
          </a:p>
        </p:txBody>
      </p:sp>
      <p:sp>
        <p:nvSpPr>
          <p:cNvPr id="1048605" name="Text Box 26"/>
          <p:cNvSpPr txBox="1">
            <a:spLocks noChangeArrowheads="1"/>
          </p:cNvSpPr>
          <p:nvPr/>
        </p:nvSpPr>
        <p:spPr bwMode="auto">
          <a:xfrm>
            <a:off x="5681515" y="3813524"/>
            <a:ext cx="986167" cy="957955"/>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5625" dirty="0" smtClean="0">
                <a:solidFill>
                  <a:schemeClr val="bg1"/>
                </a:solidFill>
                <a:ea typeface="微软雅黑" panose="020B0503020204020204" pitchFamily="34" charset="-122"/>
                <a:sym typeface="Arial" panose="020B0604020202020204" pitchFamily="34" charset="0"/>
              </a:rPr>
              <a:t>0</a:t>
            </a:r>
            <a:r>
              <a:rPr lang="en-US" altLang="zh-CN" sz="5625" dirty="0" smtClean="0">
                <a:solidFill>
                  <a:schemeClr val="bg1"/>
                </a:solidFill>
                <a:ea typeface="微软雅黑" panose="020B0503020204020204" pitchFamily="34" charset="-122"/>
                <a:sym typeface="Arial" panose="020B0604020202020204" pitchFamily="34" charset="0"/>
              </a:rPr>
              <a:t>2</a:t>
            </a:r>
            <a:endParaRPr lang="zh-CN" altLang="zh-CN" sz="5625" dirty="0">
              <a:solidFill>
                <a:schemeClr val="bg1"/>
              </a:solidFill>
              <a:ea typeface="微软雅黑" panose="020B0503020204020204" pitchFamily="34" charset="-122"/>
              <a:sym typeface="Arial" panose="020B0604020202020204" pitchFamily="34" charset="0"/>
            </a:endParaRPr>
          </a:p>
        </p:txBody>
      </p:sp>
      <p:sp>
        <p:nvSpPr>
          <p:cNvPr id="1048607" name="Line 29"/>
          <p:cNvSpPr>
            <a:spLocks noChangeShapeType="1"/>
          </p:cNvSpPr>
          <p:nvPr/>
        </p:nvSpPr>
        <p:spPr bwMode="auto">
          <a:xfrm>
            <a:off x="1409700" y="3100710"/>
            <a:ext cx="3214688" cy="0"/>
          </a:xfrm>
          <a:prstGeom prst="line">
            <a:avLst/>
          </a:prstGeom>
          <a:noFill/>
          <a:ln w="6350">
            <a:solidFill>
              <a:schemeClr val="accent1"/>
            </a:solidFill>
            <a:round/>
            <a:headEnd/>
            <a:tailEnd/>
          </a:ln>
          <a:effectLst/>
        </p:spPr>
        <p:txBody>
          <a:bodyPr/>
          <a:lstStyle/>
          <a:p>
            <a:endParaRPr lang="zh-CN" altLang="en-US" sz="2669">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08" name="Text Box 30"/>
          <p:cNvSpPr txBox="1">
            <a:spLocks noChangeArrowheads="1"/>
          </p:cNvSpPr>
          <p:nvPr/>
        </p:nvSpPr>
        <p:spPr bwMode="auto">
          <a:xfrm>
            <a:off x="1502033" y="3354538"/>
            <a:ext cx="923330" cy="553998"/>
          </a:xfrm>
          <a:prstGeom prst="rect">
            <a:avLst/>
          </a:prstGeom>
          <a:noFill/>
          <a:ln>
            <a:noFill/>
          </a:ln>
          <a:effec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smtClean="0">
                <a:solidFill>
                  <a:schemeClr val="accent1"/>
                </a:solidFill>
                <a:ea typeface="微软雅黑" panose="020B0503020204020204" pitchFamily="34" charset="-122"/>
                <a:sym typeface="Arial" panose="020B0604020202020204" pitchFamily="34" charset="0"/>
              </a:rPr>
              <a:t>目录</a:t>
            </a:r>
            <a:endParaRPr lang="zh-CN" altLang="zh-CN" sz="3600" b="1" dirty="0">
              <a:solidFill>
                <a:schemeClr val="accent1"/>
              </a:solidFill>
              <a:ea typeface="微软雅黑" panose="020B0503020204020204" pitchFamily="34" charset="-122"/>
              <a:sym typeface="Arial" panose="020B0604020202020204" pitchFamily="34" charset="0"/>
            </a:endParaRPr>
          </a:p>
        </p:txBody>
      </p:sp>
      <p:sp>
        <p:nvSpPr>
          <p:cNvPr id="1048609" name="Text Box 31"/>
          <p:cNvSpPr txBox="1">
            <a:spLocks noChangeArrowheads="1"/>
          </p:cNvSpPr>
          <p:nvPr/>
        </p:nvSpPr>
        <p:spPr bwMode="auto">
          <a:xfrm>
            <a:off x="2566460" y="3477649"/>
            <a:ext cx="1974900" cy="430887"/>
          </a:xfrm>
          <a:prstGeom prst="rect">
            <a:avLst/>
          </a:prstGeom>
          <a:noFill/>
          <a:ln>
            <a:noFill/>
          </a:ln>
          <a:effec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dirty="0" smtClean="0">
                <a:solidFill>
                  <a:schemeClr val="accent1"/>
                </a:solidFill>
                <a:ea typeface="微软雅黑" panose="020B0503020204020204" pitchFamily="34" charset="-122"/>
                <a:sym typeface="Arial" panose="020B0604020202020204" pitchFamily="34" charset="0"/>
              </a:rPr>
              <a:t>CONTENTS</a:t>
            </a:r>
            <a:endParaRPr lang="zh-CN" altLang="zh-CN" sz="2800" dirty="0">
              <a:solidFill>
                <a:schemeClr val="accent1"/>
              </a:solidFill>
              <a:ea typeface="微软雅黑" panose="020B0503020204020204" pitchFamily="34" charset="-122"/>
              <a:sym typeface="Arial" panose="020B0604020202020204" pitchFamily="34" charset="0"/>
            </a:endParaRPr>
          </a:p>
        </p:txBody>
      </p:sp>
      <p:sp>
        <p:nvSpPr>
          <p:cNvPr id="1048610" name="Line 32"/>
          <p:cNvSpPr>
            <a:spLocks noChangeShapeType="1"/>
          </p:cNvSpPr>
          <p:nvPr/>
        </p:nvSpPr>
        <p:spPr bwMode="auto">
          <a:xfrm>
            <a:off x="1409700" y="4214690"/>
            <a:ext cx="3214688" cy="0"/>
          </a:xfrm>
          <a:prstGeom prst="line">
            <a:avLst/>
          </a:prstGeom>
          <a:noFill/>
          <a:ln w="6350">
            <a:solidFill>
              <a:schemeClr val="accent1"/>
            </a:solidFill>
            <a:round/>
            <a:headEnd/>
            <a:tailEnd/>
          </a:ln>
          <a:effectLst/>
        </p:spPr>
        <p:txBody>
          <a:bodyPr/>
          <a:lstStyle/>
          <a:p>
            <a:endParaRPr lang="zh-CN" altLang="en-US" sz="2669">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1797288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8590"/>
                                        </p:tgtEl>
                                        <p:attrNameLst>
                                          <p:attrName>style.visibility</p:attrName>
                                        </p:attrNameLst>
                                      </p:cBhvr>
                                      <p:to>
                                        <p:strVal val="visible"/>
                                      </p:to>
                                    </p:set>
                                    <p:anim calcmode="lin" valueType="num">
                                      <p:cBhvr additive="base">
                                        <p:cTn id="7" dur="500" fill="hold"/>
                                        <p:tgtEl>
                                          <p:spTgt spid="1048590"/>
                                        </p:tgtEl>
                                        <p:attrNameLst>
                                          <p:attrName>ppt_x</p:attrName>
                                        </p:attrNameLst>
                                      </p:cBhvr>
                                      <p:tavLst>
                                        <p:tav tm="0">
                                          <p:val>
                                            <p:strVal val="0-#ppt_w/2"/>
                                          </p:val>
                                        </p:tav>
                                        <p:tav tm="100000">
                                          <p:val>
                                            <p:strVal val="#ppt_x"/>
                                          </p:val>
                                        </p:tav>
                                      </p:tavLst>
                                    </p:anim>
                                    <p:anim calcmode="lin" valueType="num">
                                      <p:cBhvr additive="base">
                                        <p:cTn id="8" dur="500" fill="hold"/>
                                        <p:tgtEl>
                                          <p:spTgt spid="10485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8589"/>
                                        </p:tgtEl>
                                        <p:attrNameLst>
                                          <p:attrName>style.visibility</p:attrName>
                                        </p:attrNameLst>
                                      </p:cBhvr>
                                      <p:to>
                                        <p:strVal val="visible"/>
                                      </p:to>
                                    </p:set>
                                    <p:anim calcmode="lin" valueType="num">
                                      <p:cBhvr additive="base">
                                        <p:cTn id="11" dur="500" fill="hold"/>
                                        <p:tgtEl>
                                          <p:spTgt spid="1048589"/>
                                        </p:tgtEl>
                                        <p:attrNameLst>
                                          <p:attrName>ppt_x</p:attrName>
                                        </p:attrNameLst>
                                      </p:cBhvr>
                                      <p:tavLst>
                                        <p:tav tm="0">
                                          <p:val>
                                            <p:strVal val="0-#ppt_w/2"/>
                                          </p:val>
                                        </p:tav>
                                        <p:tav tm="100000">
                                          <p:val>
                                            <p:strVal val="#ppt_x"/>
                                          </p:val>
                                        </p:tav>
                                      </p:tavLst>
                                    </p:anim>
                                    <p:anim calcmode="lin" valueType="num">
                                      <p:cBhvr additive="base">
                                        <p:cTn id="12" dur="500" fill="hold"/>
                                        <p:tgtEl>
                                          <p:spTgt spid="104858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48607"/>
                                        </p:tgtEl>
                                        <p:attrNameLst>
                                          <p:attrName>style.visibility</p:attrName>
                                        </p:attrNameLst>
                                      </p:cBhvr>
                                      <p:to>
                                        <p:strVal val="visible"/>
                                      </p:to>
                                    </p:set>
                                    <p:anim calcmode="lin" valueType="num">
                                      <p:cBhvr additive="base">
                                        <p:cTn id="17" dur="500" fill="hold"/>
                                        <p:tgtEl>
                                          <p:spTgt spid="1048607"/>
                                        </p:tgtEl>
                                        <p:attrNameLst>
                                          <p:attrName>ppt_x</p:attrName>
                                        </p:attrNameLst>
                                      </p:cBhvr>
                                      <p:tavLst>
                                        <p:tav tm="0">
                                          <p:val>
                                            <p:strVal val="0-#ppt_w/2"/>
                                          </p:val>
                                        </p:tav>
                                        <p:tav tm="100000">
                                          <p:val>
                                            <p:strVal val="#ppt_x"/>
                                          </p:val>
                                        </p:tav>
                                      </p:tavLst>
                                    </p:anim>
                                    <p:anim calcmode="lin" valueType="num">
                                      <p:cBhvr additive="base">
                                        <p:cTn id="18" dur="500" fill="hold"/>
                                        <p:tgtEl>
                                          <p:spTgt spid="104860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48610"/>
                                        </p:tgtEl>
                                        <p:attrNameLst>
                                          <p:attrName>style.visibility</p:attrName>
                                        </p:attrNameLst>
                                      </p:cBhvr>
                                      <p:to>
                                        <p:strVal val="visible"/>
                                      </p:to>
                                    </p:set>
                                    <p:anim calcmode="lin" valueType="num">
                                      <p:cBhvr additive="base">
                                        <p:cTn id="21" dur="500" fill="hold"/>
                                        <p:tgtEl>
                                          <p:spTgt spid="1048610"/>
                                        </p:tgtEl>
                                        <p:attrNameLst>
                                          <p:attrName>ppt_x</p:attrName>
                                        </p:attrNameLst>
                                      </p:cBhvr>
                                      <p:tavLst>
                                        <p:tav tm="0">
                                          <p:val>
                                            <p:strVal val="0-#ppt_w/2"/>
                                          </p:val>
                                        </p:tav>
                                        <p:tav tm="100000">
                                          <p:val>
                                            <p:strVal val="#ppt_x"/>
                                          </p:val>
                                        </p:tav>
                                      </p:tavLst>
                                    </p:anim>
                                    <p:anim calcmode="lin" valueType="num">
                                      <p:cBhvr additive="base">
                                        <p:cTn id="22" dur="500" fill="hold"/>
                                        <p:tgtEl>
                                          <p:spTgt spid="10486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1048608"/>
                                        </p:tgtEl>
                                        <p:attrNameLst>
                                          <p:attrName>style.visibility</p:attrName>
                                        </p:attrNameLst>
                                      </p:cBhvr>
                                      <p:to>
                                        <p:strVal val="visible"/>
                                      </p:to>
                                    </p:set>
                                    <p:anim by="(-#ppt_w*2)" calcmode="lin" valueType="num">
                                      <p:cBhvr rctx="PPT">
                                        <p:cTn id="27" dur="500" autoRev="1" fill="hold">
                                          <p:stCondLst>
                                            <p:cond delay="0"/>
                                          </p:stCondLst>
                                        </p:cTn>
                                        <p:tgtEl>
                                          <p:spTgt spid="1048608"/>
                                        </p:tgtEl>
                                        <p:attrNameLst>
                                          <p:attrName>ppt_w</p:attrName>
                                        </p:attrNameLst>
                                      </p:cBhvr>
                                    </p:anim>
                                    <p:anim by="(#ppt_w*0.50)" calcmode="lin" valueType="num">
                                      <p:cBhvr>
                                        <p:cTn id="28" dur="500" decel="50000" autoRev="1" fill="hold">
                                          <p:stCondLst>
                                            <p:cond delay="0"/>
                                          </p:stCondLst>
                                        </p:cTn>
                                        <p:tgtEl>
                                          <p:spTgt spid="1048608"/>
                                        </p:tgtEl>
                                        <p:attrNameLst>
                                          <p:attrName>ppt_x</p:attrName>
                                        </p:attrNameLst>
                                      </p:cBhvr>
                                    </p:anim>
                                    <p:anim from="(-#ppt_h/2)" to="(#ppt_y)" calcmode="lin" valueType="num">
                                      <p:cBhvr>
                                        <p:cTn id="29" dur="1000" fill="hold">
                                          <p:stCondLst>
                                            <p:cond delay="0"/>
                                          </p:stCondLst>
                                        </p:cTn>
                                        <p:tgtEl>
                                          <p:spTgt spid="1048608"/>
                                        </p:tgtEl>
                                        <p:attrNameLst>
                                          <p:attrName>ppt_y</p:attrName>
                                        </p:attrNameLst>
                                      </p:cBhvr>
                                    </p:anim>
                                    <p:animRot by="21600000">
                                      <p:cBhvr>
                                        <p:cTn id="30" dur="1000" fill="hold">
                                          <p:stCondLst>
                                            <p:cond delay="0"/>
                                          </p:stCondLst>
                                        </p:cTn>
                                        <p:tgtEl>
                                          <p:spTgt spid="104860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1048609"/>
                                        </p:tgtEl>
                                        <p:attrNameLst>
                                          <p:attrName>style.visibility</p:attrName>
                                        </p:attrNameLst>
                                      </p:cBhvr>
                                      <p:to>
                                        <p:strVal val="visible"/>
                                      </p:to>
                                    </p:set>
                                    <p:anim by="(-#ppt_w*2)" calcmode="lin" valueType="num">
                                      <p:cBhvr rctx="PPT">
                                        <p:cTn id="35" dur="500" autoRev="1" fill="hold">
                                          <p:stCondLst>
                                            <p:cond delay="0"/>
                                          </p:stCondLst>
                                        </p:cTn>
                                        <p:tgtEl>
                                          <p:spTgt spid="1048609"/>
                                        </p:tgtEl>
                                        <p:attrNameLst>
                                          <p:attrName>ppt_w</p:attrName>
                                        </p:attrNameLst>
                                      </p:cBhvr>
                                    </p:anim>
                                    <p:anim by="(#ppt_w*0.50)" calcmode="lin" valueType="num">
                                      <p:cBhvr>
                                        <p:cTn id="36" dur="500" decel="50000" autoRev="1" fill="hold">
                                          <p:stCondLst>
                                            <p:cond delay="0"/>
                                          </p:stCondLst>
                                        </p:cTn>
                                        <p:tgtEl>
                                          <p:spTgt spid="1048609"/>
                                        </p:tgtEl>
                                        <p:attrNameLst>
                                          <p:attrName>ppt_x</p:attrName>
                                        </p:attrNameLst>
                                      </p:cBhvr>
                                    </p:anim>
                                    <p:anim from="(-#ppt_h/2)" to="(#ppt_y)" calcmode="lin" valueType="num">
                                      <p:cBhvr>
                                        <p:cTn id="37" dur="1000" fill="hold">
                                          <p:stCondLst>
                                            <p:cond delay="0"/>
                                          </p:stCondLst>
                                        </p:cTn>
                                        <p:tgtEl>
                                          <p:spTgt spid="1048609"/>
                                        </p:tgtEl>
                                        <p:attrNameLst>
                                          <p:attrName>ppt_y</p:attrName>
                                        </p:attrNameLst>
                                      </p:cBhvr>
                                    </p:anim>
                                    <p:animRot by="21600000">
                                      <p:cBhvr>
                                        <p:cTn id="38" dur="1000" fill="hold">
                                          <p:stCondLst>
                                            <p:cond delay="0"/>
                                          </p:stCondLst>
                                        </p:cTn>
                                        <p:tgtEl>
                                          <p:spTgt spid="1048609"/>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48591"/>
                                        </p:tgtEl>
                                        <p:attrNameLst>
                                          <p:attrName>style.visibility</p:attrName>
                                        </p:attrNameLst>
                                      </p:cBhvr>
                                      <p:to>
                                        <p:strVal val="visible"/>
                                      </p:to>
                                    </p:set>
                                    <p:anim calcmode="lin" valueType="num">
                                      <p:cBhvr additive="base">
                                        <p:cTn id="43" dur="500" fill="hold"/>
                                        <p:tgtEl>
                                          <p:spTgt spid="1048591"/>
                                        </p:tgtEl>
                                        <p:attrNameLst>
                                          <p:attrName>ppt_x</p:attrName>
                                        </p:attrNameLst>
                                      </p:cBhvr>
                                      <p:tavLst>
                                        <p:tav tm="0">
                                          <p:val>
                                            <p:strVal val="1+#ppt_w/2"/>
                                          </p:val>
                                        </p:tav>
                                        <p:tav tm="100000">
                                          <p:val>
                                            <p:strVal val="#ppt_x"/>
                                          </p:val>
                                        </p:tav>
                                      </p:tavLst>
                                    </p:anim>
                                    <p:anim calcmode="lin" valueType="num">
                                      <p:cBhvr additive="base">
                                        <p:cTn id="44" dur="500" fill="hold"/>
                                        <p:tgtEl>
                                          <p:spTgt spid="104859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1+#ppt_w/2"/>
                                          </p:val>
                                        </p:tav>
                                        <p:tav tm="100000">
                                          <p:val>
                                            <p:strVal val="#ppt_x"/>
                                          </p:val>
                                        </p:tav>
                                      </p:tavLst>
                                    </p:anim>
                                    <p:anim calcmode="lin" valueType="num">
                                      <p:cBhvr additive="base">
                                        <p:cTn id="48" dur="500" fill="hold"/>
                                        <p:tgtEl>
                                          <p:spTgt spid="3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048603"/>
                                        </p:tgtEl>
                                        <p:attrNameLst>
                                          <p:attrName>style.visibility</p:attrName>
                                        </p:attrNameLst>
                                      </p:cBhvr>
                                      <p:to>
                                        <p:strVal val="visible"/>
                                      </p:to>
                                    </p:set>
                                    <p:anim calcmode="lin" valueType="num">
                                      <p:cBhvr additive="base">
                                        <p:cTn id="51" dur="500" fill="hold"/>
                                        <p:tgtEl>
                                          <p:spTgt spid="1048603"/>
                                        </p:tgtEl>
                                        <p:attrNameLst>
                                          <p:attrName>ppt_x</p:attrName>
                                        </p:attrNameLst>
                                      </p:cBhvr>
                                      <p:tavLst>
                                        <p:tav tm="0">
                                          <p:val>
                                            <p:strVal val="1+#ppt_w/2"/>
                                          </p:val>
                                        </p:tav>
                                        <p:tav tm="100000">
                                          <p:val>
                                            <p:strVal val="#ppt_x"/>
                                          </p:val>
                                        </p:tav>
                                      </p:tavLst>
                                    </p:anim>
                                    <p:anim calcmode="lin" valueType="num">
                                      <p:cBhvr additive="base">
                                        <p:cTn id="52" dur="500" fill="hold"/>
                                        <p:tgtEl>
                                          <p:spTgt spid="104860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048597"/>
                                        </p:tgtEl>
                                        <p:attrNameLst>
                                          <p:attrName>style.visibility</p:attrName>
                                        </p:attrNameLst>
                                      </p:cBhvr>
                                      <p:to>
                                        <p:strVal val="visible"/>
                                      </p:to>
                                    </p:set>
                                    <p:anim calcmode="lin" valueType="num">
                                      <p:cBhvr additive="base">
                                        <p:cTn id="57" dur="500" fill="hold"/>
                                        <p:tgtEl>
                                          <p:spTgt spid="1048597"/>
                                        </p:tgtEl>
                                        <p:attrNameLst>
                                          <p:attrName>ppt_x</p:attrName>
                                        </p:attrNameLst>
                                      </p:cBhvr>
                                      <p:tavLst>
                                        <p:tav tm="0">
                                          <p:val>
                                            <p:strVal val="1+#ppt_w/2"/>
                                          </p:val>
                                        </p:tav>
                                        <p:tav tm="100000">
                                          <p:val>
                                            <p:strVal val="#ppt_x"/>
                                          </p:val>
                                        </p:tav>
                                      </p:tavLst>
                                    </p:anim>
                                    <p:anim calcmode="lin" valueType="num">
                                      <p:cBhvr additive="base">
                                        <p:cTn id="58" dur="500" fill="hold"/>
                                        <p:tgtEl>
                                          <p:spTgt spid="104859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1+#ppt_w/2"/>
                                          </p:val>
                                        </p:tav>
                                        <p:tav tm="100000">
                                          <p:val>
                                            <p:strVal val="#ppt_x"/>
                                          </p:val>
                                        </p:tav>
                                      </p:tavLst>
                                    </p:anim>
                                    <p:anim calcmode="lin" valueType="num">
                                      <p:cBhvr additive="base">
                                        <p:cTn id="62" dur="500" fill="hold"/>
                                        <p:tgtEl>
                                          <p:spTgt spid="3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048605"/>
                                        </p:tgtEl>
                                        <p:attrNameLst>
                                          <p:attrName>style.visibility</p:attrName>
                                        </p:attrNameLst>
                                      </p:cBhvr>
                                      <p:to>
                                        <p:strVal val="visible"/>
                                      </p:to>
                                    </p:set>
                                    <p:anim calcmode="lin" valueType="num">
                                      <p:cBhvr additive="base">
                                        <p:cTn id="65" dur="500" fill="hold"/>
                                        <p:tgtEl>
                                          <p:spTgt spid="1048605"/>
                                        </p:tgtEl>
                                        <p:attrNameLst>
                                          <p:attrName>ppt_x</p:attrName>
                                        </p:attrNameLst>
                                      </p:cBhvr>
                                      <p:tavLst>
                                        <p:tav tm="0">
                                          <p:val>
                                            <p:strVal val="1+#ppt_w/2"/>
                                          </p:val>
                                        </p:tav>
                                        <p:tav tm="100000">
                                          <p:val>
                                            <p:strVal val="#ppt_x"/>
                                          </p:val>
                                        </p:tav>
                                      </p:tavLst>
                                    </p:anim>
                                    <p:anim calcmode="lin" valueType="num">
                                      <p:cBhvr additive="base">
                                        <p:cTn id="66" dur="500" fill="hold"/>
                                        <p:tgtEl>
                                          <p:spTgt spid="1048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9" grpId="0" animBg="1"/>
      <p:bldP spid="1048590" grpId="0" animBg="1"/>
      <p:bldP spid="1048591" grpId="0"/>
      <p:bldP spid="1048597" grpId="0"/>
      <p:bldP spid="1048603" grpId="0"/>
      <p:bldP spid="1048605" grpId="0"/>
      <p:bldP spid="1048607" grpId="0" animBg="1"/>
      <p:bldP spid="1048608" grpId="0"/>
      <p:bldP spid="1048609" grpId="0"/>
      <p:bldP spid="10486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0239CE-42A2-480D-AF06-BCDF07ADEC3D}"/>
              </a:ext>
            </a:extLst>
          </p:cNvPr>
          <p:cNvSpPr>
            <a:spLocks noGrp="1"/>
          </p:cNvSpPr>
          <p:nvPr>
            <p:ph type="title"/>
          </p:nvPr>
        </p:nvSpPr>
        <p:spPr>
          <a:xfrm>
            <a:off x="884039" y="2697176"/>
            <a:ext cx="11090672" cy="1397977"/>
          </a:xfrm>
        </p:spPr>
        <p:txBody>
          <a:bodyPr rtlCol="0">
            <a:normAutofit fontScale="90000"/>
          </a:bodyPr>
          <a:lstStyle/>
          <a:p>
            <a:pPr>
              <a:defRPr/>
            </a:pPr>
            <a:r>
              <a:rPr lang="zh-CN" altLang="en-US" dirty="0"/>
              <a:t>                   肠套叠的诊断依据</a:t>
            </a:r>
            <a:r>
              <a:rPr lang="en-US" altLang="zh-CN" dirty="0"/>
              <a:t/>
            </a:r>
            <a:br>
              <a:rPr lang="en-US" altLang="zh-CN" dirty="0"/>
            </a:br>
            <a:r>
              <a:rPr lang="en-US" altLang="zh-CN" sz="3400" dirty="0"/>
              <a:t>                                        </a:t>
            </a:r>
            <a:br>
              <a:rPr lang="en-US" altLang="zh-CN" sz="3400" dirty="0"/>
            </a:br>
            <a:r>
              <a:rPr lang="en-US" altLang="zh-CN" sz="3400" dirty="0"/>
              <a:t/>
            </a:r>
            <a:br>
              <a:rPr lang="en-US" altLang="zh-CN" sz="3400" dirty="0"/>
            </a:br>
            <a:r>
              <a:rPr lang="en-US" altLang="zh-CN" sz="3400" dirty="0"/>
              <a:t>                                                                </a:t>
            </a:r>
            <a:r>
              <a:rPr lang="zh-CN" altLang="en-US" sz="3400" dirty="0"/>
              <a:t>参看：</a:t>
            </a:r>
            <a:r>
              <a:rPr lang="en-US" altLang="zh-CN" sz="3400" dirty="0"/>
              <a:t>《</a:t>
            </a:r>
            <a:r>
              <a:rPr lang="zh-CN" altLang="en-US" sz="3400" dirty="0"/>
              <a:t>普通外科学</a:t>
            </a:r>
            <a:r>
              <a:rPr lang="en-US" altLang="zh-CN" sz="3400" dirty="0"/>
              <a:t>》</a:t>
            </a:r>
            <a:endParaRPr lang="zh-CN" altLang="en-US" sz="3400" dirty="0"/>
          </a:p>
        </p:txBody>
      </p:sp>
    </p:spTree>
    <p:extLst>
      <p:ext uri="{BB962C8B-B14F-4D97-AF65-F5344CB8AC3E}">
        <p14:creationId xmlns:p14="http://schemas.microsoft.com/office/powerpoint/2010/main" val="899972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B7C052-23D4-49DE-8779-99DC24D9BBCF}"/>
              </a:ext>
            </a:extLst>
          </p:cNvPr>
          <p:cNvSpPr>
            <a:spLocks noGrp="1"/>
          </p:cNvSpPr>
          <p:nvPr>
            <p:ph type="title"/>
          </p:nvPr>
        </p:nvSpPr>
        <p:spPr>
          <a:xfrm>
            <a:off x="855576" y="2960030"/>
            <a:ext cx="11090672" cy="1397978"/>
          </a:xfrm>
        </p:spPr>
        <p:txBody>
          <a:bodyPr rtlCol="0">
            <a:normAutofit fontScale="90000"/>
          </a:bodyPr>
          <a:lstStyle/>
          <a:p>
            <a:pPr>
              <a:defRPr/>
            </a:pPr>
            <a:r>
              <a:rPr lang="zh-CN" altLang="en-US" b="1" dirty="0"/>
              <a:t>肠套叠诊断标准</a:t>
            </a:r>
            <a:br>
              <a:rPr lang="zh-CN" altLang="en-US" b="1" dirty="0"/>
            </a:br>
            <a:r>
              <a:rPr lang="en-US" altLang="zh-CN" dirty="0"/>
              <a:t>1.</a:t>
            </a:r>
            <a:r>
              <a:rPr lang="zh-CN" altLang="en-US" dirty="0"/>
              <a:t>小儿突然啼哭不安，阵发性腹痛，呕吐，便血等。</a:t>
            </a:r>
            <a:br>
              <a:rPr lang="zh-CN" altLang="en-US" dirty="0"/>
            </a:br>
            <a:r>
              <a:rPr lang="en-US" altLang="zh-CN" dirty="0"/>
              <a:t>2.</a:t>
            </a:r>
            <a:r>
              <a:rPr lang="zh-CN" altLang="en-US" dirty="0"/>
              <a:t>腹部可摸到“香肠样”稍活动的肿块，质硬，有压痛。直肠指诊手套上染有血性粘液便。</a:t>
            </a:r>
            <a:br>
              <a:rPr lang="zh-CN" altLang="en-US" dirty="0"/>
            </a:br>
            <a:r>
              <a:rPr lang="en-US" altLang="zh-CN" dirty="0"/>
              <a:t>3.X </a:t>
            </a:r>
            <a:r>
              <a:rPr lang="zh-CN" altLang="en-US" dirty="0"/>
              <a:t>线检查见肠腔积气和气液平面；</a:t>
            </a:r>
            <a:r>
              <a:rPr lang="zh-CN" altLang="en-US" dirty="0">
                <a:hlinkClick r:id="rId2" tooltip="低压"/>
              </a:rPr>
              <a:t>低压</a:t>
            </a:r>
            <a:r>
              <a:rPr lang="zh-CN" altLang="en-US" dirty="0"/>
              <a:t>气钡灌肠在回盲型、回结型套叠时可示杯口状</a:t>
            </a:r>
            <a:r>
              <a:rPr lang="zh-CN" altLang="en-US" dirty="0">
                <a:hlinkClick r:id="rId3" tooltip="充盈缺损"/>
              </a:rPr>
              <a:t>充盈缺损</a:t>
            </a:r>
            <a:r>
              <a:rPr lang="zh-CN" altLang="en-US" dirty="0"/>
              <a:t>。　</a:t>
            </a:r>
            <a:br>
              <a:rPr lang="zh-CN" altLang="en-US" dirty="0"/>
            </a:br>
            <a:endParaRPr lang="zh-CN" altLang="en-US" dirty="0"/>
          </a:p>
        </p:txBody>
      </p:sp>
    </p:spTree>
    <p:extLst>
      <p:ext uri="{BB962C8B-B14F-4D97-AF65-F5344CB8AC3E}">
        <p14:creationId xmlns:p14="http://schemas.microsoft.com/office/powerpoint/2010/main" val="516668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Bk73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499" y="2799303"/>
            <a:ext cx="5833318" cy="443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1"/>
          <p:cNvSpPr>
            <a:spLocks noChangeArrowheads="1"/>
          </p:cNvSpPr>
          <p:nvPr/>
        </p:nvSpPr>
        <p:spPr bwMode="auto">
          <a:xfrm>
            <a:off x="342053" y="445187"/>
            <a:ext cx="11015035" cy="438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33" tIns="48216" rIns="96433" bIns="48216" anchor="ctr">
            <a:spAutoFit/>
          </a:bodyPr>
          <a:lstStyle/>
          <a:p>
            <a:r>
              <a:rPr lang="zh-CN" altLang="en-US" sz="2500" b="1" dirty="0"/>
              <a:t>鉴别诊断</a:t>
            </a:r>
            <a:endParaRPr lang="en-US" altLang="zh-CN" sz="2500" b="1" dirty="0"/>
          </a:p>
          <a:p>
            <a:r>
              <a:rPr lang="zh-CN" altLang="zh-CN" sz="2500" dirty="0">
                <a:latin typeface="Arial" charset="0"/>
              </a:rPr>
              <a:t>婴幼儿肠套叠有典型症状者一般诊断不困难。临床上有阵发性腹痛、呕吐、</a:t>
            </a:r>
            <a:endParaRPr lang="en-US" altLang="zh-CN" sz="2500" dirty="0">
              <a:latin typeface="Arial" charset="0"/>
            </a:endParaRPr>
          </a:p>
          <a:p>
            <a:r>
              <a:rPr lang="zh-CN" altLang="zh-CN" sz="2500" dirty="0">
                <a:latin typeface="Arial" charset="0"/>
              </a:rPr>
              <a:t>便血及肿块四者存在即可确诊。</a:t>
            </a:r>
            <a:endParaRPr lang="en-US" altLang="zh-CN" sz="2500" dirty="0">
              <a:latin typeface="Arial" charset="0"/>
            </a:endParaRPr>
          </a:p>
          <a:p>
            <a:r>
              <a:rPr lang="zh-CN" altLang="zh-CN" sz="2500" dirty="0">
                <a:latin typeface="Arial" charset="0"/>
              </a:rPr>
              <a:t>对只有阵发性腹痛和呕吐的肠套叠早期，尚未出现血便，或晚期由于腹胀明</a:t>
            </a:r>
            <a:endParaRPr lang="en-US" altLang="zh-CN" sz="2500" dirty="0">
              <a:latin typeface="Arial" charset="0"/>
            </a:endParaRPr>
          </a:p>
          <a:p>
            <a:r>
              <a:rPr lang="zh-CN" altLang="zh-CN" sz="2500" dirty="0">
                <a:latin typeface="Arial" charset="0"/>
              </a:rPr>
              <a:t>显触不清肿块的病例，应做直肠指检，</a:t>
            </a:r>
            <a:endParaRPr lang="en-US" altLang="zh-CN" sz="2500" dirty="0">
              <a:latin typeface="Arial" charset="0"/>
            </a:endParaRPr>
          </a:p>
          <a:p>
            <a:r>
              <a:rPr lang="zh-CN" altLang="zh-CN" sz="2500" dirty="0">
                <a:latin typeface="Arial" charset="0"/>
              </a:rPr>
              <a:t>并进行空气或钡剂灌肠X线检查，可及时作出正确诊断。结肠注气或钡剂X线</a:t>
            </a:r>
            <a:endParaRPr lang="en-US" altLang="zh-CN" sz="2500" dirty="0">
              <a:latin typeface="Arial" charset="0"/>
            </a:endParaRPr>
          </a:p>
          <a:p>
            <a:r>
              <a:rPr lang="zh-CN" altLang="zh-CN" sz="2500" dirty="0">
                <a:latin typeface="Arial" charset="0"/>
              </a:rPr>
              <a:t>检查是一种简便安全而可靠的诊断方法，</a:t>
            </a:r>
            <a:endParaRPr lang="en-US" altLang="zh-CN" sz="2500" dirty="0">
              <a:latin typeface="Arial" charset="0"/>
            </a:endParaRPr>
          </a:p>
          <a:p>
            <a:r>
              <a:rPr lang="zh-CN" altLang="zh-CN" sz="2500" dirty="0">
                <a:latin typeface="Arial" charset="0"/>
              </a:rPr>
              <a:t>不但可以及时作出正确诊断，同时也是较</a:t>
            </a:r>
            <a:endParaRPr lang="en-US" altLang="zh-CN" sz="2500" dirty="0">
              <a:latin typeface="Arial" charset="0"/>
            </a:endParaRPr>
          </a:p>
          <a:p>
            <a:r>
              <a:rPr lang="zh-CN" altLang="zh-CN" sz="2500" dirty="0">
                <a:latin typeface="Arial" charset="0"/>
              </a:rPr>
              <a:t>好的治疗措施。　</a:t>
            </a:r>
          </a:p>
          <a:p>
            <a:r>
              <a:rPr lang="zh-CN" altLang="zh-CN" sz="2500" dirty="0">
                <a:solidFill>
                  <a:srgbClr val="00A9E0"/>
                </a:solidFill>
                <a:latin typeface="Adobe 黑体 Std R" pitchFamily="34" charset="-122"/>
                <a:ea typeface="Adobe 黑体 Std R" pitchFamily="34" charset="-122"/>
              </a:rPr>
              <a:t>小儿肠套叠应与其他许多胃肠道</a:t>
            </a:r>
            <a:r>
              <a:rPr lang="zh-CN" altLang="zh-CN" sz="2500" dirty="0">
                <a:solidFill>
                  <a:srgbClr val="00A9E0"/>
                </a:solidFill>
                <a:latin typeface="Adobe 黑体 Std R" pitchFamily="34" charset="-122"/>
                <a:ea typeface="Adobe 黑体 Std R" pitchFamily="34" charset="-122"/>
                <a:hlinkClick r:id="rId4" tooltip="疾病"/>
              </a:rPr>
              <a:t>疾病</a:t>
            </a:r>
            <a:r>
              <a:rPr lang="zh-CN" altLang="zh-CN" sz="2500" dirty="0">
                <a:solidFill>
                  <a:srgbClr val="00A9E0"/>
                </a:solidFill>
                <a:latin typeface="Adobe 黑体 Std R" pitchFamily="34" charset="-122"/>
                <a:ea typeface="Adobe 黑体 Std R" pitchFamily="34" charset="-122"/>
              </a:rPr>
              <a:t>相鉴</a:t>
            </a:r>
            <a:endParaRPr lang="en-US" altLang="zh-CN" sz="2500" dirty="0">
              <a:solidFill>
                <a:srgbClr val="00A9E0"/>
              </a:solidFill>
              <a:latin typeface="Adobe 黑体 Std R" pitchFamily="34" charset="-122"/>
              <a:ea typeface="Adobe 黑体 Std R" pitchFamily="34" charset="-122"/>
            </a:endParaRPr>
          </a:p>
          <a:p>
            <a:r>
              <a:rPr lang="zh-CN" altLang="zh-CN" sz="2500" dirty="0">
                <a:solidFill>
                  <a:srgbClr val="00A9E0"/>
                </a:solidFill>
                <a:latin typeface="Adobe 黑体 Std R" pitchFamily="34" charset="-122"/>
                <a:ea typeface="Adobe 黑体 Std R" pitchFamily="34" charset="-122"/>
              </a:rPr>
              <a:t>别。</a:t>
            </a:r>
          </a:p>
        </p:txBody>
      </p:sp>
      <p:pic>
        <p:nvPicPr>
          <p:cNvPr id="4100" name="Picture 3" descr="http://s.ayxbk.com/common/images/magnify-clip.png">
            <a:hlinkClick r:id="rId2" tooltip="放大"/>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520" y="4270948"/>
            <a:ext cx="150688" cy="11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345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0644A96-D9C3-4534-9C15-633BB7581172}"/>
              </a:ext>
            </a:extLst>
          </p:cNvPr>
          <p:cNvSpPr>
            <a:spLocks noGrp="1"/>
          </p:cNvSpPr>
          <p:nvPr>
            <p:ph type="title"/>
          </p:nvPr>
        </p:nvSpPr>
        <p:spPr>
          <a:xfrm>
            <a:off x="761814" y="3100664"/>
            <a:ext cx="11090672" cy="1397978"/>
          </a:xfrm>
        </p:spPr>
        <p:txBody>
          <a:bodyPr rtlCol="0">
            <a:normAutofit fontScale="90000"/>
          </a:bodyPr>
          <a:lstStyle/>
          <a:p>
            <a:pPr>
              <a:defRPr/>
            </a:pPr>
            <a:r>
              <a:rPr lang="en-US" altLang="zh-CN" dirty="0"/>
              <a:t>(</a:t>
            </a:r>
            <a:r>
              <a:rPr lang="zh-CN" altLang="en-US" dirty="0"/>
              <a:t>一</a:t>
            </a:r>
            <a:r>
              <a:rPr lang="en-US" altLang="zh-CN" dirty="0"/>
              <a:t>)</a:t>
            </a:r>
            <a:r>
              <a:rPr lang="zh-CN" altLang="en-US" dirty="0">
                <a:hlinkClick r:id="rId2" tooltip="细菌性痢疾"/>
              </a:rPr>
              <a:t>细菌性痢疾</a:t>
            </a:r>
            <a:r>
              <a:rPr lang="zh-CN" altLang="en-US" dirty="0"/>
              <a:t/>
            </a:r>
            <a:br>
              <a:rPr lang="zh-CN" altLang="en-US" dirty="0"/>
            </a:br>
            <a:r>
              <a:rPr lang="zh-CN" altLang="en-US" dirty="0"/>
              <a:t>亦多见于婴幼儿，起病急，有阵发性腹痛、血便等，可能与肠套叠混淆。但</a:t>
            </a:r>
            <a:r>
              <a:rPr lang="zh-CN" altLang="en-US" dirty="0">
                <a:hlinkClick r:id="rId3" tooltip="痢疾"/>
              </a:rPr>
              <a:t>痢疾</a:t>
            </a:r>
            <a:r>
              <a:rPr lang="zh-CN" altLang="en-US" dirty="0">
                <a:hlinkClick r:id="rId4" tooltip="排便"/>
              </a:rPr>
              <a:t>排便</a:t>
            </a:r>
            <a:r>
              <a:rPr lang="zh-CN" altLang="en-US" dirty="0"/>
              <a:t>次数多，含有大量粘液和脓血便，有</a:t>
            </a:r>
            <a:r>
              <a:rPr lang="zh-CN" altLang="en-US" dirty="0">
                <a:hlinkClick r:id="rId5" tooltip="里急后重"/>
              </a:rPr>
              <a:t>里急后重</a:t>
            </a:r>
            <a:r>
              <a:rPr lang="zh-CN" altLang="en-US" dirty="0"/>
              <a:t>，早期即有发热，腹痛不如肠套叠剧烈而有规律，腹部也触不到肿块。</a:t>
            </a:r>
            <a:r>
              <a:rPr lang="zh-CN" altLang="en-US" dirty="0">
                <a:hlinkClick r:id="rId6" tooltip="粪便检查"/>
              </a:rPr>
              <a:t>粪便检查</a:t>
            </a:r>
            <a:r>
              <a:rPr lang="zh-CN" altLang="en-US" dirty="0"/>
              <a:t>可见大量</a:t>
            </a:r>
            <a:r>
              <a:rPr lang="zh-CN" altLang="en-US" dirty="0">
                <a:hlinkClick r:id="rId7" tooltip="脓细胞"/>
              </a:rPr>
              <a:t>脓细胞</a:t>
            </a:r>
            <a:r>
              <a:rPr lang="zh-CN" altLang="en-US" dirty="0"/>
              <a:t>，培养有</a:t>
            </a:r>
            <a:r>
              <a:rPr lang="zh-CN" altLang="en-US" dirty="0">
                <a:hlinkClick r:id="rId8" tooltip="痢疾杆菌"/>
              </a:rPr>
              <a:t>痢疾杆菌</a:t>
            </a:r>
            <a:r>
              <a:rPr lang="zh-CN" altLang="en-US" dirty="0"/>
              <a:t>生长。鉴别常无困难，但值得注意的是，在细菌性痢疾的基础上，因肠蠕动紊乱，也可并发肠套叠。　</a:t>
            </a:r>
            <a:br>
              <a:rPr lang="zh-CN" altLang="en-US" dirty="0"/>
            </a:br>
            <a:endParaRPr lang="zh-CN" altLang="en-US" dirty="0"/>
          </a:p>
        </p:txBody>
      </p:sp>
    </p:spTree>
    <p:extLst>
      <p:ext uri="{BB962C8B-B14F-4D97-AF65-F5344CB8AC3E}">
        <p14:creationId xmlns:p14="http://schemas.microsoft.com/office/powerpoint/2010/main" val="3252326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自定义 336">
      <a:dk1>
        <a:sysClr val="windowText" lastClr="000000"/>
      </a:dk1>
      <a:lt1>
        <a:sysClr val="window" lastClr="FFFFFF"/>
      </a:lt1>
      <a:dk2>
        <a:srgbClr val="44546A"/>
      </a:dk2>
      <a:lt2>
        <a:srgbClr val="E7E6E6"/>
      </a:lt2>
      <a:accent1>
        <a:srgbClr val="0154BC"/>
      </a:accent1>
      <a:accent2>
        <a:srgbClr val="90D0FD"/>
      </a:accent2>
      <a:accent3>
        <a:srgbClr val="0154BC"/>
      </a:accent3>
      <a:accent4>
        <a:srgbClr val="90D0FD"/>
      </a:accent4>
      <a:accent5>
        <a:srgbClr val="0154BC"/>
      </a:accent5>
      <a:accent6>
        <a:srgbClr val="90D0FD"/>
      </a:accent6>
      <a:hlink>
        <a:srgbClr val="0154BC"/>
      </a:hlink>
      <a:folHlink>
        <a:srgbClr val="90D0F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1844</Words>
  <Application>Microsoft Office PowerPoint</Application>
  <PresentationFormat>自定义</PresentationFormat>
  <Paragraphs>116</Paragraphs>
  <Slides>21</Slides>
  <Notes>11</Notes>
  <HiddenSlides>0</HiddenSlides>
  <MMClips>0</MMClips>
  <ScaleCrop>false</ScaleCrop>
  <HeadingPairs>
    <vt:vector size="4" baseType="variant">
      <vt:variant>
        <vt:lpstr>主题</vt:lpstr>
      </vt:variant>
      <vt:variant>
        <vt:i4>2</vt:i4>
      </vt:variant>
      <vt:variant>
        <vt:lpstr>幻灯片标题</vt:lpstr>
      </vt:variant>
      <vt:variant>
        <vt:i4>21</vt:i4>
      </vt:variant>
    </vt:vector>
  </HeadingPairs>
  <TitlesOfParts>
    <vt:vector size="23" baseType="lpstr">
      <vt:lpstr>1_自定义设计方案</vt:lpstr>
      <vt:lpstr>Office 主题</vt:lpstr>
      <vt:lpstr>PowerPoint 演示文稿</vt:lpstr>
      <vt:lpstr>PowerPoint 演示文稿</vt:lpstr>
      <vt:lpstr>PowerPoint 演示文稿</vt:lpstr>
      <vt:lpstr>PowerPoint 演示文稿</vt:lpstr>
      <vt:lpstr>PowerPoint 演示文稿</vt:lpstr>
      <vt:lpstr>                   肠套叠的诊断依据                                                                                                           参看：《普通外科学》</vt:lpstr>
      <vt:lpstr>肠套叠诊断标准 1.小儿突然啼哭不安，阵发性腹痛，呕吐，便血等。 2.腹部可摸到“香肠样”稍活动的肿块，质硬，有压痛。直肠指诊手套上染有血性粘液便。 3.X 线检查见肠腔积气和气液平面；低压气钡灌肠在回盲型、回结型套叠时可示杯口状充盈缺损。　 </vt:lpstr>
      <vt:lpstr>PowerPoint 演示文稿</vt:lpstr>
      <vt:lpstr>(一)细菌性痢疾 亦多见于婴幼儿，起病急，有阵发性腹痛、血便等，可能与肠套叠混淆。但痢疾排便次数多，含有大量粘液和脓血便，有里急后重，早期即有发热，腹痛不如肠套叠剧烈而有规律，腹部也触不到肿块。粪便检查可见大量脓细胞，培养有痢疾杆菌生长。鉴别常无困难，但值得注意的是，在细菌性痢疾的基础上，因肠蠕动紊乱，也可并发肠套叠。　 </vt:lpstr>
      <vt:lpstr>(二)急性坏死性肠炎 可表现为腹痛、呕吐和血便，但该病多有腹泻史，早期即可表现为腹胀、高热和频吐，大便频繁，呈洗肉水样，量较多，具有特殊腥臭味，全身情况恶化快，常表现严重脱水、皮肤花纹等休克症状。 </vt:lpstr>
      <vt:lpstr>(三)蛔虫性肠梗阻 多见于较大儿童，可有阵发性腹痛、呕吐，在腹部可触及蛔虫团，颇似腊肠样肿块，但其表面常呈条索状，一般无血便。发病不如肠套叠急骤，多有排蛔虫或不当驱虫史。 </vt:lpstr>
      <vt:lpstr>(四)过敏性紫癜 多见于年长儿，多数有新鲜的出血性皮疹，伴有关节痛，有时伴有血尿。血便多呈暗红色，腹部触不到肿块，这些症状有助于与肠套叠鉴别，有时本病可并发肠套叠，应引起注意，必要时应作X线检查。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医疗护理模板</dc:title>
  <dc:creator/>
  <cp:lastModifiedBy/>
  <cp:revision>1</cp:revision>
  <dcterms:created xsi:type="dcterms:W3CDTF">2016-10-16T22:00:15Z</dcterms:created>
  <dcterms:modified xsi:type="dcterms:W3CDTF">2017-12-23T00:08:11Z</dcterms:modified>
</cp:coreProperties>
</file>