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65" r:id="rId2"/>
    <p:sldMasterId id="2147483666" r:id="rId3"/>
    <p:sldMasterId id="2147483667" r:id="rId4"/>
    <p:sldMasterId id="2147483668" r:id="rId5"/>
  </p:sldMasterIdLst>
  <p:notesMasterIdLst>
    <p:notesMasterId r:id="rId54"/>
  </p:notesMasterIdLst>
  <p:sldIdLst>
    <p:sldId id="300" r:id="rId6"/>
    <p:sldId id="331" r:id="rId7"/>
    <p:sldId id="301" r:id="rId8"/>
    <p:sldId id="322" r:id="rId9"/>
    <p:sldId id="306" r:id="rId10"/>
    <p:sldId id="305" r:id="rId11"/>
    <p:sldId id="332" r:id="rId12"/>
    <p:sldId id="333" r:id="rId13"/>
    <p:sldId id="334" r:id="rId14"/>
    <p:sldId id="335" r:id="rId15"/>
    <p:sldId id="336" r:id="rId16"/>
    <p:sldId id="337" r:id="rId17"/>
    <p:sldId id="338" r:id="rId18"/>
    <p:sldId id="339" r:id="rId19"/>
    <p:sldId id="340" r:id="rId20"/>
    <p:sldId id="341" r:id="rId21"/>
    <p:sldId id="342" r:id="rId22"/>
    <p:sldId id="343" r:id="rId23"/>
    <p:sldId id="344" r:id="rId24"/>
    <p:sldId id="345" r:id="rId25"/>
    <p:sldId id="346" r:id="rId26"/>
    <p:sldId id="347" r:id="rId27"/>
    <p:sldId id="348" r:id="rId28"/>
    <p:sldId id="349" r:id="rId29"/>
    <p:sldId id="350" r:id="rId30"/>
    <p:sldId id="351" r:id="rId31"/>
    <p:sldId id="352" r:id="rId32"/>
    <p:sldId id="353" r:id="rId33"/>
    <p:sldId id="357" r:id="rId34"/>
    <p:sldId id="358" r:id="rId35"/>
    <p:sldId id="359" r:id="rId36"/>
    <p:sldId id="360" r:id="rId37"/>
    <p:sldId id="361" r:id="rId38"/>
    <p:sldId id="355" r:id="rId39"/>
    <p:sldId id="362" r:id="rId40"/>
    <p:sldId id="363" r:id="rId41"/>
    <p:sldId id="364" r:id="rId42"/>
    <p:sldId id="365" r:id="rId43"/>
    <p:sldId id="366" r:id="rId44"/>
    <p:sldId id="367" r:id="rId45"/>
    <p:sldId id="368" r:id="rId46"/>
    <p:sldId id="369" r:id="rId47"/>
    <p:sldId id="370" r:id="rId48"/>
    <p:sldId id="371" r:id="rId49"/>
    <p:sldId id="372" r:id="rId50"/>
    <p:sldId id="354" r:id="rId51"/>
    <p:sldId id="356" r:id="rId52"/>
    <p:sldId id="330" r:id="rId5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0000"/>
    <a:srgbClr val="FF66FF"/>
    <a:srgbClr val="CC99FF"/>
    <a:srgbClr val="66FFFF"/>
    <a:srgbClr val="CCCCFF"/>
    <a:srgbClr val="FF3399"/>
    <a:srgbClr val="FF9900"/>
    <a:srgbClr val="CC00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32" autoAdjust="0"/>
    <p:restoredTop sz="96374" autoAdjust="0"/>
  </p:normalViewPr>
  <p:slideViewPr>
    <p:cSldViewPr>
      <p:cViewPr>
        <p:scale>
          <a:sx n="90" d="100"/>
          <a:sy n="90" d="100"/>
        </p:scale>
        <p:origin x="-612" y="-114"/>
      </p:cViewPr>
      <p:guideLst>
        <p:guide orient="horz" pos="1620"/>
        <p:guide orient="horz"/>
        <p:guide orient="horz" pos="3239"/>
        <p:guide pos="2880"/>
        <p:guide/>
        <p:guide pos="5759"/>
      </p:guideLst>
    </p:cSldViewPr>
  </p:slideViewPr>
  <p:notesTextViewPr>
    <p:cViewPr>
      <p:scale>
        <a:sx n="100" d="100"/>
        <a:sy n="100" d="100"/>
      </p:scale>
      <p:origin x="0" y="0"/>
    </p:cViewPr>
  </p:notesTextViewPr>
  <p:sorterViewPr>
    <p:cViewPr>
      <p:scale>
        <a:sx n="150" d="100"/>
        <a:sy n="150" d="100"/>
      </p:scale>
      <p:origin x="0" y="8748"/>
    </p:cViewPr>
  </p:sorterViewPr>
  <p:notesViewPr>
    <p:cSldViewPr>
      <p:cViewPr varScale="1">
        <p:scale>
          <a:sx n="68" d="100"/>
          <a:sy n="68" d="100"/>
        </p:scale>
        <p:origin x="-280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390"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1049391"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93CC7B-F96E-4B2C-992B-B794D87698E3}" type="datetimeFigureOut">
              <a:rPr lang="zh-CN" altLang="en-US" smtClean="0"/>
              <a:pPr/>
              <a:t>2017/12/23</a:t>
            </a:fld>
            <a:endParaRPr lang="zh-CN" altLang="en-US"/>
          </a:p>
        </p:txBody>
      </p:sp>
      <p:sp>
        <p:nvSpPr>
          <p:cNvPr id="1049392"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9393"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394"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1049395"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B1FB53-074E-453F-8BCF-006D7CFC3CA0}" type="slidenum">
              <a:rPr lang="zh-CN" altLang="en-US" smtClean="0"/>
              <a:pPr/>
              <a:t>‹#›</a:t>
            </a:fld>
            <a:endParaRPr lang="zh-CN" altLang="en-US"/>
          </a:p>
        </p:txBody>
      </p:sp>
    </p:spTree>
    <p:extLst>
      <p:ext uri="{BB962C8B-B14F-4D97-AF65-F5344CB8AC3E}">
        <p14:creationId xmlns:p14="http://schemas.microsoft.com/office/powerpoint/2010/main" val="23941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幻灯片图像占位符 1"/>
          <p:cNvSpPr>
            <a:spLocks noGrp="1" noRot="1" noChangeAspect="1"/>
          </p:cNvSpPr>
          <p:nvPr>
            <p:ph type="sldImg"/>
          </p:nvPr>
        </p:nvSpPr>
        <p:spPr>
          <a:xfrm>
            <a:off x="381000" y="685800"/>
            <a:ext cx="6096000" cy="3429000"/>
          </a:xfrm>
        </p:spPr>
      </p:sp>
      <p:sp>
        <p:nvSpPr>
          <p:cNvPr id="1048586" name="备注占位符 2"/>
          <p:cNvSpPr>
            <a:spLocks noGrp="1"/>
          </p:cNvSpPr>
          <p:nvPr>
            <p:ph type="body" idx="1"/>
          </p:nvPr>
        </p:nvSpPr>
        <p:spPr/>
        <p:txBody>
          <a:bodyPr/>
          <a:lstStyle/>
          <a:p>
            <a:endParaRPr lang="zh-CN" altLang="en-US"/>
          </a:p>
        </p:txBody>
      </p:sp>
      <p:sp>
        <p:nvSpPr>
          <p:cNvPr id="1048587" name="灯片编号占位符 3"/>
          <p:cNvSpPr>
            <a:spLocks noGrp="1"/>
          </p:cNvSpPr>
          <p:nvPr>
            <p:ph type="sldNum" sz="quarter" idx="10"/>
          </p:nvPr>
        </p:nvSpPr>
        <p:spPr/>
        <p:txBody>
          <a:bodyPr/>
          <a:lstStyle/>
          <a:p>
            <a:fld id="{00B1FB53-074E-453F-8BCF-006D7CFC3CA0}"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幻灯片图像占位符 1"/>
          <p:cNvSpPr>
            <a:spLocks noGrp="1" noRot="1" noChangeAspect="1"/>
          </p:cNvSpPr>
          <p:nvPr>
            <p:ph type="sldImg"/>
          </p:nvPr>
        </p:nvSpPr>
        <p:spPr/>
      </p:sp>
      <p:sp>
        <p:nvSpPr>
          <p:cNvPr id="1048720" name="备注占位符 2"/>
          <p:cNvSpPr>
            <a:spLocks noGrp="1"/>
          </p:cNvSpPr>
          <p:nvPr>
            <p:ph type="body" idx="1"/>
          </p:nvPr>
        </p:nvSpPr>
        <p:spPr/>
        <p:txBody>
          <a:bodyPr/>
          <a:lstStyle/>
          <a:p>
            <a:endParaRPr lang="zh-CN" altLang="en-US"/>
          </a:p>
        </p:txBody>
      </p:sp>
      <p:sp>
        <p:nvSpPr>
          <p:cNvPr id="1048721"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5" name="Rectangle 2"/>
          <p:cNvSpPr>
            <a:spLocks noGrp="1" noRot="1" noChangeAspect="1" noTextEdit="1"/>
          </p:cNvSpPr>
          <p:nvPr>
            <p:ph type="sldImg"/>
          </p:nvPr>
        </p:nvSpPr>
        <p:spPr bwMode="auto">
          <a:noFill/>
          <a:ln>
            <a:solidFill>
              <a:srgbClr val="000000"/>
            </a:solidFill>
            <a:miter lim="800000"/>
          </a:ln>
        </p:spPr>
      </p:sp>
      <p:sp>
        <p:nvSpPr>
          <p:cNvPr id="1048776"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幻灯片图像占位符 1"/>
          <p:cNvSpPr>
            <a:spLocks noGrp="1" noRot="1" noChangeAspect="1"/>
          </p:cNvSpPr>
          <p:nvPr>
            <p:ph type="sldImg"/>
          </p:nvPr>
        </p:nvSpPr>
        <p:spPr/>
      </p:sp>
      <p:sp>
        <p:nvSpPr>
          <p:cNvPr id="1048615" name="备注占位符 2"/>
          <p:cNvSpPr>
            <a:spLocks noGrp="1"/>
          </p:cNvSpPr>
          <p:nvPr>
            <p:ph type="body" idx="1"/>
          </p:nvPr>
        </p:nvSpPr>
        <p:spPr/>
        <p:txBody>
          <a:bodyPr/>
          <a:lstStyle/>
          <a:p>
            <a:endParaRPr lang="zh-CN" altLang="en-US"/>
          </a:p>
        </p:txBody>
      </p:sp>
      <p:sp>
        <p:nvSpPr>
          <p:cNvPr id="1048616" name="灯片编号占位符 3"/>
          <p:cNvSpPr>
            <a:spLocks noGrp="1"/>
          </p:cNvSpPr>
          <p:nvPr>
            <p:ph type="sldNum" sz="quarter" idx="10"/>
          </p:nvPr>
        </p:nvSpPr>
        <p:spPr/>
        <p:txBody>
          <a:bodyPr/>
          <a:lstStyle/>
          <a:p>
            <a:fld id="{00B1FB53-074E-453F-8BCF-006D7CFC3CA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1" name="幻灯片图像占位符 1"/>
          <p:cNvSpPr>
            <a:spLocks noGrp="1" noRot="1" noChangeAspect="1"/>
          </p:cNvSpPr>
          <p:nvPr>
            <p:ph type="sldImg"/>
          </p:nvPr>
        </p:nvSpPr>
        <p:spPr/>
      </p:sp>
      <p:sp>
        <p:nvSpPr>
          <p:cNvPr id="1048822" name="备注占位符 2"/>
          <p:cNvSpPr>
            <a:spLocks noGrp="1"/>
          </p:cNvSpPr>
          <p:nvPr>
            <p:ph type="body" idx="1"/>
          </p:nvPr>
        </p:nvSpPr>
        <p:spPr/>
        <p:txBody>
          <a:bodyPr/>
          <a:lstStyle/>
          <a:p>
            <a:endParaRPr lang="zh-CN" altLang="en-US"/>
          </a:p>
        </p:txBody>
      </p:sp>
      <p:sp>
        <p:nvSpPr>
          <p:cNvPr id="1048823" name="灯片编号占位符 3"/>
          <p:cNvSpPr>
            <a:spLocks noGrp="1"/>
          </p:cNvSpPr>
          <p:nvPr>
            <p:ph type="sldNum" sz="quarter" idx="10"/>
          </p:nvPr>
        </p:nvSpPr>
        <p:spPr/>
        <p:txBody>
          <a:bodyPr/>
          <a:lstStyle/>
          <a:p>
            <a:fld id="{20DEAE63-D6C4-437F-B8DA-DA689F991AA7}" type="slidenum">
              <a:rPr lang="zh-CN" altLang="en-US" smtClean="0"/>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65" name="幻灯片图像占位符 1"/>
          <p:cNvSpPr>
            <a:spLocks noGrp="1" noRot="1" noChangeAspect="1"/>
          </p:cNvSpPr>
          <p:nvPr>
            <p:ph type="sldImg"/>
          </p:nvPr>
        </p:nvSpPr>
        <p:spPr>
          <a:xfrm>
            <a:off x="381000" y="685800"/>
            <a:ext cx="6096000" cy="3429000"/>
          </a:xfrm>
        </p:spPr>
      </p:sp>
      <p:sp>
        <p:nvSpPr>
          <p:cNvPr id="1049066" name="备注占位符 2"/>
          <p:cNvSpPr>
            <a:spLocks noGrp="1"/>
          </p:cNvSpPr>
          <p:nvPr>
            <p:ph type="body" idx="1"/>
          </p:nvPr>
        </p:nvSpPr>
        <p:spPr/>
        <p:txBody>
          <a:bodyPr/>
          <a:lstStyle/>
          <a:p>
            <a:endParaRPr lang="zh-CN" altLang="en-US"/>
          </a:p>
        </p:txBody>
      </p:sp>
      <p:sp>
        <p:nvSpPr>
          <p:cNvPr id="1049067" name="灯片编号占位符 3"/>
          <p:cNvSpPr>
            <a:spLocks noGrp="1"/>
          </p:cNvSpPr>
          <p:nvPr>
            <p:ph type="sldNum" sz="quarter" idx="10"/>
          </p:nvPr>
        </p:nvSpPr>
        <p:spPr/>
        <p:txBody>
          <a:bodyPr/>
          <a:lstStyle/>
          <a:p>
            <a:fld id="{B9236DC3-DF46-4C9C-8BD4-2C052E4267C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幻灯片图像占位符 1"/>
          <p:cNvSpPr>
            <a:spLocks noGrp="1" noRot="1" noChangeAspect="1"/>
          </p:cNvSpPr>
          <p:nvPr>
            <p:ph type="sldImg"/>
          </p:nvPr>
        </p:nvSpPr>
        <p:spPr/>
      </p:sp>
      <p:sp>
        <p:nvSpPr>
          <p:cNvPr id="1048619" name="备注占位符 2"/>
          <p:cNvSpPr>
            <a:spLocks noGrp="1"/>
          </p:cNvSpPr>
          <p:nvPr>
            <p:ph type="body" idx="1"/>
          </p:nvPr>
        </p:nvSpPr>
        <p:spPr/>
        <p:txBody>
          <a:bodyPr/>
          <a:lstStyle/>
          <a:p>
            <a:endParaRPr lang="zh-CN" altLang="en-US"/>
          </a:p>
        </p:txBody>
      </p:sp>
      <p:sp>
        <p:nvSpPr>
          <p:cNvPr id="1048620" name="灯片编号占位符 3"/>
          <p:cNvSpPr>
            <a:spLocks noGrp="1"/>
          </p:cNvSpPr>
          <p:nvPr>
            <p:ph type="sldNum" sz="quarter" idx="10"/>
          </p:nvPr>
        </p:nvSpPr>
        <p:spPr/>
        <p:txBody>
          <a:bodyPr/>
          <a:lstStyle/>
          <a:p>
            <a:fld id="{418F03C3-53C1-4F10-8DAF-D1F318E96C6E}" type="slidenum">
              <a:rPr lang="zh-CN" altLang="en-US" smtClean="0"/>
              <a:pPr/>
              <a:t>15</a:t>
            </a:fld>
            <a:endParaRPr lang="zh-CN" altLang="en-US"/>
          </a:p>
        </p:txBody>
      </p:sp>
    </p:spTree>
    <p:extLst>
      <p:ext uri="{BB962C8B-B14F-4D97-AF65-F5344CB8AC3E}">
        <p14:creationId xmlns:p14="http://schemas.microsoft.com/office/powerpoint/2010/main" val="1413109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幻灯片图像占位符 1"/>
          <p:cNvSpPr>
            <a:spLocks noGrp="1" noRot="1" noChangeAspect="1"/>
          </p:cNvSpPr>
          <p:nvPr>
            <p:ph type="sldImg"/>
          </p:nvPr>
        </p:nvSpPr>
        <p:spPr/>
      </p:sp>
      <p:sp>
        <p:nvSpPr>
          <p:cNvPr id="1048615" name="备注占位符 2"/>
          <p:cNvSpPr>
            <a:spLocks noGrp="1"/>
          </p:cNvSpPr>
          <p:nvPr>
            <p:ph type="body" idx="1"/>
          </p:nvPr>
        </p:nvSpPr>
        <p:spPr/>
        <p:txBody>
          <a:bodyPr/>
          <a:lstStyle/>
          <a:p>
            <a:endParaRPr lang="zh-CN" altLang="en-US"/>
          </a:p>
        </p:txBody>
      </p:sp>
      <p:sp>
        <p:nvSpPr>
          <p:cNvPr id="1048616" name="灯片编号占位符 3"/>
          <p:cNvSpPr>
            <a:spLocks noGrp="1"/>
          </p:cNvSpPr>
          <p:nvPr>
            <p:ph type="sldNum" sz="quarter" idx="10"/>
          </p:nvPr>
        </p:nvSpPr>
        <p:spPr/>
        <p:txBody>
          <a:bodyPr/>
          <a:lstStyle/>
          <a:p>
            <a:fld id="{00B1FB53-074E-453F-8BCF-006D7CFC3CA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幻灯片图像占位符 1"/>
          <p:cNvSpPr>
            <a:spLocks noGrp="1" noRot="1" noChangeAspect="1"/>
          </p:cNvSpPr>
          <p:nvPr>
            <p:ph type="sldImg"/>
          </p:nvPr>
        </p:nvSpPr>
        <p:spPr/>
      </p:sp>
      <p:sp>
        <p:nvSpPr>
          <p:cNvPr id="1048720" name="备注占位符 2"/>
          <p:cNvSpPr>
            <a:spLocks noGrp="1"/>
          </p:cNvSpPr>
          <p:nvPr>
            <p:ph type="body" idx="1"/>
          </p:nvPr>
        </p:nvSpPr>
        <p:spPr/>
        <p:txBody>
          <a:bodyPr/>
          <a:lstStyle/>
          <a:p>
            <a:endParaRPr lang="zh-CN" altLang="en-US"/>
          </a:p>
        </p:txBody>
      </p:sp>
      <p:sp>
        <p:nvSpPr>
          <p:cNvPr id="1048721"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幻灯片图像占位符 1"/>
          <p:cNvSpPr>
            <a:spLocks noGrp="1" noRot="1" noChangeAspect="1"/>
          </p:cNvSpPr>
          <p:nvPr>
            <p:ph type="sldImg"/>
          </p:nvPr>
        </p:nvSpPr>
        <p:spPr>
          <a:xfrm>
            <a:off x="381000" y="685800"/>
            <a:ext cx="6096000" cy="3429000"/>
          </a:xfrm>
        </p:spPr>
      </p:sp>
      <p:sp>
        <p:nvSpPr>
          <p:cNvPr id="1048693" name="备注占位符 2"/>
          <p:cNvSpPr>
            <a:spLocks noGrp="1"/>
          </p:cNvSpPr>
          <p:nvPr>
            <p:ph type="body" idx="1"/>
          </p:nvPr>
        </p:nvSpPr>
        <p:spPr/>
        <p:txBody>
          <a:bodyPr/>
          <a:lstStyle/>
          <a:p>
            <a:endParaRPr lang="zh-CN" altLang="en-US"/>
          </a:p>
        </p:txBody>
      </p:sp>
      <p:sp>
        <p:nvSpPr>
          <p:cNvPr id="1048694" name="灯片编号占位符 3"/>
          <p:cNvSpPr>
            <a:spLocks noGrp="1"/>
          </p:cNvSpPr>
          <p:nvPr>
            <p:ph type="sldNum" sz="quarter" idx="10"/>
          </p:nvPr>
        </p:nvSpPr>
        <p:spPr/>
        <p:txBody>
          <a:bodyPr/>
          <a:lstStyle/>
          <a:p>
            <a:fld id="{B9236DC3-DF46-4C9C-8BD4-2C052E4267C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幻灯片图像占位符 1"/>
          <p:cNvSpPr>
            <a:spLocks noGrp="1" noRot="1" noChangeAspect="1"/>
          </p:cNvSpPr>
          <p:nvPr>
            <p:ph type="sldImg"/>
          </p:nvPr>
        </p:nvSpPr>
        <p:spPr/>
      </p:sp>
      <p:sp>
        <p:nvSpPr>
          <p:cNvPr id="1048668" name="备注占位符 2"/>
          <p:cNvSpPr>
            <a:spLocks noGrp="1"/>
          </p:cNvSpPr>
          <p:nvPr>
            <p:ph type="body" idx="1"/>
          </p:nvPr>
        </p:nvSpPr>
        <p:spPr/>
        <p:txBody>
          <a:bodyPr/>
          <a:lstStyle/>
          <a:p>
            <a:endParaRPr lang="zh-CN" altLang="en-US"/>
          </a:p>
        </p:txBody>
      </p:sp>
      <p:sp>
        <p:nvSpPr>
          <p:cNvPr id="1048669"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幻灯片图像占位符 1"/>
          <p:cNvSpPr>
            <a:spLocks noGrp="1" noRot="1" noChangeAspect="1"/>
          </p:cNvSpPr>
          <p:nvPr>
            <p:ph type="sldImg"/>
          </p:nvPr>
        </p:nvSpPr>
        <p:spPr/>
      </p:sp>
      <p:sp>
        <p:nvSpPr>
          <p:cNvPr id="1048619" name="备注占位符 2"/>
          <p:cNvSpPr>
            <a:spLocks noGrp="1"/>
          </p:cNvSpPr>
          <p:nvPr>
            <p:ph type="body" idx="1"/>
          </p:nvPr>
        </p:nvSpPr>
        <p:spPr/>
        <p:txBody>
          <a:bodyPr/>
          <a:lstStyle/>
          <a:p>
            <a:endParaRPr lang="zh-CN" altLang="en-US"/>
          </a:p>
        </p:txBody>
      </p:sp>
      <p:sp>
        <p:nvSpPr>
          <p:cNvPr id="1048620"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1413109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幻灯片图像占位符 1"/>
          <p:cNvSpPr>
            <a:spLocks noGrp="1" noRot="1" noChangeAspect="1"/>
          </p:cNvSpPr>
          <p:nvPr>
            <p:ph type="sldImg"/>
          </p:nvPr>
        </p:nvSpPr>
        <p:spPr/>
      </p:sp>
      <p:sp>
        <p:nvSpPr>
          <p:cNvPr id="1048720" name="备注占位符 2"/>
          <p:cNvSpPr>
            <a:spLocks noGrp="1"/>
          </p:cNvSpPr>
          <p:nvPr>
            <p:ph type="body" idx="1"/>
          </p:nvPr>
        </p:nvSpPr>
        <p:spPr/>
        <p:txBody>
          <a:bodyPr/>
          <a:lstStyle/>
          <a:p>
            <a:endParaRPr lang="zh-CN" altLang="en-US"/>
          </a:p>
        </p:txBody>
      </p:sp>
      <p:sp>
        <p:nvSpPr>
          <p:cNvPr id="1048721"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幻灯片图像占位符 1"/>
          <p:cNvSpPr>
            <a:spLocks noGrp="1" noRot="1" noChangeAspect="1"/>
          </p:cNvSpPr>
          <p:nvPr>
            <p:ph type="sldImg"/>
          </p:nvPr>
        </p:nvSpPr>
        <p:spPr>
          <a:xfrm>
            <a:off x="381000" y="685800"/>
            <a:ext cx="6096000" cy="3429000"/>
          </a:xfrm>
        </p:spPr>
      </p:sp>
      <p:sp>
        <p:nvSpPr>
          <p:cNvPr id="1048630" name="备注占位符 2"/>
          <p:cNvSpPr>
            <a:spLocks noGrp="1"/>
          </p:cNvSpPr>
          <p:nvPr>
            <p:ph type="body" idx="1"/>
          </p:nvPr>
        </p:nvSpPr>
        <p:spPr/>
        <p:txBody>
          <a:bodyPr/>
          <a:lstStyle/>
          <a:p>
            <a:endParaRPr lang="zh-CN" altLang="en-US"/>
          </a:p>
        </p:txBody>
      </p:sp>
      <p:sp>
        <p:nvSpPr>
          <p:cNvPr id="1048631" name="灯片编号占位符 3"/>
          <p:cNvSpPr>
            <a:spLocks noGrp="1"/>
          </p:cNvSpPr>
          <p:nvPr>
            <p:ph type="sldNum" sz="quarter" idx="10"/>
          </p:nvPr>
        </p:nvSpPr>
        <p:spPr/>
        <p:txBody>
          <a:bodyPr/>
          <a:lstStyle/>
          <a:p>
            <a:fld id="{B9236DC3-DF46-4C9C-8BD4-2C052E4267C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幻灯片图像占位符 1"/>
          <p:cNvSpPr>
            <a:spLocks noGrp="1" noRot="1" noChangeAspect="1"/>
          </p:cNvSpPr>
          <p:nvPr>
            <p:ph type="sldImg"/>
          </p:nvPr>
        </p:nvSpPr>
        <p:spPr/>
      </p:sp>
      <p:sp>
        <p:nvSpPr>
          <p:cNvPr id="1048720" name="备注占位符 2"/>
          <p:cNvSpPr>
            <a:spLocks noGrp="1"/>
          </p:cNvSpPr>
          <p:nvPr>
            <p:ph type="body" idx="1"/>
          </p:nvPr>
        </p:nvSpPr>
        <p:spPr/>
        <p:txBody>
          <a:bodyPr/>
          <a:lstStyle/>
          <a:p>
            <a:endParaRPr lang="zh-CN" altLang="en-US"/>
          </a:p>
        </p:txBody>
      </p:sp>
      <p:sp>
        <p:nvSpPr>
          <p:cNvPr id="1048721"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8" name="幻灯片图像占位符 1"/>
          <p:cNvSpPr>
            <a:spLocks noGrp="1" noRot="1" noChangeAspect="1"/>
          </p:cNvSpPr>
          <p:nvPr>
            <p:ph type="sldImg"/>
          </p:nvPr>
        </p:nvSpPr>
        <p:spPr>
          <a:xfrm>
            <a:off x="381000" y="685800"/>
            <a:ext cx="6096000" cy="3429000"/>
          </a:xfrm>
        </p:spPr>
      </p:sp>
      <p:sp>
        <p:nvSpPr>
          <p:cNvPr id="1048729" name="备注占位符 2"/>
          <p:cNvSpPr>
            <a:spLocks noGrp="1"/>
          </p:cNvSpPr>
          <p:nvPr>
            <p:ph type="body" idx="1"/>
          </p:nvPr>
        </p:nvSpPr>
        <p:spPr/>
        <p:txBody>
          <a:bodyPr/>
          <a:lstStyle/>
          <a:p>
            <a:endParaRPr lang="zh-CN" altLang="en-US"/>
          </a:p>
        </p:txBody>
      </p:sp>
      <p:sp>
        <p:nvSpPr>
          <p:cNvPr id="1048730" name="灯片编号占位符 3"/>
          <p:cNvSpPr>
            <a:spLocks noGrp="1"/>
          </p:cNvSpPr>
          <p:nvPr>
            <p:ph type="sldNum" sz="quarter" idx="10"/>
          </p:nvPr>
        </p:nvSpPr>
        <p:spPr/>
        <p:txBody>
          <a:bodyPr/>
          <a:lstStyle/>
          <a:p>
            <a:fld id="{B9236DC3-DF46-4C9C-8BD4-2C052E4267C9}"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幻灯片图像占位符 1"/>
          <p:cNvSpPr>
            <a:spLocks noGrp="1" noRot="1" noChangeAspect="1"/>
          </p:cNvSpPr>
          <p:nvPr>
            <p:ph type="sldImg"/>
          </p:nvPr>
        </p:nvSpPr>
        <p:spPr/>
      </p:sp>
      <p:sp>
        <p:nvSpPr>
          <p:cNvPr id="1048720" name="备注占位符 2"/>
          <p:cNvSpPr>
            <a:spLocks noGrp="1"/>
          </p:cNvSpPr>
          <p:nvPr>
            <p:ph type="body" idx="1"/>
          </p:nvPr>
        </p:nvSpPr>
        <p:spPr/>
        <p:txBody>
          <a:bodyPr/>
          <a:lstStyle/>
          <a:p>
            <a:endParaRPr lang="zh-CN" altLang="en-US"/>
          </a:p>
        </p:txBody>
      </p:sp>
      <p:sp>
        <p:nvSpPr>
          <p:cNvPr id="1048721"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幻灯片图像占位符 1"/>
          <p:cNvSpPr>
            <a:spLocks noGrp="1" noRot="1" noChangeAspect="1"/>
          </p:cNvSpPr>
          <p:nvPr>
            <p:ph type="sldImg"/>
          </p:nvPr>
        </p:nvSpPr>
        <p:spPr/>
      </p:sp>
      <p:sp>
        <p:nvSpPr>
          <p:cNvPr id="1048720" name="备注占位符 2"/>
          <p:cNvSpPr>
            <a:spLocks noGrp="1"/>
          </p:cNvSpPr>
          <p:nvPr>
            <p:ph type="body" idx="1"/>
          </p:nvPr>
        </p:nvSpPr>
        <p:spPr/>
        <p:txBody>
          <a:bodyPr/>
          <a:lstStyle/>
          <a:p>
            <a:endParaRPr lang="zh-CN" altLang="en-US"/>
          </a:p>
        </p:txBody>
      </p:sp>
      <p:sp>
        <p:nvSpPr>
          <p:cNvPr id="1048721"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8" name="幻灯片图像占位符 1"/>
          <p:cNvSpPr>
            <a:spLocks noGrp="1" noRot="1" noChangeAspect="1"/>
          </p:cNvSpPr>
          <p:nvPr>
            <p:ph type="sldImg"/>
          </p:nvPr>
        </p:nvSpPr>
        <p:spPr>
          <a:xfrm>
            <a:off x="381000" y="685800"/>
            <a:ext cx="6096000" cy="3429000"/>
          </a:xfrm>
        </p:spPr>
      </p:sp>
      <p:sp>
        <p:nvSpPr>
          <p:cNvPr id="1048729" name="备注占位符 2"/>
          <p:cNvSpPr>
            <a:spLocks noGrp="1"/>
          </p:cNvSpPr>
          <p:nvPr>
            <p:ph type="body" idx="1"/>
          </p:nvPr>
        </p:nvSpPr>
        <p:spPr/>
        <p:txBody>
          <a:bodyPr/>
          <a:lstStyle/>
          <a:p>
            <a:endParaRPr lang="zh-CN" altLang="en-US"/>
          </a:p>
        </p:txBody>
      </p:sp>
      <p:sp>
        <p:nvSpPr>
          <p:cNvPr id="1048730" name="灯片编号占位符 3"/>
          <p:cNvSpPr>
            <a:spLocks noGrp="1"/>
          </p:cNvSpPr>
          <p:nvPr>
            <p:ph type="sldNum" sz="quarter" idx="10"/>
          </p:nvPr>
        </p:nvSpPr>
        <p:spPr/>
        <p:txBody>
          <a:bodyPr/>
          <a:lstStyle/>
          <a:p>
            <a:fld id="{B9236DC3-DF46-4C9C-8BD4-2C052E4267C9}"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5" name="Rectangle 2"/>
          <p:cNvSpPr>
            <a:spLocks noGrp="1" noRot="1" noChangeAspect="1" noTextEdit="1"/>
          </p:cNvSpPr>
          <p:nvPr>
            <p:ph type="sldImg"/>
          </p:nvPr>
        </p:nvSpPr>
        <p:spPr bwMode="auto">
          <a:noFill/>
          <a:ln>
            <a:solidFill>
              <a:srgbClr val="000000"/>
            </a:solidFill>
            <a:miter lim="800000"/>
          </a:ln>
        </p:spPr>
      </p:sp>
      <p:sp>
        <p:nvSpPr>
          <p:cNvPr id="1048756"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幻灯片图像占位符 1"/>
          <p:cNvSpPr>
            <a:spLocks noGrp="1" noRot="1" noChangeAspect="1"/>
          </p:cNvSpPr>
          <p:nvPr>
            <p:ph type="sldImg"/>
          </p:nvPr>
        </p:nvSpPr>
        <p:spPr/>
      </p:sp>
      <p:sp>
        <p:nvSpPr>
          <p:cNvPr id="1048619" name="备注占位符 2"/>
          <p:cNvSpPr>
            <a:spLocks noGrp="1"/>
          </p:cNvSpPr>
          <p:nvPr>
            <p:ph type="body" idx="1"/>
          </p:nvPr>
        </p:nvSpPr>
        <p:spPr/>
        <p:txBody>
          <a:bodyPr/>
          <a:lstStyle/>
          <a:p>
            <a:endParaRPr lang="zh-CN" altLang="en-US"/>
          </a:p>
        </p:txBody>
      </p:sp>
      <p:sp>
        <p:nvSpPr>
          <p:cNvPr id="1048620" name="灯片编号占位符 3"/>
          <p:cNvSpPr>
            <a:spLocks noGrp="1"/>
          </p:cNvSpPr>
          <p:nvPr>
            <p:ph type="sldNum" sz="quarter" idx="10"/>
          </p:nvPr>
        </p:nvSpPr>
        <p:spPr/>
        <p:txBody>
          <a:bodyPr/>
          <a:lstStyle/>
          <a:p>
            <a:fld id="{418F03C3-53C1-4F10-8DAF-D1F318E96C6E}" type="slidenum">
              <a:rPr lang="zh-CN" altLang="en-US" smtClean="0"/>
              <a:pPr/>
              <a:t>28</a:t>
            </a:fld>
            <a:endParaRPr lang="zh-CN" altLang="en-US"/>
          </a:p>
        </p:txBody>
      </p:sp>
    </p:spTree>
    <p:extLst>
      <p:ext uri="{BB962C8B-B14F-4D97-AF65-F5344CB8AC3E}">
        <p14:creationId xmlns:p14="http://schemas.microsoft.com/office/powerpoint/2010/main" val="1413109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幻灯片图像占位符 1"/>
          <p:cNvSpPr>
            <a:spLocks noGrp="1" noRot="1" noChangeAspect="1"/>
          </p:cNvSpPr>
          <p:nvPr>
            <p:ph type="sldImg"/>
          </p:nvPr>
        </p:nvSpPr>
        <p:spPr/>
      </p:sp>
      <p:sp>
        <p:nvSpPr>
          <p:cNvPr id="1048615" name="备注占位符 2"/>
          <p:cNvSpPr>
            <a:spLocks noGrp="1"/>
          </p:cNvSpPr>
          <p:nvPr>
            <p:ph type="body" idx="1"/>
          </p:nvPr>
        </p:nvSpPr>
        <p:spPr/>
        <p:txBody>
          <a:bodyPr/>
          <a:lstStyle/>
          <a:p>
            <a:endParaRPr lang="zh-CN" altLang="en-US"/>
          </a:p>
        </p:txBody>
      </p:sp>
      <p:sp>
        <p:nvSpPr>
          <p:cNvPr id="1048616" name="灯片编号占位符 3"/>
          <p:cNvSpPr>
            <a:spLocks noGrp="1"/>
          </p:cNvSpPr>
          <p:nvPr>
            <p:ph type="sldNum" sz="quarter" idx="10"/>
          </p:nvPr>
        </p:nvSpPr>
        <p:spPr/>
        <p:txBody>
          <a:bodyPr/>
          <a:lstStyle/>
          <a:p>
            <a:fld id="{00B1FB53-074E-453F-8BCF-006D7CFC3CA0}"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幻灯片图像占位符 1"/>
          <p:cNvSpPr>
            <a:spLocks noGrp="1" noRot="1" noChangeAspect="1"/>
          </p:cNvSpPr>
          <p:nvPr>
            <p:ph type="sldImg"/>
          </p:nvPr>
        </p:nvSpPr>
        <p:spPr/>
      </p:sp>
      <p:sp>
        <p:nvSpPr>
          <p:cNvPr id="1048615" name="备注占位符 2"/>
          <p:cNvSpPr>
            <a:spLocks noGrp="1"/>
          </p:cNvSpPr>
          <p:nvPr>
            <p:ph type="body" idx="1"/>
          </p:nvPr>
        </p:nvSpPr>
        <p:spPr/>
        <p:txBody>
          <a:bodyPr/>
          <a:lstStyle/>
          <a:p>
            <a:endParaRPr lang="zh-CN" altLang="en-US"/>
          </a:p>
        </p:txBody>
      </p:sp>
      <p:sp>
        <p:nvSpPr>
          <p:cNvPr id="1048616" name="灯片编号占位符 3"/>
          <p:cNvSpPr>
            <a:spLocks noGrp="1"/>
          </p:cNvSpPr>
          <p:nvPr>
            <p:ph type="sldNum" sz="quarter" idx="10"/>
          </p:nvPr>
        </p:nvSpPr>
        <p:spPr/>
        <p:txBody>
          <a:bodyPr/>
          <a:lstStyle/>
          <a:p>
            <a:fld id="{00B1FB53-074E-453F-8BCF-006D7CFC3CA0}"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1" name="幻灯片图像占位符 1"/>
          <p:cNvSpPr>
            <a:spLocks noGrp="1" noRot="1" noChangeAspect="1"/>
          </p:cNvSpPr>
          <p:nvPr>
            <p:ph type="sldImg"/>
          </p:nvPr>
        </p:nvSpPr>
        <p:spPr>
          <a:xfrm>
            <a:off x="381000" y="685800"/>
            <a:ext cx="6096000" cy="3429000"/>
          </a:xfrm>
        </p:spPr>
      </p:sp>
      <p:sp>
        <p:nvSpPr>
          <p:cNvPr id="1048852" name="备注占位符 2"/>
          <p:cNvSpPr>
            <a:spLocks noGrp="1"/>
          </p:cNvSpPr>
          <p:nvPr>
            <p:ph type="body" idx="1"/>
          </p:nvPr>
        </p:nvSpPr>
        <p:spPr/>
        <p:txBody>
          <a:bodyPr/>
          <a:lstStyle/>
          <a:p>
            <a:endParaRPr lang="zh-CN" altLang="en-US"/>
          </a:p>
        </p:txBody>
      </p:sp>
      <p:sp>
        <p:nvSpPr>
          <p:cNvPr id="1048853" name="灯片编号占位符 3"/>
          <p:cNvSpPr>
            <a:spLocks noGrp="1"/>
          </p:cNvSpPr>
          <p:nvPr>
            <p:ph type="sldNum" sz="quarter" idx="10"/>
          </p:nvPr>
        </p:nvSpPr>
        <p:spPr/>
        <p:txBody>
          <a:bodyPr/>
          <a:lstStyle/>
          <a:p>
            <a:fld id="{B9236DC3-DF46-4C9C-8BD4-2C052E4267C9}"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幻灯片图像占位符 1"/>
          <p:cNvSpPr>
            <a:spLocks noGrp="1" noRot="1" noChangeAspect="1"/>
          </p:cNvSpPr>
          <p:nvPr>
            <p:ph type="sldImg"/>
          </p:nvPr>
        </p:nvSpPr>
        <p:spPr/>
      </p:sp>
      <p:sp>
        <p:nvSpPr>
          <p:cNvPr id="1048720" name="备注占位符 2"/>
          <p:cNvSpPr>
            <a:spLocks noGrp="1"/>
          </p:cNvSpPr>
          <p:nvPr>
            <p:ph type="body" idx="1"/>
          </p:nvPr>
        </p:nvSpPr>
        <p:spPr/>
        <p:txBody>
          <a:bodyPr/>
          <a:lstStyle/>
          <a:p>
            <a:endParaRPr lang="zh-CN" altLang="en-US"/>
          </a:p>
        </p:txBody>
      </p:sp>
      <p:sp>
        <p:nvSpPr>
          <p:cNvPr id="1048721" name="灯片编号占位符 3"/>
          <p:cNvSpPr>
            <a:spLocks noGrp="1"/>
          </p:cNvSpPr>
          <p:nvPr>
            <p:ph type="sldNum" sz="quarter" idx="10"/>
          </p:nvPr>
        </p:nvSpPr>
        <p:spPr/>
        <p:txBody>
          <a:bodyPr/>
          <a:lstStyle/>
          <a:p>
            <a:fld id="{418F03C3-53C1-4F10-8DAF-D1F318E96C6E}"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6" name="Rectangle 2"/>
          <p:cNvSpPr>
            <a:spLocks noGrp="1" noRot="1" noChangeAspect="1" noTextEdit="1"/>
          </p:cNvSpPr>
          <p:nvPr>
            <p:ph type="sldImg"/>
          </p:nvPr>
        </p:nvSpPr>
        <p:spPr bwMode="auto">
          <a:noFill/>
          <a:ln>
            <a:solidFill>
              <a:srgbClr val="000000"/>
            </a:solidFill>
            <a:miter lim="800000"/>
            <a:headEnd/>
            <a:tailEnd/>
          </a:ln>
        </p:spPr>
      </p:sp>
      <p:sp>
        <p:nvSpPr>
          <p:cNvPr id="1048907"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幻灯片图像占位符 1"/>
          <p:cNvSpPr>
            <a:spLocks noGrp="1" noRot="1" noChangeAspect="1"/>
          </p:cNvSpPr>
          <p:nvPr>
            <p:ph type="sldImg"/>
          </p:nvPr>
        </p:nvSpPr>
        <p:spPr>
          <a:xfrm>
            <a:off x="381000" y="685800"/>
            <a:ext cx="6096000" cy="3429000"/>
          </a:xfrm>
        </p:spPr>
      </p:sp>
      <p:sp>
        <p:nvSpPr>
          <p:cNvPr id="1048630" name="备注占位符 2"/>
          <p:cNvSpPr>
            <a:spLocks noGrp="1"/>
          </p:cNvSpPr>
          <p:nvPr>
            <p:ph type="body" idx="1"/>
          </p:nvPr>
        </p:nvSpPr>
        <p:spPr/>
        <p:txBody>
          <a:bodyPr/>
          <a:lstStyle/>
          <a:p>
            <a:endParaRPr lang="zh-CN" altLang="en-US"/>
          </a:p>
        </p:txBody>
      </p:sp>
      <p:sp>
        <p:nvSpPr>
          <p:cNvPr id="1048631" name="灯片编号占位符 3"/>
          <p:cNvSpPr>
            <a:spLocks noGrp="1"/>
          </p:cNvSpPr>
          <p:nvPr>
            <p:ph type="sldNum" sz="quarter" idx="10"/>
          </p:nvPr>
        </p:nvSpPr>
        <p:spPr/>
        <p:txBody>
          <a:bodyPr/>
          <a:lstStyle/>
          <a:p>
            <a:fld id="{B9236DC3-DF46-4C9C-8BD4-2C052E4267C9}"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幻灯片图像占位符 1"/>
          <p:cNvSpPr>
            <a:spLocks noGrp="1" noRot="1" noChangeAspect="1"/>
          </p:cNvSpPr>
          <p:nvPr>
            <p:ph type="sldImg"/>
          </p:nvPr>
        </p:nvSpPr>
        <p:spPr/>
      </p:sp>
      <p:sp>
        <p:nvSpPr>
          <p:cNvPr id="1048619" name="备注占位符 2"/>
          <p:cNvSpPr>
            <a:spLocks noGrp="1"/>
          </p:cNvSpPr>
          <p:nvPr>
            <p:ph type="body" idx="1"/>
          </p:nvPr>
        </p:nvSpPr>
        <p:spPr/>
        <p:txBody>
          <a:bodyPr/>
          <a:lstStyle/>
          <a:p>
            <a:endParaRPr lang="zh-CN" altLang="en-US"/>
          </a:p>
        </p:txBody>
      </p:sp>
      <p:sp>
        <p:nvSpPr>
          <p:cNvPr id="1048620" name="灯片编号占位符 3"/>
          <p:cNvSpPr>
            <a:spLocks noGrp="1"/>
          </p:cNvSpPr>
          <p:nvPr>
            <p:ph type="sldNum" sz="quarter" idx="10"/>
          </p:nvPr>
        </p:nvSpPr>
        <p:spPr/>
        <p:txBody>
          <a:bodyPr/>
          <a:lstStyle/>
          <a:p>
            <a:fld id="{418F03C3-53C1-4F10-8DAF-D1F318E96C6E}" type="slidenum">
              <a:rPr lang="zh-CN" altLang="en-US" smtClean="0"/>
              <a:pPr/>
              <a:t>34</a:t>
            </a:fld>
            <a:endParaRPr lang="zh-CN" altLang="en-US"/>
          </a:p>
        </p:txBody>
      </p:sp>
    </p:spTree>
    <p:extLst>
      <p:ext uri="{BB962C8B-B14F-4D97-AF65-F5344CB8AC3E}">
        <p14:creationId xmlns:p14="http://schemas.microsoft.com/office/powerpoint/2010/main" val="14131092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幻灯片图像占位符 1"/>
          <p:cNvSpPr>
            <a:spLocks noGrp="1" noRot="1" noChangeAspect="1"/>
          </p:cNvSpPr>
          <p:nvPr>
            <p:ph type="sldImg"/>
          </p:nvPr>
        </p:nvSpPr>
        <p:spPr/>
      </p:sp>
      <p:sp>
        <p:nvSpPr>
          <p:cNvPr id="1048615" name="备注占位符 2"/>
          <p:cNvSpPr>
            <a:spLocks noGrp="1"/>
          </p:cNvSpPr>
          <p:nvPr>
            <p:ph type="body" idx="1"/>
          </p:nvPr>
        </p:nvSpPr>
        <p:spPr/>
        <p:txBody>
          <a:bodyPr/>
          <a:lstStyle/>
          <a:p>
            <a:endParaRPr lang="zh-CN" altLang="en-US"/>
          </a:p>
        </p:txBody>
      </p:sp>
      <p:sp>
        <p:nvSpPr>
          <p:cNvPr id="1048616" name="灯片编号占位符 3"/>
          <p:cNvSpPr>
            <a:spLocks noGrp="1"/>
          </p:cNvSpPr>
          <p:nvPr>
            <p:ph type="sldNum" sz="quarter" idx="10"/>
          </p:nvPr>
        </p:nvSpPr>
        <p:spPr/>
        <p:txBody>
          <a:bodyPr/>
          <a:lstStyle/>
          <a:p>
            <a:fld id="{00B1FB53-074E-453F-8BCF-006D7CFC3CA0}"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幻灯片图像占位符 1"/>
          <p:cNvSpPr>
            <a:spLocks noGrp="1" noRot="1" noChangeAspect="1"/>
          </p:cNvSpPr>
          <p:nvPr>
            <p:ph type="sldImg"/>
          </p:nvPr>
        </p:nvSpPr>
        <p:spPr/>
      </p:sp>
      <p:sp>
        <p:nvSpPr>
          <p:cNvPr id="1048668" name="备注占位符 2"/>
          <p:cNvSpPr>
            <a:spLocks noGrp="1"/>
          </p:cNvSpPr>
          <p:nvPr>
            <p:ph type="body" idx="1"/>
          </p:nvPr>
        </p:nvSpPr>
        <p:spPr/>
        <p:txBody>
          <a:bodyPr/>
          <a:lstStyle/>
          <a:p>
            <a:endParaRPr lang="zh-CN" altLang="en-US"/>
          </a:p>
        </p:txBody>
      </p:sp>
      <p:sp>
        <p:nvSpPr>
          <p:cNvPr id="1048669" name="灯片编号占位符 3"/>
          <p:cNvSpPr>
            <a:spLocks noGrp="1"/>
          </p:cNvSpPr>
          <p:nvPr>
            <p:ph type="sldNum" sz="quarter" idx="10"/>
          </p:nvPr>
        </p:nvSpPr>
        <p:spPr/>
        <p:txBody>
          <a:bodyPr/>
          <a:lstStyle/>
          <a:p>
            <a:fld id="{418F03C3-53C1-4F10-8DAF-D1F318E96C6E}"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5" name="Rectangle 2"/>
          <p:cNvSpPr>
            <a:spLocks noGrp="1" noRot="1" noChangeAspect="1" noTextEdit="1"/>
          </p:cNvSpPr>
          <p:nvPr>
            <p:ph type="sldImg"/>
          </p:nvPr>
        </p:nvSpPr>
        <p:spPr bwMode="auto">
          <a:noFill/>
          <a:ln>
            <a:solidFill>
              <a:srgbClr val="000000"/>
            </a:solidFill>
            <a:miter lim="800000"/>
            <a:headEnd/>
            <a:tailEnd/>
          </a:ln>
        </p:spPr>
      </p:sp>
      <p:sp>
        <p:nvSpPr>
          <p:cNvPr id="1048756"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5" name="Rectangle 2"/>
          <p:cNvSpPr>
            <a:spLocks noGrp="1" noRot="1" noChangeAspect="1" noTextEdit="1"/>
          </p:cNvSpPr>
          <p:nvPr>
            <p:ph type="sldImg"/>
          </p:nvPr>
        </p:nvSpPr>
        <p:spPr bwMode="auto">
          <a:noFill/>
          <a:ln>
            <a:solidFill>
              <a:srgbClr val="000000"/>
            </a:solidFill>
            <a:miter lim="800000"/>
            <a:headEnd/>
            <a:tailEnd/>
          </a:ln>
        </p:spPr>
      </p:sp>
      <p:sp>
        <p:nvSpPr>
          <p:cNvPr id="1048756"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5" name="Rectangle 2"/>
          <p:cNvSpPr>
            <a:spLocks noGrp="1" noRot="1" noChangeAspect="1" noTextEdit="1"/>
          </p:cNvSpPr>
          <p:nvPr>
            <p:ph type="sldImg"/>
          </p:nvPr>
        </p:nvSpPr>
        <p:spPr bwMode="auto">
          <a:noFill/>
          <a:ln>
            <a:solidFill>
              <a:srgbClr val="000000"/>
            </a:solidFill>
            <a:miter lim="800000"/>
            <a:headEnd/>
            <a:tailEnd/>
          </a:ln>
        </p:spPr>
      </p:sp>
      <p:sp>
        <p:nvSpPr>
          <p:cNvPr id="1048756"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65" name="幻灯片图像占位符 1"/>
          <p:cNvSpPr>
            <a:spLocks noGrp="1" noRot="1" noChangeAspect="1"/>
          </p:cNvSpPr>
          <p:nvPr>
            <p:ph type="sldImg"/>
          </p:nvPr>
        </p:nvSpPr>
        <p:spPr>
          <a:xfrm>
            <a:off x="381000" y="685800"/>
            <a:ext cx="6096000" cy="3429000"/>
          </a:xfrm>
        </p:spPr>
      </p:sp>
      <p:sp>
        <p:nvSpPr>
          <p:cNvPr id="1049066" name="备注占位符 2"/>
          <p:cNvSpPr>
            <a:spLocks noGrp="1"/>
          </p:cNvSpPr>
          <p:nvPr>
            <p:ph type="body" idx="1"/>
          </p:nvPr>
        </p:nvSpPr>
        <p:spPr/>
        <p:txBody>
          <a:bodyPr/>
          <a:lstStyle/>
          <a:p>
            <a:endParaRPr lang="zh-CN" altLang="en-US"/>
          </a:p>
        </p:txBody>
      </p:sp>
      <p:sp>
        <p:nvSpPr>
          <p:cNvPr id="1049067" name="灯片编号占位符 3"/>
          <p:cNvSpPr>
            <a:spLocks noGrp="1"/>
          </p:cNvSpPr>
          <p:nvPr>
            <p:ph type="sldNum" sz="quarter" idx="10"/>
          </p:nvPr>
        </p:nvSpPr>
        <p:spPr/>
        <p:txBody>
          <a:bodyPr/>
          <a:lstStyle/>
          <a:p>
            <a:fld id="{B9236DC3-DF46-4C9C-8BD4-2C052E4267C9}"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5" name="Rectangle 2"/>
          <p:cNvSpPr>
            <a:spLocks noGrp="1" noRot="1" noChangeAspect="1" noTextEdit="1"/>
          </p:cNvSpPr>
          <p:nvPr>
            <p:ph type="sldImg"/>
          </p:nvPr>
        </p:nvSpPr>
        <p:spPr bwMode="auto">
          <a:noFill/>
          <a:ln>
            <a:solidFill>
              <a:srgbClr val="000000"/>
            </a:solidFill>
            <a:miter lim="800000"/>
            <a:headEnd/>
            <a:tailEnd/>
          </a:ln>
        </p:spPr>
      </p:sp>
      <p:sp>
        <p:nvSpPr>
          <p:cNvPr id="1048756"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幻灯片图像占位符 1"/>
          <p:cNvSpPr>
            <a:spLocks noGrp="1" noRot="1" noChangeAspect="1"/>
          </p:cNvSpPr>
          <p:nvPr>
            <p:ph type="sldImg"/>
          </p:nvPr>
        </p:nvSpPr>
        <p:spPr/>
      </p:sp>
      <p:sp>
        <p:nvSpPr>
          <p:cNvPr id="1048619" name="备注占位符 2"/>
          <p:cNvSpPr>
            <a:spLocks noGrp="1"/>
          </p:cNvSpPr>
          <p:nvPr>
            <p:ph type="body" idx="1"/>
          </p:nvPr>
        </p:nvSpPr>
        <p:spPr/>
        <p:txBody>
          <a:bodyPr/>
          <a:lstStyle/>
          <a:p>
            <a:endParaRPr lang="zh-CN" altLang="en-US"/>
          </a:p>
        </p:txBody>
      </p:sp>
      <p:sp>
        <p:nvSpPr>
          <p:cNvPr id="1048620" name="灯片编号占位符 3"/>
          <p:cNvSpPr>
            <a:spLocks noGrp="1"/>
          </p:cNvSpPr>
          <p:nvPr>
            <p:ph type="sldNum" sz="quarter" idx="10"/>
          </p:nvPr>
        </p:nvSpPr>
        <p:spPr/>
        <p:txBody>
          <a:bodyPr/>
          <a:lstStyle/>
          <a:p>
            <a:fld id="{418F03C3-53C1-4F10-8DAF-D1F318E96C6E}" type="slidenum">
              <a:rPr lang="zh-CN" altLang="en-US" smtClean="0"/>
              <a:pPr/>
              <a:t>46</a:t>
            </a:fld>
            <a:endParaRPr lang="zh-CN" altLang="en-US"/>
          </a:p>
        </p:txBody>
      </p:sp>
    </p:spTree>
    <p:extLst>
      <p:ext uri="{BB962C8B-B14F-4D97-AF65-F5344CB8AC3E}">
        <p14:creationId xmlns:p14="http://schemas.microsoft.com/office/powerpoint/2010/main" val="14131092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5" name="Rectangle 2"/>
          <p:cNvSpPr>
            <a:spLocks noGrp="1" noRot="1" noChangeAspect="1" noTextEdit="1"/>
          </p:cNvSpPr>
          <p:nvPr>
            <p:ph type="sldImg"/>
          </p:nvPr>
        </p:nvSpPr>
        <p:spPr bwMode="auto">
          <a:noFill/>
          <a:ln>
            <a:solidFill>
              <a:srgbClr val="000000"/>
            </a:solidFill>
            <a:miter lim="800000"/>
          </a:ln>
        </p:spPr>
      </p:sp>
      <p:sp>
        <p:nvSpPr>
          <p:cNvPr id="1048776"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17" name="幻灯片图像占位符 1"/>
          <p:cNvSpPr>
            <a:spLocks noGrp="1" noRot="1" noChangeAspect="1"/>
          </p:cNvSpPr>
          <p:nvPr>
            <p:ph type="sldImg"/>
          </p:nvPr>
        </p:nvSpPr>
        <p:spPr/>
      </p:sp>
      <p:sp>
        <p:nvSpPr>
          <p:cNvPr id="1049318" name="备注占位符 2"/>
          <p:cNvSpPr>
            <a:spLocks noGrp="1"/>
          </p:cNvSpPr>
          <p:nvPr>
            <p:ph type="body" idx="1"/>
          </p:nvPr>
        </p:nvSpPr>
        <p:spPr/>
        <p:txBody>
          <a:bodyPr/>
          <a:lstStyle/>
          <a:p>
            <a:endParaRPr lang="zh-CN" altLang="en-US"/>
          </a:p>
        </p:txBody>
      </p:sp>
      <p:sp>
        <p:nvSpPr>
          <p:cNvPr id="1049319" name="灯片编号占位符 3"/>
          <p:cNvSpPr>
            <a:spLocks noGrp="1"/>
          </p:cNvSpPr>
          <p:nvPr>
            <p:ph type="sldNum" sz="quarter" idx="10"/>
          </p:nvPr>
        </p:nvSpPr>
        <p:spPr/>
        <p:txBody>
          <a:bodyPr/>
          <a:lstStyle/>
          <a:p>
            <a:fld id="{00B1FB53-074E-453F-8BCF-006D7CFC3CA0}" type="slidenum">
              <a:rPr lang="zh-CN" altLang="en-US" smtClean="0"/>
              <a:pPr/>
              <a:t>48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8" name="幻灯片图像占位符 1"/>
          <p:cNvSpPr>
            <a:spLocks noGrp="1" noRot="1" noChangeAspect="1"/>
          </p:cNvSpPr>
          <p:nvPr>
            <p:ph type="sldImg"/>
          </p:nvPr>
        </p:nvSpPr>
        <p:spPr>
          <a:xfrm>
            <a:off x="381000" y="685800"/>
            <a:ext cx="6096000" cy="3429000"/>
          </a:xfrm>
        </p:spPr>
      </p:sp>
      <p:sp>
        <p:nvSpPr>
          <p:cNvPr id="1048729" name="备注占位符 2"/>
          <p:cNvSpPr>
            <a:spLocks noGrp="1"/>
          </p:cNvSpPr>
          <p:nvPr>
            <p:ph type="body" idx="1"/>
          </p:nvPr>
        </p:nvSpPr>
        <p:spPr/>
        <p:txBody>
          <a:bodyPr/>
          <a:lstStyle/>
          <a:p>
            <a:endParaRPr lang="zh-CN" altLang="en-US"/>
          </a:p>
        </p:txBody>
      </p:sp>
      <p:sp>
        <p:nvSpPr>
          <p:cNvPr id="1048730" name="灯片编号占位符 3"/>
          <p:cNvSpPr>
            <a:spLocks noGrp="1"/>
          </p:cNvSpPr>
          <p:nvPr>
            <p:ph type="sldNum" sz="quarter" idx="10"/>
          </p:nvPr>
        </p:nvSpPr>
        <p:spPr/>
        <p:txBody>
          <a:bodyPr/>
          <a:lstStyle/>
          <a:p>
            <a:fld id="{B9236DC3-DF46-4C9C-8BD4-2C052E4267C9}"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幻灯片图像占位符 1"/>
          <p:cNvSpPr>
            <a:spLocks noGrp="1" noRot="1" noChangeAspect="1"/>
          </p:cNvSpPr>
          <p:nvPr>
            <p:ph type="sldImg"/>
          </p:nvPr>
        </p:nvSpPr>
        <p:spPr/>
      </p:sp>
      <p:sp>
        <p:nvSpPr>
          <p:cNvPr id="1048720" name="备注占位符 2"/>
          <p:cNvSpPr>
            <a:spLocks noGrp="1"/>
          </p:cNvSpPr>
          <p:nvPr>
            <p:ph type="body" idx="1"/>
          </p:nvPr>
        </p:nvSpPr>
        <p:spPr/>
        <p:txBody>
          <a:bodyPr/>
          <a:lstStyle/>
          <a:p>
            <a:endParaRPr lang="zh-CN" altLang="en-US"/>
          </a:p>
        </p:txBody>
      </p:sp>
      <p:sp>
        <p:nvSpPr>
          <p:cNvPr id="1048721"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幻灯片图像占位符 1"/>
          <p:cNvSpPr>
            <a:spLocks noGrp="1" noRot="1" noChangeAspect="1"/>
          </p:cNvSpPr>
          <p:nvPr>
            <p:ph type="sldImg"/>
          </p:nvPr>
        </p:nvSpPr>
        <p:spPr/>
      </p:sp>
      <p:sp>
        <p:nvSpPr>
          <p:cNvPr id="1048619" name="备注占位符 2"/>
          <p:cNvSpPr>
            <a:spLocks noGrp="1"/>
          </p:cNvSpPr>
          <p:nvPr>
            <p:ph type="body" idx="1"/>
          </p:nvPr>
        </p:nvSpPr>
        <p:spPr/>
        <p:txBody>
          <a:bodyPr/>
          <a:lstStyle/>
          <a:p>
            <a:endParaRPr lang="zh-CN" altLang="en-US"/>
          </a:p>
        </p:txBody>
      </p:sp>
      <p:sp>
        <p:nvSpPr>
          <p:cNvPr id="1048620"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1413109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幻灯片图像占位符 1"/>
          <p:cNvSpPr>
            <a:spLocks noGrp="1" noRot="1" noChangeAspect="1"/>
          </p:cNvSpPr>
          <p:nvPr>
            <p:ph type="sldImg"/>
          </p:nvPr>
        </p:nvSpPr>
        <p:spPr>
          <a:xfrm>
            <a:off x="381000" y="685800"/>
            <a:ext cx="6096000" cy="3429000"/>
          </a:xfrm>
        </p:spPr>
      </p:sp>
      <p:sp>
        <p:nvSpPr>
          <p:cNvPr id="1048630" name="备注占位符 2"/>
          <p:cNvSpPr>
            <a:spLocks noGrp="1"/>
          </p:cNvSpPr>
          <p:nvPr>
            <p:ph type="body" idx="1"/>
          </p:nvPr>
        </p:nvSpPr>
        <p:spPr/>
        <p:txBody>
          <a:bodyPr/>
          <a:lstStyle/>
          <a:p>
            <a:endParaRPr lang="zh-CN" altLang="en-US"/>
          </a:p>
        </p:txBody>
      </p:sp>
      <p:sp>
        <p:nvSpPr>
          <p:cNvPr id="1048631" name="灯片编号占位符 3"/>
          <p:cNvSpPr>
            <a:spLocks noGrp="1"/>
          </p:cNvSpPr>
          <p:nvPr>
            <p:ph type="sldNum" sz="quarter" idx="10"/>
          </p:nvPr>
        </p:nvSpPr>
        <p:spPr/>
        <p:txBody>
          <a:bodyPr/>
          <a:lstStyle/>
          <a:p>
            <a:fld id="{B9236DC3-DF46-4C9C-8BD4-2C052E4267C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幻灯片图像占位符 1"/>
          <p:cNvSpPr>
            <a:spLocks noGrp="1" noRot="1" noChangeAspect="1"/>
          </p:cNvSpPr>
          <p:nvPr>
            <p:ph type="sldImg"/>
          </p:nvPr>
        </p:nvSpPr>
        <p:spPr/>
      </p:sp>
      <p:sp>
        <p:nvSpPr>
          <p:cNvPr id="1048668" name="备注占位符 2"/>
          <p:cNvSpPr>
            <a:spLocks noGrp="1"/>
          </p:cNvSpPr>
          <p:nvPr>
            <p:ph type="body" idx="1"/>
          </p:nvPr>
        </p:nvSpPr>
        <p:spPr/>
        <p:txBody>
          <a:bodyPr/>
          <a:lstStyle/>
          <a:p>
            <a:endParaRPr lang="zh-CN" altLang="en-US"/>
          </a:p>
        </p:txBody>
      </p:sp>
      <p:sp>
        <p:nvSpPr>
          <p:cNvPr id="1048669"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Tree>
  </p:cSld>
  <p:clrMapOvr>
    <a:masterClrMapping/>
  </p:clrMapOvr>
  <p:transition spd="slow" advClick="0" advTm="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Tree>
  </p:cSld>
  <p:clrMapOvr>
    <a:masterClrMapping/>
  </p:clrMapOvr>
  <p:transition spd="slow" advClick="0" advTm="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med" advClick="0" advTm="1000">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938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104938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104938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2017/12/23</a:t>
            </a:fld>
            <a:endParaRPr lang="zh-CN" altLang="en-US">
              <a:solidFill>
                <a:prstClr val="black">
                  <a:tint val="75000"/>
                </a:prstClr>
              </a:solidFill>
            </a:endParaRPr>
          </a:p>
        </p:txBody>
      </p:sp>
      <p:sp>
        <p:nvSpPr>
          <p:cNvPr id="104938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104938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9325" name="标题 1"/>
          <p:cNvSpPr>
            <a:spLocks noGrp="1"/>
          </p:cNvSpPr>
          <p:nvPr>
            <p:ph type="title"/>
          </p:nvPr>
        </p:nvSpPr>
        <p:spPr/>
        <p:txBody>
          <a:bodyPr/>
          <a:lstStyle/>
          <a:p>
            <a:r>
              <a:rPr lang="zh-CN" altLang="en-US" smtClean="0"/>
              <a:t>单击此处编辑母版标题样式</a:t>
            </a:r>
            <a:endParaRPr lang="zh-CN" altLang="en-US"/>
          </a:p>
        </p:txBody>
      </p:sp>
      <p:sp>
        <p:nvSpPr>
          <p:cNvPr id="1049326"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327"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2017/12/23</a:t>
            </a:fld>
            <a:endParaRPr lang="zh-CN" altLang="en-US">
              <a:solidFill>
                <a:prstClr val="black">
                  <a:tint val="75000"/>
                </a:prstClr>
              </a:solidFill>
            </a:endParaRPr>
          </a:p>
        </p:txBody>
      </p:sp>
      <p:sp>
        <p:nvSpPr>
          <p:cNvPr id="1049328"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1049329"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935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104935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104935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2017/12/23</a:t>
            </a:fld>
            <a:endParaRPr lang="zh-CN" altLang="en-US">
              <a:solidFill>
                <a:prstClr val="black">
                  <a:tint val="75000"/>
                </a:prstClr>
              </a:solidFill>
            </a:endParaRPr>
          </a:p>
        </p:txBody>
      </p:sp>
      <p:sp>
        <p:nvSpPr>
          <p:cNvPr id="104935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104935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9362" name="标题 1"/>
          <p:cNvSpPr>
            <a:spLocks noGrp="1"/>
          </p:cNvSpPr>
          <p:nvPr>
            <p:ph type="title"/>
          </p:nvPr>
        </p:nvSpPr>
        <p:spPr/>
        <p:txBody>
          <a:bodyPr/>
          <a:lstStyle/>
          <a:p>
            <a:r>
              <a:rPr lang="zh-CN" altLang="en-US" smtClean="0"/>
              <a:t>单击此处编辑母版标题样式</a:t>
            </a:r>
            <a:endParaRPr lang="zh-CN" altLang="en-US"/>
          </a:p>
        </p:txBody>
      </p:sp>
      <p:sp>
        <p:nvSpPr>
          <p:cNvPr id="104936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36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36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2017/12/23</a:t>
            </a:fld>
            <a:endParaRPr lang="zh-CN" altLang="en-US">
              <a:solidFill>
                <a:prstClr val="black">
                  <a:tint val="75000"/>
                </a:prstClr>
              </a:solidFill>
            </a:endParaRPr>
          </a:p>
        </p:txBody>
      </p:sp>
      <p:sp>
        <p:nvSpPr>
          <p:cNvPr id="104936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104936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9374" name="标题 1"/>
          <p:cNvSpPr>
            <a:spLocks noGrp="1"/>
          </p:cNvSpPr>
          <p:nvPr>
            <p:ph type="title"/>
          </p:nvPr>
        </p:nvSpPr>
        <p:spPr/>
        <p:txBody>
          <a:bodyPr/>
          <a:lstStyle/>
          <a:p>
            <a:r>
              <a:rPr lang="zh-CN" altLang="en-US" smtClean="0"/>
              <a:t>单击此处编辑母版标题样式</a:t>
            </a:r>
            <a:endParaRPr lang="zh-CN" altLang="en-US"/>
          </a:p>
        </p:txBody>
      </p:sp>
      <p:sp>
        <p:nvSpPr>
          <p:cNvPr id="1049375"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049376"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377"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049378"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379"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2017/12/23</a:t>
            </a:fld>
            <a:endParaRPr lang="zh-CN" altLang="en-US">
              <a:solidFill>
                <a:prstClr val="black">
                  <a:tint val="75000"/>
                </a:prstClr>
              </a:solidFill>
            </a:endParaRPr>
          </a:p>
        </p:txBody>
      </p:sp>
      <p:sp>
        <p:nvSpPr>
          <p:cNvPr id="1049380"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1049381"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9334" name="标题 1"/>
          <p:cNvSpPr>
            <a:spLocks noGrp="1"/>
          </p:cNvSpPr>
          <p:nvPr>
            <p:ph type="title"/>
          </p:nvPr>
        </p:nvSpPr>
        <p:spPr/>
        <p:txBody>
          <a:bodyPr/>
          <a:lstStyle/>
          <a:p>
            <a:r>
              <a:rPr lang="zh-CN" altLang="en-US" smtClean="0"/>
              <a:t>单击此处编辑母版标题样式</a:t>
            </a:r>
            <a:endParaRPr lang="zh-CN" altLang="en-US"/>
          </a:p>
        </p:txBody>
      </p:sp>
      <p:sp>
        <p:nvSpPr>
          <p:cNvPr id="1049335"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2017/12/23</a:t>
            </a:fld>
            <a:endParaRPr lang="zh-CN" altLang="en-US">
              <a:solidFill>
                <a:prstClr val="black">
                  <a:tint val="75000"/>
                </a:prstClr>
              </a:solidFill>
            </a:endParaRPr>
          </a:p>
        </p:txBody>
      </p:sp>
      <p:sp>
        <p:nvSpPr>
          <p:cNvPr id="1049336"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049337"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9349"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2017/12/23</a:t>
            </a:fld>
            <a:endParaRPr lang="zh-CN" altLang="en-US">
              <a:solidFill>
                <a:prstClr val="black">
                  <a:tint val="75000"/>
                </a:prstClr>
              </a:solidFill>
            </a:endParaRPr>
          </a:p>
        </p:txBody>
      </p:sp>
      <p:sp>
        <p:nvSpPr>
          <p:cNvPr id="1049350"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1049351"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9343"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1049344"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345"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049346"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2017/12/23</a:t>
            </a:fld>
            <a:endParaRPr lang="zh-CN" altLang="en-US">
              <a:solidFill>
                <a:prstClr val="black">
                  <a:tint val="75000"/>
                </a:prstClr>
              </a:solidFill>
            </a:endParaRPr>
          </a:p>
        </p:txBody>
      </p:sp>
      <p:sp>
        <p:nvSpPr>
          <p:cNvPr id="1049347"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1049348"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
        <p:nvSpPr>
          <p:cNvPr id="1048611" name="矩形 1"/>
          <p:cNvSpPr/>
          <p:nvPr userDrawn="1"/>
        </p:nvSpPr>
        <p:spPr>
          <a:xfrm>
            <a:off x="1" y="-3951"/>
            <a:ext cx="9144000" cy="5151402"/>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300"/>
          </a:p>
        </p:txBody>
      </p:sp>
      <p:sp>
        <p:nvSpPr>
          <p:cNvPr id="1048612" name="圆角矩形 2"/>
          <p:cNvSpPr/>
          <p:nvPr userDrawn="1"/>
        </p:nvSpPr>
        <p:spPr>
          <a:xfrm>
            <a:off x="219517" y="216159"/>
            <a:ext cx="8704967" cy="4711182"/>
          </a:xfrm>
          <a:prstGeom prst="roundRect">
            <a:avLst/>
          </a:prstGeom>
          <a:solidFill>
            <a:schemeClr val="tx1">
              <a:lumMod val="95000"/>
              <a:lumOff val="5000"/>
              <a:alpha val="50196"/>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016" tIns="32508" rIns="65016" bIns="32508" numCol="1" spcCol="0" rtlCol="0" fromWordArt="0" anchor="ctr" anchorCtr="0" forceAA="0" compatLnSpc="1">
            <a:prstTxWarp prst="textNoShape">
              <a:avLst/>
            </a:prstTxWarp>
            <a:noAutofit/>
          </a:bodyPr>
          <a:lstStyle/>
          <a:p>
            <a:pPr algn="ctr"/>
            <a:endParaRPr lang="zh-CN" altLang="en-US" sz="1300"/>
          </a:p>
        </p:txBody>
      </p:sp>
    </p:spTree>
    <p:extLst>
      <p:ext uri="{BB962C8B-B14F-4D97-AF65-F5344CB8AC3E}">
        <p14:creationId xmlns:p14="http://schemas.microsoft.com/office/powerpoint/2010/main" val="3433761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9368"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1049369"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9370"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049371"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2017/12/23</a:t>
            </a:fld>
            <a:endParaRPr lang="zh-CN" altLang="en-US">
              <a:solidFill>
                <a:prstClr val="black">
                  <a:tint val="75000"/>
                </a:prstClr>
              </a:solidFill>
            </a:endParaRPr>
          </a:p>
        </p:txBody>
      </p:sp>
      <p:sp>
        <p:nvSpPr>
          <p:cNvPr id="1049372"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1049373"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9338" name="标题 1"/>
          <p:cNvSpPr>
            <a:spLocks noGrp="1"/>
          </p:cNvSpPr>
          <p:nvPr>
            <p:ph type="title"/>
          </p:nvPr>
        </p:nvSpPr>
        <p:spPr/>
        <p:txBody>
          <a:bodyPr/>
          <a:lstStyle/>
          <a:p>
            <a:r>
              <a:rPr lang="zh-CN" altLang="en-US" smtClean="0"/>
              <a:t>单击此处编辑母版标题样式</a:t>
            </a:r>
            <a:endParaRPr lang="zh-CN" altLang="en-US"/>
          </a:p>
        </p:txBody>
      </p:sp>
      <p:sp>
        <p:nvSpPr>
          <p:cNvPr id="1049339"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340"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2017/12/23</a:t>
            </a:fld>
            <a:endParaRPr lang="zh-CN" altLang="en-US">
              <a:solidFill>
                <a:prstClr val="black">
                  <a:tint val="75000"/>
                </a:prstClr>
              </a:solidFill>
            </a:endParaRPr>
          </a:p>
        </p:txBody>
      </p:sp>
      <p:sp>
        <p:nvSpPr>
          <p:cNvPr id="1049341"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1049342"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1049357"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1049358"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359"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2017/12/23</a:t>
            </a:fld>
            <a:endParaRPr lang="zh-CN" altLang="en-US">
              <a:solidFill>
                <a:prstClr val="black">
                  <a:tint val="75000"/>
                </a:prstClr>
              </a:solidFill>
            </a:endParaRPr>
          </a:p>
        </p:txBody>
      </p:sp>
      <p:sp>
        <p:nvSpPr>
          <p:cNvPr id="1049360"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1049361"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Tree>
  </p:cSld>
  <p:clrMapOvr>
    <a:masterClrMapping/>
  </p:clrMapOvr>
  <p:transition spd="slow" advClick="0"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1048632" name="日期占位符 1"/>
          <p:cNvSpPr>
            <a:spLocks noGrp="1"/>
          </p:cNvSpPr>
          <p:nvPr>
            <p:ph type="dt" sz="half" idx="10"/>
          </p:nvPr>
        </p:nvSpPr>
        <p:spPr>
          <a:xfrm>
            <a:off x="628792" y="4767560"/>
            <a:ext cx="2056836" cy="273206"/>
          </a:xfrm>
          <a:prstGeom prst="rect">
            <a:avLst/>
          </a:prstGeom>
        </p:spPr>
        <p:txBody>
          <a:bodyPr/>
          <a:lstStyle/>
          <a:p>
            <a:fld id="{3C82C926-329E-43DE-A990-3A07A2A534C7}" type="datetimeFigureOut">
              <a:rPr lang="zh-CN" altLang="en-US" smtClean="0"/>
              <a:pPr/>
              <a:t>2017/12/23</a:t>
            </a:fld>
            <a:endParaRPr lang="zh-CN" altLang="en-US"/>
          </a:p>
        </p:txBody>
      </p:sp>
      <p:sp>
        <p:nvSpPr>
          <p:cNvPr id="1048633" name="页脚占位符 2"/>
          <p:cNvSpPr>
            <a:spLocks noGrp="1"/>
          </p:cNvSpPr>
          <p:nvPr>
            <p:ph type="ftr" sz="quarter" idx="11"/>
          </p:nvPr>
        </p:nvSpPr>
        <p:spPr>
          <a:xfrm>
            <a:off x="3028810" y="4767560"/>
            <a:ext cx="3086382" cy="273206"/>
          </a:xfrm>
          <a:prstGeom prst="rect">
            <a:avLst/>
          </a:prstGeom>
        </p:spPr>
        <p:txBody>
          <a:bodyPr/>
          <a:lstStyle/>
          <a:p>
            <a:endParaRPr lang="zh-CN" altLang="en-US"/>
          </a:p>
        </p:txBody>
      </p:sp>
      <p:sp>
        <p:nvSpPr>
          <p:cNvPr id="1048634" name="灯片编号占位符 3"/>
          <p:cNvSpPr>
            <a:spLocks noGrp="1"/>
          </p:cNvSpPr>
          <p:nvPr>
            <p:ph type="sldNum" sz="quarter" idx="12"/>
          </p:nvPr>
        </p:nvSpPr>
        <p:spPr>
          <a:xfrm>
            <a:off x="6458374" y="4767560"/>
            <a:ext cx="2056836" cy="273206"/>
          </a:xfrm>
          <a:prstGeom prst="rect">
            <a:avLst/>
          </a:prstGeom>
        </p:spPr>
        <p:txBody>
          <a:bodyPr/>
          <a:lstStyle/>
          <a:p>
            <a:fld id="{DB1C3CEF-B625-4558-9E75-934060632C1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两栏内容">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
        <p:nvSpPr>
          <p:cNvPr id="1048611" name="矩形 1"/>
          <p:cNvSpPr/>
          <p:nvPr userDrawn="1"/>
        </p:nvSpPr>
        <p:spPr>
          <a:xfrm>
            <a:off x="1" y="-3951"/>
            <a:ext cx="9144000" cy="5151402"/>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300"/>
          </a:p>
        </p:txBody>
      </p:sp>
      <p:sp>
        <p:nvSpPr>
          <p:cNvPr id="1048612" name="圆角矩形 2"/>
          <p:cNvSpPr/>
          <p:nvPr userDrawn="1"/>
        </p:nvSpPr>
        <p:spPr>
          <a:xfrm>
            <a:off x="219517" y="216159"/>
            <a:ext cx="8704967" cy="4711182"/>
          </a:xfrm>
          <a:prstGeom prst="roundRect">
            <a:avLst/>
          </a:prstGeom>
          <a:solidFill>
            <a:schemeClr val="tx1">
              <a:lumMod val="95000"/>
              <a:lumOff val="5000"/>
              <a:alpha val="50196"/>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016" tIns="32508" rIns="65016" bIns="32508" numCol="1" spcCol="0" rtlCol="0" fromWordArt="0" anchor="ctr" anchorCtr="0" forceAA="0" compatLnSpc="1">
            <a:prstTxWarp prst="textNoShape">
              <a:avLst/>
            </a:prstTxWarp>
            <a:noAutofit/>
          </a:bodyPr>
          <a:lstStyle/>
          <a:p>
            <a:pPr algn="ctr"/>
            <a:endParaRPr lang="zh-CN" altLang="en-US" sz="1300"/>
          </a:p>
        </p:txBody>
      </p:sp>
    </p:spTree>
    <p:extLst>
      <p:ext uri="{BB962C8B-B14F-4D97-AF65-F5344CB8AC3E}">
        <p14:creationId xmlns:p14="http://schemas.microsoft.com/office/powerpoint/2010/main" val="28820147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9" r:id="rId1"/>
    <p:sldLayoutId id="2147483689" r:id="rId2"/>
  </p:sldLayoutIdLst>
  <p:transition spd="slow" advClick="0" advTm="0">
    <p:pull/>
  </p:transition>
  <p:txStyles>
    <p:title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48588" name="TextBox 8"/>
          <p:cNvSpPr txBox="1"/>
          <p:nvPr userDrawn="1"/>
        </p:nvSpPr>
        <p:spPr>
          <a:xfrm>
            <a:off x="479003" y="188052"/>
            <a:ext cx="1465579" cy="256540"/>
          </a:xfrm>
          <a:prstGeom prst="rect">
            <a:avLst/>
          </a:prstGeom>
          <a:noFill/>
        </p:spPr>
        <p:txBody>
          <a:bodyPr wrap="none" rtlCol="0">
            <a:spAutoFit/>
          </a:bodyPr>
          <a:lstStyle/>
          <a:p>
            <a:pPr>
              <a:lnSpc>
                <a:spcPct val="120000"/>
              </a:lnSpc>
            </a:pPr>
            <a:r>
              <a:rPr lang="en-US" altLang="zh-CN" sz="1100" dirty="0" smtClean="0">
                <a:solidFill>
                  <a:schemeClr val="bg1">
                    <a:lumMod val="50000"/>
                  </a:schemeClr>
                </a:solidFill>
                <a:latin typeface="TeXGyreAdventor" panose="00000500000000000000" pitchFamily="50" charset="0"/>
              </a:rPr>
              <a:t>CLICK ADD TITLE</a:t>
            </a:r>
          </a:p>
        </p:txBody>
      </p:sp>
      <p:grpSp>
        <p:nvGrpSpPr>
          <p:cNvPr id="45" name="组合 18"/>
          <p:cNvGrpSpPr/>
          <p:nvPr userDrawn="1"/>
        </p:nvGrpSpPr>
        <p:grpSpPr>
          <a:xfrm>
            <a:off x="179512" y="171253"/>
            <a:ext cx="312265" cy="312265"/>
            <a:chOff x="1187624" y="648188"/>
            <a:chExt cx="312265" cy="312265"/>
          </a:xfrm>
        </p:grpSpPr>
        <p:grpSp>
          <p:nvGrpSpPr>
            <p:cNvPr id="46" name="组合 19"/>
            <p:cNvGrpSpPr/>
            <p:nvPr/>
          </p:nvGrpSpPr>
          <p:grpSpPr>
            <a:xfrm flipH="1">
              <a:off x="1223151" y="737844"/>
              <a:ext cx="241210" cy="132951"/>
              <a:chOff x="8385175" y="407988"/>
              <a:chExt cx="806450" cy="444501"/>
            </a:xfrm>
          </p:grpSpPr>
          <p:sp>
            <p:nvSpPr>
              <p:cNvPr id="1048589" name="Oval 36"/>
              <p:cNvSpPr>
                <a:spLocks noChangeArrowheads="1"/>
              </p:cNvSpPr>
              <p:nvPr/>
            </p:nvSpPr>
            <p:spPr bwMode="auto">
              <a:xfrm>
                <a:off x="8550275" y="733426"/>
                <a:ext cx="119063" cy="119063"/>
              </a:xfrm>
              <a:prstGeom prst="ellipse">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48590" name="Oval 37"/>
              <p:cNvSpPr>
                <a:spLocks noChangeArrowheads="1"/>
              </p:cNvSpPr>
              <p:nvPr/>
            </p:nvSpPr>
            <p:spPr bwMode="auto">
              <a:xfrm>
                <a:off x="8932863" y="733426"/>
                <a:ext cx="119063" cy="119063"/>
              </a:xfrm>
              <a:prstGeom prst="ellipse">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48591" name="Freeform 38"/>
              <p:cNvSpPr>
                <a:spLocks noEditPoints="1"/>
              </p:cNvSpPr>
              <p:nvPr/>
            </p:nvSpPr>
            <p:spPr bwMode="auto">
              <a:xfrm>
                <a:off x="8385175" y="407988"/>
                <a:ext cx="806450" cy="385763"/>
              </a:xfrm>
              <a:custGeom>
                <a:avLst/>
                <a:gdLst>
                  <a:gd name="T0" fmla="*/ 4038 w 4126"/>
                  <a:gd name="T1" fmla="*/ 391 h 1966"/>
                  <a:gd name="T2" fmla="*/ 3683 w 4126"/>
                  <a:gd name="T3" fmla="*/ 65 h 1966"/>
                  <a:gd name="T4" fmla="*/ 1413 w 4126"/>
                  <a:gd name="T5" fmla="*/ 18 h 1966"/>
                  <a:gd name="T6" fmla="*/ 576 w 4126"/>
                  <a:gd name="T7" fmla="*/ 334 h 1966"/>
                  <a:gd name="T8" fmla="*/ 17 w 4126"/>
                  <a:gd name="T9" fmla="*/ 1787 h 1966"/>
                  <a:gd name="T10" fmla="*/ 173 w 4126"/>
                  <a:gd name="T11" fmla="*/ 1949 h 1966"/>
                  <a:gd name="T12" fmla="*/ 770 w 4126"/>
                  <a:gd name="T13" fmla="*/ 1955 h 1966"/>
                  <a:gd name="T14" fmla="*/ 1148 w 4126"/>
                  <a:gd name="T15" fmla="*/ 1587 h 1966"/>
                  <a:gd name="T16" fmla="*/ 1527 w 4126"/>
                  <a:gd name="T17" fmla="*/ 1960 h 1966"/>
                  <a:gd name="T18" fmla="*/ 2727 w 4126"/>
                  <a:gd name="T19" fmla="*/ 1965 h 1966"/>
                  <a:gd name="T20" fmla="*/ 3106 w 4126"/>
                  <a:gd name="T21" fmla="*/ 1587 h 1966"/>
                  <a:gd name="T22" fmla="*/ 3484 w 4126"/>
                  <a:gd name="T23" fmla="*/ 1962 h 1966"/>
                  <a:gd name="T24" fmla="*/ 4052 w 4126"/>
                  <a:gd name="T25" fmla="*/ 1948 h 1966"/>
                  <a:gd name="T26" fmla="*/ 4038 w 4126"/>
                  <a:gd name="T27" fmla="*/ 391 h 1966"/>
                  <a:gd name="T28" fmla="*/ 1328 w 4126"/>
                  <a:gd name="T29" fmla="*/ 1178 h 1966"/>
                  <a:gd name="T30" fmla="*/ 554 w 4126"/>
                  <a:gd name="T31" fmla="*/ 1174 h 1966"/>
                  <a:gd name="T32" fmla="*/ 414 w 4126"/>
                  <a:gd name="T33" fmla="*/ 1090 h 1966"/>
                  <a:gd name="T34" fmla="*/ 914 w 4126"/>
                  <a:gd name="T35" fmla="*/ 334 h 1966"/>
                  <a:gd name="T36" fmla="*/ 1328 w 4126"/>
                  <a:gd name="T37" fmla="*/ 198 h 1966"/>
                  <a:gd name="T38" fmla="*/ 1328 w 4126"/>
                  <a:gd name="T39" fmla="*/ 1178 h 1966"/>
                  <a:gd name="T40" fmla="*/ 2968 w 4126"/>
                  <a:gd name="T41" fmla="*/ 892 h 1966"/>
                  <a:gd name="T42" fmla="*/ 2949 w 4126"/>
                  <a:gd name="T43" fmla="*/ 911 h 1966"/>
                  <a:gd name="T44" fmla="*/ 2590 w 4126"/>
                  <a:gd name="T45" fmla="*/ 911 h 1966"/>
                  <a:gd name="T46" fmla="*/ 2590 w 4126"/>
                  <a:gd name="T47" fmla="*/ 1270 h 1966"/>
                  <a:gd name="T48" fmla="*/ 2571 w 4126"/>
                  <a:gd name="T49" fmla="*/ 1289 h 1966"/>
                  <a:gd name="T50" fmla="*/ 2330 w 4126"/>
                  <a:gd name="T51" fmla="*/ 1289 h 1966"/>
                  <a:gd name="T52" fmla="*/ 2311 w 4126"/>
                  <a:gd name="T53" fmla="*/ 1270 h 1966"/>
                  <a:gd name="T54" fmla="*/ 2311 w 4126"/>
                  <a:gd name="T55" fmla="*/ 911 h 1966"/>
                  <a:gd name="T56" fmla="*/ 1952 w 4126"/>
                  <a:gd name="T57" fmla="*/ 911 h 1966"/>
                  <a:gd name="T58" fmla="*/ 1933 w 4126"/>
                  <a:gd name="T59" fmla="*/ 892 h 1966"/>
                  <a:gd name="T60" fmla="*/ 1933 w 4126"/>
                  <a:gd name="T61" fmla="*/ 652 h 1966"/>
                  <a:gd name="T62" fmla="*/ 1952 w 4126"/>
                  <a:gd name="T63" fmla="*/ 633 h 1966"/>
                  <a:gd name="T64" fmla="*/ 2311 w 4126"/>
                  <a:gd name="T65" fmla="*/ 633 h 1966"/>
                  <a:gd name="T66" fmla="*/ 2311 w 4126"/>
                  <a:gd name="T67" fmla="*/ 274 h 1966"/>
                  <a:gd name="T68" fmla="*/ 2330 w 4126"/>
                  <a:gd name="T69" fmla="*/ 255 h 1966"/>
                  <a:gd name="T70" fmla="*/ 2571 w 4126"/>
                  <a:gd name="T71" fmla="*/ 255 h 1966"/>
                  <a:gd name="T72" fmla="*/ 2590 w 4126"/>
                  <a:gd name="T73" fmla="*/ 274 h 1966"/>
                  <a:gd name="T74" fmla="*/ 2590 w 4126"/>
                  <a:gd name="T75" fmla="*/ 633 h 1966"/>
                  <a:gd name="T76" fmla="*/ 2949 w 4126"/>
                  <a:gd name="T77" fmla="*/ 633 h 1966"/>
                  <a:gd name="T78" fmla="*/ 2968 w 4126"/>
                  <a:gd name="T79" fmla="*/ 652 h 1966"/>
                  <a:gd name="T80" fmla="*/ 2968 w 4126"/>
                  <a:gd name="T81" fmla="*/ 892 h 1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26" h="1966">
                    <a:moveTo>
                      <a:pt x="4038" y="391"/>
                    </a:moveTo>
                    <a:cubicBezTo>
                      <a:pt x="3959" y="192"/>
                      <a:pt x="3868" y="103"/>
                      <a:pt x="3683" y="65"/>
                    </a:cubicBezTo>
                    <a:cubicBezTo>
                      <a:pt x="3369" y="0"/>
                      <a:pt x="1830" y="18"/>
                      <a:pt x="1413" y="18"/>
                    </a:cubicBezTo>
                    <a:cubicBezTo>
                      <a:pt x="1091" y="17"/>
                      <a:pt x="828" y="121"/>
                      <a:pt x="576" y="334"/>
                    </a:cubicBezTo>
                    <a:cubicBezTo>
                      <a:pt x="189" y="662"/>
                      <a:pt x="43" y="1284"/>
                      <a:pt x="17" y="1787"/>
                    </a:cubicBezTo>
                    <a:cubicBezTo>
                      <a:pt x="14" y="1843"/>
                      <a:pt x="0" y="1946"/>
                      <a:pt x="173" y="1949"/>
                    </a:cubicBezTo>
                    <a:cubicBezTo>
                      <a:pt x="306" y="1951"/>
                      <a:pt x="514" y="1953"/>
                      <a:pt x="770" y="1955"/>
                    </a:cubicBezTo>
                    <a:cubicBezTo>
                      <a:pt x="776" y="1751"/>
                      <a:pt x="943" y="1587"/>
                      <a:pt x="1148" y="1587"/>
                    </a:cubicBezTo>
                    <a:cubicBezTo>
                      <a:pt x="1355" y="1587"/>
                      <a:pt x="1524" y="1754"/>
                      <a:pt x="1527" y="1960"/>
                    </a:cubicBezTo>
                    <a:cubicBezTo>
                      <a:pt x="2248" y="1964"/>
                      <a:pt x="2031" y="1966"/>
                      <a:pt x="2727" y="1965"/>
                    </a:cubicBezTo>
                    <a:cubicBezTo>
                      <a:pt x="2727" y="1757"/>
                      <a:pt x="2897" y="1587"/>
                      <a:pt x="3106" y="1587"/>
                    </a:cubicBezTo>
                    <a:cubicBezTo>
                      <a:pt x="3313" y="1587"/>
                      <a:pt x="3482" y="1755"/>
                      <a:pt x="3484" y="1962"/>
                    </a:cubicBezTo>
                    <a:cubicBezTo>
                      <a:pt x="3806" y="1959"/>
                      <a:pt x="4019" y="1955"/>
                      <a:pt x="4052" y="1948"/>
                    </a:cubicBezTo>
                    <a:cubicBezTo>
                      <a:pt x="4126" y="1629"/>
                      <a:pt x="4099" y="542"/>
                      <a:pt x="4038" y="391"/>
                    </a:cubicBezTo>
                    <a:close/>
                    <a:moveTo>
                      <a:pt x="1328" y="1178"/>
                    </a:moveTo>
                    <a:cubicBezTo>
                      <a:pt x="988" y="1177"/>
                      <a:pt x="712" y="1175"/>
                      <a:pt x="554" y="1174"/>
                    </a:cubicBezTo>
                    <a:cubicBezTo>
                      <a:pt x="399" y="1172"/>
                      <a:pt x="412" y="1118"/>
                      <a:pt x="414" y="1090"/>
                    </a:cubicBezTo>
                    <a:cubicBezTo>
                      <a:pt x="438" y="828"/>
                      <a:pt x="568" y="505"/>
                      <a:pt x="914" y="334"/>
                    </a:cubicBezTo>
                    <a:cubicBezTo>
                      <a:pt x="1046" y="270"/>
                      <a:pt x="1181" y="224"/>
                      <a:pt x="1328" y="198"/>
                    </a:cubicBezTo>
                    <a:lnTo>
                      <a:pt x="1328" y="1178"/>
                    </a:lnTo>
                    <a:close/>
                    <a:moveTo>
                      <a:pt x="2968" y="892"/>
                    </a:moveTo>
                    <a:cubicBezTo>
                      <a:pt x="2968" y="903"/>
                      <a:pt x="2959" y="911"/>
                      <a:pt x="2949" y="911"/>
                    </a:cubicBezTo>
                    <a:cubicBezTo>
                      <a:pt x="2590" y="911"/>
                      <a:pt x="2590" y="911"/>
                      <a:pt x="2590" y="911"/>
                    </a:cubicBezTo>
                    <a:cubicBezTo>
                      <a:pt x="2590" y="1270"/>
                      <a:pt x="2590" y="1270"/>
                      <a:pt x="2590" y="1270"/>
                    </a:cubicBezTo>
                    <a:cubicBezTo>
                      <a:pt x="2590" y="1281"/>
                      <a:pt x="2581" y="1289"/>
                      <a:pt x="2571" y="1289"/>
                    </a:cubicBezTo>
                    <a:cubicBezTo>
                      <a:pt x="2330" y="1289"/>
                      <a:pt x="2330" y="1289"/>
                      <a:pt x="2330" y="1289"/>
                    </a:cubicBezTo>
                    <a:cubicBezTo>
                      <a:pt x="2320" y="1289"/>
                      <a:pt x="2311" y="1281"/>
                      <a:pt x="2311" y="1270"/>
                    </a:cubicBezTo>
                    <a:cubicBezTo>
                      <a:pt x="2311" y="911"/>
                      <a:pt x="2311" y="911"/>
                      <a:pt x="2311" y="911"/>
                    </a:cubicBezTo>
                    <a:cubicBezTo>
                      <a:pt x="1952" y="911"/>
                      <a:pt x="1952" y="911"/>
                      <a:pt x="1952" y="911"/>
                    </a:cubicBezTo>
                    <a:cubicBezTo>
                      <a:pt x="1942" y="911"/>
                      <a:pt x="1933" y="903"/>
                      <a:pt x="1933" y="892"/>
                    </a:cubicBezTo>
                    <a:cubicBezTo>
                      <a:pt x="1933" y="652"/>
                      <a:pt x="1933" y="652"/>
                      <a:pt x="1933" y="652"/>
                    </a:cubicBezTo>
                    <a:cubicBezTo>
                      <a:pt x="1933" y="641"/>
                      <a:pt x="1942" y="633"/>
                      <a:pt x="1952" y="633"/>
                    </a:cubicBezTo>
                    <a:cubicBezTo>
                      <a:pt x="2311" y="633"/>
                      <a:pt x="2311" y="633"/>
                      <a:pt x="2311" y="633"/>
                    </a:cubicBezTo>
                    <a:cubicBezTo>
                      <a:pt x="2311" y="274"/>
                      <a:pt x="2311" y="274"/>
                      <a:pt x="2311" y="274"/>
                    </a:cubicBezTo>
                    <a:cubicBezTo>
                      <a:pt x="2311" y="263"/>
                      <a:pt x="2320" y="255"/>
                      <a:pt x="2330" y="255"/>
                    </a:cubicBezTo>
                    <a:cubicBezTo>
                      <a:pt x="2571" y="255"/>
                      <a:pt x="2571" y="255"/>
                      <a:pt x="2571" y="255"/>
                    </a:cubicBezTo>
                    <a:cubicBezTo>
                      <a:pt x="2581" y="255"/>
                      <a:pt x="2590" y="263"/>
                      <a:pt x="2590" y="274"/>
                    </a:cubicBezTo>
                    <a:cubicBezTo>
                      <a:pt x="2590" y="633"/>
                      <a:pt x="2590" y="633"/>
                      <a:pt x="2590" y="633"/>
                    </a:cubicBezTo>
                    <a:cubicBezTo>
                      <a:pt x="2949" y="633"/>
                      <a:pt x="2949" y="633"/>
                      <a:pt x="2949" y="633"/>
                    </a:cubicBezTo>
                    <a:cubicBezTo>
                      <a:pt x="2959" y="633"/>
                      <a:pt x="2968" y="641"/>
                      <a:pt x="2968" y="652"/>
                    </a:cubicBezTo>
                    <a:lnTo>
                      <a:pt x="2968" y="892"/>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048592" name="椭圆 20"/>
            <p:cNvSpPr/>
            <p:nvPr/>
          </p:nvSpPr>
          <p:spPr>
            <a:xfrm>
              <a:off x="1187624" y="648188"/>
              <a:ext cx="312265" cy="312265"/>
            </a:xfrm>
            <a:prstGeom prst="ellipse">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90" r:id="rId7"/>
  </p:sldLayoutIdLst>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048588"/>
                                        </p:tgtEl>
                                        <p:attrNameLst>
                                          <p:attrName>style.visibility</p:attrName>
                                        </p:attrNameLst>
                                      </p:cBhvr>
                                      <p:to>
                                        <p:strVal val="visible"/>
                                      </p:to>
                                    </p:set>
                                    <p:animEffect transition="in" filter="wipe(left)">
                                      <p:cBhvr>
                                        <p:cTn id="12" dur="500"/>
                                        <p:tgtEl>
                                          <p:spTgt spid="1048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8" grpId="0"/>
    </p:bldLst>
  </p:timing>
  <p:txStyles>
    <p:title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7" r:id="rId1"/>
  </p:sldLayoutIdLst>
  <p:transition spd="slow" advClick="0" advTm="0">
    <p:pull/>
  </p:transition>
  <p:txStyles>
    <p:title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49387" name="TextBox 9"/>
          <p:cNvSpPr txBox="1"/>
          <p:nvPr userDrawn="1"/>
        </p:nvSpPr>
        <p:spPr>
          <a:xfrm>
            <a:off x="324322" y="699542"/>
            <a:ext cx="8439050" cy="3231644"/>
          </a:xfrm>
          <a:prstGeom prst="rect">
            <a:avLst/>
          </a:prstGeom>
          <a:noFill/>
        </p:spPr>
        <p:txBody>
          <a:bodyPr wrap="square" lIns="91431" tIns="45715" rIns="91431" bIns="45715" rtlCol="0">
            <a:spAutoFit/>
          </a:bodyPr>
          <a:lstStyle/>
          <a:p>
            <a:pPr algn="just">
              <a:lnSpc>
                <a:spcPct val="150000"/>
              </a:lnSpc>
            </a:pPr>
            <a:r>
              <a:rPr lang="zh-CN" altLang="en-US" sz="1600" b="1" dirty="0">
                <a:solidFill>
                  <a:schemeClr val="accent4">
                    <a:lumMod val="50000"/>
                  </a:schemeClr>
                </a:solidFill>
                <a:latin typeface="微软雅黑" panose="020B0503020204020204" pitchFamily="34" charset="-122"/>
                <a:ea typeface="微软雅黑" panose="020B0503020204020204" pitchFamily="34" charset="-122"/>
              </a:rPr>
              <a:t>使用说明：</a:t>
            </a:r>
            <a:endParaRPr lang="en-US" altLang="zh-CN" sz="1600" b="1" dirty="0">
              <a:solidFill>
                <a:schemeClr val="accent4">
                  <a:lumMod val="50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sz="1200" dirty="0">
                <a:solidFill>
                  <a:schemeClr val="accent4">
                    <a:lumMod val="50000"/>
                  </a:schemeClr>
                </a:solidFill>
                <a:latin typeface="微软雅黑" panose="020B0503020204020204" pitchFamily="34" charset="-122"/>
                <a:ea typeface="微软雅黑" panose="020B0503020204020204" pitchFamily="34" charset="-122"/>
              </a:rPr>
              <a:t>1.</a:t>
            </a: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建议使用 </a:t>
            </a:r>
            <a:r>
              <a:rPr lang="en-US" altLang="zh-CN" sz="1200" dirty="0">
                <a:solidFill>
                  <a:schemeClr val="accent4">
                    <a:lumMod val="50000"/>
                  </a:schemeClr>
                </a:solidFill>
                <a:latin typeface="微软雅黑" panose="020B0503020204020204" pitchFamily="34" charset="-122"/>
                <a:ea typeface="微软雅黑" panose="020B0503020204020204" pitchFamily="34" charset="-122"/>
              </a:rPr>
              <a:t>Microsoft PowerPoint 2010 </a:t>
            </a: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创建和编辑。更利于幻灯片播放及各种动画和特效音准确实现。</a:t>
            </a:r>
            <a:endParaRPr lang="en-US" altLang="zh-CN" sz="1200" dirty="0">
              <a:solidFill>
                <a:schemeClr val="accent4">
                  <a:lumMod val="50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sz="1200" dirty="0">
                <a:solidFill>
                  <a:schemeClr val="accent4">
                    <a:lumMod val="50000"/>
                  </a:schemeClr>
                </a:solidFill>
                <a:latin typeface="微软雅黑" panose="020B0503020204020204" pitchFamily="34" charset="-122"/>
                <a:ea typeface="微软雅黑" panose="020B0503020204020204" pitchFamily="34" charset="-122"/>
              </a:rPr>
              <a:t>2.</a:t>
            </a:r>
            <a:r>
              <a:rPr lang="zh-CN" altLang="en-US" sz="1200" dirty="0">
                <a:solidFill>
                  <a:srgbClr val="FF0000"/>
                </a:solidFill>
                <a:latin typeface="微软雅黑" panose="020B0503020204020204" pitchFamily="34" charset="-122"/>
                <a:ea typeface="微软雅黑" panose="020B0503020204020204" pitchFamily="34" charset="-122"/>
              </a:rPr>
              <a:t>修改</a:t>
            </a:r>
            <a:r>
              <a:rPr lang="zh-CN" altLang="en-US" sz="1200" dirty="0" smtClean="0">
                <a:solidFill>
                  <a:srgbClr val="FF0000"/>
                </a:solidFill>
                <a:latin typeface="微软雅黑" panose="020B0503020204020204" pitchFamily="34" charset="-122"/>
                <a:ea typeface="微软雅黑" panose="020B0503020204020204" pitchFamily="34" charset="-122"/>
              </a:rPr>
              <a:t>文字</a:t>
            </a:r>
            <a:r>
              <a:rPr lang="en-US" altLang="zh-CN" sz="1200" dirty="0" smtClean="0">
                <a:solidFill>
                  <a:srgbClr val="FF0000"/>
                </a:solidFill>
                <a:latin typeface="微软雅黑" panose="020B0503020204020204" pitchFamily="34" charset="-122"/>
                <a:ea typeface="微软雅黑" panose="020B0503020204020204" pitchFamily="34" charset="-122"/>
              </a:rPr>
              <a:t>/</a:t>
            </a:r>
            <a:r>
              <a:rPr lang="zh-CN" altLang="en-US" sz="1200" dirty="0" smtClean="0">
                <a:solidFill>
                  <a:srgbClr val="FF0000"/>
                </a:solidFill>
                <a:latin typeface="微软雅黑" panose="020B0503020204020204" pitchFamily="34" charset="-122"/>
                <a:ea typeface="微软雅黑" panose="020B0503020204020204" pitchFamily="34" charset="-122"/>
              </a:rPr>
              <a:t>图片的</a:t>
            </a:r>
            <a:r>
              <a:rPr lang="zh-CN" altLang="en-US" sz="1200" dirty="0">
                <a:solidFill>
                  <a:srgbClr val="FF0000"/>
                </a:solidFill>
                <a:latin typeface="微软雅黑" panose="020B0503020204020204" pitchFamily="34" charset="-122"/>
                <a:ea typeface="微软雅黑" panose="020B0503020204020204" pitchFamily="34" charset="-122"/>
              </a:rPr>
              <a:t>时候如</a:t>
            </a:r>
            <a:r>
              <a:rPr lang="zh-CN" altLang="en-US" sz="1200" dirty="0" smtClean="0">
                <a:solidFill>
                  <a:srgbClr val="FF0000"/>
                </a:solidFill>
                <a:latin typeface="微软雅黑" panose="020B0503020204020204" pitchFamily="34" charset="-122"/>
                <a:ea typeface="微软雅黑" panose="020B0503020204020204" pitchFamily="34" charset="-122"/>
              </a:rPr>
              <a:t>有特效及图片素材遮挡请将对象移动</a:t>
            </a:r>
            <a:r>
              <a:rPr lang="zh-CN" altLang="en-US" sz="1200" dirty="0">
                <a:solidFill>
                  <a:srgbClr val="FF0000"/>
                </a:solidFill>
                <a:latin typeface="微软雅黑" panose="020B0503020204020204" pitchFamily="34" charset="-122"/>
                <a:ea typeface="微软雅黑" panose="020B0503020204020204" pitchFamily="34" charset="-122"/>
              </a:rPr>
              <a:t>到旁边，修改</a:t>
            </a:r>
            <a:r>
              <a:rPr lang="zh-CN" altLang="en-US" sz="1200" dirty="0" smtClean="0">
                <a:solidFill>
                  <a:srgbClr val="FF0000"/>
                </a:solidFill>
                <a:latin typeface="微软雅黑" panose="020B0503020204020204" pitchFamily="34" charset="-122"/>
                <a:ea typeface="微软雅黑" panose="020B0503020204020204" pitchFamily="34" charset="-122"/>
              </a:rPr>
              <a:t>好文字</a:t>
            </a:r>
            <a:r>
              <a:rPr lang="en-US" altLang="zh-CN" sz="1200" dirty="0" smtClean="0">
                <a:solidFill>
                  <a:srgbClr val="FF0000"/>
                </a:solidFill>
                <a:latin typeface="微软雅黑" panose="020B0503020204020204" pitchFamily="34" charset="-122"/>
                <a:ea typeface="微软雅黑" panose="020B0503020204020204" pitchFamily="34" charset="-122"/>
              </a:rPr>
              <a:t>/</a:t>
            </a:r>
            <a:r>
              <a:rPr lang="zh-CN" altLang="en-US" sz="1200" dirty="0" smtClean="0">
                <a:solidFill>
                  <a:srgbClr val="FF0000"/>
                </a:solidFill>
                <a:latin typeface="微软雅黑" panose="020B0503020204020204" pitchFamily="34" charset="-122"/>
                <a:ea typeface="微软雅黑" panose="020B0503020204020204" pitchFamily="34" charset="-122"/>
              </a:rPr>
              <a:t>图片再</a:t>
            </a:r>
            <a:r>
              <a:rPr lang="zh-CN" altLang="en-US" sz="1200" dirty="0">
                <a:solidFill>
                  <a:srgbClr val="FF0000"/>
                </a:solidFill>
                <a:latin typeface="微软雅黑" panose="020B0503020204020204" pitchFamily="34" charset="-122"/>
                <a:ea typeface="微软雅黑" panose="020B0503020204020204" pitchFamily="34" charset="-122"/>
              </a:rPr>
              <a:t>将</a:t>
            </a:r>
            <a:r>
              <a:rPr lang="zh-CN" altLang="en-US" sz="1200" dirty="0" smtClean="0">
                <a:solidFill>
                  <a:srgbClr val="FF0000"/>
                </a:solidFill>
                <a:latin typeface="微软雅黑" panose="020B0503020204020204" pitchFamily="34" charset="-122"/>
                <a:ea typeface="微软雅黑" panose="020B0503020204020204" pitchFamily="34" charset="-122"/>
              </a:rPr>
              <a:t>特效对象移动</a:t>
            </a:r>
            <a:r>
              <a:rPr lang="zh-CN" altLang="en-US" sz="1200" dirty="0">
                <a:solidFill>
                  <a:srgbClr val="FF0000"/>
                </a:solidFill>
                <a:latin typeface="微软雅黑" panose="020B0503020204020204" pitchFamily="34" charset="-122"/>
                <a:ea typeface="微软雅黑" panose="020B0503020204020204" pitchFamily="34" charset="-122"/>
              </a:rPr>
              <a:t>到相应位置</a:t>
            </a: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a:t>
            </a:r>
            <a:endParaRPr lang="en-US" altLang="zh-CN" sz="1200" dirty="0">
              <a:solidFill>
                <a:schemeClr val="accent4">
                  <a:lumMod val="50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sz="1200" dirty="0">
                <a:solidFill>
                  <a:schemeClr val="accent4">
                    <a:lumMod val="50000"/>
                  </a:schemeClr>
                </a:solidFill>
                <a:latin typeface="微软雅黑" panose="020B0503020204020204" pitchFamily="34" charset="-122"/>
                <a:ea typeface="微软雅黑" panose="020B0503020204020204" pitchFamily="34" charset="-122"/>
              </a:rPr>
              <a:t>3</a:t>
            </a:r>
            <a:r>
              <a:rPr lang="en-US" altLang="zh-CN" sz="1200" dirty="0" smtClean="0">
                <a:solidFill>
                  <a:schemeClr val="accent4">
                    <a:lumMod val="50000"/>
                  </a:schemeClr>
                </a:solidFill>
                <a:latin typeface="微软雅黑" panose="020B0503020204020204" pitchFamily="34" charset="-122"/>
                <a:ea typeface="微软雅黑" panose="020B0503020204020204" pitchFamily="34" charset="-122"/>
              </a:rPr>
              <a:t>.</a:t>
            </a:r>
            <a:r>
              <a:rPr lang="zh-CN" altLang="en-US" sz="1200" dirty="0" smtClean="0">
                <a:solidFill>
                  <a:schemeClr val="accent4">
                    <a:lumMod val="50000"/>
                  </a:schemeClr>
                </a:solidFill>
                <a:latin typeface="微软雅黑" panose="020B0503020204020204" pitchFamily="34" charset="-122"/>
                <a:ea typeface="微软雅黑" panose="020B0503020204020204" pitchFamily="34" charset="-122"/>
              </a:rPr>
              <a:t>文字</a:t>
            </a: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均可修改（部分艺术字不可以修改）。</a:t>
            </a:r>
            <a:endParaRPr lang="en-US" altLang="zh-CN" sz="1200" dirty="0">
              <a:solidFill>
                <a:schemeClr val="accent4">
                  <a:lumMod val="50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sz="1200" dirty="0">
                <a:solidFill>
                  <a:schemeClr val="accent4">
                    <a:lumMod val="50000"/>
                  </a:schemeClr>
                </a:solidFill>
                <a:latin typeface="微软雅黑" panose="020B0503020204020204" pitchFamily="34" charset="-122"/>
                <a:ea typeface="微软雅黑" panose="020B0503020204020204" pitchFamily="34" charset="-122"/>
              </a:rPr>
              <a:t>4.</a:t>
            </a: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如您在打开</a:t>
            </a:r>
            <a:r>
              <a:rPr lang="en-US" altLang="zh-CN" sz="1200" dirty="0">
                <a:solidFill>
                  <a:schemeClr val="accent4">
                    <a:lumMod val="50000"/>
                  </a:schemeClr>
                </a:solidFill>
                <a:latin typeface="微软雅黑" panose="020B0503020204020204" pitchFamily="34" charset="-122"/>
                <a:ea typeface="微软雅黑" panose="020B0503020204020204" pitchFamily="34" charset="-122"/>
              </a:rPr>
              <a:t>PPT</a:t>
            </a: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文件时被提醒安装字体，请安装好字体重新启动文件即可正常显示。 （按照提示缺失的字体</a:t>
            </a:r>
            <a:r>
              <a:rPr lang="zh-CN" altLang="en-US" sz="1200" dirty="0" smtClean="0">
                <a:solidFill>
                  <a:schemeClr val="accent4">
                    <a:lumMod val="50000"/>
                  </a:schemeClr>
                </a:solidFill>
                <a:latin typeface="微软雅黑" panose="020B0503020204020204" pitchFamily="34" charset="-122"/>
                <a:ea typeface="微软雅黑" panose="020B0503020204020204" pitchFamily="34" charset="-122"/>
              </a:rPr>
              <a:t>到互联网搜索下载</a:t>
            </a: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安装到电脑即可</a:t>
            </a:r>
            <a:r>
              <a:rPr lang="zh-CN" altLang="en-US" sz="1200" dirty="0" smtClean="0">
                <a:solidFill>
                  <a:schemeClr val="accent4">
                    <a:lumMod val="50000"/>
                  </a:schemeClr>
                </a:solidFill>
                <a:latin typeface="微软雅黑" panose="020B0503020204020204" pitchFamily="34" charset="-122"/>
                <a:ea typeface="微软雅黑" panose="020B0503020204020204" pitchFamily="34" charset="-122"/>
              </a:rPr>
              <a:t>）</a:t>
            </a:r>
            <a:endParaRPr lang="en-US" altLang="zh-CN" sz="1200" dirty="0" smtClean="0">
              <a:solidFill>
                <a:schemeClr val="accent4">
                  <a:lumMod val="50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sz="1200" dirty="0" smtClean="0">
                <a:solidFill>
                  <a:schemeClr val="accent4">
                    <a:lumMod val="50000"/>
                  </a:schemeClr>
                </a:solidFill>
                <a:latin typeface="微软雅黑" panose="020B0503020204020204" pitchFamily="34" charset="-122"/>
                <a:ea typeface="微软雅黑" panose="020B0503020204020204" pitchFamily="34" charset="-122"/>
              </a:rPr>
              <a:t>5.</a:t>
            </a:r>
            <a:r>
              <a:rPr lang="zh-CN" altLang="en-US" sz="1200" dirty="0" smtClean="0">
                <a:solidFill>
                  <a:schemeClr val="accent4">
                    <a:lumMod val="50000"/>
                  </a:schemeClr>
                </a:solidFill>
                <a:latin typeface="微软雅黑" panose="020B0503020204020204" pitchFamily="34" charset="-122"/>
                <a:ea typeface="微软雅黑" panose="020B0503020204020204" pitchFamily="34" charset="-122"/>
              </a:rPr>
              <a:t>母版修改</a:t>
            </a:r>
            <a:r>
              <a:rPr lang="en-US" altLang="zh-CN" sz="1200" dirty="0" smtClean="0">
                <a:solidFill>
                  <a:schemeClr val="accent4">
                    <a:lumMod val="50000"/>
                  </a:schemeClr>
                </a:solidFill>
                <a:latin typeface="微软雅黑" panose="020B0503020204020204" pitchFamily="34" charset="-122"/>
                <a:ea typeface="微软雅黑" panose="020B0503020204020204" pitchFamily="34" charset="-122"/>
              </a:rPr>
              <a:t>【</a:t>
            </a:r>
            <a:r>
              <a:rPr lang="zh-CN" altLang="en-US" sz="1200" dirty="0" smtClean="0">
                <a:solidFill>
                  <a:schemeClr val="accent4">
                    <a:lumMod val="50000"/>
                  </a:schemeClr>
                </a:solidFill>
                <a:latin typeface="微软雅黑" panose="020B0503020204020204" pitchFamily="34" charset="-122"/>
                <a:ea typeface="微软雅黑" panose="020B0503020204020204" pitchFamily="34" charset="-122"/>
              </a:rPr>
              <a:t>视图</a:t>
            </a:r>
            <a:r>
              <a:rPr lang="en-US" altLang="zh-CN" sz="1200" dirty="0" smtClean="0">
                <a:solidFill>
                  <a:schemeClr val="accent4">
                    <a:lumMod val="50000"/>
                  </a:schemeClr>
                </a:solidFill>
                <a:latin typeface="微软雅黑" panose="020B0503020204020204" pitchFamily="34" charset="-122"/>
                <a:ea typeface="微软雅黑" panose="020B0503020204020204" pitchFamily="34" charset="-122"/>
              </a:rPr>
              <a:t>】</a:t>
            </a:r>
            <a:r>
              <a:rPr lang="en-US" altLang="zh-CN" sz="1200" dirty="0" smtClean="0">
                <a:solidFill>
                  <a:schemeClr val="accent4">
                    <a:lumMod val="50000"/>
                  </a:schemeClr>
                </a:solidFill>
                <a:latin typeface="微软雅黑" panose="020B0503020204020204" pitchFamily="34" charset="-122"/>
                <a:ea typeface="微软雅黑" panose="020B0503020204020204" pitchFamily="34" charset="-122"/>
                <a:sym typeface="Wingdings" pitchFamily="2" charset="2"/>
              </a:rPr>
              <a:t>  </a:t>
            </a:r>
            <a:r>
              <a:rPr lang="en-US" altLang="zh-CN" sz="1200" dirty="0" smtClean="0">
                <a:solidFill>
                  <a:schemeClr val="accent4">
                    <a:lumMod val="50000"/>
                  </a:schemeClr>
                </a:solidFill>
                <a:latin typeface="微软雅黑" panose="020B0503020204020204" pitchFamily="34" charset="-122"/>
                <a:ea typeface="微软雅黑" panose="020B0503020204020204" pitchFamily="34" charset="-122"/>
              </a:rPr>
              <a:t>【</a:t>
            </a:r>
            <a:r>
              <a:rPr lang="zh-CN" altLang="en-US" sz="1200" dirty="0" smtClean="0">
                <a:solidFill>
                  <a:schemeClr val="accent4">
                    <a:lumMod val="50000"/>
                  </a:schemeClr>
                </a:solidFill>
                <a:latin typeface="微软雅黑" panose="020B0503020204020204" pitchFamily="34" charset="-122"/>
                <a:ea typeface="微软雅黑" panose="020B0503020204020204" pitchFamily="34" charset="-122"/>
              </a:rPr>
              <a:t>幻灯片母版</a:t>
            </a:r>
            <a:r>
              <a:rPr lang="en-US" altLang="zh-CN" sz="1200" dirty="0" smtClean="0">
                <a:solidFill>
                  <a:schemeClr val="accent4">
                    <a:lumMod val="50000"/>
                  </a:schemeClr>
                </a:solidFill>
                <a:latin typeface="微软雅黑" panose="020B0503020204020204" pitchFamily="34" charset="-122"/>
                <a:ea typeface="微软雅黑" panose="020B0503020204020204" pitchFamily="34" charset="-122"/>
              </a:rPr>
              <a:t>】</a:t>
            </a:r>
            <a:r>
              <a:rPr lang="zh-CN" altLang="en-US" sz="1200" dirty="0" smtClean="0">
                <a:solidFill>
                  <a:schemeClr val="accent4">
                    <a:lumMod val="50000"/>
                  </a:schemeClr>
                </a:solidFill>
                <a:latin typeface="微软雅黑" panose="020B0503020204020204" pitchFamily="34" charset="-122"/>
                <a:ea typeface="微软雅黑" panose="020B0503020204020204" pitchFamily="34" charset="-122"/>
              </a:rPr>
              <a:t>下修改。（注：拖动不了的素材都在母版下修改）</a:t>
            </a:r>
            <a:endParaRPr lang="en-US" altLang="zh-CN" sz="1200" dirty="0">
              <a:solidFill>
                <a:schemeClr val="accent4">
                  <a:lumMod val="50000"/>
                </a:schemeClr>
              </a:solidFill>
              <a:latin typeface="微软雅黑" panose="020B0503020204020204" pitchFamily="34" charset="-122"/>
              <a:ea typeface="微软雅黑" panose="020B0503020204020204" pitchFamily="34" charset="-122"/>
            </a:endParaRPr>
          </a:p>
          <a:p>
            <a:pPr>
              <a:lnSpc>
                <a:spcPct val="150000"/>
              </a:lnSpc>
            </a:pPr>
            <a:r>
              <a:rPr lang="en-US" altLang="zh-CN" sz="1200" dirty="0" smtClean="0">
                <a:solidFill>
                  <a:schemeClr val="accent4">
                    <a:lumMod val="50000"/>
                  </a:schemeClr>
                </a:solidFill>
                <a:latin typeface="微软雅黑" panose="020B0503020204020204" pitchFamily="34" charset="-122"/>
                <a:ea typeface="微软雅黑" panose="020B0503020204020204" pitchFamily="34" charset="-122"/>
              </a:rPr>
              <a:t>6.</a:t>
            </a: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幻灯片切换在</a:t>
            </a:r>
            <a:r>
              <a:rPr lang="en-US" altLang="zh-CN" sz="1200" dirty="0">
                <a:solidFill>
                  <a:schemeClr val="accent4">
                    <a:lumMod val="50000"/>
                  </a:schemeClr>
                </a:solidFill>
                <a:latin typeface="微软雅黑" panose="020B0503020204020204" pitchFamily="34" charset="-122"/>
                <a:ea typeface="微软雅黑" panose="020B0503020204020204" pitchFamily="34" charset="-122"/>
              </a:rPr>
              <a:t>【</a:t>
            </a: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切换</a:t>
            </a:r>
            <a:r>
              <a:rPr lang="en-US" altLang="zh-CN" sz="1200" dirty="0" smtClean="0">
                <a:solidFill>
                  <a:schemeClr val="accent4">
                    <a:lumMod val="50000"/>
                  </a:schemeClr>
                </a:solidFill>
                <a:latin typeface="微软雅黑" panose="020B0503020204020204" pitchFamily="34" charset="-122"/>
                <a:ea typeface="微软雅黑" panose="020B0503020204020204" pitchFamily="34" charset="-122"/>
              </a:rPr>
              <a:t>】</a:t>
            </a:r>
            <a:r>
              <a:rPr lang="en-US" altLang="zh-CN" sz="1200" dirty="0">
                <a:solidFill>
                  <a:schemeClr val="accent4">
                    <a:lumMod val="50000"/>
                  </a:schemeClr>
                </a:solidFill>
                <a:latin typeface="微软雅黑" panose="020B0503020204020204" pitchFamily="34" charset="-122"/>
                <a:ea typeface="微软雅黑" panose="020B0503020204020204" pitchFamily="34" charset="-122"/>
                <a:sym typeface="Wingdings" pitchFamily="2" charset="2"/>
              </a:rPr>
              <a:t>  </a:t>
            </a:r>
            <a:r>
              <a:rPr lang="en-US" altLang="zh-CN" sz="1200" dirty="0" smtClean="0">
                <a:solidFill>
                  <a:schemeClr val="accent4">
                    <a:lumMod val="50000"/>
                  </a:schemeClr>
                </a:solidFill>
                <a:latin typeface="微软雅黑" panose="020B0503020204020204" pitchFamily="34" charset="-122"/>
                <a:ea typeface="微软雅黑" panose="020B0503020204020204" pitchFamily="34" charset="-122"/>
              </a:rPr>
              <a:t>【</a:t>
            </a: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换片方式</a:t>
            </a:r>
            <a:r>
              <a:rPr lang="en-US" altLang="zh-CN" sz="1200" dirty="0">
                <a:solidFill>
                  <a:schemeClr val="accent4">
                    <a:lumMod val="50000"/>
                  </a:schemeClr>
                </a:solidFill>
                <a:latin typeface="微软雅黑" panose="020B0503020204020204" pitchFamily="34" charset="-122"/>
                <a:ea typeface="微软雅黑" panose="020B0503020204020204" pitchFamily="34" charset="-122"/>
              </a:rPr>
              <a:t>】</a:t>
            </a: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下调整，文件默认自动切换。</a:t>
            </a:r>
            <a:endParaRPr lang="en-US" altLang="zh-CN" sz="1200" dirty="0">
              <a:solidFill>
                <a:schemeClr val="accent4">
                  <a:lumMod val="50000"/>
                </a:schemeClr>
              </a:solidFill>
              <a:latin typeface="微软雅黑" panose="020B0503020204020204" pitchFamily="34" charset="-122"/>
              <a:ea typeface="微软雅黑" panose="020B0503020204020204" pitchFamily="34" charset="-122"/>
            </a:endParaRPr>
          </a:p>
          <a:p>
            <a:pPr>
              <a:lnSpc>
                <a:spcPct val="150000"/>
              </a:lnSpc>
            </a:pPr>
            <a:r>
              <a:rPr lang="en-US" altLang="zh-CN" sz="1200" dirty="0" smtClean="0">
                <a:solidFill>
                  <a:schemeClr val="accent4">
                    <a:lumMod val="50000"/>
                  </a:schemeClr>
                </a:solidFill>
                <a:latin typeface="微软雅黑" panose="020B0503020204020204" pitchFamily="34" charset="-122"/>
                <a:ea typeface="微软雅黑" panose="020B0503020204020204" pitchFamily="34" charset="-122"/>
              </a:rPr>
              <a:t>7.</a:t>
            </a: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动画修改在</a:t>
            </a:r>
            <a:r>
              <a:rPr lang="en-US" altLang="zh-CN" sz="1200" dirty="0">
                <a:solidFill>
                  <a:schemeClr val="accent4">
                    <a:lumMod val="50000"/>
                  </a:schemeClr>
                </a:solidFill>
                <a:latin typeface="微软雅黑" panose="020B0503020204020204" pitchFamily="34" charset="-122"/>
                <a:ea typeface="微软雅黑" panose="020B0503020204020204" pitchFamily="34" charset="-122"/>
              </a:rPr>
              <a:t>【</a:t>
            </a: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动画</a:t>
            </a:r>
            <a:r>
              <a:rPr lang="en-US" altLang="zh-CN" sz="1200" dirty="0" smtClean="0">
                <a:solidFill>
                  <a:schemeClr val="accent4">
                    <a:lumMod val="50000"/>
                  </a:schemeClr>
                </a:solidFill>
                <a:latin typeface="微软雅黑" panose="020B0503020204020204" pitchFamily="34" charset="-122"/>
                <a:ea typeface="微软雅黑" panose="020B0503020204020204" pitchFamily="34" charset="-122"/>
              </a:rPr>
              <a:t>】</a:t>
            </a:r>
            <a:r>
              <a:rPr lang="en-US" altLang="zh-CN" sz="1200" dirty="0">
                <a:solidFill>
                  <a:schemeClr val="accent4">
                    <a:lumMod val="50000"/>
                  </a:schemeClr>
                </a:solidFill>
                <a:latin typeface="微软雅黑" panose="020B0503020204020204" pitchFamily="34" charset="-122"/>
                <a:ea typeface="微软雅黑" panose="020B0503020204020204" pitchFamily="34" charset="-122"/>
                <a:sym typeface="Wingdings" pitchFamily="2" charset="2"/>
              </a:rPr>
              <a:t>  </a:t>
            </a:r>
            <a:r>
              <a:rPr lang="en-US" altLang="zh-CN" sz="1200" dirty="0" smtClean="0">
                <a:solidFill>
                  <a:schemeClr val="accent4">
                    <a:lumMod val="50000"/>
                  </a:schemeClr>
                </a:solidFill>
                <a:latin typeface="微软雅黑" panose="020B0503020204020204" pitchFamily="34" charset="-122"/>
                <a:ea typeface="微软雅黑" panose="020B0503020204020204" pitchFamily="34" charset="-122"/>
              </a:rPr>
              <a:t>【</a:t>
            </a: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动画窗格</a:t>
            </a:r>
            <a:r>
              <a:rPr lang="en-US" altLang="zh-CN" sz="1200" dirty="0">
                <a:solidFill>
                  <a:schemeClr val="accent4">
                    <a:lumMod val="50000"/>
                  </a:schemeClr>
                </a:solidFill>
                <a:latin typeface="微软雅黑" panose="020B0503020204020204" pitchFamily="34" charset="-122"/>
                <a:ea typeface="微软雅黑" panose="020B0503020204020204" pitchFamily="34" charset="-122"/>
              </a:rPr>
              <a:t>】</a:t>
            </a: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下调整时间、先后播放、手动播放、自动播放。</a:t>
            </a:r>
            <a:endParaRPr lang="en-US" altLang="zh-CN" sz="1200" dirty="0">
              <a:solidFill>
                <a:schemeClr val="accent4">
                  <a:lumMod val="50000"/>
                </a:schemeClr>
              </a:solidFill>
              <a:latin typeface="微软雅黑" panose="020B0503020204020204" pitchFamily="34" charset="-122"/>
              <a:ea typeface="微软雅黑" panose="020B0503020204020204" pitchFamily="34" charset="-122"/>
            </a:endParaRPr>
          </a:p>
          <a:p>
            <a:pPr>
              <a:lnSpc>
                <a:spcPct val="150000"/>
              </a:lnSpc>
            </a:pPr>
            <a:r>
              <a:rPr lang="en-US" altLang="zh-CN" sz="1200" dirty="0" smtClean="0">
                <a:solidFill>
                  <a:schemeClr val="accent4">
                    <a:lumMod val="50000"/>
                  </a:schemeClr>
                </a:solidFill>
                <a:latin typeface="微软雅黑" panose="020B0503020204020204" pitchFamily="34" charset="-122"/>
                <a:ea typeface="微软雅黑" panose="020B0503020204020204" pitchFamily="34" charset="-122"/>
              </a:rPr>
              <a:t>8.</a:t>
            </a:r>
            <a:r>
              <a:rPr lang="zh-CN" altLang="en-US" sz="1200" dirty="0" smtClean="0">
                <a:solidFill>
                  <a:schemeClr val="accent4">
                    <a:lumMod val="50000"/>
                  </a:schemeClr>
                </a:solidFill>
                <a:latin typeface="微软雅黑" panose="020B0503020204020204" pitchFamily="34" charset="-122"/>
                <a:ea typeface="微软雅黑" panose="020B0503020204020204" pitchFamily="34" charset="-122"/>
              </a:rPr>
              <a:t>图片更换</a:t>
            </a:r>
            <a:r>
              <a:rPr lang="en-US" altLang="zh-CN" sz="1200" dirty="0" smtClean="0">
                <a:solidFill>
                  <a:schemeClr val="accent4">
                    <a:lumMod val="50000"/>
                  </a:schemeClr>
                </a:solidFill>
                <a:latin typeface="微软雅黑" panose="020B0503020204020204" pitchFamily="34" charset="-122"/>
                <a:ea typeface="微软雅黑" panose="020B0503020204020204" pitchFamily="34" charset="-122"/>
                <a:sym typeface="Wingdings" pitchFamily="2" charset="2"/>
              </a:rPr>
              <a:t></a:t>
            </a:r>
            <a:r>
              <a:rPr lang="zh-CN" altLang="en-US" sz="1200" dirty="0" smtClean="0">
                <a:solidFill>
                  <a:schemeClr val="accent4">
                    <a:lumMod val="50000"/>
                  </a:schemeClr>
                </a:solidFill>
                <a:latin typeface="微软雅黑" panose="020B0503020204020204" pitchFamily="34" charset="-122"/>
                <a:ea typeface="微软雅黑" panose="020B0503020204020204" pitchFamily="34" charset="-122"/>
              </a:rPr>
              <a:t>鼠标对准图片</a:t>
            </a:r>
            <a:r>
              <a:rPr lang="en-US" altLang="zh-CN" sz="1200" dirty="0" smtClean="0">
                <a:solidFill>
                  <a:schemeClr val="accent4">
                    <a:lumMod val="50000"/>
                  </a:schemeClr>
                </a:solidFill>
                <a:latin typeface="微软雅黑" panose="020B0503020204020204" pitchFamily="34" charset="-122"/>
                <a:ea typeface="微软雅黑" panose="020B0503020204020204" pitchFamily="34" charset="-122"/>
              </a:rPr>
              <a:t>【</a:t>
            </a:r>
            <a:r>
              <a:rPr lang="zh-CN" altLang="en-US" sz="1200" dirty="0" smtClean="0">
                <a:solidFill>
                  <a:schemeClr val="accent4">
                    <a:lumMod val="50000"/>
                  </a:schemeClr>
                </a:solidFill>
                <a:latin typeface="微软雅黑" panose="020B0503020204020204" pitchFamily="34" charset="-122"/>
                <a:ea typeface="微软雅黑" panose="020B0503020204020204" pitchFamily="34" charset="-122"/>
              </a:rPr>
              <a:t>右击</a:t>
            </a:r>
            <a:r>
              <a:rPr lang="en-US" altLang="zh-CN" sz="1200" dirty="0" smtClean="0">
                <a:solidFill>
                  <a:schemeClr val="accent4">
                    <a:lumMod val="50000"/>
                  </a:schemeClr>
                </a:solidFill>
                <a:latin typeface="微软雅黑" panose="020B0503020204020204" pitchFamily="34" charset="-122"/>
                <a:ea typeface="微软雅黑" panose="020B0503020204020204" pitchFamily="34" charset="-122"/>
              </a:rPr>
              <a:t>】</a:t>
            </a:r>
            <a:r>
              <a:rPr lang="en-US" altLang="zh-CN" sz="1200" dirty="0">
                <a:solidFill>
                  <a:schemeClr val="accent4">
                    <a:lumMod val="50000"/>
                  </a:schemeClr>
                </a:solidFill>
                <a:latin typeface="微软雅黑" panose="020B0503020204020204" pitchFamily="34" charset="-122"/>
                <a:ea typeface="微软雅黑" panose="020B0503020204020204" pitchFamily="34" charset="-122"/>
                <a:sym typeface="Wingdings" pitchFamily="2" charset="2"/>
              </a:rPr>
              <a:t>  </a:t>
            </a:r>
            <a:r>
              <a:rPr lang="en-US" altLang="zh-CN" sz="1200" dirty="0" smtClean="0">
                <a:solidFill>
                  <a:schemeClr val="accent4">
                    <a:lumMod val="50000"/>
                  </a:schemeClr>
                </a:solidFill>
                <a:latin typeface="微软雅黑" panose="020B0503020204020204" pitchFamily="34" charset="-122"/>
                <a:ea typeface="微软雅黑" panose="020B0503020204020204" pitchFamily="34" charset="-122"/>
              </a:rPr>
              <a:t>【</a:t>
            </a:r>
            <a:r>
              <a:rPr lang="zh-CN" altLang="en-US" sz="1200" dirty="0" smtClean="0">
                <a:solidFill>
                  <a:schemeClr val="accent4">
                    <a:lumMod val="50000"/>
                  </a:schemeClr>
                </a:solidFill>
                <a:latin typeface="微软雅黑" panose="020B0503020204020204" pitchFamily="34" charset="-122"/>
                <a:ea typeface="微软雅黑" panose="020B0503020204020204" pitchFamily="34" charset="-122"/>
              </a:rPr>
              <a:t>更换图片</a:t>
            </a:r>
            <a:r>
              <a:rPr lang="en-US" altLang="zh-CN" sz="1200" dirty="0" smtClean="0">
                <a:solidFill>
                  <a:schemeClr val="accent4">
                    <a:lumMod val="50000"/>
                  </a:schemeClr>
                </a:solidFill>
                <a:latin typeface="微软雅黑" panose="020B0503020204020204" pitchFamily="34" charset="-122"/>
                <a:ea typeface="微软雅黑" panose="020B0503020204020204" pitchFamily="34" charset="-122"/>
              </a:rPr>
              <a:t>】</a:t>
            </a:r>
            <a:r>
              <a:rPr lang="zh-CN" altLang="en-US" sz="1200" dirty="0" smtClean="0">
                <a:solidFill>
                  <a:schemeClr val="accent4">
                    <a:lumMod val="50000"/>
                  </a:schemeClr>
                </a:solidFill>
                <a:latin typeface="微软雅黑" panose="020B0503020204020204" pitchFamily="34" charset="-122"/>
                <a:ea typeface="微软雅黑" panose="020B0503020204020204" pitchFamily="34" charset="-122"/>
              </a:rPr>
              <a:t>进行更改所需的图片。</a:t>
            </a:r>
            <a:endParaRPr lang="en-US" altLang="zh-CN" sz="1200" dirty="0">
              <a:solidFill>
                <a:schemeClr val="accent4">
                  <a:lumMod val="50000"/>
                </a:schemeClr>
              </a:solidFill>
              <a:latin typeface="微软雅黑" panose="020B0503020204020204" pitchFamily="34" charset="-122"/>
              <a:ea typeface="微软雅黑" panose="020B0503020204020204" pitchFamily="34" charset="-122"/>
            </a:endParaRPr>
          </a:p>
          <a:p>
            <a:pPr>
              <a:lnSpc>
                <a:spcPct val="150000"/>
              </a:lnSpc>
            </a:pPr>
            <a:r>
              <a:rPr lang="en-US" altLang="zh-CN" sz="1200" dirty="0" smtClean="0">
                <a:solidFill>
                  <a:schemeClr val="accent4">
                    <a:lumMod val="50000"/>
                  </a:schemeClr>
                </a:solidFill>
                <a:latin typeface="微软雅黑" panose="020B0503020204020204" pitchFamily="34" charset="-122"/>
                <a:ea typeface="微软雅黑" panose="020B0503020204020204" pitchFamily="34" charset="-122"/>
              </a:rPr>
              <a:t>9.</a:t>
            </a:r>
            <a:r>
              <a:rPr lang="zh-CN" altLang="en-US" sz="1200" dirty="0" smtClean="0">
                <a:solidFill>
                  <a:schemeClr val="accent4">
                    <a:lumMod val="50000"/>
                  </a:schemeClr>
                </a:solidFill>
                <a:latin typeface="微软雅黑" panose="020B0503020204020204" pitchFamily="34" charset="-122"/>
                <a:ea typeface="微软雅黑" panose="020B0503020204020204" pitchFamily="34" charset="-122"/>
              </a:rPr>
              <a:t>创建视频文件请点击</a:t>
            </a:r>
            <a:r>
              <a:rPr lang="en-US" altLang="zh-CN" sz="1200" dirty="0" smtClean="0">
                <a:solidFill>
                  <a:schemeClr val="accent4">
                    <a:lumMod val="50000"/>
                  </a:schemeClr>
                </a:solidFill>
                <a:latin typeface="微软雅黑" panose="020B0503020204020204" pitchFamily="34" charset="-122"/>
                <a:ea typeface="微软雅黑" panose="020B0503020204020204" pitchFamily="34" charset="-122"/>
              </a:rPr>
              <a:t>【</a:t>
            </a:r>
            <a:r>
              <a:rPr lang="zh-CN" altLang="en-US" sz="1200" dirty="0" smtClean="0">
                <a:solidFill>
                  <a:schemeClr val="accent4">
                    <a:lumMod val="50000"/>
                  </a:schemeClr>
                </a:solidFill>
                <a:latin typeface="微软雅黑" panose="020B0503020204020204" pitchFamily="34" charset="-122"/>
                <a:ea typeface="微软雅黑" panose="020B0503020204020204" pitchFamily="34" charset="-122"/>
              </a:rPr>
              <a:t>文件</a:t>
            </a:r>
            <a:r>
              <a:rPr lang="en-US" altLang="zh-CN" sz="1200" dirty="0" smtClean="0">
                <a:solidFill>
                  <a:schemeClr val="accent4">
                    <a:lumMod val="50000"/>
                  </a:schemeClr>
                </a:solidFill>
                <a:latin typeface="微软雅黑" panose="020B0503020204020204" pitchFamily="34" charset="-122"/>
                <a:ea typeface="微软雅黑" panose="020B0503020204020204" pitchFamily="34" charset="-122"/>
              </a:rPr>
              <a:t>】</a:t>
            </a:r>
            <a:r>
              <a:rPr lang="en-US" altLang="zh-CN" sz="1200" dirty="0" smtClean="0">
                <a:solidFill>
                  <a:schemeClr val="accent4">
                    <a:lumMod val="50000"/>
                  </a:schemeClr>
                </a:solidFill>
                <a:latin typeface="微软雅黑" panose="020B0503020204020204" pitchFamily="34" charset="-122"/>
                <a:ea typeface="微软雅黑" panose="020B0503020204020204" pitchFamily="34" charset="-122"/>
                <a:sym typeface="Wingdings" pitchFamily="2" charset="2"/>
              </a:rPr>
              <a:t>【</a:t>
            </a:r>
            <a:r>
              <a:rPr lang="zh-CN" altLang="en-US" sz="1200" dirty="0" smtClean="0">
                <a:solidFill>
                  <a:schemeClr val="accent4">
                    <a:lumMod val="50000"/>
                  </a:schemeClr>
                </a:solidFill>
                <a:latin typeface="微软雅黑" panose="020B0503020204020204" pitchFamily="34" charset="-122"/>
                <a:ea typeface="微软雅黑" panose="020B0503020204020204" pitchFamily="34" charset="-122"/>
                <a:sym typeface="Wingdings" pitchFamily="2" charset="2"/>
              </a:rPr>
              <a:t>保存并发送</a:t>
            </a:r>
            <a:r>
              <a:rPr lang="en-US" altLang="zh-CN" sz="1200" dirty="0" smtClean="0">
                <a:solidFill>
                  <a:schemeClr val="accent4">
                    <a:lumMod val="50000"/>
                  </a:schemeClr>
                </a:solidFill>
                <a:latin typeface="微软雅黑" panose="020B0503020204020204" pitchFamily="34" charset="-122"/>
                <a:ea typeface="微软雅黑" panose="020B0503020204020204" pitchFamily="34" charset="-122"/>
                <a:sym typeface="Wingdings" pitchFamily="2" charset="2"/>
              </a:rPr>
              <a:t>】</a:t>
            </a:r>
            <a:r>
              <a:rPr lang="en-US" altLang="zh-CN" sz="1200" dirty="0">
                <a:solidFill>
                  <a:schemeClr val="accent4">
                    <a:lumMod val="50000"/>
                  </a:schemeClr>
                </a:solidFill>
                <a:latin typeface="微软雅黑" panose="020B0503020204020204" pitchFamily="34" charset="-122"/>
                <a:ea typeface="微软雅黑" panose="020B0503020204020204" pitchFamily="34" charset="-122"/>
                <a:sym typeface="Wingdings" pitchFamily="2" charset="2"/>
              </a:rPr>
              <a:t> </a:t>
            </a:r>
            <a:r>
              <a:rPr lang="en-US" altLang="zh-CN" sz="1200" dirty="0" smtClean="0">
                <a:solidFill>
                  <a:schemeClr val="accent4">
                    <a:lumMod val="50000"/>
                  </a:schemeClr>
                </a:solidFill>
                <a:latin typeface="微软雅黑" panose="020B0503020204020204" pitchFamily="34" charset="-122"/>
                <a:ea typeface="微软雅黑" panose="020B0503020204020204" pitchFamily="34" charset="-122"/>
                <a:sym typeface="Wingdings" pitchFamily="2" charset="2"/>
              </a:rPr>
              <a:t>【</a:t>
            </a:r>
            <a:r>
              <a:rPr lang="zh-CN" altLang="en-US" sz="1200" dirty="0" smtClean="0">
                <a:solidFill>
                  <a:schemeClr val="accent4">
                    <a:lumMod val="50000"/>
                  </a:schemeClr>
                </a:solidFill>
                <a:latin typeface="微软雅黑" panose="020B0503020204020204" pitchFamily="34" charset="-122"/>
                <a:ea typeface="微软雅黑" panose="020B0503020204020204" pitchFamily="34" charset="-122"/>
                <a:sym typeface="Wingdings" pitchFamily="2" charset="2"/>
              </a:rPr>
              <a:t>创建视频</a:t>
            </a:r>
            <a:r>
              <a:rPr lang="en-US" altLang="zh-CN" sz="1200" dirty="0" smtClean="0">
                <a:solidFill>
                  <a:schemeClr val="accent4">
                    <a:lumMod val="50000"/>
                  </a:schemeClr>
                </a:solidFill>
                <a:latin typeface="微软雅黑" panose="020B0503020204020204" pitchFamily="34" charset="-122"/>
                <a:ea typeface="微软雅黑" panose="020B0503020204020204" pitchFamily="34" charset="-122"/>
                <a:sym typeface="Wingdings" pitchFamily="2" charset="2"/>
              </a:rPr>
              <a:t>】</a:t>
            </a:r>
            <a:r>
              <a:rPr lang="zh-CN" altLang="en-US" sz="1200" dirty="0" smtClean="0">
                <a:solidFill>
                  <a:schemeClr val="accent4">
                    <a:lumMod val="50000"/>
                  </a:schemeClr>
                </a:solidFill>
                <a:latin typeface="微软雅黑" panose="020B0503020204020204" pitchFamily="34" charset="-122"/>
                <a:ea typeface="微软雅黑" panose="020B0503020204020204" pitchFamily="34" charset="-122"/>
              </a:rPr>
              <a:t>（注：导出视频格式请把所有页面动画设置自动播放）</a:t>
            </a:r>
            <a:endParaRPr lang="en-US" altLang="zh-CN" sz="120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1049388" name="TextBox 10"/>
          <p:cNvSpPr txBox="1"/>
          <p:nvPr userDrawn="1"/>
        </p:nvSpPr>
        <p:spPr>
          <a:xfrm>
            <a:off x="373648" y="4872640"/>
            <a:ext cx="8640453" cy="257759"/>
          </a:xfrm>
          <a:prstGeom prst="rect">
            <a:avLst/>
          </a:prstGeom>
          <a:noFill/>
        </p:spPr>
        <p:txBody>
          <a:bodyPr wrap="square" lIns="87627" tIns="43813" rIns="87627" bIns="43813" rtlCol="0">
            <a:spAutoFit/>
          </a:bodyPr>
          <a:lstStyle/>
          <a:p>
            <a:pPr algn="just"/>
            <a:r>
              <a:rPr lang="zh-CN" altLang="en-US" sz="1100" dirty="0">
                <a:solidFill>
                  <a:schemeClr val="accent4">
                    <a:lumMod val="60000"/>
                    <a:lumOff val="40000"/>
                  </a:schemeClr>
                </a:solidFill>
                <a:latin typeface="微软雅黑" panose="020B0503020204020204" pitchFamily="34" charset="-122"/>
                <a:ea typeface="微软雅黑" panose="020B0503020204020204" pitchFamily="34" charset="-122"/>
              </a:rPr>
              <a:t>注：以上说明</a:t>
            </a:r>
            <a:r>
              <a:rPr lang="zh-CN" altLang="en-US" sz="1100" dirty="0" smtClean="0">
                <a:solidFill>
                  <a:schemeClr val="accent4">
                    <a:lumMod val="60000"/>
                    <a:lumOff val="40000"/>
                  </a:schemeClr>
                </a:solidFill>
                <a:latin typeface="微软雅黑" panose="020B0503020204020204" pitchFamily="34" charset="-122"/>
                <a:ea typeface="微软雅黑" panose="020B0503020204020204" pitchFamily="34" charset="-122"/>
              </a:rPr>
              <a:t>以</a:t>
            </a:r>
            <a:r>
              <a:rPr lang="en-US" altLang="zh-CN" sz="1100" dirty="0">
                <a:solidFill>
                  <a:schemeClr val="accent4">
                    <a:lumMod val="60000"/>
                    <a:lumOff val="40000"/>
                  </a:schemeClr>
                </a:solidFill>
                <a:latin typeface="微软雅黑" panose="020B0503020204020204" pitchFamily="34" charset="-122"/>
                <a:ea typeface="微软雅黑" panose="020B0503020204020204" pitchFamily="34" charset="-122"/>
              </a:rPr>
              <a:t>Microsoft PowerPoint 2010 </a:t>
            </a:r>
            <a:r>
              <a:rPr lang="zh-CN" altLang="en-US" sz="1100" dirty="0">
                <a:solidFill>
                  <a:schemeClr val="accent4">
                    <a:lumMod val="60000"/>
                    <a:lumOff val="40000"/>
                  </a:schemeClr>
                </a:solidFill>
                <a:latin typeface="微软雅黑" panose="020B0503020204020204" pitchFamily="34" charset="-122"/>
                <a:ea typeface="微软雅黑" panose="020B0503020204020204" pitchFamily="34" charset="-122"/>
              </a:rPr>
              <a:t>版本为例，其他版本未测试。</a:t>
            </a:r>
            <a:r>
              <a:rPr lang="en-US" altLang="zh-CN" sz="1100" dirty="0">
                <a:solidFill>
                  <a:schemeClr val="accent4">
                    <a:lumMod val="60000"/>
                    <a:lumOff val="40000"/>
                  </a:schemeClr>
                </a:solidFill>
                <a:latin typeface="微软雅黑" panose="020B0503020204020204" pitchFamily="34" charset="-122"/>
                <a:ea typeface="微软雅黑" panose="020B0503020204020204" pitchFamily="34" charset="-122"/>
              </a:rPr>
              <a:t> </a:t>
            </a:r>
            <a:r>
              <a:rPr lang="zh-CN" altLang="en-US" sz="1100" dirty="0" smtClean="0">
                <a:solidFill>
                  <a:schemeClr val="accent4">
                    <a:lumMod val="60000"/>
                    <a:lumOff val="40000"/>
                  </a:schemeClr>
                </a:solidFill>
                <a:latin typeface="微软雅黑" panose="020B0503020204020204" pitchFamily="34" charset="-122"/>
                <a:ea typeface="微软雅黑" panose="020B0503020204020204" pitchFamily="34" charset="-122"/>
              </a:rPr>
              <a:t>请使用</a:t>
            </a:r>
            <a:r>
              <a:rPr lang="en-US" altLang="zh-CN" sz="1100" dirty="0" smtClean="0">
                <a:solidFill>
                  <a:schemeClr val="accent4">
                    <a:lumMod val="60000"/>
                    <a:lumOff val="40000"/>
                  </a:schemeClr>
                </a:solidFill>
                <a:latin typeface="微软雅黑" panose="020B0503020204020204" pitchFamily="34" charset="-122"/>
                <a:ea typeface="微软雅黑" panose="020B0503020204020204" pitchFamily="34" charset="-122"/>
              </a:rPr>
              <a:t>2010</a:t>
            </a:r>
            <a:r>
              <a:rPr lang="zh-CN" altLang="en-US" sz="1100" dirty="0" smtClean="0">
                <a:solidFill>
                  <a:schemeClr val="accent4">
                    <a:lumMod val="60000"/>
                    <a:lumOff val="40000"/>
                  </a:schemeClr>
                </a:solidFill>
                <a:latin typeface="微软雅黑" panose="020B0503020204020204" pitchFamily="34" charset="-122"/>
                <a:ea typeface="微软雅黑" panose="020B0503020204020204" pitchFamily="34" charset="-122"/>
              </a:rPr>
              <a:t>或以上</a:t>
            </a:r>
            <a:r>
              <a:rPr lang="zh-CN" altLang="en-US" sz="1100" dirty="0">
                <a:solidFill>
                  <a:schemeClr val="accent4">
                    <a:lumMod val="60000"/>
                    <a:lumOff val="40000"/>
                  </a:schemeClr>
                </a:solidFill>
                <a:latin typeface="微软雅黑" panose="020B0503020204020204" pitchFamily="34" charset="-122"/>
                <a:ea typeface="微软雅黑" panose="020B0503020204020204" pitchFamily="34" charset="-122"/>
              </a:rPr>
              <a:t>更高版本修改</a:t>
            </a:r>
            <a:r>
              <a:rPr lang="zh-CN" altLang="en-US" sz="1100" dirty="0" smtClean="0">
                <a:solidFill>
                  <a:schemeClr val="accent4">
                    <a:lumMod val="60000"/>
                    <a:lumOff val="40000"/>
                  </a:schemeClr>
                </a:solidFill>
                <a:latin typeface="微软雅黑" panose="020B0503020204020204" pitchFamily="34" charset="-122"/>
                <a:ea typeface="微软雅黑" panose="020B0503020204020204" pitchFamily="34" charset="-122"/>
              </a:rPr>
              <a:t>编辑。</a:t>
            </a:r>
            <a:endParaRPr lang="zh-CN" altLang="en-US" sz="1100"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cxnSp>
        <p:nvCxnSpPr>
          <p:cNvPr id="3145762" name="直接连接符 11"/>
          <p:cNvCxnSpPr>
            <a:cxnSpLocks/>
          </p:cNvCxnSpPr>
          <p:nvPr userDrawn="1"/>
        </p:nvCxnSpPr>
        <p:spPr>
          <a:xfrm>
            <a:off x="445654" y="4871161"/>
            <a:ext cx="8699934" cy="1479"/>
          </a:xfrm>
          <a:prstGeom prst="line">
            <a:avLst/>
          </a:prstGeom>
        </p:spPr>
        <p:style>
          <a:lnRef idx="1">
            <a:schemeClr val="accent5"/>
          </a:lnRef>
          <a:fillRef idx="0">
            <a:schemeClr val="accent5"/>
          </a:fillRef>
          <a:effectRef idx="0">
            <a:schemeClr val="accent5"/>
          </a:effectRef>
          <a:fontRef idx="minor">
            <a:schemeClr val="tx1"/>
          </a:fontRef>
        </p:style>
      </p:cxnSp>
      <p:sp>
        <p:nvSpPr>
          <p:cNvPr id="1049389" name="TextBox 12"/>
          <p:cNvSpPr txBox="1"/>
          <p:nvPr userDrawn="1"/>
        </p:nvSpPr>
        <p:spPr>
          <a:xfrm>
            <a:off x="329965" y="4011910"/>
            <a:ext cx="6647956" cy="738654"/>
          </a:xfrm>
          <a:prstGeom prst="rect">
            <a:avLst/>
          </a:prstGeom>
          <a:noFill/>
        </p:spPr>
        <p:txBody>
          <a:bodyPr wrap="none" lIns="91431" tIns="45715" rIns="91431" bIns="45715" rtlCol="0">
            <a:spAutoFit/>
          </a:bodyPr>
          <a:lstStyle/>
          <a:p>
            <a:pPr algn="just">
              <a:lnSpc>
                <a:spcPct val="150000"/>
              </a:lnSpc>
            </a:pPr>
            <a:r>
              <a:rPr lang="zh-CN" altLang="en-US" sz="1400" dirty="0" smtClean="0">
                <a:solidFill>
                  <a:srgbClr val="FF0000"/>
                </a:solidFill>
                <a:latin typeface="微软雅黑" panose="020B0503020204020204" pitchFamily="34" charset="-122"/>
                <a:ea typeface="微软雅黑" panose="020B0503020204020204" pitchFamily="34" charset="-122"/>
              </a:rPr>
              <a:t>原创</a:t>
            </a:r>
            <a:r>
              <a:rPr lang="zh-CN" altLang="en-US" sz="1400" dirty="0">
                <a:solidFill>
                  <a:srgbClr val="FF0000"/>
                </a:solidFill>
                <a:latin typeface="微软雅黑" panose="020B0503020204020204" pitchFamily="34" charset="-122"/>
                <a:ea typeface="微软雅黑" panose="020B0503020204020204" pitchFamily="34" charset="-122"/>
              </a:rPr>
              <a:t>模版仅授权购买者本人使用，请勿复制、传播、销售</a:t>
            </a:r>
            <a:r>
              <a:rPr lang="zh-CN" altLang="en-US" sz="1400" dirty="0" smtClean="0">
                <a:solidFill>
                  <a:srgbClr val="FF0000"/>
                </a:solidFill>
                <a:latin typeface="微软雅黑" panose="020B0503020204020204" pitchFamily="34" charset="-122"/>
                <a:ea typeface="微软雅黑" panose="020B0503020204020204" pitchFamily="34" charset="-122"/>
              </a:rPr>
              <a:t>，违者必究，谢谢配合。</a:t>
            </a:r>
            <a:endParaRPr lang="zh-CN" altLang="en-US" sz="1400" dirty="0">
              <a:solidFill>
                <a:srgbClr val="FF0000"/>
              </a:solidFill>
              <a:latin typeface="微软雅黑" panose="020B0503020204020204" pitchFamily="34" charset="-122"/>
              <a:ea typeface="微软雅黑" panose="020B0503020204020204" pitchFamily="34" charset="-122"/>
            </a:endParaRPr>
          </a:p>
          <a:p>
            <a:pPr algn="just">
              <a:lnSpc>
                <a:spcPct val="150000"/>
              </a:lnSpc>
            </a:pPr>
            <a:r>
              <a:rPr lang="zh-CN" altLang="en-US" sz="1400" b="1" dirty="0" smtClean="0">
                <a:solidFill>
                  <a:srgbClr val="FF0000"/>
                </a:solidFill>
                <a:latin typeface="微软雅黑" panose="020B0503020204020204" pitchFamily="34" charset="-122"/>
                <a:ea typeface="微软雅黑" panose="020B0503020204020204" pitchFamily="34" charset="-122"/>
              </a:rPr>
              <a:t>联系</a:t>
            </a:r>
            <a:r>
              <a:rPr lang="en-US" altLang="zh-CN" sz="1400" b="1" dirty="0">
                <a:solidFill>
                  <a:srgbClr val="FF0000"/>
                </a:solidFill>
                <a:latin typeface="微软雅黑" panose="020B0503020204020204" pitchFamily="34" charset="-122"/>
                <a:ea typeface="微软雅黑" panose="020B0503020204020204" pitchFamily="34" charset="-122"/>
              </a:rPr>
              <a:t>QQ</a:t>
            </a:r>
            <a:r>
              <a:rPr lang="zh-CN" altLang="en-US" sz="1400" b="1" dirty="0">
                <a:solidFill>
                  <a:srgbClr val="FF0000"/>
                </a:solidFill>
                <a:latin typeface="微软雅黑" panose="020B0503020204020204" pitchFamily="34" charset="-122"/>
                <a:ea typeface="微软雅黑" panose="020B0503020204020204" pitchFamily="34" charset="-122"/>
              </a:rPr>
              <a:t>：</a:t>
            </a:r>
            <a:r>
              <a:rPr lang="en-US" altLang="zh-CN" sz="1400" b="1" dirty="0" smtClean="0">
                <a:solidFill>
                  <a:srgbClr val="FF0000"/>
                </a:solidFill>
                <a:latin typeface="微软雅黑" panose="020B0503020204020204" pitchFamily="34" charset="-122"/>
                <a:ea typeface="微软雅黑" panose="020B0503020204020204" pitchFamily="34" charset="-122"/>
              </a:rPr>
              <a:t>987900079</a:t>
            </a:r>
            <a:r>
              <a:rPr lang="en-US" altLang="zh-CN" sz="1400" dirty="0" smtClean="0">
                <a:solidFill>
                  <a:srgbClr val="FF0000"/>
                </a:solidFill>
                <a:latin typeface="微软雅黑" panose="020B0503020204020204" pitchFamily="34" charset="-122"/>
                <a:ea typeface="微软雅黑" panose="020B0503020204020204" pitchFamily="34" charset="-122"/>
              </a:rPr>
              <a:t>       </a:t>
            </a:r>
            <a:r>
              <a:rPr lang="zh-CN" altLang="en-US" sz="1400" dirty="0" smtClean="0">
                <a:solidFill>
                  <a:srgbClr val="FF0000"/>
                </a:solidFill>
                <a:latin typeface="微软雅黑" panose="020B0503020204020204" pitchFamily="34" charset="-122"/>
                <a:ea typeface="微软雅黑" panose="020B0503020204020204" pitchFamily="34" charset="-122"/>
              </a:rPr>
              <a:t>更多精品模版  </a:t>
            </a:r>
            <a:endParaRPr lang="en-US" altLang="zh-CN" sz="1400" dirty="0">
              <a:solidFill>
                <a:srgbClr val="FF0000"/>
              </a:solidFill>
              <a:latin typeface="微软雅黑" panose="020B0503020204020204" pitchFamily="34" charset="-122"/>
              <a:ea typeface="微软雅黑" panose="020B0503020204020204" pitchFamily="34" charset="-122"/>
            </a:endParaRPr>
          </a:p>
        </p:txBody>
      </p:sp>
      <p:pic>
        <p:nvPicPr>
          <p:cNvPr id="2097169" name="Picture 26" descr="LOGO2"/>
          <p:cNvPicPr>
            <a:picLocks noChangeAspect="1" noChangeArrowheads="1"/>
          </p:cNvPicPr>
          <p:nvPr userDrawn="1"/>
        </p:nvPicPr>
        <p:blipFill>
          <a:blip r:embed="rId3">
            <a:duotone>
              <a:prstClr val="black"/>
              <a:schemeClr val="tx2">
                <a:tint val="45000"/>
                <a:satMod val="400000"/>
              </a:schemeClr>
            </a:duotone>
          </a:blip>
          <a:srcRect/>
          <a:stretch>
            <a:fillRect/>
          </a:stretch>
        </p:blipFill>
        <p:spPr bwMode="auto">
          <a:xfrm>
            <a:off x="445656" y="182256"/>
            <a:ext cx="1346223" cy="445278"/>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88" r:id="rId1"/>
  </p:sldLayoutIdLst>
  <p:transition spd="med" advClick="0" advTm="1000">
    <p:pull/>
  </p:transition>
  <p:txStyles>
    <p:title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320"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1049321"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322"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pPr/>
              <a:t>2017/12/23</a:t>
            </a:fld>
            <a:endParaRPr lang="zh-CN" altLang="en-US">
              <a:solidFill>
                <a:prstClr val="black">
                  <a:tint val="75000"/>
                </a:prstClr>
              </a:solidFill>
            </a:endParaRPr>
          </a:p>
        </p:txBody>
      </p:sp>
      <p:sp>
        <p:nvSpPr>
          <p:cNvPr id="1049323"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1049324"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qikan.cqvip.com/zk/search.aspx?key=J=%5b%e5%8c%bb%e8%8d%af%e4%b8%8e%e4%bf%9d%e5%81%a5%5d&amp;from=zk_search"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0.wmf"/><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Picture 2" descr="C:\Users\Administrator\Desktop\235069-12120923505110.jpg"/>
          <p:cNvPicPr>
            <a:picLocks noChangeAspect="1" noChangeArrowheads="1"/>
          </p:cNvPicPr>
          <p:nvPr/>
        </p:nvPicPr>
        <p:blipFill rotWithShape="1">
          <a:blip r:embed="rId3" cstate="screen">
            <a:duotone>
              <a:schemeClr val="accent3">
                <a:shade val="45000"/>
                <a:satMod val="135000"/>
              </a:schemeClr>
              <a:prstClr val="white"/>
            </a:duotone>
          </a:blip>
          <a:srcRect/>
          <a:stretch>
            <a:fillRect/>
          </a:stretch>
        </p:blipFill>
        <p:spPr bwMode="auto">
          <a:xfrm flipH="1">
            <a:off x="0" y="-88304"/>
            <a:ext cx="9144000" cy="5251967"/>
          </a:xfrm>
          <a:prstGeom prst="rect">
            <a:avLst/>
          </a:prstGeom>
          <a:noFill/>
        </p:spPr>
      </p:pic>
      <p:pic>
        <p:nvPicPr>
          <p:cNvPr id="2097153" name="Picture 2" descr="F:\广告\原创设计\PPT\医院\背景\素材\背景1psd.png"/>
          <p:cNvPicPr>
            <a:picLocks noChangeAspect="1" noChangeArrowheads="1"/>
          </p:cNvPicPr>
          <p:nvPr/>
        </p:nvPicPr>
        <p:blipFill>
          <a:blip r:embed="rId4" cstate="screen"/>
          <a:srcRect/>
          <a:stretch>
            <a:fillRect/>
          </a:stretch>
        </p:blipFill>
        <p:spPr bwMode="auto">
          <a:xfrm>
            <a:off x="107504" y="203201"/>
            <a:ext cx="4362666" cy="4418706"/>
          </a:xfrm>
          <a:prstGeom prst="rect">
            <a:avLst/>
          </a:prstGeom>
          <a:noFill/>
          <a:effectLst>
            <a:outerShdw blurRad="50800" dist="101600" dir="2400000" algn="l" rotWithShape="0">
              <a:srgbClr val="000000">
                <a:alpha val="13000"/>
              </a:srgbClr>
            </a:outerShdw>
          </a:effectLst>
        </p:spPr>
      </p:pic>
      <p:sp>
        <p:nvSpPr>
          <p:cNvPr id="1048576" name="TextBox 19"/>
          <p:cNvSpPr txBox="1"/>
          <p:nvPr/>
        </p:nvSpPr>
        <p:spPr>
          <a:xfrm>
            <a:off x="3786182" y="2643188"/>
            <a:ext cx="3005951" cy="769441"/>
          </a:xfrm>
          <a:prstGeom prst="rect">
            <a:avLst/>
          </a:prstGeom>
          <a:noFill/>
          <a:effectLst/>
        </p:spPr>
        <p:txBody>
          <a:bodyPr wrap="none" rtlCol="0">
            <a:spAutoFit/>
          </a:bodyPr>
          <a:lstStyle/>
          <a:p>
            <a:pPr algn="ctr"/>
            <a:r>
              <a:rPr lang="zh-CN" altLang="en-US" sz="4400" b="1" dirty="0" smtClean="0">
                <a:latin typeface="+mj-lt"/>
                <a:ea typeface="Ping Hei" pitchFamily="2" charset="-122"/>
                <a:cs typeface="Arial" pitchFamily="34" charset="0"/>
              </a:rPr>
              <a:t>家有夜哭郎</a:t>
            </a:r>
            <a:endParaRPr lang="en-US" altLang="zh-CN" sz="4400" b="1" dirty="0" smtClean="0">
              <a:latin typeface="+mj-lt"/>
              <a:ea typeface="Ping Hei" pitchFamily="2" charset="-122"/>
              <a:cs typeface="Arial" pitchFamily="34" charset="0"/>
            </a:endParaRPr>
          </a:p>
        </p:txBody>
      </p:sp>
      <p:cxnSp>
        <p:nvCxnSpPr>
          <p:cNvPr id="3145728" name="直接连接符 23"/>
          <p:cNvCxnSpPr>
            <a:cxnSpLocks/>
          </p:cNvCxnSpPr>
          <p:nvPr/>
        </p:nvCxnSpPr>
        <p:spPr>
          <a:xfrm>
            <a:off x="3730040" y="3277613"/>
            <a:ext cx="5090432" cy="0"/>
          </a:xfrm>
          <a:prstGeom prst="line">
            <a:avLst/>
          </a:prstGeom>
          <a:ln w="9525">
            <a:solidFill>
              <a:schemeClr val="bg2">
                <a:lumMod val="10000"/>
              </a:schemeClr>
            </a:solidFill>
          </a:ln>
          <a:effectLst/>
        </p:spPr>
        <p:style>
          <a:lnRef idx="1">
            <a:schemeClr val="accent1"/>
          </a:lnRef>
          <a:fillRef idx="0">
            <a:schemeClr val="accent1"/>
          </a:fillRef>
          <a:effectRef idx="0">
            <a:schemeClr val="accent1"/>
          </a:effectRef>
          <a:fontRef idx="minor">
            <a:schemeClr val="tx1"/>
          </a:fontRef>
        </p:style>
      </p:cxnSp>
      <p:sp>
        <p:nvSpPr>
          <p:cNvPr id="1048577" name="TextBox 24"/>
          <p:cNvSpPr txBox="1"/>
          <p:nvPr/>
        </p:nvSpPr>
        <p:spPr>
          <a:xfrm>
            <a:off x="4093778" y="3262213"/>
            <a:ext cx="4676821" cy="369332"/>
          </a:xfrm>
          <a:prstGeom prst="rect">
            <a:avLst/>
          </a:prstGeom>
          <a:noFill/>
          <a:effectLst/>
        </p:spPr>
        <p:txBody>
          <a:bodyPr wrap="square" rtlCol="0">
            <a:spAutoFit/>
          </a:bodyPr>
          <a:lstStyle/>
          <a:p>
            <a:pPr algn="ctr"/>
            <a:r>
              <a:rPr lang="zh-CN" altLang="en-US" dirty="0" smtClean="0">
                <a:solidFill>
                  <a:schemeClr val="bg1">
                    <a:lumMod val="50000"/>
                  </a:schemeClr>
                </a:solidFill>
                <a:latin typeface="Ping Hei" pitchFamily="2" charset="-122"/>
                <a:ea typeface="Ping Hei" pitchFamily="2" charset="-122"/>
              </a:rPr>
              <a:t>汇报人：第三组</a:t>
            </a:r>
            <a:endParaRPr lang="en-US" altLang="zh-CN" dirty="0">
              <a:solidFill>
                <a:schemeClr val="bg1">
                  <a:lumMod val="50000"/>
                </a:schemeClr>
              </a:solidFill>
              <a:latin typeface="Ping Hei" pitchFamily="2" charset="-122"/>
              <a:ea typeface="Ping Hei" pitchFamily="2" charset="-122"/>
            </a:endParaRPr>
          </a:p>
        </p:txBody>
      </p:sp>
      <p:grpSp>
        <p:nvGrpSpPr>
          <p:cNvPr id="20" name="组合 2"/>
          <p:cNvGrpSpPr/>
          <p:nvPr/>
        </p:nvGrpSpPr>
        <p:grpSpPr>
          <a:xfrm>
            <a:off x="5287797" y="411510"/>
            <a:ext cx="2236531" cy="2232248"/>
            <a:chOff x="1988368" y="411510"/>
            <a:chExt cx="1657349" cy="1654175"/>
          </a:xfrm>
          <a:solidFill>
            <a:srgbClr val="FF0000"/>
          </a:solidFill>
          <a:effectLst>
            <a:glow rad="330200">
              <a:schemeClr val="accent1">
                <a:alpha val="69000"/>
              </a:schemeClr>
            </a:glow>
          </a:effectLst>
        </p:grpSpPr>
        <p:sp>
          <p:nvSpPr>
            <p:cNvPr id="1048578" name="Freeform 7"/>
            <p:cNvSpPr/>
            <p:nvPr/>
          </p:nvSpPr>
          <p:spPr bwMode="auto">
            <a:xfrm>
              <a:off x="3032943" y="825848"/>
              <a:ext cx="563562" cy="825500"/>
            </a:xfrm>
            <a:custGeom>
              <a:avLst/>
              <a:gdLst>
                <a:gd name="T0" fmla="*/ 2769 w 5152"/>
                <a:gd name="T1" fmla="*/ 287 h 7543"/>
                <a:gd name="T2" fmla="*/ 4806 w 5152"/>
                <a:gd name="T3" fmla="*/ 2323 h 7543"/>
                <a:gd name="T4" fmla="*/ 5137 w 5152"/>
                <a:gd name="T5" fmla="*/ 3070 h 7543"/>
                <a:gd name="T6" fmla="*/ 4742 w 5152"/>
                <a:gd name="T7" fmla="*/ 3772 h 7543"/>
                <a:gd name="T8" fmla="*/ 5137 w 5152"/>
                <a:gd name="T9" fmla="*/ 4473 h 7543"/>
                <a:gd name="T10" fmla="*/ 4806 w 5152"/>
                <a:gd name="T11" fmla="*/ 5220 h 7543"/>
                <a:gd name="T12" fmla="*/ 2769 w 5152"/>
                <a:gd name="T13" fmla="*/ 7256 h 7543"/>
                <a:gd name="T14" fmla="*/ 1725 w 5152"/>
                <a:gd name="T15" fmla="*/ 7256 h 7543"/>
                <a:gd name="T16" fmla="*/ 0 w 5152"/>
                <a:gd name="T17" fmla="*/ 5531 h 7543"/>
                <a:gd name="T18" fmla="*/ 3454 w 5152"/>
                <a:gd name="T19" fmla="*/ 5531 h 7543"/>
                <a:gd name="T20" fmla="*/ 3454 w 5152"/>
                <a:gd name="T21" fmla="*/ 2012 h 7543"/>
                <a:gd name="T22" fmla="*/ 0 w 5152"/>
                <a:gd name="T23" fmla="*/ 2012 h 7543"/>
                <a:gd name="T24" fmla="*/ 1725 w 5152"/>
                <a:gd name="T25" fmla="*/ 287 h 7543"/>
                <a:gd name="T26" fmla="*/ 2769 w 5152"/>
                <a:gd name="T27" fmla="*/ 287 h 7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52" h="7543">
                  <a:moveTo>
                    <a:pt x="2769" y="287"/>
                  </a:moveTo>
                  <a:lnTo>
                    <a:pt x="4806" y="2323"/>
                  </a:lnTo>
                  <a:cubicBezTo>
                    <a:pt x="5005" y="2522"/>
                    <a:pt x="5152" y="2800"/>
                    <a:pt x="5137" y="3070"/>
                  </a:cubicBezTo>
                  <a:cubicBezTo>
                    <a:pt x="5123" y="3308"/>
                    <a:pt x="4995" y="3625"/>
                    <a:pt x="4742" y="3772"/>
                  </a:cubicBezTo>
                  <a:cubicBezTo>
                    <a:pt x="4995" y="3918"/>
                    <a:pt x="5123" y="4235"/>
                    <a:pt x="5137" y="4473"/>
                  </a:cubicBezTo>
                  <a:cubicBezTo>
                    <a:pt x="5152" y="4743"/>
                    <a:pt x="5005" y="5021"/>
                    <a:pt x="4806" y="5220"/>
                  </a:cubicBezTo>
                  <a:lnTo>
                    <a:pt x="2769" y="7256"/>
                  </a:lnTo>
                  <a:cubicBezTo>
                    <a:pt x="2482" y="7543"/>
                    <a:pt x="2012" y="7543"/>
                    <a:pt x="1725" y="7256"/>
                  </a:cubicBezTo>
                  <a:lnTo>
                    <a:pt x="0" y="5531"/>
                  </a:lnTo>
                  <a:lnTo>
                    <a:pt x="3454" y="5531"/>
                  </a:lnTo>
                  <a:lnTo>
                    <a:pt x="3454" y="2012"/>
                  </a:lnTo>
                  <a:lnTo>
                    <a:pt x="0" y="2012"/>
                  </a:lnTo>
                  <a:lnTo>
                    <a:pt x="1725" y="287"/>
                  </a:lnTo>
                  <a:cubicBezTo>
                    <a:pt x="2012" y="0"/>
                    <a:pt x="2482" y="0"/>
                    <a:pt x="2769" y="287"/>
                  </a:cubicBezTo>
                  <a:close/>
                </a:path>
              </a:pathLst>
            </a:custGeom>
            <a:grpFill/>
            <a:ln w="22225">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048579" name="Freeform 8"/>
            <p:cNvSpPr/>
            <p:nvPr/>
          </p:nvSpPr>
          <p:spPr bwMode="auto">
            <a:xfrm>
              <a:off x="2035993" y="825848"/>
              <a:ext cx="563562" cy="825500"/>
            </a:xfrm>
            <a:custGeom>
              <a:avLst/>
              <a:gdLst>
                <a:gd name="T0" fmla="*/ 2383 w 5153"/>
                <a:gd name="T1" fmla="*/ 7256 h 7544"/>
                <a:gd name="T2" fmla="*/ 346 w 5153"/>
                <a:gd name="T3" fmla="*/ 5220 h 7544"/>
                <a:gd name="T4" fmla="*/ 15 w 5153"/>
                <a:gd name="T5" fmla="*/ 4473 h 7544"/>
                <a:gd name="T6" fmla="*/ 410 w 5153"/>
                <a:gd name="T7" fmla="*/ 3772 h 7544"/>
                <a:gd name="T8" fmla="*/ 15 w 5153"/>
                <a:gd name="T9" fmla="*/ 3070 h 7544"/>
                <a:gd name="T10" fmla="*/ 346 w 5153"/>
                <a:gd name="T11" fmla="*/ 2324 h 7544"/>
                <a:gd name="T12" fmla="*/ 2383 w 5153"/>
                <a:gd name="T13" fmla="*/ 287 h 7544"/>
                <a:gd name="T14" fmla="*/ 3427 w 5153"/>
                <a:gd name="T15" fmla="*/ 287 h 7544"/>
                <a:gd name="T16" fmla="*/ 5153 w 5153"/>
                <a:gd name="T17" fmla="*/ 2012 h 7544"/>
                <a:gd name="T18" fmla="*/ 1698 w 5153"/>
                <a:gd name="T19" fmla="*/ 2012 h 7544"/>
                <a:gd name="T20" fmla="*/ 1698 w 5153"/>
                <a:gd name="T21" fmla="*/ 5531 h 7544"/>
                <a:gd name="T22" fmla="*/ 5153 w 5153"/>
                <a:gd name="T23" fmla="*/ 5531 h 7544"/>
                <a:gd name="T24" fmla="*/ 3427 w 5153"/>
                <a:gd name="T25" fmla="*/ 7256 h 7544"/>
                <a:gd name="T26" fmla="*/ 2383 w 5153"/>
                <a:gd name="T27" fmla="*/ 7256 h 7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53" h="7544">
                  <a:moveTo>
                    <a:pt x="2383" y="7256"/>
                  </a:moveTo>
                  <a:lnTo>
                    <a:pt x="346" y="5220"/>
                  </a:lnTo>
                  <a:cubicBezTo>
                    <a:pt x="148" y="5021"/>
                    <a:pt x="0" y="4743"/>
                    <a:pt x="15" y="4473"/>
                  </a:cubicBezTo>
                  <a:cubicBezTo>
                    <a:pt x="29" y="4236"/>
                    <a:pt x="158" y="3919"/>
                    <a:pt x="410" y="3772"/>
                  </a:cubicBezTo>
                  <a:cubicBezTo>
                    <a:pt x="158" y="3625"/>
                    <a:pt x="29" y="3308"/>
                    <a:pt x="15" y="3070"/>
                  </a:cubicBezTo>
                  <a:cubicBezTo>
                    <a:pt x="0" y="2800"/>
                    <a:pt x="148" y="2522"/>
                    <a:pt x="346" y="2324"/>
                  </a:cubicBezTo>
                  <a:lnTo>
                    <a:pt x="2383" y="287"/>
                  </a:lnTo>
                  <a:cubicBezTo>
                    <a:pt x="2670" y="0"/>
                    <a:pt x="3140" y="0"/>
                    <a:pt x="3427" y="287"/>
                  </a:cubicBezTo>
                  <a:lnTo>
                    <a:pt x="5153" y="2012"/>
                  </a:lnTo>
                  <a:lnTo>
                    <a:pt x="1698" y="2012"/>
                  </a:lnTo>
                  <a:lnTo>
                    <a:pt x="1698" y="5531"/>
                  </a:lnTo>
                  <a:lnTo>
                    <a:pt x="5153" y="5531"/>
                  </a:lnTo>
                  <a:lnTo>
                    <a:pt x="3427" y="7256"/>
                  </a:lnTo>
                  <a:cubicBezTo>
                    <a:pt x="3140" y="7544"/>
                    <a:pt x="2670" y="7544"/>
                    <a:pt x="2383" y="7256"/>
                  </a:cubicBezTo>
                  <a:close/>
                </a:path>
              </a:pathLst>
            </a:custGeom>
            <a:grpFill/>
            <a:ln w="22225">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048580" name="Freeform 9"/>
            <p:cNvSpPr/>
            <p:nvPr/>
          </p:nvSpPr>
          <p:spPr bwMode="auto">
            <a:xfrm>
              <a:off x="2404293" y="1454498"/>
              <a:ext cx="823912" cy="563563"/>
            </a:xfrm>
            <a:custGeom>
              <a:avLst/>
              <a:gdLst>
                <a:gd name="T0" fmla="*/ 7257 w 7544"/>
                <a:gd name="T1" fmla="*/ 2769 h 5152"/>
                <a:gd name="T2" fmla="*/ 5220 w 7544"/>
                <a:gd name="T3" fmla="*/ 4806 h 5152"/>
                <a:gd name="T4" fmla="*/ 4474 w 7544"/>
                <a:gd name="T5" fmla="*/ 5137 h 5152"/>
                <a:gd name="T6" fmla="*/ 3772 w 7544"/>
                <a:gd name="T7" fmla="*/ 4742 h 5152"/>
                <a:gd name="T8" fmla="*/ 3071 w 7544"/>
                <a:gd name="T9" fmla="*/ 5137 h 5152"/>
                <a:gd name="T10" fmla="*/ 2324 w 7544"/>
                <a:gd name="T11" fmla="*/ 4806 h 5152"/>
                <a:gd name="T12" fmla="*/ 288 w 7544"/>
                <a:gd name="T13" fmla="*/ 2769 h 5152"/>
                <a:gd name="T14" fmla="*/ 288 w 7544"/>
                <a:gd name="T15" fmla="*/ 1725 h 5152"/>
                <a:gd name="T16" fmla="*/ 2013 w 7544"/>
                <a:gd name="T17" fmla="*/ 0 h 5152"/>
                <a:gd name="T18" fmla="*/ 2013 w 7544"/>
                <a:gd name="T19" fmla="*/ 3454 h 5152"/>
                <a:gd name="T20" fmla="*/ 5532 w 7544"/>
                <a:gd name="T21" fmla="*/ 3454 h 5152"/>
                <a:gd name="T22" fmla="*/ 5532 w 7544"/>
                <a:gd name="T23" fmla="*/ 0 h 5152"/>
                <a:gd name="T24" fmla="*/ 7257 w 7544"/>
                <a:gd name="T25" fmla="*/ 1725 h 5152"/>
                <a:gd name="T26" fmla="*/ 7257 w 7544"/>
                <a:gd name="T27" fmla="*/ 2769 h 5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44" h="5152">
                  <a:moveTo>
                    <a:pt x="7257" y="2769"/>
                  </a:moveTo>
                  <a:lnTo>
                    <a:pt x="5220" y="4806"/>
                  </a:lnTo>
                  <a:cubicBezTo>
                    <a:pt x="5022" y="5005"/>
                    <a:pt x="4744" y="5152"/>
                    <a:pt x="4474" y="5137"/>
                  </a:cubicBezTo>
                  <a:cubicBezTo>
                    <a:pt x="4236" y="5123"/>
                    <a:pt x="3919" y="4995"/>
                    <a:pt x="3772" y="4742"/>
                  </a:cubicBezTo>
                  <a:cubicBezTo>
                    <a:pt x="3625" y="4995"/>
                    <a:pt x="3308" y="5123"/>
                    <a:pt x="3071" y="5137"/>
                  </a:cubicBezTo>
                  <a:cubicBezTo>
                    <a:pt x="2801" y="5152"/>
                    <a:pt x="2523" y="5005"/>
                    <a:pt x="2324" y="4806"/>
                  </a:cubicBezTo>
                  <a:lnTo>
                    <a:pt x="288" y="2769"/>
                  </a:lnTo>
                  <a:cubicBezTo>
                    <a:pt x="0" y="2482"/>
                    <a:pt x="0" y="2012"/>
                    <a:pt x="288" y="1725"/>
                  </a:cubicBezTo>
                  <a:lnTo>
                    <a:pt x="2013" y="0"/>
                  </a:lnTo>
                  <a:lnTo>
                    <a:pt x="2013" y="3454"/>
                  </a:lnTo>
                  <a:lnTo>
                    <a:pt x="5532" y="3454"/>
                  </a:lnTo>
                  <a:lnTo>
                    <a:pt x="5532" y="0"/>
                  </a:lnTo>
                  <a:lnTo>
                    <a:pt x="7257" y="1725"/>
                  </a:lnTo>
                  <a:cubicBezTo>
                    <a:pt x="7544" y="2012"/>
                    <a:pt x="7544" y="2482"/>
                    <a:pt x="7257" y="2769"/>
                  </a:cubicBezTo>
                  <a:close/>
                </a:path>
              </a:pathLst>
            </a:custGeom>
            <a:grpFill/>
            <a:ln w="22225">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048581" name="Freeform 10"/>
            <p:cNvSpPr/>
            <p:nvPr/>
          </p:nvSpPr>
          <p:spPr bwMode="auto">
            <a:xfrm>
              <a:off x="2404293" y="459135"/>
              <a:ext cx="823912" cy="563563"/>
            </a:xfrm>
            <a:custGeom>
              <a:avLst/>
              <a:gdLst>
                <a:gd name="T0" fmla="*/ 287 w 7543"/>
                <a:gd name="T1" fmla="*/ 2383 h 5153"/>
                <a:gd name="T2" fmla="*/ 2323 w 7543"/>
                <a:gd name="T3" fmla="*/ 346 h 5153"/>
                <a:gd name="T4" fmla="*/ 3070 w 7543"/>
                <a:gd name="T5" fmla="*/ 15 h 5153"/>
                <a:gd name="T6" fmla="*/ 3772 w 7543"/>
                <a:gd name="T7" fmla="*/ 410 h 5153"/>
                <a:gd name="T8" fmla="*/ 4473 w 7543"/>
                <a:gd name="T9" fmla="*/ 15 h 5153"/>
                <a:gd name="T10" fmla="*/ 5220 w 7543"/>
                <a:gd name="T11" fmla="*/ 346 h 5153"/>
                <a:gd name="T12" fmla="*/ 7256 w 7543"/>
                <a:gd name="T13" fmla="*/ 2383 h 5153"/>
                <a:gd name="T14" fmla="*/ 7256 w 7543"/>
                <a:gd name="T15" fmla="*/ 3427 h 5153"/>
                <a:gd name="T16" fmla="*/ 5531 w 7543"/>
                <a:gd name="T17" fmla="*/ 5153 h 5153"/>
                <a:gd name="T18" fmla="*/ 5531 w 7543"/>
                <a:gd name="T19" fmla="*/ 1698 h 5153"/>
                <a:gd name="T20" fmla="*/ 2012 w 7543"/>
                <a:gd name="T21" fmla="*/ 1698 h 5153"/>
                <a:gd name="T22" fmla="*/ 2012 w 7543"/>
                <a:gd name="T23" fmla="*/ 5153 h 5153"/>
                <a:gd name="T24" fmla="*/ 287 w 7543"/>
                <a:gd name="T25" fmla="*/ 3427 h 5153"/>
                <a:gd name="T26" fmla="*/ 287 w 7543"/>
                <a:gd name="T27" fmla="*/ 2383 h 5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43" h="5153">
                  <a:moveTo>
                    <a:pt x="287" y="2383"/>
                  </a:moveTo>
                  <a:lnTo>
                    <a:pt x="2323" y="346"/>
                  </a:lnTo>
                  <a:cubicBezTo>
                    <a:pt x="2522" y="148"/>
                    <a:pt x="2800" y="0"/>
                    <a:pt x="3070" y="15"/>
                  </a:cubicBezTo>
                  <a:cubicBezTo>
                    <a:pt x="3308" y="29"/>
                    <a:pt x="3625" y="158"/>
                    <a:pt x="3772" y="410"/>
                  </a:cubicBezTo>
                  <a:cubicBezTo>
                    <a:pt x="3918" y="158"/>
                    <a:pt x="4235" y="29"/>
                    <a:pt x="4473" y="15"/>
                  </a:cubicBezTo>
                  <a:cubicBezTo>
                    <a:pt x="4743" y="0"/>
                    <a:pt x="5021" y="148"/>
                    <a:pt x="5220" y="346"/>
                  </a:cubicBezTo>
                  <a:lnTo>
                    <a:pt x="7256" y="2383"/>
                  </a:lnTo>
                  <a:cubicBezTo>
                    <a:pt x="7543" y="2670"/>
                    <a:pt x="7543" y="3140"/>
                    <a:pt x="7256" y="3427"/>
                  </a:cubicBezTo>
                  <a:lnTo>
                    <a:pt x="5531" y="5153"/>
                  </a:lnTo>
                  <a:lnTo>
                    <a:pt x="5531" y="1698"/>
                  </a:lnTo>
                  <a:lnTo>
                    <a:pt x="2012" y="1698"/>
                  </a:lnTo>
                  <a:lnTo>
                    <a:pt x="2012" y="5153"/>
                  </a:lnTo>
                  <a:lnTo>
                    <a:pt x="287" y="3427"/>
                  </a:lnTo>
                  <a:cubicBezTo>
                    <a:pt x="0" y="3140"/>
                    <a:pt x="0" y="2670"/>
                    <a:pt x="287" y="2383"/>
                  </a:cubicBezTo>
                  <a:close/>
                </a:path>
              </a:pathLst>
            </a:custGeom>
            <a:grpFill/>
            <a:ln w="22225">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048582" name="Freeform 11"/>
            <p:cNvSpPr>
              <a:spLocks noEditPoints="1"/>
            </p:cNvSpPr>
            <p:nvPr/>
          </p:nvSpPr>
          <p:spPr bwMode="auto">
            <a:xfrm>
              <a:off x="1988368" y="411510"/>
              <a:ext cx="1657349" cy="1654175"/>
            </a:xfrm>
            <a:custGeom>
              <a:avLst/>
              <a:gdLst>
                <a:gd name="T0" fmla="*/ 2683 w 15153"/>
                <a:gd name="T1" fmla="*/ 11525 h 15152"/>
                <a:gd name="T2" fmla="*/ 31 w 15153"/>
                <a:gd name="T3" fmla="*/ 8555 h 15152"/>
                <a:gd name="T4" fmla="*/ 15 w 15153"/>
                <a:gd name="T5" fmla="*/ 6693 h 15152"/>
                <a:gd name="T6" fmla="*/ 2551 w 15153"/>
                <a:gd name="T7" fmla="*/ 3727 h 15152"/>
                <a:gd name="T8" fmla="*/ 3679 w 15153"/>
                <a:gd name="T9" fmla="*/ 2610 h 15152"/>
                <a:gd name="T10" fmla="*/ 6596 w 15153"/>
                <a:gd name="T11" fmla="*/ 31 h 15152"/>
                <a:gd name="T12" fmla="*/ 8191 w 15153"/>
                <a:gd name="T13" fmla="*/ 12 h 15152"/>
                <a:gd name="T14" fmla="*/ 11424 w 15153"/>
                <a:gd name="T15" fmla="*/ 2551 h 15152"/>
                <a:gd name="T16" fmla="*/ 12084 w 15153"/>
                <a:gd name="T17" fmla="*/ 3455 h 15152"/>
                <a:gd name="T18" fmla="*/ 15083 w 15153"/>
                <a:gd name="T19" fmla="*/ 6453 h 15152"/>
                <a:gd name="T20" fmla="*/ 15144 w 15153"/>
                <a:gd name="T21" fmla="*/ 8258 h 15152"/>
                <a:gd name="T22" fmla="*/ 14683 w 15153"/>
                <a:gd name="T23" fmla="*/ 9343 h 15152"/>
                <a:gd name="T24" fmla="*/ 11727 w 15153"/>
                <a:gd name="T25" fmla="*/ 11727 h 15152"/>
                <a:gd name="T26" fmla="*/ 9090 w 15153"/>
                <a:gd name="T27" fmla="*/ 14891 h 15152"/>
                <a:gd name="T28" fmla="*/ 7576 w 15153"/>
                <a:gd name="T29" fmla="*/ 14924 h 15152"/>
                <a:gd name="T30" fmla="*/ 6112 w 15153"/>
                <a:gd name="T31" fmla="*/ 14924 h 15152"/>
                <a:gd name="T32" fmla="*/ 3504 w 15153"/>
                <a:gd name="T33" fmla="*/ 12235 h 15152"/>
                <a:gd name="T34" fmla="*/ 7654 w 15153"/>
                <a:gd name="T35" fmla="*/ 14806 h 15152"/>
                <a:gd name="T36" fmla="*/ 7029 w 15153"/>
                <a:gd name="T37" fmla="*/ 14986 h 15152"/>
                <a:gd name="T38" fmla="*/ 6572 w 15153"/>
                <a:gd name="T39" fmla="*/ 14970 h 15152"/>
                <a:gd name="T40" fmla="*/ 6014 w 15153"/>
                <a:gd name="T41" fmla="*/ 14678 h 15152"/>
                <a:gd name="T42" fmla="*/ 3617 w 15153"/>
                <a:gd name="T43" fmla="*/ 12134 h 15152"/>
                <a:gd name="T44" fmla="*/ 3588 w 15153"/>
                <a:gd name="T45" fmla="*/ 11563 h 15152"/>
                <a:gd name="T46" fmla="*/ 2802 w 15153"/>
                <a:gd name="T47" fmla="*/ 11434 h 15152"/>
                <a:gd name="T48" fmla="*/ 341 w 15153"/>
                <a:gd name="T49" fmla="*/ 8954 h 15152"/>
                <a:gd name="T50" fmla="*/ 155 w 15153"/>
                <a:gd name="T51" fmla="*/ 8429 h 15152"/>
                <a:gd name="T52" fmla="*/ 357 w 15153"/>
                <a:gd name="T53" fmla="*/ 7635 h 15152"/>
                <a:gd name="T54" fmla="*/ 169 w 15153"/>
                <a:gd name="T55" fmla="*/ 7050 h 15152"/>
                <a:gd name="T56" fmla="*/ 181 w 15153"/>
                <a:gd name="T57" fmla="*/ 6572 h 15152"/>
                <a:gd name="T58" fmla="*/ 473 w 15153"/>
                <a:gd name="T59" fmla="*/ 6014 h 15152"/>
                <a:gd name="T60" fmla="*/ 3017 w 15153"/>
                <a:gd name="T61" fmla="*/ 3617 h 15152"/>
                <a:gd name="T62" fmla="*/ 3588 w 15153"/>
                <a:gd name="T63" fmla="*/ 3588 h 15152"/>
                <a:gd name="T64" fmla="*/ 3701 w 15153"/>
                <a:gd name="T65" fmla="*/ 2829 h 15152"/>
                <a:gd name="T66" fmla="*/ 6197 w 15153"/>
                <a:gd name="T67" fmla="*/ 341 h 15152"/>
                <a:gd name="T68" fmla="*/ 6722 w 15153"/>
                <a:gd name="T69" fmla="*/ 155 h 15152"/>
                <a:gd name="T70" fmla="*/ 7535 w 15153"/>
                <a:gd name="T71" fmla="*/ 370 h 15152"/>
                <a:gd name="T72" fmla="*/ 8122 w 15153"/>
                <a:gd name="T73" fmla="*/ 165 h 15152"/>
                <a:gd name="T74" fmla="*/ 8579 w 15153"/>
                <a:gd name="T75" fmla="*/ 181 h 15152"/>
                <a:gd name="T76" fmla="*/ 9137 w 15153"/>
                <a:gd name="T77" fmla="*/ 473 h 15152"/>
                <a:gd name="T78" fmla="*/ 11484 w 15153"/>
                <a:gd name="T79" fmla="*/ 2895 h 15152"/>
                <a:gd name="T80" fmla="*/ 11576 w 15153"/>
                <a:gd name="T81" fmla="*/ 3508 h 15152"/>
                <a:gd name="T82" fmla="*/ 12237 w 15153"/>
                <a:gd name="T83" fmla="*/ 3658 h 15152"/>
                <a:gd name="T84" fmla="*/ 14754 w 15153"/>
                <a:gd name="T85" fmla="*/ 6113 h 15152"/>
                <a:gd name="T86" fmla="*/ 14987 w 15153"/>
                <a:gd name="T87" fmla="*/ 6656 h 15152"/>
                <a:gd name="T88" fmla="*/ 14851 w 15153"/>
                <a:gd name="T89" fmla="*/ 7420 h 15152"/>
                <a:gd name="T90" fmla="*/ 14963 w 15153"/>
                <a:gd name="T91" fmla="*/ 8018 h 15152"/>
                <a:gd name="T92" fmla="*/ 14985 w 15153"/>
                <a:gd name="T93" fmla="*/ 8511 h 15152"/>
                <a:gd name="T94" fmla="*/ 14744 w 15153"/>
                <a:gd name="T95" fmla="*/ 9053 h 15152"/>
                <a:gd name="T96" fmla="*/ 12328 w 15153"/>
                <a:gd name="T97" fmla="*/ 11446 h 15152"/>
                <a:gd name="T98" fmla="*/ 11750 w 15153"/>
                <a:gd name="T99" fmla="*/ 11586 h 15152"/>
                <a:gd name="T100" fmla="*/ 11546 w 15153"/>
                <a:gd name="T101" fmla="*/ 12099 h 15152"/>
                <a:gd name="T102" fmla="*/ 9145 w 15153"/>
                <a:gd name="T103" fmla="*/ 14672 h 15152"/>
                <a:gd name="T104" fmla="*/ 8592 w 15153"/>
                <a:gd name="T105" fmla="*/ 14967 h 15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153" h="15152">
                  <a:moveTo>
                    <a:pt x="3504" y="12235"/>
                  </a:moveTo>
                  <a:lnTo>
                    <a:pt x="3483" y="12179"/>
                  </a:lnTo>
                  <a:cubicBezTo>
                    <a:pt x="3435" y="12031"/>
                    <a:pt x="3415" y="11883"/>
                    <a:pt x="3424" y="11727"/>
                  </a:cubicBezTo>
                  <a:cubicBezTo>
                    <a:pt x="3297" y="11734"/>
                    <a:pt x="3173" y="11721"/>
                    <a:pt x="3049" y="11692"/>
                  </a:cubicBezTo>
                  <a:cubicBezTo>
                    <a:pt x="2959" y="11669"/>
                    <a:pt x="2873" y="11633"/>
                    <a:pt x="2791" y="11590"/>
                  </a:cubicBezTo>
                  <a:cubicBezTo>
                    <a:pt x="2754" y="11570"/>
                    <a:pt x="2718" y="11549"/>
                    <a:pt x="2683" y="11525"/>
                  </a:cubicBezTo>
                  <a:cubicBezTo>
                    <a:pt x="2622" y="11483"/>
                    <a:pt x="2566" y="11437"/>
                    <a:pt x="2512" y="11387"/>
                  </a:cubicBezTo>
                  <a:lnTo>
                    <a:pt x="420" y="9292"/>
                  </a:lnTo>
                  <a:cubicBezTo>
                    <a:pt x="354" y="9218"/>
                    <a:pt x="295" y="9142"/>
                    <a:pt x="240" y="9060"/>
                  </a:cubicBezTo>
                  <a:cubicBezTo>
                    <a:pt x="201" y="8997"/>
                    <a:pt x="166" y="8935"/>
                    <a:pt x="134" y="8868"/>
                  </a:cubicBezTo>
                  <a:cubicBezTo>
                    <a:pt x="99" y="8789"/>
                    <a:pt x="70" y="8711"/>
                    <a:pt x="47" y="8627"/>
                  </a:cubicBezTo>
                  <a:lnTo>
                    <a:pt x="31" y="8555"/>
                  </a:lnTo>
                  <a:cubicBezTo>
                    <a:pt x="11" y="8447"/>
                    <a:pt x="0" y="8336"/>
                    <a:pt x="9" y="8226"/>
                  </a:cubicBezTo>
                  <a:cubicBezTo>
                    <a:pt x="14" y="8176"/>
                    <a:pt x="21" y="8128"/>
                    <a:pt x="29" y="8079"/>
                  </a:cubicBezTo>
                  <a:cubicBezTo>
                    <a:pt x="65" y="7900"/>
                    <a:pt x="130" y="7730"/>
                    <a:pt x="227" y="7576"/>
                  </a:cubicBezTo>
                  <a:cubicBezTo>
                    <a:pt x="126" y="7416"/>
                    <a:pt x="60" y="7240"/>
                    <a:pt x="26" y="7054"/>
                  </a:cubicBezTo>
                  <a:cubicBezTo>
                    <a:pt x="22" y="7031"/>
                    <a:pt x="18" y="7007"/>
                    <a:pt x="15" y="6984"/>
                  </a:cubicBezTo>
                  <a:cubicBezTo>
                    <a:pt x="3" y="6886"/>
                    <a:pt x="5" y="6791"/>
                    <a:pt x="15" y="6693"/>
                  </a:cubicBezTo>
                  <a:cubicBezTo>
                    <a:pt x="24" y="6627"/>
                    <a:pt x="37" y="6564"/>
                    <a:pt x="54" y="6500"/>
                  </a:cubicBezTo>
                  <a:cubicBezTo>
                    <a:pt x="76" y="6425"/>
                    <a:pt x="102" y="6354"/>
                    <a:pt x="135" y="6282"/>
                  </a:cubicBezTo>
                  <a:cubicBezTo>
                    <a:pt x="169" y="6211"/>
                    <a:pt x="206" y="6145"/>
                    <a:pt x="248" y="6079"/>
                  </a:cubicBezTo>
                  <a:cubicBezTo>
                    <a:pt x="292" y="6014"/>
                    <a:pt x="339" y="5953"/>
                    <a:pt x="389" y="5894"/>
                  </a:cubicBezTo>
                  <a:cubicBezTo>
                    <a:pt x="415" y="5865"/>
                    <a:pt x="442" y="5836"/>
                    <a:pt x="469" y="5808"/>
                  </a:cubicBezTo>
                  <a:lnTo>
                    <a:pt x="2551" y="3727"/>
                  </a:lnTo>
                  <a:lnTo>
                    <a:pt x="2644" y="3651"/>
                  </a:lnTo>
                  <a:cubicBezTo>
                    <a:pt x="2706" y="3610"/>
                    <a:pt x="2767" y="3573"/>
                    <a:pt x="2834" y="3540"/>
                  </a:cubicBezTo>
                  <a:cubicBezTo>
                    <a:pt x="2907" y="3506"/>
                    <a:pt x="2979" y="3479"/>
                    <a:pt x="3057" y="3458"/>
                  </a:cubicBezTo>
                  <a:cubicBezTo>
                    <a:pt x="3178" y="3429"/>
                    <a:pt x="3299" y="3416"/>
                    <a:pt x="3424" y="3424"/>
                  </a:cubicBezTo>
                  <a:cubicBezTo>
                    <a:pt x="3418" y="3303"/>
                    <a:pt x="3429" y="3185"/>
                    <a:pt x="3455" y="3067"/>
                  </a:cubicBezTo>
                  <a:cubicBezTo>
                    <a:pt x="3494" y="2901"/>
                    <a:pt x="3575" y="2745"/>
                    <a:pt x="3679" y="2610"/>
                  </a:cubicBezTo>
                  <a:cubicBezTo>
                    <a:pt x="3706" y="2576"/>
                    <a:pt x="3735" y="2544"/>
                    <a:pt x="3765" y="2512"/>
                  </a:cubicBezTo>
                  <a:lnTo>
                    <a:pt x="5859" y="420"/>
                  </a:lnTo>
                  <a:cubicBezTo>
                    <a:pt x="5933" y="354"/>
                    <a:pt x="6009" y="295"/>
                    <a:pt x="6092" y="240"/>
                  </a:cubicBezTo>
                  <a:cubicBezTo>
                    <a:pt x="6154" y="201"/>
                    <a:pt x="6217" y="166"/>
                    <a:pt x="6283" y="134"/>
                  </a:cubicBezTo>
                  <a:cubicBezTo>
                    <a:pt x="6362" y="99"/>
                    <a:pt x="6440" y="70"/>
                    <a:pt x="6524" y="47"/>
                  </a:cubicBezTo>
                  <a:lnTo>
                    <a:pt x="6596" y="31"/>
                  </a:lnTo>
                  <a:cubicBezTo>
                    <a:pt x="6705" y="11"/>
                    <a:pt x="6815" y="0"/>
                    <a:pt x="6925" y="9"/>
                  </a:cubicBezTo>
                  <a:cubicBezTo>
                    <a:pt x="7033" y="20"/>
                    <a:pt x="7136" y="40"/>
                    <a:pt x="7239" y="71"/>
                  </a:cubicBezTo>
                  <a:cubicBezTo>
                    <a:pt x="7357" y="110"/>
                    <a:pt x="7470" y="161"/>
                    <a:pt x="7576" y="227"/>
                  </a:cubicBezTo>
                  <a:cubicBezTo>
                    <a:pt x="7653" y="176"/>
                    <a:pt x="7740" y="135"/>
                    <a:pt x="7827" y="101"/>
                  </a:cubicBezTo>
                  <a:cubicBezTo>
                    <a:pt x="7930" y="62"/>
                    <a:pt x="8034" y="35"/>
                    <a:pt x="8144" y="18"/>
                  </a:cubicBezTo>
                  <a:lnTo>
                    <a:pt x="8191" y="12"/>
                  </a:lnTo>
                  <a:cubicBezTo>
                    <a:pt x="8280" y="3"/>
                    <a:pt x="8369" y="6"/>
                    <a:pt x="8458" y="15"/>
                  </a:cubicBezTo>
                  <a:cubicBezTo>
                    <a:pt x="8537" y="26"/>
                    <a:pt x="8612" y="42"/>
                    <a:pt x="8688" y="65"/>
                  </a:cubicBezTo>
                  <a:cubicBezTo>
                    <a:pt x="8725" y="77"/>
                    <a:pt x="8762" y="90"/>
                    <a:pt x="8798" y="104"/>
                  </a:cubicBezTo>
                  <a:cubicBezTo>
                    <a:pt x="8907" y="149"/>
                    <a:pt x="9006" y="204"/>
                    <a:pt x="9104" y="270"/>
                  </a:cubicBezTo>
                  <a:cubicBezTo>
                    <a:pt x="9179" y="323"/>
                    <a:pt x="9248" y="379"/>
                    <a:pt x="9315" y="442"/>
                  </a:cubicBezTo>
                  <a:lnTo>
                    <a:pt x="11424" y="2551"/>
                  </a:lnTo>
                  <a:lnTo>
                    <a:pt x="11500" y="2644"/>
                  </a:lnTo>
                  <a:cubicBezTo>
                    <a:pt x="11518" y="2671"/>
                    <a:pt x="11536" y="2698"/>
                    <a:pt x="11553" y="2726"/>
                  </a:cubicBezTo>
                  <a:cubicBezTo>
                    <a:pt x="11610" y="2823"/>
                    <a:pt x="11653" y="2921"/>
                    <a:pt x="11685" y="3029"/>
                  </a:cubicBezTo>
                  <a:lnTo>
                    <a:pt x="11700" y="3086"/>
                  </a:lnTo>
                  <a:cubicBezTo>
                    <a:pt x="11724" y="3198"/>
                    <a:pt x="11734" y="3309"/>
                    <a:pt x="11727" y="3424"/>
                  </a:cubicBezTo>
                  <a:cubicBezTo>
                    <a:pt x="11848" y="3418"/>
                    <a:pt x="11966" y="3429"/>
                    <a:pt x="12084" y="3455"/>
                  </a:cubicBezTo>
                  <a:cubicBezTo>
                    <a:pt x="12250" y="3495"/>
                    <a:pt x="12406" y="3575"/>
                    <a:pt x="12541" y="3679"/>
                  </a:cubicBezTo>
                  <a:cubicBezTo>
                    <a:pt x="12575" y="3706"/>
                    <a:pt x="12608" y="3735"/>
                    <a:pt x="12640" y="3765"/>
                  </a:cubicBezTo>
                  <a:lnTo>
                    <a:pt x="14732" y="5859"/>
                  </a:lnTo>
                  <a:cubicBezTo>
                    <a:pt x="14789" y="5924"/>
                    <a:pt x="14841" y="5990"/>
                    <a:pt x="14891" y="6061"/>
                  </a:cubicBezTo>
                  <a:cubicBezTo>
                    <a:pt x="14938" y="6133"/>
                    <a:pt x="14980" y="6205"/>
                    <a:pt x="15017" y="6283"/>
                  </a:cubicBezTo>
                  <a:cubicBezTo>
                    <a:pt x="15042" y="6339"/>
                    <a:pt x="15064" y="6395"/>
                    <a:pt x="15083" y="6453"/>
                  </a:cubicBezTo>
                  <a:lnTo>
                    <a:pt x="15104" y="6524"/>
                  </a:lnTo>
                  <a:cubicBezTo>
                    <a:pt x="15136" y="6655"/>
                    <a:pt x="15153" y="6790"/>
                    <a:pt x="15142" y="6925"/>
                  </a:cubicBezTo>
                  <a:cubicBezTo>
                    <a:pt x="15131" y="7041"/>
                    <a:pt x="15108" y="7151"/>
                    <a:pt x="15072" y="7262"/>
                  </a:cubicBezTo>
                  <a:cubicBezTo>
                    <a:pt x="15035" y="7372"/>
                    <a:pt x="14986" y="7478"/>
                    <a:pt x="14924" y="7576"/>
                  </a:cubicBezTo>
                  <a:cubicBezTo>
                    <a:pt x="14945" y="7609"/>
                    <a:pt x="14964" y="7643"/>
                    <a:pt x="14983" y="7678"/>
                  </a:cubicBezTo>
                  <a:cubicBezTo>
                    <a:pt x="15075" y="7859"/>
                    <a:pt x="15132" y="8055"/>
                    <a:pt x="15144" y="8258"/>
                  </a:cubicBezTo>
                  <a:cubicBezTo>
                    <a:pt x="15146" y="8326"/>
                    <a:pt x="15143" y="8391"/>
                    <a:pt x="15136" y="8458"/>
                  </a:cubicBezTo>
                  <a:cubicBezTo>
                    <a:pt x="15129" y="8511"/>
                    <a:pt x="15119" y="8562"/>
                    <a:pt x="15108" y="8613"/>
                  </a:cubicBezTo>
                  <a:cubicBezTo>
                    <a:pt x="15088" y="8690"/>
                    <a:pt x="15063" y="8761"/>
                    <a:pt x="15033" y="8834"/>
                  </a:cubicBezTo>
                  <a:cubicBezTo>
                    <a:pt x="15000" y="8906"/>
                    <a:pt x="14965" y="8973"/>
                    <a:pt x="14924" y="9039"/>
                  </a:cubicBezTo>
                  <a:cubicBezTo>
                    <a:pt x="14881" y="9105"/>
                    <a:pt x="14836" y="9167"/>
                    <a:pt x="14787" y="9228"/>
                  </a:cubicBezTo>
                  <a:cubicBezTo>
                    <a:pt x="14753" y="9268"/>
                    <a:pt x="14719" y="9306"/>
                    <a:pt x="14683" y="9343"/>
                  </a:cubicBezTo>
                  <a:lnTo>
                    <a:pt x="12600" y="11424"/>
                  </a:lnTo>
                  <a:lnTo>
                    <a:pt x="12507" y="11500"/>
                  </a:lnTo>
                  <a:cubicBezTo>
                    <a:pt x="12454" y="11536"/>
                    <a:pt x="12401" y="11568"/>
                    <a:pt x="12345" y="11598"/>
                  </a:cubicBezTo>
                  <a:cubicBezTo>
                    <a:pt x="12272" y="11634"/>
                    <a:pt x="12200" y="11662"/>
                    <a:pt x="12123" y="11685"/>
                  </a:cubicBezTo>
                  <a:cubicBezTo>
                    <a:pt x="12046" y="11706"/>
                    <a:pt x="11970" y="11720"/>
                    <a:pt x="11891" y="11726"/>
                  </a:cubicBezTo>
                  <a:cubicBezTo>
                    <a:pt x="11836" y="11730"/>
                    <a:pt x="11782" y="11730"/>
                    <a:pt x="11727" y="11727"/>
                  </a:cubicBezTo>
                  <a:cubicBezTo>
                    <a:pt x="11734" y="11854"/>
                    <a:pt x="11721" y="11978"/>
                    <a:pt x="11692" y="12102"/>
                  </a:cubicBezTo>
                  <a:cubicBezTo>
                    <a:pt x="11669" y="12192"/>
                    <a:pt x="11633" y="12279"/>
                    <a:pt x="11590" y="12361"/>
                  </a:cubicBezTo>
                  <a:cubicBezTo>
                    <a:pt x="11540" y="12452"/>
                    <a:pt x="11482" y="12534"/>
                    <a:pt x="11413" y="12611"/>
                  </a:cubicBezTo>
                  <a:lnTo>
                    <a:pt x="11386" y="12640"/>
                  </a:lnTo>
                  <a:lnTo>
                    <a:pt x="9292" y="14732"/>
                  </a:lnTo>
                  <a:cubicBezTo>
                    <a:pt x="9227" y="14789"/>
                    <a:pt x="9161" y="14841"/>
                    <a:pt x="9090" y="14891"/>
                  </a:cubicBezTo>
                  <a:cubicBezTo>
                    <a:pt x="9029" y="14932"/>
                    <a:pt x="8967" y="14968"/>
                    <a:pt x="8901" y="15001"/>
                  </a:cubicBezTo>
                  <a:cubicBezTo>
                    <a:pt x="8823" y="15039"/>
                    <a:pt x="8746" y="15069"/>
                    <a:pt x="8663" y="15094"/>
                  </a:cubicBezTo>
                  <a:lnTo>
                    <a:pt x="8591" y="15113"/>
                  </a:lnTo>
                  <a:cubicBezTo>
                    <a:pt x="8471" y="15138"/>
                    <a:pt x="8349" y="15152"/>
                    <a:pt x="8226" y="15142"/>
                  </a:cubicBezTo>
                  <a:cubicBezTo>
                    <a:pt x="8110" y="15131"/>
                    <a:pt x="8000" y="15108"/>
                    <a:pt x="7889" y="15072"/>
                  </a:cubicBezTo>
                  <a:cubicBezTo>
                    <a:pt x="7779" y="15035"/>
                    <a:pt x="7673" y="14986"/>
                    <a:pt x="7576" y="14924"/>
                  </a:cubicBezTo>
                  <a:cubicBezTo>
                    <a:pt x="7425" y="15021"/>
                    <a:pt x="7253" y="15086"/>
                    <a:pt x="7077" y="15121"/>
                  </a:cubicBezTo>
                  <a:cubicBezTo>
                    <a:pt x="7038" y="15128"/>
                    <a:pt x="6999" y="15134"/>
                    <a:pt x="6960" y="15139"/>
                  </a:cubicBezTo>
                  <a:cubicBezTo>
                    <a:pt x="6884" y="15147"/>
                    <a:pt x="6809" y="15146"/>
                    <a:pt x="6732" y="15140"/>
                  </a:cubicBezTo>
                  <a:cubicBezTo>
                    <a:pt x="6653" y="15132"/>
                    <a:pt x="6578" y="15118"/>
                    <a:pt x="6500" y="15098"/>
                  </a:cubicBezTo>
                  <a:cubicBezTo>
                    <a:pt x="6463" y="15087"/>
                    <a:pt x="6426" y="15075"/>
                    <a:pt x="6389" y="15062"/>
                  </a:cubicBezTo>
                  <a:cubicBezTo>
                    <a:pt x="6291" y="15024"/>
                    <a:pt x="6201" y="14979"/>
                    <a:pt x="6112" y="14924"/>
                  </a:cubicBezTo>
                  <a:cubicBezTo>
                    <a:pt x="6046" y="14881"/>
                    <a:pt x="5984" y="14836"/>
                    <a:pt x="5923" y="14787"/>
                  </a:cubicBezTo>
                  <a:cubicBezTo>
                    <a:pt x="5884" y="14753"/>
                    <a:pt x="5845" y="14719"/>
                    <a:pt x="5808" y="14683"/>
                  </a:cubicBezTo>
                  <a:lnTo>
                    <a:pt x="3727" y="12600"/>
                  </a:lnTo>
                  <a:lnTo>
                    <a:pt x="3651" y="12507"/>
                  </a:lnTo>
                  <a:cubicBezTo>
                    <a:pt x="3633" y="12480"/>
                    <a:pt x="3615" y="12453"/>
                    <a:pt x="3598" y="12425"/>
                  </a:cubicBezTo>
                  <a:cubicBezTo>
                    <a:pt x="3562" y="12363"/>
                    <a:pt x="3531" y="12301"/>
                    <a:pt x="3504" y="12235"/>
                  </a:cubicBezTo>
                  <a:close/>
                  <a:moveTo>
                    <a:pt x="8260" y="15003"/>
                  </a:moveTo>
                  <a:cubicBezTo>
                    <a:pt x="8223" y="15000"/>
                    <a:pt x="8186" y="14996"/>
                    <a:pt x="8149" y="14990"/>
                  </a:cubicBezTo>
                  <a:cubicBezTo>
                    <a:pt x="8098" y="14982"/>
                    <a:pt x="8047" y="14971"/>
                    <a:pt x="7997" y="14958"/>
                  </a:cubicBezTo>
                  <a:cubicBezTo>
                    <a:pt x="7962" y="14947"/>
                    <a:pt x="7927" y="14936"/>
                    <a:pt x="7892" y="14924"/>
                  </a:cubicBezTo>
                  <a:cubicBezTo>
                    <a:pt x="7851" y="14908"/>
                    <a:pt x="7811" y="14890"/>
                    <a:pt x="7771" y="14871"/>
                  </a:cubicBezTo>
                  <a:cubicBezTo>
                    <a:pt x="7731" y="14851"/>
                    <a:pt x="7692" y="14829"/>
                    <a:pt x="7654" y="14806"/>
                  </a:cubicBezTo>
                  <a:cubicBezTo>
                    <a:pt x="7627" y="14789"/>
                    <a:pt x="7602" y="14771"/>
                    <a:pt x="7576" y="14754"/>
                  </a:cubicBezTo>
                  <a:cubicBezTo>
                    <a:pt x="7551" y="14771"/>
                    <a:pt x="7526" y="14788"/>
                    <a:pt x="7500" y="14804"/>
                  </a:cubicBezTo>
                  <a:cubicBezTo>
                    <a:pt x="7458" y="14830"/>
                    <a:pt x="7415" y="14854"/>
                    <a:pt x="7370" y="14876"/>
                  </a:cubicBezTo>
                  <a:cubicBezTo>
                    <a:pt x="7338" y="14891"/>
                    <a:pt x="7306" y="14905"/>
                    <a:pt x="7273" y="14918"/>
                  </a:cubicBezTo>
                  <a:cubicBezTo>
                    <a:pt x="7227" y="14936"/>
                    <a:pt x="7181" y="14950"/>
                    <a:pt x="7133" y="14963"/>
                  </a:cubicBezTo>
                  <a:cubicBezTo>
                    <a:pt x="7098" y="14972"/>
                    <a:pt x="7064" y="14979"/>
                    <a:pt x="7029" y="14986"/>
                  </a:cubicBezTo>
                  <a:cubicBezTo>
                    <a:pt x="7001" y="14991"/>
                    <a:pt x="6973" y="14995"/>
                    <a:pt x="6944" y="14998"/>
                  </a:cubicBezTo>
                  <a:cubicBezTo>
                    <a:pt x="6913" y="15002"/>
                    <a:pt x="6883" y="15003"/>
                    <a:pt x="6851" y="15003"/>
                  </a:cubicBezTo>
                  <a:lnTo>
                    <a:pt x="6780" y="15002"/>
                  </a:lnTo>
                  <a:lnTo>
                    <a:pt x="6710" y="14995"/>
                  </a:lnTo>
                  <a:lnTo>
                    <a:pt x="6640" y="14985"/>
                  </a:lnTo>
                  <a:lnTo>
                    <a:pt x="6572" y="14970"/>
                  </a:lnTo>
                  <a:cubicBezTo>
                    <a:pt x="6538" y="14961"/>
                    <a:pt x="6505" y="14951"/>
                    <a:pt x="6471" y="14941"/>
                  </a:cubicBezTo>
                  <a:cubicBezTo>
                    <a:pt x="6438" y="14929"/>
                    <a:pt x="6406" y="14916"/>
                    <a:pt x="6374" y="14903"/>
                  </a:cubicBezTo>
                  <a:cubicBezTo>
                    <a:pt x="6341" y="14888"/>
                    <a:pt x="6310" y="14873"/>
                    <a:pt x="6279" y="14857"/>
                  </a:cubicBezTo>
                  <a:cubicBezTo>
                    <a:pt x="6248" y="14840"/>
                    <a:pt x="6217" y="14822"/>
                    <a:pt x="6187" y="14804"/>
                  </a:cubicBezTo>
                  <a:cubicBezTo>
                    <a:pt x="6157" y="14785"/>
                    <a:pt x="6128" y="14765"/>
                    <a:pt x="6099" y="14744"/>
                  </a:cubicBezTo>
                  <a:cubicBezTo>
                    <a:pt x="6070" y="14723"/>
                    <a:pt x="6042" y="14701"/>
                    <a:pt x="6014" y="14678"/>
                  </a:cubicBezTo>
                  <a:cubicBezTo>
                    <a:pt x="5986" y="14655"/>
                    <a:pt x="5960" y="14631"/>
                    <a:pt x="5933" y="14607"/>
                  </a:cubicBezTo>
                  <a:lnTo>
                    <a:pt x="3832" y="12505"/>
                  </a:lnTo>
                  <a:lnTo>
                    <a:pt x="3765" y="12422"/>
                  </a:lnTo>
                  <a:cubicBezTo>
                    <a:pt x="3744" y="12391"/>
                    <a:pt x="3724" y="12360"/>
                    <a:pt x="3705" y="12328"/>
                  </a:cubicBezTo>
                  <a:cubicBezTo>
                    <a:pt x="3688" y="12297"/>
                    <a:pt x="3672" y="12265"/>
                    <a:pt x="3656" y="12232"/>
                  </a:cubicBezTo>
                  <a:cubicBezTo>
                    <a:pt x="3642" y="12200"/>
                    <a:pt x="3629" y="12167"/>
                    <a:pt x="3617" y="12134"/>
                  </a:cubicBezTo>
                  <a:cubicBezTo>
                    <a:pt x="3607" y="12101"/>
                    <a:pt x="3597" y="12068"/>
                    <a:pt x="3589" y="12034"/>
                  </a:cubicBezTo>
                  <a:cubicBezTo>
                    <a:pt x="3582" y="12000"/>
                    <a:pt x="3576" y="11967"/>
                    <a:pt x="3571" y="11932"/>
                  </a:cubicBezTo>
                  <a:cubicBezTo>
                    <a:pt x="3567" y="11898"/>
                    <a:pt x="3565" y="11863"/>
                    <a:pt x="3564" y="11829"/>
                  </a:cubicBezTo>
                  <a:cubicBezTo>
                    <a:pt x="3563" y="11802"/>
                    <a:pt x="3564" y="11776"/>
                    <a:pt x="3565" y="11750"/>
                  </a:cubicBezTo>
                  <a:cubicBezTo>
                    <a:pt x="3567" y="11714"/>
                    <a:pt x="3571" y="11678"/>
                    <a:pt x="3575" y="11643"/>
                  </a:cubicBezTo>
                  <a:lnTo>
                    <a:pt x="3588" y="11563"/>
                  </a:lnTo>
                  <a:cubicBezTo>
                    <a:pt x="3546" y="11570"/>
                    <a:pt x="3505" y="11578"/>
                    <a:pt x="3463" y="11582"/>
                  </a:cubicBezTo>
                  <a:cubicBezTo>
                    <a:pt x="3433" y="11585"/>
                    <a:pt x="3404" y="11587"/>
                    <a:pt x="3374" y="11588"/>
                  </a:cubicBezTo>
                  <a:cubicBezTo>
                    <a:pt x="3312" y="11588"/>
                    <a:pt x="3252" y="11584"/>
                    <a:pt x="3192" y="11575"/>
                  </a:cubicBezTo>
                  <a:cubicBezTo>
                    <a:pt x="3144" y="11568"/>
                    <a:pt x="3098" y="11558"/>
                    <a:pt x="3052" y="11546"/>
                  </a:cubicBezTo>
                  <a:cubicBezTo>
                    <a:pt x="3005" y="11531"/>
                    <a:pt x="2959" y="11513"/>
                    <a:pt x="2914" y="11493"/>
                  </a:cubicBezTo>
                  <a:cubicBezTo>
                    <a:pt x="2876" y="11475"/>
                    <a:pt x="2839" y="11456"/>
                    <a:pt x="2802" y="11434"/>
                  </a:cubicBezTo>
                  <a:cubicBezTo>
                    <a:pt x="2771" y="11414"/>
                    <a:pt x="2740" y="11393"/>
                    <a:pt x="2711" y="11371"/>
                  </a:cubicBezTo>
                  <a:cubicBezTo>
                    <a:pt x="2676" y="11344"/>
                    <a:pt x="2642" y="11315"/>
                    <a:pt x="2610" y="11285"/>
                  </a:cubicBezTo>
                  <a:lnTo>
                    <a:pt x="548" y="9222"/>
                  </a:lnTo>
                  <a:cubicBezTo>
                    <a:pt x="517" y="9188"/>
                    <a:pt x="487" y="9154"/>
                    <a:pt x="458" y="9119"/>
                  </a:cubicBezTo>
                  <a:cubicBezTo>
                    <a:pt x="437" y="9093"/>
                    <a:pt x="417" y="9066"/>
                    <a:pt x="397" y="9038"/>
                  </a:cubicBezTo>
                  <a:cubicBezTo>
                    <a:pt x="378" y="9011"/>
                    <a:pt x="359" y="8983"/>
                    <a:pt x="341" y="8954"/>
                  </a:cubicBezTo>
                  <a:cubicBezTo>
                    <a:pt x="324" y="8926"/>
                    <a:pt x="308" y="8897"/>
                    <a:pt x="292" y="8868"/>
                  </a:cubicBezTo>
                  <a:cubicBezTo>
                    <a:pt x="277" y="8838"/>
                    <a:pt x="263" y="8809"/>
                    <a:pt x="249" y="8778"/>
                  </a:cubicBezTo>
                  <a:cubicBezTo>
                    <a:pt x="236" y="8748"/>
                    <a:pt x="224" y="8718"/>
                    <a:pt x="213" y="8686"/>
                  </a:cubicBezTo>
                  <a:cubicBezTo>
                    <a:pt x="203" y="8655"/>
                    <a:pt x="193" y="8624"/>
                    <a:pt x="185" y="8592"/>
                  </a:cubicBezTo>
                  <a:cubicBezTo>
                    <a:pt x="177" y="8560"/>
                    <a:pt x="170" y="8528"/>
                    <a:pt x="164" y="8495"/>
                  </a:cubicBezTo>
                  <a:lnTo>
                    <a:pt x="155" y="8429"/>
                  </a:lnTo>
                  <a:cubicBezTo>
                    <a:pt x="149" y="8365"/>
                    <a:pt x="145" y="8302"/>
                    <a:pt x="150" y="8238"/>
                  </a:cubicBezTo>
                  <a:cubicBezTo>
                    <a:pt x="154" y="8201"/>
                    <a:pt x="158" y="8164"/>
                    <a:pt x="165" y="8127"/>
                  </a:cubicBezTo>
                  <a:cubicBezTo>
                    <a:pt x="172" y="8083"/>
                    <a:pt x="182" y="8040"/>
                    <a:pt x="194" y="7997"/>
                  </a:cubicBezTo>
                  <a:cubicBezTo>
                    <a:pt x="206" y="7955"/>
                    <a:pt x="220" y="7913"/>
                    <a:pt x="236" y="7872"/>
                  </a:cubicBezTo>
                  <a:cubicBezTo>
                    <a:pt x="252" y="7831"/>
                    <a:pt x="270" y="7791"/>
                    <a:pt x="290" y="7751"/>
                  </a:cubicBezTo>
                  <a:cubicBezTo>
                    <a:pt x="311" y="7711"/>
                    <a:pt x="333" y="7673"/>
                    <a:pt x="357" y="7635"/>
                  </a:cubicBezTo>
                  <a:lnTo>
                    <a:pt x="398" y="7576"/>
                  </a:lnTo>
                  <a:cubicBezTo>
                    <a:pt x="380" y="7551"/>
                    <a:pt x="363" y="7526"/>
                    <a:pt x="347" y="7500"/>
                  </a:cubicBezTo>
                  <a:cubicBezTo>
                    <a:pt x="321" y="7458"/>
                    <a:pt x="297" y="7415"/>
                    <a:pt x="275" y="7370"/>
                  </a:cubicBezTo>
                  <a:cubicBezTo>
                    <a:pt x="257" y="7332"/>
                    <a:pt x="241" y="7293"/>
                    <a:pt x="226" y="7253"/>
                  </a:cubicBezTo>
                  <a:cubicBezTo>
                    <a:pt x="211" y="7214"/>
                    <a:pt x="199" y="7174"/>
                    <a:pt x="188" y="7133"/>
                  </a:cubicBezTo>
                  <a:cubicBezTo>
                    <a:pt x="181" y="7105"/>
                    <a:pt x="175" y="7078"/>
                    <a:pt x="169" y="7050"/>
                  </a:cubicBezTo>
                  <a:cubicBezTo>
                    <a:pt x="161" y="7008"/>
                    <a:pt x="155" y="6966"/>
                    <a:pt x="151" y="6923"/>
                  </a:cubicBezTo>
                  <a:lnTo>
                    <a:pt x="148" y="6851"/>
                  </a:lnTo>
                  <a:lnTo>
                    <a:pt x="150" y="6780"/>
                  </a:lnTo>
                  <a:lnTo>
                    <a:pt x="156" y="6710"/>
                  </a:lnTo>
                  <a:lnTo>
                    <a:pt x="166" y="6640"/>
                  </a:lnTo>
                  <a:lnTo>
                    <a:pt x="181" y="6572"/>
                  </a:lnTo>
                  <a:cubicBezTo>
                    <a:pt x="190" y="6538"/>
                    <a:pt x="200" y="6505"/>
                    <a:pt x="211" y="6471"/>
                  </a:cubicBezTo>
                  <a:cubicBezTo>
                    <a:pt x="222" y="6438"/>
                    <a:pt x="235" y="6406"/>
                    <a:pt x="248" y="6374"/>
                  </a:cubicBezTo>
                  <a:cubicBezTo>
                    <a:pt x="263" y="6341"/>
                    <a:pt x="278" y="6310"/>
                    <a:pt x="294" y="6279"/>
                  </a:cubicBezTo>
                  <a:cubicBezTo>
                    <a:pt x="311" y="6248"/>
                    <a:pt x="329" y="6217"/>
                    <a:pt x="347" y="6187"/>
                  </a:cubicBezTo>
                  <a:cubicBezTo>
                    <a:pt x="367" y="6157"/>
                    <a:pt x="386" y="6128"/>
                    <a:pt x="407" y="6099"/>
                  </a:cubicBezTo>
                  <a:cubicBezTo>
                    <a:pt x="428" y="6070"/>
                    <a:pt x="450" y="6042"/>
                    <a:pt x="473" y="6014"/>
                  </a:cubicBezTo>
                  <a:cubicBezTo>
                    <a:pt x="496" y="5986"/>
                    <a:pt x="520" y="5960"/>
                    <a:pt x="545" y="5933"/>
                  </a:cubicBezTo>
                  <a:lnTo>
                    <a:pt x="2646" y="3832"/>
                  </a:lnTo>
                  <a:lnTo>
                    <a:pt x="2729" y="3765"/>
                  </a:lnTo>
                  <a:cubicBezTo>
                    <a:pt x="2760" y="3744"/>
                    <a:pt x="2791" y="3724"/>
                    <a:pt x="2823" y="3706"/>
                  </a:cubicBezTo>
                  <a:cubicBezTo>
                    <a:pt x="2855" y="3688"/>
                    <a:pt x="2886" y="3672"/>
                    <a:pt x="2919" y="3656"/>
                  </a:cubicBezTo>
                  <a:cubicBezTo>
                    <a:pt x="2952" y="3642"/>
                    <a:pt x="2984" y="3629"/>
                    <a:pt x="3017" y="3617"/>
                  </a:cubicBezTo>
                  <a:cubicBezTo>
                    <a:pt x="3042" y="3609"/>
                    <a:pt x="3067" y="3602"/>
                    <a:pt x="3092" y="3595"/>
                  </a:cubicBezTo>
                  <a:cubicBezTo>
                    <a:pt x="3134" y="3585"/>
                    <a:pt x="3176" y="3577"/>
                    <a:pt x="3219" y="3571"/>
                  </a:cubicBezTo>
                  <a:cubicBezTo>
                    <a:pt x="3254" y="3567"/>
                    <a:pt x="3288" y="3565"/>
                    <a:pt x="3323" y="3564"/>
                  </a:cubicBezTo>
                  <a:cubicBezTo>
                    <a:pt x="3349" y="3563"/>
                    <a:pt x="3375" y="3564"/>
                    <a:pt x="3402" y="3565"/>
                  </a:cubicBezTo>
                  <a:cubicBezTo>
                    <a:pt x="3437" y="3567"/>
                    <a:pt x="3473" y="3571"/>
                    <a:pt x="3508" y="3575"/>
                  </a:cubicBezTo>
                  <a:lnTo>
                    <a:pt x="3588" y="3588"/>
                  </a:lnTo>
                  <a:cubicBezTo>
                    <a:pt x="3583" y="3556"/>
                    <a:pt x="3577" y="3524"/>
                    <a:pt x="3572" y="3492"/>
                  </a:cubicBezTo>
                  <a:cubicBezTo>
                    <a:pt x="3565" y="3438"/>
                    <a:pt x="3563" y="3384"/>
                    <a:pt x="3564" y="3329"/>
                  </a:cubicBezTo>
                  <a:lnTo>
                    <a:pt x="3565" y="3299"/>
                  </a:lnTo>
                  <a:cubicBezTo>
                    <a:pt x="3570" y="3215"/>
                    <a:pt x="3584" y="3133"/>
                    <a:pt x="3605" y="3052"/>
                  </a:cubicBezTo>
                  <a:cubicBezTo>
                    <a:pt x="3619" y="3010"/>
                    <a:pt x="3634" y="2969"/>
                    <a:pt x="3652" y="2929"/>
                  </a:cubicBezTo>
                  <a:cubicBezTo>
                    <a:pt x="3667" y="2895"/>
                    <a:pt x="3683" y="2862"/>
                    <a:pt x="3701" y="2829"/>
                  </a:cubicBezTo>
                  <a:cubicBezTo>
                    <a:pt x="3725" y="2788"/>
                    <a:pt x="3752" y="2749"/>
                    <a:pt x="3780" y="2711"/>
                  </a:cubicBezTo>
                  <a:cubicBezTo>
                    <a:pt x="3807" y="2676"/>
                    <a:pt x="3836" y="2642"/>
                    <a:pt x="3866" y="2610"/>
                  </a:cubicBezTo>
                  <a:lnTo>
                    <a:pt x="5929" y="548"/>
                  </a:lnTo>
                  <a:cubicBezTo>
                    <a:pt x="5963" y="517"/>
                    <a:pt x="5997" y="487"/>
                    <a:pt x="6032" y="458"/>
                  </a:cubicBezTo>
                  <a:cubicBezTo>
                    <a:pt x="6059" y="437"/>
                    <a:pt x="6085" y="417"/>
                    <a:pt x="6113" y="397"/>
                  </a:cubicBezTo>
                  <a:cubicBezTo>
                    <a:pt x="6140" y="378"/>
                    <a:pt x="6168" y="359"/>
                    <a:pt x="6197" y="341"/>
                  </a:cubicBezTo>
                  <a:cubicBezTo>
                    <a:pt x="6225" y="324"/>
                    <a:pt x="6254" y="308"/>
                    <a:pt x="6283" y="292"/>
                  </a:cubicBezTo>
                  <a:cubicBezTo>
                    <a:pt x="6313" y="277"/>
                    <a:pt x="6343" y="263"/>
                    <a:pt x="6373" y="249"/>
                  </a:cubicBezTo>
                  <a:cubicBezTo>
                    <a:pt x="6403" y="236"/>
                    <a:pt x="6434" y="224"/>
                    <a:pt x="6465" y="213"/>
                  </a:cubicBezTo>
                  <a:cubicBezTo>
                    <a:pt x="6496" y="203"/>
                    <a:pt x="6527" y="193"/>
                    <a:pt x="6559" y="185"/>
                  </a:cubicBezTo>
                  <a:cubicBezTo>
                    <a:pt x="6592" y="177"/>
                    <a:pt x="6624" y="170"/>
                    <a:pt x="6656" y="164"/>
                  </a:cubicBezTo>
                  <a:lnTo>
                    <a:pt x="6722" y="155"/>
                  </a:lnTo>
                  <a:cubicBezTo>
                    <a:pt x="6786" y="148"/>
                    <a:pt x="6849" y="145"/>
                    <a:pt x="6913" y="150"/>
                  </a:cubicBezTo>
                  <a:cubicBezTo>
                    <a:pt x="6958" y="154"/>
                    <a:pt x="7002" y="161"/>
                    <a:pt x="7046" y="169"/>
                  </a:cubicBezTo>
                  <a:cubicBezTo>
                    <a:pt x="7090" y="177"/>
                    <a:pt x="7132" y="187"/>
                    <a:pt x="7175" y="200"/>
                  </a:cubicBezTo>
                  <a:cubicBezTo>
                    <a:pt x="7218" y="213"/>
                    <a:pt x="7259" y="227"/>
                    <a:pt x="7300" y="244"/>
                  </a:cubicBezTo>
                  <a:cubicBezTo>
                    <a:pt x="7341" y="261"/>
                    <a:pt x="7381" y="280"/>
                    <a:pt x="7420" y="301"/>
                  </a:cubicBezTo>
                  <a:cubicBezTo>
                    <a:pt x="7460" y="322"/>
                    <a:pt x="7498" y="345"/>
                    <a:pt x="7535" y="370"/>
                  </a:cubicBezTo>
                  <a:lnTo>
                    <a:pt x="7576" y="397"/>
                  </a:lnTo>
                  <a:cubicBezTo>
                    <a:pt x="7601" y="380"/>
                    <a:pt x="7626" y="363"/>
                    <a:pt x="7651" y="347"/>
                  </a:cubicBezTo>
                  <a:cubicBezTo>
                    <a:pt x="7694" y="321"/>
                    <a:pt x="7737" y="297"/>
                    <a:pt x="7781" y="275"/>
                  </a:cubicBezTo>
                  <a:cubicBezTo>
                    <a:pt x="7813" y="260"/>
                    <a:pt x="7845" y="246"/>
                    <a:pt x="7878" y="233"/>
                  </a:cubicBezTo>
                  <a:cubicBezTo>
                    <a:pt x="7924" y="216"/>
                    <a:pt x="7971" y="201"/>
                    <a:pt x="8018" y="188"/>
                  </a:cubicBezTo>
                  <a:cubicBezTo>
                    <a:pt x="8053" y="179"/>
                    <a:pt x="8087" y="172"/>
                    <a:pt x="8122" y="165"/>
                  </a:cubicBezTo>
                  <a:cubicBezTo>
                    <a:pt x="8157" y="159"/>
                    <a:pt x="8192" y="154"/>
                    <a:pt x="8228" y="151"/>
                  </a:cubicBezTo>
                  <a:lnTo>
                    <a:pt x="8300" y="148"/>
                  </a:lnTo>
                  <a:lnTo>
                    <a:pt x="8371" y="150"/>
                  </a:lnTo>
                  <a:lnTo>
                    <a:pt x="8441" y="156"/>
                  </a:lnTo>
                  <a:lnTo>
                    <a:pt x="8511" y="166"/>
                  </a:lnTo>
                  <a:lnTo>
                    <a:pt x="8579" y="181"/>
                  </a:lnTo>
                  <a:cubicBezTo>
                    <a:pt x="8613" y="190"/>
                    <a:pt x="8646" y="200"/>
                    <a:pt x="8680" y="211"/>
                  </a:cubicBezTo>
                  <a:cubicBezTo>
                    <a:pt x="8713" y="222"/>
                    <a:pt x="8745" y="235"/>
                    <a:pt x="8778" y="248"/>
                  </a:cubicBezTo>
                  <a:cubicBezTo>
                    <a:pt x="8810" y="263"/>
                    <a:pt x="8841" y="278"/>
                    <a:pt x="8872" y="294"/>
                  </a:cubicBezTo>
                  <a:cubicBezTo>
                    <a:pt x="8904" y="311"/>
                    <a:pt x="8934" y="329"/>
                    <a:pt x="8964" y="347"/>
                  </a:cubicBezTo>
                  <a:cubicBezTo>
                    <a:pt x="8994" y="367"/>
                    <a:pt x="9023" y="386"/>
                    <a:pt x="9053" y="407"/>
                  </a:cubicBezTo>
                  <a:cubicBezTo>
                    <a:pt x="9081" y="428"/>
                    <a:pt x="9109" y="450"/>
                    <a:pt x="9137" y="473"/>
                  </a:cubicBezTo>
                  <a:cubicBezTo>
                    <a:pt x="9165" y="496"/>
                    <a:pt x="9192" y="520"/>
                    <a:pt x="9218" y="545"/>
                  </a:cubicBezTo>
                  <a:lnTo>
                    <a:pt x="9244" y="570"/>
                  </a:lnTo>
                  <a:lnTo>
                    <a:pt x="11319" y="2646"/>
                  </a:lnTo>
                  <a:lnTo>
                    <a:pt x="11386" y="2729"/>
                  </a:lnTo>
                  <a:cubicBezTo>
                    <a:pt x="11407" y="2760"/>
                    <a:pt x="11427" y="2791"/>
                    <a:pt x="11446" y="2823"/>
                  </a:cubicBezTo>
                  <a:cubicBezTo>
                    <a:pt x="11459" y="2847"/>
                    <a:pt x="11471" y="2871"/>
                    <a:pt x="11484" y="2895"/>
                  </a:cubicBezTo>
                  <a:cubicBezTo>
                    <a:pt x="11502" y="2935"/>
                    <a:pt x="11519" y="2976"/>
                    <a:pt x="11534" y="3017"/>
                  </a:cubicBezTo>
                  <a:cubicBezTo>
                    <a:pt x="11544" y="3051"/>
                    <a:pt x="11554" y="3084"/>
                    <a:pt x="11562" y="3117"/>
                  </a:cubicBezTo>
                  <a:cubicBezTo>
                    <a:pt x="11567" y="3143"/>
                    <a:pt x="11572" y="3168"/>
                    <a:pt x="11576" y="3193"/>
                  </a:cubicBezTo>
                  <a:cubicBezTo>
                    <a:pt x="11582" y="3237"/>
                    <a:pt x="11586" y="3279"/>
                    <a:pt x="11587" y="3323"/>
                  </a:cubicBezTo>
                  <a:cubicBezTo>
                    <a:pt x="11588" y="3349"/>
                    <a:pt x="11587" y="3375"/>
                    <a:pt x="11586" y="3402"/>
                  </a:cubicBezTo>
                  <a:cubicBezTo>
                    <a:pt x="11584" y="3438"/>
                    <a:pt x="11580" y="3473"/>
                    <a:pt x="11576" y="3508"/>
                  </a:cubicBezTo>
                  <a:lnTo>
                    <a:pt x="11563" y="3588"/>
                  </a:lnTo>
                  <a:cubicBezTo>
                    <a:pt x="11595" y="3583"/>
                    <a:pt x="11627" y="3577"/>
                    <a:pt x="11659" y="3572"/>
                  </a:cubicBezTo>
                  <a:cubicBezTo>
                    <a:pt x="11714" y="3565"/>
                    <a:pt x="11767" y="3563"/>
                    <a:pt x="11822" y="3564"/>
                  </a:cubicBezTo>
                  <a:cubicBezTo>
                    <a:pt x="11869" y="3565"/>
                    <a:pt x="11914" y="3569"/>
                    <a:pt x="11960" y="3576"/>
                  </a:cubicBezTo>
                  <a:cubicBezTo>
                    <a:pt x="12007" y="3583"/>
                    <a:pt x="12053" y="3593"/>
                    <a:pt x="12099" y="3605"/>
                  </a:cubicBezTo>
                  <a:cubicBezTo>
                    <a:pt x="12146" y="3620"/>
                    <a:pt x="12192" y="3638"/>
                    <a:pt x="12237" y="3658"/>
                  </a:cubicBezTo>
                  <a:cubicBezTo>
                    <a:pt x="12276" y="3676"/>
                    <a:pt x="12313" y="3696"/>
                    <a:pt x="12349" y="3718"/>
                  </a:cubicBezTo>
                  <a:cubicBezTo>
                    <a:pt x="12385" y="3740"/>
                    <a:pt x="12419" y="3764"/>
                    <a:pt x="12453" y="3790"/>
                  </a:cubicBezTo>
                  <a:cubicBezTo>
                    <a:pt x="12484" y="3814"/>
                    <a:pt x="12513" y="3840"/>
                    <a:pt x="12541" y="3866"/>
                  </a:cubicBezTo>
                  <a:lnTo>
                    <a:pt x="14604" y="5929"/>
                  </a:lnTo>
                  <a:cubicBezTo>
                    <a:pt x="14635" y="5963"/>
                    <a:pt x="14664" y="5997"/>
                    <a:pt x="14693" y="6032"/>
                  </a:cubicBezTo>
                  <a:cubicBezTo>
                    <a:pt x="14714" y="6059"/>
                    <a:pt x="14734" y="6085"/>
                    <a:pt x="14754" y="6113"/>
                  </a:cubicBezTo>
                  <a:cubicBezTo>
                    <a:pt x="14774" y="6141"/>
                    <a:pt x="14792" y="6168"/>
                    <a:pt x="14810" y="6197"/>
                  </a:cubicBezTo>
                  <a:cubicBezTo>
                    <a:pt x="14827" y="6225"/>
                    <a:pt x="14843" y="6254"/>
                    <a:pt x="14859" y="6283"/>
                  </a:cubicBezTo>
                  <a:cubicBezTo>
                    <a:pt x="14874" y="6313"/>
                    <a:pt x="14889" y="6343"/>
                    <a:pt x="14902" y="6373"/>
                  </a:cubicBezTo>
                  <a:cubicBezTo>
                    <a:pt x="14915" y="6403"/>
                    <a:pt x="14927" y="6434"/>
                    <a:pt x="14938" y="6465"/>
                  </a:cubicBezTo>
                  <a:cubicBezTo>
                    <a:pt x="14949" y="6496"/>
                    <a:pt x="14958" y="6527"/>
                    <a:pt x="14967" y="6559"/>
                  </a:cubicBezTo>
                  <a:cubicBezTo>
                    <a:pt x="14974" y="6592"/>
                    <a:pt x="14981" y="6624"/>
                    <a:pt x="14987" y="6656"/>
                  </a:cubicBezTo>
                  <a:lnTo>
                    <a:pt x="14997" y="6722"/>
                  </a:lnTo>
                  <a:cubicBezTo>
                    <a:pt x="15003" y="6786"/>
                    <a:pt x="15006" y="6849"/>
                    <a:pt x="15001" y="6913"/>
                  </a:cubicBezTo>
                  <a:cubicBezTo>
                    <a:pt x="14997" y="6958"/>
                    <a:pt x="14991" y="7002"/>
                    <a:pt x="14983" y="7046"/>
                  </a:cubicBezTo>
                  <a:cubicBezTo>
                    <a:pt x="14974" y="7090"/>
                    <a:pt x="14964" y="7133"/>
                    <a:pt x="14951" y="7175"/>
                  </a:cubicBezTo>
                  <a:cubicBezTo>
                    <a:pt x="14938" y="7218"/>
                    <a:pt x="14924" y="7259"/>
                    <a:pt x="14907" y="7300"/>
                  </a:cubicBezTo>
                  <a:cubicBezTo>
                    <a:pt x="14890" y="7341"/>
                    <a:pt x="14871" y="7381"/>
                    <a:pt x="14851" y="7420"/>
                  </a:cubicBezTo>
                  <a:cubicBezTo>
                    <a:pt x="14829" y="7460"/>
                    <a:pt x="14806" y="7498"/>
                    <a:pt x="14781" y="7535"/>
                  </a:cubicBezTo>
                  <a:lnTo>
                    <a:pt x="14754" y="7576"/>
                  </a:lnTo>
                  <a:cubicBezTo>
                    <a:pt x="14771" y="7601"/>
                    <a:pt x="14788" y="7626"/>
                    <a:pt x="14804" y="7651"/>
                  </a:cubicBezTo>
                  <a:cubicBezTo>
                    <a:pt x="14830" y="7694"/>
                    <a:pt x="14854" y="7737"/>
                    <a:pt x="14876" y="7781"/>
                  </a:cubicBezTo>
                  <a:cubicBezTo>
                    <a:pt x="14891" y="7813"/>
                    <a:pt x="14905" y="7845"/>
                    <a:pt x="14918" y="7878"/>
                  </a:cubicBezTo>
                  <a:cubicBezTo>
                    <a:pt x="14936" y="7924"/>
                    <a:pt x="14950" y="7971"/>
                    <a:pt x="14963" y="8018"/>
                  </a:cubicBezTo>
                  <a:cubicBezTo>
                    <a:pt x="14972" y="8053"/>
                    <a:pt x="14979" y="8087"/>
                    <a:pt x="14986" y="8122"/>
                  </a:cubicBezTo>
                  <a:cubicBezTo>
                    <a:pt x="14992" y="8157"/>
                    <a:pt x="14997" y="8192"/>
                    <a:pt x="15000" y="8228"/>
                  </a:cubicBezTo>
                  <a:lnTo>
                    <a:pt x="15003" y="8300"/>
                  </a:lnTo>
                  <a:lnTo>
                    <a:pt x="15002" y="8371"/>
                  </a:lnTo>
                  <a:lnTo>
                    <a:pt x="14995" y="8441"/>
                  </a:lnTo>
                  <a:lnTo>
                    <a:pt x="14985" y="8511"/>
                  </a:lnTo>
                  <a:lnTo>
                    <a:pt x="14970" y="8579"/>
                  </a:lnTo>
                  <a:cubicBezTo>
                    <a:pt x="14961" y="8613"/>
                    <a:pt x="14951" y="8646"/>
                    <a:pt x="14941" y="8680"/>
                  </a:cubicBezTo>
                  <a:cubicBezTo>
                    <a:pt x="14929" y="8713"/>
                    <a:pt x="14916" y="8745"/>
                    <a:pt x="14903" y="8778"/>
                  </a:cubicBezTo>
                  <a:cubicBezTo>
                    <a:pt x="14888" y="8810"/>
                    <a:pt x="14873" y="8841"/>
                    <a:pt x="14857" y="8872"/>
                  </a:cubicBezTo>
                  <a:cubicBezTo>
                    <a:pt x="14840" y="8904"/>
                    <a:pt x="14822" y="8934"/>
                    <a:pt x="14804" y="8964"/>
                  </a:cubicBezTo>
                  <a:cubicBezTo>
                    <a:pt x="14785" y="8994"/>
                    <a:pt x="14765" y="9024"/>
                    <a:pt x="14744" y="9053"/>
                  </a:cubicBezTo>
                  <a:cubicBezTo>
                    <a:pt x="14723" y="9081"/>
                    <a:pt x="14701" y="9110"/>
                    <a:pt x="14678" y="9137"/>
                  </a:cubicBezTo>
                  <a:cubicBezTo>
                    <a:pt x="14655" y="9165"/>
                    <a:pt x="14631" y="9192"/>
                    <a:pt x="14606" y="9218"/>
                  </a:cubicBezTo>
                  <a:lnTo>
                    <a:pt x="14582" y="9244"/>
                  </a:lnTo>
                  <a:lnTo>
                    <a:pt x="12505" y="11319"/>
                  </a:lnTo>
                  <a:lnTo>
                    <a:pt x="12422" y="11386"/>
                  </a:lnTo>
                  <a:cubicBezTo>
                    <a:pt x="12391" y="11407"/>
                    <a:pt x="12360" y="11427"/>
                    <a:pt x="12328" y="11446"/>
                  </a:cubicBezTo>
                  <a:cubicBezTo>
                    <a:pt x="12305" y="11459"/>
                    <a:pt x="12281" y="11472"/>
                    <a:pt x="12256" y="11484"/>
                  </a:cubicBezTo>
                  <a:cubicBezTo>
                    <a:pt x="12216" y="11502"/>
                    <a:pt x="12176" y="11519"/>
                    <a:pt x="12134" y="11534"/>
                  </a:cubicBezTo>
                  <a:cubicBezTo>
                    <a:pt x="12109" y="11542"/>
                    <a:pt x="12084" y="11549"/>
                    <a:pt x="12059" y="11556"/>
                  </a:cubicBezTo>
                  <a:cubicBezTo>
                    <a:pt x="12017" y="11566"/>
                    <a:pt x="11975" y="11574"/>
                    <a:pt x="11932" y="11580"/>
                  </a:cubicBezTo>
                  <a:cubicBezTo>
                    <a:pt x="11897" y="11584"/>
                    <a:pt x="11863" y="11586"/>
                    <a:pt x="11829" y="11588"/>
                  </a:cubicBezTo>
                  <a:cubicBezTo>
                    <a:pt x="11802" y="11588"/>
                    <a:pt x="11776" y="11587"/>
                    <a:pt x="11750" y="11586"/>
                  </a:cubicBezTo>
                  <a:cubicBezTo>
                    <a:pt x="11714" y="11584"/>
                    <a:pt x="11678" y="11581"/>
                    <a:pt x="11643" y="11576"/>
                  </a:cubicBezTo>
                  <a:lnTo>
                    <a:pt x="11563" y="11563"/>
                  </a:lnTo>
                  <a:cubicBezTo>
                    <a:pt x="11569" y="11595"/>
                    <a:pt x="11574" y="11627"/>
                    <a:pt x="11579" y="11659"/>
                  </a:cubicBezTo>
                  <a:cubicBezTo>
                    <a:pt x="11586" y="11714"/>
                    <a:pt x="11588" y="11768"/>
                    <a:pt x="11587" y="11822"/>
                  </a:cubicBezTo>
                  <a:cubicBezTo>
                    <a:pt x="11586" y="11869"/>
                    <a:pt x="11582" y="11914"/>
                    <a:pt x="11575" y="11960"/>
                  </a:cubicBezTo>
                  <a:cubicBezTo>
                    <a:pt x="11568" y="12007"/>
                    <a:pt x="11558" y="12053"/>
                    <a:pt x="11546" y="12099"/>
                  </a:cubicBezTo>
                  <a:cubicBezTo>
                    <a:pt x="11531" y="12146"/>
                    <a:pt x="11513" y="12192"/>
                    <a:pt x="11493" y="12237"/>
                  </a:cubicBezTo>
                  <a:cubicBezTo>
                    <a:pt x="11475" y="12276"/>
                    <a:pt x="11455" y="12313"/>
                    <a:pt x="11434" y="12349"/>
                  </a:cubicBezTo>
                  <a:cubicBezTo>
                    <a:pt x="11411" y="12385"/>
                    <a:pt x="11387" y="12420"/>
                    <a:pt x="11361" y="12453"/>
                  </a:cubicBezTo>
                  <a:cubicBezTo>
                    <a:pt x="11337" y="12484"/>
                    <a:pt x="11311" y="12513"/>
                    <a:pt x="11285" y="12541"/>
                  </a:cubicBezTo>
                  <a:lnTo>
                    <a:pt x="9222" y="14604"/>
                  </a:lnTo>
                  <a:cubicBezTo>
                    <a:pt x="9197" y="14627"/>
                    <a:pt x="9171" y="14649"/>
                    <a:pt x="9145" y="14672"/>
                  </a:cubicBezTo>
                  <a:cubicBezTo>
                    <a:pt x="9110" y="14700"/>
                    <a:pt x="9075" y="14728"/>
                    <a:pt x="9038" y="14754"/>
                  </a:cubicBezTo>
                  <a:cubicBezTo>
                    <a:pt x="9011" y="14774"/>
                    <a:pt x="8983" y="14792"/>
                    <a:pt x="8954" y="14810"/>
                  </a:cubicBezTo>
                  <a:cubicBezTo>
                    <a:pt x="8926" y="14827"/>
                    <a:pt x="8897" y="14844"/>
                    <a:pt x="8868" y="14859"/>
                  </a:cubicBezTo>
                  <a:cubicBezTo>
                    <a:pt x="8838" y="14874"/>
                    <a:pt x="8809" y="14889"/>
                    <a:pt x="8778" y="14902"/>
                  </a:cubicBezTo>
                  <a:cubicBezTo>
                    <a:pt x="8748" y="14915"/>
                    <a:pt x="8717" y="14927"/>
                    <a:pt x="8686" y="14938"/>
                  </a:cubicBezTo>
                  <a:cubicBezTo>
                    <a:pt x="8655" y="14949"/>
                    <a:pt x="8624" y="14958"/>
                    <a:pt x="8592" y="14967"/>
                  </a:cubicBezTo>
                  <a:cubicBezTo>
                    <a:pt x="8559" y="14975"/>
                    <a:pt x="8527" y="14981"/>
                    <a:pt x="8495" y="14987"/>
                  </a:cubicBezTo>
                  <a:cubicBezTo>
                    <a:pt x="8462" y="14992"/>
                    <a:pt x="8429" y="14997"/>
                    <a:pt x="8396" y="15000"/>
                  </a:cubicBezTo>
                  <a:cubicBezTo>
                    <a:pt x="8361" y="15002"/>
                    <a:pt x="8328" y="15003"/>
                    <a:pt x="8294" y="15004"/>
                  </a:cubicBezTo>
                  <a:lnTo>
                    <a:pt x="8260" y="15003"/>
                  </a:lnTo>
                  <a:close/>
                </a:path>
              </a:pathLst>
            </a:custGeom>
            <a:grpFill/>
            <a:ln w="22225">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grpSp>
      <p:sp>
        <p:nvSpPr>
          <p:cNvPr id="1048583" name="矩形 4"/>
          <p:cNvSpPr/>
          <p:nvPr/>
        </p:nvSpPr>
        <p:spPr>
          <a:xfrm flipH="1">
            <a:off x="-108519" y="4108727"/>
            <a:ext cx="9356550" cy="1083511"/>
          </a:xfrm>
          <a:custGeom>
            <a:avLst/>
            <a:gdLst>
              <a:gd name="connsiteX0" fmla="*/ 0 w 9684568"/>
              <a:gd name="connsiteY0" fmla="*/ 0 h 1296144"/>
              <a:gd name="connsiteX1" fmla="*/ 9684568 w 9684568"/>
              <a:gd name="connsiteY1" fmla="*/ 0 h 1296144"/>
              <a:gd name="connsiteX2" fmla="*/ 9684568 w 9684568"/>
              <a:gd name="connsiteY2" fmla="*/ 1296144 h 1296144"/>
              <a:gd name="connsiteX3" fmla="*/ 0 w 9684568"/>
              <a:gd name="connsiteY3" fmla="*/ 1296144 h 1296144"/>
              <a:gd name="connsiteX4" fmla="*/ 0 w 9684568"/>
              <a:gd name="connsiteY4" fmla="*/ 0 h 1296144"/>
              <a:gd name="connsiteX0" fmla="*/ 28575 w 9684568"/>
              <a:gd name="connsiteY0" fmla="*/ 104775 h 1296144"/>
              <a:gd name="connsiteX1" fmla="*/ 9684568 w 9684568"/>
              <a:gd name="connsiteY1" fmla="*/ 0 h 1296144"/>
              <a:gd name="connsiteX2" fmla="*/ 9684568 w 9684568"/>
              <a:gd name="connsiteY2" fmla="*/ 1296144 h 1296144"/>
              <a:gd name="connsiteX3" fmla="*/ 0 w 9684568"/>
              <a:gd name="connsiteY3" fmla="*/ 1296144 h 1296144"/>
              <a:gd name="connsiteX4" fmla="*/ 28575 w 9684568"/>
              <a:gd name="connsiteY4" fmla="*/ 104775 h 1296144"/>
              <a:gd name="connsiteX0" fmla="*/ 28575 w 9684568"/>
              <a:gd name="connsiteY0" fmla="*/ 332668 h 1524037"/>
              <a:gd name="connsiteX1" fmla="*/ 9684568 w 9684568"/>
              <a:gd name="connsiteY1" fmla="*/ 227893 h 1524037"/>
              <a:gd name="connsiteX2" fmla="*/ 9684568 w 9684568"/>
              <a:gd name="connsiteY2" fmla="*/ 1524037 h 1524037"/>
              <a:gd name="connsiteX3" fmla="*/ 0 w 9684568"/>
              <a:gd name="connsiteY3" fmla="*/ 1524037 h 1524037"/>
              <a:gd name="connsiteX4" fmla="*/ 28575 w 9684568"/>
              <a:gd name="connsiteY4" fmla="*/ 332668 h 1524037"/>
              <a:gd name="connsiteX0" fmla="*/ 28575 w 9817918"/>
              <a:gd name="connsiteY0" fmla="*/ 306623 h 1497992"/>
              <a:gd name="connsiteX1" fmla="*/ 9817918 w 9817918"/>
              <a:gd name="connsiteY1" fmla="*/ 297098 h 1497992"/>
              <a:gd name="connsiteX2" fmla="*/ 9684568 w 9817918"/>
              <a:gd name="connsiteY2" fmla="*/ 1497992 h 1497992"/>
              <a:gd name="connsiteX3" fmla="*/ 0 w 9817918"/>
              <a:gd name="connsiteY3" fmla="*/ 1497992 h 1497992"/>
              <a:gd name="connsiteX4" fmla="*/ 28575 w 9817918"/>
              <a:gd name="connsiteY4" fmla="*/ 306623 h 1497992"/>
              <a:gd name="connsiteX0" fmla="*/ 28575 w 9817918"/>
              <a:gd name="connsiteY0" fmla="*/ 300518 h 1491887"/>
              <a:gd name="connsiteX1" fmla="*/ 9817918 w 9817918"/>
              <a:gd name="connsiteY1" fmla="*/ 290993 h 1491887"/>
              <a:gd name="connsiteX2" fmla="*/ 9684568 w 9817918"/>
              <a:gd name="connsiteY2" fmla="*/ 1491887 h 1491887"/>
              <a:gd name="connsiteX3" fmla="*/ 0 w 9817918"/>
              <a:gd name="connsiteY3" fmla="*/ 1491887 h 1491887"/>
              <a:gd name="connsiteX4" fmla="*/ 28575 w 9817918"/>
              <a:gd name="connsiteY4" fmla="*/ 300518 h 1491887"/>
              <a:gd name="connsiteX0" fmla="*/ 314325 w 9817918"/>
              <a:gd name="connsiteY0" fmla="*/ 261843 h 1635374"/>
              <a:gd name="connsiteX1" fmla="*/ 9817918 w 9817918"/>
              <a:gd name="connsiteY1" fmla="*/ 434480 h 1635374"/>
              <a:gd name="connsiteX2" fmla="*/ 9684568 w 9817918"/>
              <a:gd name="connsiteY2" fmla="*/ 1635374 h 1635374"/>
              <a:gd name="connsiteX3" fmla="*/ 0 w 9817918"/>
              <a:gd name="connsiteY3" fmla="*/ 1635374 h 1635374"/>
              <a:gd name="connsiteX4" fmla="*/ 314325 w 9817918"/>
              <a:gd name="connsiteY4" fmla="*/ 261843 h 1635374"/>
              <a:gd name="connsiteX0" fmla="*/ 0 w 9503593"/>
              <a:gd name="connsiteY0" fmla="*/ 261843 h 1635374"/>
              <a:gd name="connsiteX1" fmla="*/ 9503593 w 9503593"/>
              <a:gd name="connsiteY1" fmla="*/ 434480 h 1635374"/>
              <a:gd name="connsiteX2" fmla="*/ 9370243 w 9503593"/>
              <a:gd name="connsiteY2" fmla="*/ 1635374 h 1635374"/>
              <a:gd name="connsiteX3" fmla="*/ 685800 w 9503593"/>
              <a:gd name="connsiteY3" fmla="*/ 1422852 h 1635374"/>
              <a:gd name="connsiteX4" fmla="*/ 0 w 9503593"/>
              <a:gd name="connsiteY4" fmla="*/ 261843 h 1635374"/>
              <a:gd name="connsiteX0" fmla="*/ 0 w 9503593"/>
              <a:gd name="connsiteY0" fmla="*/ 261843 h 1635374"/>
              <a:gd name="connsiteX1" fmla="*/ 9503593 w 9503593"/>
              <a:gd name="connsiteY1" fmla="*/ 434480 h 1635374"/>
              <a:gd name="connsiteX2" fmla="*/ 9370243 w 9503593"/>
              <a:gd name="connsiteY2" fmla="*/ 1635374 h 1635374"/>
              <a:gd name="connsiteX3" fmla="*/ 9525 w 9503593"/>
              <a:gd name="connsiteY3" fmla="*/ 1574653 h 1635374"/>
              <a:gd name="connsiteX4" fmla="*/ 0 w 9503593"/>
              <a:gd name="connsiteY4" fmla="*/ 261843 h 1635374"/>
              <a:gd name="connsiteX0" fmla="*/ 0 w 9370243"/>
              <a:gd name="connsiteY0" fmla="*/ 261843 h 1635374"/>
              <a:gd name="connsiteX1" fmla="*/ 9160693 w 9370243"/>
              <a:gd name="connsiteY1" fmla="*/ 434480 h 1635374"/>
              <a:gd name="connsiteX2" fmla="*/ 9370243 w 9370243"/>
              <a:gd name="connsiteY2" fmla="*/ 1635374 h 1635374"/>
              <a:gd name="connsiteX3" fmla="*/ 9525 w 9370243"/>
              <a:gd name="connsiteY3" fmla="*/ 1574653 h 1635374"/>
              <a:gd name="connsiteX4" fmla="*/ 0 w 9370243"/>
              <a:gd name="connsiteY4" fmla="*/ 261843 h 1635374"/>
              <a:gd name="connsiteX0" fmla="*/ 0 w 9160693"/>
              <a:gd name="connsiteY0" fmla="*/ 261843 h 1605014"/>
              <a:gd name="connsiteX1" fmla="*/ 9160693 w 9160693"/>
              <a:gd name="connsiteY1" fmla="*/ 434480 h 1605014"/>
              <a:gd name="connsiteX2" fmla="*/ 8865418 w 9160693"/>
              <a:gd name="connsiteY2" fmla="*/ 1605014 h 1605014"/>
              <a:gd name="connsiteX3" fmla="*/ 9525 w 9160693"/>
              <a:gd name="connsiteY3" fmla="*/ 1574653 h 1605014"/>
              <a:gd name="connsiteX4" fmla="*/ 0 w 9160693"/>
              <a:gd name="connsiteY4" fmla="*/ 261843 h 1605014"/>
              <a:gd name="connsiteX0" fmla="*/ 0 w 9179743"/>
              <a:gd name="connsiteY0" fmla="*/ 261843 h 1574654"/>
              <a:gd name="connsiteX1" fmla="*/ 9160693 w 9179743"/>
              <a:gd name="connsiteY1" fmla="*/ 434480 h 1574654"/>
              <a:gd name="connsiteX2" fmla="*/ 9179743 w 9179743"/>
              <a:gd name="connsiteY2" fmla="*/ 1529113 h 1574654"/>
              <a:gd name="connsiteX3" fmla="*/ 9525 w 9179743"/>
              <a:gd name="connsiteY3" fmla="*/ 1574653 h 1574654"/>
              <a:gd name="connsiteX4" fmla="*/ 0 w 9179743"/>
              <a:gd name="connsiteY4" fmla="*/ 261843 h 1574654"/>
              <a:gd name="connsiteX0" fmla="*/ 0 w 9179743"/>
              <a:gd name="connsiteY0" fmla="*/ 501167 h 1813977"/>
              <a:gd name="connsiteX1" fmla="*/ 9160693 w 9179743"/>
              <a:gd name="connsiteY1" fmla="*/ 673804 h 1813977"/>
              <a:gd name="connsiteX2" fmla="*/ 9179743 w 9179743"/>
              <a:gd name="connsiteY2" fmla="*/ 1768437 h 1813977"/>
              <a:gd name="connsiteX3" fmla="*/ 9525 w 9179743"/>
              <a:gd name="connsiteY3" fmla="*/ 1813977 h 1813977"/>
              <a:gd name="connsiteX4" fmla="*/ 0 w 9179743"/>
              <a:gd name="connsiteY4" fmla="*/ 501167 h 1813977"/>
              <a:gd name="connsiteX0" fmla="*/ 0 w 9179743"/>
              <a:gd name="connsiteY0" fmla="*/ 414003 h 1726813"/>
              <a:gd name="connsiteX1" fmla="*/ 9160693 w 9179743"/>
              <a:gd name="connsiteY1" fmla="*/ 586640 h 1726813"/>
              <a:gd name="connsiteX2" fmla="*/ 9179743 w 9179743"/>
              <a:gd name="connsiteY2" fmla="*/ 1681273 h 1726813"/>
              <a:gd name="connsiteX3" fmla="*/ 9525 w 9179743"/>
              <a:gd name="connsiteY3" fmla="*/ 1726813 h 1726813"/>
              <a:gd name="connsiteX4" fmla="*/ 0 w 9179743"/>
              <a:gd name="connsiteY4" fmla="*/ 414003 h 1726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9743" h="1726813">
                <a:moveTo>
                  <a:pt x="0" y="414003"/>
                </a:moveTo>
                <a:cubicBezTo>
                  <a:pt x="4895064" y="-834158"/>
                  <a:pt x="5637229" y="1196627"/>
                  <a:pt x="9160693" y="586640"/>
                </a:cubicBezTo>
                <a:lnTo>
                  <a:pt x="9179743" y="1681273"/>
                </a:lnTo>
                <a:lnTo>
                  <a:pt x="9525" y="1726813"/>
                </a:lnTo>
                <a:lnTo>
                  <a:pt x="0" y="414003"/>
                </a:lnTo>
                <a:close/>
              </a:path>
            </a:pathLst>
          </a:custGeom>
          <a:gradFill>
            <a:gsLst>
              <a:gs pos="0">
                <a:schemeClr val="tx1">
                  <a:lumMod val="7500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4" name="矩形 4"/>
          <p:cNvSpPr/>
          <p:nvPr/>
        </p:nvSpPr>
        <p:spPr>
          <a:xfrm>
            <a:off x="-178618" y="4092703"/>
            <a:ext cx="9322618" cy="1870270"/>
          </a:xfrm>
          <a:custGeom>
            <a:avLst/>
            <a:gdLst>
              <a:gd name="connsiteX0" fmla="*/ 0 w 9684568"/>
              <a:gd name="connsiteY0" fmla="*/ 0 h 1296144"/>
              <a:gd name="connsiteX1" fmla="*/ 9684568 w 9684568"/>
              <a:gd name="connsiteY1" fmla="*/ 0 h 1296144"/>
              <a:gd name="connsiteX2" fmla="*/ 9684568 w 9684568"/>
              <a:gd name="connsiteY2" fmla="*/ 1296144 h 1296144"/>
              <a:gd name="connsiteX3" fmla="*/ 0 w 9684568"/>
              <a:gd name="connsiteY3" fmla="*/ 1296144 h 1296144"/>
              <a:gd name="connsiteX4" fmla="*/ 0 w 9684568"/>
              <a:gd name="connsiteY4" fmla="*/ 0 h 1296144"/>
              <a:gd name="connsiteX0" fmla="*/ 28575 w 9684568"/>
              <a:gd name="connsiteY0" fmla="*/ 104775 h 1296144"/>
              <a:gd name="connsiteX1" fmla="*/ 9684568 w 9684568"/>
              <a:gd name="connsiteY1" fmla="*/ 0 h 1296144"/>
              <a:gd name="connsiteX2" fmla="*/ 9684568 w 9684568"/>
              <a:gd name="connsiteY2" fmla="*/ 1296144 h 1296144"/>
              <a:gd name="connsiteX3" fmla="*/ 0 w 9684568"/>
              <a:gd name="connsiteY3" fmla="*/ 1296144 h 1296144"/>
              <a:gd name="connsiteX4" fmla="*/ 28575 w 9684568"/>
              <a:gd name="connsiteY4" fmla="*/ 104775 h 1296144"/>
              <a:gd name="connsiteX0" fmla="*/ 28575 w 9684568"/>
              <a:gd name="connsiteY0" fmla="*/ 332668 h 1524037"/>
              <a:gd name="connsiteX1" fmla="*/ 9684568 w 9684568"/>
              <a:gd name="connsiteY1" fmla="*/ 227893 h 1524037"/>
              <a:gd name="connsiteX2" fmla="*/ 9684568 w 9684568"/>
              <a:gd name="connsiteY2" fmla="*/ 1524037 h 1524037"/>
              <a:gd name="connsiteX3" fmla="*/ 0 w 9684568"/>
              <a:gd name="connsiteY3" fmla="*/ 1524037 h 1524037"/>
              <a:gd name="connsiteX4" fmla="*/ 28575 w 9684568"/>
              <a:gd name="connsiteY4" fmla="*/ 332668 h 1524037"/>
              <a:gd name="connsiteX0" fmla="*/ 28575 w 9817918"/>
              <a:gd name="connsiteY0" fmla="*/ 306623 h 1497992"/>
              <a:gd name="connsiteX1" fmla="*/ 9817918 w 9817918"/>
              <a:gd name="connsiteY1" fmla="*/ 297098 h 1497992"/>
              <a:gd name="connsiteX2" fmla="*/ 9684568 w 9817918"/>
              <a:gd name="connsiteY2" fmla="*/ 1497992 h 1497992"/>
              <a:gd name="connsiteX3" fmla="*/ 0 w 9817918"/>
              <a:gd name="connsiteY3" fmla="*/ 1497992 h 1497992"/>
              <a:gd name="connsiteX4" fmla="*/ 28575 w 9817918"/>
              <a:gd name="connsiteY4" fmla="*/ 306623 h 1497992"/>
              <a:gd name="connsiteX0" fmla="*/ 28575 w 9817918"/>
              <a:gd name="connsiteY0" fmla="*/ 300518 h 1491887"/>
              <a:gd name="connsiteX1" fmla="*/ 9817918 w 9817918"/>
              <a:gd name="connsiteY1" fmla="*/ 290993 h 1491887"/>
              <a:gd name="connsiteX2" fmla="*/ 9684568 w 9817918"/>
              <a:gd name="connsiteY2" fmla="*/ 1491887 h 1491887"/>
              <a:gd name="connsiteX3" fmla="*/ 0 w 9817918"/>
              <a:gd name="connsiteY3" fmla="*/ 1491887 h 1491887"/>
              <a:gd name="connsiteX4" fmla="*/ 28575 w 9817918"/>
              <a:gd name="connsiteY4" fmla="*/ 300518 h 1491887"/>
              <a:gd name="connsiteX0" fmla="*/ 314325 w 9817918"/>
              <a:gd name="connsiteY0" fmla="*/ 261843 h 1635374"/>
              <a:gd name="connsiteX1" fmla="*/ 9817918 w 9817918"/>
              <a:gd name="connsiteY1" fmla="*/ 434480 h 1635374"/>
              <a:gd name="connsiteX2" fmla="*/ 9684568 w 9817918"/>
              <a:gd name="connsiteY2" fmla="*/ 1635374 h 1635374"/>
              <a:gd name="connsiteX3" fmla="*/ 0 w 9817918"/>
              <a:gd name="connsiteY3" fmla="*/ 1635374 h 1635374"/>
              <a:gd name="connsiteX4" fmla="*/ 314325 w 9817918"/>
              <a:gd name="connsiteY4" fmla="*/ 261843 h 1635374"/>
              <a:gd name="connsiteX0" fmla="*/ 0 w 9503593"/>
              <a:gd name="connsiteY0" fmla="*/ 261843 h 1635374"/>
              <a:gd name="connsiteX1" fmla="*/ 9503593 w 9503593"/>
              <a:gd name="connsiteY1" fmla="*/ 434480 h 1635374"/>
              <a:gd name="connsiteX2" fmla="*/ 9370243 w 9503593"/>
              <a:gd name="connsiteY2" fmla="*/ 1635374 h 1635374"/>
              <a:gd name="connsiteX3" fmla="*/ 685800 w 9503593"/>
              <a:gd name="connsiteY3" fmla="*/ 1422852 h 1635374"/>
              <a:gd name="connsiteX4" fmla="*/ 0 w 9503593"/>
              <a:gd name="connsiteY4" fmla="*/ 261843 h 1635374"/>
              <a:gd name="connsiteX0" fmla="*/ 0 w 9503593"/>
              <a:gd name="connsiteY0" fmla="*/ 261843 h 1635374"/>
              <a:gd name="connsiteX1" fmla="*/ 9503593 w 9503593"/>
              <a:gd name="connsiteY1" fmla="*/ 434480 h 1635374"/>
              <a:gd name="connsiteX2" fmla="*/ 9370243 w 9503593"/>
              <a:gd name="connsiteY2" fmla="*/ 1635374 h 1635374"/>
              <a:gd name="connsiteX3" fmla="*/ 9525 w 9503593"/>
              <a:gd name="connsiteY3" fmla="*/ 1574653 h 1635374"/>
              <a:gd name="connsiteX4" fmla="*/ 0 w 9503593"/>
              <a:gd name="connsiteY4" fmla="*/ 261843 h 1635374"/>
              <a:gd name="connsiteX0" fmla="*/ 0 w 9370243"/>
              <a:gd name="connsiteY0" fmla="*/ 261843 h 1635374"/>
              <a:gd name="connsiteX1" fmla="*/ 9160693 w 9370243"/>
              <a:gd name="connsiteY1" fmla="*/ 434480 h 1635374"/>
              <a:gd name="connsiteX2" fmla="*/ 9370243 w 9370243"/>
              <a:gd name="connsiteY2" fmla="*/ 1635374 h 1635374"/>
              <a:gd name="connsiteX3" fmla="*/ 9525 w 9370243"/>
              <a:gd name="connsiteY3" fmla="*/ 1574653 h 1635374"/>
              <a:gd name="connsiteX4" fmla="*/ 0 w 9370243"/>
              <a:gd name="connsiteY4" fmla="*/ 261843 h 1635374"/>
              <a:gd name="connsiteX0" fmla="*/ 0 w 9160693"/>
              <a:gd name="connsiteY0" fmla="*/ 261843 h 1605014"/>
              <a:gd name="connsiteX1" fmla="*/ 9160693 w 9160693"/>
              <a:gd name="connsiteY1" fmla="*/ 434480 h 1605014"/>
              <a:gd name="connsiteX2" fmla="*/ 8865418 w 9160693"/>
              <a:gd name="connsiteY2" fmla="*/ 1605014 h 1605014"/>
              <a:gd name="connsiteX3" fmla="*/ 9525 w 9160693"/>
              <a:gd name="connsiteY3" fmla="*/ 1574653 h 1605014"/>
              <a:gd name="connsiteX4" fmla="*/ 0 w 9160693"/>
              <a:gd name="connsiteY4" fmla="*/ 261843 h 1605014"/>
              <a:gd name="connsiteX0" fmla="*/ 0 w 9179743"/>
              <a:gd name="connsiteY0" fmla="*/ 261843 h 1574654"/>
              <a:gd name="connsiteX1" fmla="*/ 9160693 w 9179743"/>
              <a:gd name="connsiteY1" fmla="*/ 434480 h 1574654"/>
              <a:gd name="connsiteX2" fmla="*/ 9179743 w 9179743"/>
              <a:gd name="connsiteY2" fmla="*/ 1529113 h 1574654"/>
              <a:gd name="connsiteX3" fmla="*/ 9525 w 9179743"/>
              <a:gd name="connsiteY3" fmla="*/ 1574653 h 1574654"/>
              <a:gd name="connsiteX4" fmla="*/ 0 w 9179743"/>
              <a:gd name="connsiteY4" fmla="*/ 261843 h 1574654"/>
              <a:gd name="connsiteX0" fmla="*/ 0 w 9179743"/>
              <a:gd name="connsiteY0" fmla="*/ 501167 h 1813977"/>
              <a:gd name="connsiteX1" fmla="*/ 9160693 w 9179743"/>
              <a:gd name="connsiteY1" fmla="*/ 673804 h 1813977"/>
              <a:gd name="connsiteX2" fmla="*/ 9179743 w 9179743"/>
              <a:gd name="connsiteY2" fmla="*/ 1768437 h 1813977"/>
              <a:gd name="connsiteX3" fmla="*/ 9525 w 9179743"/>
              <a:gd name="connsiteY3" fmla="*/ 1813977 h 1813977"/>
              <a:gd name="connsiteX4" fmla="*/ 0 w 9179743"/>
              <a:gd name="connsiteY4" fmla="*/ 501167 h 1813977"/>
              <a:gd name="connsiteX0" fmla="*/ 0 w 9179743"/>
              <a:gd name="connsiteY0" fmla="*/ 414003 h 1726813"/>
              <a:gd name="connsiteX1" fmla="*/ 9160693 w 9179743"/>
              <a:gd name="connsiteY1" fmla="*/ 586640 h 1726813"/>
              <a:gd name="connsiteX2" fmla="*/ 9179743 w 9179743"/>
              <a:gd name="connsiteY2" fmla="*/ 1681273 h 1726813"/>
              <a:gd name="connsiteX3" fmla="*/ 9525 w 9179743"/>
              <a:gd name="connsiteY3" fmla="*/ 1726813 h 1726813"/>
              <a:gd name="connsiteX4" fmla="*/ 0 w 9179743"/>
              <a:gd name="connsiteY4" fmla="*/ 414003 h 1726813"/>
              <a:gd name="connsiteX0" fmla="*/ 0 w 9246418"/>
              <a:gd name="connsiteY0" fmla="*/ 531923 h 1237525"/>
              <a:gd name="connsiteX1" fmla="*/ 9227368 w 9246418"/>
              <a:gd name="connsiteY1" fmla="*/ 97352 h 1237525"/>
              <a:gd name="connsiteX2" fmla="*/ 9246418 w 9246418"/>
              <a:gd name="connsiteY2" fmla="*/ 1191985 h 1237525"/>
              <a:gd name="connsiteX3" fmla="*/ 76200 w 9246418"/>
              <a:gd name="connsiteY3" fmla="*/ 1237525 h 1237525"/>
              <a:gd name="connsiteX4" fmla="*/ 0 w 9246418"/>
              <a:gd name="connsiteY4" fmla="*/ 531923 h 1237525"/>
              <a:gd name="connsiteX0" fmla="*/ 0 w 9189268"/>
              <a:gd name="connsiteY0" fmla="*/ 517010 h 1283333"/>
              <a:gd name="connsiteX1" fmla="*/ 9170218 w 9189268"/>
              <a:gd name="connsiteY1" fmla="*/ 143160 h 1283333"/>
              <a:gd name="connsiteX2" fmla="*/ 9189268 w 9189268"/>
              <a:gd name="connsiteY2" fmla="*/ 1237793 h 1283333"/>
              <a:gd name="connsiteX3" fmla="*/ 19050 w 9189268"/>
              <a:gd name="connsiteY3" fmla="*/ 1283333 h 1283333"/>
              <a:gd name="connsiteX4" fmla="*/ 0 w 9189268"/>
              <a:gd name="connsiteY4" fmla="*/ 517010 h 1283333"/>
              <a:gd name="connsiteX0" fmla="*/ 2574228 w 11763496"/>
              <a:gd name="connsiteY0" fmla="*/ 732639 h 1681908"/>
              <a:gd name="connsiteX1" fmla="*/ 11744446 w 11763496"/>
              <a:gd name="connsiteY1" fmla="*/ 358789 h 1681908"/>
              <a:gd name="connsiteX2" fmla="*/ 11763496 w 11763496"/>
              <a:gd name="connsiteY2" fmla="*/ 1453422 h 1681908"/>
              <a:gd name="connsiteX3" fmla="*/ 2593278 w 11763496"/>
              <a:gd name="connsiteY3" fmla="*/ 1498962 h 1681908"/>
              <a:gd name="connsiteX4" fmla="*/ 2574228 w 11763496"/>
              <a:gd name="connsiteY4" fmla="*/ 732639 h 1681908"/>
              <a:gd name="connsiteX0" fmla="*/ 2077519 w 11266787"/>
              <a:gd name="connsiteY0" fmla="*/ 558068 h 1348535"/>
              <a:gd name="connsiteX1" fmla="*/ 11247737 w 11266787"/>
              <a:gd name="connsiteY1" fmla="*/ 184218 h 1348535"/>
              <a:gd name="connsiteX2" fmla="*/ 11266787 w 11266787"/>
              <a:gd name="connsiteY2" fmla="*/ 1278851 h 1348535"/>
              <a:gd name="connsiteX3" fmla="*/ 2096569 w 11266787"/>
              <a:gd name="connsiteY3" fmla="*/ 1324391 h 1348535"/>
              <a:gd name="connsiteX4" fmla="*/ 2077519 w 11266787"/>
              <a:gd name="connsiteY4" fmla="*/ 558068 h 1348535"/>
              <a:gd name="connsiteX0" fmla="*/ 0 w 9189268"/>
              <a:gd name="connsiteY0" fmla="*/ 558068 h 1324392"/>
              <a:gd name="connsiteX1" fmla="*/ 9170218 w 9189268"/>
              <a:gd name="connsiteY1" fmla="*/ 184218 h 1324392"/>
              <a:gd name="connsiteX2" fmla="*/ 9189268 w 9189268"/>
              <a:gd name="connsiteY2" fmla="*/ 1278851 h 1324392"/>
              <a:gd name="connsiteX3" fmla="*/ 19050 w 9189268"/>
              <a:gd name="connsiteY3" fmla="*/ 1324391 h 1324392"/>
              <a:gd name="connsiteX4" fmla="*/ 0 w 9189268"/>
              <a:gd name="connsiteY4" fmla="*/ 558068 h 1324392"/>
              <a:gd name="connsiteX0" fmla="*/ 0 w 9189268"/>
              <a:gd name="connsiteY0" fmla="*/ 719800 h 1486123"/>
              <a:gd name="connsiteX1" fmla="*/ 9170218 w 9189268"/>
              <a:gd name="connsiteY1" fmla="*/ 345950 h 1486123"/>
              <a:gd name="connsiteX2" fmla="*/ 9189268 w 9189268"/>
              <a:gd name="connsiteY2" fmla="*/ 1440583 h 1486123"/>
              <a:gd name="connsiteX3" fmla="*/ 19050 w 9189268"/>
              <a:gd name="connsiteY3" fmla="*/ 1486123 h 1486123"/>
              <a:gd name="connsiteX4" fmla="*/ 0 w 9189268"/>
              <a:gd name="connsiteY4" fmla="*/ 719800 h 1486123"/>
              <a:gd name="connsiteX0" fmla="*/ 0 w 9189268"/>
              <a:gd name="connsiteY0" fmla="*/ 545781 h 2261285"/>
              <a:gd name="connsiteX1" fmla="*/ 9170218 w 9189268"/>
              <a:gd name="connsiteY1" fmla="*/ 1121112 h 2261285"/>
              <a:gd name="connsiteX2" fmla="*/ 9189268 w 9189268"/>
              <a:gd name="connsiteY2" fmla="*/ 2215745 h 2261285"/>
              <a:gd name="connsiteX3" fmla="*/ 19050 w 9189268"/>
              <a:gd name="connsiteY3" fmla="*/ 2261285 h 2261285"/>
              <a:gd name="connsiteX4" fmla="*/ 0 w 9189268"/>
              <a:gd name="connsiteY4" fmla="*/ 545781 h 2261285"/>
              <a:gd name="connsiteX0" fmla="*/ 0 w 9322618"/>
              <a:gd name="connsiteY0" fmla="*/ 496931 h 2212435"/>
              <a:gd name="connsiteX1" fmla="*/ 9322618 w 9322618"/>
              <a:gd name="connsiteY1" fmla="*/ 1461084 h 2212435"/>
              <a:gd name="connsiteX2" fmla="*/ 9189268 w 9322618"/>
              <a:gd name="connsiteY2" fmla="*/ 2166895 h 2212435"/>
              <a:gd name="connsiteX3" fmla="*/ 19050 w 9322618"/>
              <a:gd name="connsiteY3" fmla="*/ 2212435 h 2212435"/>
              <a:gd name="connsiteX4" fmla="*/ 0 w 9322618"/>
              <a:gd name="connsiteY4" fmla="*/ 496931 h 2212435"/>
              <a:gd name="connsiteX0" fmla="*/ 0 w 9322618"/>
              <a:gd name="connsiteY0" fmla="*/ 529982 h 2245486"/>
              <a:gd name="connsiteX1" fmla="*/ 9322618 w 9322618"/>
              <a:gd name="connsiteY1" fmla="*/ 1494135 h 2245486"/>
              <a:gd name="connsiteX2" fmla="*/ 9189268 w 9322618"/>
              <a:gd name="connsiteY2" fmla="*/ 2199946 h 2245486"/>
              <a:gd name="connsiteX3" fmla="*/ 19050 w 9322618"/>
              <a:gd name="connsiteY3" fmla="*/ 2245486 h 2245486"/>
              <a:gd name="connsiteX4" fmla="*/ 0 w 9322618"/>
              <a:gd name="connsiteY4" fmla="*/ 529982 h 2245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2618" h="2245486">
                <a:moveTo>
                  <a:pt x="0" y="529982"/>
                </a:moveTo>
                <a:cubicBezTo>
                  <a:pt x="4827119" y="-1175030"/>
                  <a:pt x="8104204" y="1806789"/>
                  <a:pt x="9322618" y="1494135"/>
                </a:cubicBezTo>
                <a:lnTo>
                  <a:pt x="9189268" y="2199946"/>
                </a:lnTo>
                <a:lnTo>
                  <a:pt x="19050" y="2245486"/>
                </a:lnTo>
                <a:lnTo>
                  <a:pt x="0" y="529982"/>
                </a:lnTo>
                <a:close/>
              </a:path>
            </a:pathLst>
          </a:custGeom>
          <a:gradFill>
            <a:gsLst>
              <a:gs pos="0">
                <a:schemeClr val="bg2"/>
              </a:gs>
              <a:gs pos="51000">
                <a:schemeClr val="bg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5729" name="直接连接符 20"/>
          <p:cNvCxnSpPr>
            <a:cxnSpLocks/>
          </p:cNvCxnSpPr>
          <p:nvPr/>
        </p:nvCxnSpPr>
        <p:spPr>
          <a:xfrm>
            <a:off x="-828600" y="267494"/>
            <a:ext cx="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48583"/>
                                        </p:tgtEl>
                                        <p:attrNameLst>
                                          <p:attrName>style.visibility</p:attrName>
                                        </p:attrNameLst>
                                      </p:cBhvr>
                                      <p:to>
                                        <p:strVal val="visible"/>
                                      </p:to>
                                    </p:set>
                                    <p:animEffect transition="in" filter="wipe(down)">
                                      <p:cBhvr>
                                        <p:cTn id="7" dur="500"/>
                                        <p:tgtEl>
                                          <p:spTgt spid="104858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48584"/>
                                        </p:tgtEl>
                                        <p:attrNameLst>
                                          <p:attrName>style.visibility</p:attrName>
                                        </p:attrNameLst>
                                      </p:cBhvr>
                                      <p:to>
                                        <p:strVal val="visible"/>
                                      </p:to>
                                    </p:set>
                                    <p:animEffect transition="in" filter="wipe(right)">
                                      <p:cBhvr>
                                        <p:cTn id="11" dur="500"/>
                                        <p:tgtEl>
                                          <p:spTgt spid="1048584"/>
                                        </p:tgtEl>
                                      </p:cBhvr>
                                    </p:animEffect>
                                  </p:childTnLst>
                                </p:cTn>
                              </p:par>
                              <p:par>
                                <p:cTn id="12" presetID="22" presetClass="entr" presetSubtype="4" fill="hold" nodeType="withEffect">
                                  <p:stCondLst>
                                    <p:cond delay="0"/>
                                  </p:stCondLst>
                                  <p:childTnLst>
                                    <p:set>
                                      <p:cBhvr>
                                        <p:cTn id="13" dur="1" fill="hold">
                                          <p:stCondLst>
                                            <p:cond delay="0"/>
                                          </p:stCondLst>
                                        </p:cTn>
                                        <p:tgtEl>
                                          <p:spTgt spid="2097153"/>
                                        </p:tgtEl>
                                        <p:attrNameLst>
                                          <p:attrName>style.visibility</p:attrName>
                                        </p:attrNameLst>
                                      </p:cBhvr>
                                      <p:to>
                                        <p:strVal val="visible"/>
                                      </p:to>
                                    </p:set>
                                    <p:animEffect transition="in" filter="wipe(down)">
                                      <p:cBhvr>
                                        <p:cTn id="14" dur="500"/>
                                        <p:tgtEl>
                                          <p:spTgt spid="209715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1500"/>
                            </p:stCondLst>
                            <p:childTnLst>
                              <p:par>
                                <p:cTn id="22" presetID="2" presetClass="entr" presetSubtype="4" fill="hold" grpId="0" nodeType="afterEffect">
                                  <p:stCondLst>
                                    <p:cond delay="0"/>
                                  </p:stCondLst>
                                  <p:iterate type="lt">
                                    <p:tmPct val="10000"/>
                                  </p:iterate>
                                  <p:childTnLst>
                                    <p:set>
                                      <p:cBhvr>
                                        <p:cTn id="23" dur="1" fill="hold">
                                          <p:stCondLst>
                                            <p:cond delay="0"/>
                                          </p:stCondLst>
                                        </p:cTn>
                                        <p:tgtEl>
                                          <p:spTgt spid="1048576"/>
                                        </p:tgtEl>
                                        <p:attrNameLst>
                                          <p:attrName>style.visibility</p:attrName>
                                        </p:attrNameLst>
                                      </p:cBhvr>
                                      <p:to>
                                        <p:strVal val="visible"/>
                                      </p:to>
                                    </p:set>
                                    <p:anim calcmode="lin" valueType="num">
                                      <p:cBhvr additive="base">
                                        <p:cTn id="24" dur="1000" fill="hold"/>
                                        <p:tgtEl>
                                          <p:spTgt spid="1048576"/>
                                        </p:tgtEl>
                                        <p:attrNameLst>
                                          <p:attrName>ppt_x</p:attrName>
                                        </p:attrNameLst>
                                      </p:cBhvr>
                                      <p:tavLst>
                                        <p:tav tm="0">
                                          <p:val>
                                            <p:strVal val="#ppt_x"/>
                                          </p:val>
                                        </p:tav>
                                        <p:tav tm="100000">
                                          <p:val>
                                            <p:strVal val="#ppt_x"/>
                                          </p:val>
                                        </p:tav>
                                      </p:tavLst>
                                    </p:anim>
                                    <p:anim calcmode="lin" valueType="num">
                                      <p:cBhvr additive="base">
                                        <p:cTn id="25" dur="1000" fill="hold"/>
                                        <p:tgtEl>
                                          <p:spTgt spid="1048576"/>
                                        </p:tgtEl>
                                        <p:attrNameLst>
                                          <p:attrName>ppt_y</p:attrName>
                                        </p:attrNameLst>
                                      </p:cBhvr>
                                      <p:tavLst>
                                        <p:tav tm="0">
                                          <p:val>
                                            <p:strVal val="1+#ppt_h/2"/>
                                          </p:val>
                                        </p:tav>
                                        <p:tav tm="100000">
                                          <p:val>
                                            <p:strVal val="#ppt_y"/>
                                          </p:val>
                                        </p:tav>
                                      </p:tavLst>
                                    </p:anim>
                                  </p:childTnLst>
                                </p:cTn>
                              </p:par>
                            </p:childTnLst>
                          </p:cTn>
                        </p:par>
                        <p:par>
                          <p:cTn id="26" fill="hold">
                            <p:stCondLst>
                              <p:cond delay="2900"/>
                            </p:stCondLst>
                            <p:childTnLst>
                              <p:par>
                                <p:cTn id="27" presetID="2" presetClass="entr" presetSubtype="2" fill="hold" nodeType="afterEffect">
                                  <p:stCondLst>
                                    <p:cond delay="0"/>
                                  </p:stCondLst>
                                  <p:childTnLst>
                                    <p:set>
                                      <p:cBhvr>
                                        <p:cTn id="28" dur="1" fill="hold">
                                          <p:stCondLst>
                                            <p:cond delay="0"/>
                                          </p:stCondLst>
                                        </p:cTn>
                                        <p:tgtEl>
                                          <p:spTgt spid="3145728"/>
                                        </p:tgtEl>
                                        <p:attrNameLst>
                                          <p:attrName>style.visibility</p:attrName>
                                        </p:attrNameLst>
                                      </p:cBhvr>
                                      <p:to>
                                        <p:strVal val="visible"/>
                                      </p:to>
                                    </p:set>
                                    <p:anim calcmode="lin" valueType="num">
                                      <p:cBhvr additive="base">
                                        <p:cTn id="29" dur="500" fill="hold"/>
                                        <p:tgtEl>
                                          <p:spTgt spid="3145728"/>
                                        </p:tgtEl>
                                        <p:attrNameLst>
                                          <p:attrName>ppt_x</p:attrName>
                                        </p:attrNameLst>
                                      </p:cBhvr>
                                      <p:tavLst>
                                        <p:tav tm="0">
                                          <p:val>
                                            <p:strVal val="1+#ppt_w/2"/>
                                          </p:val>
                                        </p:tav>
                                        <p:tav tm="100000">
                                          <p:val>
                                            <p:strVal val="#ppt_x"/>
                                          </p:val>
                                        </p:tav>
                                      </p:tavLst>
                                    </p:anim>
                                    <p:anim calcmode="lin" valueType="num">
                                      <p:cBhvr additive="base">
                                        <p:cTn id="30" dur="500" fill="hold"/>
                                        <p:tgtEl>
                                          <p:spTgt spid="3145728"/>
                                        </p:tgtEl>
                                        <p:attrNameLst>
                                          <p:attrName>ppt_y</p:attrName>
                                        </p:attrNameLst>
                                      </p:cBhvr>
                                      <p:tavLst>
                                        <p:tav tm="0">
                                          <p:val>
                                            <p:strVal val="#ppt_y"/>
                                          </p:val>
                                        </p:tav>
                                        <p:tav tm="100000">
                                          <p:val>
                                            <p:strVal val="#ppt_y"/>
                                          </p:val>
                                        </p:tav>
                                      </p:tavLst>
                                    </p:anim>
                                  </p:childTnLst>
                                </p:cTn>
                              </p:par>
                            </p:childTnLst>
                          </p:cTn>
                        </p:par>
                        <p:par>
                          <p:cTn id="31" fill="hold">
                            <p:stCondLst>
                              <p:cond delay="3400"/>
                            </p:stCondLst>
                            <p:childTnLst>
                              <p:par>
                                <p:cTn id="32" presetID="37" presetClass="entr" presetSubtype="0" fill="hold" grpId="0" nodeType="afterEffect">
                                  <p:stCondLst>
                                    <p:cond delay="0"/>
                                  </p:stCondLst>
                                  <p:childTnLst>
                                    <p:set>
                                      <p:cBhvr>
                                        <p:cTn id="33" dur="1" fill="hold">
                                          <p:stCondLst>
                                            <p:cond delay="0"/>
                                          </p:stCondLst>
                                        </p:cTn>
                                        <p:tgtEl>
                                          <p:spTgt spid="1048577"/>
                                        </p:tgtEl>
                                        <p:attrNameLst>
                                          <p:attrName>style.visibility</p:attrName>
                                        </p:attrNameLst>
                                      </p:cBhvr>
                                      <p:to>
                                        <p:strVal val="visible"/>
                                      </p:to>
                                    </p:set>
                                    <p:animEffect transition="in" filter="fade">
                                      <p:cBhvr>
                                        <p:cTn id="34" dur="1000"/>
                                        <p:tgtEl>
                                          <p:spTgt spid="1048577"/>
                                        </p:tgtEl>
                                      </p:cBhvr>
                                    </p:animEffect>
                                    <p:anim calcmode="lin" valueType="num">
                                      <p:cBhvr>
                                        <p:cTn id="35" dur="1000" fill="hold"/>
                                        <p:tgtEl>
                                          <p:spTgt spid="1048577"/>
                                        </p:tgtEl>
                                        <p:attrNameLst>
                                          <p:attrName>ppt_x</p:attrName>
                                        </p:attrNameLst>
                                      </p:cBhvr>
                                      <p:tavLst>
                                        <p:tav tm="0">
                                          <p:val>
                                            <p:strVal val="#ppt_x"/>
                                          </p:val>
                                        </p:tav>
                                        <p:tav tm="100000">
                                          <p:val>
                                            <p:strVal val="#ppt_x"/>
                                          </p:val>
                                        </p:tav>
                                      </p:tavLst>
                                    </p:anim>
                                    <p:anim calcmode="lin" valueType="num">
                                      <p:cBhvr>
                                        <p:cTn id="36" dur="900" decel="100000" fill="hold"/>
                                        <p:tgtEl>
                                          <p:spTgt spid="104857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048577"/>
                                        </p:tgtEl>
                                        <p:attrNameLst>
                                          <p:attrName>ppt_y</p:attrName>
                                        </p:attrNameLst>
                                      </p:cBhvr>
                                      <p:tavLst>
                                        <p:tav tm="0">
                                          <p:val>
                                            <p:strVal val="#ppt_y-.03"/>
                                          </p:val>
                                        </p:tav>
                                        <p:tav tm="100000">
                                          <p:val>
                                            <p:strVal val="#ppt_y"/>
                                          </p:val>
                                        </p:tav>
                                      </p:tavLst>
                                    </p:anim>
                                  </p:childTnLst>
                                </p:cTn>
                              </p:par>
                            </p:childTnLst>
                          </p:cTn>
                        </p:par>
                        <p:par>
                          <p:cTn id="38" fill="hold">
                            <p:stCondLst>
                              <p:cond delay="4400"/>
                            </p:stCondLst>
                            <p:childTnLst>
                              <p:par>
                                <p:cTn id="39" presetID="16" presetClass="entr" presetSubtype="21" fill="hold" nodeType="afterEffect">
                                  <p:stCondLst>
                                    <p:cond delay="3000"/>
                                  </p:stCondLst>
                                  <p:childTnLst>
                                    <p:set>
                                      <p:cBhvr>
                                        <p:cTn id="40" dur="1" fill="hold">
                                          <p:stCondLst>
                                            <p:cond delay="0"/>
                                          </p:stCondLst>
                                        </p:cTn>
                                        <p:tgtEl>
                                          <p:spTgt spid="3145729"/>
                                        </p:tgtEl>
                                        <p:attrNameLst>
                                          <p:attrName>style.visibility</p:attrName>
                                        </p:attrNameLst>
                                      </p:cBhvr>
                                      <p:to>
                                        <p:strVal val="visible"/>
                                      </p:to>
                                    </p:set>
                                    <p:animEffect transition="in" filter="barn(inVertical)">
                                      <p:cBhvr>
                                        <p:cTn id="41" dur="500"/>
                                        <p:tgtEl>
                                          <p:spTgt spid="3145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76" grpId="0"/>
      <p:bldP spid="1048577" grpId="0"/>
      <p:bldP spid="1048583" grpId="0" animBg="1"/>
      <p:bldP spid="104858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5" name="Freeform 5"/>
          <p:cNvSpPr>
            <a:spLocks noEditPoints="1"/>
          </p:cNvSpPr>
          <p:nvPr/>
        </p:nvSpPr>
        <p:spPr bwMode="auto">
          <a:xfrm>
            <a:off x="736166" y="1675154"/>
            <a:ext cx="2807941" cy="2400004"/>
          </a:xfrm>
          <a:custGeom>
            <a:avLst/>
            <a:gdLst/>
            <a:ahLst/>
            <a:cxnLst>
              <a:cxn ang="0">
                <a:pos x="585" y="0"/>
              </a:cxn>
              <a:cxn ang="0">
                <a:pos x="0" y="2016"/>
              </a:cxn>
              <a:cxn ang="0">
                <a:pos x="1769" y="1749"/>
              </a:cxn>
              <a:cxn ang="0">
                <a:pos x="585" y="0"/>
              </a:cxn>
              <a:cxn ang="0">
                <a:pos x="624" y="254"/>
              </a:cxn>
              <a:cxn ang="0">
                <a:pos x="1587" y="1683"/>
              </a:cxn>
              <a:cxn ang="0">
                <a:pos x="149" y="1905"/>
              </a:cxn>
              <a:cxn ang="0">
                <a:pos x="624" y="254"/>
              </a:cxn>
            </a:cxnLst>
            <a:rect l="0" t="0" r="r" b="b"/>
            <a:pathLst>
              <a:path w="1769" h="2016">
                <a:moveTo>
                  <a:pt x="585" y="0"/>
                </a:moveTo>
                <a:lnTo>
                  <a:pt x="0" y="2016"/>
                </a:lnTo>
                <a:lnTo>
                  <a:pt x="1769" y="1749"/>
                </a:lnTo>
                <a:lnTo>
                  <a:pt x="585" y="0"/>
                </a:lnTo>
                <a:close/>
                <a:moveTo>
                  <a:pt x="624" y="254"/>
                </a:moveTo>
                <a:lnTo>
                  <a:pt x="1587" y="1683"/>
                </a:lnTo>
                <a:lnTo>
                  <a:pt x="149" y="1905"/>
                </a:lnTo>
                <a:lnTo>
                  <a:pt x="624" y="254"/>
                </a:lnTo>
                <a:close/>
              </a:path>
            </a:pathLst>
          </a:custGeom>
          <a:solidFill>
            <a:srgbClr val="108036"/>
          </a:solidFill>
          <a:ln w="9525">
            <a:noFill/>
            <a:round/>
          </a:ln>
        </p:spPr>
        <p:txBody>
          <a:bodyPr vert="horz" wrap="square" lIns="91429" tIns="45714" rIns="91429" bIns="45714" numCol="1" anchor="t" anchorCtr="0" compatLnSpc="1"/>
          <a:lstStyle/>
          <a:p>
            <a:endParaRPr lang="zh-CN" altLang="en-US" sz="1280"/>
          </a:p>
        </p:txBody>
      </p:sp>
      <p:sp>
        <p:nvSpPr>
          <p:cNvPr id="1048696" name="Freeform 6"/>
          <p:cNvSpPr>
            <a:spLocks noEditPoints="1"/>
          </p:cNvSpPr>
          <p:nvPr/>
        </p:nvSpPr>
        <p:spPr bwMode="auto">
          <a:xfrm>
            <a:off x="1499659" y="2008488"/>
            <a:ext cx="2044447" cy="1748812"/>
          </a:xfrm>
          <a:custGeom>
            <a:avLst/>
            <a:gdLst/>
            <a:ahLst/>
            <a:cxnLst>
              <a:cxn ang="0">
                <a:pos x="839" y="0"/>
              </a:cxn>
              <a:cxn ang="0">
                <a:pos x="0" y="1273"/>
              </a:cxn>
              <a:cxn ang="0">
                <a:pos x="1288" y="1469"/>
              </a:cxn>
              <a:cxn ang="0">
                <a:pos x="839" y="0"/>
              </a:cxn>
              <a:cxn ang="0">
                <a:pos x="800" y="222"/>
              </a:cxn>
              <a:cxn ang="0">
                <a:pos x="1145" y="1345"/>
              </a:cxn>
              <a:cxn ang="0">
                <a:pos x="162" y="1195"/>
              </a:cxn>
              <a:cxn ang="0">
                <a:pos x="800" y="222"/>
              </a:cxn>
            </a:cxnLst>
            <a:rect l="0" t="0" r="r" b="b"/>
            <a:pathLst>
              <a:path w="1288" h="1469">
                <a:moveTo>
                  <a:pt x="839" y="0"/>
                </a:moveTo>
                <a:lnTo>
                  <a:pt x="0" y="1273"/>
                </a:lnTo>
                <a:lnTo>
                  <a:pt x="1288" y="1469"/>
                </a:lnTo>
                <a:lnTo>
                  <a:pt x="839" y="0"/>
                </a:lnTo>
                <a:close/>
                <a:moveTo>
                  <a:pt x="800" y="222"/>
                </a:moveTo>
                <a:lnTo>
                  <a:pt x="1145" y="1345"/>
                </a:lnTo>
                <a:lnTo>
                  <a:pt x="162" y="1195"/>
                </a:lnTo>
                <a:lnTo>
                  <a:pt x="800" y="222"/>
                </a:lnTo>
                <a:close/>
              </a:path>
            </a:pathLst>
          </a:custGeom>
          <a:solidFill>
            <a:srgbClr val="8CC94C"/>
          </a:solidFill>
          <a:ln w="9525">
            <a:noFill/>
            <a:round/>
          </a:ln>
        </p:spPr>
        <p:txBody>
          <a:bodyPr vert="horz" wrap="square" lIns="91429" tIns="45714" rIns="91429" bIns="45714" numCol="1" anchor="t" anchorCtr="0" compatLnSpc="1"/>
          <a:lstStyle/>
          <a:p>
            <a:endParaRPr lang="zh-CN" altLang="en-US" sz="1280"/>
          </a:p>
        </p:txBody>
      </p:sp>
      <p:grpSp>
        <p:nvGrpSpPr>
          <p:cNvPr id="88" name="组合 25"/>
          <p:cNvGrpSpPr/>
          <p:nvPr/>
        </p:nvGrpSpPr>
        <p:grpSpPr>
          <a:xfrm>
            <a:off x="1071538" y="1571618"/>
            <a:ext cx="1526987" cy="46428"/>
            <a:chOff x="3219432" y="1768462"/>
            <a:chExt cx="1527176" cy="61912"/>
          </a:xfrm>
          <a:solidFill>
            <a:srgbClr val="92D050"/>
          </a:solidFill>
        </p:grpSpPr>
        <p:sp>
          <p:nvSpPr>
            <p:cNvPr id="1048697" name="Line 8"/>
            <p:cNvSpPr>
              <a:spLocks noChangeShapeType="1"/>
            </p:cNvSpPr>
            <p:nvPr/>
          </p:nvSpPr>
          <p:spPr bwMode="auto">
            <a:xfrm flipH="1">
              <a:off x="3219432" y="1798625"/>
              <a:ext cx="1497013" cy="1587"/>
            </a:xfrm>
            <a:prstGeom prst="line">
              <a:avLst/>
            </a:prstGeom>
            <a:grpFill/>
            <a:ln w="6350" cap="flat">
              <a:solidFill>
                <a:srgbClr val="108036"/>
              </a:solidFill>
              <a:prstDash val="solid"/>
              <a:miter lim="800000"/>
            </a:ln>
          </p:spPr>
          <p:txBody>
            <a:bodyPr vert="horz" wrap="square" lIns="91429" tIns="45714" rIns="91429" bIns="45714" numCol="1" anchor="t" anchorCtr="0" compatLnSpc="1"/>
            <a:lstStyle/>
            <a:p>
              <a:endParaRPr lang="zh-CN" altLang="en-US" sz="1280"/>
            </a:p>
          </p:txBody>
        </p:sp>
        <p:sp>
          <p:nvSpPr>
            <p:cNvPr id="1048698" name="Oval 9"/>
            <p:cNvSpPr>
              <a:spLocks noChangeArrowheads="1"/>
            </p:cNvSpPr>
            <p:nvPr/>
          </p:nvSpPr>
          <p:spPr bwMode="auto">
            <a:xfrm>
              <a:off x="4684695" y="1768462"/>
              <a:ext cx="61913" cy="61912"/>
            </a:xfrm>
            <a:prstGeom prst="ellipse">
              <a:avLst/>
            </a:prstGeom>
            <a:grpFill/>
            <a:ln w="6350">
              <a:solidFill>
                <a:srgbClr val="108036"/>
              </a:solidFill>
              <a:round/>
            </a:ln>
          </p:spPr>
          <p:txBody>
            <a:bodyPr vert="horz" wrap="square" lIns="91429" tIns="45714" rIns="91429" bIns="45714" numCol="1" anchor="t" anchorCtr="0" compatLnSpc="1"/>
            <a:lstStyle/>
            <a:p>
              <a:endParaRPr lang="zh-CN" altLang="en-US" sz="1280"/>
            </a:p>
          </p:txBody>
        </p:sp>
      </p:grpSp>
      <p:grpSp>
        <p:nvGrpSpPr>
          <p:cNvPr id="89" name="组合 26"/>
          <p:cNvGrpSpPr/>
          <p:nvPr/>
        </p:nvGrpSpPr>
        <p:grpSpPr>
          <a:xfrm>
            <a:off x="3143240" y="3071816"/>
            <a:ext cx="1361908" cy="46428"/>
            <a:chOff x="4530707" y="2793987"/>
            <a:chExt cx="1362076" cy="61912"/>
          </a:xfrm>
          <a:solidFill>
            <a:srgbClr val="92D050"/>
          </a:solidFill>
        </p:grpSpPr>
        <p:sp>
          <p:nvSpPr>
            <p:cNvPr id="1048699" name="Line 10"/>
            <p:cNvSpPr>
              <a:spLocks noChangeShapeType="1"/>
            </p:cNvSpPr>
            <p:nvPr/>
          </p:nvSpPr>
          <p:spPr bwMode="auto">
            <a:xfrm flipH="1">
              <a:off x="4530707" y="2814625"/>
              <a:ext cx="1331913" cy="1587"/>
            </a:xfrm>
            <a:prstGeom prst="line">
              <a:avLst/>
            </a:prstGeom>
            <a:grpFill/>
            <a:ln w="6350" cap="flat">
              <a:solidFill>
                <a:srgbClr val="108036"/>
              </a:solidFill>
              <a:prstDash val="solid"/>
              <a:miter lim="800000"/>
            </a:ln>
          </p:spPr>
          <p:txBody>
            <a:bodyPr vert="horz" wrap="square" lIns="91429" tIns="45714" rIns="91429" bIns="45714" numCol="1" anchor="t" anchorCtr="0" compatLnSpc="1"/>
            <a:lstStyle/>
            <a:p>
              <a:endParaRPr lang="zh-CN" altLang="en-US" sz="1280"/>
            </a:p>
          </p:txBody>
        </p:sp>
        <p:sp>
          <p:nvSpPr>
            <p:cNvPr id="1048700" name="Oval 11"/>
            <p:cNvSpPr>
              <a:spLocks noChangeArrowheads="1"/>
            </p:cNvSpPr>
            <p:nvPr/>
          </p:nvSpPr>
          <p:spPr bwMode="auto">
            <a:xfrm>
              <a:off x="5830870" y="2793987"/>
              <a:ext cx="61913" cy="61912"/>
            </a:xfrm>
            <a:prstGeom prst="ellipse">
              <a:avLst/>
            </a:prstGeom>
            <a:grpFill/>
            <a:ln w="6350">
              <a:solidFill>
                <a:srgbClr val="108036"/>
              </a:solidFill>
              <a:round/>
            </a:ln>
          </p:spPr>
          <p:txBody>
            <a:bodyPr vert="horz" wrap="square" lIns="91429" tIns="45714" rIns="91429" bIns="45714" numCol="1" anchor="t" anchorCtr="0" compatLnSpc="1"/>
            <a:lstStyle/>
            <a:p>
              <a:endParaRPr lang="zh-CN" altLang="en-US" sz="1280"/>
            </a:p>
          </p:txBody>
        </p:sp>
      </p:grpSp>
      <p:sp>
        <p:nvSpPr>
          <p:cNvPr id="1048703" name="Freeform 7"/>
          <p:cNvSpPr>
            <a:spLocks noEditPoints="1"/>
          </p:cNvSpPr>
          <p:nvPr/>
        </p:nvSpPr>
        <p:spPr bwMode="auto">
          <a:xfrm>
            <a:off x="2373470" y="2490632"/>
            <a:ext cx="1568257" cy="1266669"/>
          </a:xfrm>
          <a:custGeom>
            <a:avLst/>
            <a:gdLst/>
            <a:ahLst/>
            <a:cxnLst>
              <a:cxn ang="0">
                <a:pos x="0" y="463"/>
              </a:cxn>
              <a:cxn ang="0">
                <a:pos x="709" y="1064"/>
              </a:cxn>
              <a:cxn ang="0">
                <a:pos x="988" y="0"/>
              </a:cxn>
              <a:cxn ang="0">
                <a:pos x="0" y="463"/>
              </a:cxn>
              <a:cxn ang="0">
                <a:pos x="663" y="914"/>
              </a:cxn>
              <a:cxn ang="0">
                <a:pos x="149" y="483"/>
              </a:cxn>
              <a:cxn ang="0">
                <a:pos x="865" y="144"/>
              </a:cxn>
              <a:cxn ang="0">
                <a:pos x="663" y="914"/>
              </a:cxn>
            </a:cxnLst>
            <a:rect l="0" t="0" r="r" b="b"/>
            <a:pathLst>
              <a:path w="988" h="1064">
                <a:moveTo>
                  <a:pt x="0" y="463"/>
                </a:moveTo>
                <a:lnTo>
                  <a:pt x="709" y="1064"/>
                </a:lnTo>
                <a:lnTo>
                  <a:pt x="988" y="0"/>
                </a:lnTo>
                <a:lnTo>
                  <a:pt x="0" y="463"/>
                </a:lnTo>
                <a:close/>
                <a:moveTo>
                  <a:pt x="663" y="914"/>
                </a:moveTo>
                <a:lnTo>
                  <a:pt x="149" y="483"/>
                </a:lnTo>
                <a:lnTo>
                  <a:pt x="865" y="144"/>
                </a:lnTo>
                <a:lnTo>
                  <a:pt x="663" y="914"/>
                </a:lnTo>
                <a:close/>
              </a:path>
            </a:pathLst>
          </a:custGeom>
          <a:solidFill>
            <a:srgbClr val="108036"/>
          </a:solidFill>
          <a:ln w="9525">
            <a:noFill/>
            <a:round/>
          </a:ln>
        </p:spPr>
        <p:txBody>
          <a:bodyPr vert="horz" wrap="square" lIns="91429" tIns="45714" rIns="91429" bIns="45714" numCol="1" anchor="t" anchorCtr="0" compatLnSpc="1"/>
          <a:lstStyle/>
          <a:p>
            <a:endParaRPr lang="zh-CN" altLang="en-US" sz="1280"/>
          </a:p>
        </p:txBody>
      </p:sp>
      <p:cxnSp>
        <p:nvCxnSpPr>
          <p:cNvPr id="3145734" name="直接连接符 2"/>
          <p:cNvCxnSpPr/>
          <p:nvPr/>
        </p:nvCxnSpPr>
        <p:spPr>
          <a:xfrm>
            <a:off x="3143240" y="1285866"/>
            <a:ext cx="0" cy="511166"/>
          </a:xfrm>
          <a:prstGeom prst="line">
            <a:avLst/>
          </a:prstGeom>
          <a:ln w="28575">
            <a:solidFill>
              <a:srgbClr val="108036"/>
            </a:solidFill>
          </a:ln>
        </p:spPr>
        <p:style>
          <a:lnRef idx="1">
            <a:schemeClr val="accent1"/>
          </a:lnRef>
          <a:fillRef idx="0">
            <a:schemeClr val="accent1"/>
          </a:fillRef>
          <a:effectRef idx="0">
            <a:schemeClr val="accent1"/>
          </a:effectRef>
          <a:fontRef idx="minor">
            <a:schemeClr val="tx1"/>
          </a:fontRef>
        </p:style>
      </p:cxnSp>
      <p:sp>
        <p:nvSpPr>
          <p:cNvPr id="1048704" name="文本框 24"/>
          <p:cNvSpPr txBox="1">
            <a:spLocks noChangeArrowheads="1"/>
          </p:cNvSpPr>
          <p:nvPr/>
        </p:nvSpPr>
        <p:spPr bwMode="auto">
          <a:xfrm>
            <a:off x="3214677" y="1071552"/>
            <a:ext cx="5929323" cy="1631216"/>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smtClean="0"/>
              <a:t>过敏性紫癜：儿童感染后特别是上呼吸道感染后，皮肤、粘膜发生瘀点、瘀斑，最多见的是过敏性紫癜。该病皮肤出血点大小参差不齐且多呈青紫色、瘀斑数量较多，常伴有明显的关节症状及消化道症状，血小板计数正常，可资鉴别。</a:t>
            </a:r>
            <a:endParaRPr lang="en-GB"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grpSp>
        <p:nvGrpSpPr>
          <p:cNvPr id="91" name="组合 7"/>
          <p:cNvGrpSpPr/>
          <p:nvPr/>
        </p:nvGrpSpPr>
        <p:grpSpPr>
          <a:xfrm>
            <a:off x="2571736" y="1357304"/>
            <a:ext cx="395787" cy="395787"/>
            <a:chOff x="5747657" y="2305619"/>
            <a:chExt cx="556576" cy="556576"/>
          </a:xfrm>
        </p:grpSpPr>
        <p:sp>
          <p:nvSpPr>
            <p:cNvPr id="1048706" name="椭圆 26"/>
            <p:cNvSpPr/>
            <p:nvPr/>
          </p:nvSpPr>
          <p:spPr bwMode="auto">
            <a:xfrm>
              <a:off x="5747657" y="2305619"/>
              <a:ext cx="556576" cy="556576"/>
            </a:xfrm>
            <a:prstGeom prst="ellipse">
              <a:avLst/>
            </a:prstGeom>
            <a:solidFill>
              <a:srgbClr val="108036"/>
            </a:solidFill>
            <a:ln w="57150" cap="flat" cmpd="sng" algn="ctr">
              <a:solidFill>
                <a:schemeClr val="bg1"/>
              </a:solidFill>
              <a:prstDash val="solid"/>
            </a:ln>
            <a:effectLst>
              <a:outerShdw blurRad="381000" dist="127000" dir="2700000" algn="tl" rotWithShape="0">
                <a:prstClr val="black">
                  <a:alpha val="40000"/>
                </a:prstClr>
              </a:outerShdw>
            </a:effectLst>
          </p:spPr>
          <p:txBody>
            <a:bodyPr anchor="ctr"/>
            <a:lstStyle/>
            <a:p>
              <a:pPr algn="ctr">
                <a:lnSpc>
                  <a:spcPct val="130000"/>
                </a:lnSpc>
              </a:pPr>
              <a:endParaRPr lang="en-US" sz="855" ker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707" name="燕尾形 6"/>
            <p:cNvSpPr/>
            <p:nvPr/>
          </p:nvSpPr>
          <p:spPr>
            <a:xfrm>
              <a:off x="5932500" y="2446897"/>
              <a:ext cx="186890" cy="27402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solidFill>
              </a:endParaRPr>
            </a:p>
          </p:txBody>
        </p:sp>
      </p:grpSp>
      <p:cxnSp>
        <p:nvCxnSpPr>
          <p:cNvPr id="3145736" name="直接连接符 53"/>
          <p:cNvCxnSpPr/>
          <p:nvPr/>
        </p:nvCxnSpPr>
        <p:spPr>
          <a:xfrm>
            <a:off x="5072066" y="2857502"/>
            <a:ext cx="0" cy="511166"/>
          </a:xfrm>
          <a:prstGeom prst="line">
            <a:avLst/>
          </a:prstGeom>
          <a:ln w="28575">
            <a:solidFill>
              <a:srgbClr val="8CC94C"/>
            </a:solidFill>
          </a:ln>
        </p:spPr>
        <p:style>
          <a:lnRef idx="1">
            <a:schemeClr val="accent1"/>
          </a:lnRef>
          <a:fillRef idx="0">
            <a:schemeClr val="accent1"/>
          </a:fillRef>
          <a:effectRef idx="0">
            <a:schemeClr val="accent1"/>
          </a:effectRef>
          <a:fontRef idx="minor">
            <a:schemeClr val="tx1"/>
          </a:fontRef>
        </p:style>
      </p:cxnSp>
      <p:sp>
        <p:nvSpPr>
          <p:cNvPr id="1048712" name="文本框 54"/>
          <p:cNvSpPr txBox="1">
            <a:spLocks noChangeArrowheads="1"/>
          </p:cNvSpPr>
          <p:nvPr/>
        </p:nvSpPr>
        <p:spPr bwMode="auto">
          <a:xfrm>
            <a:off x="5214942" y="2928940"/>
            <a:ext cx="3929058" cy="400110"/>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smtClean="0"/>
              <a:t>儿童特发性血小板减少性紫癜</a:t>
            </a:r>
            <a:endParaRPr lang="en-GB"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grpSp>
        <p:nvGrpSpPr>
          <p:cNvPr id="93" name="组合 56"/>
          <p:cNvGrpSpPr/>
          <p:nvPr/>
        </p:nvGrpSpPr>
        <p:grpSpPr>
          <a:xfrm>
            <a:off x="4572000" y="2928940"/>
            <a:ext cx="395787" cy="395787"/>
            <a:chOff x="5747657" y="2305619"/>
            <a:chExt cx="556576" cy="556576"/>
          </a:xfrm>
        </p:grpSpPr>
        <p:sp>
          <p:nvSpPr>
            <p:cNvPr id="1048714" name="椭圆 26"/>
            <p:cNvSpPr/>
            <p:nvPr/>
          </p:nvSpPr>
          <p:spPr bwMode="auto">
            <a:xfrm>
              <a:off x="5747657" y="2305619"/>
              <a:ext cx="556576" cy="556576"/>
            </a:xfrm>
            <a:prstGeom prst="ellipse">
              <a:avLst/>
            </a:prstGeom>
            <a:solidFill>
              <a:srgbClr val="8CC94C"/>
            </a:solidFill>
            <a:ln w="57150" cap="flat" cmpd="sng" algn="ctr">
              <a:solidFill>
                <a:schemeClr val="bg1"/>
              </a:solidFill>
              <a:prstDash val="solid"/>
            </a:ln>
            <a:effectLst>
              <a:outerShdw blurRad="381000" dist="127000" dir="2700000" algn="tl" rotWithShape="0">
                <a:prstClr val="black">
                  <a:alpha val="40000"/>
                </a:prstClr>
              </a:outerShdw>
            </a:effectLst>
          </p:spPr>
          <p:txBody>
            <a:bodyPr anchor="ctr"/>
            <a:lstStyle/>
            <a:p>
              <a:pPr algn="ctr">
                <a:lnSpc>
                  <a:spcPct val="130000"/>
                </a:lnSpc>
              </a:pPr>
              <a:endParaRPr lang="en-US" sz="855" ker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715" name="燕尾形 58"/>
            <p:cNvSpPr/>
            <p:nvPr/>
          </p:nvSpPr>
          <p:spPr>
            <a:xfrm>
              <a:off x="5932500" y="2446897"/>
              <a:ext cx="186890" cy="27402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solidFill>
              </a:endParaRPr>
            </a:p>
          </p:txBody>
        </p:sp>
      </p:grpSp>
      <p:sp>
        <p:nvSpPr>
          <p:cNvPr id="1048717" name="矩形 41"/>
          <p:cNvSpPr/>
          <p:nvPr/>
        </p:nvSpPr>
        <p:spPr>
          <a:xfrm>
            <a:off x="2928926" y="214296"/>
            <a:ext cx="3262432" cy="707886"/>
          </a:xfrm>
          <a:prstGeom prst="rect">
            <a:avLst/>
          </a:prstGeom>
          <a:effectLst/>
        </p:spPr>
        <p:txBody>
          <a:bodyPr vert="horz" wrap="none">
            <a:spAutoFit/>
          </a:bodyPr>
          <a:lstStyle/>
          <a:p>
            <a:pPr algn="ctr"/>
            <a:r>
              <a:rPr lang="zh-CN" altLang="en-US" sz="4000" dirty="0" smtClean="0">
                <a:solidFill>
                  <a:srgbClr val="108136"/>
                </a:solidFill>
                <a:latin typeface="+mj-lt"/>
                <a:ea typeface="微软雅黑" panose="020B0503020204020204" pitchFamily="34" charset="-122"/>
              </a:rPr>
              <a:t>紫癜考虑疾病</a:t>
            </a:r>
            <a:endParaRPr lang="zh-CN" altLang="en-US" sz="4000" dirty="0">
              <a:solidFill>
                <a:srgbClr val="108136"/>
              </a:solidFill>
              <a:latin typeface="+mj-lt"/>
              <a:ea typeface="微软雅黑" panose="020B0503020204020204" pitchFamily="34" charset="-122"/>
            </a:endParaRPr>
          </a:p>
        </p:txBody>
      </p:sp>
      <p:sp>
        <p:nvSpPr>
          <p:cNvPr id="1048718" name="等腰三角形 42"/>
          <p:cNvSpPr/>
          <p:nvPr/>
        </p:nvSpPr>
        <p:spPr>
          <a:xfrm rot="10800000">
            <a:off x="4239163" y="-11067"/>
            <a:ext cx="665674" cy="169934"/>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grpSp>
        <p:nvGrpSpPr>
          <p:cNvPr id="35" name="组合 25"/>
          <p:cNvGrpSpPr/>
          <p:nvPr/>
        </p:nvGrpSpPr>
        <p:grpSpPr>
          <a:xfrm>
            <a:off x="2643174" y="4357700"/>
            <a:ext cx="1526987" cy="46428"/>
            <a:chOff x="3219432" y="1768462"/>
            <a:chExt cx="1527176" cy="61912"/>
          </a:xfrm>
          <a:solidFill>
            <a:srgbClr val="92D050"/>
          </a:solidFill>
        </p:grpSpPr>
        <p:sp>
          <p:nvSpPr>
            <p:cNvPr id="36" name="Line 8"/>
            <p:cNvSpPr>
              <a:spLocks noChangeShapeType="1"/>
            </p:cNvSpPr>
            <p:nvPr/>
          </p:nvSpPr>
          <p:spPr bwMode="auto">
            <a:xfrm flipH="1">
              <a:off x="3219432" y="1798625"/>
              <a:ext cx="1497013" cy="1587"/>
            </a:xfrm>
            <a:prstGeom prst="line">
              <a:avLst/>
            </a:prstGeom>
            <a:grpFill/>
            <a:ln w="6350" cap="flat">
              <a:solidFill>
                <a:srgbClr val="108036"/>
              </a:solidFill>
              <a:prstDash val="solid"/>
              <a:miter lim="800000"/>
            </a:ln>
          </p:spPr>
          <p:txBody>
            <a:bodyPr vert="horz" wrap="square" lIns="91429" tIns="45714" rIns="91429" bIns="45714" numCol="1" anchor="t" anchorCtr="0" compatLnSpc="1"/>
            <a:lstStyle/>
            <a:p>
              <a:endParaRPr lang="zh-CN" altLang="en-US" sz="1280"/>
            </a:p>
          </p:txBody>
        </p:sp>
        <p:sp>
          <p:nvSpPr>
            <p:cNvPr id="37" name="Oval 9"/>
            <p:cNvSpPr>
              <a:spLocks noChangeArrowheads="1"/>
            </p:cNvSpPr>
            <p:nvPr/>
          </p:nvSpPr>
          <p:spPr bwMode="auto">
            <a:xfrm>
              <a:off x="4684695" y="1768462"/>
              <a:ext cx="61913" cy="61912"/>
            </a:xfrm>
            <a:prstGeom prst="ellipse">
              <a:avLst/>
            </a:prstGeom>
            <a:grpFill/>
            <a:ln w="6350">
              <a:solidFill>
                <a:srgbClr val="108036"/>
              </a:solidFill>
              <a:round/>
            </a:ln>
          </p:spPr>
          <p:txBody>
            <a:bodyPr vert="horz" wrap="square" lIns="91429" tIns="45714" rIns="91429" bIns="45714" numCol="1" anchor="t" anchorCtr="0" compatLnSpc="1"/>
            <a:lstStyle/>
            <a:p>
              <a:endParaRPr lang="zh-CN" altLang="en-US" sz="1280"/>
            </a:p>
          </p:txBody>
        </p:sp>
      </p:grpSp>
      <p:grpSp>
        <p:nvGrpSpPr>
          <p:cNvPr id="38" name="组合 7"/>
          <p:cNvGrpSpPr/>
          <p:nvPr/>
        </p:nvGrpSpPr>
        <p:grpSpPr>
          <a:xfrm>
            <a:off x="4286248" y="4143386"/>
            <a:ext cx="395787" cy="395787"/>
            <a:chOff x="5747657" y="2305619"/>
            <a:chExt cx="556576" cy="556576"/>
          </a:xfrm>
        </p:grpSpPr>
        <p:sp>
          <p:nvSpPr>
            <p:cNvPr id="39" name="椭圆 26"/>
            <p:cNvSpPr/>
            <p:nvPr/>
          </p:nvSpPr>
          <p:spPr bwMode="auto">
            <a:xfrm>
              <a:off x="5747657" y="2305619"/>
              <a:ext cx="556576" cy="556576"/>
            </a:xfrm>
            <a:prstGeom prst="ellipse">
              <a:avLst/>
            </a:prstGeom>
            <a:solidFill>
              <a:srgbClr val="108036"/>
            </a:solidFill>
            <a:ln w="57150" cap="flat" cmpd="sng" algn="ctr">
              <a:solidFill>
                <a:schemeClr val="bg1"/>
              </a:solidFill>
              <a:prstDash val="solid"/>
            </a:ln>
            <a:effectLst>
              <a:outerShdw blurRad="381000" dist="127000" dir="2700000" algn="tl" rotWithShape="0">
                <a:prstClr val="black">
                  <a:alpha val="40000"/>
                </a:prstClr>
              </a:outerShdw>
            </a:effectLst>
          </p:spPr>
          <p:txBody>
            <a:bodyPr anchor="ctr"/>
            <a:lstStyle/>
            <a:p>
              <a:pPr algn="ctr">
                <a:lnSpc>
                  <a:spcPct val="130000"/>
                </a:lnSpc>
              </a:pPr>
              <a:endParaRPr lang="en-US" sz="855" ker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燕尾形 6"/>
            <p:cNvSpPr/>
            <p:nvPr/>
          </p:nvSpPr>
          <p:spPr>
            <a:xfrm>
              <a:off x="5932500" y="2446897"/>
              <a:ext cx="186890" cy="27402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solidFill>
              </a:endParaRPr>
            </a:p>
          </p:txBody>
        </p:sp>
      </p:grpSp>
      <p:cxnSp>
        <p:nvCxnSpPr>
          <p:cNvPr id="41" name="直接连接符 2"/>
          <p:cNvCxnSpPr/>
          <p:nvPr/>
        </p:nvCxnSpPr>
        <p:spPr>
          <a:xfrm>
            <a:off x="4857752" y="4071948"/>
            <a:ext cx="0" cy="511166"/>
          </a:xfrm>
          <a:prstGeom prst="line">
            <a:avLst/>
          </a:prstGeom>
          <a:ln w="28575">
            <a:solidFill>
              <a:srgbClr val="108036"/>
            </a:solidFill>
          </a:ln>
        </p:spPr>
        <p:style>
          <a:lnRef idx="1">
            <a:schemeClr val="accent1"/>
          </a:lnRef>
          <a:fillRef idx="0">
            <a:schemeClr val="accent1"/>
          </a:fillRef>
          <a:effectRef idx="0">
            <a:schemeClr val="accent1"/>
          </a:effectRef>
          <a:fontRef idx="minor">
            <a:schemeClr val="tx1"/>
          </a:fontRef>
        </p:style>
      </p:cxnSp>
      <p:sp>
        <p:nvSpPr>
          <p:cNvPr id="42" name="文本框 54"/>
          <p:cNvSpPr txBox="1">
            <a:spLocks noChangeArrowheads="1"/>
          </p:cNvSpPr>
          <p:nvPr/>
        </p:nvSpPr>
        <p:spPr bwMode="auto">
          <a:xfrm>
            <a:off x="5000628" y="4071948"/>
            <a:ext cx="3929058" cy="400110"/>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流脑</a:t>
            </a:r>
            <a:endParaRPr lang="en-GB"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40946644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48718"/>
                                        </p:tgtEl>
                                        <p:attrNameLst>
                                          <p:attrName>style.visibility</p:attrName>
                                        </p:attrNameLst>
                                      </p:cBhvr>
                                      <p:to>
                                        <p:strVal val="visible"/>
                                      </p:to>
                                    </p:set>
                                    <p:animEffect transition="in" filter="fade">
                                      <p:cBhvr>
                                        <p:cTn id="7" dur="500"/>
                                        <p:tgtEl>
                                          <p:spTgt spid="1048718"/>
                                        </p:tgtEl>
                                      </p:cBhvr>
                                    </p:animEffect>
                                    <p:anim calcmode="lin" valueType="num">
                                      <p:cBhvr>
                                        <p:cTn id="8" dur="500" fill="hold"/>
                                        <p:tgtEl>
                                          <p:spTgt spid="1048718"/>
                                        </p:tgtEl>
                                        <p:attrNameLst>
                                          <p:attrName>ppt_x</p:attrName>
                                        </p:attrNameLst>
                                      </p:cBhvr>
                                      <p:tavLst>
                                        <p:tav tm="0">
                                          <p:val>
                                            <p:strVal val="#ppt_x"/>
                                          </p:val>
                                        </p:tav>
                                        <p:tav tm="100000">
                                          <p:val>
                                            <p:strVal val="#ppt_x"/>
                                          </p:val>
                                        </p:tav>
                                      </p:tavLst>
                                    </p:anim>
                                    <p:anim calcmode="lin" valueType="num">
                                      <p:cBhvr>
                                        <p:cTn id="9" dur="500" fill="hold"/>
                                        <p:tgtEl>
                                          <p:spTgt spid="10487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48717"/>
                                        </p:tgtEl>
                                        <p:attrNameLst>
                                          <p:attrName>style.visibility</p:attrName>
                                        </p:attrNameLst>
                                      </p:cBhvr>
                                      <p:to>
                                        <p:strVal val="visible"/>
                                      </p:to>
                                    </p:set>
                                    <p:anim calcmode="lin" valueType="num">
                                      <p:cBhvr>
                                        <p:cTn id="13" dur="500" fill="hold"/>
                                        <p:tgtEl>
                                          <p:spTgt spid="1048717"/>
                                        </p:tgtEl>
                                        <p:attrNameLst>
                                          <p:attrName>ppt_w</p:attrName>
                                        </p:attrNameLst>
                                      </p:cBhvr>
                                      <p:tavLst>
                                        <p:tav tm="0">
                                          <p:val>
                                            <p:fltVal val="0"/>
                                          </p:val>
                                        </p:tav>
                                        <p:tav tm="100000">
                                          <p:val>
                                            <p:strVal val="#ppt_w"/>
                                          </p:val>
                                        </p:tav>
                                      </p:tavLst>
                                    </p:anim>
                                    <p:anim calcmode="lin" valueType="num">
                                      <p:cBhvr>
                                        <p:cTn id="14" dur="500" fill="hold"/>
                                        <p:tgtEl>
                                          <p:spTgt spid="1048717"/>
                                        </p:tgtEl>
                                        <p:attrNameLst>
                                          <p:attrName>ppt_h</p:attrName>
                                        </p:attrNameLst>
                                      </p:cBhvr>
                                      <p:tavLst>
                                        <p:tav tm="0">
                                          <p:val>
                                            <p:fltVal val="0"/>
                                          </p:val>
                                        </p:tav>
                                        <p:tav tm="100000">
                                          <p:val>
                                            <p:strVal val="#ppt_h"/>
                                          </p:val>
                                        </p:tav>
                                      </p:tavLst>
                                    </p:anim>
                                    <p:animEffect transition="in" filter="fade">
                                      <p:cBhvr>
                                        <p:cTn id="15" dur="500"/>
                                        <p:tgtEl>
                                          <p:spTgt spid="1048717"/>
                                        </p:tgtEl>
                                      </p:cBhvr>
                                    </p:animEffect>
                                  </p:childTnLst>
                                </p:cTn>
                              </p:par>
                            </p:childTnLst>
                          </p:cTn>
                        </p:par>
                        <p:par>
                          <p:cTn id="16" fill="hold">
                            <p:stCondLst>
                              <p:cond delay="1000"/>
                            </p:stCondLst>
                            <p:childTnLst>
                              <p:par>
                                <p:cTn id="17" presetID="35" presetClass="entr" presetSubtype="0" fill="hold" grpId="0" nodeType="afterEffect">
                                  <p:stCondLst>
                                    <p:cond delay="0"/>
                                  </p:stCondLst>
                                  <p:childTnLst>
                                    <p:set>
                                      <p:cBhvr>
                                        <p:cTn id="18" dur="1" fill="hold">
                                          <p:stCondLst>
                                            <p:cond delay="0"/>
                                          </p:stCondLst>
                                        </p:cTn>
                                        <p:tgtEl>
                                          <p:spTgt spid="1048703"/>
                                        </p:tgtEl>
                                        <p:attrNameLst>
                                          <p:attrName>style.visibility</p:attrName>
                                        </p:attrNameLst>
                                      </p:cBhvr>
                                      <p:to>
                                        <p:strVal val="visible"/>
                                      </p:to>
                                    </p:set>
                                    <p:animEffect transition="in" filter="fade">
                                      <p:cBhvr>
                                        <p:cTn id="19" dur="1000"/>
                                        <p:tgtEl>
                                          <p:spTgt spid="1048703"/>
                                        </p:tgtEl>
                                      </p:cBhvr>
                                    </p:animEffect>
                                    <p:anim calcmode="lin" valueType="num">
                                      <p:cBhvr>
                                        <p:cTn id="20" dur="1000" fill="hold"/>
                                        <p:tgtEl>
                                          <p:spTgt spid="1048703"/>
                                        </p:tgtEl>
                                        <p:attrNameLst>
                                          <p:attrName>style.rotation</p:attrName>
                                        </p:attrNameLst>
                                      </p:cBhvr>
                                      <p:tavLst>
                                        <p:tav tm="0">
                                          <p:val>
                                            <p:fltVal val="720"/>
                                          </p:val>
                                        </p:tav>
                                        <p:tav tm="100000">
                                          <p:val>
                                            <p:fltVal val="0"/>
                                          </p:val>
                                        </p:tav>
                                      </p:tavLst>
                                    </p:anim>
                                    <p:anim calcmode="lin" valueType="num">
                                      <p:cBhvr>
                                        <p:cTn id="21" dur="1000" fill="hold"/>
                                        <p:tgtEl>
                                          <p:spTgt spid="1048703"/>
                                        </p:tgtEl>
                                        <p:attrNameLst>
                                          <p:attrName>ppt_h</p:attrName>
                                        </p:attrNameLst>
                                      </p:cBhvr>
                                      <p:tavLst>
                                        <p:tav tm="0">
                                          <p:val>
                                            <p:fltVal val="0"/>
                                          </p:val>
                                        </p:tav>
                                        <p:tav tm="100000">
                                          <p:val>
                                            <p:strVal val="#ppt_h"/>
                                          </p:val>
                                        </p:tav>
                                      </p:tavLst>
                                    </p:anim>
                                    <p:anim calcmode="lin" valueType="num">
                                      <p:cBhvr>
                                        <p:cTn id="22" dur="1000" fill="hold"/>
                                        <p:tgtEl>
                                          <p:spTgt spid="1048703"/>
                                        </p:tgtEl>
                                        <p:attrNameLst>
                                          <p:attrName>ppt_w</p:attrName>
                                        </p:attrNameLst>
                                      </p:cBhvr>
                                      <p:tavLst>
                                        <p:tav tm="0">
                                          <p:val>
                                            <p:fltVal val="0"/>
                                          </p:val>
                                        </p:tav>
                                        <p:tav tm="100000">
                                          <p:val>
                                            <p:strVal val="#ppt_w"/>
                                          </p:val>
                                        </p:tav>
                                      </p:tavLst>
                                    </p:anim>
                                  </p:childTnLst>
                                </p:cTn>
                              </p:par>
                            </p:childTnLst>
                          </p:cTn>
                        </p:par>
                        <p:par>
                          <p:cTn id="23" fill="hold">
                            <p:stCondLst>
                              <p:cond delay="2000"/>
                            </p:stCondLst>
                            <p:childTnLst>
                              <p:par>
                                <p:cTn id="24" presetID="35" presetClass="entr" presetSubtype="0" fill="hold" grpId="0" nodeType="afterEffect">
                                  <p:stCondLst>
                                    <p:cond delay="0"/>
                                  </p:stCondLst>
                                  <p:childTnLst>
                                    <p:set>
                                      <p:cBhvr>
                                        <p:cTn id="25" dur="1" fill="hold">
                                          <p:stCondLst>
                                            <p:cond delay="0"/>
                                          </p:stCondLst>
                                        </p:cTn>
                                        <p:tgtEl>
                                          <p:spTgt spid="1048696"/>
                                        </p:tgtEl>
                                        <p:attrNameLst>
                                          <p:attrName>style.visibility</p:attrName>
                                        </p:attrNameLst>
                                      </p:cBhvr>
                                      <p:to>
                                        <p:strVal val="visible"/>
                                      </p:to>
                                    </p:set>
                                    <p:animEffect transition="in" filter="fade">
                                      <p:cBhvr>
                                        <p:cTn id="26" dur="1000"/>
                                        <p:tgtEl>
                                          <p:spTgt spid="1048696"/>
                                        </p:tgtEl>
                                      </p:cBhvr>
                                    </p:animEffect>
                                    <p:anim calcmode="lin" valueType="num">
                                      <p:cBhvr>
                                        <p:cTn id="27" dur="1000" fill="hold"/>
                                        <p:tgtEl>
                                          <p:spTgt spid="1048696"/>
                                        </p:tgtEl>
                                        <p:attrNameLst>
                                          <p:attrName>style.rotation</p:attrName>
                                        </p:attrNameLst>
                                      </p:cBhvr>
                                      <p:tavLst>
                                        <p:tav tm="0">
                                          <p:val>
                                            <p:fltVal val="720"/>
                                          </p:val>
                                        </p:tav>
                                        <p:tav tm="100000">
                                          <p:val>
                                            <p:fltVal val="0"/>
                                          </p:val>
                                        </p:tav>
                                      </p:tavLst>
                                    </p:anim>
                                    <p:anim calcmode="lin" valueType="num">
                                      <p:cBhvr>
                                        <p:cTn id="28" dur="1000" fill="hold"/>
                                        <p:tgtEl>
                                          <p:spTgt spid="1048696"/>
                                        </p:tgtEl>
                                        <p:attrNameLst>
                                          <p:attrName>ppt_h</p:attrName>
                                        </p:attrNameLst>
                                      </p:cBhvr>
                                      <p:tavLst>
                                        <p:tav tm="0">
                                          <p:val>
                                            <p:fltVal val="0"/>
                                          </p:val>
                                        </p:tav>
                                        <p:tav tm="100000">
                                          <p:val>
                                            <p:strVal val="#ppt_h"/>
                                          </p:val>
                                        </p:tav>
                                      </p:tavLst>
                                    </p:anim>
                                    <p:anim calcmode="lin" valueType="num">
                                      <p:cBhvr>
                                        <p:cTn id="29" dur="1000" fill="hold"/>
                                        <p:tgtEl>
                                          <p:spTgt spid="1048696"/>
                                        </p:tgtEl>
                                        <p:attrNameLst>
                                          <p:attrName>ppt_w</p:attrName>
                                        </p:attrNameLst>
                                      </p:cBhvr>
                                      <p:tavLst>
                                        <p:tav tm="0">
                                          <p:val>
                                            <p:fltVal val="0"/>
                                          </p:val>
                                        </p:tav>
                                        <p:tav tm="100000">
                                          <p:val>
                                            <p:strVal val="#ppt_w"/>
                                          </p:val>
                                        </p:tav>
                                      </p:tavLst>
                                    </p:anim>
                                  </p:childTnLst>
                                </p:cTn>
                              </p:par>
                            </p:childTnLst>
                          </p:cTn>
                        </p:par>
                        <p:par>
                          <p:cTn id="30" fill="hold">
                            <p:stCondLst>
                              <p:cond delay="3000"/>
                            </p:stCondLst>
                            <p:childTnLst>
                              <p:par>
                                <p:cTn id="31" presetID="18" presetClass="entr" presetSubtype="3" fill="hold" nodeType="after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strips(upRight)">
                                      <p:cBhvr>
                                        <p:cTn id="33" dur="500"/>
                                        <p:tgtEl>
                                          <p:spTgt spid="89"/>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 calcmode="lin" valueType="num">
                                      <p:cBhvr>
                                        <p:cTn id="37" dur="500" fill="hold"/>
                                        <p:tgtEl>
                                          <p:spTgt spid="93"/>
                                        </p:tgtEl>
                                        <p:attrNameLst>
                                          <p:attrName>ppt_w</p:attrName>
                                        </p:attrNameLst>
                                      </p:cBhvr>
                                      <p:tavLst>
                                        <p:tav tm="0">
                                          <p:val>
                                            <p:fltVal val="0"/>
                                          </p:val>
                                        </p:tav>
                                        <p:tav tm="100000">
                                          <p:val>
                                            <p:strVal val="#ppt_w"/>
                                          </p:val>
                                        </p:tav>
                                      </p:tavLst>
                                    </p:anim>
                                    <p:anim calcmode="lin" valueType="num">
                                      <p:cBhvr>
                                        <p:cTn id="38" dur="500" fill="hold"/>
                                        <p:tgtEl>
                                          <p:spTgt spid="93"/>
                                        </p:tgtEl>
                                        <p:attrNameLst>
                                          <p:attrName>ppt_h</p:attrName>
                                        </p:attrNameLst>
                                      </p:cBhvr>
                                      <p:tavLst>
                                        <p:tav tm="0">
                                          <p:val>
                                            <p:fltVal val="0"/>
                                          </p:val>
                                        </p:tav>
                                        <p:tav tm="100000">
                                          <p:val>
                                            <p:strVal val="#ppt_h"/>
                                          </p:val>
                                        </p:tav>
                                      </p:tavLst>
                                    </p:anim>
                                    <p:animEffect transition="in" filter="fade">
                                      <p:cBhvr>
                                        <p:cTn id="39" dur="500"/>
                                        <p:tgtEl>
                                          <p:spTgt spid="93"/>
                                        </p:tgtEl>
                                      </p:cBhvr>
                                    </p:animEffect>
                                  </p:childTnLst>
                                </p:cTn>
                              </p:par>
                            </p:childTnLst>
                          </p:cTn>
                        </p:par>
                        <p:par>
                          <p:cTn id="40" fill="hold">
                            <p:stCondLst>
                              <p:cond delay="4000"/>
                            </p:stCondLst>
                            <p:childTnLst>
                              <p:par>
                                <p:cTn id="41" presetID="22" presetClass="entr" presetSubtype="4" fill="hold" nodeType="afterEffect">
                                  <p:stCondLst>
                                    <p:cond delay="0"/>
                                  </p:stCondLst>
                                  <p:childTnLst>
                                    <p:set>
                                      <p:cBhvr>
                                        <p:cTn id="42" dur="1" fill="hold">
                                          <p:stCondLst>
                                            <p:cond delay="0"/>
                                          </p:stCondLst>
                                        </p:cTn>
                                        <p:tgtEl>
                                          <p:spTgt spid="3145736"/>
                                        </p:tgtEl>
                                        <p:attrNameLst>
                                          <p:attrName>style.visibility</p:attrName>
                                        </p:attrNameLst>
                                      </p:cBhvr>
                                      <p:to>
                                        <p:strVal val="visible"/>
                                      </p:to>
                                    </p:set>
                                    <p:animEffect transition="in" filter="wipe(down)">
                                      <p:cBhvr>
                                        <p:cTn id="43" dur="500"/>
                                        <p:tgtEl>
                                          <p:spTgt spid="3145736"/>
                                        </p:tgtEl>
                                      </p:cBhvr>
                                    </p:animEffect>
                                  </p:childTnLst>
                                </p:cTn>
                              </p:par>
                              <p:par>
                                <p:cTn id="44" presetID="42" presetClass="entr" presetSubtype="0" fill="hold" grpId="0" nodeType="withEffect">
                                  <p:stCondLst>
                                    <p:cond delay="0"/>
                                  </p:stCondLst>
                                  <p:childTnLst>
                                    <p:set>
                                      <p:cBhvr>
                                        <p:cTn id="45" dur="1" fill="hold">
                                          <p:stCondLst>
                                            <p:cond delay="0"/>
                                          </p:stCondLst>
                                        </p:cTn>
                                        <p:tgtEl>
                                          <p:spTgt spid="1048712"/>
                                        </p:tgtEl>
                                        <p:attrNameLst>
                                          <p:attrName>style.visibility</p:attrName>
                                        </p:attrNameLst>
                                      </p:cBhvr>
                                      <p:to>
                                        <p:strVal val="visible"/>
                                      </p:to>
                                    </p:set>
                                    <p:animEffect transition="in" filter="fade">
                                      <p:cBhvr>
                                        <p:cTn id="46" dur="500"/>
                                        <p:tgtEl>
                                          <p:spTgt spid="1048712"/>
                                        </p:tgtEl>
                                      </p:cBhvr>
                                    </p:animEffect>
                                    <p:anim calcmode="lin" valueType="num">
                                      <p:cBhvr>
                                        <p:cTn id="47" dur="500" fill="hold"/>
                                        <p:tgtEl>
                                          <p:spTgt spid="1048712"/>
                                        </p:tgtEl>
                                        <p:attrNameLst>
                                          <p:attrName>ppt_x</p:attrName>
                                        </p:attrNameLst>
                                      </p:cBhvr>
                                      <p:tavLst>
                                        <p:tav tm="0">
                                          <p:val>
                                            <p:strVal val="#ppt_x"/>
                                          </p:val>
                                        </p:tav>
                                        <p:tav tm="100000">
                                          <p:val>
                                            <p:strVal val="#ppt_x"/>
                                          </p:val>
                                        </p:tav>
                                      </p:tavLst>
                                    </p:anim>
                                    <p:anim calcmode="lin" valueType="num">
                                      <p:cBhvr>
                                        <p:cTn id="48" dur="500" fill="hold"/>
                                        <p:tgtEl>
                                          <p:spTgt spid="1048712"/>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35" presetClass="entr" presetSubtype="0" fill="hold" grpId="0" nodeType="afterEffect">
                                  <p:stCondLst>
                                    <p:cond delay="0"/>
                                  </p:stCondLst>
                                  <p:childTnLst>
                                    <p:set>
                                      <p:cBhvr>
                                        <p:cTn id="51" dur="1" fill="hold">
                                          <p:stCondLst>
                                            <p:cond delay="0"/>
                                          </p:stCondLst>
                                        </p:cTn>
                                        <p:tgtEl>
                                          <p:spTgt spid="1048695"/>
                                        </p:tgtEl>
                                        <p:attrNameLst>
                                          <p:attrName>style.visibility</p:attrName>
                                        </p:attrNameLst>
                                      </p:cBhvr>
                                      <p:to>
                                        <p:strVal val="visible"/>
                                      </p:to>
                                    </p:set>
                                    <p:animEffect transition="in" filter="fade">
                                      <p:cBhvr>
                                        <p:cTn id="52" dur="1000"/>
                                        <p:tgtEl>
                                          <p:spTgt spid="1048695"/>
                                        </p:tgtEl>
                                      </p:cBhvr>
                                    </p:animEffect>
                                    <p:anim calcmode="lin" valueType="num">
                                      <p:cBhvr>
                                        <p:cTn id="53" dur="1000" fill="hold"/>
                                        <p:tgtEl>
                                          <p:spTgt spid="1048695"/>
                                        </p:tgtEl>
                                        <p:attrNameLst>
                                          <p:attrName>style.rotation</p:attrName>
                                        </p:attrNameLst>
                                      </p:cBhvr>
                                      <p:tavLst>
                                        <p:tav tm="0">
                                          <p:val>
                                            <p:fltVal val="720"/>
                                          </p:val>
                                        </p:tav>
                                        <p:tav tm="100000">
                                          <p:val>
                                            <p:fltVal val="0"/>
                                          </p:val>
                                        </p:tav>
                                      </p:tavLst>
                                    </p:anim>
                                    <p:anim calcmode="lin" valueType="num">
                                      <p:cBhvr>
                                        <p:cTn id="54" dur="1000" fill="hold"/>
                                        <p:tgtEl>
                                          <p:spTgt spid="1048695"/>
                                        </p:tgtEl>
                                        <p:attrNameLst>
                                          <p:attrName>ppt_h</p:attrName>
                                        </p:attrNameLst>
                                      </p:cBhvr>
                                      <p:tavLst>
                                        <p:tav tm="0">
                                          <p:val>
                                            <p:fltVal val="0"/>
                                          </p:val>
                                        </p:tav>
                                        <p:tav tm="100000">
                                          <p:val>
                                            <p:strVal val="#ppt_h"/>
                                          </p:val>
                                        </p:tav>
                                      </p:tavLst>
                                    </p:anim>
                                    <p:anim calcmode="lin" valueType="num">
                                      <p:cBhvr>
                                        <p:cTn id="55" dur="1000" fill="hold"/>
                                        <p:tgtEl>
                                          <p:spTgt spid="1048695"/>
                                        </p:tgtEl>
                                        <p:attrNameLst>
                                          <p:attrName>ppt_w</p:attrName>
                                        </p:attrNameLst>
                                      </p:cBhvr>
                                      <p:tavLst>
                                        <p:tav tm="0">
                                          <p:val>
                                            <p:fltVal val="0"/>
                                          </p:val>
                                        </p:tav>
                                        <p:tav tm="100000">
                                          <p:val>
                                            <p:strVal val="#ppt_w"/>
                                          </p:val>
                                        </p:tav>
                                      </p:tavLst>
                                    </p:anim>
                                  </p:childTnLst>
                                </p:cTn>
                              </p:par>
                            </p:childTnLst>
                          </p:cTn>
                        </p:par>
                        <p:par>
                          <p:cTn id="56" fill="hold">
                            <p:stCondLst>
                              <p:cond delay="5500"/>
                            </p:stCondLst>
                            <p:childTnLst>
                              <p:par>
                                <p:cTn id="57" presetID="18" presetClass="entr" presetSubtype="3" fill="hold"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strips(upRight)">
                                      <p:cBhvr>
                                        <p:cTn id="59" dur="500"/>
                                        <p:tgtEl>
                                          <p:spTgt spid="88"/>
                                        </p:tgtEl>
                                      </p:cBhvr>
                                    </p:animEffect>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91"/>
                                        </p:tgtEl>
                                        <p:attrNameLst>
                                          <p:attrName>style.visibility</p:attrName>
                                        </p:attrNameLst>
                                      </p:cBhvr>
                                      <p:to>
                                        <p:strVal val="visible"/>
                                      </p:to>
                                    </p:set>
                                    <p:anim calcmode="lin" valueType="num">
                                      <p:cBhvr>
                                        <p:cTn id="63" dur="500" fill="hold"/>
                                        <p:tgtEl>
                                          <p:spTgt spid="91"/>
                                        </p:tgtEl>
                                        <p:attrNameLst>
                                          <p:attrName>ppt_w</p:attrName>
                                        </p:attrNameLst>
                                      </p:cBhvr>
                                      <p:tavLst>
                                        <p:tav tm="0">
                                          <p:val>
                                            <p:fltVal val="0"/>
                                          </p:val>
                                        </p:tav>
                                        <p:tav tm="100000">
                                          <p:val>
                                            <p:strVal val="#ppt_w"/>
                                          </p:val>
                                        </p:tav>
                                      </p:tavLst>
                                    </p:anim>
                                    <p:anim calcmode="lin" valueType="num">
                                      <p:cBhvr>
                                        <p:cTn id="64" dur="500" fill="hold"/>
                                        <p:tgtEl>
                                          <p:spTgt spid="91"/>
                                        </p:tgtEl>
                                        <p:attrNameLst>
                                          <p:attrName>ppt_h</p:attrName>
                                        </p:attrNameLst>
                                      </p:cBhvr>
                                      <p:tavLst>
                                        <p:tav tm="0">
                                          <p:val>
                                            <p:fltVal val="0"/>
                                          </p:val>
                                        </p:tav>
                                        <p:tav tm="100000">
                                          <p:val>
                                            <p:strVal val="#ppt_h"/>
                                          </p:val>
                                        </p:tav>
                                      </p:tavLst>
                                    </p:anim>
                                    <p:animEffect transition="in" filter="fade">
                                      <p:cBhvr>
                                        <p:cTn id="65" dur="500"/>
                                        <p:tgtEl>
                                          <p:spTgt spid="91"/>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3145734"/>
                                        </p:tgtEl>
                                        <p:attrNameLst>
                                          <p:attrName>style.visibility</p:attrName>
                                        </p:attrNameLst>
                                      </p:cBhvr>
                                      <p:to>
                                        <p:strVal val="visible"/>
                                      </p:to>
                                    </p:set>
                                    <p:animEffect transition="in" filter="wipe(down)">
                                      <p:cBhvr>
                                        <p:cTn id="69" dur="500"/>
                                        <p:tgtEl>
                                          <p:spTgt spid="3145734"/>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1048704"/>
                                        </p:tgtEl>
                                        <p:attrNameLst>
                                          <p:attrName>style.visibility</p:attrName>
                                        </p:attrNameLst>
                                      </p:cBhvr>
                                      <p:to>
                                        <p:strVal val="visible"/>
                                      </p:to>
                                    </p:set>
                                    <p:animEffect transition="in" filter="fade">
                                      <p:cBhvr>
                                        <p:cTn id="72" dur="500"/>
                                        <p:tgtEl>
                                          <p:spTgt spid="1048704"/>
                                        </p:tgtEl>
                                      </p:cBhvr>
                                    </p:animEffect>
                                    <p:anim calcmode="lin" valueType="num">
                                      <p:cBhvr>
                                        <p:cTn id="73" dur="500" fill="hold"/>
                                        <p:tgtEl>
                                          <p:spTgt spid="1048704"/>
                                        </p:tgtEl>
                                        <p:attrNameLst>
                                          <p:attrName>ppt_x</p:attrName>
                                        </p:attrNameLst>
                                      </p:cBhvr>
                                      <p:tavLst>
                                        <p:tav tm="0">
                                          <p:val>
                                            <p:strVal val="#ppt_x"/>
                                          </p:val>
                                        </p:tav>
                                        <p:tav tm="100000">
                                          <p:val>
                                            <p:strVal val="#ppt_x"/>
                                          </p:val>
                                        </p:tav>
                                      </p:tavLst>
                                    </p:anim>
                                    <p:anim calcmode="lin" valueType="num">
                                      <p:cBhvr>
                                        <p:cTn id="74" dur="500" fill="hold"/>
                                        <p:tgtEl>
                                          <p:spTgt spid="1048704"/>
                                        </p:tgtEl>
                                        <p:attrNameLst>
                                          <p:attrName>ppt_y</p:attrName>
                                        </p:attrNameLst>
                                      </p:cBhvr>
                                      <p:tavLst>
                                        <p:tav tm="0">
                                          <p:val>
                                            <p:strVal val="#ppt_y+.1"/>
                                          </p:val>
                                        </p:tav>
                                        <p:tav tm="100000">
                                          <p:val>
                                            <p:strVal val="#ppt_y"/>
                                          </p:val>
                                        </p:tav>
                                      </p:tavLst>
                                    </p:anim>
                                  </p:childTnLst>
                                </p:cTn>
                              </p:par>
                            </p:childTnLst>
                          </p:cTn>
                        </p:par>
                        <p:par>
                          <p:cTn id="75" fill="hold">
                            <p:stCondLst>
                              <p:cond delay="7000"/>
                            </p:stCondLst>
                            <p:childTnLst>
                              <p:par>
                                <p:cTn id="76" presetID="18" presetClass="entr" presetSubtype="3"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strips(upRight)">
                                      <p:cBhvr>
                                        <p:cTn id="78" dur="500"/>
                                        <p:tgtEl>
                                          <p:spTgt spid="35"/>
                                        </p:tgtEl>
                                      </p:cBhvr>
                                    </p:animEffect>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p:cTn id="82" dur="500" fill="hold"/>
                                        <p:tgtEl>
                                          <p:spTgt spid="38"/>
                                        </p:tgtEl>
                                        <p:attrNameLst>
                                          <p:attrName>ppt_w</p:attrName>
                                        </p:attrNameLst>
                                      </p:cBhvr>
                                      <p:tavLst>
                                        <p:tav tm="0">
                                          <p:val>
                                            <p:fltVal val="0"/>
                                          </p:val>
                                        </p:tav>
                                        <p:tav tm="100000">
                                          <p:val>
                                            <p:strVal val="#ppt_w"/>
                                          </p:val>
                                        </p:tav>
                                      </p:tavLst>
                                    </p:anim>
                                    <p:anim calcmode="lin" valueType="num">
                                      <p:cBhvr>
                                        <p:cTn id="83" dur="500" fill="hold"/>
                                        <p:tgtEl>
                                          <p:spTgt spid="38"/>
                                        </p:tgtEl>
                                        <p:attrNameLst>
                                          <p:attrName>ppt_h</p:attrName>
                                        </p:attrNameLst>
                                      </p:cBhvr>
                                      <p:tavLst>
                                        <p:tav tm="0">
                                          <p:val>
                                            <p:fltVal val="0"/>
                                          </p:val>
                                        </p:tav>
                                        <p:tav tm="100000">
                                          <p:val>
                                            <p:strVal val="#ppt_h"/>
                                          </p:val>
                                        </p:tav>
                                      </p:tavLst>
                                    </p:anim>
                                    <p:animEffect transition="in" filter="fade">
                                      <p:cBhvr>
                                        <p:cTn id="84" dur="500"/>
                                        <p:tgtEl>
                                          <p:spTgt spid="38"/>
                                        </p:tgtEl>
                                      </p:cBhvr>
                                    </p:animEffect>
                                  </p:childTnLst>
                                </p:cTn>
                              </p:par>
                            </p:childTnLst>
                          </p:cTn>
                        </p:par>
                        <p:par>
                          <p:cTn id="85" fill="hold">
                            <p:stCondLst>
                              <p:cond delay="8000"/>
                            </p:stCondLst>
                            <p:childTnLst>
                              <p:par>
                                <p:cTn id="86" presetID="22" presetClass="entr" presetSubtype="4" fill="hold"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down)">
                                      <p:cBhvr>
                                        <p:cTn id="88" dur="500"/>
                                        <p:tgtEl>
                                          <p:spTgt spid="4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fade">
                                      <p:cBhvr>
                                        <p:cTn id="91" dur="500"/>
                                        <p:tgtEl>
                                          <p:spTgt spid="42"/>
                                        </p:tgtEl>
                                      </p:cBhvr>
                                    </p:animEffect>
                                    <p:anim calcmode="lin" valueType="num">
                                      <p:cBhvr>
                                        <p:cTn id="92" dur="500" fill="hold"/>
                                        <p:tgtEl>
                                          <p:spTgt spid="42"/>
                                        </p:tgtEl>
                                        <p:attrNameLst>
                                          <p:attrName>ppt_x</p:attrName>
                                        </p:attrNameLst>
                                      </p:cBhvr>
                                      <p:tavLst>
                                        <p:tav tm="0">
                                          <p:val>
                                            <p:strVal val="#ppt_x"/>
                                          </p:val>
                                        </p:tav>
                                        <p:tav tm="100000">
                                          <p:val>
                                            <p:strVal val="#ppt_x"/>
                                          </p:val>
                                        </p:tav>
                                      </p:tavLst>
                                    </p:anim>
                                    <p:anim calcmode="lin" valueType="num">
                                      <p:cBhvr>
                                        <p:cTn id="93"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5" grpId="0" animBg="1"/>
      <p:bldP spid="1048696" grpId="0" animBg="1"/>
      <p:bldP spid="1048703" grpId="0" animBg="1"/>
      <p:bldP spid="1048704" grpId="0"/>
      <p:bldP spid="1048712" grpId="0"/>
      <p:bldP spid="1048717" grpId="0"/>
      <p:bldP spid="1048718" grpId="0" animBg="1"/>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Group 38"/>
          <p:cNvGrpSpPr/>
          <p:nvPr/>
        </p:nvGrpSpPr>
        <p:grpSpPr bwMode="auto">
          <a:xfrm>
            <a:off x="5344017" y="1769782"/>
            <a:ext cx="753573" cy="225000"/>
            <a:chOff x="7244862" y="2564012"/>
            <a:chExt cx="1005315" cy="299674"/>
          </a:xfrm>
        </p:grpSpPr>
        <p:cxnSp>
          <p:nvCxnSpPr>
            <p:cNvPr id="3145737" name="Straight Connector 39"/>
            <p:cNvCxnSpPr/>
            <p:nvPr/>
          </p:nvCxnSpPr>
          <p:spPr>
            <a:xfrm flipV="1">
              <a:off x="7244862" y="2564012"/>
              <a:ext cx="393867" cy="299674"/>
            </a:xfrm>
            <a:prstGeom prst="line">
              <a:avLst/>
            </a:prstGeom>
            <a:ln w="6350">
              <a:solidFill>
                <a:srgbClr val="108036"/>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3145738" name="Straight Connector 40"/>
            <p:cNvCxnSpPr/>
            <p:nvPr/>
          </p:nvCxnSpPr>
          <p:spPr>
            <a:xfrm>
              <a:off x="7643494" y="2564012"/>
              <a:ext cx="606683" cy="0"/>
            </a:xfrm>
            <a:prstGeom prst="line">
              <a:avLst/>
            </a:prstGeom>
            <a:ln w="6350">
              <a:solidFill>
                <a:srgbClr val="108036"/>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13" name="Group 41"/>
          <p:cNvGrpSpPr/>
          <p:nvPr/>
        </p:nvGrpSpPr>
        <p:grpSpPr bwMode="auto">
          <a:xfrm flipH="1">
            <a:off x="2860680" y="1769782"/>
            <a:ext cx="753573" cy="225000"/>
            <a:chOff x="7244862" y="2564012"/>
            <a:chExt cx="1005315" cy="299674"/>
          </a:xfrm>
        </p:grpSpPr>
        <p:cxnSp>
          <p:nvCxnSpPr>
            <p:cNvPr id="3145739" name="Straight Connector 42"/>
            <p:cNvCxnSpPr/>
            <p:nvPr/>
          </p:nvCxnSpPr>
          <p:spPr>
            <a:xfrm flipV="1">
              <a:off x="7244862" y="2564012"/>
              <a:ext cx="393867" cy="299674"/>
            </a:xfrm>
            <a:prstGeom prst="line">
              <a:avLst/>
            </a:prstGeom>
            <a:ln w="6350">
              <a:solidFill>
                <a:srgbClr val="108036"/>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3145740" name="Straight Connector 43"/>
            <p:cNvCxnSpPr/>
            <p:nvPr/>
          </p:nvCxnSpPr>
          <p:spPr>
            <a:xfrm>
              <a:off x="7643494" y="2564012"/>
              <a:ext cx="606683" cy="0"/>
            </a:xfrm>
            <a:prstGeom prst="line">
              <a:avLst/>
            </a:prstGeom>
            <a:ln w="6350">
              <a:solidFill>
                <a:srgbClr val="108036"/>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14" name="Group 44"/>
          <p:cNvGrpSpPr/>
          <p:nvPr/>
        </p:nvGrpSpPr>
        <p:grpSpPr bwMode="auto">
          <a:xfrm rot="1354404" flipV="1">
            <a:off x="4748778" y="3220974"/>
            <a:ext cx="753573" cy="225001"/>
            <a:chOff x="7244862" y="2564012"/>
            <a:chExt cx="1005315" cy="299674"/>
          </a:xfrm>
        </p:grpSpPr>
        <p:cxnSp>
          <p:nvCxnSpPr>
            <p:cNvPr id="3145741" name="Straight Connector 45"/>
            <p:cNvCxnSpPr/>
            <p:nvPr/>
          </p:nvCxnSpPr>
          <p:spPr>
            <a:xfrm flipV="1">
              <a:off x="7242482" y="2566640"/>
              <a:ext cx="393867" cy="299674"/>
            </a:xfrm>
            <a:prstGeom prst="line">
              <a:avLst/>
            </a:prstGeom>
            <a:ln w="6350">
              <a:solidFill>
                <a:srgbClr val="108036"/>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3145742" name="Straight Connector 46"/>
            <p:cNvCxnSpPr/>
            <p:nvPr/>
          </p:nvCxnSpPr>
          <p:spPr>
            <a:xfrm>
              <a:off x="7642153" y="2566779"/>
              <a:ext cx="606683" cy="0"/>
            </a:xfrm>
            <a:prstGeom prst="line">
              <a:avLst/>
            </a:prstGeom>
            <a:ln w="6350">
              <a:solidFill>
                <a:srgbClr val="108036"/>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15" name="Group 47"/>
          <p:cNvGrpSpPr/>
          <p:nvPr/>
        </p:nvGrpSpPr>
        <p:grpSpPr bwMode="auto">
          <a:xfrm rot="-1354404" flipH="1" flipV="1">
            <a:off x="3470204" y="3220974"/>
            <a:ext cx="753573" cy="225001"/>
            <a:chOff x="7244862" y="2564012"/>
            <a:chExt cx="1005315" cy="299674"/>
          </a:xfrm>
        </p:grpSpPr>
        <p:cxnSp>
          <p:nvCxnSpPr>
            <p:cNvPr id="3145743" name="Straight Connector 48"/>
            <p:cNvCxnSpPr/>
            <p:nvPr/>
          </p:nvCxnSpPr>
          <p:spPr>
            <a:xfrm flipV="1">
              <a:off x="7245168" y="2564320"/>
              <a:ext cx="393867" cy="299674"/>
            </a:xfrm>
            <a:prstGeom prst="line">
              <a:avLst/>
            </a:prstGeom>
            <a:ln w="6350">
              <a:solidFill>
                <a:srgbClr val="108036"/>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3145744" name="Straight Connector 49"/>
            <p:cNvCxnSpPr/>
            <p:nvPr/>
          </p:nvCxnSpPr>
          <p:spPr>
            <a:xfrm>
              <a:off x="7646305" y="2565069"/>
              <a:ext cx="606683" cy="0"/>
            </a:xfrm>
            <a:prstGeom prst="line">
              <a:avLst/>
            </a:prstGeom>
            <a:ln w="6350">
              <a:solidFill>
                <a:srgbClr val="108036"/>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16" name="Group 1"/>
          <p:cNvGrpSpPr/>
          <p:nvPr/>
        </p:nvGrpSpPr>
        <p:grpSpPr bwMode="auto">
          <a:xfrm>
            <a:off x="3001157" y="1540020"/>
            <a:ext cx="2954766" cy="2878576"/>
            <a:chOff x="4121518" y="1915221"/>
            <a:chExt cx="3939219" cy="3837413"/>
          </a:xfrm>
        </p:grpSpPr>
        <p:grpSp>
          <p:nvGrpSpPr>
            <p:cNvPr id="117" name="Group 52"/>
            <p:cNvGrpSpPr/>
            <p:nvPr/>
          </p:nvGrpSpPr>
          <p:grpSpPr bwMode="auto">
            <a:xfrm>
              <a:off x="4121518" y="1915221"/>
              <a:ext cx="3939219" cy="3837413"/>
              <a:chOff x="3160707" y="1634350"/>
              <a:chExt cx="2825746" cy="2752719"/>
            </a:xfrm>
          </p:grpSpPr>
          <p:sp>
            <p:nvSpPr>
              <p:cNvPr id="1048757" name="Freeform 5"/>
              <p:cNvSpPr>
                <a:spLocks noEditPoints="1"/>
              </p:cNvSpPr>
              <p:nvPr/>
            </p:nvSpPr>
            <p:spPr bwMode="auto">
              <a:xfrm>
                <a:off x="3160707" y="1912126"/>
                <a:ext cx="1180620" cy="1243163"/>
              </a:xfrm>
              <a:custGeom>
                <a:avLst/>
                <a:gdLst/>
                <a:ahLst/>
                <a:cxnLst>
                  <a:cxn ang="0">
                    <a:pos x="85" y="294"/>
                  </a:cxn>
                  <a:cxn ang="0">
                    <a:pos x="0" y="330"/>
                  </a:cxn>
                  <a:cxn ang="0">
                    <a:pos x="314" y="0"/>
                  </a:cxn>
                  <a:cxn ang="0">
                    <a:pos x="167" y="327"/>
                  </a:cxn>
                  <a:cxn ang="0">
                    <a:pos x="85" y="294"/>
                  </a:cxn>
                  <a:cxn ang="0">
                    <a:pos x="85" y="294"/>
                  </a:cxn>
                  <a:cxn ang="0">
                    <a:pos x="85" y="294"/>
                  </a:cxn>
                </a:cxnLst>
                <a:rect l="0" t="0" r="r" b="b"/>
                <a:pathLst>
                  <a:path w="314" h="330">
                    <a:moveTo>
                      <a:pt x="85" y="294"/>
                    </a:moveTo>
                    <a:cubicBezTo>
                      <a:pt x="52" y="294"/>
                      <a:pt x="21" y="307"/>
                      <a:pt x="0" y="330"/>
                    </a:cubicBezTo>
                    <a:cubicBezTo>
                      <a:pt x="19" y="162"/>
                      <a:pt x="149" y="27"/>
                      <a:pt x="314" y="0"/>
                    </a:cubicBezTo>
                    <a:cubicBezTo>
                      <a:pt x="176" y="99"/>
                      <a:pt x="167" y="274"/>
                      <a:pt x="167" y="327"/>
                    </a:cubicBezTo>
                    <a:cubicBezTo>
                      <a:pt x="146" y="306"/>
                      <a:pt x="116" y="294"/>
                      <a:pt x="85" y="294"/>
                    </a:cubicBezTo>
                    <a:close/>
                    <a:moveTo>
                      <a:pt x="85" y="294"/>
                    </a:moveTo>
                    <a:cubicBezTo>
                      <a:pt x="85" y="294"/>
                      <a:pt x="85" y="294"/>
                      <a:pt x="85" y="294"/>
                    </a:cubicBezTo>
                  </a:path>
                </a:pathLst>
              </a:custGeom>
              <a:solidFill>
                <a:srgbClr val="108136"/>
              </a:solidFill>
              <a:ln w="9525">
                <a:noFill/>
                <a:round/>
              </a:ln>
              <a:effectLst/>
            </p:spPr>
            <p:txBody>
              <a:bodyPr/>
              <a:lstStyle/>
              <a:p>
                <a:pPr defTabSz="685165"/>
                <a:endParaRPr lang="en-US" sz="1280" dirty="0">
                  <a:latin typeface="微软雅黑" panose="020B0503020204020204" pitchFamily="34" charset="-122"/>
                  <a:ea typeface="微软雅黑" panose="020B0503020204020204" pitchFamily="34" charset="-122"/>
                </a:endParaRPr>
              </a:p>
            </p:txBody>
          </p:sp>
          <p:sp>
            <p:nvSpPr>
              <p:cNvPr id="1048758" name="Freeform 6"/>
              <p:cNvSpPr>
                <a:spLocks noEditPoints="1"/>
              </p:cNvSpPr>
              <p:nvPr/>
            </p:nvSpPr>
            <p:spPr bwMode="auto">
              <a:xfrm>
                <a:off x="3885929" y="1916680"/>
                <a:ext cx="636419" cy="1238610"/>
              </a:xfrm>
              <a:custGeom>
                <a:avLst/>
                <a:gdLst/>
                <a:ahLst/>
                <a:cxnLst>
                  <a:cxn ang="0">
                    <a:pos x="84" y="293"/>
                  </a:cxn>
                  <a:cxn ang="0">
                    <a:pos x="1" y="327"/>
                  </a:cxn>
                  <a:cxn ang="0">
                    <a:pos x="169" y="0"/>
                  </a:cxn>
                  <a:cxn ang="0">
                    <a:pos x="169" y="329"/>
                  </a:cxn>
                  <a:cxn ang="0">
                    <a:pos x="84" y="293"/>
                  </a:cxn>
                  <a:cxn ang="0">
                    <a:pos x="84" y="293"/>
                  </a:cxn>
                  <a:cxn ang="0">
                    <a:pos x="84" y="293"/>
                  </a:cxn>
                </a:cxnLst>
                <a:rect l="0" t="0" r="r" b="b"/>
                <a:pathLst>
                  <a:path w="169" h="329">
                    <a:moveTo>
                      <a:pt x="84" y="293"/>
                    </a:moveTo>
                    <a:cubicBezTo>
                      <a:pt x="52" y="293"/>
                      <a:pt x="22" y="306"/>
                      <a:pt x="1" y="327"/>
                    </a:cubicBezTo>
                    <a:cubicBezTo>
                      <a:pt x="0" y="276"/>
                      <a:pt x="8" y="87"/>
                      <a:pt x="169" y="0"/>
                    </a:cubicBezTo>
                    <a:cubicBezTo>
                      <a:pt x="169" y="329"/>
                      <a:pt x="169" y="329"/>
                      <a:pt x="169" y="329"/>
                    </a:cubicBezTo>
                    <a:cubicBezTo>
                      <a:pt x="147" y="306"/>
                      <a:pt x="117" y="293"/>
                      <a:pt x="84" y="293"/>
                    </a:cubicBezTo>
                    <a:close/>
                    <a:moveTo>
                      <a:pt x="84" y="293"/>
                    </a:moveTo>
                    <a:cubicBezTo>
                      <a:pt x="84" y="293"/>
                      <a:pt x="84" y="293"/>
                      <a:pt x="84" y="293"/>
                    </a:cubicBezTo>
                  </a:path>
                </a:pathLst>
              </a:custGeom>
              <a:solidFill>
                <a:srgbClr val="8CC94C"/>
              </a:solidFill>
              <a:ln w="9525">
                <a:noFill/>
                <a:round/>
              </a:ln>
              <a:effectLst/>
            </p:spPr>
            <p:txBody>
              <a:bodyPr/>
              <a:lstStyle/>
              <a:p>
                <a:pPr defTabSz="685165"/>
                <a:endParaRPr lang="en-US" sz="1280" dirty="0">
                  <a:latin typeface="微软雅黑" panose="020B0503020204020204" pitchFamily="34" charset="-122"/>
                  <a:ea typeface="微软雅黑" panose="020B0503020204020204" pitchFamily="34" charset="-122"/>
                </a:endParaRPr>
              </a:p>
            </p:txBody>
          </p:sp>
          <p:sp>
            <p:nvSpPr>
              <p:cNvPr id="1048759" name="Freeform 7"/>
              <p:cNvSpPr>
                <a:spLocks noEditPoints="1"/>
              </p:cNvSpPr>
              <p:nvPr/>
            </p:nvSpPr>
            <p:spPr bwMode="auto">
              <a:xfrm>
                <a:off x="4621397" y="1916680"/>
                <a:ext cx="635281" cy="1238610"/>
              </a:xfrm>
              <a:custGeom>
                <a:avLst/>
                <a:gdLst/>
                <a:ahLst/>
                <a:cxnLst>
                  <a:cxn ang="0">
                    <a:pos x="85" y="293"/>
                  </a:cxn>
                  <a:cxn ang="0">
                    <a:pos x="0" y="329"/>
                  </a:cxn>
                  <a:cxn ang="0">
                    <a:pos x="0" y="0"/>
                  </a:cxn>
                  <a:cxn ang="0">
                    <a:pos x="168" y="327"/>
                  </a:cxn>
                  <a:cxn ang="0">
                    <a:pos x="85" y="293"/>
                  </a:cxn>
                  <a:cxn ang="0">
                    <a:pos x="85" y="293"/>
                  </a:cxn>
                  <a:cxn ang="0">
                    <a:pos x="85" y="293"/>
                  </a:cxn>
                </a:cxnLst>
                <a:rect l="0" t="0" r="r" b="b"/>
                <a:pathLst>
                  <a:path w="169" h="329">
                    <a:moveTo>
                      <a:pt x="85" y="293"/>
                    </a:moveTo>
                    <a:cubicBezTo>
                      <a:pt x="52" y="293"/>
                      <a:pt x="22" y="306"/>
                      <a:pt x="0" y="329"/>
                    </a:cubicBezTo>
                    <a:cubicBezTo>
                      <a:pt x="0" y="0"/>
                      <a:pt x="0" y="0"/>
                      <a:pt x="0" y="0"/>
                    </a:cubicBezTo>
                    <a:cubicBezTo>
                      <a:pt x="161" y="87"/>
                      <a:pt x="169" y="276"/>
                      <a:pt x="168" y="327"/>
                    </a:cubicBezTo>
                    <a:cubicBezTo>
                      <a:pt x="146" y="306"/>
                      <a:pt x="116" y="293"/>
                      <a:pt x="85" y="293"/>
                    </a:cubicBezTo>
                    <a:close/>
                    <a:moveTo>
                      <a:pt x="85" y="293"/>
                    </a:moveTo>
                    <a:cubicBezTo>
                      <a:pt x="85" y="293"/>
                      <a:pt x="85" y="293"/>
                      <a:pt x="85" y="293"/>
                    </a:cubicBezTo>
                  </a:path>
                </a:pathLst>
              </a:custGeom>
              <a:solidFill>
                <a:srgbClr val="8CC94C"/>
              </a:solidFill>
              <a:ln w="9525">
                <a:noFill/>
                <a:round/>
              </a:ln>
              <a:effectLst/>
            </p:spPr>
            <p:txBody>
              <a:bodyPr/>
              <a:lstStyle/>
              <a:p>
                <a:pPr defTabSz="685165"/>
                <a:endParaRPr lang="en-US" sz="1280" dirty="0">
                  <a:latin typeface="微软雅黑" panose="020B0503020204020204" pitchFamily="34" charset="-122"/>
                  <a:ea typeface="微软雅黑" panose="020B0503020204020204" pitchFamily="34" charset="-122"/>
                </a:endParaRPr>
              </a:p>
            </p:txBody>
          </p:sp>
          <p:sp>
            <p:nvSpPr>
              <p:cNvPr id="1048760" name="Freeform 8"/>
              <p:cNvSpPr>
                <a:spLocks noEditPoints="1"/>
              </p:cNvSpPr>
              <p:nvPr/>
            </p:nvSpPr>
            <p:spPr bwMode="auto">
              <a:xfrm>
                <a:off x="4797864" y="1912126"/>
                <a:ext cx="1188589" cy="1251133"/>
              </a:xfrm>
              <a:custGeom>
                <a:avLst/>
                <a:gdLst/>
                <a:ahLst/>
                <a:cxnLst>
                  <a:cxn ang="0">
                    <a:pos x="229" y="294"/>
                  </a:cxn>
                  <a:cxn ang="0">
                    <a:pos x="147" y="327"/>
                  </a:cxn>
                  <a:cxn ang="0">
                    <a:pos x="0" y="0"/>
                  </a:cxn>
                  <a:cxn ang="0">
                    <a:pos x="316" y="332"/>
                  </a:cxn>
                  <a:cxn ang="0">
                    <a:pos x="229" y="294"/>
                  </a:cxn>
                  <a:cxn ang="0">
                    <a:pos x="229" y="294"/>
                  </a:cxn>
                  <a:cxn ang="0">
                    <a:pos x="229" y="294"/>
                  </a:cxn>
                </a:cxnLst>
                <a:rect l="0" t="0" r="r" b="b"/>
                <a:pathLst>
                  <a:path w="316" h="332">
                    <a:moveTo>
                      <a:pt x="229" y="294"/>
                    </a:moveTo>
                    <a:cubicBezTo>
                      <a:pt x="198" y="294"/>
                      <a:pt x="169" y="306"/>
                      <a:pt x="147" y="327"/>
                    </a:cubicBezTo>
                    <a:cubicBezTo>
                      <a:pt x="148" y="274"/>
                      <a:pt x="138" y="99"/>
                      <a:pt x="0" y="0"/>
                    </a:cubicBezTo>
                    <a:cubicBezTo>
                      <a:pt x="167" y="26"/>
                      <a:pt x="298" y="162"/>
                      <a:pt x="316" y="332"/>
                    </a:cubicBezTo>
                    <a:cubicBezTo>
                      <a:pt x="295" y="308"/>
                      <a:pt x="263" y="294"/>
                      <a:pt x="229" y="294"/>
                    </a:cubicBezTo>
                    <a:close/>
                    <a:moveTo>
                      <a:pt x="229" y="294"/>
                    </a:moveTo>
                    <a:cubicBezTo>
                      <a:pt x="229" y="294"/>
                      <a:pt x="229" y="294"/>
                      <a:pt x="229" y="294"/>
                    </a:cubicBezTo>
                  </a:path>
                </a:pathLst>
              </a:custGeom>
              <a:solidFill>
                <a:srgbClr val="108136"/>
              </a:solidFill>
              <a:ln w="9525">
                <a:noFill/>
                <a:round/>
              </a:ln>
              <a:effectLst/>
            </p:spPr>
            <p:txBody>
              <a:bodyPr/>
              <a:lstStyle/>
              <a:p>
                <a:pPr defTabSz="685165"/>
                <a:endParaRPr lang="en-US" sz="1280" dirty="0">
                  <a:latin typeface="微软雅黑" panose="020B0503020204020204" pitchFamily="34" charset="-122"/>
                  <a:ea typeface="微软雅黑" panose="020B0503020204020204" pitchFamily="34" charset="-122"/>
                </a:endParaRPr>
              </a:p>
            </p:txBody>
          </p:sp>
          <p:sp>
            <p:nvSpPr>
              <p:cNvPr id="1048761" name="Freeform 9"/>
              <p:cNvSpPr>
                <a:spLocks noEditPoints="1"/>
              </p:cNvSpPr>
              <p:nvPr/>
            </p:nvSpPr>
            <p:spPr bwMode="auto">
              <a:xfrm>
                <a:off x="4522348" y="3336300"/>
                <a:ext cx="494107" cy="1050769"/>
              </a:xfrm>
              <a:custGeom>
                <a:avLst/>
                <a:gdLst/>
                <a:ahLst/>
                <a:cxnLst>
                  <a:cxn ang="0">
                    <a:pos x="13" y="7"/>
                  </a:cxn>
                  <a:cxn ang="0">
                    <a:pos x="0" y="0"/>
                  </a:cxn>
                  <a:cxn ang="0">
                    <a:pos x="0" y="214"/>
                  </a:cxn>
                  <a:cxn ang="0">
                    <a:pos x="2" y="219"/>
                  </a:cxn>
                  <a:cxn ang="0">
                    <a:pos x="66" y="279"/>
                  </a:cxn>
                  <a:cxn ang="0">
                    <a:pos x="131" y="214"/>
                  </a:cxn>
                  <a:cxn ang="0">
                    <a:pos x="118" y="201"/>
                  </a:cxn>
                  <a:cxn ang="0">
                    <a:pos x="105" y="214"/>
                  </a:cxn>
                  <a:cxn ang="0">
                    <a:pos x="66" y="253"/>
                  </a:cxn>
                  <a:cxn ang="0">
                    <a:pos x="27" y="214"/>
                  </a:cxn>
                  <a:cxn ang="0">
                    <a:pos x="26" y="211"/>
                  </a:cxn>
                  <a:cxn ang="0">
                    <a:pos x="26" y="0"/>
                  </a:cxn>
                  <a:cxn ang="0">
                    <a:pos x="13" y="7"/>
                  </a:cxn>
                  <a:cxn ang="0">
                    <a:pos x="13" y="7"/>
                  </a:cxn>
                  <a:cxn ang="0">
                    <a:pos x="13" y="7"/>
                  </a:cxn>
                </a:cxnLst>
                <a:rect l="0" t="0" r="r" b="b"/>
                <a:pathLst>
                  <a:path w="131" h="279">
                    <a:moveTo>
                      <a:pt x="13" y="7"/>
                    </a:moveTo>
                    <a:cubicBezTo>
                      <a:pt x="8" y="7"/>
                      <a:pt x="3" y="4"/>
                      <a:pt x="0" y="0"/>
                    </a:cubicBezTo>
                    <a:cubicBezTo>
                      <a:pt x="0" y="214"/>
                      <a:pt x="0" y="214"/>
                      <a:pt x="0" y="214"/>
                    </a:cubicBezTo>
                    <a:cubicBezTo>
                      <a:pt x="0" y="216"/>
                      <a:pt x="1" y="218"/>
                      <a:pt x="2" y="219"/>
                    </a:cubicBezTo>
                    <a:cubicBezTo>
                      <a:pt x="4" y="253"/>
                      <a:pt x="32" y="279"/>
                      <a:pt x="66" y="279"/>
                    </a:cubicBezTo>
                    <a:cubicBezTo>
                      <a:pt x="102" y="279"/>
                      <a:pt x="131" y="250"/>
                      <a:pt x="131" y="214"/>
                    </a:cubicBezTo>
                    <a:cubicBezTo>
                      <a:pt x="131" y="207"/>
                      <a:pt x="126" y="201"/>
                      <a:pt x="118" y="201"/>
                    </a:cubicBezTo>
                    <a:cubicBezTo>
                      <a:pt x="111" y="201"/>
                      <a:pt x="105" y="207"/>
                      <a:pt x="105" y="214"/>
                    </a:cubicBezTo>
                    <a:cubicBezTo>
                      <a:pt x="105" y="236"/>
                      <a:pt x="88" y="253"/>
                      <a:pt x="66" y="253"/>
                    </a:cubicBezTo>
                    <a:cubicBezTo>
                      <a:pt x="45" y="253"/>
                      <a:pt x="27" y="236"/>
                      <a:pt x="27" y="214"/>
                    </a:cubicBezTo>
                    <a:cubicBezTo>
                      <a:pt x="27" y="213"/>
                      <a:pt x="27" y="212"/>
                      <a:pt x="26" y="211"/>
                    </a:cubicBezTo>
                    <a:cubicBezTo>
                      <a:pt x="26" y="0"/>
                      <a:pt x="26" y="0"/>
                      <a:pt x="26" y="0"/>
                    </a:cubicBezTo>
                    <a:cubicBezTo>
                      <a:pt x="24" y="4"/>
                      <a:pt x="19" y="7"/>
                      <a:pt x="13" y="7"/>
                    </a:cubicBezTo>
                    <a:close/>
                    <a:moveTo>
                      <a:pt x="13" y="7"/>
                    </a:moveTo>
                    <a:cubicBezTo>
                      <a:pt x="13" y="7"/>
                      <a:pt x="13" y="7"/>
                      <a:pt x="13" y="7"/>
                    </a:cubicBezTo>
                  </a:path>
                </a:pathLst>
              </a:custGeom>
              <a:solidFill>
                <a:schemeClr val="tx1">
                  <a:lumMod val="50000"/>
                  <a:lumOff val="50000"/>
                </a:schemeClr>
              </a:solidFill>
              <a:ln w="9525">
                <a:noFill/>
                <a:round/>
              </a:ln>
              <a:effectLst/>
            </p:spPr>
            <p:txBody>
              <a:bodyPr/>
              <a:lstStyle/>
              <a:p>
                <a:pPr defTabSz="685165"/>
                <a:endParaRPr lang="en-US" sz="1280" dirty="0">
                  <a:latin typeface="微软雅黑" panose="020B0503020204020204" pitchFamily="34" charset="-122"/>
                  <a:ea typeface="微软雅黑" panose="020B0503020204020204" pitchFamily="34" charset="-122"/>
                </a:endParaRPr>
              </a:p>
            </p:txBody>
          </p:sp>
          <p:sp>
            <p:nvSpPr>
              <p:cNvPr id="1048762" name="Freeform 10"/>
              <p:cNvSpPr>
                <a:spLocks noEditPoints="1"/>
              </p:cNvSpPr>
              <p:nvPr/>
            </p:nvSpPr>
            <p:spPr bwMode="auto">
              <a:xfrm>
                <a:off x="4522348" y="1634350"/>
                <a:ext cx="99049" cy="198086"/>
              </a:xfrm>
              <a:custGeom>
                <a:avLst/>
                <a:gdLst/>
                <a:ahLst/>
                <a:cxnLst>
                  <a:cxn ang="0">
                    <a:pos x="26" y="52"/>
                  </a:cxn>
                  <a:cxn ang="0">
                    <a:pos x="26" y="13"/>
                  </a:cxn>
                  <a:cxn ang="0">
                    <a:pos x="13" y="0"/>
                  </a:cxn>
                  <a:cxn ang="0">
                    <a:pos x="0" y="13"/>
                  </a:cxn>
                  <a:cxn ang="0">
                    <a:pos x="0" y="52"/>
                  </a:cxn>
                  <a:cxn ang="0">
                    <a:pos x="0" y="53"/>
                  </a:cxn>
                  <a:cxn ang="0">
                    <a:pos x="26" y="53"/>
                  </a:cxn>
                  <a:cxn ang="0">
                    <a:pos x="26" y="52"/>
                  </a:cxn>
                  <a:cxn ang="0">
                    <a:pos x="26" y="52"/>
                  </a:cxn>
                  <a:cxn ang="0">
                    <a:pos x="26" y="52"/>
                  </a:cxn>
                </a:cxnLst>
                <a:rect l="0" t="0" r="r" b="b"/>
                <a:pathLst>
                  <a:path w="26" h="53">
                    <a:moveTo>
                      <a:pt x="26" y="52"/>
                    </a:moveTo>
                    <a:cubicBezTo>
                      <a:pt x="26" y="13"/>
                      <a:pt x="26" y="13"/>
                      <a:pt x="26" y="13"/>
                    </a:cubicBezTo>
                    <a:cubicBezTo>
                      <a:pt x="26" y="6"/>
                      <a:pt x="20" y="0"/>
                      <a:pt x="13" y="0"/>
                    </a:cubicBezTo>
                    <a:cubicBezTo>
                      <a:pt x="6" y="0"/>
                      <a:pt x="0" y="6"/>
                      <a:pt x="0" y="13"/>
                    </a:cubicBezTo>
                    <a:cubicBezTo>
                      <a:pt x="0" y="52"/>
                      <a:pt x="0" y="52"/>
                      <a:pt x="0" y="52"/>
                    </a:cubicBezTo>
                    <a:cubicBezTo>
                      <a:pt x="0" y="52"/>
                      <a:pt x="0" y="52"/>
                      <a:pt x="0" y="53"/>
                    </a:cubicBezTo>
                    <a:cubicBezTo>
                      <a:pt x="26" y="53"/>
                      <a:pt x="26" y="53"/>
                      <a:pt x="26" y="53"/>
                    </a:cubicBezTo>
                    <a:cubicBezTo>
                      <a:pt x="26" y="52"/>
                      <a:pt x="26" y="52"/>
                      <a:pt x="26" y="52"/>
                    </a:cubicBezTo>
                    <a:close/>
                    <a:moveTo>
                      <a:pt x="26" y="52"/>
                    </a:moveTo>
                    <a:cubicBezTo>
                      <a:pt x="26" y="52"/>
                      <a:pt x="26" y="52"/>
                      <a:pt x="26" y="52"/>
                    </a:cubicBezTo>
                  </a:path>
                </a:pathLst>
              </a:custGeom>
              <a:solidFill>
                <a:schemeClr val="tx1">
                  <a:lumMod val="50000"/>
                  <a:lumOff val="50000"/>
                </a:schemeClr>
              </a:solidFill>
              <a:ln w="9525">
                <a:noFill/>
                <a:round/>
              </a:ln>
              <a:effectLst>
                <a:innerShdw blurRad="63500" dist="50800" dir="5400000">
                  <a:prstClr val="black">
                    <a:alpha val="50000"/>
                  </a:prstClr>
                </a:innerShdw>
              </a:effectLst>
            </p:spPr>
            <p:txBody>
              <a:bodyPr/>
              <a:lstStyle/>
              <a:p>
                <a:pPr defTabSz="685165"/>
                <a:endParaRPr lang="en-US" sz="1280" dirty="0">
                  <a:latin typeface="微软雅黑" panose="020B0503020204020204" pitchFamily="34" charset="-122"/>
                  <a:ea typeface="微软雅黑" panose="020B0503020204020204" pitchFamily="34" charset="-122"/>
                </a:endParaRPr>
              </a:p>
            </p:txBody>
          </p:sp>
        </p:grpSp>
        <p:sp>
          <p:nvSpPr>
            <p:cNvPr id="1048763" name="Shape 1094"/>
            <p:cNvSpPr/>
            <p:nvPr/>
          </p:nvSpPr>
          <p:spPr bwMode="auto">
            <a:xfrm>
              <a:off x="4568684" y="3131690"/>
              <a:ext cx="376996" cy="269235"/>
            </a:xfrm>
            <a:custGeom>
              <a:avLst/>
              <a:gdLst>
                <a:gd name="T0" fmla="*/ 3289953 w 21600"/>
                <a:gd name="T1" fmla="*/ 1677957 h 21600"/>
                <a:gd name="T2" fmla="*/ 3289953 w 21600"/>
                <a:gd name="T3" fmla="*/ 1677957 h 21600"/>
                <a:gd name="T4" fmla="*/ 3289953 w 21600"/>
                <a:gd name="T5" fmla="*/ 1677957 h 21600"/>
                <a:gd name="T6" fmla="*/ 3289953 w 21600"/>
                <a:gd name="T7" fmla="*/ 1677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bg1"/>
            </a:solidFill>
            <a:ln>
              <a:noFill/>
            </a:ln>
          </p:spPr>
          <p:txBody>
            <a:bodyPr lIns="28572" tIns="28572" rIns="28572" bIns="28572" anchor="ctr"/>
            <a:lstStyle/>
            <a:p>
              <a:endParaRPr lang="zh-CN" altLang="en-US" sz="1280"/>
            </a:p>
          </p:txBody>
        </p:sp>
        <p:sp>
          <p:nvSpPr>
            <p:cNvPr id="1048764" name="Freeform 62"/>
            <p:cNvSpPr>
              <a:spLocks noEditPoints="1"/>
            </p:cNvSpPr>
            <p:nvPr/>
          </p:nvSpPr>
          <p:spPr bwMode="auto">
            <a:xfrm>
              <a:off x="5477986" y="3065772"/>
              <a:ext cx="320256" cy="360553"/>
            </a:xfrm>
            <a:custGeom>
              <a:avLst/>
              <a:gdLst>
                <a:gd name="T0" fmla="*/ 300480192 w 320"/>
                <a:gd name="T1" fmla="*/ 0 h 360"/>
                <a:gd name="T2" fmla="*/ 256409964 w 320"/>
                <a:gd name="T3" fmla="*/ 0 h 360"/>
                <a:gd name="T4" fmla="*/ 240384154 w 320"/>
                <a:gd name="T5" fmla="*/ 20061770 h 360"/>
                <a:gd name="T6" fmla="*/ 240384154 w 320"/>
                <a:gd name="T7" fmla="*/ 361106849 h 360"/>
                <a:gd name="T8" fmla="*/ 320512205 w 320"/>
                <a:gd name="T9" fmla="*/ 361106849 h 360"/>
                <a:gd name="T10" fmla="*/ 320512205 w 320"/>
                <a:gd name="T11" fmla="*/ 20061770 h 360"/>
                <a:gd name="T12" fmla="*/ 300480192 w 320"/>
                <a:gd name="T13" fmla="*/ 0 h 360"/>
                <a:gd name="T14" fmla="*/ 180288115 w 320"/>
                <a:gd name="T15" fmla="*/ 120368616 h 360"/>
                <a:gd name="T16" fmla="*/ 136217887 w 320"/>
                <a:gd name="T17" fmla="*/ 120368616 h 360"/>
                <a:gd name="T18" fmla="*/ 120192077 w 320"/>
                <a:gd name="T19" fmla="*/ 140430386 h 360"/>
                <a:gd name="T20" fmla="*/ 120192077 w 320"/>
                <a:gd name="T21" fmla="*/ 361106849 h 360"/>
                <a:gd name="T22" fmla="*/ 200320128 w 320"/>
                <a:gd name="T23" fmla="*/ 361106849 h 360"/>
                <a:gd name="T24" fmla="*/ 200320128 w 320"/>
                <a:gd name="T25" fmla="*/ 140430386 h 360"/>
                <a:gd name="T26" fmla="*/ 180288115 w 320"/>
                <a:gd name="T27" fmla="*/ 120368616 h 360"/>
                <a:gd name="T28" fmla="*/ 60096038 w 320"/>
                <a:gd name="T29" fmla="*/ 240738233 h 360"/>
                <a:gd name="T30" fmla="*/ 16025810 w 320"/>
                <a:gd name="T31" fmla="*/ 240738233 h 360"/>
                <a:gd name="T32" fmla="*/ 0 w 320"/>
                <a:gd name="T33" fmla="*/ 260799002 h 360"/>
                <a:gd name="T34" fmla="*/ 0 w 320"/>
                <a:gd name="T35" fmla="*/ 361106849 h 360"/>
                <a:gd name="T36" fmla="*/ 80128051 w 320"/>
                <a:gd name="T37" fmla="*/ 361106849 h 360"/>
                <a:gd name="T38" fmla="*/ 80128051 w 320"/>
                <a:gd name="T39" fmla="*/ 260799002 h 360"/>
                <a:gd name="T40" fmla="*/ 60096038 w 320"/>
                <a:gd name="T41" fmla="*/ 240738233 h 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solidFill>
            <a:ln>
              <a:noFill/>
            </a:ln>
          </p:spPr>
          <p:txBody>
            <a:bodyPr/>
            <a:lstStyle/>
            <a:p>
              <a:endParaRPr lang="zh-CN" altLang="en-US" sz="1280"/>
            </a:p>
          </p:txBody>
        </p:sp>
        <p:sp>
          <p:nvSpPr>
            <p:cNvPr id="1048765" name="Shape 1090"/>
            <p:cNvSpPr/>
            <p:nvPr/>
          </p:nvSpPr>
          <p:spPr bwMode="auto">
            <a:xfrm>
              <a:off x="6331218" y="3128517"/>
              <a:ext cx="396184" cy="336517"/>
            </a:xfrm>
            <a:custGeom>
              <a:avLst/>
              <a:gdLst>
                <a:gd name="T0" fmla="*/ 3633374 w 21600"/>
                <a:gd name="T1" fmla="*/ 2621390 h 21600"/>
                <a:gd name="T2" fmla="*/ 3633374 w 21600"/>
                <a:gd name="T3" fmla="*/ 2621390 h 21600"/>
                <a:gd name="T4" fmla="*/ 3633374 w 21600"/>
                <a:gd name="T5" fmla="*/ 2621390 h 21600"/>
                <a:gd name="T6" fmla="*/ 3633374 w 21600"/>
                <a:gd name="T7" fmla="*/ 262139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7064" y="14989"/>
                  </a:moveTo>
                  <a:lnTo>
                    <a:pt x="16300" y="14989"/>
                  </a:lnTo>
                  <a:cubicBezTo>
                    <a:pt x="14781" y="14989"/>
                    <a:pt x="13615" y="14098"/>
                    <a:pt x="12532" y="12778"/>
                  </a:cubicBezTo>
                  <a:cubicBezTo>
                    <a:pt x="12422" y="12943"/>
                    <a:pt x="12313" y="13112"/>
                    <a:pt x="12204" y="13283"/>
                  </a:cubicBezTo>
                  <a:cubicBezTo>
                    <a:pt x="11728" y="14021"/>
                    <a:pt x="11216" y="14811"/>
                    <a:pt x="10650" y="15592"/>
                  </a:cubicBezTo>
                  <a:cubicBezTo>
                    <a:pt x="12115" y="17276"/>
                    <a:pt x="13891" y="18547"/>
                    <a:pt x="16300" y="18547"/>
                  </a:cubicBezTo>
                  <a:lnTo>
                    <a:pt x="17064" y="18547"/>
                  </a:lnTo>
                  <a:lnTo>
                    <a:pt x="17064" y="21600"/>
                  </a:lnTo>
                  <a:lnTo>
                    <a:pt x="21600" y="17022"/>
                  </a:lnTo>
                  <a:lnTo>
                    <a:pt x="17064" y="12444"/>
                  </a:lnTo>
                  <a:cubicBezTo>
                    <a:pt x="17064" y="12444"/>
                    <a:pt x="17064" y="14989"/>
                    <a:pt x="17064" y="14989"/>
                  </a:cubicBezTo>
                  <a:close/>
                  <a:moveTo>
                    <a:pt x="5844" y="8840"/>
                  </a:moveTo>
                  <a:cubicBezTo>
                    <a:pt x="6014" y="8580"/>
                    <a:pt x="6185" y="8316"/>
                    <a:pt x="6358" y="8047"/>
                  </a:cubicBezTo>
                  <a:cubicBezTo>
                    <a:pt x="6781" y="7394"/>
                    <a:pt x="7227" y="6705"/>
                    <a:pt x="7709" y="6019"/>
                  </a:cubicBezTo>
                  <a:cubicBezTo>
                    <a:pt x="6284" y="4449"/>
                    <a:pt x="4562" y="3290"/>
                    <a:pt x="2260" y="3290"/>
                  </a:cubicBezTo>
                  <a:lnTo>
                    <a:pt x="0" y="3290"/>
                  </a:lnTo>
                  <a:lnTo>
                    <a:pt x="0" y="6850"/>
                  </a:lnTo>
                  <a:lnTo>
                    <a:pt x="2260" y="6850"/>
                  </a:lnTo>
                  <a:cubicBezTo>
                    <a:pt x="3693" y="6850"/>
                    <a:pt x="4812" y="7643"/>
                    <a:pt x="5844" y="8840"/>
                  </a:cubicBezTo>
                  <a:close/>
                  <a:moveTo>
                    <a:pt x="16300" y="6596"/>
                  </a:moveTo>
                  <a:lnTo>
                    <a:pt x="17064" y="6596"/>
                  </a:lnTo>
                  <a:lnTo>
                    <a:pt x="17064" y="9155"/>
                  </a:lnTo>
                  <a:lnTo>
                    <a:pt x="21600" y="4578"/>
                  </a:lnTo>
                  <a:lnTo>
                    <a:pt x="17064" y="0"/>
                  </a:lnTo>
                  <a:lnTo>
                    <a:pt x="17064" y="3036"/>
                  </a:lnTo>
                  <a:lnTo>
                    <a:pt x="16300" y="3036"/>
                  </a:lnTo>
                  <a:cubicBezTo>
                    <a:pt x="12312" y="3036"/>
                    <a:pt x="10062" y="6516"/>
                    <a:pt x="8077" y="9587"/>
                  </a:cubicBezTo>
                  <a:cubicBezTo>
                    <a:pt x="6293" y="12349"/>
                    <a:pt x="4752" y="14735"/>
                    <a:pt x="2260" y="14735"/>
                  </a:cubicBezTo>
                  <a:lnTo>
                    <a:pt x="0" y="14735"/>
                  </a:lnTo>
                  <a:lnTo>
                    <a:pt x="0" y="18293"/>
                  </a:lnTo>
                  <a:lnTo>
                    <a:pt x="2260" y="18293"/>
                  </a:lnTo>
                  <a:cubicBezTo>
                    <a:pt x="6250" y="18293"/>
                    <a:pt x="8500" y="14814"/>
                    <a:pt x="10485" y="11743"/>
                  </a:cubicBezTo>
                  <a:cubicBezTo>
                    <a:pt x="12269" y="8981"/>
                    <a:pt x="13810" y="6596"/>
                    <a:pt x="16300" y="6596"/>
                  </a:cubicBezTo>
                  <a:close/>
                </a:path>
              </a:pathLst>
            </a:custGeom>
            <a:solidFill>
              <a:schemeClr val="bg1"/>
            </a:solidFill>
            <a:ln>
              <a:noFill/>
            </a:ln>
          </p:spPr>
          <p:txBody>
            <a:bodyPr lIns="28572" tIns="28572" rIns="28572" bIns="28572" anchor="ctr"/>
            <a:lstStyle/>
            <a:p>
              <a:endParaRPr lang="zh-CN" altLang="en-US" sz="1280"/>
            </a:p>
          </p:txBody>
        </p:sp>
        <p:sp>
          <p:nvSpPr>
            <p:cNvPr id="1048766" name="Shape 1687"/>
            <p:cNvSpPr/>
            <p:nvPr/>
          </p:nvSpPr>
          <p:spPr bwMode="auto">
            <a:xfrm>
              <a:off x="7266129" y="3116104"/>
              <a:ext cx="361315" cy="361342"/>
            </a:xfrm>
            <a:custGeom>
              <a:avLst/>
              <a:gdLst>
                <a:gd name="T0" fmla="*/ 3021965 w 21600"/>
                <a:gd name="T1" fmla="*/ 3022408 h 21600"/>
                <a:gd name="T2" fmla="*/ 3021965 w 21600"/>
                <a:gd name="T3" fmla="*/ 3022408 h 21600"/>
                <a:gd name="T4" fmla="*/ 3021965 w 21600"/>
                <a:gd name="T5" fmla="*/ 3022408 h 21600"/>
                <a:gd name="T6" fmla="*/ 3021965 w 21600"/>
                <a:gd name="T7" fmla="*/ 302240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rgbClr val="FFFFFF"/>
            </a:solidFill>
            <a:ln>
              <a:noFill/>
            </a:ln>
          </p:spPr>
          <p:txBody>
            <a:bodyPr lIns="28572" tIns="28572" rIns="28572" bIns="28572" anchor="ctr"/>
            <a:lstStyle/>
            <a:p>
              <a:endParaRPr lang="zh-CN" altLang="en-US" sz="1280"/>
            </a:p>
          </p:txBody>
        </p:sp>
      </p:grpSp>
      <p:sp>
        <p:nvSpPr>
          <p:cNvPr id="1048767" name="矩形 125"/>
          <p:cNvSpPr>
            <a:spLocks noChangeArrowheads="1"/>
          </p:cNvSpPr>
          <p:nvPr/>
        </p:nvSpPr>
        <p:spPr bwMode="auto">
          <a:xfrm>
            <a:off x="1380118" y="1595621"/>
            <a:ext cx="1521430" cy="322567"/>
          </a:xfrm>
          <a:prstGeom prst="rect">
            <a:avLst/>
          </a:prstGeom>
          <a:noFill/>
          <a:ln w="9525">
            <a:noFill/>
            <a:miter lim="800000"/>
          </a:ln>
        </p:spPr>
        <p:txBody>
          <a:bodyPr wrap="none" lIns="68565" tIns="34283" rIns="68565" bIns="34283">
            <a:spAutoFit/>
          </a:bodyPr>
          <a:lstStyle/>
          <a:p>
            <a:pPr algn="r"/>
            <a:r>
              <a:rPr lang="en-US" altLang="zh-CN" sz="1705" dirty="0">
                <a:solidFill>
                  <a:schemeClr val="tx1">
                    <a:lumMod val="65000"/>
                    <a:lumOff val="35000"/>
                  </a:schemeClr>
                </a:solidFill>
                <a:latin typeface="Franklin Gothic Book" panose="020B0503020102020204" pitchFamily="34" charset="0"/>
                <a:ea typeface="Segoe UI Emoji" panose="020B0502040204020203" pitchFamily="34" charset="0"/>
              </a:rPr>
              <a:t>YOUR TITLE</a:t>
            </a:r>
            <a:endParaRPr lang="zh-CN" altLang="en-US" sz="1705" dirty="0">
              <a:solidFill>
                <a:schemeClr val="tx1">
                  <a:lumMod val="65000"/>
                  <a:lumOff val="35000"/>
                </a:schemeClr>
              </a:solidFill>
              <a:latin typeface="Franklin Gothic Book" panose="020B0503020102020204" pitchFamily="34" charset="0"/>
            </a:endParaRPr>
          </a:p>
        </p:txBody>
      </p:sp>
      <p:sp>
        <p:nvSpPr>
          <p:cNvPr id="1048768" name="矩形 47"/>
          <p:cNvSpPr>
            <a:spLocks noChangeArrowheads="1"/>
          </p:cNvSpPr>
          <p:nvPr/>
        </p:nvSpPr>
        <p:spPr bwMode="auto">
          <a:xfrm>
            <a:off x="987602" y="1898001"/>
            <a:ext cx="2012762" cy="789433"/>
          </a:xfrm>
          <a:prstGeom prst="rect">
            <a:avLst/>
          </a:prstGeom>
          <a:noFill/>
          <a:ln w="25400">
            <a:noFill/>
            <a:miter lim="800000"/>
          </a:ln>
        </p:spPr>
        <p:txBody>
          <a:bodyPr wrap="square" lIns="68565" tIns="34283" rIns="68565" bIns="34283">
            <a:spAutoFit/>
          </a:bodyPr>
          <a:lstStyle/>
          <a:p>
            <a:pPr algn="r">
              <a:lnSpc>
                <a:spcPct val="130000"/>
              </a:lnSpc>
            </a:pPr>
            <a:r>
              <a:rPr lang="zh-CN" altLang="en-US" sz="36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带状疱疹</a:t>
            </a:r>
            <a:endParaRPr lang="en-GB" altLang="zh-CN" sz="3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048769" name="矩形 127"/>
          <p:cNvSpPr>
            <a:spLocks noChangeArrowheads="1"/>
          </p:cNvSpPr>
          <p:nvPr/>
        </p:nvSpPr>
        <p:spPr bwMode="auto">
          <a:xfrm>
            <a:off x="6515906" y="1581041"/>
            <a:ext cx="1521430" cy="322566"/>
          </a:xfrm>
          <a:prstGeom prst="rect">
            <a:avLst/>
          </a:prstGeom>
          <a:noFill/>
          <a:ln w="9525">
            <a:noFill/>
            <a:miter lim="800000"/>
          </a:ln>
        </p:spPr>
        <p:txBody>
          <a:bodyPr wrap="none" lIns="68565" tIns="34283" rIns="68565" bIns="34283">
            <a:spAutoFit/>
          </a:bodyPr>
          <a:lstStyle/>
          <a:p>
            <a:r>
              <a:rPr lang="en-US" altLang="zh-CN" sz="1705" dirty="0">
                <a:solidFill>
                  <a:schemeClr val="tx1">
                    <a:lumMod val="65000"/>
                    <a:lumOff val="35000"/>
                  </a:schemeClr>
                </a:solidFill>
                <a:latin typeface="Franklin Gothic Book" panose="020B0503020102020204" pitchFamily="34" charset="0"/>
                <a:ea typeface="Segoe UI Emoji" panose="020B0502040204020203" pitchFamily="34" charset="0"/>
              </a:rPr>
              <a:t>YOUR TITLE</a:t>
            </a:r>
            <a:endParaRPr lang="zh-CN" altLang="en-US" sz="1705" dirty="0">
              <a:solidFill>
                <a:schemeClr val="tx1">
                  <a:lumMod val="65000"/>
                  <a:lumOff val="35000"/>
                </a:schemeClr>
              </a:solidFill>
              <a:latin typeface="Franklin Gothic Book" panose="020B0503020102020204" pitchFamily="34" charset="0"/>
            </a:endParaRPr>
          </a:p>
        </p:txBody>
      </p:sp>
      <p:sp>
        <p:nvSpPr>
          <p:cNvPr id="1048770" name="矩形 47"/>
          <p:cNvSpPr>
            <a:spLocks noChangeArrowheads="1"/>
          </p:cNvSpPr>
          <p:nvPr/>
        </p:nvSpPr>
        <p:spPr bwMode="auto">
          <a:xfrm>
            <a:off x="6515904" y="1883422"/>
            <a:ext cx="2128061" cy="789433"/>
          </a:xfrm>
          <a:prstGeom prst="rect">
            <a:avLst/>
          </a:prstGeom>
          <a:noFill/>
          <a:ln w="25400">
            <a:noFill/>
            <a:miter lim="800000"/>
          </a:ln>
        </p:spPr>
        <p:txBody>
          <a:bodyPr wrap="square" lIns="68565" tIns="34283" rIns="68565" bIns="34283">
            <a:spAutoFit/>
          </a:bodyPr>
          <a:lstStyle/>
          <a:p>
            <a:pPr>
              <a:lnSpc>
                <a:spcPct val="130000"/>
              </a:lnSpc>
            </a:pPr>
            <a:r>
              <a:rPr lang="zh-CN" altLang="en-US" sz="36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手足口病</a:t>
            </a:r>
            <a:endParaRPr lang="en-GB" altLang="zh-CN" sz="3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048771" name="矩形 129"/>
          <p:cNvSpPr>
            <a:spLocks noChangeArrowheads="1"/>
          </p:cNvSpPr>
          <p:nvPr/>
        </p:nvSpPr>
        <p:spPr bwMode="auto">
          <a:xfrm>
            <a:off x="5865194" y="3395894"/>
            <a:ext cx="1521430" cy="322567"/>
          </a:xfrm>
          <a:prstGeom prst="rect">
            <a:avLst/>
          </a:prstGeom>
          <a:noFill/>
          <a:ln w="9525">
            <a:noFill/>
            <a:miter lim="800000"/>
          </a:ln>
        </p:spPr>
        <p:txBody>
          <a:bodyPr wrap="none" lIns="68565" tIns="34283" rIns="68565" bIns="34283">
            <a:spAutoFit/>
          </a:bodyPr>
          <a:lstStyle/>
          <a:p>
            <a:r>
              <a:rPr lang="en-US" altLang="zh-CN" sz="1705" dirty="0">
                <a:solidFill>
                  <a:schemeClr val="tx1">
                    <a:lumMod val="65000"/>
                    <a:lumOff val="35000"/>
                  </a:schemeClr>
                </a:solidFill>
                <a:latin typeface="Franklin Gothic Book" panose="020B0503020102020204" pitchFamily="34" charset="0"/>
                <a:ea typeface="Segoe UI Emoji" panose="020B0502040204020203" pitchFamily="34" charset="0"/>
              </a:rPr>
              <a:t>YOUR TITLE</a:t>
            </a:r>
            <a:endParaRPr lang="zh-CN" altLang="en-US" sz="1705" dirty="0">
              <a:solidFill>
                <a:schemeClr val="tx1">
                  <a:lumMod val="65000"/>
                  <a:lumOff val="35000"/>
                </a:schemeClr>
              </a:solidFill>
              <a:latin typeface="Franklin Gothic Book" panose="020B0503020102020204" pitchFamily="34" charset="0"/>
            </a:endParaRPr>
          </a:p>
        </p:txBody>
      </p:sp>
      <p:sp>
        <p:nvSpPr>
          <p:cNvPr id="1048772" name="矩形 47"/>
          <p:cNvSpPr>
            <a:spLocks noChangeArrowheads="1"/>
          </p:cNvSpPr>
          <p:nvPr/>
        </p:nvSpPr>
        <p:spPr bwMode="auto">
          <a:xfrm>
            <a:off x="5865192" y="3698275"/>
            <a:ext cx="2707336" cy="789433"/>
          </a:xfrm>
          <a:prstGeom prst="rect">
            <a:avLst/>
          </a:prstGeom>
          <a:noFill/>
          <a:ln w="25400">
            <a:noFill/>
            <a:miter lim="800000"/>
          </a:ln>
        </p:spPr>
        <p:txBody>
          <a:bodyPr wrap="square" lIns="68565" tIns="34283" rIns="68565" bIns="34283">
            <a:spAutoFit/>
          </a:bodyPr>
          <a:lstStyle/>
          <a:p>
            <a:pPr>
              <a:lnSpc>
                <a:spcPct val="130000"/>
              </a:lnSpc>
            </a:pPr>
            <a:r>
              <a:rPr lang="zh-CN" altLang="en-US" sz="36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疱疹性湿疹</a:t>
            </a:r>
            <a:endParaRPr lang="en-GB" altLang="zh-CN" sz="3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048773" name="矩形 131"/>
          <p:cNvSpPr>
            <a:spLocks noChangeArrowheads="1"/>
          </p:cNvSpPr>
          <p:nvPr/>
        </p:nvSpPr>
        <p:spPr bwMode="auto">
          <a:xfrm>
            <a:off x="1997592" y="3441282"/>
            <a:ext cx="1521430" cy="322566"/>
          </a:xfrm>
          <a:prstGeom prst="rect">
            <a:avLst/>
          </a:prstGeom>
          <a:noFill/>
          <a:ln w="9525">
            <a:noFill/>
            <a:miter lim="800000"/>
          </a:ln>
        </p:spPr>
        <p:txBody>
          <a:bodyPr wrap="none" lIns="68565" tIns="34283" rIns="68565" bIns="34283">
            <a:spAutoFit/>
          </a:bodyPr>
          <a:lstStyle/>
          <a:p>
            <a:pPr algn="r"/>
            <a:r>
              <a:rPr lang="en-US" altLang="zh-CN" sz="1705" dirty="0">
                <a:solidFill>
                  <a:schemeClr val="tx1">
                    <a:lumMod val="65000"/>
                    <a:lumOff val="35000"/>
                  </a:schemeClr>
                </a:solidFill>
                <a:latin typeface="Franklin Gothic Book" panose="020B0503020102020204" pitchFamily="34" charset="0"/>
                <a:ea typeface="Segoe UI Emoji" panose="020B0502040204020203" pitchFamily="34" charset="0"/>
              </a:rPr>
              <a:t>YOUR TITLE</a:t>
            </a:r>
            <a:endParaRPr lang="zh-CN" altLang="en-US" sz="1705" dirty="0">
              <a:solidFill>
                <a:schemeClr val="tx1">
                  <a:lumMod val="65000"/>
                  <a:lumOff val="35000"/>
                </a:schemeClr>
              </a:solidFill>
              <a:latin typeface="Franklin Gothic Book" panose="020B0503020102020204" pitchFamily="34" charset="0"/>
            </a:endParaRPr>
          </a:p>
        </p:txBody>
      </p:sp>
      <p:sp>
        <p:nvSpPr>
          <p:cNvPr id="1048774" name="矩形 47"/>
          <p:cNvSpPr>
            <a:spLocks noChangeArrowheads="1"/>
          </p:cNvSpPr>
          <p:nvPr/>
        </p:nvSpPr>
        <p:spPr bwMode="auto">
          <a:xfrm>
            <a:off x="1605074" y="3743663"/>
            <a:ext cx="2038231" cy="789433"/>
          </a:xfrm>
          <a:prstGeom prst="rect">
            <a:avLst/>
          </a:prstGeom>
          <a:noFill/>
          <a:ln w="25400">
            <a:noFill/>
            <a:miter lim="800000"/>
          </a:ln>
        </p:spPr>
        <p:txBody>
          <a:bodyPr wrap="square" lIns="68565" tIns="34283" rIns="68565" bIns="34283">
            <a:spAutoFit/>
          </a:bodyPr>
          <a:lstStyle/>
          <a:p>
            <a:pPr algn="r">
              <a:lnSpc>
                <a:spcPct val="130000"/>
              </a:lnSpc>
            </a:pPr>
            <a:r>
              <a:rPr lang="zh-CN" altLang="en-US" sz="36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单纯疱疹</a:t>
            </a:r>
            <a:endParaRPr lang="en-GB" altLang="zh-CN" sz="3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5" name="TextBox 34"/>
          <p:cNvSpPr txBox="1"/>
          <p:nvPr/>
        </p:nvSpPr>
        <p:spPr>
          <a:xfrm>
            <a:off x="2714612" y="214296"/>
            <a:ext cx="3262432" cy="707886"/>
          </a:xfrm>
          <a:prstGeom prst="rect">
            <a:avLst/>
          </a:prstGeom>
          <a:noFill/>
        </p:spPr>
        <p:txBody>
          <a:bodyPr wrap="none" rtlCol="0">
            <a:spAutoFit/>
          </a:bodyPr>
          <a:lstStyle/>
          <a:p>
            <a:r>
              <a:rPr lang="zh-CN" altLang="en-US" sz="4000" dirty="0" smtClean="0"/>
              <a:t>疱疹考虑疾病</a:t>
            </a:r>
            <a:endParaRPr lang="zh-CN" altLang="en-US" sz="4000" dirty="0"/>
          </a:p>
        </p:txBody>
      </p:sp>
    </p:spTree>
    <p:extLst>
      <p:ext uri="{BB962C8B-B14F-4D97-AF65-F5344CB8AC3E}">
        <p14:creationId xmlns:p14="http://schemas.microsoft.com/office/powerpoint/2010/main" val="18799990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900" decel="100000" fill="hold"/>
                                        <p:tgtEl>
                                          <p:spTgt spid="1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113"/>
                                        </p:tgtEl>
                                        <p:attrNameLst>
                                          <p:attrName>style.visibility</p:attrName>
                                        </p:attrNameLst>
                                      </p:cBhvr>
                                      <p:to>
                                        <p:strVal val="visible"/>
                                      </p:to>
                                    </p:set>
                                    <p:animEffect transition="in" filter="wipe(right)">
                                      <p:cBhvr>
                                        <p:cTn id="14" dur="500"/>
                                        <p:tgtEl>
                                          <p:spTgt spid="113"/>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1048767"/>
                                        </p:tgtEl>
                                        <p:attrNameLst>
                                          <p:attrName>style.visibility</p:attrName>
                                        </p:attrNameLst>
                                      </p:cBhvr>
                                      <p:to>
                                        <p:strVal val="visible"/>
                                      </p:to>
                                    </p:set>
                                    <p:animEffect transition="in" filter="slide(fromBottom)">
                                      <p:cBhvr>
                                        <p:cTn id="17" dur="500"/>
                                        <p:tgtEl>
                                          <p:spTgt spid="1048767"/>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1048768"/>
                                        </p:tgtEl>
                                        <p:attrNameLst>
                                          <p:attrName>style.visibility</p:attrName>
                                        </p:attrNameLst>
                                      </p:cBhvr>
                                      <p:to>
                                        <p:strVal val="visible"/>
                                      </p:to>
                                    </p:set>
                                    <p:animEffect transition="in" filter="slide(fromBottom)">
                                      <p:cBhvr>
                                        <p:cTn id="20" dur="500"/>
                                        <p:tgtEl>
                                          <p:spTgt spid="1048768"/>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12"/>
                                        </p:tgtEl>
                                        <p:attrNameLst>
                                          <p:attrName>style.visibility</p:attrName>
                                        </p:attrNameLst>
                                      </p:cBhvr>
                                      <p:to>
                                        <p:strVal val="visible"/>
                                      </p:to>
                                    </p:set>
                                    <p:animEffect transition="in" filter="wipe(left)">
                                      <p:cBhvr>
                                        <p:cTn id="24" dur="500"/>
                                        <p:tgtEl>
                                          <p:spTgt spid="112"/>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048769"/>
                                        </p:tgtEl>
                                        <p:attrNameLst>
                                          <p:attrName>style.visibility</p:attrName>
                                        </p:attrNameLst>
                                      </p:cBhvr>
                                      <p:to>
                                        <p:strVal val="visible"/>
                                      </p:to>
                                    </p:set>
                                    <p:animEffect transition="in" filter="slide(fromBottom)">
                                      <p:cBhvr>
                                        <p:cTn id="27" dur="500"/>
                                        <p:tgtEl>
                                          <p:spTgt spid="1048769"/>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048770"/>
                                        </p:tgtEl>
                                        <p:attrNameLst>
                                          <p:attrName>style.visibility</p:attrName>
                                        </p:attrNameLst>
                                      </p:cBhvr>
                                      <p:to>
                                        <p:strVal val="visible"/>
                                      </p:to>
                                    </p:set>
                                    <p:animEffect transition="in" filter="slide(fromBottom)">
                                      <p:cBhvr>
                                        <p:cTn id="30" dur="500"/>
                                        <p:tgtEl>
                                          <p:spTgt spid="1048770"/>
                                        </p:tgtEl>
                                      </p:cBhvr>
                                    </p:animEffect>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up)">
                                      <p:cBhvr>
                                        <p:cTn id="34" dur="500"/>
                                        <p:tgtEl>
                                          <p:spTgt spid="115"/>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1048773"/>
                                        </p:tgtEl>
                                        <p:attrNameLst>
                                          <p:attrName>style.visibility</p:attrName>
                                        </p:attrNameLst>
                                      </p:cBhvr>
                                      <p:to>
                                        <p:strVal val="visible"/>
                                      </p:to>
                                    </p:set>
                                    <p:animEffect transition="in" filter="slide(fromBottom)">
                                      <p:cBhvr>
                                        <p:cTn id="37" dur="500"/>
                                        <p:tgtEl>
                                          <p:spTgt spid="1048773"/>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1048774"/>
                                        </p:tgtEl>
                                        <p:attrNameLst>
                                          <p:attrName>style.visibility</p:attrName>
                                        </p:attrNameLst>
                                      </p:cBhvr>
                                      <p:to>
                                        <p:strVal val="visible"/>
                                      </p:to>
                                    </p:set>
                                    <p:animEffect transition="in" filter="slide(fromBottom)">
                                      <p:cBhvr>
                                        <p:cTn id="40" dur="500"/>
                                        <p:tgtEl>
                                          <p:spTgt spid="1048774"/>
                                        </p:tgtEl>
                                      </p:cBhvr>
                                    </p:animEffect>
                                  </p:childTnLst>
                                </p:cTn>
                              </p:par>
                            </p:childTnLst>
                          </p:cTn>
                        </p:par>
                        <p:par>
                          <p:cTn id="41" fill="hold">
                            <p:stCondLst>
                              <p:cond delay="2500"/>
                            </p:stCondLst>
                            <p:childTnLst>
                              <p:par>
                                <p:cTn id="42" presetID="22" presetClass="entr" presetSubtype="1" fill="hold" nodeType="afterEffect">
                                  <p:stCondLst>
                                    <p:cond delay="0"/>
                                  </p:stCondLst>
                                  <p:childTnLst>
                                    <p:set>
                                      <p:cBhvr>
                                        <p:cTn id="43" dur="1" fill="hold">
                                          <p:stCondLst>
                                            <p:cond delay="0"/>
                                          </p:stCondLst>
                                        </p:cTn>
                                        <p:tgtEl>
                                          <p:spTgt spid="114"/>
                                        </p:tgtEl>
                                        <p:attrNameLst>
                                          <p:attrName>style.visibility</p:attrName>
                                        </p:attrNameLst>
                                      </p:cBhvr>
                                      <p:to>
                                        <p:strVal val="visible"/>
                                      </p:to>
                                    </p:set>
                                    <p:animEffect transition="in" filter="wipe(up)">
                                      <p:cBhvr>
                                        <p:cTn id="44" dur="500"/>
                                        <p:tgtEl>
                                          <p:spTgt spid="114"/>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1048771"/>
                                        </p:tgtEl>
                                        <p:attrNameLst>
                                          <p:attrName>style.visibility</p:attrName>
                                        </p:attrNameLst>
                                      </p:cBhvr>
                                      <p:to>
                                        <p:strVal val="visible"/>
                                      </p:to>
                                    </p:set>
                                    <p:animEffect transition="in" filter="slide(fromBottom)">
                                      <p:cBhvr>
                                        <p:cTn id="47" dur="500"/>
                                        <p:tgtEl>
                                          <p:spTgt spid="1048771"/>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1048772"/>
                                        </p:tgtEl>
                                        <p:attrNameLst>
                                          <p:attrName>style.visibility</p:attrName>
                                        </p:attrNameLst>
                                      </p:cBhvr>
                                      <p:to>
                                        <p:strVal val="visible"/>
                                      </p:to>
                                    </p:set>
                                    <p:animEffect transition="in" filter="slide(fromBottom)">
                                      <p:cBhvr>
                                        <p:cTn id="50" dur="500"/>
                                        <p:tgtEl>
                                          <p:spTgt spid="1048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67" grpId="0"/>
      <p:bldP spid="1048768" grpId="0"/>
      <p:bldP spid="1048769" grpId="0"/>
      <p:bldP spid="1048770" grpId="0"/>
      <p:bldP spid="1048771" grpId="0"/>
      <p:bldP spid="1048772" grpId="0"/>
      <p:bldP spid="1048773" grpId="0"/>
      <p:bldP spid="10487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Picture 2" descr="C:\Users\Administrator\Desktop\sucaiw-07xtkdyl83730htd.jpg"/>
          <p:cNvPicPr>
            <a:picLocks noChangeAspect="1" noChangeArrowheads="1"/>
          </p:cNvPicPr>
          <p:nvPr/>
        </p:nvPicPr>
        <p:blipFill>
          <a:blip r:embed="rId3" cstate="screen"/>
          <a:srcRect/>
          <a:stretch>
            <a:fillRect/>
          </a:stretch>
        </p:blipFill>
        <p:spPr bwMode="auto">
          <a:xfrm>
            <a:off x="0" y="843558"/>
            <a:ext cx="4295750" cy="4295750"/>
          </a:xfrm>
          <a:prstGeom prst="rect">
            <a:avLst/>
          </a:prstGeom>
          <a:noFill/>
        </p:spPr>
      </p:pic>
      <p:sp>
        <p:nvSpPr>
          <p:cNvPr id="1048593" name="矩形 33"/>
          <p:cNvSpPr/>
          <p:nvPr/>
        </p:nvSpPr>
        <p:spPr>
          <a:xfrm>
            <a:off x="1714480" y="267494"/>
            <a:ext cx="7429520" cy="5183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tx1"/>
                </a:solidFill>
              </a:rPr>
              <a:t>可能原因</a:t>
            </a:r>
            <a:r>
              <a:rPr lang="en-US" altLang="zh-CN" sz="3200" dirty="0" smtClean="0">
                <a:solidFill>
                  <a:schemeClr val="tx1"/>
                </a:solidFill>
              </a:rPr>
              <a:t>——</a:t>
            </a:r>
            <a:r>
              <a:rPr lang="zh-CN" altLang="en-US" sz="3200" dirty="0" smtClean="0">
                <a:solidFill>
                  <a:schemeClr val="tx1"/>
                </a:solidFill>
              </a:rPr>
              <a:t>药物过奶</a:t>
            </a:r>
            <a:endParaRPr lang="zh-CN" altLang="en-US" sz="3200" dirty="0">
              <a:solidFill>
                <a:schemeClr val="tx1"/>
              </a:solidFill>
            </a:endParaRPr>
          </a:p>
        </p:txBody>
      </p:sp>
      <p:sp>
        <p:nvSpPr>
          <p:cNvPr id="1048594" name="TextBox 35"/>
          <p:cNvSpPr txBox="1"/>
          <p:nvPr/>
        </p:nvSpPr>
        <p:spPr>
          <a:xfrm>
            <a:off x="5357818" y="785800"/>
            <a:ext cx="3786182" cy="1323439"/>
          </a:xfrm>
          <a:prstGeom prst="rect">
            <a:avLst/>
          </a:prstGeom>
          <a:noFill/>
        </p:spPr>
        <p:txBody>
          <a:bodyPr wrap="square" rtlCol="0">
            <a:spAutoFit/>
          </a:bodyPr>
          <a:lstStyle/>
          <a:p>
            <a:r>
              <a:rPr lang="zh-CN" altLang="en-US" sz="2000" dirty="0" smtClean="0"/>
              <a:t>既然有乳腺这一药物排泄渠道，就产生了哺乳期妇女用药后，婴儿必然吸吮到含有药物的乳汁，俗称</a:t>
            </a:r>
            <a:r>
              <a:rPr lang="en-US" sz="2000" dirty="0" smtClean="0"/>
              <a:t>“</a:t>
            </a:r>
            <a:r>
              <a:rPr lang="zh-CN" altLang="en-US" sz="2000" dirty="0" smtClean="0"/>
              <a:t>过奶</a:t>
            </a:r>
            <a:r>
              <a:rPr lang="en-US" sz="2000" dirty="0" smtClean="0"/>
              <a:t>”</a:t>
            </a:r>
            <a:r>
              <a:rPr lang="zh-CN" altLang="en-US" sz="2000" dirty="0" smtClean="0"/>
              <a:t>。</a:t>
            </a:r>
            <a:endParaRPr lang="en-US" altLang="zh-CN" sz="2000" dirty="0" smtClean="0">
              <a:solidFill>
                <a:schemeClr val="bg1">
                  <a:lumMod val="50000"/>
                </a:schemeClr>
              </a:solidFill>
              <a:latin typeface="TeXGyreAdventor" panose="00000500000000000000" pitchFamily="50" charset="0"/>
            </a:endParaRPr>
          </a:p>
        </p:txBody>
      </p:sp>
      <p:sp>
        <p:nvSpPr>
          <p:cNvPr id="1048595" name="Freeform 74"/>
          <p:cNvSpPr>
            <a:spLocks noEditPoints="1"/>
          </p:cNvSpPr>
          <p:nvPr/>
        </p:nvSpPr>
        <p:spPr bwMode="auto">
          <a:xfrm>
            <a:off x="4786314" y="1071552"/>
            <a:ext cx="281362" cy="381051"/>
          </a:xfrm>
          <a:custGeom>
            <a:avLst/>
            <a:gdLst>
              <a:gd name="T0" fmla="*/ 429 w 429"/>
              <a:gd name="T1" fmla="*/ 154 h 581"/>
              <a:gd name="T2" fmla="*/ 429 w 429"/>
              <a:gd name="T3" fmla="*/ 581 h 581"/>
              <a:gd name="T4" fmla="*/ 0 w 429"/>
              <a:gd name="T5" fmla="*/ 581 h 581"/>
              <a:gd name="T6" fmla="*/ 0 w 429"/>
              <a:gd name="T7" fmla="*/ 0 h 581"/>
              <a:gd name="T8" fmla="*/ 275 w 429"/>
              <a:gd name="T9" fmla="*/ 0 h 581"/>
              <a:gd name="T10" fmla="*/ 429 w 429"/>
              <a:gd name="T11" fmla="*/ 154 h 581"/>
              <a:gd name="T12" fmla="*/ 429 w 429"/>
              <a:gd name="T13" fmla="*/ 154 h 581"/>
              <a:gd name="T14" fmla="*/ 279 w 429"/>
              <a:gd name="T15" fmla="*/ 57 h 581"/>
              <a:gd name="T16" fmla="*/ 279 w 429"/>
              <a:gd name="T17" fmla="*/ 150 h 581"/>
              <a:gd name="T18" fmla="*/ 372 w 429"/>
              <a:gd name="T19" fmla="*/ 150 h 581"/>
              <a:gd name="T20" fmla="*/ 279 w 429"/>
              <a:gd name="T21" fmla="*/ 57 h 581"/>
              <a:gd name="T22" fmla="*/ 279 w 429"/>
              <a:gd name="T23" fmla="*/ 57 h 581"/>
              <a:gd name="T24" fmla="*/ 242 w 429"/>
              <a:gd name="T25" fmla="*/ 38 h 581"/>
              <a:gd name="T26" fmla="*/ 35 w 429"/>
              <a:gd name="T27" fmla="*/ 38 h 581"/>
              <a:gd name="T28" fmla="*/ 35 w 429"/>
              <a:gd name="T29" fmla="*/ 543 h 581"/>
              <a:gd name="T30" fmla="*/ 391 w 429"/>
              <a:gd name="T31" fmla="*/ 543 h 581"/>
              <a:gd name="T32" fmla="*/ 391 w 429"/>
              <a:gd name="T33" fmla="*/ 188 h 581"/>
              <a:gd name="T34" fmla="*/ 242 w 429"/>
              <a:gd name="T35" fmla="*/ 188 h 581"/>
              <a:gd name="T36" fmla="*/ 242 w 429"/>
              <a:gd name="T37" fmla="*/ 38 h 581"/>
              <a:gd name="T38" fmla="*/ 242 w 429"/>
              <a:gd name="T39" fmla="*/ 38 h 581"/>
              <a:gd name="T40" fmla="*/ 73 w 429"/>
              <a:gd name="T41" fmla="*/ 486 h 581"/>
              <a:gd name="T42" fmla="*/ 353 w 429"/>
              <a:gd name="T43" fmla="*/ 486 h 581"/>
              <a:gd name="T44" fmla="*/ 353 w 429"/>
              <a:gd name="T45" fmla="*/ 451 h 581"/>
              <a:gd name="T46" fmla="*/ 73 w 429"/>
              <a:gd name="T47" fmla="*/ 451 h 581"/>
              <a:gd name="T48" fmla="*/ 73 w 429"/>
              <a:gd name="T49" fmla="*/ 486 h 581"/>
              <a:gd name="T50" fmla="*/ 73 w 429"/>
              <a:gd name="T51" fmla="*/ 486 h 581"/>
              <a:gd name="T52" fmla="*/ 73 w 429"/>
              <a:gd name="T53" fmla="*/ 413 h 581"/>
              <a:gd name="T54" fmla="*/ 353 w 429"/>
              <a:gd name="T55" fmla="*/ 413 h 581"/>
              <a:gd name="T56" fmla="*/ 353 w 429"/>
              <a:gd name="T57" fmla="*/ 375 h 581"/>
              <a:gd name="T58" fmla="*/ 73 w 429"/>
              <a:gd name="T59" fmla="*/ 375 h 581"/>
              <a:gd name="T60" fmla="*/ 73 w 429"/>
              <a:gd name="T61" fmla="*/ 413 h 581"/>
              <a:gd name="T62" fmla="*/ 73 w 429"/>
              <a:gd name="T63" fmla="*/ 413 h 581"/>
              <a:gd name="T64" fmla="*/ 73 w 429"/>
              <a:gd name="T65" fmla="*/ 337 h 581"/>
              <a:gd name="T66" fmla="*/ 353 w 429"/>
              <a:gd name="T67" fmla="*/ 337 h 581"/>
              <a:gd name="T68" fmla="*/ 353 w 429"/>
              <a:gd name="T69" fmla="*/ 299 h 581"/>
              <a:gd name="T70" fmla="*/ 73 w 429"/>
              <a:gd name="T71" fmla="*/ 299 h 581"/>
              <a:gd name="T72" fmla="*/ 73 w 429"/>
              <a:gd name="T73" fmla="*/ 337 h 581"/>
              <a:gd name="T74" fmla="*/ 73 w 429"/>
              <a:gd name="T75" fmla="*/ 337 h 581"/>
              <a:gd name="T76" fmla="*/ 73 w 429"/>
              <a:gd name="T77" fmla="*/ 261 h 581"/>
              <a:gd name="T78" fmla="*/ 353 w 429"/>
              <a:gd name="T79" fmla="*/ 261 h 581"/>
              <a:gd name="T80" fmla="*/ 353 w 429"/>
              <a:gd name="T81" fmla="*/ 226 h 581"/>
              <a:gd name="T82" fmla="*/ 73 w 429"/>
              <a:gd name="T83" fmla="*/ 226 h 581"/>
              <a:gd name="T84" fmla="*/ 73 w 429"/>
              <a:gd name="T85" fmla="*/ 261 h 581"/>
              <a:gd name="T86" fmla="*/ 73 w 429"/>
              <a:gd name="T87" fmla="*/ 261 h 581"/>
              <a:gd name="T88" fmla="*/ 73 w 429"/>
              <a:gd name="T89" fmla="*/ 188 h 581"/>
              <a:gd name="T90" fmla="*/ 204 w 429"/>
              <a:gd name="T91" fmla="*/ 188 h 581"/>
              <a:gd name="T92" fmla="*/ 204 w 429"/>
              <a:gd name="T93" fmla="*/ 150 h 581"/>
              <a:gd name="T94" fmla="*/ 73 w 429"/>
              <a:gd name="T95" fmla="*/ 150 h 581"/>
              <a:gd name="T96" fmla="*/ 73 w 429"/>
              <a:gd name="T97" fmla="*/ 188 h 581"/>
              <a:gd name="T98" fmla="*/ 73 w 429"/>
              <a:gd name="T99" fmla="*/ 188 h 581"/>
              <a:gd name="T100" fmla="*/ 73 w 429"/>
              <a:gd name="T101" fmla="*/ 112 h 581"/>
              <a:gd name="T102" fmla="*/ 204 w 429"/>
              <a:gd name="T103" fmla="*/ 112 h 581"/>
              <a:gd name="T104" fmla="*/ 204 w 429"/>
              <a:gd name="T105" fmla="*/ 76 h 581"/>
              <a:gd name="T106" fmla="*/ 73 w 429"/>
              <a:gd name="T107" fmla="*/ 76 h 581"/>
              <a:gd name="T108" fmla="*/ 73 w 429"/>
              <a:gd name="T109" fmla="*/ 112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9" h="581">
                <a:moveTo>
                  <a:pt x="429" y="154"/>
                </a:moveTo>
                <a:lnTo>
                  <a:pt x="429" y="581"/>
                </a:lnTo>
                <a:lnTo>
                  <a:pt x="0" y="581"/>
                </a:lnTo>
                <a:lnTo>
                  <a:pt x="0" y="0"/>
                </a:lnTo>
                <a:lnTo>
                  <a:pt x="275" y="0"/>
                </a:lnTo>
                <a:lnTo>
                  <a:pt x="429" y="154"/>
                </a:lnTo>
                <a:lnTo>
                  <a:pt x="429" y="154"/>
                </a:lnTo>
                <a:close/>
                <a:moveTo>
                  <a:pt x="279" y="57"/>
                </a:moveTo>
                <a:lnTo>
                  <a:pt x="279" y="150"/>
                </a:lnTo>
                <a:lnTo>
                  <a:pt x="372" y="150"/>
                </a:lnTo>
                <a:lnTo>
                  <a:pt x="279" y="57"/>
                </a:lnTo>
                <a:lnTo>
                  <a:pt x="279" y="57"/>
                </a:lnTo>
                <a:close/>
                <a:moveTo>
                  <a:pt x="242" y="38"/>
                </a:moveTo>
                <a:lnTo>
                  <a:pt x="35" y="38"/>
                </a:lnTo>
                <a:lnTo>
                  <a:pt x="35" y="543"/>
                </a:lnTo>
                <a:lnTo>
                  <a:pt x="391" y="543"/>
                </a:lnTo>
                <a:lnTo>
                  <a:pt x="391" y="188"/>
                </a:lnTo>
                <a:lnTo>
                  <a:pt x="242" y="188"/>
                </a:lnTo>
                <a:lnTo>
                  <a:pt x="242" y="38"/>
                </a:lnTo>
                <a:lnTo>
                  <a:pt x="242" y="38"/>
                </a:lnTo>
                <a:close/>
                <a:moveTo>
                  <a:pt x="73" y="486"/>
                </a:moveTo>
                <a:lnTo>
                  <a:pt x="353" y="486"/>
                </a:lnTo>
                <a:lnTo>
                  <a:pt x="353" y="451"/>
                </a:lnTo>
                <a:lnTo>
                  <a:pt x="73" y="451"/>
                </a:lnTo>
                <a:lnTo>
                  <a:pt x="73" y="486"/>
                </a:lnTo>
                <a:lnTo>
                  <a:pt x="73" y="486"/>
                </a:lnTo>
                <a:close/>
                <a:moveTo>
                  <a:pt x="73" y="413"/>
                </a:moveTo>
                <a:lnTo>
                  <a:pt x="353" y="413"/>
                </a:lnTo>
                <a:lnTo>
                  <a:pt x="353" y="375"/>
                </a:lnTo>
                <a:lnTo>
                  <a:pt x="73" y="375"/>
                </a:lnTo>
                <a:lnTo>
                  <a:pt x="73" y="413"/>
                </a:lnTo>
                <a:lnTo>
                  <a:pt x="73" y="413"/>
                </a:lnTo>
                <a:close/>
                <a:moveTo>
                  <a:pt x="73" y="337"/>
                </a:moveTo>
                <a:lnTo>
                  <a:pt x="353" y="337"/>
                </a:lnTo>
                <a:lnTo>
                  <a:pt x="353" y="299"/>
                </a:lnTo>
                <a:lnTo>
                  <a:pt x="73" y="299"/>
                </a:lnTo>
                <a:lnTo>
                  <a:pt x="73" y="337"/>
                </a:lnTo>
                <a:lnTo>
                  <a:pt x="73" y="337"/>
                </a:lnTo>
                <a:close/>
                <a:moveTo>
                  <a:pt x="73" y="261"/>
                </a:moveTo>
                <a:lnTo>
                  <a:pt x="353" y="261"/>
                </a:lnTo>
                <a:lnTo>
                  <a:pt x="353" y="226"/>
                </a:lnTo>
                <a:lnTo>
                  <a:pt x="73" y="226"/>
                </a:lnTo>
                <a:lnTo>
                  <a:pt x="73" y="261"/>
                </a:lnTo>
                <a:lnTo>
                  <a:pt x="73" y="261"/>
                </a:lnTo>
                <a:close/>
                <a:moveTo>
                  <a:pt x="73" y="188"/>
                </a:moveTo>
                <a:lnTo>
                  <a:pt x="204" y="188"/>
                </a:lnTo>
                <a:lnTo>
                  <a:pt x="204" y="150"/>
                </a:lnTo>
                <a:lnTo>
                  <a:pt x="73" y="150"/>
                </a:lnTo>
                <a:lnTo>
                  <a:pt x="73" y="188"/>
                </a:lnTo>
                <a:lnTo>
                  <a:pt x="73" y="188"/>
                </a:lnTo>
                <a:close/>
                <a:moveTo>
                  <a:pt x="73" y="112"/>
                </a:moveTo>
                <a:lnTo>
                  <a:pt x="204" y="112"/>
                </a:lnTo>
                <a:lnTo>
                  <a:pt x="204" y="76"/>
                </a:lnTo>
                <a:lnTo>
                  <a:pt x="73" y="76"/>
                </a:lnTo>
                <a:lnTo>
                  <a:pt x="73" y="112"/>
                </a:lnTo>
                <a:close/>
              </a:path>
            </a:pathLst>
          </a:custGeom>
          <a:solidFill>
            <a:schemeClr val="bg2"/>
          </a:solidFill>
          <a:ln>
            <a:noFill/>
          </a:ln>
        </p:spPr>
        <p:txBody>
          <a:bodyPr vert="horz" wrap="square" lIns="91440" tIns="45720" rIns="91440" bIns="45720" numCol="1" anchor="t" anchorCtr="0" compatLnSpc="1"/>
          <a:lstStyle/>
          <a:p>
            <a:r>
              <a:rPr lang="zh-CN" altLang="en-US" dirty="0" smtClean="0"/>
              <a:t>过奶</a:t>
            </a:r>
            <a:endParaRPr lang="zh-CN" altLang="en-US" dirty="0"/>
          </a:p>
        </p:txBody>
      </p:sp>
      <p:sp>
        <p:nvSpPr>
          <p:cNvPr id="1048596" name="椭圆 40"/>
          <p:cNvSpPr/>
          <p:nvPr/>
        </p:nvSpPr>
        <p:spPr>
          <a:xfrm>
            <a:off x="4644008" y="1131590"/>
            <a:ext cx="642207" cy="642207"/>
          </a:xfrm>
          <a:prstGeom prst="ellipse">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7" name="椭圆 47"/>
          <p:cNvSpPr/>
          <p:nvPr/>
        </p:nvSpPr>
        <p:spPr>
          <a:xfrm>
            <a:off x="4644008" y="2073559"/>
            <a:ext cx="642207" cy="642207"/>
          </a:xfrm>
          <a:prstGeom prst="ellipse">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红霉素</a:t>
            </a:r>
            <a:endParaRPr lang="zh-CN" altLang="en-US" dirty="0">
              <a:solidFill>
                <a:schemeClr val="tx1"/>
              </a:solidFill>
            </a:endParaRPr>
          </a:p>
        </p:txBody>
      </p:sp>
      <p:sp>
        <p:nvSpPr>
          <p:cNvPr id="1048600" name="椭圆 52"/>
          <p:cNvSpPr/>
          <p:nvPr/>
        </p:nvSpPr>
        <p:spPr>
          <a:xfrm>
            <a:off x="4644008" y="2937655"/>
            <a:ext cx="642207" cy="642207"/>
          </a:xfrm>
          <a:prstGeom prst="ellipse">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组合 58"/>
          <p:cNvGrpSpPr>
            <a:grpSpLocks noChangeAspect="1"/>
          </p:cNvGrpSpPr>
          <p:nvPr/>
        </p:nvGrpSpPr>
        <p:grpSpPr>
          <a:xfrm>
            <a:off x="4767525" y="3926691"/>
            <a:ext cx="395172" cy="392328"/>
            <a:chOff x="1749514" y="2523354"/>
            <a:chExt cx="494747" cy="491185"/>
          </a:xfrm>
          <a:solidFill>
            <a:schemeClr val="bg2"/>
          </a:solidFill>
        </p:grpSpPr>
        <p:sp>
          <p:nvSpPr>
            <p:cNvPr id="1048604" name="Freeform 635"/>
            <p:cNvSpPr/>
            <p:nvPr/>
          </p:nvSpPr>
          <p:spPr bwMode="auto">
            <a:xfrm>
              <a:off x="1984429" y="2758268"/>
              <a:ext cx="259832" cy="256271"/>
            </a:xfrm>
            <a:custGeom>
              <a:avLst/>
              <a:gdLst>
                <a:gd name="T0" fmla="*/ 167 w 167"/>
                <a:gd name="T1" fmla="*/ 91 h 167"/>
                <a:gd name="T2" fmla="*/ 0 w 167"/>
                <a:gd name="T3" fmla="*/ 0 h 167"/>
                <a:gd name="T4" fmla="*/ 92 w 167"/>
                <a:gd name="T5" fmla="*/ 167 h 167"/>
                <a:gd name="T6" fmla="*/ 92 w 167"/>
                <a:gd name="T7" fmla="*/ 91 h 167"/>
                <a:gd name="T8" fmla="*/ 167 w 167"/>
                <a:gd name="T9" fmla="*/ 91 h 167"/>
              </a:gdLst>
              <a:ahLst/>
              <a:cxnLst>
                <a:cxn ang="0">
                  <a:pos x="T0" y="T1"/>
                </a:cxn>
                <a:cxn ang="0">
                  <a:pos x="T2" y="T3"/>
                </a:cxn>
                <a:cxn ang="0">
                  <a:pos x="T4" y="T5"/>
                </a:cxn>
                <a:cxn ang="0">
                  <a:pos x="T6" y="T7"/>
                </a:cxn>
                <a:cxn ang="0">
                  <a:pos x="T8" y="T9"/>
                </a:cxn>
              </a:cxnLst>
              <a:rect l="0" t="0" r="r" b="b"/>
              <a:pathLst>
                <a:path w="167" h="167">
                  <a:moveTo>
                    <a:pt x="167" y="91"/>
                  </a:moveTo>
                  <a:cubicBezTo>
                    <a:pt x="166" y="90"/>
                    <a:pt x="2" y="0"/>
                    <a:pt x="0" y="0"/>
                  </a:cubicBezTo>
                  <a:cubicBezTo>
                    <a:pt x="92" y="167"/>
                    <a:pt x="92" y="167"/>
                    <a:pt x="92" y="167"/>
                  </a:cubicBezTo>
                  <a:cubicBezTo>
                    <a:pt x="92" y="142"/>
                    <a:pt x="92" y="117"/>
                    <a:pt x="92" y="91"/>
                  </a:cubicBezTo>
                  <a:cubicBezTo>
                    <a:pt x="117" y="91"/>
                    <a:pt x="142" y="91"/>
                    <a:pt x="167" y="91"/>
                  </a:cubicBezTo>
                </a:path>
              </a:pathLst>
            </a:custGeom>
            <a:grpFill/>
            <a:ln>
              <a:noFill/>
            </a:ln>
          </p:spPr>
          <p:txBody>
            <a:bodyPr vert="horz" wrap="square" lIns="91440" tIns="45720" rIns="91440" bIns="45720" numCol="1" anchor="t" anchorCtr="0" compatLnSpc="1"/>
            <a:lstStyle/>
            <a:p>
              <a:endParaRPr lang="zh-CN" altLang="en-US"/>
            </a:p>
          </p:txBody>
        </p:sp>
        <p:sp>
          <p:nvSpPr>
            <p:cNvPr id="1048605" name="Freeform 636"/>
            <p:cNvSpPr/>
            <p:nvPr/>
          </p:nvSpPr>
          <p:spPr bwMode="auto">
            <a:xfrm>
              <a:off x="1852735" y="2626574"/>
              <a:ext cx="234915" cy="238475"/>
            </a:xfrm>
            <a:custGeom>
              <a:avLst/>
              <a:gdLst>
                <a:gd name="T0" fmla="*/ 97 w 154"/>
                <a:gd name="T1" fmla="*/ 130 h 154"/>
                <a:gd name="T2" fmla="*/ 77 w 154"/>
                <a:gd name="T3" fmla="*/ 134 h 154"/>
                <a:gd name="T4" fmla="*/ 21 w 154"/>
                <a:gd name="T5" fmla="*/ 77 h 154"/>
                <a:gd name="T6" fmla="*/ 77 w 154"/>
                <a:gd name="T7" fmla="*/ 20 h 154"/>
                <a:gd name="T8" fmla="*/ 134 w 154"/>
                <a:gd name="T9" fmla="*/ 77 h 154"/>
                <a:gd name="T10" fmla="*/ 132 w 154"/>
                <a:gd name="T11" fmla="*/ 95 h 154"/>
                <a:gd name="T12" fmla="*/ 149 w 154"/>
                <a:gd name="T13" fmla="*/ 104 h 154"/>
                <a:gd name="T14" fmla="*/ 154 w 154"/>
                <a:gd name="T15" fmla="*/ 77 h 154"/>
                <a:gd name="T16" fmla="*/ 77 w 154"/>
                <a:gd name="T17" fmla="*/ 0 h 154"/>
                <a:gd name="T18" fmla="*/ 0 w 154"/>
                <a:gd name="T19" fmla="*/ 77 h 154"/>
                <a:gd name="T20" fmla="*/ 77 w 154"/>
                <a:gd name="T21" fmla="*/ 154 h 154"/>
                <a:gd name="T22" fmla="*/ 106 w 154"/>
                <a:gd name="T23" fmla="*/ 148 h 154"/>
                <a:gd name="T24" fmla="*/ 97 w 154"/>
                <a:gd name="T25" fmla="*/ 13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4">
                  <a:moveTo>
                    <a:pt x="97" y="130"/>
                  </a:moveTo>
                  <a:cubicBezTo>
                    <a:pt x="91" y="133"/>
                    <a:pt x="84" y="134"/>
                    <a:pt x="77" y="134"/>
                  </a:cubicBezTo>
                  <a:cubicBezTo>
                    <a:pt x="46" y="134"/>
                    <a:pt x="21" y="108"/>
                    <a:pt x="21" y="77"/>
                  </a:cubicBezTo>
                  <a:cubicBezTo>
                    <a:pt x="21" y="46"/>
                    <a:pt x="46" y="20"/>
                    <a:pt x="77" y="20"/>
                  </a:cubicBezTo>
                  <a:cubicBezTo>
                    <a:pt x="109" y="20"/>
                    <a:pt x="134" y="46"/>
                    <a:pt x="134" y="77"/>
                  </a:cubicBezTo>
                  <a:cubicBezTo>
                    <a:pt x="134" y="83"/>
                    <a:pt x="133" y="89"/>
                    <a:pt x="132" y="95"/>
                  </a:cubicBezTo>
                  <a:cubicBezTo>
                    <a:pt x="137" y="98"/>
                    <a:pt x="143" y="101"/>
                    <a:pt x="149" y="104"/>
                  </a:cubicBezTo>
                  <a:cubicBezTo>
                    <a:pt x="153" y="96"/>
                    <a:pt x="154" y="87"/>
                    <a:pt x="154" y="77"/>
                  </a:cubicBezTo>
                  <a:cubicBezTo>
                    <a:pt x="154" y="34"/>
                    <a:pt x="120" y="0"/>
                    <a:pt x="77" y="0"/>
                  </a:cubicBezTo>
                  <a:cubicBezTo>
                    <a:pt x="35" y="0"/>
                    <a:pt x="0" y="34"/>
                    <a:pt x="0" y="77"/>
                  </a:cubicBezTo>
                  <a:cubicBezTo>
                    <a:pt x="0" y="119"/>
                    <a:pt x="35" y="154"/>
                    <a:pt x="77" y="154"/>
                  </a:cubicBezTo>
                  <a:cubicBezTo>
                    <a:pt x="88" y="154"/>
                    <a:pt x="97" y="152"/>
                    <a:pt x="106" y="148"/>
                  </a:cubicBezTo>
                  <a:lnTo>
                    <a:pt x="97" y="130"/>
                  </a:lnTo>
                  <a:close/>
                </a:path>
              </a:pathLst>
            </a:custGeom>
            <a:grpFill/>
            <a:ln>
              <a:noFill/>
            </a:ln>
          </p:spPr>
          <p:txBody>
            <a:bodyPr vert="horz" wrap="square" lIns="91440" tIns="45720" rIns="91440" bIns="45720" numCol="1" anchor="t" anchorCtr="0" compatLnSpc="1"/>
            <a:lstStyle/>
            <a:p>
              <a:endParaRPr lang="zh-CN" altLang="en-US"/>
            </a:p>
          </p:txBody>
        </p:sp>
        <p:sp>
          <p:nvSpPr>
            <p:cNvPr id="1048606" name="Freeform 637"/>
            <p:cNvSpPr/>
            <p:nvPr/>
          </p:nvSpPr>
          <p:spPr bwMode="auto">
            <a:xfrm>
              <a:off x="1749514" y="2523354"/>
              <a:ext cx="441354" cy="444917"/>
            </a:xfrm>
            <a:custGeom>
              <a:avLst/>
              <a:gdLst>
                <a:gd name="T0" fmla="*/ 195 w 287"/>
                <a:gd name="T1" fmla="*/ 257 h 288"/>
                <a:gd name="T2" fmla="*/ 143 w 287"/>
                <a:gd name="T3" fmla="*/ 268 h 288"/>
                <a:gd name="T4" fmla="*/ 20 w 287"/>
                <a:gd name="T5" fmla="*/ 144 h 288"/>
                <a:gd name="T6" fmla="*/ 143 w 287"/>
                <a:gd name="T7" fmla="*/ 20 h 288"/>
                <a:gd name="T8" fmla="*/ 267 w 287"/>
                <a:gd name="T9" fmla="*/ 144 h 288"/>
                <a:gd name="T10" fmla="*/ 257 w 287"/>
                <a:gd name="T11" fmla="*/ 194 h 288"/>
                <a:gd name="T12" fmla="*/ 274 w 287"/>
                <a:gd name="T13" fmla="*/ 204 h 288"/>
                <a:gd name="T14" fmla="*/ 287 w 287"/>
                <a:gd name="T15" fmla="*/ 144 h 288"/>
                <a:gd name="T16" fmla="*/ 143 w 287"/>
                <a:gd name="T17" fmla="*/ 0 h 288"/>
                <a:gd name="T18" fmla="*/ 0 w 287"/>
                <a:gd name="T19" fmla="*/ 144 h 288"/>
                <a:gd name="T20" fmla="*/ 143 w 287"/>
                <a:gd name="T21" fmla="*/ 288 h 288"/>
                <a:gd name="T22" fmla="*/ 205 w 287"/>
                <a:gd name="T23" fmla="*/ 274 h 288"/>
                <a:gd name="T24" fmla="*/ 195 w 287"/>
                <a:gd name="T25" fmla="*/ 25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288">
                  <a:moveTo>
                    <a:pt x="195" y="257"/>
                  </a:moveTo>
                  <a:cubicBezTo>
                    <a:pt x="179" y="264"/>
                    <a:pt x="162" y="268"/>
                    <a:pt x="143" y="268"/>
                  </a:cubicBezTo>
                  <a:cubicBezTo>
                    <a:pt x="75" y="268"/>
                    <a:pt x="20" y="212"/>
                    <a:pt x="20" y="144"/>
                  </a:cubicBezTo>
                  <a:cubicBezTo>
                    <a:pt x="20" y="76"/>
                    <a:pt x="75" y="20"/>
                    <a:pt x="143" y="20"/>
                  </a:cubicBezTo>
                  <a:cubicBezTo>
                    <a:pt x="212" y="20"/>
                    <a:pt x="267" y="76"/>
                    <a:pt x="267" y="144"/>
                  </a:cubicBezTo>
                  <a:cubicBezTo>
                    <a:pt x="267" y="162"/>
                    <a:pt x="264" y="179"/>
                    <a:pt x="257" y="194"/>
                  </a:cubicBezTo>
                  <a:cubicBezTo>
                    <a:pt x="263" y="197"/>
                    <a:pt x="269" y="201"/>
                    <a:pt x="274" y="204"/>
                  </a:cubicBezTo>
                  <a:cubicBezTo>
                    <a:pt x="283" y="185"/>
                    <a:pt x="287" y="165"/>
                    <a:pt x="287" y="144"/>
                  </a:cubicBezTo>
                  <a:cubicBezTo>
                    <a:pt x="287" y="65"/>
                    <a:pt x="223" y="0"/>
                    <a:pt x="143" y="0"/>
                  </a:cubicBezTo>
                  <a:cubicBezTo>
                    <a:pt x="64" y="0"/>
                    <a:pt x="0" y="65"/>
                    <a:pt x="0" y="144"/>
                  </a:cubicBezTo>
                  <a:cubicBezTo>
                    <a:pt x="0" y="223"/>
                    <a:pt x="64" y="288"/>
                    <a:pt x="143" y="288"/>
                  </a:cubicBezTo>
                  <a:cubicBezTo>
                    <a:pt x="165" y="288"/>
                    <a:pt x="186" y="283"/>
                    <a:pt x="205" y="274"/>
                  </a:cubicBezTo>
                  <a:lnTo>
                    <a:pt x="195" y="257"/>
                  </a:lnTo>
                  <a:close/>
                </a:path>
              </a:pathLst>
            </a:custGeom>
            <a:grpFill/>
            <a:ln>
              <a:noFill/>
            </a:ln>
          </p:spPr>
          <p:txBody>
            <a:bodyPr vert="horz" wrap="square" lIns="91440" tIns="45720" rIns="91440" bIns="45720" numCol="1" anchor="t" anchorCtr="0" compatLnSpc="1"/>
            <a:lstStyle/>
            <a:p>
              <a:endParaRPr lang="zh-CN" altLang="en-US"/>
            </a:p>
          </p:txBody>
        </p:sp>
      </p:grpSp>
      <p:sp>
        <p:nvSpPr>
          <p:cNvPr id="1048608" name="TextBox 63"/>
          <p:cNvSpPr txBox="1"/>
          <p:nvPr/>
        </p:nvSpPr>
        <p:spPr>
          <a:xfrm>
            <a:off x="5284470" y="2000246"/>
            <a:ext cx="3859530" cy="1015663"/>
          </a:xfrm>
          <a:prstGeom prst="rect">
            <a:avLst/>
          </a:prstGeom>
          <a:noFill/>
        </p:spPr>
        <p:txBody>
          <a:bodyPr wrap="square" rtlCol="0">
            <a:spAutoFit/>
          </a:bodyPr>
          <a:lstStyle/>
          <a:p>
            <a:r>
              <a:rPr lang="zh-CN" altLang="en-US" sz="2000" dirty="0" smtClean="0"/>
              <a:t>红霉素可引起恶心、呕吐、腹泻、腹痛等消化道反应，也可偶然导致</a:t>
            </a:r>
            <a:r>
              <a:rPr lang="zh-CN" altLang="en-US" sz="2000" dirty="0" smtClean="0">
                <a:solidFill>
                  <a:srgbClr val="FF0000"/>
                </a:solidFill>
              </a:rPr>
              <a:t>皮疹</a:t>
            </a:r>
            <a:r>
              <a:rPr lang="zh-CN" altLang="en-US" sz="2000" dirty="0" smtClean="0"/>
              <a:t>或损害肝脏功能</a:t>
            </a:r>
            <a:endParaRPr lang="en-US" altLang="zh-CN" sz="2000" dirty="0">
              <a:solidFill>
                <a:schemeClr val="bg1">
                  <a:lumMod val="50000"/>
                </a:schemeClr>
              </a:solidFill>
              <a:latin typeface="TeXGyreAdventor" panose="00000500000000000000" pitchFamily="50" charset="0"/>
            </a:endParaRPr>
          </a:p>
        </p:txBody>
      </p:sp>
      <p:sp>
        <p:nvSpPr>
          <p:cNvPr id="1048610" name="TextBox 65"/>
          <p:cNvSpPr txBox="1"/>
          <p:nvPr/>
        </p:nvSpPr>
        <p:spPr>
          <a:xfrm>
            <a:off x="5284470" y="3000378"/>
            <a:ext cx="3859530" cy="1015663"/>
          </a:xfrm>
          <a:prstGeom prst="rect">
            <a:avLst/>
          </a:prstGeom>
          <a:noFill/>
        </p:spPr>
        <p:txBody>
          <a:bodyPr wrap="square" rtlCol="0">
            <a:spAutoFit/>
          </a:bodyPr>
          <a:lstStyle/>
          <a:p>
            <a:r>
              <a:rPr lang="zh-CN" altLang="en-US" sz="2000" dirty="0" smtClean="0"/>
              <a:t>可造成吮乳婴儿精神萎靡、反应迟钝与嗜睡状态，有时也可见药物性</a:t>
            </a:r>
            <a:r>
              <a:rPr lang="zh-CN" altLang="en-US" sz="2000" dirty="0" smtClean="0">
                <a:solidFill>
                  <a:srgbClr val="FF0000"/>
                </a:solidFill>
              </a:rPr>
              <a:t>皮疹</a:t>
            </a:r>
            <a:endParaRPr lang="en-US" altLang="zh-CN" sz="2000" dirty="0">
              <a:solidFill>
                <a:srgbClr val="FF0000"/>
              </a:solidFill>
              <a:latin typeface="TeXGyreAdventor" panose="00000500000000000000" pitchFamily="50" charset="0"/>
            </a:endParaRPr>
          </a:p>
        </p:txBody>
      </p:sp>
      <p:sp>
        <p:nvSpPr>
          <p:cNvPr id="29" name="TextBox 28"/>
          <p:cNvSpPr txBox="1"/>
          <p:nvPr/>
        </p:nvSpPr>
        <p:spPr>
          <a:xfrm>
            <a:off x="4786314" y="2786064"/>
            <a:ext cx="214314" cy="1754326"/>
          </a:xfrm>
          <a:prstGeom prst="rect">
            <a:avLst/>
          </a:prstGeom>
          <a:noFill/>
        </p:spPr>
        <p:txBody>
          <a:bodyPr wrap="square" rtlCol="0">
            <a:spAutoFit/>
          </a:bodyPr>
          <a:lstStyle/>
          <a:p>
            <a:r>
              <a:rPr lang="zh-CN" altLang="en-US" dirty="0" smtClean="0"/>
              <a:t>镇静类溴化剂</a:t>
            </a:r>
            <a:endParaRPr lang="zh-CN" altLang="en-US" dirty="0"/>
          </a:p>
        </p:txBody>
      </p:sp>
    </p:spTree>
    <p:extLst>
      <p:ext uri="{BB962C8B-B14F-4D97-AF65-F5344CB8AC3E}">
        <p14:creationId xmlns:p14="http://schemas.microsoft.com/office/powerpoint/2010/main" val="325996076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097154"/>
                                        </p:tgtEl>
                                        <p:attrNameLst>
                                          <p:attrName>style.visibility</p:attrName>
                                        </p:attrNameLst>
                                      </p:cBhvr>
                                      <p:to>
                                        <p:strVal val="visible"/>
                                      </p:to>
                                    </p:set>
                                    <p:animEffect transition="in" filter="randombar(horizontal)">
                                      <p:cBhvr>
                                        <p:cTn id="7" dur="500"/>
                                        <p:tgtEl>
                                          <p:spTgt spid="209715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048593"/>
                                        </p:tgtEl>
                                        <p:attrNameLst>
                                          <p:attrName>style.visibility</p:attrName>
                                        </p:attrNameLst>
                                      </p:cBhvr>
                                      <p:to>
                                        <p:strVal val="visible"/>
                                      </p:to>
                                    </p:set>
                                    <p:animEffect transition="in" filter="barn(outVertical)">
                                      <p:cBhvr>
                                        <p:cTn id="10" dur="500"/>
                                        <p:tgtEl>
                                          <p:spTgt spid="104859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048594"/>
                                        </p:tgtEl>
                                        <p:attrNameLst>
                                          <p:attrName>style.visibility</p:attrName>
                                        </p:attrNameLst>
                                      </p:cBhvr>
                                      <p:to>
                                        <p:strVal val="visible"/>
                                      </p:to>
                                    </p:set>
                                    <p:animEffect transition="in" filter="fade">
                                      <p:cBhvr>
                                        <p:cTn id="13" dur="1000"/>
                                        <p:tgtEl>
                                          <p:spTgt spid="1048594"/>
                                        </p:tgtEl>
                                      </p:cBhvr>
                                    </p:animEffect>
                                    <p:anim calcmode="lin" valueType="num">
                                      <p:cBhvr>
                                        <p:cTn id="14" dur="1000" fill="hold"/>
                                        <p:tgtEl>
                                          <p:spTgt spid="1048594"/>
                                        </p:tgtEl>
                                        <p:attrNameLst>
                                          <p:attrName>ppt_x</p:attrName>
                                        </p:attrNameLst>
                                      </p:cBhvr>
                                      <p:tavLst>
                                        <p:tav tm="0">
                                          <p:val>
                                            <p:strVal val="#ppt_x"/>
                                          </p:val>
                                        </p:tav>
                                        <p:tav tm="100000">
                                          <p:val>
                                            <p:strVal val="#ppt_x"/>
                                          </p:val>
                                        </p:tav>
                                      </p:tavLst>
                                    </p:anim>
                                    <p:anim calcmode="lin" valueType="num">
                                      <p:cBhvr>
                                        <p:cTn id="15" dur="1000" fill="hold"/>
                                        <p:tgtEl>
                                          <p:spTgt spid="1048594"/>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048595"/>
                                        </p:tgtEl>
                                        <p:attrNameLst>
                                          <p:attrName>style.visibility</p:attrName>
                                        </p:attrNameLst>
                                      </p:cBhvr>
                                      <p:to>
                                        <p:strVal val="visible"/>
                                      </p:to>
                                    </p:set>
                                    <p:animEffect transition="in" filter="fade">
                                      <p:cBhvr>
                                        <p:cTn id="18" dur="1000"/>
                                        <p:tgtEl>
                                          <p:spTgt spid="1048595"/>
                                        </p:tgtEl>
                                      </p:cBhvr>
                                    </p:animEffect>
                                    <p:anim calcmode="lin" valueType="num">
                                      <p:cBhvr>
                                        <p:cTn id="19" dur="1000" fill="hold"/>
                                        <p:tgtEl>
                                          <p:spTgt spid="1048595"/>
                                        </p:tgtEl>
                                        <p:attrNameLst>
                                          <p:attrName>ppt_x</p:attrName>
                                        </p:attrNameLst>
                                      </p:cBhvr>
                                      <p:tavLst>
                                        <p:tav tm="0">
                                          <p:val>
                                            <p:strVal val="#ppt_x"/>
                                          </p:val>
                                        </p:tav>
                                        <p:tav tm="100000">
                                          <p:val>
                                            <p:strVal val="#ppt_x"/>
                                          </p:val>
                                        </p:tav>
                                      </p:tavLst>
                                    </p:anim>
                                    <p:anim calcmode="lin" valueType="num">
                                      <p:cBhvr>
                                        <p:cTn id="20" dur="1000" fill="hold"/>
                                        <p:tgtEl>
                                          <p:spTgt spid="104859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048596"/>
                                        </p:tgtEl>
                                        <p:attrNameLst>
                                          <p:attrName>style.visibility</p:attrName>
                                        </p:attrNameLst>
                                      </p:cBhvr>
                                      <p:to>
                                        <p:strVal val="visible"/>
                                      </p:to>
                                    </p:set>
                                    <p:animEffect transition="in" filter="fade">
                                      <p:cBhvr>
                                        <p:cTn id="23" dur="1000"/>
                                        <p:tgtEl>
                                          <p:spTgt spid="1048596"/>
                                        </p:tgtEl>
                                      </p:cBhvr>
                                    </p:animEffect>
                                    <p:anim calcmode="lin" valueType="num">
                                      <p:cBhvr>
                                        <p:cTn id="24" dur="1000" fill="hold"/>
                                        <p:tgtEl>
                                          <p:spTgt spid="1048596"/>
                                        </p:tgtEl>
                                        <p:attrNameLst>
                                          <p:attrName>ppt_x</p:attrName>
                                        </p:attrNameLst>
                                      </p:cBhvr>
                                      <p:tavLst>
                                        <p:tav tm="0">
                                          <p:val>
                                            <p:strVal val="#ppt_x"/>
                                          </p:val>
                                        </p:tav>
                                        <p:tav tm="100000">
                                          <p:val>
                                            <p:strVal val="#ppt_x"/>
                                          </p:val>
                                        </p:tav>
                                      </p:tavLst>
                                    </p:anim>
                                    <p:anim calcmode="lin" valueType="num">
                                      <p:cBhvr>
                                        <p:cTn id="25" dur="1000" fill="hold"/>
                                        <p:tgtEl>
                                          <p:spTgt spid="104859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048608"/>
                                        </p:tgtEl>
                                        <p:attrNameLst>
                                          <p:attrName>style.visibility</p:attrName>
                                        </p:attrNameLst>
                                      </p:cBhvr>
                                      <p:to>
                                        <p:strVal val="visible"/>
                                      </p:to>
                                    </p:set>
                                    <p:animEffect transition="in" filter="fade">
                                      <p:cBhvr>
                                        <p:cTn id="28" dur="1000"/>
                                        <p:tgtEl>
                                          <p:spTgt spid="1048608"/>
                                        </p:tgtEl>
                                      </p:cBhvr>
                                    </p:animEffect>
                                    <p:anim calcmode="lin" valueType="num">
                                      <p:cBhvr>
                                        <p:cTn id="29" dur="1000" fill="hold"/>
                                        <p:tgtEl>
                                          <p:spTgt spid="1048608"/>
                                        </p:tgtEl>
                                        <p:attrNameLst>
                                          <p:attrName>ppt_x</p:attrName>
                                        </p:attrNameLst>
                                      </p:cBhvr>
                                      <p:tavLst>
                                        <p:tav tm="0">
                                          <p:val>
                                            <p:strVal val="#ppt_x"/>
                                          </p:val>
                                        </p:tav>
                                        <p:tav tm="100000">
                                          <p:val>
                                            <p:strVal val="#ppt_x"/>
                                          </p:val>
                                        </p:tav>
                                      </p:tavLst>
                                    </p:anim>
                                    <p:anim calcmode="lin" valueType="num">
                                      <p:cBhvr>
                                        <p:cTn id="30" dur="1000" fill="hold"/>
                                        <p:tgtEl>
                                          <p:spTgt spid="1048608"/>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1048597"/>
                                        </p:tgtEl>
                                        <p:attrNameLst>
                                          <p:attrName>style.visibility</p:attrName>
                                        </p:attrNameLst>
                                      </p:cBhvr>
                                      <p:to>
                                        <p:strVal val="visible"/>
                                      </p:to>
                                    </p:set>
                                    <p:animEffect transition="in" filter="fade">
                                      <p:cBhvr>
                                        <p:cTn id="33" dur="1000"/>
                                        <p:tgtEl>
                                          <p:spTgt spid="1048597"/>
                                        </p:tgtEl>
                                      </p:cBhvr>
                                    </p:animEffect>
                                    <p:anim calcmode="lin" valueType="num">
                                      <p:cBhvr>
                                        <p:cTn id="34" dur="1000" fill="hold"/>
                                        <p:tgtEl>
                                          <p:spTgt spid="1048597"/>
                                        </p:tgtEl>
                                        <p:attrNameLst>
                                          <p:attrName>ppt_x</p:attrName>
                                        </p:attrNameLst>
                                      </p:cBhvr>
                                      <p:tavLst>
                                        <p:tav tm="0">
                                          <p:val>
                                            <p:strVal val="#ppt_x"/>
                                          </p:val>
                                        </p:tav>
                                        <p:tav tm="100000">
                                          <p:val>
                                            <p:strVal val="#ppt_x"/>
                                          </p:val>
                                        </p:tav>
                                      </p:tavLst>
                                    </p:anim>
                                    <p:anim calcmode="lin" valueType="num">
                                      <p:cBhvr>
                                        <p:cTn id="35" dur="1000" fill="hold"/>
                                        <p:tgtEl>
                                          <p:spTgt spid="104859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048610"/>
                                        </p:tgtEl>
                                        <p:attrNameLst>
                                          <p:attrName>style.visibility</p:attrName>
                                        </p:attrNameLst>
                                      </p:cBhvr>
                                      <p:to>
                                        <p:strVal val="visible"/>
                                      </p:to>
                                    </p:set>
                                    <p:animEffect transition="in" filter="fade">
                                      <p:cBhvr>
                                        <p:cTn id="38" dur="1000"/>
                                        <p:tgtEl>
                                          <p:spTgt spid="1048610"/>
                                        </p:tgtEl>
                                      </p:cBhvr>
                                    </p:animEffect>
                                    <p:anim calcmode="lin" valueType="num">
                                      <p:cBhvr>
                                        <p:cTn id="39" dur="1000" fill="hold"/>
                                        <p:tgtEl>
                                          <p:spTgt spid="1048610"/>
                                        </p:tgtEl>
                                        <p:attrNameLst>
                                          <p:attrName>ppt_x</p:attrName>
                                        </p:attrNameLst>
                                      </p:cBhvr>
                                      <p:tavLst>
                                        <p:tav tm="0">
                                          <p:val>
                                            <p:strVal val="#ppt_x"/>
                                          </p:val>
                                        </p:tav>
                                        <p:tav tm="100000">
                                          <p:val>
                                            <p:strVal val="#ppt_x"/>
                                          </p:val>
                                        </p:tav>
                                      </p:tavLst>
                                    </p:anim>
                                    <p:anim calcmode="lin" valueType="num">
                                      <p:cBhvr>
                                        <p:cTn id="40" dur="1000" fill="hold"/>
                                        <p:tgtEl>
                                          <p:spTgt spid="1048610"/>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048600"/>
                                        </p:tgtEl>
                                        <p:attrNameLst>
                                          <p:attrName>style.visibility</p:attrName>
                                        </p:attrNameLst>
                                      </p:cBhvr>
                                      <p:to>
                                        <p:strVal val="visible"/>
                                      </p:to>
                                    </p:set>
                                    <p:animEffect transition="in" filter="fade">
                                      <p:cBhvr>
                                        <p:cTn id="43" dur="1000"/>
                                        <p:tgtEl>
                                          <p:spTgt spid="1048600"/>
                                        </p:tgtEl>
                                      </p:cBhvr>
                                    </p:animEffect>
                                    <p:anim calcmode="lin" valueType="num">
                                      <p:cBhvr>
                                        <p:cTn id="44" dur="1000" fill="hold"/>
                                        <p:tgtEl>
                                          <p:spTgt spid="1048600"/>
                                        </p:tgtEl>
                                        <p:attrNameLst>
                                          <p:attrName>ppt_x</p:attrName>
                                        </p:attrNameLst>
                                      </p:cBhvr>
                                      <p:tavLst>
                                        <p:tav tm="0">
                                          <p:val>
                                            <p:strVal val="#ppt_x"/>
                                          </p:val>
                                        </p:tav>
                                        <p:tav tm="100000">
                                          <p:val>
                                            <p:strVal val="#ppt_x"/>
                                          </p:val>
                                        </p:tav>
                                      </p:tavLst>
                                    </p:anim>
                                    <p:anim calcmode="lin" valueType="num">
                                      <p:cBhvr>
                                        <p:cTn id="45" dur="1000" fill="hold"/>
                                        <p:tgtEl>
                                          <p:spTgt spid="1048600"/>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fade">
                                      <p:cBhvr>
                                        <p:cTn id="48" dur="1000"/>
                                        <p:tgtEl>
                                          <p:spTgt spid="57"/>
                                        </p:tgtEl>
                                      </p:cBhvr>
                                    </p:animEffect>
                                    <p:anim calcmode="lin" valueType="num">
                                      <p:cBhvr>
                                        <p:cTn id="49" dur="1000" fill="hold"/>
                                        <p:tgtEl>
                                          <p:spTgt spid="57"/>
                                        </p:tgtEl>
                                        <p:attrNameLst>
                                          <p:attrName>ppt_x</p:attrName>
                                        </p:attrNameLst>
                                      </p:cBhvr>
                                      <p:tavLst>
                                        <p:tav tm="0">
                                          <p:val>
                                            <p:strVal val="#ppt_x"/>
                                          </p:val>
                                        </p:tav>
                                        <p:tav tm="100000">
                                          <p:val>
                                            <p:strVal val="#ppt_x"/>
                                          </p:val>
                                        </p:tav>
                                      </p:tavLst>
                                    </p:anim>
                                    <p:anim calcmode="lin" valueType="num">
                                      <p:cBhvr>
                                        <p:cTn id="50"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3" grpId="0" animBg="1"/>
      <p:bldP spid="1048594" grpId="0"/>
      <p:bldP spid="1048595" grpId="0" animBg="1"/>
      <p:bldP spid="1048596" grpId="0" animBg="1"/>
      <p:bldP spid="1048597" grpId="0" animBg="1"/>
      <p:bldP spid="1048600" grpId="0" animBg="1"/>
      <p:bldP spid="1048608" grpId="0"/>
      <p:bldP spid="10486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组合 30"/>
          <p:cNvGrpSpPr/>
          <p:nvPr/>
        </p:nvGrpSpPr>
        <p:grpSpPr>
          <a:xfrm>
            <a:off x="2770414" y="3045374"/>
            <a:ext cx="900992" cy="916205"/>
            <a:chOff x="1101935" y="1054869"/>
            <a:chExt cx="1369556" cy="1392682"/>
          </a:xfrm>
        </p:grpSpPr>
        <p:sp>
          <p:nvSpPr>
            <p:cNvPr id="1048791" name="椭圆 28"/>
            <p:cNvSpPr/>
            <p:nvPr/>
          </p:nvSpPr>
          <p:spPr>
            <a:xfrm>
              <a:off x="1101935" y="1054869"/>
              <a:ext cx="1369556" cy="1392682"/>
            </a:xfrm>
            <a:prstGeom prst="ellipse">
              <a:avLst/>
            </a:prstGeom>
            <a:gradFill flip="none" rotWithShape="1">
              <a:gsLst>
                <a:gs pos="0">
                  <a:schemeClr val="bg1">
                    <a:shade val="100000"/>
                    <a:satMod val="115000"/>
                  </a:schemeClr>
                </a:gs>
                <a:gs pos="100000">
                  <a:schemeClr val="bg1">
                    <a:shade val="67500"/>
                    <a:satMod val="115000"/>
                  </a:schemeClr>
                </a:gs>
              </a:gsLst>
              <a:lin ang="2700000" scaled="1"/>
            </a:gradFill>
            <a:ln w="76200" cap="flat" cmpd="sng" algn="ctr">
              <a:solidFill>
                <a:srgbClr val="8CC94C"/>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68567" tIns="34284" rIns="68567" bIns="34284" numCol="1" spcCol="0" rtlCol="0" fromWordArt="0" anchor="ctr" anchorCtr="0" forceAA="0" compatLnSpc="1">
              <a:noAutofit/>
            </a:bodyPr>
            <a:lstStyle/>
            <a:p>
              <a:pPr algn="ctr" defTabSz="685165">
                <a:lnSpc>
                  <a:spcPct val="130000"/>
                </a:lnSpc>
              </a:pPr>
              <a:endParaRPr lang="en-US" sz="1350" ker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792" name="椭圆 29"/>
            <p:cNvSpPr/>
            <p:nvPr/>
          </p:nvSpPr>
          <p:spPr>
            <a:xfrm>
              <a:off x="1250079" y="1205514"/>
              <a:ext cx="1073269" cy="1091392"/>
            </a:xfrm>
            <a:prstGeom prst="ellipse">
              <a:avLst/>
            </a:prstGeom>
            <a:gradFill flip="none" rotWithShape="1">
              <a:gsLst>
                <a:gs pos="0">
                  <a:schemeClr val="bg1">
                    <a:shade val="100000"/>
                    <a:satMod val="115000"/>
                  </a:schemeClr>
                </a:gs>
                <a:gs pos="100000">
                  <a:schemeClr val="bg1">
                    <a:shade val="67500"/>
                    <a:satMod val="115000"/>
                  </a:schemeClr>
                </a:gs>
              </a:gsLst>
              <a:lin ang="13500000" scaled="1"/>
            </a:gradFill>
            <a:ln w="25400" cap="flat" cmpd="sng" algn="ctr">
              <a:solidFill>
                <a:srgbClr val="8CC94C"/>
              </a:solidFill>
              <a:prstDash val="solid"/>
            </a:ln>
            <a:effectLst/>
          </p:spPr>
          <p:txBody>
            <a:bodyPr rot="0" spcFirstLastPara="0" vertOverflow="overflow" horzOverflow="overflow" vert="horz" wrap="square" lIns="68567" tIns="34284" rIns="68567" bIns="34284" numCol="1" spcCol="0" rtlCol="0" fromWordArt="0" anchor="ctr" anchorCtr="0" forceAA="0" compatLnSpc="1">
              <a:noAutofit/>
            </a:bodyPr>
            <a:lstStyle/>
            <a:p>
              <a:pPr algn="ctr" defTabSz="685165">
                <a:lnSpc>
                  <a:spcPct val="130000"/>
                </a:lnSpc>
              </a:pPr>
              <a:endParaRPr lang="en-US" sz="1350" ker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048793" name="Freeform 6"/>
          <p:cNvSpPr/>
          <p:nvPr/>
        </p:nvSpPr>
        <p:spPr bwMode="auto">
          <a:xfrm>
            <a:off x="6433832" y="1299505"/>
            <a:ext cx="837180" cy="837185"/>
          </a:xfrm>
          <a:custGeom>
            <a:avLst/>
            <a:gdLst>
              <a:gd name="T0" fmla="*/ 242 w 242"/>
              <a:gd name="T1" fmla="*/ 94 h 242"/>
              <a:gd name="T2" fmla="*/ 137 w 242"/>
              <a:gd name="T3" fmla="*/ 137 h 242"/>
              <a:gd name="T4" fmla="*/ 94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1"/>
                  <a:pt x="137" y="137"/>
                </a:cubicBezTo>
                <a:cubicBezTo>
                  <a:pt x="110" y="164"/>
                  <a:pt x="94" y="201"/>
                  <a:pt x="94" y="242"/>
                </a:cubicBezTo>
                <a:cubicBezTo>
                  <a:pt x="0" y="242"/>
                  <a:pt x="0" y="242"/>
                  <a:pt x="0" y="242"/>
                </a:cubicBezTo>
                <a:cubicBezTo>
                  <a:pt x="0" y="175"/>
                  <a:pt x="27" y="115"/>
                  <a:pt x="71" y="71"/>
                </a:cubicBezTo>
                <a:cubicBezTo>
                  <a:pt x="115" y="28"/>
                  <a:pt x="175" y="0"/>
                  <a:pt x="242" y="0"/>
                </a:cubicBezTo>
                <a:lnTo>
                  <a:pt x="242" y="94"/>
                </a:lnTo>
                <a:close/>
              </a:path>
            </a:pathLst>
          </a:custGeom>
          <a:solidFill>
            <a:srgbClr val="108036"/>
          </a:solidFill>
          <a:ln>
            <a:noFill/>
          </a:ln>
        </p:spPr>
        <p:txBody>
          <a:bodyPr vert="horz" wrap="square" lIns="68565" tIns="34282" rIns="68565" bIns="34282" numCol="1" anchor="t" anchorCtr="0" compatLnSpc="1"/>
          <a:lstStyle/>
          <a:p>
            <a:pPr defTabSz="913765"/>
            <a:endParaRPr lang="zh-CN" altLang="en-US" sz="1800" kern="0">
              <a:solidFill>
                <a:schemeClr val="tx1">
                  <a:lumMod val="65000"/>
                  <a:lumOff val="35000"/>
                </a:schemeClr>
              </a:solidFill>
            </a:endParaRPr>
          </a:p>
        </p:txBody>
      </p:sp>
      <p:sp>
        <p:nvSpPr>
          <p:cNvPr id="1048794" name="Freeform 7"/>
          <p:cNvSpPr/>
          <p:nvPr/>
        </p:nvSpPr>
        <p:spPr bwMode="auto">
          <a:xfrm>
            <a:off x="5920676" y="2136690"/>
            <a:ext cx="838645" cy="838650"/>
          </a:xfrm>
          <a:custGeom>
            <a:avLst/>
            <a:gdLst>
              <a:gd name="T0" fmla="*/ 0 w 242"/>
              <a:gd name="T1" fmla="*/ 148 h 242"/>
              <a:gd name="T2" fmla="*/ 105 w 242"/>
              <a:gd name="T3" fmla="*/ 105 h 242"/>
              <a:gd name="T4" fmla="*/ 148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2"/>
                  <a:pt x="105" y="105"/>
                </a:cubicBezTo>
                <a:cubicBezTo>
                  <a:pt x="132" y="78"/>
                  <a:pt x="148" y="41"/>
                  <a:pt x="148" y="0"/>
                </a:cubicBezTo>
                <a:cubicBezTo>
                  <a:pt x="242" y="0"/>
                  <a:pt x="242" y="0"/>
                  <a:pt x="242" y="0"/>
                </a:cubicBezTo>
                <a:cubicBezTo>
                  <a:pt x="242" y="67"/>
                  <a:pt x="215" y="127"/>
                  <a:pt x="171" y="171"/>
                </a:cubicBezTo>
                <a:cubicBezTo>
                  <a:pt x="127" y="215"/>
                  <a:pt x="67" y="242"/>
                  <a:pt x="0" y="242"/>
                </a:cubicBezTo>
                <a:lnTo>
                  <a:pt x="0" y="148"/>
                </a:lnTo>
                <a:close/>
              </a:path>
            </a:pathLst>
          </a:custGeom>
          <a:solidFill>
            <a:srgbClr val="108036"/>
          </a:solidFill>
          <a:ln>
            <a:noFill/>
          </a:ln>
        </p:spPr>
        <p:txBody>
          <a:bodyPr vert="horz" wrap="square" lIns="68565" tIns="34282" rIns="68565" bIns="34282" numCol="1" anchor="t" anchorCtr="0" compatLnSpc="1"/>
          <a:lstStyle/>
          <a:p>
            <a:pPr defTabSz="913765"/>
            <a:endParaRPr lang="zh-CN" altLang="en-US" sz="1800" kern="0">
              <a:solidFill>
                <a:schemeClr val="tx1">
                  <a:lumMod val="65000"/>
                  <a:lumOff val="35000"/>
                </a:schemeClr>
              </a:solidFill>
            </a:endParaRPr>
          </a:p>
        </p:txBody>
      </p:sp>
      <p:sp>
        <p:nvSpPr>
          <p:cNvPr id="1048795" name="Freeform 8"/>
          <p:cNvSpPr/>
          <p:nvPr/>
        </p:nvSpPr>
        <p:spPr bwMode="auto">
          <a:xfrm>
            <a:off x="5086427" y="2136690"/>
            <a:ext cx="834248" cy="838650"/>
          </a:xfrm>
          <a:custGeom>
            <a:avLst/>
            <a:gdLst>
              <a:gd name="T0" fmla="*/ 241 w 241"/>
              <a:gd name="T1" fmla="*/ 242 h 242"/>
              <a:gd name="T2" fmla="*/ 70 w 241"/>
              <a:gd name="T3" fmla="*/ 171 h 242"/>
              <a:gd name="T4" fmla="*/ 0 w 241"/>
              <a:gd name="T5" fmla="*/ 0 h 242"/>
              <a:gd name="T6" fmla="*/ 93 w 241"/>
              <a:gd name="T7" fmla="*/ 0 h 242"/>
              <a:gd name="T8" fmla="*/ 136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4" y="242"/>
                  <a:pt x="114" y="215"/>
                  <a:pt x="70" y="171"/>
                </a:cubicBezTo>
                <a:cubicBezTo>
                  <a:pt x="27" y="127"/>
                  <a:pt x="0" y="67"/>
                  <a:pt x="0" y="0"/>
                </a:cubicBezTo>
                <a:cubicBezTo>
                  <a:pt x="93" y="0"/>
                  <a:pt x="93" y="0"/>
                  <a:pt x="93" y="0"/>
                </a:cubicBezTo>
                <a:cubicBezTo>
                  <a:pt x="93" y="41"/>
                  <a:pt x="110" y="78"/>
                  <a:pt x="136" y="105"/>
                </a:cubicBezTo>
                <a:cubicBezTo>
                  <a:pt x="163" y="132"/>
                  <a:pt x="200" y="148"/>
                  <a:pt x="241" y="148"/>
                </a:cubicBezTo>
                <a:lnTo>
                  <a:pt x="241" y="242"/>
                </a:lnTo>
                <a:close/>
              </a:path>
            </a:pathLst>
          </a:custGeom>
          <a:solidFill>
            <a:srgbClr val="108036"/>
          </a:solidFill>
          <a:ln>
            <a:noFill/>
          </a:ln>
        </p:spPr>
        <p:txBody>
          <a:bodyPr vert="horz" wrap="square" lIns="68565" tIns="34282" rIns="68565" bIns="34282" numCol="1" anchor="t" anchorCtr="0" compatLnSpc="1"/>
          <a:lstStyle/>
          <a:p>
            <a:pPr defTabSz="913765"/>
            <a:endParaRPr lang="zh-CN" altLang="en-US" sz="1800" kern="0">
              <a:solidFill>
                <a:schemeClr val="tx1">
                  <a:lumMod val="65000"/>
                  <a:lumOff val="35000"/>
                </a:schemeClr>
              </a:solidFill>
            </a:endParaRPr>
          </a:p>
        </p:txBody>
      </p:sp>
      <p:sp>
        <p:nvSpPr>
          <p:cNvPr id="1048796" name="Freeform 9"/>
          <p:cNvSpPr/>
          <p:nvPr/>
        </p:nvSpPr>
        <p:spPr bwMode="auto">
          <a:xfrm>
            <a:off x="4570337" y="1299505"/>
            <a:ext cx="837180" cy="837185"/>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8"/>
                  <a:pt x="171" y="71"/>
                </a:cubicBezTo>
                <a:cubicBezTo>
                  <a:pt x="215" y="115"/>
                  <a:pt x="242" y="175"/>
                  <a:pt x="242" y="242"/>
                </a:cubicBezTo>
                <a:cubicBezTo>
                  <a:pt x="149" y="242"/>
                  <a:pt x="149" y="242"/>
                  <a:pt x="149" y="242"/>
                </a:cubicBezTo>
                <a:cubicBezTo>
                  <a:pt x="149" y="201"/>
                  <a:pt x="132" y="164"/>
                  <a:pt x="105" y="137"/>
                </a:cubicBezTo>
                <a:cubicBezTo>
                  <a:pt x="78" y="111"/>
                  <a:pt x="41" y="94"/>
                  <a:pt x="0" y="94"/>
                </a:cubicBezTo>
                <a:lnTo>
                  <a:pt x="0" y="0"/>
                </a:lnTo>
                <a:close/>
              </a:path>
            </a:pathLst>
          </a:custGeom>
          <a:solidFill>
            <a:srgbClr val="8CC94C"/>
          </a:solidFill>
          <a:ln>
            <a:noFill/>
          </a:ln>
        </p:spPr>
        <p:txBody>
          <a:bodyPr vert="horz" wrap="square" lIns="68565" tIns="34282" rIns="68565" bIns="34282" numCol="1" anchor="t" anchorCtr="0" compatLnSpc="1"/>
          <a:lstStyle/>
          <a:p>
            <a:pPr defTabSz="913765"/>
            <a:endParaRPr lang="zh-CN" altLang="en-US" sz="1800" kern="0">
              <a:solidFill>
                <a:schemeClr val="tx1">
                  <a:lumMod val="65000"/>
                  <a:lumOff val="35000"/>
                </a:schemeClr>
              </a:solidFill>
            </a:endParaRPr>
          </a:p>
        </p:txBody>
      </p:sp>
      <p:sp>
        <p:nvSpPr>
          <p:cNvPr id="1048797" name="Freeform 10"/>
          <p:cNvSpPr/>
          <p:nvPr/>
        </p:nvSpPr>
        <p:spPr bwMode="auto">
          <a:xfrm>
            <a:off x="3736089" y="1299505"/>
            <a:ext cx="834248" cy="837185"/>
          </a:xfrm>
          <a:custGeom>
            <a:avLst/>
            <a:gdLst>
              <a:gd name="T0" fmla="*/ 241 w 241"/>
              <a:gd name="T1" fmla="*/ 94 h 242"/>
              <a:gd name="T2" fmla="*/ 137 w 241"/>
              <a:gd name="T3" fmla="*/ 137 h 242"/>
              <a:gd name="T4" fmla="*/ 93 w 241"/>
              <a:gd name="T5" fmla="*/ 242 h 242"/>
              <a:gd name="T6" fmla="*/ 0 w 241"/>
              <a:gd name="T7" fmla="*/ 242 h 242"/>
              <a:gd name="T8" fmla="*/ 71 w 241"/>
              <a:gd name="T9" fmla="*/ 71 h 242"/>
              <a:gd name="T10" fmla="*/ 241 w 241"/>
              <a:gd name="T11" fmla="*/ 0 h 242"/>
              <a:gd name="T12" fmla="*/ 241 w 241"/>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94"/>
                </a:moveTo>
                <a:cubicBezTo>
                  <a:pt x="200" y="94"/>
                  <a:pt x="163" y="111"/>
                  <a:pt x="137" y="137"/>
                </a:cubicBezTo>
                <a:cubicBezTo>
                  <a:pt x="110" y="164"/>
                  <a:pt x="93" y="201"/>
                  <a:pt x="93" y="242"/>
                </a:cubicBezTo>
                <a:cubicBezTo>
                  <a:pt x="0" y="242"/>
                  <a:pt x="0" y="242"/>
                  <a:pt x="0" y="242"/>
                </a:cubicBezTo>
                <a:cubicBezTo>
                  <a:pt x="0" y="175"/>
                  <a:pt x="27" y="115"/>
                  <a:pt x="71" y="71"/>
                </a:cubicBezTo>
                <a:cubicBezTo>
                  <a:pt x="114" y="28"/>
                  <a:pt x="175" y="0"/>
                  <a:pt x="241" y="0"/>
                </a:cubicBezTo>
                <a:lnTo>
                  <a:pt x="241" y="94"/>
                </a:lnTo>
                <a:close/>
              </a:path>
            </a:pathLst>
          </a:custGeom>
          <a:solidFill>
            <a:srgbClr val="8CC94C"/>
          </a:solidFill>
          <a:ln>
            <a:noFill/>
          </a:ln>
        </p:spPr>
        <p:txBody>
          <a:bodyPr vert="horz" wrap="square" lIns="68565" tIns="34282" rIns="68565" bIns="34282" numCol="1" anchor="t" anchorCtr="0" compatLnSpc="1"/>
          <a:lstStyle/>
          <a:p>
            <a:pPr defTabSz="913765"/>
            <a:endParaRPr lang="zh-CN" altLang="en-US" sz="1800" kern="0">
              <a:solidFill>
                <a:schemeClr val="tx1">
                  <a:lumMod val="65000"/>
                  <a:lumOff val="35000"/>
                </a:schemeClr>
              </a:solidFill>
            </a:endParaRPr>
          </a:p>
        </p:txBody>
      </p:sp>
      <p:sp>
        <p:nvSpPr>
          <p:cNvPr id="1048798" name="Freeform 11"/>
          <p:cNvSpPr/>
          <p:nvPr/>
        </p:nvSpPr>
        <p:spPr bwMode="auto">
          <a:xfrm>
            <a:off x="3736089" y="2136690"/>
            <a:ext cx="834248" cy="838650"/>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2"/>
                  <a:pt x="200" y="148"/>
                  <a:pt x="241" y="148"/>
                </a:cubicBezTo>
                <a:lnTo>
                  <a:pt x="241" y="242"/>
                </a:lnTo>
                <a:close/>
              </a:path>
            </a:pathLst>
          </a:custGeom>
          <a:solidFill>
            <a:srgbClr val="8CC94C"/>
          </a:solidFill>
          <a:ln>
            <a:noFill/>
          </a:ln>
        </p:spPr>
        <p:txBody>
          <a:bodyPr vert="horz" wrap="square" lIns="68565" tIns="34282" rIns="68565" bIns="34282" numCol="1" anchor="t" anchorCtr="0" compatLnSpc="1"/>
          <a:lstStyle/>
          <a:p>
            <a:pPr defTabSz="913765"/>
            <a:endParaRPr lang="zh-CN" altLang="en-US" sz="1800" kern="0">
              <a:solidFill>
                <a:schemeClr val="tx1">
                  <a:lumMod val="65000"/>
                  <a:lumOff val="35000"/>
                </a:schemeClr>
              </a:solidFill>
            </a:endParaRPr>
          </a:p>
        </p:txBody>
      </p:sp>
      <p:sp>
        <p:nvSpPr>
          <p:cNvPr id="1048799" name="Freeform 12"/>
          <p:cNvSpPr/>
          <p:nvPr/>
        </p:nvSpPr>
        <p:spPr bwMode="auto">
          <a:xfrm>
            <a:off x="4570337" y="2649849"/>
            <a:ext cx="837180" cy="837185"/>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7"/>
                  <a:pt x="171" y="71"/>
                </a:cubicBezTo>
                <a:cubicBezTo>
                  <a:pt x="215" y="115"/>
                  <a:pt x="242" y="175"/>
                  <a:pt x="242" y="242"/>
                </a:cubicBezTo>
                <a:cubicBezTo>
                  <a:pt x="149" y="242"/>
                  <a:pt x="149" y="242"/>
                  <a:pt x="149" y="242"/>
                </a:cubicBezTo>
                <a:cubicBezTo>
                  <a:pt x="149" y="201"/>
                  <a:pt x="132" y="164"/>
                  <a:pt x="105" y="137"/>
                </a:cubicBezTo>
                <a:cubicBezTo>
                  <a:pt x="78" y="110"/>
                  <a:pt x="41" y="94"/>
                  <a:pt x="0" y="94"/>
                </a:cubicBezTo>
                <a:lnTo>
                  <a:pt x="0" y="0"/>
                </a:lnTo>
                <a:close/>
              </a:path>
            </a:pathLst>
          </a:custGeom>
          <a:solidFill>
            <a:srgbClr val="108036"/>
          </a:solidFill>
          <a:ln>
            <a:noFill/>
          </a:ln>
        </p:spPr>
        <p:txBody>
          <a:bodyPr vert="horz" wrap="square" lIns="68565" tIns="34282" rIns="68565" bIns="34282" numCol="1" anchor="t" anchorCtr="0" compatLnSpc="1"/>
          <a:lstStyle/>
          <a:p>
            <a:pPr defTabSz="913765"/>
            <a:endParaRPr lang="zh-CN" altLang="en-US" sz="1800" kern="0">
              <a:solidFill>
                <a:schemeClr val="tx1">
                  <a:lumMod val="65000"/>
                  <a:lumOff val="35000"/>
                </a:schemeClr>
              </a:solidFill>
            </a:endParaRPr>
          </a:p>
        </p:txBody>
      </p:sp>
      <p:sp>
        <p:nvSpPr>
          <p:cNvPr id="1048800" name="Freeform 13"/>
          <p:cNvSpPr/>
          <p:nvPr/>
        </p:nvSpPr>
        <p:spPr bwMode="auto">
          <a:xfrm>
            <a:off x="4570337" y="3487033"/>
            <a:ext cx="837180" cy="838650"/>
          </a:xfrm>
          <a:custGeom>
            <a:avLst/>
            <a:gdLst>
              <a:gd name="T0" fmla="*/ 0 w 242"/>
              <a:gd name="T1" fmla="*/ 148 h 242"/>
              <a:gd name="T2" fmla="*/ 105 w 242"/>
              <a:gd name="T3" fmla="*/ 105 h 242"/>
              <a:gd name="T4" fmla="*/ 149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1"/>
                  <a:pt x="105" y="105"/>
                </a:cubicBezTo>
                <a:cubicBezTo>
                  <a:pt x="132" y="78"/>
                  <a:pt x="149" y="41"/>
                  <a:pt x="149" y="0"/>
                </a:cubicBezTo>
                <a:cubicBezTo>
                  <a:pt x="242" y="0"/>
                  <a:pt x="242" y="0"/>
                  <a:pt x="242" y="0"/>
                </a:cubicBezTo>
                <a:cubicBezTo>
                  <a:pt x="242" y="67"/>
                  <a:pt x="215" y="127"/>
                  <a:pt x="171" y="171"/>
                </a:cubicBezTo>
                <a:cubicBezTo>
                  <a:pt x="127" y="215"/>
                  <a:pt x="67" y="242"/>
                  <a:pt x="0" y="242"/>
                </a:cubicBezTo>
                <a:lnTo>
                  <a:pt x="0" y="148"/>
                </a:lnTo>
                <a:close/>
              </a:path>
            </a:pathLst>
          </a:custGeom>
          <a:solidFill>
            <a:srgbClr val="108036"/>
          </a:solidFill>
          <a:ln>
            <a:noFill/>
          </a:ln>
        </p:spPr>
        <p:txBody>
          <a:bodyPr vert="horz" wrap="square" lIns="68565" tIns="34282" rIns="68565" bIns="34282" numCol="1" anchor="t" anchorCtr="0" compatLnSpc="1"/>
          <a:lstStyle/>
          <a:p>
            <a:pPr defTabSz="913765"/>
            <a:endParaRPr lang="zh-CN" altLang="en-US" sz="1800" kern="0">
              <a:solidFill>
                <a:schemeClr val="tx1">
                  <a:lumMod val="65000"/>
                  <a:lumOff val="35000"/>
                </a:schemeClr>
              </a:solidFill>
            </a:endParaRPr>
          </a:p>
        </p:txBody>
      </p:sp>
      <p:sp>
        <p:nvSpPr>
          <p:cNvPr id="1048801" name="Freeform 14"/>
          <p:cNvSpPr/>
          <p:nvPr/>
        </p:nvSpPr>
        <p:spPr bwMode="auto">
          <a:xfrm>
            <a:off x="3736089" y="3487033"/>
            <a:ext cx="834248" cy="838650"/>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1"/>
                  <a:pt x="200" y="148"/>
                  <a:pt x="241" y="148"/>
                </a:cubicBezTo>
                <a:lnTo>
                  <a:pt x="241" y="242"/>
                </a:lnTo>
                <a:close/>
              </a:path>
            </a:pathLst>
          </a:custGeom>
          <a:solidFill>
            <a:srgbClr val="108036"/>
          </a:solidFill>
          <a:ln>
            <a:noFill/>
          </a:ln>
        </p:spPr>
        <p:txBody>
          <a:bodyPr vert="horz" wrap="square" lIns="68565" tIns="34282" rIns="68565" bIns="34282" numCol="1" anchor="t" anchorCtr="0" compatLnSpc="1"/>
          <a:lstStyle/>
          <a:p>
            <a:pPr defTabSz="913765"/>
            <a:endParaRPr lang="zh-CN" altLang="en-US" sz="1800" kern="0">
              <a:solidFill>
                <a:schemeClr val="tx1">
                  <a:lumMod val="65000"/>
                  <a:lumOff val="35000"/>
                </a:schemeClr>
              </a:solidFill>
            </a:endParaRPr>
          </a:p>
        </p:txBody>
      </p:sp>
      <p:sp>
        <p:nvSpPr>
          <p:cNvPr id="1048802" name="Freeform 15"/>
          <p:cNvSpPr/>
          <p:nvPr/>
        </p:nvSpPr>
        <p:spPr bwMode="auto">
          <a:xfrm>
            <a:off x="3222931" y="2649849"/>
            <a:ext cx="834248" cy="837185"/>
          </a:xfrm>
          <a:custGeom>
            <a:avLst/>
            <a:gdLst>
              <a:gd name="T0" fmla="*/ 0 w 241"/>
              <a:gd name="T1" fmla="*/ 0 h 242"/>
              <a:gd name="T2" fmla="*/ 170 w 241"/>
              <a:gd name="T3" fmla="*/ 71 h 242"/>
              <a:gd name="T4" fmla="*/ 241 w 241"/>
              <a:gd name="T5" fmla="*/ 242 h 242"/>
              <a:gd name="T6" fmla="*/ 148 w 241"/>
              <a:gd name="T7" fmla="*/ 242 h 242"/>
              <a:gd name="T8" fmla="*/ 104 w 241"/>
              <a:gd name="T9" fmla="*/ 137 h 242"/>
              <a:gd name="T10" fmla="*/ 0 w 241"/>
              <a:gd name="T11" fmla="*/ 94 h 242"/>
              <a:gd name="T12" fmla="*/ 0 w 241"/>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0"/>
                </a:moveTo>
                <a:cubicBezTo>
                  <a:pt x="66" y="0"/>
                  <a:pt x="127" y="27"/>
                  <a:pt x="170" y="71"/>
                </a:cubicBezTo>
                <a:cubicBezTo>
                  <a:pt x="214" y="115"/>
                  <a:pt x="241" y="175"/>
                  <a:pt x="241" y="242"/>
                </a:cubicBezTo>
                <a:cubicBezTo>
                  <a:pt x="148" y="242"/>
                  <a:pt x="148" y="242"/>
                  <a:pt x="148" y="242"/>
                </a:cubicBezTo>
                <a:cubicBezTo>
                  <a:pt x="148" y="201"/>
                  <a:pt x="131" y="164"/>
                  <a:pt x="104" y="137"/>
                </a:cubicBezTo>
                <a:cubicBezTo>
                  <a:pt x="78" y="110"/>
                  <a:pt x="40" y="94"/>
                  <a:pt x="0" y="94"/>
                </a:cubicBezTo>
                <a:lnTo>
                  <a:pt x="0" y="0"/>
                </a:lnTo>
                <a:close/>
              </a:path>
            </a:pathLst>
          </a:custGeom>
          <a:solidFill>
            <a:srgbClr val="8CC94C"/>
          </a:solidFill>
          <a:ln>
            <a:noFill/>
          </a:ln>
        </p:spPr>
        <p:txBody>
          <a:bodyPr vert="horz" wrap="square" lIns="68565" tIns="34282" rIns="68565" bIns="34282" numCol="1" anchor="t" anchorCtr="0" compatLnSpc="1"/>
          <a:lstStyle/>
          <a:p>
            <a:pPr defTabSz="913765"/>
            <a:endParaRPr lang="zh-CN" altLang="en-US" sz="1800" kern="0">
              <a:solidFill>
                <a:schemeClr val="tx1">
                  <a:lumMod val="65000"/>
                  <a:lumOff val="35000"/>
                </a:schemeClr>
              </a:solidFill>
            </a:endParaRPr>
          </a:p>
        </p:txBody>
      </p:sp>
      <p:sp>
        <p:nvSpPr>
          <p:cNvPr id="1048803" name="Freeform 16"/>
          <p:cNvSpPr/>
          <p:nvPr/>
        </p:nvSpPr>
        <p:spPr bwMode="auto">
          <a:xfrm>
            <a:off x="2384289" y="2649849"/>
            <a:ext cx="838645" cy="837185"/>
          </a:xfrm>
          <a:custGeom>
            <a:avLst/>
            <a:gdLst>
              <a:gd name="T0" fmla="*/ 242 w 242"/>
              <a:gd name="T1" fmla="*/ 94 h 242"/>
              <a:gd name="T2" fmla="*/ 137 w 242"/>
              <a:gd name="T3" fmla="*/ 137 h 242"/>
              <a:gd name="T4" fmla="*/ 93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0"/>
                  <a:pt x="137" y="137"/>
                </a:cubicBezTo>
                <a:cubicBezTo>
                  <a:pt x="110" y="164"/>
                  <a:pt x="93" y="201"/>
                  <a:pt x="93" y="242"/>
                </a:cubicBezTo>
                <a:cubicBezTo>
                  <a:pt x="0" y="242"/>
                  <a:pt x="0" y="242"/>
                  <a:pt x="0" y="242"/>
                </a:cubicBezTo>
                <a:cubicBezTo>
                  <a:pt x="0" y="175"/>
                  <a:pt x="27" y="115"/>
                  <a:pt x="71" y="71"/>
                </a:cubicBezTo>
                <a:cubicBezTo>
                  <a:pt x="114" y="27"/>
                  <a:pt x="175" y="0"/>
                  <a:pt x="242" y="0"/>
                </a:cubicBezTo>
                <a:lnTo>
                  <a:pt x="242" y="94"/>
                </a:lnTo>
                <a:close/>
              </a:path>
            </a:pathLst>
          </a:custGeom>
          <a:solidFill>
            <a:srgbClr val="8CC94C"/>
          </a:solidFill>
          <a:ln>
            <a:noFill/>
          </a:ln>
        </p:spPr>
        <p:txBody>
          <a:bodyPr vert="horz" wrap="square" lIns="68565" tIns="34282" rIns="68565" bIns="34282" numCol="1" anchor="t" anchorCtr="0" compatLnSpc="1"/>
          <a:lstStyle/>
          <a:p>
            <a:pPr defTabSz="913765"/>
            <a:endParaRPr lang="zh-CN" altLang="en-US" sz="1800" kern="0">
              <a:solidFill>
                <a:schemeClr val="tx1">
                  <a:lumMod val="65000"/>
                  <a:lumOff val="35000"/>
                </a:schemeClr>
              </a:solidFill>
            </a:endParaRPr>
          </a:p>
        </p:txBody>
      </p:sp>
      <p:sp>
        <p:nvSpPr>
          <p:cNvPr id="1048804" name="Freeform 17"/>
          <p:cNvSpPr/>
          <p:nvPr/>
        </p:nvSpPr>
        <p:spPr bwMode="auto">
          <a:xfrm>
            <a:off x="1872595" y="3487033"/>
            <a:ext cx="834248" cy="838650"/>
          </a:xfrm>
          <a:custGeom>
            <a:avLst/>
            <a:gdLst>
              <a:gd name="T0" fmla="*/ 0 w 241"/>
              <a:gd name="T1" fmla="*/ 148 h 242"/>
              <a:gd name="T2" fmla="*/ 105 w 241"/>
              <a:gd name="T3" fmla="*/ 105 h 242"/>
              <a:gd name="T4" fmla="*/ 148 w 241"/>
              <a:gd name="T5" fmla="*/ 0 h 242"/>
              <a:gd name="T6" fmla="*/ 241 w 241"/>
              <a:gd name="T7" fmla="*/ 0 h 242"/>
              <a:gd name="T8" fmla="*/ 171 w 241"/>
              <a:gd name="T9" fmla="*/ 171 h 242"/>
              <a:gd name="T10" fmla="*/ 0 w 241"/>
              <a:gd name="T11" fmla="*/ 242 h 242"/>
              <a:gd name="T12" fmla="*/ 0 w 241"/>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148"/>
                </a:moveTo>
                <a:cubicBezTo>
                  <a:pt x="41" y="148"/>
                  <a:pt x="78" y="131"/>
                  <a:pt x="105" y="105"/>
                </a:cubicBezTo>
                <a:cubicBezTo>
                  <a:pt x="131" y="78"/>
                  <a:pt x="148" y="41"/>
                  <a:pt x="148" y="0"/>
                </a:cubicBezTo>
                <a:cubicBezTo>
                  <a:pt x="241" y="0"/>
                  <a:pt x="241" y="0"/>
                  <a:pt x="241" y="0"/>
                </a:cubicBezTo>
                <a:cubicBezTo>
                  <a:pt x="241" y="67"/>
                  <a:pt x="214" y="127"/>
                  <a:pt x="171" y="171"/>
                </a:cubicBezTo>
                <a:cubicBezTo>
                  <a:pt x="127" y="215"/>
                  <a:pt x="67" y="242"/>
                  <a:pt x="0" y="242"/>
                </a:cubicBezTo>
                <a:lnTo>
                  <a:pt x="0" y="148"/>
                </a:lnTo>
                <a:close/>
              </a:path>
            </a:pathLst>
          </a:custGeom>
          <a:solidFill>
            <a:srgbClr val="8CC94C"/>
          </a:solidFill>
          <a:ln>
            <a:noFill/>
          </a:ln>
        </p:spPr>
        <p:txBody>
          <a:bodyPr vert="horz" wrap="square" lIns="68565" tIns="34282" rIns="68565" bIns="34282" numCol="1" anchor="t" anchorCtr="0" compatLnSpc="1"/>
          <a:lstStyle/>
          <a:p>
            <a:pPr defTabSz="913765"/>
            <a:endParaRPr lang="zh-CN" altLang="en-US" sz="1800" kern="0">
              <a:solidFill>
                <a:schemeClr val="tx1">
                  <a:lumMod val="65000"/>
                  <a:lumOff val="35000"/>
                </a:schemeClr>
              </a:solidFill>
            </a:endParaRPr>
          </a:p>
        </p:txBody>
      </p:sp>
      <p:sp>
        <p:nvSpPr>
          <p:cNvPr id="1048805" name="矩形 166"/>
          <p:cNvSpPr/>
          <p:nvPr/>
        </p:nvSpPr>
        <p:spPr>
          <a:xfrm>
            <a:off x="7271012" y="1299505"/>
            <a:ext cx="1870763" cy="326358"/>
          </a:xfrm>
          <a:prstGeom prst="rect">
            <a:avLst/>
          </a:prstGeom>
          <a:solidFill>
            <a:srgbClr val="108036"/>
          </a:solidFill>
          <a:ln>
            <a:noFill/>
          </a:ln>
        </p:spPr>
        <p:txBody>
          <a:bodyPr vert="horz" wrap="square" lIns="68565" tIns="34282" rIns="68565" bIns="34282" numCol="1" anchor="t" anchorCtr="0" compatLnSpc="1"/>
          <a:lstStyle/>
          <a:p>
            <a:pPr defTabSz="913765"/>
            <a:endParaRPr lang="zh-CN" altLang="en-US" sz="1800" kern="0">
              <a:solidFill>
                <a:schemeClr val="tx1">
                  <a:lumMod val="65000"/>
                  <a:lumOff val="35000"/>
                </a:schemeClr>
              </a:solidFill>
            </a:endParaRPr>
          </a:p>
        </p:txBody>
      </p:sp>
      <p:sp>
        <p:nvSpPr>
          <p:cNvPr id="1048806" name="矩形 167"/>
          <p:cNvSpPr/>
          <p:nvPr/>
        </p:nvSpPr>
        <p:spPr>
          <a:xfrm>
            <a:off x="639" y="3999324"/>
            <a:ext cx="1881648" cy="326358"/>
          </a:xfrm>
          <a:prstGeom prst="rect">
            <a:avLst/>
          </a:prstGeom>
          <a:solidFill>
            <a:srgbClr val="108036"/>
          </a:solidFill>
          <a:ln>
            <a:noFill/>
          </a:ln>
        </p:spPr>
        <p:txBody>
          <a:bodyPr vert="horz" wrap="square" lIns="68565" tIns="34282" rIns="68565" bIns="34282" numCol="1" anchor="t" anchorCtr="0" compatLnSpc="1"/>
          <a:lstStyle/>
          <a:p>
            <a:pPr defTabSz="913765"/>
            <a:endParaRPr lang="zh-CN" altLang="en-US" sz="1800" kern="0">
              <a:solidFill>
                <a:schemeClr val="tx1">
                  <a:lumMod val="65000"/>
                  <a:lumOff val="35000"/>
                </a:schemeClr>
              </a:solidFill>
            </a:endParaRPr>
          </a:p>
        </p:txBody>
      </p:sp>
      <p:sp>
        <p:nvSpPr>
          <p:cNvPr id="1048810" name="TextBox 171"/>
          <p:cNvSpPr txBox="1"/>
          <p:nvPr/>
        </p:nvSpPr>
        <p:spPr>
          <a:xfrm>
            <a:off x="0" y="1892578"/>
            <a:ext cx="3610235" cy="469343"/>
          </a:xfrm>
          <a:prstGeom prst="rect">
            <a:avLst/>
          </a:prstGeom>
          <a:noFill/>
        </p:spPr>
        <p:txBody>
          <a:bodyPr wrap="square" lIns="68565" tIns="34282" rIns="68565" bIns="34282" rtlCol="0">
            <a:spAutoFit/>
          </a:bodyPr>
          <a:lstStyle/>
          <a:p>
            <a:pPr algn="r">
              <a:lnSpc>
                <a:spcPct val="130000"/>
              </a:lnSpc>
            </a:pP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链球菌感染可能引起猩红热。</a:t>
            </a:r>
            <a:endParaRPr lang="en-GB"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048814" name="TextBox 175"/>
          <p:cNvSpPr txBox="1"/>
          <p:nvPr/>
        </p:nvSpPr>
        <p:spPr>
          <a:xfrm>
            <a:off x="6000760" y="3071816"/>
            <a:ext cx="2286876" cy="684787"/>
          </a:xfrm>
          <a:prstGeom prst="rect">
            <a:avLst/>
          </a:prstGeom>
          <a:noFill/>
        </p:spPr>
        <p:txBody>
          <a:bodyPr wrap="square" lIns="68565" tIns="34282" rIns="68565" bIns="34282" rtlCol="0">
            <a:spAutoFit/>
          </a:bodyPr>
          <a:lstStyle/>
          <a:p>
            <a:r>
              <a:rPr lang="zh-CN" altLang="en-US" sz="2000" dirty="0" smtClean="0"/>
              <a:t>病毒侵袭神经，可能引起带状疱疹。 </a:t>
            </a:r>
            <a:endParaRPr lang="en-GB" altLang="zh-CN" sz="74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grpSp>
        <p:nvGrpSpPr>
          <p:cNvPr id="125" name="组合 33"/>
          <p:cNvGrpSpPr/>
          <p:nvPr/>
        </p:nvGrpSpPr>
        <p:grpSpPr>
          <a:xfrm>
            <a:off x="4114076" y="3034539"/>
            <a:ext cx="900992" cy="916205"/>
            <a:chOff x="1101935" y="1054869"/>
            <a:chExt cx="1369556" cy="1392682"/>
          </a:xfrm>
        </p:grpSpPr>
        <p:sp>
          <p:nvSpPr>
            <p:cNvPr id="1048815" name="椭圆 28"/>
            <p:cNvSpPr/>
            <p:nvPr/>
          </p:nvSpPr>
          <p:spPr>
            <a:xfrm>
              <a:off x="1101935" y="1054869"/>
              <a:ext cx="1369556" cy="1392682"/>
            </a:xfrm>
            <a:prstGeom prst="ellipse">
              <a:avLst/>
            </a:prstGeom>
            <a:gradFill flip="none" rotWithShape="1">
              <a:gsLst>
                <a:gs pos="0">
                  <a:schemeClr val="bg1">
                    <a:shade val="100000"/>
                    <a:satMod val="115000"/>
                  </a:schemeClr>
                </a:gs>
                <a:gs pos="100000">
                  <a:schemeClr val="bg1">
                    <a:shade val="67500"/>
                    <a:satMod val="115000"/>
                  </a:schemeClr>
                </a:gs>
              </a:gsLst>
              <a:lin ang="2700000" scaled="1"/>
            </a:gradFill>
            <a:ln w="76200" cap="flat" cmpd="sng" algn="ctr">
              <a:solidFill>
                <a:srgbClr val="108036"/>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68567" tIns="34284" rIns="68567" bIns="34284" numCol="1" spcCol="0" rtlCol="0" fromWordArt="0" anchor="ctr" anchorCtr="0" forceAA="0" compatLnSpc="1">
              <a:noAutofit/>
            </a:bodyPr>
            <a:lstStyle/>
            <a:p>
              <a:pPr algn="ctr" defTabSz="685165">
                <a:lnSpc>
                  <a:spcPct val="130000"/>
                </a:lnSpc>
              </a:pPr>
              <a:endParaRPr lang="en-US" sz="1350" ker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816" name="椭圆 29"/>
            <p:cNvSpPr/>
            <p:nvPr/>
          </p:nvSpPr>
          <p:spPr>
            <a:xfrm>
              <a:off x="1250079" y="1205514"/>
              <a:ext cx="1073269" cy="1091392"/>
            </a:xfrm>
            <a:prstGeom prst="ellipse">
              <a:avLst/>
            </a:prstGeom>
            <a:gradFill flip="none" rotWithShape="1">
              <a:gsLst>
                <a:gs pos="0">
                  <a:schemeClr val="bg1">
                    <a:shade val="100000"/>
                    <a:satMod val="115000"/>
                  </a:schemeClr>
                </a:gs>
                <a:gs pos="100000">
                  <a:schemeClr val="bg1">
                    <a:shade val="67500"/>
                    <a:satMod val="115000"/>
                  </a:schemeClr>
                </a:gs>
              </a:gsLst>
              <a:lin ang="13500000" scaled="1"/>
            </a:gradFill>
            <a:ln w="25400" cap="flat" cmpd="sng" algn="ctr">
              <a:solidFill>
                <a:srgbClr val="108036"/>
              </a:solidFill>
              <a:prstDash val="solid"/>
            </a:ln>
            <a:effectLst/>
          </p:spPr>
          <p:txBody>
            <a:bodyPr rot="0" spcFirstLastPara="0" vertOverflow="overflow" horzOverflow="overflow" vert="horz" wrap="square" lIns="68567" tIns="34284" rIns="68567" bIns="34284" numCol="1" spcCol="0" rtlCol="0" fromWordArt="0" anchor="ctr" anchorCtr="0" forceAA="0" compatLnSpc="1">
              <a:noAutofit/>
            </a:bodyPr>
            <a:lstStyle/>
            <a:p>
              <a:pPr algn="ctr" defTabSz="685165">
                <a:lnSpc>
                  <a:spcPct val="130000"/>
                </a:lnSpc>
              </a:pPr>
              <a:endParaRPr lang="en-US" sz="1350" ker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6" name="组合 36"/>
          <p:cNvGrpSpPr/>
          <p:nvPr/>
        </p:nvGrpSpPr>
        <p:grpSpPr>
          <a:xfrm>
            <a:off x="4114076" y="1690875"/>
            <a:ext cx="900992" cy="916205"/>
            <a:chOff x="1101935" y="1054869"/>
            <a:chExt cx="1369556" cy="1392682"/>
          </a:xfrm>
        </p:grpSpPr>
        <p:sp>
          <p:nvSpPr>
            <p:cNvPr id="1048817" name="椭圆 28"/>
            <p:cNvSpPr/>
            <p:nvPr/>
          </p:nvSpPr>
          <p:spPr>
            <a:xfrm>
              <a:off x="1101935" y="1054869"/>
              <a:ext cx="1369556" cy="1392682"/>
            </a:xfrm>
            <a:prstGeom prst="ellipse">
              <a:avLst/>
            </a:prstGeom>
            <a:gradFill flip="none" rotWithShape="1">
              <a:gsLst>
                <a:gs pos="0">
                  <a:schemeClr val="bg1">
                    <a:shade val="100000"/>
                    <a:satMod val="115000"/>
                  </a:schemeClr>
                </a:gs>
                <a:gs pos="100000">
                  <a:schemeClr val="bg1">
                    <a:shade val="67500"/>
                    <a:satMod val="115000"/>
                  </a:schemeClr>
                </a:gs>
              </a:gsLst>
              <a:lin ang="2700000" scaled="1"/>
            </a:gradFill>
            <a:ln w="76200" cap="flat" cmpd="sng" algn="ctr">
              <a:solidFill>
                <a:srgbClr val="8CC94C"/>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68567" tIns="34284" rIns="68567" bIns="34284" numCol="1" spcCol="0" rtlCol="0" fromWordArt="0" anchor="ctr" anchorCtr="0" forceAA="0" compatLnSpc="1">
              <a:noAutofit/>
            </a:bodyPr>
            <a:lstStyle/>
            <a:p>
              <a:pPr algn="ctr" defTabSz="685165">
                <a:lnSpc>
                  <a:spcPct val="130000"/>
                </a:lnSpc>
              </a:pPr>
              <a:endParaRPr lang="en-US" sz="1350" ker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818" name="椭圆 29"/>
            <p:cNvSpPr/>
            <p:nvPr/>
          </p:nvSpPr>
          <p:spPr>
            <a:xfrm>
              <a:off x="1250079" y="1205514"/>
              <a:ext cx="1073269" cy="1091392"/>
            </a:xfrm>
            <a:prstGeom prst="ellipse">
              <a:avLst/>
            </a:prstGeom>
            <a:gradFill flip="none" rotWithShape="1">
              <a:gsLst>
                <a:gs pos="0">
                  <a:schemeClr val="bg1">
                    <a:shade val="100000"/>
                    <a:satMod val="115000"/>
                  </a:schemeClr>
                </a:gs>
                <a:gs pos="100000">
                  <a:schemeClr val="bg1">
                    <a:shade val="67500"/>
                    <a:satMod val="115000"/>
                  </a:schemeClr>
                </a:gs>
              </a:gsLst>
              <a:lin ang="13500000" scaled="1"/>
            </a:gradFill>
            <a:ln w="25400" cap="flat" cmpd="sng" algn="ctr">
              <a:solidFill>
                <a:srgbClr val="8CC94C"/>
              </a:solidFill>
              <a:prstDash val="solid"/>
            </a:ln>
            <a:effectLst/>
          </p:spPr>
          <p:txBody>
            <a:bodyPr rot="0" spcFirstLastPara="0" vertOverflow="overflow" horzOverflow="overflow" vert="horz" wrap="square" lIns="68567" tIns="34284" rIns="68567" bIns="34284" numCol="1" spcCol="0" rtlCol="0" fromWordArt="0" anchor="ctr" anchorCtr="0" forceAA="0" compatLnSpc="1">
              <a:noAutofit/>
            </a:bodyPr>
            <a:lstStyle/>
            <a:p>
              <a:pPr algn="ctr" defTabSz="685165">
                <a:lnSpc>
                  <a:spcPct val="130000"/>
                </a:lnSpc>
              </a:pPr>
              <a:endParaRPr lang="en-US" sz="1350" ker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7" name="组合 39"/>
          <p:cNvGrpSpPr/>
          <p:nvPr/>
        </p:nvGrpSpPr>
        <p:grpSpPr>
          <a:xfrm>
            <a:off x="5457740" y="1647531"/>
            <a:ext cx="900992" cy="916205"/>
            <a:chOff x="1101935" y="1054869"/>
            <a:chExt cx="1369556" cy="1392682"/>
          </a:xfrm>
        </p:grpSpPr>
        <p:sp>
          <p:nvSpPr>
            <p:cNvPr id="1048819" name="椭圆 28"/>
            <p:cNvSpPr/>
            <p:nvPr/>
          </p:nvSpPr>
          <p:spPr>
            <a:xfrm>
              <a:off x="1101935" y="1054869"/>
              <a:ext cx="1369556" cy="1392682"/>
            </a:xfrm>
            <a:prstGeom prst="ellipse">
              <a:avLst/>
            </a:prstGeom>
            <a:gradFill flip="none" rotWithShape="1">
              <a:gsLst>
                <a:gs pos="0">
                  <a:schemeClr val="bg1">
                    <a:shade val="100000"/>
                    <a:satMod val="115000"/>
                  </a:schemeClr>
                </a:gs>
                <a:gs pos="100000">
                  <a:schemeClr val="bg1">
                    <a:shade val="67500"/>
                    <a:satMod val="115000"/>
                  </a:schemeClr>
                </a:gs>
              </a:gsLst>
              <a:lin ang="2700000" scaled="1"/>
            </a:gradFill>
            <a:ln w="76200" cap="flat" cmpd="sng" algn="ctr">
              <a:solidFill>
                <a:srgbClr val="108036"/>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68567" tIns="34284" rIns="68567" bIns="34284" numCol="1" spcCol="0" rtlCol="0" fromWordArt="0" anchor="ctr" anchorCtr="0" forceAA="0" compatLnSpc="1">
              <a:noAutofit/>
            </a:bodyPr>
            <a:lstStyle/>
            <a:p>
              <a:pPr algn="ctr" defTabSz="685165">
                <a:lnSpc>
                  <a:spcPct val="130000"/>
                </a:lnSpc>
              </a:pPr>
              <a:endParaRPr lang="en-US" sz="1350" ker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820" name="椭圆 29"/>
            <p:cNvSpPr/>
            <p:nvPr/>
          </p:nvSpPr>
          <p:spPr>
            <a:xfrm>
              <a:off x="1250079" y="1205514"/>
              <a:ext cx="1073269" cy="1091392"/>
            </a:xfrm>
            <a:prstGeom prst="ellipse">
              <a:avLst/>
            </a:prstGeom>
            <a:gradFill flip="none" rotWithShape="1">
              <a:gsLst>
                <a:gs pos="0">
                  <a:schemeClr val="bg1">
                    <a:shade val="100000"/>
                    <a:satMod val="115000"/>
                  </a:schemeClr>
                </a:gs>
                <a:gs pos="100000">
                  <a:schemeClr val="bg1">
                    <a:shade val="67500"/>
                    <a:satMod val="115000"/>
                  </a:schemeClr>
                </a:gs>
              </a:gsLst>
              <a:lin ang="13500000" scaled="1"/>
            </a:gradFill>
            <a:ln w="25400" cap="flat" cmpd="sng" algn="ctr">
              <a:solidFill>
                <a:srgbClr val="108036"/>
              </a:solidFill>
              <a:prstDash val="solid"/>
            </a:ln>
            <a:effectLst/>
          </p:spPr>
          <p:txBody>
            <a:bodyPr rot="0" spcFirstLastPara="0" vertOverflow="overflow" horzOverflow="overflow" vert="horz" wrap="square" lIns="68567" tIns="34284" rIns="68567" bIns="34284" numCol="1" spcCol="0" rtlCol="0" fromWordArt="0" anchor="ctr" anchorCtr="0" forceAA="0" compatLnSpc="1">
              <a:noAutofit/>
            </a:bodyPr>
            <a:lstStyle/>
            <a:p>
              <a:pPr algn="ctr" defTabSz="685165">
                <a:lnSpc>
                  <a:spcPct val="130000"/>
                </a:lnSpc>
              </a:pPr>
              <a:endParaRPr lang="en-US" sz="1350" ker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6" name="TextBox 35"/>
          <p:cNvSpPr txBox="1"/>
          <p:nvPr/>
        </p:nvSpPr>
        <p:spPr>
          <a:xfrm>
            <a:off x="2928926" y="214296"/>
            <a:ext cx="3534942" cy="584775"/>
          </a:xfrm>
          <a:prstGeom prst="rect">
            <a:avLst/>
          </a:prstGeom>
          <a:noFill/>
        </p:spPr>
        <p:txBody>
          <a:bodyPr wrap="none" rtlCol="0">
            <a:spAutoFit/>
          </a:bodyPr>
          <a:lstStyle/>
          <a:p>
            <a:r>
              <a:rPr lang="zh-CN" altLang="en-US" sz="3200" dirty="0" smtClean="0"/>
              <a:t>可能原因</a:t>
            </a:r>
            <a:r>
              <a:rPr lang="en-US" altLang="zh-CN" sz="3200" dirty="0" smtClean="0"/>
              <a:t>——</a:t>
            </a:r>
            <a:r>
              <a:rPr lang="zh-CN" altLang="en-US" sz="3200" dirty="0" smtClean="0"/>
              <a:t>感染</a:t>
            </a:r>
            <a:endParaRPr lang="zh-CN" altLang="en-US" sz="3200" dirty="0"/>
          </a:p>
        </p:txBody>
      </p:sp>
    </p:spTree>
    <p:extLst>
      <p:ext uri="{BB962C8B-B14F-4D97-AF65-F5344CB8AC3E}">
        <p14:creationId xmlns:p14="http://schemas.microsoft.com/office/powerpoint/2010/main" val="25881231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48805"/>
                                        </p:tgtEl>
                                        <p:attrNameLst>
                                          <p:attrName>style.visibility</p:attrName>
                                        </p:attrNameLst>
                                      </p:cBhvr>
                                      <p:to>
                                        <p:strVal val="visible"/>
                                      </p:to>
                                    </p:set>
                                    <p:animEffect transition="in" filter="wipe(right)">
                                      <p:cBhvr>
                                        <p:cTn id="7" dur="200"/>
                                        <p:tgtEl>
                                          <p:spTgt spid="104880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48793"/>
                                        </p:tgtEl>
                                        <p:attrNameLst>
                                          <p:attrName>style.visibility</p:attrName>
                                        </p:attrNameLst>
                                      </p:cBhvr>
                                      <p:to>
                                        <p:strVal val="visible"/>
                                      </p:to>
                                    </p:set>
                                    <p:animEffect transition="in" filter="wipe(right)">
                                      <p:cBhvr>
                                        <p:cTn id="11" dur="200"/>
                                        <p:tgtEl>
                                          <p:spTgt spid="104879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48794"/>
                                        </p:tgtEl>
                                        <p:attrNameLst>
                                          <p:attrName>style.visibility</p:attrName>
                                        </p:attrNameLst>
                                      </p:cBhvr>
                                      <p:to>
                                        <p:strVal val="visible"/>
                                      </p:to>
                                    </p:set>
                                    <p:animEffect transition="in" filter="wipe(up)">
                                      <p:cBhvr>
                                        <p:cTn id="15" dur="200"/>
                                        <p:tgtEl>
                                          <p:spTgt spid="104879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048795"/>
                                        </p:tgtEl>
                                        <p:attrNameLst>
                                          <p:attrName>style.visibility</p:attrName>
                                        </p:attrNameLst>
                                      </p:cBhvr>
                                      <p:to>
                                        <p:strVal val="visible"/>
                                      </p:to>
                                    </p:set>
                                    <p:animEffect transition="in" filter="wipe(right)">
                                      <p:cBhvr>
                                        <p:cTn id="19" dur="200"/>
                                        <p:tgtEl>
                                          <p:spTgt spid="104879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048796"/>
                                        </p:tgtEl>
                                        <p:attrNameLst>
                                          <p:attrName>style.visibility</p:attrName>
                                        </p:attrNameLst>
                                      </p:cBhvr>
                                      <p:to>
                                        <p:strVal val="visible"/>
                                      </p:to>
                                    </p:set>
                                    <p:animEffect transition="in" filter="wipe(down)">
                                      <p:cBhvr>
                                        <p:cTn id="23" dur="200"/>
                                        <p:tgtEl>
                                          <p:spTgt spid="1048796"/>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048797"/>
                                        </p:tgtEl>
                                        <p:attrNameLst>
                                          <p:attrName>style.visibility</p:attrName>
                                        </p:attrNameLst>
                                      </p:cBhvr>
                                      <p:to>
                                        <p:strVal val="visible"/>
                                      </p:to>
                                    </p:set>
                                    <p:animEffect transition="in" filter="wipe(right)">
                                      <p:cBhvr>
                                        <p:cTn id="27" dur="200"/>
                                        <p:tgtEl>
                                          <p:spTgt spid="1048797"/>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048798"/>
                                        </p:tgtEl>
                                        <p:attrNameLst>
                                          <p:attrName>style.visibility</p:attrName>
                                        </p:attrNameLst>
                                      </p:cBhvr>
                                      <p:to>
                                        <p:strVal val="visible"/>
                                      </p:to>
                                    </p:set>
                                    <p:animEffect transition="in" filter="wipe(up)">
                                      <p:cBhvr>
                                        <p:cTn id="31" dur="200"/>
                                        <p:tgtEl>
                                          <p:spTgt spid="1048798"/>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48799"/>
                                        </p:tgtEl>
                                        <p:attrNameLst>
                                          <p:attrName>style.visibility</p:attrName>
                                        </p:attrNameLst>
                                      </p:cBhvr>
                                      <p:to>
                                        <p:strVal val="visible"/>
                                      </p:to>
                                    </p:set>
                                    <p:animEffect transition="in" filter="wipe(left)">
                                      <p:cBhvr>
                                        <p:cTn id="35" dur="200"/>
                                        <p:tgtEl>
                                          <p:spTgt spid="104879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048800"/>
                                        </p:tgtEl>
                                        <p:attrNameLst>
                                          <p:attrName>style.visibility</p:attrName>
                                        </p:attrNameLst>
                                      </p:cBhvr>
                                      <p:to>
                                        <p:strVal val="visible"/>
                                      </p:to>
                                    </p:set>
                                    <p:animEffect transition="in" filter="wipe(up)">
                                      <p:cBhvr>
                                        <p:cTn id="39" dur="200"/>
                                        <p:tgtEl>
                                          <p:spTgt spid="1048800"/>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048801"/>
                                        </p:tgtEl>
                                        <p:attrNameLst>
                                          <p:attrName>style.visibility</p:attrName>
                                        </p:attrNameLst>
                                      </p:cBhvr>
                                      <p:to>
                                        <p:strVal val="visible"/>
                                      </p:to>
                                    </p:set>
                                    <p:animEffect transition="in" filter="wipe(right)">
                                      <p:cBhvr>
                                        <p:cTn id="43" dur="200"/>
                                        <p:tgtEl>
                                          <p:spTgt spid="1048801"/>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48802"/>
                                        </p:tgtEl>
                                        <p:attrNameLst>
                                          <p:attrName>style.visibility</p:attrName>
                                        </p:attrNameLst>
                                      </p:cBhvr>
                                      <p:to>
                                        <p:strVal val="visible"/>
                                      </p:to>
                                    </p:set>
                                    <p:animEffect transition="in" filter="wipe(down)">
                                      <p:cBhvr>
                                        <p:cTn id="47" dur="200"/>
                                        <p:tgtEl>
                                          <p:spTgt spid="1048802"/>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1048803"/>
                                        </p:tgtEl>
                                        <p:attrNameLst>
                                          <p:attrName>style.visibility</p:attrName>
                                        </p:attrNameLst>
                                      </p:cBhvr>
                                      <p:to>
                                        <p:strVal val="visible"/>
                                      </p:to>
                                    </p:set>
                                    <p:animEffect transition="in" filter="wipe(right)">
                                      <p:cBhvr>
                                        <p:cTn id="51" dur="200"/>
                                        <p:tgtEl>
                                          <p:spTgt spid="1048803"/>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1048804"/>
                                        </p:tgtEl>
                                        <p:attrNameLst>
                                          <p:attrName>style.visibility</p:attrName>
                                        </p:attrNameLst>
                                      </p:cBhvr>
                                      <p:to>
                                        <p:strVal val="visible"/>
                                      </p:to>
                                    </p:set>
                                    <p:animEffect transition="in" filter="wipe(up)">
                                      <p:cBhvr>
                                        <p:cTn id="55" dur="200"/>
                                        <p:tgtEl>
                                          <p:spTgt spid="1048804"/>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1048806"/>
                                        </p:tgtEl>
                                        <p:attrNameLst>
                                          <p:attrName>style.visibility</p:attrName>
                                        </p:attrNameLst>
                                      </p:cBhvr>
                                      <p:to>
                                        <p:strVal val="visible"/>
                                      </p:to>
                                    </p:set>
                                    <p:animEffect transition="in" filter="wipe(right)">
                                      <p:cBhvr>
                                        <p:cTn id="59" dur="200"/>
                                        <p:tgtEl>
                                          <p:spTgt spid="1048806"/>
                                        </p:tgtEl>
                                      </p:cBhvr>
                                    </p:animEffect>
                                  </p:childTnLst>
                                </p:cTn>
                              </p:par>
                            </p:childTnLst>
                          </p:cTn>
                        </p:par>
                        <p:par>
                          <p:cTn id="60" fill="hold">
                            <p:stCondLst>
                              <p:cond delay="7000"/>
                            </p:stCondLst>
                            <p:childTnLst>
                              <p:par>
                                <p:cTn id="61" presetID="49" presetClass="entr" presetSubtype="0" decel="100000" fill="hold" nodeType="afterEffect">
                                  <p:stCondLst>
                                    <p:cond delay="0"/>
                                  </p:stCondLst>
                                  <p:childTnLst>
                                    <p:set>
                                      <p:cBhvr>
                                        <p:cTn id="62" dur="1" fill="hold">
                                          <p:stCondLst>
                                            <p:cond delay="0"/>
                                          </p:stCondLst>
                                        </p:cTn>
                                        <p:tgtEl>
                                          <p:spTgt spid="127"/>
                                        </p:tgtEl>
                                        <p:attrNameLst>
                                          <p:attrName>style.visibility</p:attrName>
                                        </p:attrNameLst>
                                      </p:cBhvr>
                                      <p:to>
                                        <p:strVal val="visible"/>
                                      </p:to>
                                    </p:set>
                                    <p:anim calcmode="lin" valueType="num">
                                      <p:cBhvr>
                                        <p:cTn id="63" dur="500" fill="hold"/>
                                        <p:tgtEl>
                                          <p:spTgt spid="127"/>
                                        </p:tgtEl>
                                        <p:attrNameLst>
                                          <p:attrName>ppt_w</p:attrName>
                                        </p:attrNameLst>
                                      </p:cBhvr>
                                      <p:tavLst>
                                        <p:tav tm="0">
                                          <p:val>
                                            <p:fltVal val="0"/>
                                          </p:val>
                                        </p:tav>
                                        <p:tav tm="100000">
                                          <p:val>
                                            <p:strVal val="#ppt_w"/>
                                          </p:val>
                                        </p:tav>
                                      </p:tavLst>
                                    </p:anim>
                                    <p:anim calcmode="lin" valueType="num">
                                      <p:cBhvr>
                                        <p:cTn id="64" dur="500" fill="hold"/>
                                        <p:tgtEl>
                                          <p:spTgt spid="127"/>
                                        </p:tgtEl>
                                        <p:attrNameLst>
                                          <p:attrName>ppt_h</p:attrName>
                                        </p:attrNameLst>
                                      </p:cBhvr>
                                      <p:tavLst>
                                        <p:tav tm="0">
                                          <p:val>
                                            <p:fltVal val="0"/>
                                          </p:val>
                                        </p:tav>
                                        <p:tav tm="100000">
                                          <p:val>
                                            <p:strVal val="#ppt_h"/>
                                          </p:val>
                                        </p:tav>
                                      </p:tavLst>
                                    </p:anim>
                                    <p:anim calcmode="lin" valueType="num">
                                      <p:cBhvr>
                                        <p:cTn id="65" dur="500" fill="hold"/>
                                        <p:tgtEl>
                                          <p:spTgt spid="127"/>
                                        </p:tgtEl>
                                        <p:attrNameLst>
                                          <p:attrName>style.rotation</p:attrName>
                                        </p:attrNameLst>
                                      </p:cBhvr>
                                      <p:tavLst>
                                        <p:tav tm="0">
                                          <p:val>
                                            <p:fltVal val="360"/>
                                          </p:val>
                                        </p:tav>
                                        <p:tav tm="100000">
                                          <p:val>
                                            <p:fltVal val="0"/>
                                          </p:val>
                                        </p:tav>
                                      </p:tavLst>
                                    </p:anim>
                                    <p:animEffect transition="in" filter="fade">
                                      <p:cBhvr>
                                        <p:cTn id="66" dur="500"/>
                                        <p:tgtEl>
                                          <p:spTgt spid="127"/>
                                        </p:tgtEl>
                                      </p:cBhvr>
                                    </p:animEffect>
                                  </p:childTnLst>
                                </p:cTn>
                              </p:par>
                            </p:childTnLst>
                          </p:cTn>
                        </p:par>
                        <p:par>
                          <p:cTn id="67" fill="hold">
                            <p:stCondLst>
                              <p:cond delay="7500"/>
                            </p:stCondLst>
                            <p:childTnLst>
                              <p:par>
                                <p:cTn id="68" presetID="49" presetClass="entr" presetSubtype="0" decel="100000" fill="hold" nodeType="afterEffect">
                                  <p:stCondLst>
                                    <p:cond delay="0"/>
                                  </p:stCondLst>
                                  <p:childTnLst>
                                    <p:set>
                                      <p:cBhvr>
                                        <p:cTn id="69" dur="1" fill="hold">
                                          <p:stCondLst>
                                            <p:cond delay="0"/>
                                          </p:stCondLst>
                                        </p:cTn>
                                        <p:tgtEl>
                                          <p:spTgt spid="126"/>
                                        </p:tgtEl>
                                        <p:attrNameLst>
                                          <p:attrName>style.visibility</p:attrName>
                                        </p:attrNameLst>
                                      </p:cBhvr>
                                      <p:to>
                                        <p:strVal val="visible"/>
                                      </p:to>
                                    </p:set>
                                    <p:anim calcmode="lin" valueType="num">
                                      <p:cBhvr>
                                        <p:cTn id="70" dur="500" fill="hold"/>
                                        <p:tgtEl>
                                          <p:spTgt spid="126"/>
                                        </p:tgtEl>
                                        <p:attrNameLst>
                                          <p:attrName>ppt_w</p:attrName>
                                        </p:attrNameLst>
                                      </p:cBhvr>
                                      <p:tavLst>
                                        <p:tav tm="0">
                                          <p:val>
                                            <p:fltVal val="0"/>
                                          </p:val>
                                        </p:tav>
                                        <p:tav tm="100000">
                                          <p:val>
                                            <p:strVal val="#ppt_w"/>
                                          </p:val>
                                        </p:tav>
                                      </p:tavLst>
                                    </p:anim>
                                    <p:anim calcmode="lin" valueType="num">
                                      <p:cBhvr>
                                        <p:cTn id="71" dur="500" fill="hold"/>
                                        <p:tgtEl>
                                          <p:spTgt spid="126"/>
                                        </p:tgtEl>
                                        <p:attrNameLst>
                                          <p:attrName>ppt_h</p:attrName>
                                        </p:attrNameLst>
                                      </p:cBhvr>
                                      <p:tavLst>
                                        <p:tav tm="0">
                                          <p:val>
                                            <p:fltVal val="0"/>
                                          </p:val>
                                        </p:tav>
                                        <p:tav tm="100000">
                                          <p:val>
                                            <p:strVal val="#ppt_h"/>
                                          </p:val>
                                        </p:tav>
                                      </p:tavLst>
                                    </p:anim>
                                    <p:anim calcmode="lin" valueType="num">
                                      <p:cBhvr>
                                        <p:cTn id="72" dur="500" fill="hold"/>
                                        <p:tgtEl>
                                          <p:spTgt spid="126"/>
                                        </p:tgtEl>
                                        <p:attrNameLst>
                                          <p:attrName>style.rotation</p:attrName>
                                        </p:attrNameLst>
                                      </p:cBhvr>
                                      <p:tavLst>
                                        <p:tav tm="0">
                                          <p:val>
                                            <p:fltVal val="360"/>
                                          </p:val>
                                        </p:tav>
                                        <p:tav tm="100000">
                                          <p:val>
                                            <p:fltVal val="0"/>
                                          </p:val>
                                        </p:tav>
                                      </p:tavLst>
                                    </p:anim>
                                    <p:animEffect transition="in" filter="fade">
                                      <p:cBhvr>
                                        <p:cTn id="73" dur="500"/>
                                        <p:tgtEl>
                                          <p:spTgt spid="126"/>
                                        </p:tgtEl>
                                      </p:cBhvr>
                                    </p:animEffect>
                                  </p:childTnLst>
                                </p:cTn>
                              </p:par>
                              <p:par>
                                <p:cTn id="74" presetID="12" presetClass="entr" presetSubtype="2" fill="hold" grpId="0" nodeType="withEffect">
                                  <p:stCondLst>
                                    <p:cond delay="0"/>
                                  </p:stCondLst>
                                  <p:childTnLst>
                                    <p:set>
                                      <p:cBhvr>
                                        <p:cTn id="75" dur="1" fill="hold">
                                          <p:stCondLst>
                                            <p:cond delay="0"/>
                                          </p:stCondLst>
                                        </p:cTn>
                                        <p:tgtEl>
                                          <p:spTgt spid="1048810"/>
                                        </p:tgtEl>
                                        <p:attrNameLst>
                                          <p:attrName>style.visibility</p:attrName>
                                        </p:attrNameLst>
                                      </p:cBhvr>
                                      <p:to>
                                        <p:strVal val="visible"/>
                                      </p:to>
                                    </p:set>
                                    <p:anim calcmode="lin" valueType="num">
                                      <p:cBhvr additive="base">
                                        <p:cTn id="76" dur="500"/>
                                        <p:tgtEl>
                                          <p:spTgt spid="1048810"/>
                                        </p:tgtEl>
                                        <p:attrNameLst>
                                          <p:attrName>ppt_x</p:attrName>
                                        </p:attrNameLst>
                                      </p:cBhvr>
                                      <p:tavLst>
                                        <p:tav tm="0">
                                          <p:val>
                                            <p:strVal val="#ppt_x+#ppt_w*1.125000"/>
                                          </p:val>
                                        </p:tav>
                                        <p:tav tm="100000">
                                          <p:val>
                                            <p:strVal val="#ppt_x"/>
                                          </p:val>
                                        </p:tav>
                                      </p:tavLst>
                                    </p:anim>
                                    <p:animEffect transition="in" filter="wipe(left)">
                                      <p:cBhvr>
                                        <p:cTn id="77" dur="500"/>
                                        <p:tgtEl>
                                          <p:spTgt spid="1048810"/>
                                        </p:tgtEl>
                                      </p:cBhvr>
                                    </p:animEffect>
                                  </p:childTnLst>
                                </p:cTn>
                              </p:par>
                            </p:childTnLst>
                          </p:cTn>
                        </p:par>
                        <p:par>
                          <p:cTn id="78" fill="hold">
                            <p:stCondLst>
                              <p:cond delay="8000"/>
                            </p:stCondLst>
                            <p:childTnLst>
                              <p:par>
                                <p:cTn id="79" presetID="49" presetClass="entr" presetSubtype="0" decel="100000" fill="hold" nodeType="afterEffect">
                                  <p:stCondLst>
                                    <p:cond delay="0"/>
                                  </p:stCondLst>
                                  <p:childTnLst>
                                    <p:set>
                                      <p:cBhvr>
                                        <p:cTn id="80" dur="1" fill="hold">
                                          <p:stCondLst>
                                            <p:cond delay="0"/>
                                          </p:stCondLst>
                                        </p:cTn>
                                        <p:tgtEl>
                                          <p:spTgt spid="125"/>
                                        </p:tgtEl>
                                        <p:attrNameLst>
                                          <p:attrName>style.visibility</p:attrName>
                                        </p:attrNameLst>
                                      </p:cBhvr>
                                      <p:to>
                                        <p:strVal val="visible"/>
                                      </p:to>
                                    </p:set>
                                    <p:anim calcmode="lin" valueType="num">
                                      <p:cBhvr>
                                        <p:cTn id="81" dur="500" fill="hold"/>
                                        <p:tgtEl>
                                          <p:spTgt spid="125"/>
                                        </p:tgtEl>
                                        <p:attrNameLst>
                                          <p:attrName>ppt_w</p:attrName>
                                        </p:attrNameLst>
                                      </p:cBhvr>
                                      <p:tavLst>
                                        <p:tav tm="0">
                                          <p:val>
                                            <p:fltVal val="0"/>
                                          </p:val>
                                        </p:tav>
                                        <p:tav tm="100000">
                                          <p:val>
                                            <p:strVal val="#ppt_w"/>
                                          </p:val>
                                        </p:tav>
                                      </p:tavLst>
                                    </p:anim>
                                    <p:anim calcmode="lin" valueType="num">
                                      <p:cBhvr>
                                        <p:cTn id="82" dur="500" fill="hold"/>
                                        <p:tgtEl>
                                          <p:spTgt spid="125"/>
                                        </p:tgtEl>
                                        <p:attrNameLst>
                                          <p:attrName>ppt_h</p:attrName>
                                        </p:attrNameLst>
                                      </p:cBhvr>
                                      <p:tavLst>
                                        <p:tav tm="0">
                                          <p:val>
                                            <p:fltVal val="0"/>
                                          </p:val>
                                        </p:tav>
                                        <p:tav tm="100000">
                                          <p:val>
                                            <p:strVal val="#ppt_h"/>
                                          </p:val>
                                        </p:tav>
                                      </p:tavLst>
                                    </p:anim>
                                    <p:anim calcmode="lin" valueType="num">
                                      <p:cBhvr>
                                        <p:cTn id="83" dur="500" fill="hold"/>
                                        <p:tgtEl>
                                          <p:spTgt spid="125"/>
                                        </p:tgtEl>
                                        <p:attrNameLst>
                                          <p:attrName>style.rotation</p:attrName>
                                        </p:attrNameLst>
                                      </p:cBhvr>
                                      <p:tavLst>
                                        <p:tav tm="0">
                                          <p:val>
                                            <p:fltVal val="360"/>
                                          </p:val>
                                        </p:tav>
                                        <p:tav tm="100000">
                                          <p:val>
                                            <p:fltVal val="0"/>
                                          </p:val>
                                        </p:tav>
                                      </p:tavLst>
                                    </p:anim>
                                    <p:animEffect transition="in" filter="fade">
                                      <p:cBhvr>
                                        <p:cTn id="84" dur="500"/>
                                        <p:tgtEl>
                                          <p:spTgt spid="125"/>
                                        </p:tgtEl>
                                      </p:cBhvr>
                                    </p:animEffect>
                                  </p:childTnLst>
                                </p:cTn>
                              </p:par>
                            </p:childTnLst>
                          </p:cTn>
                        </p:par>
                        <p:par>
                          <p:cTn id="85" fill="hold">
                            <p:stCondLst>
                              <p:cond delay="8500"/>
                            </p:stCondLst>
                            <p:childTnLst>
                              <p:par>
                                <p:cTn id="86" presetID="49" presetClass="entr" presetSubtype="0" decel="100000" fill="hold" nodeType="afterEffect">
                                  <p:stCondLst>
                                    <p:cond delay="0"/>
                                  </p:stCondLst>
                                  <p:childTnLst>
                                    <p:set>
                                      <p:cBhvr>
                                        <p:cTn id="87" dur="1" fill="hold">
                                          <p:stCondLst>
                                            <p:cond delay="0"/>
                                          </p:stCondLst>
                                        </p:cTn>
                                        <p:tgtEl>
                                          <p:spTgt spid="124"/>
                                        </p:tgtEl>
                                        <p:attrNameLst>
                                          <p:attrName>style.visibility</p:attrName>
                                        </p:attrNameLst>
                                      </p:cBhvr>
                                      <p:to>
                                        <p:strVal val="visible"/>
                                      </p:to>
                                    </p:set>
                                    <p:anim calcmode="lin" valueType="num">
                                      <p:cBhvr>
                                        <p:cTn id="88" dur="500" fill="hold"/>
                                        <p:tgtEl>
                                          <p:spTgt spid="124"/>
                                        </p:tgtEl>
                                        <p:attrNameLst>
                                          <p:attrName>ppt_w</p:attrName>
                                        </p:attrNameLst>
                                      </p:cBhvr>
                                      <p:tavLst>
                                        <p:tav tm="0">
                                          <p:val>
                                            <p:fltVal val="0"/>
                                          </p:val>
                                        </p:tav>
                                        <p:tav tm="100000">
                                          <p:val>
                                            <p:strVal val="#ppt_w"/>
                                          </p:val>
                                        </p:tav>
                                      </p:tavLst>
                                    </p:anim>
                                    <p:anim calcmode="lin" valueType="num">
                                      <p:cBhvr>
                                        <p:cTn id="89" dur="500" fill="hold"/>
                                        <p:tgtEl>
                                          <p:spTgt spid="124"/>
                                        </p:tgtEl>
                                        <p:attrNameLst>
                                          <p:attrName>ppt_h</p:attrName>
                                        </p:attrNameLst>
                                      </p:cBhvr>
                                      <p:tavLst>
                                        <p:tav tm="0">
                                          <p:val>
                                            <p:fltVal val="0"/>
                                          </p:val>
                                        </p:tav>
                                        <p:tav tm="100000">
                                          <p:val>
                                            <p:strVal val="#ppt_h"/>
                                          </p:val>
                                        </p:tav>
                                      </p:tavLst>
                                    </p:anim>
                                    <p:anim calcmode="lin" valueType="num">
                                      <p:cBhvr>
                                        <p:cTn id="90" dur="500" fill="hold"/>
                                        <p:tgtEl>
                                          <p:spTgt spid="124"/>
                                        </p:tgtEl>
                                        <p:attrNameLst>
                                          <p:attrName>style.rotation</p:attrName>
                                        </p:attrNameLst>
                                      </p:cBhvr>
                                      <p:tavLst>
                                        <p:tav tm="0">
                                          <p:val>
                                            <p:fltVal val="360"/>
                                          </p:val>
                                        </p:tav>
                                        <p:tav tm="100000">
                                          <p:val>
                                            <p:fltVal val="0"/>
                                          </p:val>
                                        </p:tav>
                                      </p:tavLst>
                                    </p:anim>
                                    <p:animEffect transition="in" filter="fade">
                                      <p:cBhvr>
                                        <p:cTn id="91" dur="500"/>
                                        <p:tgtEl>
                                          <p:spTgt spid="124"/>
                                        </p:tgtEl>
                                      </p:cBhvr>
                                    </p:animEffect>
                                  </p:childTnLst>
                                </p:cTn>
                              </p:par>
                              <p:par>
                                <p:cTn id="92" presetID="12" presetClass="entr" presetSubtype="2" fill="hold" grpId="0" nodeType="withEffect">
                                  <p:stCondLst>
                                    <p:cond delay="0"/>
                                  </p:stCondLst>
                                  <p:childTnLst>
                                    <p:set>
                                      <p:cBhvr>
                                        <p:cTn id="93" dur="1" fill="hold">
                                          <p:stCondLst>
                                            <p:cond delay="0"/>
                                          </p:stCondLst>
                                        </p:cTn>
                                        <p:tgtEl>
                                          <p:spTgt spid="1048814"/>
                                        </p:tgtEl>
                                        <p:attrNameLst>
                                          <p:attrName>style.visibility</p:attrName>
                                        </p:attrNameLst>
                                      </p:cBhvr>
                                      <p:to>
                                        <p:strVal val="visible"/>
                                      </p:to>
                                    </p:set>
                                    <p:anim calcmode="lin" valueType="num">
                                      <p:cBhvr additive="base">
                                        <p:cTn id="94" dur="500"/>
                                        <p:tgtEl>
                                          <p:spTgt spid="1048814"/>
                                        </p:tgtEl>
                                        <p:attrNameLst>
                                          <p:attrName>ppt_x</p:attrName>
                                        </p:attrNameLst>
                                      </p:cBhvr>
                                      <p:tavLst>
                                        <p:tav tm="0">
                                          <p:val>
                                            <p:strVal val="#ppt_x+#ppt_w*1.125000"/>
                                          </p:val>
                                        </p:tav>
                                        <p:tav tm="100000">
                                          <p:val>
                                            <p:strVal val="#ppt_x"/>
                                          </p:val>
                                        </p:tav>
                                      </p:tavLst>
                                    </p:anim>
                                    <p:animEffect transition="in" filter="wipe(left)">
                                      <p:cBhvr>
                                        <p:cTn id="95" dur="500"/>
                                        <p:tgtEl>
                                          <p:spTgt spid="1048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93" grpId="0" animBg="1"/>
      <p:bldP spid="1048794" grpId="0" animBg="1"/>
      <p:bldP spid="1048795" grpId="0" animBg="1"/>
      <p:bldP spid="1048796" grpId="0" animBg="1"/>
      <p:bldP spid="1048797" grpId="0" animBg="1"/>
      <p:bldP spid="1048798" grpId="0" animBg="1"/>
      <p:bldP spid="1048799" grpId="0" animBg="1"/>
      <p:bldP spid="1048800" grpId="0" animBg="1"/>
      <p:bldP spid="1048801" grpId="0" animBg="1"/>
      <p:bldP spid="1048802" grpId="0" animBg="1"/>
      <p:bldP spid="1048803" grpId="0" animBg="1"/>
      <p:bldP spid="1048804" grpId="0" animBg="1"/>
      <p:bldP spid="1048805" grpId="0" animBg="1"/>
      <p:bldP spid="1048806" grpId="0" animBg="1"/>
      <p:bldP spid="1048810" grpId="0"/>
      <p:bldP spid="10488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Picture 3" descr="C:\Users\Thinkpad\Desktop\111.png"/>
          <p:cNvPicPr>
            <a:picLocks noChangeAspect="1" noChangeArrowheads="1"/>
          </p:cNvPicPr>
          <p:nvPr/>
        </p:nvPicPr>
        <p:blipFill rotWithShape="1">
          <a:blip r:embed="rId3" cstate="screen"/>
          <a:srcRect/>
          <a:stretch>
            <a:fillRect/>
          </a:stretch>
        </p:blipFill>
        <p:spPr bwMode="auto">
          <a:xfrm>
            <a:off x="768237" y="1308215"/>
            <a:ext cx="4326204" cy="3317887"/>
          </a:xfrm>
          <a:prstGeom prst="rect">
            <a:avLst/>
          </a:prstGeom>
          <a:noFill/>
        </p:spPr>
      </p:pic>
      <p:sp>
        <p:nvSpPr>
          <p:cNvPr id="1049060" name="TextBox 3"/>
          <p:cNvSpPr txBox="1"/>
          <p:nvPr/>
        </p:nvSpPr>
        <p:spPr>
          <a:xfrm>
            <a:off x="5304272" y="1700970"/>
            <a:ext cx="3839728" cy="637612"/>
          </a:xfrm>
          <a:prstGeom prst="rect">
            <a:avLst/>
          </a:prstGeom>
          <a:noFill/>
        </p:spPr>
        <p:txBody>
          <a:bodyPr wrap="square" lIns="82808" tIns="41403" rIns="82808" bIns="41403" rtlCol="0">
            <a:spAutoFit/>
          </a:bodyPr>
          <a:lstStyle>
            <a:defPPr>
              <a:defRPr lang="zh-CN"/>
            </a:defPPr>
            <a:lvl1pPr>
              <a:defRPr sz="12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sz="1800" dirty="0" smtClean="0">
                <a:hlinkClick r:id="rId4" tooltip="医药与保健"/>
              </a:rPr>
              <a:t>《医药与保健》</a:t>
            </a:r>
            <a:r>
              <a:rPr lang="en-US" sz="1800" dirty="0" smtClean="0"/>
              <a:t>2002</a:t>
            </a:r>
            <a:r>
              <a:rPr lang="zh-CN" altLang="en-US" sz="1800" dirty="0" smtClean="0"/>
              <a:t>年第</a:t>
            </a:r>
            <a:r>
              <a:rPr lang="en-US" sz="1800" dirty="0" smtClean="0"/>
              <a:t>3</a:t>
            </a:r>
            <a:r>
              <a:rPr lang="zh-CN" altLang="en-US" sz="1800" dirty="0" smtClean="0"/>
              <a:t>期</a:t>
            </a:r>
            <a:r>
              <a:rPr lang="en-US" altLang="zh-CN" sz="1800" dirty="0" smtClean="0"/>
              <a:t>《</a:t>
            </a:r>
            <a:r>
              <a:rPr lang="zh-CN" altLang="en-US" sz="1800" dirty="0" smtClean="0"/>
              <a:t>哺乳期，请远离这些食物</a:t>
            </a:r>
            <a:r>
              <a:rPr lang="en-US" altLang="zh-CN" sz="1800" dirty="0" smtClean="0"/>
              <a:t>》</a:t>
            </a:r>
            <a:endParaRPr lang="zh-CN" altLang="en-US" sz="1800" dirty="0"/>
          </a:p>
        </p:txBody>
      </p:sp>
      <p:cxnSp>
        <p:nvCxnSpPr>
          <p:cNvPr id="3145748" name="直接连接符 4"/>
          <p:cNvCxnSpPr/>
          <p:nvPr/>
        </p:nvCxnSpPr>
        <p:spPr>
          <a:xfrm>
            <a:off x="5369479" y="1700969"/>
            <a:ext cx="2803912" cy="0"/>
          </a:xfrm>
          <a:prstGeom prst="line">
            <a:avLst/>
          </a:prstGeom>
          <a:ln>
            <a:solidFill>
              <a:srgbClr val="0075C2"/>
            </a:solidFill>
          </a:ln>
        </p:spPr>
        <p:style>
          <a:lnRef idx="1">
            <a:schemeClr val="accent1"/>
          </a:lnRef>
          <a:fillRef idx="0">
            <a:schemeClr val="accent1"/>
          </a:fillRef>
          <a:effectRef idx="0">
            <a:schemeClr val="accent1"/>
          </a:effectRef>
          <a:fontRef idx="minor">
            <a:schemeClr val="tx1"/>
          </a:fontRef>
        </p:style>
      </p:cxnSp>
      <p:sp>
        <p:nvSpPr>
          <p:cNvPr id="1049062" name="TextBox 6"/>
          <p:cNvSpPr txBox="1"/>
          <p:nvPr/>
        </p:nvSpPr>
        <p:spPr>
          <a:xfrm>
            <a:off x="5289088" y="2530142"/>
            <a:ext cx="3854912" cy="699168"/>
          </a:xfrm>
          <a:prstGeom prst="rect">
            <a:avLst/>
          </a:prstGeom>
          <a:noFill/>
        </p:spPr>
        <p:txBody>
          <a:bodyPr wrap="square" lIns="82808" tIns="41403" rIns="82808" bIns="41403" rtlCol="0">
            <a:spAutoFit/>
          </a:bodyPr>
          <a:lstStyle>
            <a:defPPr>
              <a:defRPr lang="zh-CN"/>
            </a:defPPr>
            <a:lvl1pPr>
              <a:defRPr sz="12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2000" dirty="0" smtClean="0"/>
              <a:t>医学信息</a:t>
            </a:r>
            <a:r>
              <a:rPr lang="en-US" sz="2000" dirty="0" smtClean="0"/>
              <a:t>2011</a:t>
            </a:r>
            <a:r>
              <a:rPr lang="zh-CN" altLang="en-US" sz="2000" dirty="0" smtClean="0"/>
              <a:t>年</a:t>
            </a:r>
            <a:r>
              <a:rPr lang="en-US" sz="2000" dirty="0" smtClean="0"/>
              <a:t>11</a:t>
            </a:r>
            <a:r>
              <a:rPr lang="zh-CN" altLang="en-US" sz="2000" dirty="0" smtClean="0"/>
              <a:t>月第</a:t>
            </a:r>
            <a:r>
              <a:rPr lang="en-US" sz="2000" dirty="0" smtClean="0"/>
              <a:t>24</a:t>
            </a:r>
            <a:r>
              <a:rPr lang="zh-CN" altLang="en-US" sz="2000" dirty="0" smtClean="0"/>
              <a:t>卷第</a:t>
            </a:r>
            <a:r>
              <a:rPr lang="en-US" sz="2000" dirty="0" smtClean="0"/>
              <a:t>11</a:t>
            </a:r>
            <a:r>
              <a:rPr lang="zh-CN" altLang="en-US" sz="2000" dirty="0" smtClean="0"/>
              <a:t>期</a:t>
            </a:r>
            <a:r>
              <a:rPr lang="en-US" sz="2000" dirty="0" smtClean="0"/>
              <a:t>   </a:t>
            </a:r>
            <a:r>
              <a:rPr lang="zh-CN" altLang="en-US" sz="2000" dirty="0" smtClean="0"/>
              <a:t>小儿皮疹的临床分析</a:t>
            </a:r>
            <a:endParaRPr lang="zh-CN" altLang="en-US" sz="2000" dirty="0"/>
          </a:p>
        </p:txBody>
      </p:sp>
      <p:cxnSp>
        <p:nvCxnSpPr>
          <p:cNvPr id="3145749" name="直接连接符 7"/>
          <p:cNvCxnSpPr/>
          <p:nvPr/>
        </p:nvCxnSpPr>
        <p:spPr>
          <a:xfrm>
            <a:off x="5354295" y="2530142"/>
            <a:ext cx="2803912" cy="0"/>
          </a:xfrm>
          <a:prstGeom prst="line">
            <a:avLst/>
          </a:prstGeom>
          <a:ln>
            <a:solidFill>
              <a:srgbClr val="0075C2"/>
            </a:solidFill>
          </a:ln>
        </p:spPr>
        <p:style>
          <a:lnRef idx="1">
            <a:schemeClr val="accent1"/>
          </a:lnRef>
          <a:fillRef idx="0">
            <a:schemeClr val="accent1"/>
          </a:fillRef>
          <a:effectRef idx="0">
            <a:schemeClr val="accent1"/>
          </a:effectRef>
          <a:fontRef idx="minor">
            <a:schemeClr val="tx1"/>
          </a:fontRef>
        </p:style>
      </p:cxnSp>
      <p:sp>
        <p:nvSpPr>
          <p:cNvPr id="1049064" name="TextBox 9"/>
          <p:cNvSpPr txBox="1"/>
          <p:nvPr/>
        </p:nvSpPr>
        <p:spPr>
          <a:xfrm>
            <a:off x="4714876" y="3425143"/>
            <a:ext cx="4429124" cy="1006944"/>
          </a:xfrm>
          <a:prstGeom prst="rect">
            <a:avLst/>
          </a:prstGeom>
          <a:noFill/>
        </p:spPr>
        <p:txBody>
          <a:bodyPr wrap="square" lIns="82808" tIns="41403" rIns="82808" bIns="41403" rtlCol="0">
            <a:spAutoFit/>
          </a:bodyPr>
          <a:lstStyle>
            <a:defPPr>
              <a:defRPr lang="zh-CN"/>
            </a:defPPr>
            <a:lvl1pPr>
              <a:defRPr sz="12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2000" dirty="0" smtClean="0"/>
              <a:t>中国实用儿科杂志</a:t>
            </a:r>
            <a:r>
              <a:rPr lang="en-US" sz="2000" dirty="0" smtClean="0"/>
              <a:t>2001</a:t>
            </a:r>
            <a:r>
              <a:rPr lang="zh-CN" altLang="en-US" sz="2000" dirty="0" smtClean="0"/>
              <a:t>年</a:t>
            </a:r>
            <a:r>
              <a:rPr lang="en-US" sz="2000" dirty="0" smtClean="0"/>
              <a:t>11</a:t>
            </a:r>
            <a:r>
              <a:rPr lang="zh-CN" altLang="en-US" sz="2000" dirty="0" smtClean="0"/>
              <a:t>月</a:t>
            </a:r>
            <a:r>
              <a:rPr lang="en-US" sz="2000" dirty="0" smtClean="0"/>
              <a:t>16</a:t>
            </a:r>
            <a:r>
              <a:rPr lang="zh-CN" altLang="en-US" sz="2000" dirty="0" smtClean="0"/>
              <a:t>卷</a:t>
            </a:r>
            <a:r>
              <a:rPr lang="en-US" sz="2000" dirty="0" smtClean="0"/>
              <a:t>11</a:t>
            </a:r>
            <a:r>
              <a:rPr lang="zh-CN" altLang="en-US" sz="2000" dirty="0" smtClean="0"/>
              <a:t>期小儿常见急性发热性皮疹性疾病的诊断与治疗</a:t>
            </a:r>
            <a:endParaRPr lang="zh-CN" altLang="en-US" sz="2000" dirty="0"/>
          </a:p>
        </p:txBody>
      </p:sp>
      <p:cxnSp>
        <p:nvCxnSpPr>
          <p:cNvPr id="3145750" name="直接连接符 10"/>
          <p:cNvCxnSpPr/>
          <p:nvPr/>
        </p:nvCxnSpPr>
        <p:spPr>
          <a:xfrm>
            <a:off x="5339110" y="3425143"/>
            <a:ext cx="2803912" cy="0"/>
          </a:xfrm>
          <a:prstGeom prst="line">
            <a:avLst/>
          </a:prstGeom>
          <a:ln>
            <a:solidFill>
              <a:srgbClr val="0075C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71868" y="500048"/>
            <a:ext cx="1826141" cy="584775"/>
          </a:xfrm>
          <a:prstGeom prst="rect">
            <a:avLst/>
          </a:prstGeom>
          <a:noFill/>
        </p:spPr>
        <p:txBody>
          <a:bodyPr wrap="none" rtlCol="0">
            <a:spAutoFit/>
          </a:bodyPr>
          <a:lstStyle/>
          <a:p>
            <a:r>
              <a:rPr lang="zh-CN" altLang="en-US" sz="3200" dirty="0" smtClean="0"/>
              <a:t>参考文献</a:t>
            </a:r>
            <a:endParaRPr lang="zh-CN" altLang="en-US" sz="3200" dirty="0"/>
          </a:p>
        </p:txBody>
      </p:sp>
    </p:spTree>
    <p:extLst>
      <p:ext uri="{BB962C8B-B14F-4D97-AF65-F5344CB8AC3E}">
        <p14:creationId xmlns:p14="http://schemas.microsoft.com/office/powerpoint/2010/main" val="18963514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97163"/>
                                        </p:tgtEl>
                                        <p:attrNameLst>
                                          <p:attrName>style.visibility</p:attrName>
                                        </p:attrNameLst>
                                      </p:cBhvr>
                                      <p:to>
                                        <p:strVal val="visible"/>
                                      </p:to>
                                    </p:set>
                                    <p:animEffect transition="in" filter="fade">
                                      <p:cBhvr>
                                        <p:cTn id="7" dur="1000"/>
                                        <p:tgtEl>
                                          <p:spTgt spid="2097163"/>
                                        </p:tgtEl>
                                      </p:cBhvr>
                                    </p:animEffect>
                                    <p:anim calcmode="lin" valueType="num">
                                      <p:cBhvr>
                                        <p:cTn id="8" dur="1000" fill="hold"/>
                                        <p:tgtEl>
                                          <p:spTgt spid="2097163"/>
                                        </p:tgtEl>
                                        <p:attrNameLst>
                                          <p:attrName>ppt_x</p:attrName>
                                        </p:attrNameLst>
                                      </p:cBhvr>
                                      <p:tavLst>
                                        <p:tav tm="0">
                                          <p:val>
                                            <p:strVal val="#ppt_x"/>
                                          </p:val>
                                        </p:tav>
                                        <p:tav tm="100000">
                                          <p:val>
                                            <p:strVal val="#ppt_x"/>
                                          </p:val>
                                        </p:tav>
                                      </p:tavLst>
                                    </p:anim>
                                    <p:anim calcmode="lin" valueType="num">
                                      <p:cBhvr>
                                        <p:cTn id="9" dur="1000" fill="hold"/>
                                        <p:tgtEl>
                                          <p:spTgt spid="209716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145748"/>
                                        </p:tgtEl>
                                        <p:attrNameLst>
                                          <p:attrName>style.visibility</p:attrName>
                                        </p:attrNameLst>
                                      </p:cBhvr>
                                      <p:to>
                                        <p:strVal val="visible"/>
                                      </p:to>
                                    </p:set>
                                    <p:anim calcmode="lin" valueType="num">
                                      <p:cBhvr additive="base">
                                        <p:cTn id="13" dur="500" fill="hold"/>
                                        <p:tgtEl>
                                          <p:spTgt spid="3145748"/>
                                        </p:tgtEl>
                                        <p:attrNameLst>
                                          <p:attrName>ppt_x</p:attrName>
                                        </p:attrNameLst>
                                      </p:cBhvr>
                                      <p:tavLst>
                                        <p:tav tm="0">
                                          <p:val>
                                            <p:strVal val="1+#ppt_w/2"/>
                                          </p:val>
                                        </p:tav>
                                        <p:tav tm="100000">
                                          <p:val>
                                            <p:strVal val="#ppt_x"/>
                                          </p:val>
                                        </p:tav>
                                      </p:tavLst>
                                    </p:anim>
                                    <p:anim calcmode="lin" valueType="num">
                                      <p:cBhvr additive="base">
                                        <p:cTn id="14" dur="500" fill="hold"/>
                                        <p:tgtEl>
                                          <p:spTgt spid="3145748"/>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145749"/>
                                        </p:tgtEl>
                                        <p:attrNameLst>
                                          <p:attrName>style.visibility</p:attrName>
                                        </p:attrNameLst>
                                      </p:cBhvr>
                                      <p:to>
                                        <p:strVal val="visible"/>
                                      </p:to>
                                    </p:set>
                                    <p:anim calcmode="lin" valueType="num">
                                      <p:cBhvr additive="base">
                                        <p:cTn id="17" dur="500" fill="hold"/>
                                        <p:tgtEl>
                                          <p:spTgt spid="3145749"/>
                                        </p:tgtEl>
                                        <p:attrNameLst>
                                          <p:attrName>ppt_x</p:attrName>
                                        </p:attrNameLst>
                                      </p:cBhvr>
                                      <p:tavLst>
                                        <p:tav tm="0">
                                          <p:val>
                                            <p:strVal val="1+#ppt_w/2"/>
                                          </p:val>
                                        </p:tav>
                                        <p:tav tm="100000">
                                          <p:val>
                                            <p:strVal val="#ppt_x"/>
                                          </p:val>
                                        </p:tav>
                                      </p:tavLst>
                                    </p:anim>
                                    <p:anim calcmode="lin" valueType="num">
                                      <p:cBhvr additive="base">
                                        <p:cTn id="18" dur="500" fill="hold"/>
                                        <p:tgtEl>
                                          <p:spTgt spid="314574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145750"/>
                                        </p:tgtEl>
                                        <p:attrNameLst>
                                          <p:attrName>style.visibility</p:attrName>
                                        </p:attrNameLst>
                                      </p:cBhvr>
                                      <p:to>
                                        <p:strVal val="visible"/>
                                      </p:to>
                                    </p:set>
                                    <p:anim calcmode="lin" valueType="num">
                                      <p:cBhvr additive="base">
                                        <p:cTn id="21" dur="500" fill="hold"/>
                                        <p:tgtEl>
                                          <p:spTgt spid="3145750"/>
                                        </p:tgtEl>
                                        <p:attrNameLst>
                                          <p:attrName>ppt_x</p:attrName>
                                        </p:attrNameLst>
                                      </p:cBhvr>
                                      <p:tavLst>
                                        <p:tav tm="0">
                                          <p:val>
                                            <p:strVal val="1+#ppt_w/2"/>
                                          </p:val>
                                        </p:tav>
                                        <p:tav tm="100000">
                                          <p:val>
                                            <p:strVal val="#ppt_x"/>
                                          </p:val>
                                        </p:tav>
                                      </p:tavLst>
                                    </p:anim>
                                    <p:anim calcmode="lin" valueType="num">
                                      <p:cBhvr additive="base">
                                        <p:cTn id="22" dur="500" fill="hold"/>
                                        <p:tgtEl>
                                          <p:spTgt spid="3145750"/>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1049060"/>
                                        </p:tgtEl>
                                        <p:attrNameLst>
                                          <p:attrName>style.visibility</p:attrName>
                                        </p:attrNameLst>
                                      </p:cBhvr>
                                      <p:to>
                                        <p:strVal val="visible"/>
                                      </p:to>
                                    </p:set>
                                    <p:animEffect transition="in" filter="wipe(up)">
                                      <p:cBhvr>
                                        <p:cTn id="26" dur="500"/>
                                        <p:tgtEl>
                                          <p:spTgt spid="104906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049062"/>
                                        </p:tgtEl>
                                        <p:attrNameLst>
                                          <p:attrName>style.visibility</p:attrName>
                                        </p:attrNameLst>
                                      </p:cBhvr>
                                      <p:to>
                                        <p:strVal val="visible"/>
                                      </p:to>
                                    </p:set>
                                    <p:animEffect transition="in" filter="wipe(up)">
                                      <p:cBhvr>
                                        <p:cTn id="29" dur="500"/>
                                        <p:tgtEl>
                                          <p:spTgt spid="1049062"/>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049064"/>
                                        </p:tgtEl>
                                        <p:attrNameLst>
                                          <p:attrName>style.visibility</p:attrName>
                                        </p:attrNameLst>
                                      </p:cBhvr>
                                      <p:to>
                                        <p:strVal val="visible"/>
                                      </p:to>
                                    </p:set>
                                    <p:animEffect transition="in" filter="wipe(up)">
                                      <p:cBhvr>
                                        <p:cTn id="32" dur="500"/>
                                        <p:tgtEl>
                                          <p:spTgt spid="1049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60" grpId="0"/>
      <p:bldP spid="1049062" grpId="0"/>
      <p:bldP spid="10490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矩形 1"/>
          <p:cNvSpPr/>
          <p:nvPr/>
        </p:nvSpPr>
        <p:spPr>
          <a:xfrm>
            <a:off x="565" y="-12162"/>
            <a:ext cx="9142871" cy="5166413"/>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300"/>
          </a:p>
        </p:txBody>
      </p:sp>
      <p:sp>
        <p:nvSpPr>
          <p:cNvPr id="1048614" name="椭圆 8"/>
          <p:cNvSpPr/>
          <p:nvPr/>
        </p:nvSpPr>
        <p:spPr>
          <a:xfrm>
            <a:off x="4264805" y="392136"/>
            <a:ext cx="4359231" cy="4359231"/>
          </a:xfrm>
          <a:prstGeom prst="ellipse">
            <a:avLst/>
          </a:prstGeom>
          <a:solidFill>
            <a:schemeClr val="bg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300"/>
          </a:p>
        </p:txBody>
      </p:sp>
      <p:sp>
        <p:nvSpPr>
          <p:cNvPr id="1048615" name="TextBox 32"/>
          <p:cNvSpPr txBox="1"/>
          <p:nvPr/>
        </p:nvSpPr>
        <p:spPr>
          <a:xfrm>
            <a:off x="4264806" y="2243107"/>
            <a:ext cx="4699682" cy="469359"/>
          </a:xfrm>
          <a:prstGeom prst="rect">
            <a:avLst/>
          </a:prstGeom>
          <a:noFill/>
        </p:spPr>
        <p:txBody>
          <a:bodyPr wrap="square" lIns="68580" tIns="34290" rIns="68580" bIns="34290" rtlCol="0">
            <a:spAutoFit/>
          </a:bodyPr>
          <a:lstStyle/>
          <a:p>
            <a:r>
              <a:rPr lang="zh-CN" altLang="en-US" sz="2600" b="1" dirty="0">
                <a:latin typeface="华文新魏" pitchFamily="2" charset="-122"/>
                <a:ea typeface="华文新魏" pitchFamily="2" charset="-122"/>
                <a:sym typeface="Arial" panose="020B0604020202020204" pitchFamily="34" charset="0"/>
              </a:rPr>
              <a:t>血常</a:t>
            </a:r>
            <a:r>
              <a:rPr lang="zh-CN" altLang="en-US" sz="2600" b="1" dirty="0" smtClean="0">
                <a:latin typeface="华文新魏" pitchFamily="2" charset="-122"/>
                <a:ea typeface="华文新魏" pitchFamily="2" charset="-122"/>
                <a:sym typeface="Arial" panose="020B0604020202020204" pitchFamily="34" charset="0"/>
              </a:rPr>
              <a:t>规、腹部</a:t>
            </a:r>
            <a:r>
              <a:rPr lang="en-US" altLang="zh-CN" sz="2600" b="1" dirty="0" smtClean="0">
                <a:latin typeface="华文新魏" pitchFamily="2" charset="-122"/>
                <a:ea typeface="华文新魏" pitchFamily="2" charset="-122"/>
                <a:sym typeface="Arial" panose="020B0604020202020204" pitchFamily="34" charset="0"/>
              </a:rPr>
              <a:t>B</a:t>
            </a:r>
            <a:r>
              <a:rPr lang="zh-CN" altLang="en-US" sz="2600" b="1" dirty="0" smtClean="0">
                <a:latin typeface="华文新魏" pitchFamily="2" charset="-122"/>
                <a:ea typeface="华文新魏" pitchFamily="2" charset="-122"/>
                <a:sym typeface="Arial" panose="020B0604020202020204" pitchFamily="34" charset="0"/>
              </a:rPr>
              <a:t>超的临床意义</a:t>
            </a:r>
            <a:endParaRPr lang="en-US" sz="2600" b="1" dirty="0">
              <a:latin typeface="华文新魏" pitchFamily="2" charset="-122"/>
              <a:ea typeface="华文新魏" pitchFamily="2" charset="-122"/>
              <a:sym typeface="Arial" panose="020B0604020202020204" pitchFamily="34" charset="0"/>
            </a:endParaRPr>
          </a:p>
        </p:txBody>
      </p:sp>
      <p:sp>
        <p:nvSpPr>
          <p:cNvPr id="1048616" name="TextBox 32"/>
          <p:cNvSpPr txBox="1"/>
          <p:nvPr/>
        </p:nvSpPr>
        <p:spPr>
          <a:xfrm>
            <a:off x="4826002" y="2673352"/>
            <a:ext cx="3037548" cy="438582"/>
          </a:xfrm>
          <a:prstGeom prst="rect">
            <a:avLst/>
          </a:prstGeom>
          <a:noFill/>
        </p:spPr>
        <p:txBody>
          <a:bodyPr wrap="square" lIns="68580" tIns="34290" rIns="68580" bIns="34290" rtlCol="0">
            <a:spAutoFit/>
          </a:bodyPr>
          <a:lstStyle/>
          <a:p>
            <a:pPr algn="r">
              <a:lnSpc>
                <a:spcPct val="120000"/>
              </a:lnSpc>
            </a:pPr>
            <a:r>
              <a:rPr lang="en-US" altLang="zh-CN" sz="2000" dirty="0" smtClean="0">
                <a:latin typeface="华文行楷" pitchFamily="2" charset="-122"/>
                <a:ea typeface="华文行楷" pitchFamily="2" charset="-122"/>
                <a:cs typeface="+mn-ea"/>
                <a:sym typeface="Arial" panose="020B0604020202020204" pitchFamily="34" charset="0"/>
              </a:rPr>
              <a:t>2016</a:t>
            </a:r>
            <a:r>
              <a:rPr lang="zh-CN" altLang="en-US" sz="2000" dirty="0" smtClean="0">
                <a:latin typeface="华文行楷" pitchFamily="2" charset="-122"/>
                <a:ea typeface="华文行楷" pitchFamily="2" charset="-122"/>
                <a:cs typeface="+mn-ea"/>
                <a:sym typeface="Arial" panose="020B0604020202020204" pitchFamily="34" charset="0"/>
              </a:rPr>
              <a:t>级临床医学罗紫倩</a:t>
            </a:r>
            <a:endParaRPr lang="en-GB" altLang="zh-CN" sz="2000" dirty="0">
              <a:latin typeface="华文行楷" pitchFamily="2" charset="-122"/>
              <a:ea typeface="华文行楷" pitchFamily="2" charset="-122"/>
              <a:cs typeface="+mn-ea"/>
              <a:sym typeface="Arial" panose="020B0604020202020204" pitchFamily="34" charset="0"/>
            </a:endParaRPr>
          </a:p>
        </p:txBody>
      </p:sp>
      <p:sp>
        <p:nvSpPr>
          <p:cNvPr id="1048617" name="椭圆 11"/>
          <p:cNvSpPr/>
          <p:nvPr/>
        </p:nvSpPr>
        <p:spPr>
          <a:xfrm>
            <a:off x="732559" y="312970"/>
            <a:ext cx="1823217" cy="204275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8800" b="1" dirty="0" smtClean="0">
                <a:solidFill>
                  <a:schemeClr val="tx1"/>
                </a:solidFill>
                <a:latin typeface="新宋体" pitchFamily="49" charset="-122"/>
                <a:ea typeface="新宋体" pitchFamily="49" charset="-122"/>
              </a:rPr>
              <a:t>03</a:t>
            </a:r>
            <a:endParaRPr lang="zh-CN" altLang="en-US" sz="8800" b="1" dirty="0">
              <a:solidFill>
                <a:schemeClr val="tx1"/>
              </a:solidFill>
              <a:latin typeface="新宋体" pitchFamily="49" charset="-122"/>
              <a:ea typeface="新宋体" pitchFamily="49" charset="-122"/>
            </a:endParaRPr>
          </a:p>
        </p:txBody>
      </p:sp>
    </p:spTree>
    <p:extLst>
      <p:ext uri="{BB962C8B-B14F-4D97-AF65-F5344CB8AC3E}">
        <p14:creationId xmlns:p14="http://schemas.microsoft.com/office/powerpoint/2010/main" val="31299190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48613"/>
                                        </p:tgtEl>
                                        <p:attrNameLst>
                                          <p:attrName>style.visibility</p:attrName>
                                        </p:attrNameLst>
                                      </p:cBhvr>
                                      <p:to>
                                        <p:strVal val="visible"/>
                                      </p:to>
                                    </p:set>
                                    <p:anim calcmode="lin" valueType="num">
                                      <p:cBhvr>
                                        <p:cTn id="7" dur="500" fill="hold"/>
                                        <p:tgtEl>
                                          <p:spTgt spid="1048613"/>
                                        </p:tgtEl>
                                        <p:attrNameLst>
                                          <p:attrName>ppt_w</p:attrName>
                                        </p:attrNameLst>
                                      </p:cBhvr>
                                      <p:tavLst>
                                        <p:tav tm="0">
                                          <p:val>
                                            <p:fltVal val="0"/>
                                          </p:val>
                                        </p:tav>
                                        <p:tav tm="100000">
                                          <p:val>
                                            <p:strVal val="#ppt_w"/>
                                          </p:val>
                                        </p:tav>
                                      </p:tavLst>
                                    </p:anim>
                                    <p:anim calcmode="lin" valueType="num">
                                      <p:cBhvr>
                                        <p:cTn id="8" dur="500" fill="hold"/>
                                        <p:tgtEl>
                                          <p:spTgt spid="1048613"/>
                                        </p:tgtEl>
                                        <p:attrNameLst>
                                          <p:attrName>ppt_h</p:attrName>
                                        </p:attrNameLst>
                                      </p:cBhvr>
                                      <p:tavLst>
                                        <p:tav tm="0">
                                          <p:val>
                                            <p:fltVal val="0"/>
                                          </p:val>
                                        </p:tav>
                                        <p:tav tm="100000">
                                          <p:val>
                                            <p:strVal val="#ppt_h"/>
                                          </p:val>
                                        </p:tav>
                                      </p:tavLst>
                                    </p:anim>
                                    <p:anim calcmode="lin" valueType="num">
                                      <p:cBhvr>
                                        <p:cTn id="9" dur="500" fill="hold"/>
                                        <p:tgtEl>
                                          <p:spTgt spid="1048613"/>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04861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15" presetClass="entr" presetSubtype="0" fill="hold" grpId="0" nodeType="afterEffect">
                                  <p:stCondLst>
                                    <p:cond delay="0"/>
                                  </p:stCondLst>
                                  <p:childTnLst>
                                    <p:set>
                                      <p:cBhvr>
                                        <p:cTn id="13" dur="1" fill="hold">
                                          <p:stCondLst>
                                            <p:cond delay="0"/>
                                          </p:stCondLst>
                                        </p:cTn>
                                        <p:tgtEl>
                                          <p:spTgt spid="1048617"/>
                                        </p:tgtEl>
                                        <p:attrNameLst>
                                          <p:attrName>style.visibility</p:attrName>
                                        </p:attrNameLst>
                                      </p:cBhvr>
                                      <p:to>
                                        <p:strVal val="visible"/>
                                      </p:to>
                                    </p:set>
                                    <p:anim calcmode="lin" valueType="num">
                                      <p:cBhvr>
                                        <p:cTn id="14" dur="1000" fill="hold"/>
                                        <p:tgtEl>
                                          <p:spTgt spid="1048617"/>
                                        </p:tgtEl>
                                        <p:attrNameLst>
                                          <p:attrName>ppt_w</p:attrName>
                                        </p:attrNameLst>
                                      </p:cBhvr>
                                      <p:tavLst>
                                        <p:tav tm="0">
                                          <p:val>
                                            <p:fltVal val="0"/>
                                          </p:val>
                                        </p:tav>
                                        <p:tav tm="100000">
                                          <p:val>
                                            <p:strVal val="#ppt_w"/>
                                          </p:val>
                                        </p:tav>
                                      </p:tavLst>
                                    </p:anim>
                                    <p:anim calcmode="lin" valueType="num">
                                      <p:cBhvr>
                                        <p:cTn id="15" dur="1000" fill="hold"/>
                                        <p:tgtEl>
                                          <p:spTgt spid="1048617"/>
                                        </p:tgtEl>
                                        <p:attrNameLst>
                                          <p:attrName>ppt_h</p:attrName>
                                        </p:attrNameLst>
                                      </p:cBhvr>
                                      <p:tavLst>
                                        <p:tav tm="0">
                                          <p:val>
                                            <p:fltVal val="0"/>
                                          </p:val>
                                        </p:tav>
                                        <p:tav tm="100000">
                                          <p:val>
                                            <p:strVal val="#ppt_h"/>
                                          </p:val>
                                        </p:tav>
                                      </p:tavLst>
                                    </p:anim>
                                    <p:anim calcmode="lin" valueType="num">
                                      <p:cBhvr>
                                        <p:cTn id="16" dur="1000" fill="hold"/>
                                        <p:tgtEl>
                                          <p:spTgt spid="104861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048617"/>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500"/>
                            </p:stCondLst>
                            <p:childTnLst>
                              <p:par>
                                <p:cTn id="19" presetID="45" presetClass="entr" presetSubtype="0" fill="hold" grpId="0" nodeType="afterEffect">
                                  <p:stCondLst>
                                    <p:cond delay="0"/>
                                  </p:stCondLst>
                                  <p:childTnLst>
                                    <p:set>
                                      <p:cBhvr>
                                        <p:cTn id="20" dur="1" fill="hold">
                                          <p:stCondLst>
                                            <p:cond delay="0"/>
                                          </p:stCondLst>
                                        </p:cTn>
                                        <p:tgtEl>
                                          <p:spTgt spid="1048614"/>
                                        </p:tgtEl>
                                        <p:attrNameLst>
                                          <p:attrName>style.visibility</p:attrName>
                                        </p:attrNameLst>
                                      </p:cBhvr>
                                      <p:to>
                                        <p:strVal val="visible"/>
                                      </p:to>
                                    </p:set>
                                    <p:animEffect transition="in" filter="fade">
                                      <p:cBhvr>
                                        <p:cTn id="21" dur="2000"/>
                                        <p:tgtEl>
                                          <p:spTgt spid="1048614"/>
                                        </p:tgtEl>
                                      </p:cBhvr>
                                    </p:animEffect>
                                    <p:anim calcmode="lin" valueType="num">
                                      <p:cBhvr>
                                        <p:cTn id="22" dur="2000" fill="hold"/>
                                        <p:tgtEl>
                                          <p:spTgt spid="1048614"/>
                                        </p:tgtEl>
                                        <p:attrNameLst>
                                          <p:attrName>ppt_w</p:attrName>
                                        </p:attrNameLst>
                                      </p:cBhvr>
                                      <p:tavLst>
                                        <p:tav tm="0" fmla="#ppt_w*sin(2.5*pi*$)">
                                          <p:val>
                                            <p:fltVal val="0"/>
                                          </p:val>
                                        </p:tav>
                                        <p:tav tm="100000">
                                          <p:val>
                                            <p:fltVal val="1"/>
                                          </p:val>
                                        </p:tav>
                                      </p:tavLst>
                                    </p:anim>
                                    <p:anim calcmode="lin" valueType="num">
                                      <p:cBhvr>
                                        <p:cTn id="23" dur="2000" fill="hold"/>
                                        <p:tgtEl>
                                          <p:spTgt spid="1048614"/>
                                        </p:tgtEl>
                                        <p:attrNameLst>
                                          <p:attrName>ppt_h</p:attrName>
                                        </p:attrNameLst>
                                      </p:cBhvr>
                                      <p:tavLst>
                                        <p:tav tm="0">
                                          <p:val>
                                            <p:strVal val="#ppt_h"/>
                                          </p:val>
                                        </p:tav>
                                        <p:tav tm="100000">
                                          <p:val>
                                            <p:strVal val="#ppt_h"/>
                                          </p:val>
                                        </p:tav>
                                      </p:tavLst>
                                    </p:anim>
                                  </p:childTnLst>
                                </p:cTn>
                              </p:par>
                            </p:childTnLst>
                          </p:cTn>
                        </p:par>
                        <p:par>
                          <p:cTn id="24" fill="hold">
                            <p:stCondLst>
                              <p:cond delay="35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1048615"/>
                                        </p:tgtEl>
                                        <p:attrNameLst>
                                          <p:attrName>style.visibility</p:attrName>
                                        </p:attrNameLst>
                                      </p:cBhvr>
                                      <p:to>
                                        <p:strVal val="visible"/>
                                      </p:to>
                                    </p:set>
                                    <p:anim by="(-#ppt_w*2)" calcmode="lin" valueType="num">
                                      <p:cBhvr rctx="PPT">
                                        <p:cTn id="27" dur="250" autoRev="1" fill="hold">
                                          <p:stCondLst>
                                            <p:cond delay="0"/>
                                          </p:stCondLst>
                                        </p:cTn>
                                        <p:tgtEl>
                                          <p:spTgt spid="1048615"/>
                                        </p:tgtEl>
                                        <p:attrNameLst>
                                          <p:attrName>ppt_w</p:attrName>
                                        </p:attrNameLst>
                                      </p:cBhvr>
                                    </p:anim>
                                    <p:anim by="(#ppt_w*0.50)" calcmode="lin" valueType="num">
                                      <p:cBhvr>
                                        <p:cTn id="28" dur="250" decel="50000" autoRev="1" fill="hold">
                                          <p:stCondLst>
                                            <p:cond delay="0"/>
                                          </p:stCondLst>
                                        </p:cTn>
                                        <p:tgtEl>
                                          <p:spTgt spid="1048615"/>
                                        </p:tgtEl>
                                        <p:attrNameLst>
                                          <p:attrName>ppt_x</p:attrName>
                                        </p:attrNameLst>
                                      </p:cBhvr>
                                    </p:anim>
                                    <p:anim from="(-#ppt_h/2)" to="(#ppt_y)" calcmode="lin" valueType="num">
                                      <p:cBhvr>
                                        <p:cTn id="29" dur="500" fill="hold">
                                          <p:stCondLst>
                                            <p:cond delay="0"/>
                                          </p:stCondLst>
                                        </p:cTn>
                                        <p:tgtEl>
                                          <p:spTgt spid="1048615"/>
                                        </p:tgtEl>
                                        <p:attrNameLst>
                                          <p:attrName>ppt_y</p:attrName>
                                        </p:attrNameLst>
                                      </p:cBhvr>
                                    </p:anim>
                                    <p:animRot by="21600000">
                                      <p:cBhvr>
                                        <p:cTn id="30" dur="500" fill="hold">
                                          <p:stCondLst>
                                            <p:cond delay="0"/>
                                          </p:stCondLst>
                                        </p:cTn>
                                        <p:tgtEl>
                                          <p:spTgt spid="1048615"/>
                                        </p:tgtEl>
                                        <p:attrNameLst>
                                          <p:attrName>r</p:attrName>
                                        </p:attrNameLst>
                                      </p:cBhvr>
                                    </p:animRot>
                                  </p:childTnLst>
                                </p:cTn>
                              </p:par>
                            </p:childTnLst>
                          </p:cTn>
                        </p:par>
                        <p:par>
                          <p:cTn id="31" fill="hold">
                            <p:stCondLst>
                              <p:cond delay="460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1048616"/>
                                        </p:tgtEl>
                                        <p:attrNameLst>
                                          <p:attrName>style.visibility</p:attrName>
                                        </p:attrNameLst>
                                      </p:cBhvr>
                                      <p:to>
                                        <p:strVal val="visible"/>
                                      </p:to>
                                    </p:set>
                                    <p:anim by="(-#ppt_w*2)" calcmode="lin" valueType="num">
                                      <p:cBhvr rctx="PPT">
                                        <p:cTn id="34" dur="250" autoRev="1" fill="hold">
                                          <p:stCondLst>
                                            <p:cond delay="0"/>
                                          </p:stCondLst>
                                        </p:cTn>
                                        <p:tgtEl>
                                          <p:spTgt spid="1048616"/>
                                        </p:tgtEl>
                                        <p:attrNameLst>
                                          <p:attrName>ppt_w</p:attrName>
                                        </p:attrNameLst>
                                      </p:cBhvr>
                                    </p:anim>
                                    <p:anim by="(#ppt_w*0.50)" calcmode="lin" valueType="num">
                                      <p:cBhvr>
                                        <p:cTn id="35" dur="250" decel="50000" autoRev="1" fill="hold">
                                          <p:stCondLst>
                                            <p:cond delay="0"/>
                                          </p:stCondLst>
                                        </p:cTn>
                                        <p:tgtEl>
                                          <p:spTgt spid="1048616"/>
                                        </p:tgtEl>
                                        <p:attrNameLst>
                                          <p:attrName>ppt_x</p:attrName>
                                        </p:attrNameLst>
                                      </p:cBhvr>
                                    </p:anim>
                                    <p:anim from="(-#ppt_h/2)" to="(#ppt_y)" calcmode="lin" valueType="num">
                                      <p:cBhvr>
                                        <p:cTn id="36" dur="500" fill="hold">
                                          <p:stCondLst>
                                            <p:cond delay="0"/>
                                          </p:stCondLst>
                                        </p:cTn>
                                        <p:tgtEl>
                                          <p:spTgt spid="1048616"/>
                                        </p:tgtEl>
                                        <p:attrNameLst>
                                          <p:attrName>ppt_y</p:attrName>
                                        </p:attrNameLst>
                                      </p:cBhvr>
                                    </p:anim>
                                    <p:animRot by="21600000">
                                      <p:cBhvr>
                                        <p:cTn id="37" dur="500" fill="hold">
                                          <p:stCondLst>
                                            <p:cond delay="0"/>
                                          </p:stCondLst>
                                        </p:cTn>
                                        <p:tgtEl>
                                          <p:spTgt spid="10486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3" grpId="0" animBg="1"/>
      <p:bldP spid="1048614" grpId="0" animBg="1"/>
      <p:bldP spid="1048615" grpId="0"/>
      <p:bldP spid="1048616" grpId="0"/>
      <p:bldP spid="10486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Picture 2" descr="C:\Users\Administrator\Desktop\sucaiw-07xtkdyl83730htd.jpg"/>
          <p:cNvPicPr>
            <a:picLocks noChangeAspect="1" noChangeArrowheads="1"/>
          </p:cNvPicPr>
          <p:nvPr/>
        </p:nvPicPr>
        <p:blipFill>
          <a:blip r:embed="rId3"/>
          <a:stretch>
            <a:fillRect/>
          </a:stretch>
        </p:blipFill>
        <p:spPr bwMode="auto">
          <a:xfrm>
            <a:off x="300349" y="749996"/>
            <a:ext cx="5113586" cy="3364330"/>
          </a:xfrm>
          <a:prstGeom prst="rect">
            <a:avLst/>
          </a:prstGeom>
          <a:noFill/>
        </p:spPr>
      </p:pic>
      <p:sp>
        <p:nvSpPr>
          <p:cNvPr id="1048595" name="Freeform 74"/>
          <p:cNvSpPr>
            <a:spLocks noEditPoints="1"/>
          </p:cNvSpPr>
          <p:nvPr/>
        </p:nvSpPr>
        <p:spPr bwMode="auto">
          <a:xfrm>
            <a:off x="4824431" y="1262168"/>
            <a:ext cx="281362" cy="381051"/>
          </a:xfrm>
          <a:custGeom>
            <a:avLst/>
            <a:gdLst>
              <a:gd name="T0" fmla="*/ 429 w 429"/>
              <a:gd name="T1" fmla="*/ 154 h 581"/>
              <a:gd name="T2" fmla="*/ 429 w 429"/>
              <a:gd name="T3" fmla="*/ 581 h 581"/>
              <a:gd name="T4" fmla="*/ 0 w 429"/>
              <a:gd name="T5" fmla="*/ 581 h 581"/>
              <a:gd name="T6" fmla="*/ 0 w 429"/>
              <a:gd name="T7" fmla="*/ 0 h 581"/>
              <a:gd name="T8" fmla="*/ 275 w 429"/>
              <a:gd name="T9" fmla="*/ 0 h 581"/>
              <a:gd name="T10" fmla="*/ 429 w 429"/>
              <a:gd name="T11" fmla="*/ 154 h 581"/>
              <a:gd name="T12" fmla="*/ 429 w 429"/>
              <a:gd name="T13" fmla="*/ 154 h 581"/>
              <a:gd name="T14" fmla="*/ 279 w 429"/>
              <a:gd name="T15" fmla="*/ 57 h 581"/>
              <a:gd name="T16" fmla="*/ 279 w 429"/>
              <a:gd name="T17" fmla="*/ 150 h 581"/>
              <a:gd name="T18" fmla="*/ 372 w 429"/>
              <a:gd name="T19" fmla="*/ 150 h 581"/>
              <a:gd name="T20" fmla="*/ 279 w 429"/>
              <a:gd name="T21" fmla="*/ 57 h 581"/>
              <a:gd name="T22" fmla="*/ 279 w 429"/>
              <a:gd name="T23" fmla="*/ 57 h 581"/>
              <a:gd name="T24" fmla="*/ 242 w 429"/>
              <a:gd name="T25" fmla="*/ 38 h 581"/>
              <a:gd name="T26" fmla="*/ 35 w 429"/>
              <a:gd name="T27" fmla="*/ 38 h 581"/>
              <a:gd name="T28" fmla="*/ 35 w 429"/>
              <a:gd name="T29" fmla="*/ 543 h 581"/>
              <a:gd name="T30" fmla="*/ 391 w 429"/>
              <a:gd name="T31" fmla="*/ 543 h 581"/>
              <a:gd name="T32" fmla="*/ 391 w 429"/>
              <a:gd name="T33" fmla="*/ 188 h 581"/>
              <a:gd name="T34" fmla="*/ 242 w 429"/>
              <a:gd name="T35" fmla="*/ 188 h 581"/>
              <a:gd name="T36" fmla="*/ 242 w 429"/>
              <a:gd name="T37" fmla="*/ 38 h 581"/>
              <a:gd name="T38" fmla="*/ 242 w 429"/>
              <a:gd name="T39" fmla="*/ 38 h 581"/>
              <a:gd name="T40" fmla="*/ 73 w 429"/>
              <a:gd name="T41" fmla="*/ 486 h 581"/>
              <a:gd name="T42" fmla="*/ 353 w 429"/>
              <a:gd name="T43" fmla="*/ 486 h 581"/>
              <a:gd name="T44" fmla="*/ 353 w 429"/>
              <a:gd name="T45" fmla="*/ 451 h 581"/>
              <a:gd name="T46" fmla="*/ 73 w 429"/>
              <a:gd name="T47" fmla="*/ 451 h 581"/>
              <a:gd name="T48" fmla="*/ 73 w 429"/>
              <a:gd name="T49" fmla="*/ 486 h 581"/>
              <a:gd name="T50" fmla="*/ 73 w 429"/>
              <a:gd name="T51" fmla="*/ 486 h 581"/>
              <a:gd name="T52" fmla="*/ 73 w 429"/>
              <a:gd name="T53" fmla="*/ 413 h 581"/>
              <a:gd name="T54" fmla="*/ 353 w 429"/>
              <a:gd name="T55" fmla="*/ 413 h 581"/>
              <a:gd name="T56" fmla="*/ 353 w 429"/>
              <a:gd name="T57" fmla="*/ 375 h 581"/>
              <a:gd name="T58" fmla="*/ 73 w 429"/>
              <a:gd name="T59" fmla="*/ 375 h 581"/>
              <a:gd name="T60" fmla="*/ 73 w 429"/>
              <a:gd name="T61" fmla="*/ 413 h 581"/>
              <a:gd name="T62" fmla="*/ 73 w 429"/>
              <a:gd name="T63" fmla="*/ 413 h 581"/>
              <a:gd name="T64" fmla="*/ 73 w 429"/>
              <a:gd name="T65" fmla="*/ 337 h 581"/>
              <a:gd name="T66" fmla="*/ 353 w 429"/>
              <a:gd name="T67" fmla="*/ 337 h 581"/>
              <a:gd name="T68" fmla="*/ 353 w 429"/>
              <a:gd name="T69" fmla="*/ 299 h 581"/>
              <a:gd name="T70" fmla="*/ 73 w 429"/>
              <a:gd name="T71" fmla="*/ 299 h 581"/>
              <a:gd name="T72" fmla="*/ 73 w 429"/>
              <a:gd name="T73" fmla="*/ 337 h 581"/>
              <a:gd name="T74" fmla="*/ 73 w 429"/>
              <a:gd name="T75" fmla="*/ 337 h 581"/>
              <a:gd name="T76" fmla="*/ 73 w 429"/>
              <a:gd name="T77" fmla="*/ 261 h 581"/>
              <a:gd name="T78" fmla="*/ 353 w 429"/>
              <a:gd name="T79" fmla="*/ 261 h 581"/>
              <a:gd name="T80" fmla="*/ 353 w 429"/>
              <a:gd name="T81" fmla="*/ 226 h 581"/>
              <a:gd name="T82" fmla="*/ 73 w 429"/>
              <a:gd name="T83" fmla="*/ 226 h 581"/>
              <a:gd name="T84" fmla="*/ 73 w 429"/>
              <a:gd name="T85" fmla="*/ 261 h 581"/>
              <a:gd name="T86" fmla="*/ 73 w 429"/>
              <a:gd name="T87" fmla="*/ 261 h 581"/>
              <a:gd name="T88" fmla="*/ 73 w 429"/>
              <a:gd name="T89" fmla="*/ 188 h 581"/>
              <a:gd name="T90" fmla="*/ 204 w 429"/>
              <a:gd name="T91" fmla="*/ 188 h 581"/>
              <a:gd name="T92" fmla="*/ 204 w 429"/>
              <a:gd name="T93" fmla="*/ 150 h 581"/>
              <a:gd name="T94" fmla="*/ 73 w 429"/>
              <a:gd name="T95" fmla="*/ 150 h 581"/>
              <a:gd name="T96" fmla="*/ 73 w 429"/>
              <a:gd name="T97" fmla="*/ 188 h 581"/>
              <a:gd name="T98" fmla="*/ 73 w 429"/>
              <a:gd name="T99" fmla="*/ 188 h 581"/>
              <a:gd name="T100" fmla="*/ 73 w 429"/>
              <a:gd name="T101" fmla="*/ 112 h 581"/>
              <a:gd name="T102" fmla="*/ 204 w 429"/>
              <a:gd name="T103" fmla="*/ 112 h 581"/>
              <a:gd name="T104" fmla="*/ 204 w 429"/>
              <a:gd name="T105" fmla="*/ 76 h 581"/>
              <a:gd name="T106" fmla="*/ 73 w 429"/>
              <a:gd name="T107" fmla="*/ 76 h 581"/>
              <a:gd name="T108" fmla="*/ 73 w 429"/>
              <a:gd name="T109" fmla="*/ 112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9" h="581">
                <a:moveTo>
                  <a:pt x="429" y="154"/>
                </a:moveTo>
                <a:lnTo>
                  <a:pt x="429" y="581"/>
                </a:lnTo>
                <a:lnTo>
                  <a:pt x="0" y="581"/>
                </a:lnTo>
                <a:lnTo>
                  <a:pt x="0" y="0"/>
                </a:lnTo>
                <a:lnTo>
                  <a:pt x="275" y="0"/>
                </a:lnTo>
                <a:lnTo>
                  <a:pt x="429" y="154"/>
                </a:lnTo>
                <a:lnTo>
                  <a:pt x="429" y="154"/>
                </a:lnTo>
                <a:close/>
                <a:moveTo>
                  <a:pt x="279" y="57"/>
                </a:moveTo>
                <a:lnTo>
                  <a:pt x="279" y="150"/>
                </a:lnTo>
                <a:lnTo>
                  <a:pt x="372" y="150"/>
                </a:lnTo>
                <a:lnTo>
                  <a:pt x="279" y="57"/>
                </a:lnTo>
                <a:lnTo>
                  <a:pt x="279" y="57"/>
                </a:lnTo>
                <a:close/>
                <a:moveTo>
                  <a:pt x="242" y="38"/>
                </a:moveTo>
                <a:lnTo>
                  <a:pt x="35" y="38"/>
                </a:lnTo>
                <a:lnTo>
                  <a:pt x="35" y="543"/>
                </a:lnTo>
                <a:lnTo>
                  <a:pt x="391" y="543"/>
                </a:lnTo>
                <a:lnTo>
                  <a:pt x="391" y="188"/>
                </a:lnTo>
                <a:lnTo>
                  <a:pt x="242" y="188"/>
                </a:lnTo>
                <a:lnTo>
                  <a:pt x="242" y="38"/>
                </a:lnTo>
                <a:lnTo>
                  <a:pt x="242" y="38"/>
                </a:lnTo>
                <a:close/>
                <a:moveTo>
                  <a:pt x="73" y="486"/>
                </a:moveTo>
                <a:lnTo>
                  <a:pt x="353" y="486"/>
                </a:lnTo>
                <a:lnTo>
                  <a:pt x="353" y="451"/>
                </a:lnTo>
                <a:lnTo>
                  <a:pt x="73" y="451"/>
                </a:lnTo>
                <a:lnTo>
                  <a:pt x="73" y="486"/>
                </a:lnTo>
                <a:lnTo>
                  <a:pt x="73" y="486"/>
                </a:lnTo>
                <a:close/>
                <a:moveTo>
                  <a:pt x="73" y="413"/>
                </a:moveTo>
                <a:lnTo>
                  <a:pt x="353" y="413"/>
                </a:lnTo>
                <a:lnTo>
                  <a:pt x="353" y="375"/>
                </a:lnTo>
                <a:lnTo>
                  <a:pt x="73" y="375"/>
                </a:lnTo>
                <a:lnTo>
                  <a:pt x="73" y="413"/>
                </a:lnTo>
                <a:lnTo>
                  <a:pt x="73" y="413"/>
                </a:lnTo>
                <a:close/>
                <a:moveTo>
                  <a:pt x="73" y="337"/>
                </a:moveTo>
                <a:lnTo>
                  <a:pt x="353" y="337"/>
                </a:lnTo>
                <a:lnTo>
                  <a:pt x="353" y="299"/>
                </a:lnTo>
                <a:lnTo>
                  <a:pt x="73" y="299"/>
                </a:lnTo>
                <a:lnTo>
                  <a:pt x="73" y="337"/>
                </a:lnTo>
                <a:lnTo>
                  <a:pt x="73" y="337"/>
                </a:lnTo>
                <a:close/>
                <a:moveTo>
                  <a:pt x="73" y="261"/>
                </a:moveTo>
                <a:lnTo>
                  <a:pt x="353" y="261"/>
                </a:lnTo>
                <a:lnTo>
                  <a:pt x="353" y="226"/>
                </a:lnTo>
                <a:lnTo>
                  <a:pt x="73" y="226"/>
                </a:lnTo>
                <a:lnTo>
                  <a:pt x="73" y="261"/>
                </a:lnTo>
                <a:lnTo>
                  <a:pt x="73" y="261"/>
                </a:lnTo>
                <a:close/>
                <a:moveTo>
                  <a:pt x="73" y="188"/>
                </a:moveTo>
                <a:lnTo>
                  <a:pt x="204" y="188"/>
                </a:lnTo>
                <a:lnTo>
                  <a:pt x="204" y="150"/>
                </a:lnTo>
                <a:lnTo>
                  <a:pt x="73" y="150"/>
                </a:lnTo>
                <a:lnTo>
                  <a:pt x="73" y="188"/>
                </a:lnTo>
                <a:lnTo>
                  <a:pt x="73" y="188"/>
                </a:lnTo>
                <a:close/>
                <a:moveTo>
                  <a:pt x="73" y="112"/>
                </a:moveTo>
                <a:lnTo>
                  <a:pt x="204" y="112"/>
                </a:lnTo>
                <a:lnTo>
                  <a:pt x="204" y="76"/>
                </a:lnTo>
                <a:lnTo>
                  <a:pt x="73" y="76"/>
                </a:lnTo>
                <a:lnTo>
                  <a:pt x="73" y="112"/>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048596" name="椭圆 40"/>
          <p:cNvSpPr/>
          <p:nvPr/>
        </p:nvSpPr>
        <p:spPr>
          <a:xfrm>
            <a:off x="5508104" y="1635294"/>
            <a:ext cx="642207" cy="642207"/>
          </a:xfrm>
          <a:prstGeom prst="ellipse">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7" name="椭圆 47"/>
          <p:cNvSpPr/>
          <p:nvPr/>
        </p:nvSpPr>
        <p:spPr>
          <a:xfrm>
            <a:off x="5547193" y="2812629"/>
            <a:ext cx="642207" cy="642207"/>
          </a:xfrm>
          <a:prstGeom prst="ellipse">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48"/>
          <p:cNvGrpSpPr/>
          <p:nvPr/>
        </p:nvGrpSpPr>
        <p:grpSpPr>
          <a:xfrm>
            <a:off x="5667224" y="1800722"/>
            <a:ext cx="323965" cy="328747"/>
            <a:chOff x="2946401" y="1379538"/>
            <a:chExt cx="430212" cy="436562"/>
          </a:xfrm>
          <a:solidFill>
            <a:schemeClr val="bg2"/>
          </a:solidFill>
        </p:grpSpPr>
        <p:sp>
          <p:nvSpPr>
            <p:cNvPr id="1048598" name="Freeform 61"/>
            <p:cNvSpPr/>
            <p:nvPr/>
          </p:nvSpPr>
          <p:spPr bwMode="auto">
            <a:xfrm>
              <a:off x="3097213" y="1450975"/>
              <a:ext cx="279400" cy="327025"/>
            </a:xfrm>
            <a:custGeom>
              <a:avLst/>
              <a:gdLst>
                <a:gd name="T0" fmla="*/ 53 w 74"/>
                <a:gd name="T1" fmla="*/ 0 h 86"/>
                <a:gd name="T2" fmla="*/ 20 w 74"/>
                <a:gd name="T3" fmla="*/ 0 h 86"/>
                <a:gd name="T4" fmla="*/ 0 w 74"/>
                <a:gd name="T5" fmla="*/ 20 h 86"/>
                <a:gd name="T6" fmla="*/ 0 w 74"/>
                <a:gd name="T7" fmla="*/ 36 h 86"/>
                <a:gd name="T8" fmla="*/ 20 w 74"/>
                <a:gd name="T9" fmla="*/ 56 h 86"/>
                <a:gd name="T10" fmla="*/ 46 w 74"/>
                <a:gd name="T11" fmla="*/ 56 h 86"/>
                <a:gd name="T12" fmla="*/ 62 w 74"/>
                <a:gd name="T13" fmla="*/ 86 h 86"/>
                <a:gd name="T14" fmla="*/ 57 w 74"/>
                <a:gd name="T15" fmla="*/ 56 h 86"/>
                <a:gd name="T16" fmla="*/ 74 w 74"/>
                <a:gd name="T17" fmla="*/ 36 h 86"/>
                <a:gd name="T18" fmla="*/ 74 w 74"/>
                <a:gd name="T19" fmla="*/ 20 h 86"/>
                <a:gd name="T20" fmla="*/ 53 w 74"/>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86">
                  <a:moveTo>
                    <a:pt x="53" y="0"/>
                  </a:moveTo>
                  <a:cubicBezTo>
                    <a:pt x="20" y="0"/>
                    <a:pt x="20" y="0"/>
                    <a:pt x="20" y="0"/>
                  </a:cubicBezTo>
                  <a:cubicBezTo>
                    <a:pt x="9" y="0"/>
                    <a:pt x="0" y="9"/>
                    <a:pt x="0" y="20"/>
                  </a:cubicBezTo>
                  <a:cubicBezTo>
                    <a:pt x="0" y="36"/>
                    <a:pt x="0" y="36"/>
                    <a:pt x="0" y="36"/>
                  </a:cubicBezTo>
                  <a:cubicBezTo>
                    <a:pt x="0" y="47"/>
                    <a:pt x="9" y="56"/>
                    <a:pt x="20" y="56"/>
                  </a:cubicBezTo>
                  <a:cubicBezTo>
                    <a:pt x="46" y="56"/>
                    <a:pt x="46" y="56"/>
                    <a:pt x="46" y="56"/>
                  </a:cubicBezTo>
                  <a:cubicBezTo>
                    <a:pt x="47" y="63"/>
                    <a:pt x="50" y="83"/>
                    <a:pt x="62" y="86"/>
                  </a:cubicBezTo>
                  <a:cubicBezTo>
                    <a:pt x="62" y="86"/>
                    <a:pt x="55" y="66"/>
                    <a:pt x="57" y="56"/>
                  </a:cubicBezTo>
                  <a:cubicBezTo>
                    <a:pt x="66" y="54"/>
                    <a:pt x="74" y="46"/>
                    <a:pt x="74" y="36"/>
                  </a:cubicBezTo>
                  <a:cubicBezTo>
                    <a:pt x="74" y="20"/>
                    <a:pt x="74" y="20"/>
                    <a:pt x="74" y="20"/>
                  </a:cubicBezTo>
                  <a:cubicBezTo>
                    <a:pt x="74" y="9"/>
                    <a:pt x="64" y="0"/>
                    <a:pt x="53" y="0"/>
                  </a:cubicBezTo>
                  <a:close/>
                </a:path>
              </a:pathLst>
            </a:custGeom>
            <a:grpFill/>
            <a:ln>
              <a:noFill/>
            </a:ln>
          </p:spPr>
          <p:txBody>
            <a:bodyPr vert="horz" wrap="square" lIns="91440" tIns="45720" rIns="91440" bIns="45720" numCol="1" anchor="t" anchorCtr="0" compatLnSpc="1"/>
            <a:lstStyle/>
            <a:p>
              <a:endParaRPr lang="zh-CN" altLang="en-US"/>
            </a:p>
          </p:txBody>
        </p:sp>
        <p:sp>
          <p:nvSpPr>
            <p:cNvPr id="1048599" name="Freeform 62"/>
            <p:cNvSpPr/>
            <p:nvPr/>
          </p:nvSpPr>
          <p:spPr bwMode="auto">
            <a:xfrm>
              <a:off x="2946401" y="1379538"/>
              <a:ext cx="369888" cy="436562"/>
            </a:xfrm>
            <a:custGeom>
              <a:avLst/>
              <a:gdLst>
                <a:gd name="T0" fmla="*/ 36 w 98"/>
                <a:gd name="T1" fmla="*/ 55 h 115"/>
                <a:gd name="T2" fmla="*/ 36 w 98"/>
                <a:gd name="T3" fmla="*/ 38 h 115"/>
                <a:gd name="T4" fmla="*/ 59 w 98"/>
                <a:gd name="T5" fmla="*/ 15 h 115"/>
                <a:gd name="T6" fmla="*/ 95 w 98"/>
                <a:gd name="T7" fmla="*/ 15 h 115"/>
                <a:gd name="T8" fmla="*/ 98 w 98"/>
                <a:gd name="T9" fmla="*/ 16 h 115"/>
                <a:gd name="T10" fmla="*/ 78 w 98"/>
                <a:gd name="T11" fmla="*/ 0 h 115"/>
                <a:gd name="T12" fmla="*/ 21 w 98"/>
                <a:gd name="T13" fmla="*/ 0 h 115"/>
                <a:gd name="T14" fmla="*/ 0 w 98"/>
                <a:gd name="T15" fmla="*/ 20 h 115"/>
                <a:gd name="T16" fmla="*/ 0 w 98"/>
                <a:gd name="T17" fmla="*/ 55 h 115"/>
                <a:gd name="T18" fmla="*/ 21 w 98"/>
                <a:gd name="T19" fmla="*/ 76 h 115"/>
                <a:gd name="T20" fmla="*/ 30 w 98"/>
                <a:gd name="T21" fmla="*/ 76 h 115"/>
                <a:gd name="T22" fmla="*/ 11 w 98"/>
                <a:gd name="T23" fmla="*/ 110 h 115"/>
                <a:gd name="T24" fmla="*/ 50 w 98"/>
                <a:gd name="T25" fmla="*/ 76 h 115"/>
                <a:gd name="T26" fmla="*/ 36 w 98"/>
                <a:gd name="T27" fmla="*/ 5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15">
                  <a:moveTo>
                    <a:pt x="36" y="55"/>
                  </a:moveTo>
                  <a:cubicBezTo>
                    <a:pt x="36" y="38"/>
                    <a:pt x="36" y="38"/>
                    <a:pt x="36" y="38"/>
                  </a:cubicBezTo>
                  <a:cubicBezTo>
                    <a:pt x="36" y="25"/>
                    <a:pt x="46" y="15"/>
                    <a:pt x="59" y="15"/>
                  </a:cubicBezTo>
                  <a:cubicBezTo>
                    <a:pt x="95" y="15"/>
                    <a:pt x="95" y="15"/>
                    <a:pt x="95" y="15"/>
                  </a:cubicBezTo>
                  <a:cubicBezTo>
                    <a:pt x="96" y="15"/>
                    <a:pt x="97" y="16"/>
                    <a:pt x="98" y="16"/>
                  </a:cubicBezTo>
                  <a:cubicBezTo>
                    <a:pt x="96" y="7"/>
                    <a:pt x="88" y="0"/>
                    <a:pt x="78" y="0"/>
                  </a:cubicBezTo>
                  <a:cubicBezTo>
                    <a:pt x="21" y="0"/>
                    <a:pt x="21" y="0"/>
                    <a:pt x="21" y="0"/>
                  </a:cubicBezTo>
                  <a:cubicBezTo>
                    <a:pt x="9" y="0"/>
                    <a:pt x="0" y="9"/>
                    <a:pt x="0" y="20"/>
                  </a:cubicBezTo>
                  <a:cubicBezTo>
                    <a:pt x="0" y="55"/>
                    <a:pt x="0" y="55"/>
                    <a:pt x="0" y="55"/>
                  </a:cubicBezTo>
                  <a:cubicBezTo>
                    <a:pt x="0" y="67"/>
                    <a:pt x="9" y="76"/>
                    <a:pt x="21" y="76"/>
                  </a:cubicBezTo>
                  <a:cubicBezTo>
                    <a:pt x="30" y="76"/>
                    <a:pt x="30" y="76"/>
                    <a:pt x="30" y="76"/>
                  </a:cubicBezTo>
                  <a:cubicBezTo>
                    <a:pt x="29" y="85"/>
                    <a:pt x="26" y="106"/>
                    <a:pt x="11" y="110"/>
                  </a:cubicBezTo>
                  <a:cubicBezTo>
                    <a:pt x="11" y="110"/>
                    <a:pt x="40" y="115"/>
                    <a:pt x="50" y="76"/>
                  </a:cubicBezTo>
                  <a:cubicBezTo>
                    <a:pt x="42" y="73"/>
                    <a:pt x="36" y="65"/>
                    <a:pt x="36" y="55"/>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56" name="组合 53"/>
          <p:cNvGrpSpPr/>
          <p:nvPr/>
        </p:nvGrpSpPr>
        <p:grpSpPr>
          <a:xfrm>
            <a:off x="5702445" y="2969848"/>
            <a:ext cx="371972" cy="276442"/>
            <a:chOff x="7397485" y="3586794"/>
            <a:chExt cx="1720118" cy="1278360"/>
          </a:xfrm>
          <a:solidFill>
            <a:schemeClr val="bg2"/>
          </a:solidFill>
        </p:grpSpPr>
        <p:sp>
          <p:nvSpPr>
            <p:cNvPr id="1048601" name="Freeform 38"/>
            <p:cNvSpPr>
              <a:spLocks noEditPoints="1"/>
            </p:cNvSpPr>
            <p:nvPr/>
          </p:nvSpPr>
          <p:spPr bwMode="auto">
            <a:xfrm>
              <a:off x="7397485" y="3586794"/>
              <a:ext cx="1720118" cy="1278360"/>
            </a:xfrm>
            <a:custGeom>
              <a:avLst/>
              <a:gdLst>
                <a:gd name="T0" fmla="*/ 83 w 489"/>
                <a:gd name="T1" fmla="*/ 363 h 363"/>
                <a:gd name="T2" fmla="*/ 0 w 489"/>
                <a:gd name="T3" fmla="*/ 280 h 363"/>
                <a:gd name="T4" fmla="*/ 0 w 489"/>
                <a:gd name="T5" fmla="*/ 280 h 363"/>
                <a:gd name="T6" fmla="*/ 0 w 489"/>
                <a:gd name="T7" fmla="*/ 83 h 363"/>
                <a:gd name="T8" fmla="*/ 83 w 489"/>
                <a:gd name="T9" fmla="*/ 0 h 363"/>
                <a:gd name="T10" fmla="*/ 83 w 489"/>
                <a:gd name="T11" fmla="*/ 0 h 363"/>
                <a:gd name="T12" fmla="*/ 406 w 489"/>
                <a:gd name="T13" fmla="*/ 0 h 363"/>
                <a:gd name="T14" fmla="*/ 489 w 489"/>
                <a:gd name="T15" fmla="*/ 83 h 363"/>
                <a:gd name="T16" fmla="*/ 489 w 489"/>
                <a:gd name="T17" fmla="*/ 83 h 363"/>
                <a:gd name="T18" fmla="*/ 489 w 489"/>
                <a:gd name="T19" fmla="*/ 280 h 363"/>
                <a:gd name="T20" fmla="*/ 406 w 489"/>
                <a:gd name="T21" fmla="*/ 363 h 363"/>
                <a:gd name="T22" fmla="*/ 406 w 489"/>
                <a:gd name="T23" fmla="*/ 363 h 363"/>
                <a:gd name="T24" fmla="*/ 83 w 489"/>
                <a:gd name="T25" fmla="*/ 363 h 363"/>
                <a:gd name="T26" fmla="*/ 43 w 489"/>
                <a:gd name="T27" fmla="*/ 83 h 363"/>
                <a:gd name="T28" fmla="*/ 43 w 489"/>
                <a:gd name="T29" fmla="*/ 280 h 363"/>
                <a:gd name="T30" fmla="*/ 83 w 489"/>
                <a:gd name="T31" fmla="*/ 320 h 363"/>
                <a:gd name="T32" fmla="*/ 83 w 489"/>
                <a:gd name="T33" fmla="*/ 320 h 363"/>
                <a:gd name="T34" fmla="*/ 406 w 489"/>
                <a:gd name="T35" fmla="*/ 320 h 363"/>
                <a:gd name="T36" fmla="*/ 446 w 489"/>
                <a:gd name="T37" fmla="*/ 280 h 363"/>
                <a:gd name="T38" fmla="*/ 446 w 489"/>
                <a:gd name="T39" fmla="*/ 280 h 363"/>
                <a:gd name="T40" fmla="*/ 446 w 489"/>
                <a:gd name="T41" fmla="*/ 83 h 363"/>
                <a:gd name="T42" fmla="*/ 406 w 489"/>
                <a:gd name="T43" fmla="*/ 43 h 363"/>
                <a:gd name="T44" fmla="*/ 406 w 489"/>
                <a:gd name="T45" fmla="*/ 43 h 363"/>
                <a:gd name="T46" fmla="*/ 83 w 489"/>
                <a:gd name="T47" fmla="*/ 43 h 363"/>
                <a:gd name="T48" fmla="*/ 43 w 489"/>
                <a:gd name="T49" fmla="*/ 8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9" h="363">
                  <a:moveTo>
                    <a:pt x="83" y="363"/>
                  </a:moveTo>
                  <a:cubicBezTo>
                    <a:pt x="37" y="363"/>
                    <a:pt x="0" y="326"/>
                    <a:pt x="0" y="280"/>
                  </a:cubicBezTo>
                  <a:cubicBezTo>
                    <a:pt x="0" y="280"/>
                    <a:pt x="0" y="280"/>
                    <a:pt x="0" y="280"/>
                  </a:cubicBezTo>
                  <a:cubicBezTo>
                    <a:pt x="0" y="83"/>
                    <a:pt x="0" y="83"/>
                    <a:pt x="0" y="83"/>
                  </a:cubicBezTo>
                  <a:cubicBezTo>
                    <a:pt x="0" y="38"/>
                    <a:pt x="37" y="0"/>
                    <a:pt x="83" y="0"/>
                  </a:cubicBezTo>
                  <a:cubicBezTo>
                    <a:pt x="83" y="0"/>
                    <a:pt x="83" y="0"/>
                    <a:pt x="83" y="0"/>
                  </a:cubicBezTo>
                  <a:cubicBezTo>
                    <a:pt x="406" y="0"/>
                    <a:pt x="406" y="0"/>
                    <a:pt x="406" y="0"/>
                  </a:cubicBezTo>
                  <a:cubicBezTo>
                    <a:pt x="451" y="0"/>
                    <a:pt x="489" y="38"/>
                    <a:pt x="489" y="83"/>
                  </a:cubicBezTo>
                  <a:cubicBezTo>
                    <a:pt x="489" y="83"/>
                    <a:pt x="489" y="83"/>
                    <a:pt x="489" y="83"/>
                  </a:cubicBezTo>
                  <a:cubicBezTo>
                    <a:pt x="489" y="280"/>
                    <a:pt x="489" y="280"/>
                    <a:pt x="489" y="280"/>
                  </a:cubicBezTo>
                  <a:cubicBezTo>
                    <a:pt x="489" y="326"/>
                    <a:pt x="451" y="363"/>
                    <a:pt x="406" y="363"/>
                  </a:cubicBezTo>
                  <a:cubicBezTo>
                    <a:pt x="406" y="363"/>
                    <a:pt x="406" y="363"/>
                    <a:pt x="406" y="363"/>
                  </a:cubicBezTo>
                  <a:cubicBezTo>
                    <a:pt x="83" y="363"/>
                    <a:pt x="83" y="363"/>
                    <a:pt x="83" y="363"/>
                  </a:cubicBezTo>
                  <a:close/>
                  <a:moveTo>
                    <a:pt x="43" y="83"/>
                  </a:moveTo>
                  <a:cubicBezTo>
                    <a:pt x="43" y="280"/>
                    <a:pt x="43" y="280"/>
                    <a:pt x="43" y="280"/>
                  </a:cubicBezTo>
                  <a:cubicBezTo>
                    <a:pt x="43" y="302"/>
                    <a:pt x="61" y="320"/>
                    <a:pt x="83" y="320"/>
                  </a:cubicBezTo>
                  <a:cubicBezTo>
                    <a:pt x="83" y="320"/>
                    <a:pt x="83" y="320"/>
                    <a:pt x="83" y="320"/>
                  </a:cubicBezTo>
                  <a:cubicBezTo>
                    <a:pt x="406" y="320"/>
                    <a:pt x="406" y="320"/>
                    <a:pt x="406" y="320"/>
                  </a:cubicBezTo>
                  <a:cubicBezTo>
                    <a:pt x="428" y="320"/>
                    <a:pt x="446" y="302"/>
                    <a:pt x="446" y="280"/>
                  </a:cubicBezTo>
                  <a:cubicBezTo>
                    <a:pt x="446" y="280"/>
                    <a:pt x="446" y="280"/>
                    <a:pt x="446" y="280"/>
                  </a:cubicBezTo>
                  <a:cubicBezTo>
                    <a:pt x="446" y="83"/>
                    <a:pt x="446" y="83"/>
                    <a:pt x="446" y="83"/>
                  </a:cubicBezTo>
                  <a:cubicBezTo>
                    <a:pt x="446" y="61"/>
                    <a:pt x="428" y="43"/>
                    <a:pt x="406" y="43"/>
                  </a:cubicBezTo>
                  <a:cubicBezTo>
                    <a:pt x="406" y="43"/>
                    <a:pt x="406" y="43"/>
                    <a:pt x="406" y="43"/>
                  </a:cubicBezTo>
                  <a:cubicBezTo>
                    <a:pt x="83" y="43"/>
                    <a:pt x="83" y="43"/>
                    <a:pt x="83" y="43"/>
                  </a:cubicBezTo>
                  <a:cubicBezTo>
                    <a:pt x="61" y="43"/>
                    <a:pt x="43" y="61"/>
                    <a:pt x="43" y="83"/>
                  </a:cubicBezTo>
                  <a:close/>
                </a:path>
              </a:pathLst>
            </a:custGeom>
            <a:grpFill/>
            <a:ln>
              <a:noFill/>
            </a:ln>
          </p:spPr>
          <p:txBody>
            <a:bodyPr vert="horz" wrap="square" lIns="91440" tIns="45720" rIns="91440" bIns="45720" numCol="1" anchor="t" anchorCtr="0" compatLnSpc="1"/>
            <a:lstStyle/>
            <a:p>
              <a:endParaRPr lang="zh-CN" altLang="en-US"/>
            </a:p>
          </p:txBody>
        </p:sp>
        <p:sp>
          <p:nvSpPr>
            <p:cNvPr id="1048602" name="Freeform 40"/>
            <p:cNvSpPr/>
            <p:nvPr/>
          </p:nvSpPr>
          <p:spPr bwMode="auto">
            <a:xfrm>
              <a:off x="7661367" y="3921044"/>
              <a:ext cx="1192355" cy="619633"/>
            </a:xfrm>
            <a:custGeom>
              <a:avLst/>
              <a:gdLst>
                <a:gd name="T0" fmla="*/ 3 w 339"/>
                <a:gd name="T1" fmla="*/ 169 h 176"/>
                <a:gd name="T2" fmla="*/ 4 w 339"/>
                <a:gd name="T3" fmla="*/ 155 h 176"/>
                <a:gd name="T4" fmla="*/ 4 w 339"/>
                <a:gd name="T5" fmla="*/ 155 h 176"/>
                <a:gd name="T6" fmla="*/ 57 w 339"/>
                <a:gd name="T7" fmla="*/ 102 h 176"/>
                <a:gd name="T8" fmla="*/ 66 w 339"/>
                <a:gd name="T9" fmla="*/ 99 h 176"/>
                <a:gd name="T10" fmla="*/ 66 w 339"/>
                <a:gd name="T11" fmla="*/ 99 h 176"/>
                <a:gd name="T12" fmla="*/ 72 w 339"/>
                <a:gd name="T13" fmla="*/ 105 h 176"/>
                <a:gd name="T14" fmla="*/ 72 w 339"/>
                <a:gd name="T15" fmla="*/ 105 h 176"/>
                <a:gd name="T16" fmla="*/ 83 w 339"/>
                <a:gd name="T17" fmla="*/ 144 h 176"/>
                <a:gd name="T18" fmla="*/ 166 w 339"/>
                <a:gd name="T19" fmla="*/ 12 h 176"/>
                <a:gd name="T20" fmla="*/ 176 w 339"/>
                <a:gd name="T21" fmla="*/ 7 h 176"/>
                <a:gd name="T22" fmla="*/ 176 w 339"/>
                <a:gd name="T23" fmla="*/ 7 h 176"/>
                <a:gd name="T24" fmla="*/ 182 w 339"/>
                <a:gd name="T25" fmla="*/ 16 h 176"/>
                <a:gd name="T26" fmla="*/ 182 w 339"/>
                <a:gd name="T27" fmla="*/ 16 h 176"/>
                <a:gd name="T28" fmla="*/ 181 w 339"/>
                <a:gd name="T29" fmla="*/ 99 h 176"/>
                <a:gd name="T30" fmla="*/ 221 w 339"/>
                <a:gd name="T31" fmla="*/ 59 h 176"/>
                <a:gd name="T32" fmla="*/ 228 w 339"/>
                <a:gd name="T33" fmla="*/ 57 h 176"/>
                <a:gd name="T34" fmla="*/ 228 w 339"/>
                <a:gd name="T35" fmla="*/ 57 h 176"/>
                <a:gd name="T36" fmla="*/ 234 w 339"/>
                <a:gd name="T37" fmla="*/ 61 h 176"/>
                <a:gd name="T38" fmla="*/ 234 w 339"/>
                <a:gd name="T39" fmla="*/ 61 h 176"/>
                <a:gd name="T40" fmla="*/ 246 w 339"/>
                <a:gd name="T41" fmla="*/ 84 h 176"/>
                <a:gd name="T42" fmla="*/ 322 w 339"/>
                <a:gd name="T43" fmla="*/ 5 h 176"/>
                <a:gd name="T44" fmla="*/ 335 w 339"/>
                <a:gd name="T45" fmla="*/ 4 h 176"/>
                <a:gd name="T46" fmla="*/ 335 w 339"/>
                <a:gd name="T47" fmla="*/ 4 h 176"/>
                <a:gd name="T48" fmla="*/ 335 w 339"/>
                <a:gd name="T49" fmla="*/ 18 h 176"/>
                <a:gd name="T50" fmla="*/ 335 w 339"/>
                <a:gd name="T51" fmla="*/ 18 h 176"/>
                <a:gd name="T52" fmla="*/ 251 w 339"/>
                <a:gd name="T53" fmla="*/ 106 h 176"/>
                <a:gd name="T54" fmla="*/ 243 w 339"/>
                <a:gd name="T55" fmla="*/ 110 h 176"/>
                <a:gd name="T56" fmla="*/ 243 w 339"/>
                <a:gd name="T57" fmla="*/ 110 h 176"/>
                <a:gd name="T58" fmla="*/ 236 w 339"/>
                <a:gd name="T59" fmla="*/ 106 h 176"/>
                <a:gd name="T60" fmla="*/ 236 w 339"/>
                <a:gd name="T61" fmla="*/ 106 h 176"/>
                <a:gd name="T62" fmla="*/ 224 w 339"/>
                <a:gd name="T63" fmla="*/ 81 h 176"/>
                <a:gd name="T64" fmla="*/ 177 w 339"/>
                <a:gd name="T65" fmla="*/ 126 h 176"/>
                <a:gd name="T66" fmla="*/ 168 w 339"/>
                <a:gd name="T67" fmla="*/ 127 h 176"/>
                <a:gd name="T68" fmla="*/ 168 w 339"/>
                <a:gd name="T69" fmla="*/ 127 h 176"/>
                <a:gd name="T70" fmla="*/ 163 w 339"/>
                <a:gd name="T71" fmla="*/ 119 h 176"/>
                <a:gd name="T72" fmla="*/ 163 w 339"/>
                <a:gd name="T73" fmla="*/ 119 h 176"/>
                <a:gd name="T74" fmla="*/ 164 w 339"/>
                <a:gd name="T75" fmla="*/ 49 h 176"/>
                <a:gd name="T76" fmla="*/ 88 w 339"/>
                <a:gd name="T77" fmla="*/ 171 h 176"/>
                <a:gd name="T78" fmla="*/ 79 w 339"/>
                <a:gd name="T79" fmla="*/ 176 h 176"/>
                <a:gd name="T80" fmla="*/ 79 w 339"/>
                <a:gd name="T81" fmla="*/ 176 h 176"/>
                <a:gd name="T82" fmla="*/ 71 w 339"/>
                <a:gd name="T83" fmla="*/ 170 h 176"/>
                <a:gd name="T84" fmla="*/ 71 w 339"/>
                <a:gd name="T85" fmla="*/ 170 h 176"/>
                <a:gd name="T86" fmla="*/ 59 w 339"/>
                <a:gd name="T87" fmla="*/ 126 h 176"/>
                <a:gd name="T88" fmla="*/ 16 w 339"/>
                <a:gd name="T89" fmla="*/ 170 h 176"/>
                <a:gd name="T90" fmla="*/ 16 w 339"/>
                <a:gd name="T91" fmla="*/ 170 h 176"/>
                <a:gd name="T92" fmla="*/ 7 w 339"/>
                <a:gd name="T93" fmla="*/ 172 h 176"/>
                <a:gd name="T94" fmla="*/ 7 w 339"/>
                <a:gd name="T95" fmla="*/ 172 h 176"/>
                <a:gd name="T96" fmla="*/ 3 w 339"/>
                <a:gd name="T97" fmla="*/ 16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9" h="176">
                  <a:moveTo>
                    <a:pt x="3" y="169"/>
                  </a:moveTo>
                  <a:cubicBezTo>
                    <a:pt x="0" y="166"/>
                    <a:pt x="0" y="159"/>
                    <a:pt x="4" y="155"/>
                  </a:cubicBezTo>
                  <a:cubicBezTo>
                    <a:pt x="4" y="155"/>
                    <a:pt x="4" y="155"/>
                    <a:pt x="4" y="155"/>
                  </a:cubicBezTo>
                  <a:cubicBezTo>
                    <a:pt x="57" y="102"/>
                    <a:pt x="57" y="102"/>
                    <a:pt x="57" y="102"/>
                  </a:cubicBezTo>
                  <a:cubicBezTo>
                    <a:pt x="60" y="99"/>
                    <a:pt x="63" y="98"/>
                    <a:pt x="66" y="99"/>
                  </a:cubicBezTo>
                  <a:cubicBezTo>
                    <a:pt x="66" y="99"/>
                    <a:pt x="66" y="99"/>
                    <a:pt x="66" y="99"/>
                  </a:cubicBezTo>
                  <a:cubicBezTo>
                    <a:pt x="69" y="100"/>
                    <a:pt x="71" y="102"/>
                    <a:pt x="72" y="105"/>
                  </a:cubicBezTo>
                  <a:cubicBezTo>
                    <a:pt x="72" y="105"/>
                    <a:pt x="72" y="105"/>
                    <a:pt x="72" y="105"/>
                  </a:cubicBezTo>
                  <a:cubicBezTo>
                    <a:pt x="83" y="144"/>
                    <a:pt x="83" y="144"/>
                    <a:pt x="83" y="144"/>
                  </a:cubicBezTo>
                  <a:cubicBezTo>
                    <a:pt x="166" y="12"/>
                    <a:pt x="166" y="12"/>
                    <a:pt x="166" y="12"/>
                  </a:cubicBezTo>
                  <a:cubicBezTo>
                    <a:pt x="168" y="8"/>
                    <a:pt x="172" y="6"/>
                    <a:pt x="176" y="7"/>
                  </a:cubicBezTo>
                  <a:cubicBezTo>
                    <a:pt x="176" y="7"/>
                    <a:pt x="176" y="7"/>
                    <a:pt x="176" y="7"/>
                  </a:cubicBezTo>
                  <a:cubicBezTo>
                    <a:pt x="180" y="8"/>
                    <a:pt x="182" y="12"/>
                    <a:pt x="182" y="16"/>
                  </a:cubicBezTo>
                  <a:cubicBezTo>
                    <a:pt x="182" y="16"/>
                    <a:pt x="182" y="16"/>
                    <a:pt x="182" y="16"/>
                  </a:cubicBezTo>
                  <a:cubicBezTo>
                    <a:pt x="181" y="99"/>
                    <a:pt x="181" y="99"/>
                    <a:pt x="181" y="99"/>
                  </a:cubicBezTo>
                  <a:cubicBezTo>
                    <a:pt x="221" y="59"/>
                    <a:pt x="221" y="59"/>
                    <a:pt x="221" y="59"/>
                  </a:cubicBezTo>
                  <a:cubicBezTo>
                    <a:pt x="223" y="57"/>
                    <a:pt x="226" y="57"/>
                    <a:pt x="228" y="57"/>
                  </a:cubicBezTo>
                  <a:cubicBezTo>
                    <a:pt x="228" y="57"/>
                    <a:pt x="228" y="57"/>
                    <a:pt x="228" y="57"/>
                  </a:cubicBezTo>
                  <a:cubicBezTo>
                    <a:pt x="231" y="58"/>
                    <a:pt x="233" y="59"/>
                    <a:pt x="234" y="61"/>
                  </a:cubicBezTo>
                  <a:cubicBezTo>
                    <a:pt x="234" y="61"/>
                    <a:pt x="234" y="61"/>
                    <a:pt x="234" y="61"/>
                  </a:cubicBezTo>
                  <a:cubicBezTo>
                    <a:pt x="246" y="84"/>
                    <a:pt x="246" y="84"/>
                    <a:pt x="246" y="84"/>
                  </a:cubicBezTo>
                  <a:cubicBezTo>
                    <a:pt x="322" y="5"/>
                    <a:pt x="322" y="5"/>
                    <a:pt x="322" y="5"/>
                  </a:cubicBezTo>
                  <a:cubicBezTo>
                    <a:pt x="326" y="1"/>
                    <a:pt x="331" y="0"/>
                    <a:pt x="335" y="4"/>
                  </a:cubicBezTo>
                  <a:cubicBezTo>
                    <a:pt x="335" y="4"/>
                    <a:pt x="335" y="4"/>
                    <a:pt x="335" y="4"/>
                  </a:cubicBezTo>
                  <a:cubicBezTo>
                    <a:pt x="339" y="8"/>
                    <a:pt x="339" y="14"/>
                    <a:pt x="335" y="18"/>
                  </a:cubicBezTo>
                  <a:cubicBezTo>
                    <a:pt x="335" y="18"/>
                    <a:pt x="335" y="18"/>
                    <a:pt x="335" y="18"/>
                  </a:cubicBezTo>
                  <a:cubicBezTo>
                    <a:pt x="251" y="106"/>
                    <a:pt x="251" y="106"/>
                    <a:pt x="251" y="106"/>
                  </a:cubicBezTo>
                  <a:cubicBezTo>
                    <a:pt x="249" y="109"/>
                    <a:pt x="246" y="110"/>
                    <a:pt x="243" y="110"/>
                  </a:cubicBezTo>
                  <a:cubicBezTo>
                    <a:pt x="243" y="110"/>
                    <a:pt x="243" y="110"/>
                    <a:pt x="243" y="110"/>
                  </a:cubicBezTo>
                  <a:cubicBezTo>
                    <a:pt x="240" y="110"/>
                    <a:pt x="238" y="108"/>
                    <a:pt x="236" y="106"/>
                  </a:cubicBezTo>
                  <a:cubicBezTo>
                    <a:pt x="236" y="106"/>
                    <a:pt x="236" y="106"/>
                    <a:pt x="236" y="106"/>
                  </a:cubicBezTo>
                  <a:cubicBezTo>
                    <a:pt x="224" y="81"/>
                    <a:pt x="224" y="81"/>
                    <a:pt x="224" y="81"/>
                  </a:cubicBezTo>
                  <a:cubicBezTo>
                    <a:pt x="177" y="126"/>
                    <a:pt x="177" y="126"/>
                    <a:pt x="177" y="126"/>
                  </a:cubicBezTo>
                  <a:cubicBezTo>
                    <a:pt x="174" y="128"/>
                    <a:pt x="171" y="129"/>
                    <a:pt x="168" y="127"/>
                  </a:cubicBezTo>
                  <a:cubicBezTo>
                    <a:pt x="168" y="127"/>
                    <a:pt x="168" y="127"/>
                    <a:pt x="168" y="127"/>
                  </a:cubicBezTo>
                  <a:cubicBezTo>
                    <a:pt x="165" y="126"/>
                    <a:pt x="163" y="123"/>
                    <a:pt x="163" y="119"/>
                  </a:cubicBezTo>
                  <a:cubicBezTo>
                    <a:pt x="163" y="119"/>
                    <a:pt x="163" y="119"/>
                    <a:pt x="163" y="119"/>
                  </a:cubicBezTo>
                  <a:cubicBezTo>
                    <a:pt x="164" y="49"/>
                    <a:pt x="164" y="49"/>
                    <a:pt x="164" y="49"/>
                  </a:cubicBezTo>
                  <a:cubicBezTo>
                    <a:pt x="88" y="171"/>
                    <a:pt x="88" y="171"/>
                    <a:pt x="88" y="171"/>
                  </a:cubicBezTo>
                  <a:cubicBezTo>
                    <a:pt x="86" y="174"/>
                    <a:pt x="82" y="176"/>
                    <a:pt x="79" y="176"/>
                  </a:cubicBezTo>
                  <a:cubicBezTo>
                    <a:pt x="79" y="176"/>
                    <a:pt x="79" y="176"/>
                    <a:pt x="79" y="176"/>
                  </a:cubicBezTo>
                  <a:cubicBezTo>
                    <a:pt x="75" y="176"/>
                    <a:pt x="72" y="173"/>
                    <a:pt x="71" y="170"/>
                  </a:cubicBezTo>
                  <a:cubicBezTo>
                    <a:pt x="71" y="170"/>
                    <a:pt x="71" y="170"/>
                    <a:pt x="71" y="170"/>
                  </a:cubicBezTo>
                  <a:cubicBezTo>
                    <a:pt x="59" y="126"/>
                    <a:pt x="59" y="126"/>
                    <a:pt x="59" y="126"/>
                  </a:cubicBezTo>
                  <a:cubicBezTo>
                    <a:pt x="16" y="170"/>
                    <a:pt x="16" y="170"/>
                    <a:pt x="16" y="170"/>
                  </a:cubicBezTo>
                  <a:cubicBezTo>
                    <a:pt x="16" y="170"/>
                    <a:pt x="16" y="170"/>
                    <a:pt x="16" y="170"/>
                  </a:cubicBezTo>
                  <a:cubicBezTo>
                    <a:pt x="14" y="172"/>
                    <a:pt x="10" y="173"/>
                    <a:pt x="7" y="172"/>
                  </a:cubicBezTo>
                  <a:cubicBezTo>
                    <a:pt x="7" y="172"/>
                    <a:pt x="7" y="172"/>
                    <a:pt x="7" y="172"/>
                  </a:cubicBezTo>
                  <a:cubicBezTo>
                    <a:pt x="6" y="172"/>
                    <a:pt x="4" y="171"/>
                    <a:pt x="3" y="169"/>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57" name="组合 58"/>
          <p:cNvGrpSpPr>
            <a:grpSpLocks noChangeAspect="1"/>
          </p:cNvGrpSpPr>
          <p:nvPr/>
        </p:nvGrpSpPr>
        <p:grpSpPr>
          <a:xfrm>
            <a:off x="4767525" y="3926691"/>
            <a:ext cx="395172" cy="392328"/>
            <a:chOff x="1749514" y="2523354"/>
            <a:chExt cx="494747" cy="491185"/>
          </a:xfrm>
          <a:solidFill>
            <a:schemeClr val="bg2"/>
          </a:solidFill>
        </p:grpSpPr>
        <p:sp>
          <p:nvSpPr>
            <p:cNvPr id="1048604" name="Freeform 635"/>
            <p:cNvSpPr/>
            <p:nvPr/>
          </p:nvSpPr>
          <p:spPr bwMode="auto">
            <a:xfrm>
              <a:off x="1984429" y="2758268"/>
              <a:ext cx="259832" cy="256271"/>
            </a:xfrm>
            <a:custGeom>
              <a:avLst/>
              <a:gdLst>
                <a:gd name="T0" fmla="*/ 167 w 167"/>
                <a:gd name="T1" fmla="*/ 91 h 167"/>
                <a:gd name="T2" fmla="*/ 0 w 167"/>
                <a:gd name="T3" fmla="*/ 0 h 167"/>
                <a:gd name="T4" fmla="*/ 92 w 167"/>
                <a:gd name="T5" fmla="*/ 167 h 167"/>
                <a:gd name="T6" fmla="*/ 92 w 167"/>
                <a:gd name="T7" fmla="*/ 91 h 167"/>
                <a:gd name="T8" fmla="*/ 167 w 167"/>
                <a:gd name="T9" fmla="*/ 91 h 167"/>
              </a:gdLst>
              <a:ahLst/>
              <a:cxnLst>
                <a:cxn ang="0">
                  <a:pos x="T0" y="T1"/>
                </a:cxn>
                <a:cxn ang="0">
                  <a:pos x="T2" y="T3"/>
                </a:cxn>
                <a:cxn ang="0">
                  <a:pos x="T4" y="T5"/>
                </a:cxn>
                <a:cxn ang="0">
                  <a:pos x="T6" y="T7"/>
                </a:cxn>
                <a:cxn ang="0">
                  <a:pos x="T8" y="T9"/>
                </a:cxn>
              </a:cxnLst>
              <a:rect l="0" t="0" r="r" b="b"/>
              <a:pathLst>
                <a:path w="167" h="167">
                  <a:moveTo>
                    <a:pt x="167" y="91"/>
                  </a:moveTo>
                  <a:cubicBezTo>
                    <a:pt x="166" y="90"/>
                    <a:pt x="2" y="0"/>
                    <a:pt x="0" y="0"/>
                  </a:cubicBezTo>
                  <a:cubicBezTo>
                    <a:pt x="92" y="167"/>
                    <a:pt x="92" y="167"/>
                    <a:pt x="92" y="167"/>
                  </a:cubicBezTo>
                  <a:cubicBezTo>
                    <a:pt x="92" y="142"/>
                    <a:pt x="92" y="117"/>
                    <a:pt x="92" y="91"/>
                  </a:cubicBezTo>
                  <a:cubicBezTo>
                    <a:pt x="117" y="91"/>
                    <a:pt x="142" y="91"/>
                    <a:pt x="167" y="91"/>
                  </a:cubicBezTo>
                </a:path>
              </a:pathLst>
            </a:custGeom>
            <a:grpFill/>
            <a:ln>
              <a:noFill/>
            </a:ln>
          </p:spPr>
          <p:txBody>
            <a:bodyPr vert="horz" wrap="square" lIns="91440" tIns="45720" rIns="91440" bIns="45720" numCol="1" anchor="t" anchorCtr="0" compatLnSpc="1"/>
            <a:lstStyle/>
            <a:p>
              <a:endParaRPr lang="zh-CN" altLang="en-US"/>
            </a:p>
          </p:txBody>
        </p:sp>
        <p:sp>
          <p:nvSpPr>
            <p:cNvPr id="1048605" name="Freeform 636"/>
            <p:cNvSpPr/>
            <p:nvPr/>
          </p:nvSpPr>
          <p:spPr bwMode="auto">
            <a:xfrm>
              <a:off x="1852735" y="2626574"/>
              <a:ext cx="234915" cy="238475"/>
            </a:xfrm>
            <a:custGeom>
              <a:avLst/>
              <a:gdLst>
                <a:gd name="T0" fmla="*/ 97 w 154"/>
                <a:gd name="T1" fmla="*/ 130 h 154"/>
                <a:gd name="T2" fmla="*/ 77 w 154"/>
                <a:gd name="T3" fmla="*/ 134 h 154"/>
                <a:gd name="T4" fmla="*/ 21 w 154"/>
                <a:gd name="T5" fmla="*/ 77 h 154"/>
                <a:gd name="T6" fmla="*/ 77 w 154"/>
                <a:gd name="T7" fmla="*/ 20 h 154"/>
                <a:gd name="T8" fmla="*/ 134 w 154"/>
                <a:gd name="T9" fmla="*/ 77 h 154"/>
                <a:gd name="T10" fmla="*/ 132 w 154"/>
                <a:gd name="T11" fmla="*/ 95 h 154"/>
                <a:gd name="T12" fmla="*/ 149 w 154"/>
                <a:gd name="T13" fmla="*/ 104 h 154"/>
                <a:gd name="T14" fmla="*/ 154 w 154"/>
                <a:gd name="T15" fmla="*/ 77 h 154"/>
                <a:gd name="T16" fmla="*/ 77 w 154"/>
                <a:gd name="T17" fmla="*/ 0 h 154"/>
                <a:gd name="T18" fmla="*/ 0 w 154"/>
                <a:gd name="T19" fmla="*/ 77 h 154"/>
                <a:gd name="T20" fmla="*/ 77 w 154"/>
                <a:gd name="T21" fmla="*/ 154 h 154"/>
                <a:gd name="T22" fmla="*/ 106 w 154"/>
                <a:gd name="T23" fmla="*/ 148 h 154"/>
                <a:gd name="T24" fmla="*/ 97 w 154"/>
                <a:gd name="T25" fmla="*/ 13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4">
                  <a:moveTo>
                    <a:pt x="97" y="130"/>
                  </a:moveTo>
                  <a:cubicBezTo>
                    <a:pt x="91" y="133"/>
                    <a:pt x="84" y="134"/>
                    <a:pt x="77" y="134"/>
                  </a:cubicBezTo>
                  <a:cubicBezTo>
                    <a:pt x="46" y="134"/>
                    <a:pt x="21" y="108"/>
                    <a:pt x="21" y="77"/>
                  </a:cubicBezTo>
                  <a:cubicBezTo>
                    <a:pt x="21" y="46"/>
                    <a:pt x="46" y="20"/>
                    <a:pt x="77" y="20"/>
                  </a:cubicBezTo>
                  <a:cubicBezTo>
                    <a:pt x="109" y="20"/>
                    <a:pt x="134" y="46"/>
                    <a:pt x="134" y="77"/>
                  </a:cubicBezTo>
                  <a:cubicBezTo>
                    <a:pt x="134" y="83"/>
                    <a:pt x="133" y="89"/>
                    <a:pt x="132" y="95"/>
                  </a:cubicBezTo>
                  <a:cubicBezTo>
                    <a:pt x="137" y="98"/>
                    <a:pt x="143" y="101"/>
                    <a:pt x="149" y="104"/>
                  </a:cubicBezTo>
                  <a:cubicBezTo>
                    <a:pt x="153" y="96"/>
                    <a:pt x="154" y="87"/>
                    <a:pt x="154" y="77"/>
                  </a:cubicBezTo>
                  <a:cubicBezTo>
                    <a:pt x="154" y="34"/>
                    <a:pt x="120" y="0"/>
                    <a:pt x="77" y="0"/>
                  </a:cubicBezTo>
                  <a:cubicBezTo>
                    <a:pt x="35" y="0"/>
                    <a:pt x="0" y="34"/>
                    <a:pt x="0" y="77"/>
                  </a:cubicBezTo>
                  <a:cubicBezTo>
                    <a:pt x="0" y="119"/>
                    <a:pt x="35" y="154"/>
                    <a:pt x="77" y="154"/>
                  </a:cubicBezTo>
                  <a:cubicBezTo>
                    <a:pt x="88" y="154"/>
                    <a:pt x="97" y="152"/>
                    <a:pt x="106" y="148"/>
                  </a:cubicBezTo>
                  <a:lnTo>
                    <a:pt x="97" y="130"/>
                  </a:lnTo>
                  <a:close/>
                </a:path>
              </a:pathLst>
            </a:custGeom>
            <a:grpFill/>
            <a:ln>
              <a:noFill/>
            </a:ln>
          </p:spPr>
          <p:txBody>
            <a:bodyPr vert="horz" wrap="square" lIns="91440" tIns="45720" rIns="91440" bIns="45720" numCol="1" anchor="t" anchorCtr="0" compatLnSpc="1"/>
            <a:lstStyle/>
            <a:p>
              <a:endParaRPr lang="zh-CN" altLang="en-US"/>
            </a:p>
          </p:txBody>
        </p:sp>
        <p:sp>
          <p:nvSpPr>
            <p:cNvPr id="1048606" name="Freeform 637"/>
            <p:cNvSpPr/>
            <p:nvPr/>
          </p:nvSpPr>
          <p:spPr bwMode="auto">
            <a:xfrm>
              <a:off x="1749514" y="2523354"/>
              <a:ext cx="441354" cy="444917"/>
            </a:xfrm>
            <a:custGeom>
              <a:avLst/>
              <a:gdLst>
                <a:gd name="T0" fmla="*/ 195 w 287"/>
                <a:gd name="T1" fmla="*/ 257 h 288"/>
                <a:gd name="T2" fmla="*/ 143 w 287"/>
                <a:gd name="T3" fmla="*/ 268 h 288"/>
                <a:gd name="T4" fmla="*/ 20 w 287"/>
                <a:gd name="T5" fmla="*/ 144 h 288"/>
                <a:gd name="T6" fmla="*/ 143 w 287"/>
                <a:gd name="T7" fmla="*/ 20 h 288"/>
                <a:gd name="T8" fmla="*/ 267 w 287"/>
                <a:gd name="T9" fmla="*/ 144 h 288"/>
                <a:gd name="T10" fmla="*/ 257 w 287"/>
                <a:gd name="T11" fmla="*/ 194 h 288"/>
                <a:gd name="T12" fmla="*/ 274 w 287"/>
                <a:gd name="T13" fmla="*/ 204 h 288"/>
                <a:gd name="T14" fmla="*/ 287 w 287"/>
                <a:gd name="T15" fmla="*/ 144 h 288"/>
                <a:gd name="T16" fmla="*/ 143 w 287"/>
                <a:gd name="T17" fmla="*/ 0 h 288"/>
                <a:gd name="T18" fmla="*/ 0 w 287"/>
                <a:gd name="T19" fmla="*/ 144 h 288"/>
                <a:gd name="T20" fmla="*/ 143 w 287"/>
                <a:gd name="T21" fmla="*/ 288 h 288"/>
                <a:gd name="T22" fmla="*/ 205 w 287"/>
                <a:gd name="T23" fmla="*/ 274 h 288"/>
                <a:gd name="T24" fmla="*/ 195 w 287"/>
                <a:gd name="T25" fmla="*/ 25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288">
                  <a:moveTo>
                    <a:pt x="195" y="257"/>
                  </a:moveTo>
                  <a:cubicBezTo>
                    <a:pt x="179" y="264"/>
                    <a:pt x="162" y="268"/>
                    <a:pt x="143" y="268"/>
                  </a:cubicBezTo>
                  <a:cubicBezTo>
                    <a:pt x="75" y="268"/>
                    <a:pt x="20" y="212"/>
                    <a:pt x="20" y="144"/>
                  </a:cubicBezTo>
                  <a:cubicBezTo>
                    <a:pt x="20" y="76"/>
                    <a:pt x="75" y="20"/>
                    <a:pt x="143" y="20"/>
                  </a:cubicBezTo>
                  <a:cubicBezTo>
                    <a:pt x="212" y="20"/>
                    <a:pt x="267" y="76"/>
                    <a:pt x="267" y="144"/>
                  </a:cubicBezTo>
                  <a:cubicBezTo>
                    <a:pt x="267" y="162"/>
                    <a:pt x="264" y="179"/>
                    <a:pt x="257" y="194"/>
                  </a:cubicBezTo>
                  <a:cubicBezTo>
                    <a:pt x="263" y="197"/>
                    <a:pt x="269" y="201"/>
                    <a:pt x="274" y="204"/>
                  </a:cubicBezTo>
                  <a:cubicBezTo>
                    <a:pt x="283" y="185"/>
                    <a:pt x="287" y="165"/>
                    <a:pt x="287" y="144"/>
                  </a:cubicBezTo>
                  <a:cubicBezTo>
                    <a:pt x="287" y="65"/>
                    <a:pt x="223" y="0"/>
                    <a:pt x="143" y="0"/>
                  </a:cubicBezTo>
                  <a:cubicBezTo>
                    <a:pt x="64" y="0"/>
                    <a:pt x="0" y="65"/>
                    <a:pt x="0" y="144"/>
                  </a:cubicBezTo>
                  <a:cubicBezTo>
                    <a:pt x="0" y="223"/>
                    <a:pt x="64" y="288"/>
                    <a:pt x="143" y="288"/>
                  </a:cubicBezTo>
                  <a:cubicBezTo>
                    <a:pt x="165" y="288"/>
                    <a:pt x="186" y="283"/>
                    <a:pt x="205" y="274"/>
                  </a:cubicBezTo>
                  <a:lnTo>
                    <a:pt x="195" y="257"/>
                  </a:lnTo>
                  <a:close/>
                </a:path>
              </a:pathLst>
            </a:custGeom>
            <a:grpFill/>
            <a:ln>
              <a:noFill/>
            </a:ln>
          </p:spPr>
          <p:txBody>
            <a:bodyPr vert="horz" wrap="square" lIns="91440" tIns="45720" rIns="91440" bIns="45720" numCol="1" anchor="t" anchorCtr="0" compatLnSpc="1"/>
            <a:lstStyle/>
            <a:p>
              <a:endParaRPr lang="zh-CN" altLang="en-US"/>
            </a:p>
          </p:txBody>
        </p:sp>
      </p:grpSp>
      <p:sp>
        <p:nvSpPr>
          <p:cNvPr id="1048607" name="TextBox 62"/>
          <p:cNvSpPr txBox="1"/>
          <p:nvPr/>
        </p:nvSpPr>
        <p:spPr>
          <a:xfrm>
            <a:off x="6261043" y="1763907"/>
            <a:ext cx="1980029" cy="307777"/>
          </a:xfrm>
          <a:prstGeom prst="rect">
            <a:avLst/>
          </a:prstGeom>
          <a:noFill/>
        </p:spPr>
        <p:txBody>
          <a:bodyPr wrap="none" rtlCol="0">
            <a:spAutoFit/>
          </a:bodyPr>
          <a:lstStyle/>
          <a:p>
            <a:r>
              <a:rPr lang="zh-CN" altLang="en-US" sz="1400" b="1" dirty="0" smtClean="0">
                <a:solidFill>
                  <a:schemeClr val="bg1">
                    <a:lumMod val="50000"/>
                  </a:schemeClr>
                </a:solidFill>
                <a:latin typeface="TeXGyreAdventor" panose="00000500000000000000" pitchFamily="50" charset="0"/>
              </a:rPr>
              <a:t>血常规检查的临床意义</a:t>
            </a:r>
            <a:endParaRPr lang="en-US" altLang="zh-CN" sz="1400" b="1" dirty="0">
              <a:solidFill>
                <a:schemeClr val="bg1">
                  <a:lumMod val="50000"/>
                </a:schemeClr>
              </a:solidFill>
              <a:latin typeface="TeXGyreAdventor" panose="00000500000000000000" pitchFamily="50" charset="0"/>
            </a:endParaRPr>
          </a:p>
        </p:txBody>
      </p:sp>
      <p:sp>
        <p:nvSpPr>
          <p:cNvPr id="1048609" name="TextBox 64"/>
          <p:cNvSpPr txBox="1"/>
          <p:nvPr/>
        </p:nvSpPr>
        <p:spPr>
          <a:xfrm>
            <a:off x="6189400" y="3022234"/>
            <a:ext cx="2986715" cy="307777"/>
          </a:xfrm>
          <a:prstGeom prst="rect">
            <a:avLst/>
          </a:prstGeom>
          <a:noFill/>
        </p:spPr>
        <p:txBody>
          <a:bodyPr wrap="none" rtlCol="0">
            <a:spAutoFit/>
          </a:bodyPr>
          <a:lstStyle/>
          <a:p>
            <a:r>
              <a:rPr lang="zh-CN" altLang="en-US" sz="1400" b="1" dirty="0" smtClean="0">
                <a:solidFill>
                  <a:schemeClr val="bg1">
                    <a:lumMod val="50000"/>
                  </a:schemeClr>
                </a:solidFill>
                <a:latin typeface="TeXGyreAdventor" panose="00000500000000000000" pitchFamily="50" charset="0"/>
              </a:rPr>
              <a:t>腹部</a:t>
            </a:r>
            <a:r>
              <a:rPr lang="en-US" altLang="zh-CN" sz="1400" b="1" dirty="0" smtClean="0">
                <a:solidFill>
                  <a:schemeClr val="bg1">
                    <a:lumMod val="50000"/>
                  </a:schemeClr>
                </a:solidFill>
                <a:latin typeface="TeXGyreAdventor" panose="00000500000000000000" pitchFamily="50" charset="0"/>
              </a:rPr>
              <a:t>B</a:t>
            </a:r>
            <a:r>
              <a:rPr lang="zh-CN" altLang="en-US" sz="1400" b="1" dirty="0" smtClean="0">
                <a:solidFill>
                  <a:schemeClr val="bg1">
                    <a:lumMod val="50000"/>
                  </a:schemeClr>
                </a:solidFill>
                <a:latin typeface="TeXGyreAdventor" panose="00000500000000000000" pitchFamily="50" charset="0"/>
              </a:rPr>
              <a:t>超在小儿急腹症中的临床意义</a:t>
            </a:r>
            <a:endParaRPr lang="en-US" altLang="zh-CN" sz="1400" b="1" dirty="0">
              <a:solidFill>
                <a:schemeClr val="bg1">
                  <a:lumMod val="50000"/>
                </a:schemeClr>
              </a:solidFill>
              <a:latin typeface="TeXGyreAdventor" panose="00000500000000000000" pitchFamily="50" charset="0"/>
            </a:endParaRPr>
          </a:p>
        </p:txBody>
      </p:sp>
      <p:sp>
        <p:nvSpPr>
          <p:cNvPr id="27" name="矩形 26"/>
          <p:cNvSpPr/>
          <p:nvPr/>
        </p:nvSpPr>
        <p:spPr>
          <a:xfrm>
            <a:off x="571472" y="214296"/>
            <a:ext cx="1428760"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87174668"/>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097154"/>
                                        </p:tgtEl>
                                        <p:attrNameLst>
                                          <p:attrName>style.visibility</p:attrName>
                                        </p:attrNameLst>
                                      </p:cBhvr>
                                      <p:to>
                                        <p:strVal val="visible"/>
                                      </p:to>
                                    </p:set>
                                    <p:animEffect transition="in" filter="randombar(horizontal)">
                                      <p:cBhvr>
                                        <p:cTn id="7" dur="500"/>
                                        <p:tgtEl>
                                          <p:spTgt spid="2097154"/>
                                        </p:tgtEl>
                                      </p:cBhvr>
                                    </p:animEffect>
                                  </p:childTnLst>
                                </p:cTn>
                              </p:par>
                            </p:childTnLst>
                          </p:cTn>
                        </p:par>
                        <p:par>
                          <p:cTn id="8" fill="hold">
                            <p:stCondLst>
                              <p:cond delay="500"/>
                            </p:stCondLst>
                            <p:childTnLst>
                              <p:par>
                                <p:cTn id="9" presetID="2" presetClass="entr" presetSubtype="2" fill="hold" grpId="0" nodeType="afterEffect">
                                  <p:stCondLst>
                                    <p:cond delay="0"/>
                                  </p:stCondLst>
                                  <p:iterate type="lt">
                                    <p:tmPct val="10000"/>
                                  </p:iterate>
                                  <p:childTnLst>
                                    <p:set>
                                      <p:cBhvr>
                                        <p:cTn id="10" dur="1" fill="hold">
                                          <p:stCondLst>
                                            <p:cond delay="0"/>
                                          </p:stCondLst>
                                        </p:cTn>
                                        <p:tgtEl>
                                          <p:spTgt spid="1048607"/>
                                        </p:tgtEl>
                                        <p:attrNameLst>
                                          <p:attrName>style.visibility</p:attrName>
                                        </p:attrNameLst>
                                      </p:cBhvr>
                                      <p:to>
                                        <p:strVal val="visible"/>
                                      </p:to>
                                    </p:set>
                                    <p:anim calcmode="lin" valueType="num">
                                      <p:cBhvr additive="base">
                                        <p:cTn id="11" dur="700" fill="hold"/>
                                        <p:tgtEl>
                                          <p:spTgt spid="1048607"/>
                                        </p:tgtEl>
                                        <p:attrNameLst>
                                          <p:attrName>ppt_x</p:attrName>
                                        </p:attrNameLst>
                                      </p:cBhvr>
                                      <p:tavLst>
                                        <p:tav tm="0">
                                          <p:val>
                                            <p:strVal val="1+#ppt_w/2"/>
                                          </p:val>
                                        </p:tav>
                                        <p:tav tm="100000">
                                          <p:val>
                                            <p:strVal val="#ppt_x"/>
                                          </p:val>
                                        </p:tav>
                                      </p:tavLst>
                                    </p:anim>
                                    <p:anim calcmode="lin" valueType="num">
                                      <p:cBhvr additive="base">
                                        <p:cTn id="12" dur="700" fill="hold"/>
                                        <p:tgtEl>
                                          <p:spTgt spid="1048607"/>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1048595"/>
                                        </p:tgtEl>
                                        <p:attrNameLst>
                                          <p:attrName>style.visibility</p:attrName>
                                        </p:attrNameLst>
                                      </p:cBhvr>
                                      <p:to>
                                        <p:strVal val="visible"/>
                                      </p:to>
                                    </p:set>
                                    <p:animEffect transition="in" filter="fade">
                                      <p:cBhvr>
                                        <p:cTn id="15" dur="1000"/>
                                        <p:tgtEl>
                                          <p:spTgt spid="1048595"/>
                                        </p:tgtEl>
                                      </p:cBhvr>
                                    </p:animEffect>
                                    <p:anim calcmode="lin" valueType="num">
                                      <p:cBhvr>
                                        <p:cTn id="16" dur="1000" fill="hold"/>
                                        <p:tgtEl>
                                          <p:spTgt spid="1048595"/>
                                        </p:tgtEl>
                                        <p:attrNameLst>
                                          <p:attrName>ppt_x</p:attrName>
                                        </p:attrNameLst>
                                      </p:cBhvr>
                                      <p:tavLst>
                                        <p:tav tm="0">
                                          <p:val>
                                            <p:strVal val="#ppt_x"/>
                                          </p:val>
                                        </p:tav>
                                        <p:tav tm="100000">
                                          <p:val>
                                            <p:strVal val="#ppt_x"/>
                                          </p:val>
                                        </p:tav>
                                      </p:tavLst>
                                    </p:anim>
                                    <p:anim calcmode="lin" valueType="num">
                                      <p:cBhvr>
                                        <p:cTn id="17" dur="1000" fill="hold"/>
                                        <p:tgtEl>
                                          <p:spTgt spid="1048595"/>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1048596"/>
                                        </p:tgtEl>
                                        <p:attrNameLst>
                                          <p:attrName>style.visibility</p:attrName>
                                        </p:attrNameLst>
                                      </p:cBhvr>
                                      <p:to>
                                        <p:strVal val="visible"/>
                                      </p:to>
                                    </p:set>
                                    <p:animEffect transition="in" filter="fade">
                                      <p:cBhvr>
                                        <p:cTn id="20" dur="1000"/>
                                        <p:tgtEl>
                                          <p:spTgt spid="1048596"/>
                                        </p:tgtEl>
                                      </p:cBhvr>
                                    </p:animEffect>
                                    <p:anim calcmode="lin" valueType="num">
                                      <p:cBhvr>
                                        <p:cTn id="21" dur="1000" fill="hold"/>
                                        <p:tgtEl>
                                          <p:spTgt spid="1048596"/>
                                        </p:tgtEl>
                                        <p:attrNameLst>
                                          <p:attrName>ppt_x</p:attrName>
                                        </p:attrNameLst>
                                      </p:cBhvr>
                                      <p:tavLst>
                                        <p:tav tm="0">
                                          <p:val>
                                            <p:strVal val="#ppt_x"/>
                                          </p:val>
                                        </p:tav>
                                        <p:tav tm="100000">
                                          <p:val>
                                            <p:strVal val="#ppt_x"/>
                                          </p:val>
                                        </p:tav>
                                      </p:tavLst>
                                    </p:anim>
                                    <p:anim calcmode="lin" valueType="num">
                                      <p:cBhvr>
                                        <p:cTn id="22" dur="1000" fill="hold"/>
                                        <p:tgtEl>
                                          <p:spTgt spid="1048596"/>
                                        </p:tgtEl>
                                        <p:attrNameLst>
                                          <p:attrName>ppt_y</p:attrName>
                                        </p:attrNameLst>
                                      </p:cBhvr>
                                      <p:tavLst>
                                        <p:tav tm="0">
                                          <p:val>
                                            <p:strVal val="#ppt_y-.1"/>
                                          </p:val>
                                        </p:tav>
                                        <p:tav tm="100000">
                                          <p:val>
                                            <p:strVal val="#ppt_y"/>
                                          </p:val>
                                        </p:tav>
                                      </p:tavLst>
                                    </p:anim>
                                  </p:childTnLst>
                                </p:cTn>
                              </p:par>
                            </p:childTnLst>
                          </p:cTn>
                        </p:par>
                        <p:par>
                          <p:cTn id="23" fill="hold">
                            <p:stCondLst>
                              <p:cond delay="1329"/>
                            </p:stCondLst>
                            <p:childTnLst>
                              <p:par>
                                <p:cTn id="24" presetID="2" presetClass="entr" presetSubtype="2" fill="hold" grpId="0" nodeType="afterEffect">
                                  <p:stCondLst>
                                    <p:cond delay="0"/>
                                  </p:stCondLst>
                                  <p:iterate type="lt">
                                    <p:tmPct val="10000"/>
                                  </p:iterate>
                                  <p:childTnLst>
                                    <p:set>
                                      <p:cBhvr>
                                        <p:cTn id="25" dur="1" fill="hold">
                                          <p:stCondLst>
                                            <p:cond delay="0"/>
                                          </p:stCondLst>
                                        </p:cTn>
                                        <p:tgtEl>
                                          <p:spTgt spid="1048609"/>
                                        </p:tgtEl>
                                        <p:attrNameLst>
                                          <p:attrName>style.visibility</p:attrName>
                                        </p:attrNameLst>
                                      </p:cBhvr>
                                      <p:to>
                                        <p:strVal val="visible"/>
                                      </p:to>
                                    </p:set>
                                    <p:anim calcmode="lin" valueType="num">
                                      <p:cBhvr additive="base">
                                        <p:cTn id="26" dur="700" fill="hold"/>
                                        <p:tgtEl>
                                          <p:spTgt spid="1048609"/>
                                        </p:tgtEl>
                                        <p:attrNameLst>
                                          <p:attrName>ppt_x</p:attrName>
                                        </p:attrNameLst>
                                      </p:cBhvr>
                                      <p:tavLst>
                                        <p:tav tm="0">
                                          <p:val>
                                            <p:strVal val="1+#ppt_w/2"/>
                                          </p:val>
                                        </p:tav>
                                        <p:tav tm="100000">
                                          <p:val>
                                            <p:strVal val="#ppt_x"/>
                                          </p:val>
                                        </p:tav>
                                      </p:tavLst>
                                    </p:anim>
                                    <p:anim calcmode="lin" valueType="num">
                                      <p:cBhvr additive="base">
                                        <p:cTn id="27" dur="700" fill="hold"/>
                                        <p:tgtEl>
                                          <p:spTgt spid="1048609"/>
                                        </p:tgtEl>
                                        <p:attrNameLst>
                                          <p:attrName>ppt_y</p:attrName>
                                        </p:attrNameLst>
                                      </p:cBhvr>
                                      <p:tavLst>
                                        <p:tav tm="0">
                                          <p:val>
                                            <p:strVal val="#ppt_y"/>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1048597"/>
                                        </p:tgtEl>
                                        <p:attrNameLst>
                                          <p:attrName>style.visibility</p:attrName>
                                        </p:attrNameLst>
                                      </p:cBhvr>
                                      <p:to>
                                        <p:strVal val="visible"/>
                                      </p:to>
                                    </p:set>
                                    <p:animEffect transition="in" filter="fade">
                                      <p:cBhvr>
                                        <p:cTn id="30" dur="1000"/>
                                        <p:tgtEl>
                                          <p:spTgt spid="1048597"/>
                                        </p:tgtEl>
                                      </p:cBhvr>
                                    </p:animEffect>
                                    <p:anim calcmode="lin" valueType="num">
                                      <p:cBhvr>
                                        <p:cTn id="31" dur="1000" fill="hold"/>
                                        <p:tgtEl>
                                          <p:spTgt spid="1048597"/>
                                        </p:tgtEl>
                                        <p:attrNameLst>
                                          <p:attrName>ppt_x</p:attrName>
                                        </p:attrNameLst>
                                      </p:cBhvr>
                                      <p:tavLst>
                                        <p:tav tm="0">
                                          <p:val>
                                            <p:strVal val="#ppt_x"/>
                                          </p:val>
                                        </p:tav>
                                        <p:tav tm="100000">
                                          <p:val>
                                            <p:strVal val="#ppt_x"/>
                                          </p:val>
                                        </p:tav>
                                      </p:tavLst>
                                    </p:anim>
                                    <p:anim calcmode="lin" valueType="num">
                                      <p:cBhvr>
                                        <p:cTn id="32" dur="1000" fill="hold"/>
                                        <p:tgtEl>
                                          <p:spTgt spid="1048597"/>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1000"/>
                                        <p:tgtEl>
                                          <p:spTgt spid="56"/>
                                        </p:tgtEl>
                                      </p:cBhvr>
                                    </p:animEffect>
                                    <p:anim calcmode="lin" valueType="num">
                                      <p:cBhvr>
                                        <p:cTn id="41" dur="1000" fill="hold"/>
                                        <p:tgtEl>
                                          <p:spTgt spid="56"/>
                                        </p:tgtEl>
                                        <p:attrNameLst>
                                          <p:attrName>ppt_x</p:attrName>
                                        </p:attrNameLst>
                                      </p:cBhvr>
                                      <p:tavLst>
                                        <p:tav tm="0">
                                          <p:val>
                                            <p:strVal val="#ppt_x"/>
                                          </p:val>
                                        </p:tav>
                                        <p:tav tm="100000">
                                          <p:val>
                                            <p:strVal val="#ppt_x"/>
                                          </p:val>
                                        </p:tav>
                                      </p:tavLst>
                                    </p:anim>
                                    <p:anim calcmode="lin" valueType="num">
                                      <p:cBhvr>
                                        <p:cTn id="42" dur="1000" fill="hold"/>
                                        <p:tgtEl>
                                          <p:spTgt spid="5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1000"/>
                                        <p:tgtEl>
                                          <p:spTgt spid="57"/>
                                        </p:tgtEl>
                                      </p:cBhvr>
                                    </p:animEffect>
                                    <p:anim calcmode="lin" valueType="num">
                                      <p:cBhvr>
                                        <p:cTn id="46" dur="1000" fill="hold"/>
                                        <p:tgtEl>
                                          <p:spTgt spid="57"/>
                                        </p:tgtEl>
                                        <p:attrNameLst>
                                          <p:attrName>ppt_x</p:attrName>
                                        </p:attrNameLst>
                                      </p:cBhvr>
                                      <p:tavLst>
                                        <p:tav tm="0">
                                          <p:val>
                                            <p:strVal val="#ppt_x"/>
                                          </p:val>
                                        </p:tav>
                                        <p:tav tm="100000">
                                          <p:val>
                                            <p:strVal val="#ppt_x"/>
                                          </p:val>
                                        </p:tav>
                                      </p:tavLst>
                                    </p:anim>
                                    <p:anim calcmode="lin" valueType="num">
                                      <p:cBhvr>
                                        <p:cTn id="4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5" grpId="0" animBg="1"/>
      <p:bldP spid="1048596" grpId="0" animBg="1"/>
      <p:bldP spid="1048597" grpId="0" animBg="1"/>
      <p:bldP spid="1048607" grpId="0"/>
      <p:bldP spid="104860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5" name="Freeform 5"/>
          <p:cNvSpPr>
            <a:spLocks noEditPoints="1"/>
          </p:cNvSpPr>
          <p:nvPr/>
        </p:nvSpPr>
        <p:spPr bwMode="auto">
          <a:xfrm>
            <a:off x="736166" y="1675154"/>
            <a:ext cx="2807941" cy="2400004"/>
          </a:xfrm>
          <a:custGeom>
            <a:avLst/>
            <a:gdLst/>
            <a:ahLst/>
            <a:cxnLst>
              <a:cxn ang="0">
                <a:pos x="585" y="0"/>
              </a:cxn>
              <a:cxn ang="0">
                <a:pos x="0" y="2016"/>
              </a:cxn>
              <a:cxn ang="0">
                <a:pos x="1769" y="1749"/>
              </a:cxn>
              <a:cxn ang="0">
                <a:pos x="585" y="0"/>
              </a:cxn>
              <a:cxn ang="0">
                <a:pos x="624" y="254"/>
              </a:cxn>
              <a:cxn ang="0">
                <a:pos x="1587" y="1683"/>
              </a:cxn>
              <a:cxn ang="0">
                <a:pos x="149" y="1905"/>
              </a:cxn>
              <a:cxn ang="0">
                <a:pos x="624" y="254"/>
              </a:cxn>
            </a:cxnLst>
            <a:rect l="0" t="0" r="r" b="b"/>
            <a:pathLst>
              <a:path w="1769" h="2016">
                <a:moveTo>
                  <a:pt x="585" y="0"/>
                </a:moveTo>
                <a:lnTo>
                  <a:pt x="0" y="2016"/>
                </a:lnTo>
                <a:lnTo>
                  <a:pt x="1769" y="1749"/>
                </a:lnTo>
                <a:lnTo>
                  <a:pt x="585" y="0"/>
                </a:lnTo>
                <a:close/>
                <a:moveTo>
                  <a:pt x="624" y="254"/>
                </a:moveTo>
                <a:lnTo>
                  <a:pt x="1587" y="1683"/>
                </a:lnTo>
                <a:lnTo>
                  <a:pt x="149" y="1905"/>
                </a:lnTo>
                <a:lnTo>
                  <a:pt x="624" y="254"/>
                </a:lnTo>
                <a:close/>
              </a:path>
            </a:pathLst>
          </a:custGeom>
          <a:solidFill>
            <a:srgbClr val="108036"/>
          </a:solidFill>
          <a:ln w="9525">
            <a:noFill/>
            <a:round/>
          </a:ln>
        </p:spPr>
        <p:txBody>
          <a:bodyPr vert="horz" wrap="square" lIns="91429" tIns="45714" rIns="91429" bIns="45714" numCol="1" anchor="t" anchorCtr="0" compatLnSpc="1"/>
          <a:lstStyle/>
          <a:p>
            <a:endParaRPr lang="zh-CN" altLang="en-US" sz="1280"/>
          </a:p>
        </p:txBody>
      </p:sp>
      <p:sp>
        <p:nvSpPr>
          <p:cNvPr id="1048696" name="Freeform 6"/>
          <p:cNvSpPr>
            <a:spLocks noEditPoints="1"/>
          </p:cNvSpPr>
          <p:nvPr/>
        </p:nvSpPr>
        <p:spPr bwMode="auto">
          <a:xfrm>
            <a:off x="1499659" y="2008488"/>
            <a:ext cx="2044447" cy="1748812"/>
          </a:xfrm>
          <a:custGeom>
            <a:avLst/>
            <a:gdLst/>
            <a:ahLst/>
            <a:cxnLst>
              <a:cxn ang="0">
                <a:pos x="839" y="0"/>
              </a:cxn>
              <a:cxn ang="0">
                <a:pos x="0" y="1273"/>
              </a:cxn>
              <a:cxn ang="0">
                <a:pos x="1288" y="1469"/>
              </a:cxn>
              <a:cxn ang="0">
                <a:pos x="839" y="0"/>
              </a:cxn>
              <a:cxn ang="0">
                <a:pos x="800" y="222"/>
              </a:cxn>
              <a:cxn ang="0">
                <a:pos x="1145" y="1345"/>
              </a:cxn>
              <a:cxn ang="0">
                <a:pos x="162" y="1195"/>
              </a:cxn>
              <a:cxn ang="0">
                <a:pos x="800" y="222"/>
              </a:cxn>
            </a:cxnLst>
            <a:rect l="0" t="0" r="r" b="b"/>
            <a:pathLst>
              <a:path w="1288" h="1469">
                <a:moveTo>
                  <a:pt x="839" y="0"/>
                </a:moveTo>
                <a:lnTo>
                  <a:pt x="0" y="1273"/>
                </a:lnTo>
                <a:lnTo>
                  <a:pt x="1288" y="1469"/>
                </a:lnTo>
                <a:lnTo>
                  <a:pt x="839" y="0"/>
                </a:lnTo>
                <a:close/>
                <a:moveTo>
                  <a:pt x="800" y="222"/>
                </a:moveTo>
                <a:lnTo>
                  <a:pt x="1145" y="1345"/>
                </a:lnTo>
                <a:lnTo>
                  <a:pt x="162" y="1195"/>
                </a:lnTo>
                <a:lnTo>
                  <a:pt x="800" y="222"/>
                </a:lnTo>
                <a:close/>
              </a:path>
            </a:pathLst>
          </a:custGeom>
          <a:solidFill>
            <a:srgbClr val="8CC94C"/>
          </a:solidFill>
          <a:ln w="9525">
            <a:noFill/>
            <a:round/>
          </a:ln>
        </p:spPr>
        <p:txBody>
          <a:bodyPr vert="horz" wrap="square" lIns="91429" tIns="45714" rIns="91429" bIns="45714" numCol="1" anchor="t" anchorCtr="0" compatLnSpc="1"/>
          <a:lstStyle/>
          <a:p>
            <a:endParaRPr lang="zh-CN" altLang="en-US" sz="1280"/>
          </a:p>
        </p:txBody>
      </p:sp>
      <p:sp>
        <p:nvSpPr>
          <p:cNvPr id="1048703" name="Freeform 7"/>
          <p:cNvSpPr>
            <a:spLocks noEditPoints="1"/>
          </p:cNvSpPr>
          <p:nvPr/>
        </p:nvSpPr>
        <p:spPr bwMode="auto">
          <a:xfrm>
            <a:off x="2373470" y="2490632"/>
            <a:ext cx="1568257" cy="1266669"/>
          </a:xfrm>
          <a:custGeom>
            <a:avLst/>
            <a:gdLst/>
            <a:ahLst/>
            <a:cxnLst>
              <a:cxn ang="0">
                <a:pos x="0" y="463"/>
              </a:cxn>
              <a:cxn ang="0">
                <a:pos x="709" y="1064"/>
              </a:cxn>
              <a:cxn ang="0">
                <a:pos x="988" y="0"/>
              </a:cxn>
              <a:cxn ang="0">
                <a:pos x="0" y="463"/>
              </a:cxn>
              <a:cxn ang="0">
                <a:pos x="663" y="914"/>
              </a:cxn>
              <a:cxn ang="0">
                <a:pos x="149" y="483"/>
              </a:cxn>
              <a:cxn ang="0">
                <a:pos x="865" y="144"/>
              </a:cxn>
              <a:cxn ang="0">
                <a:pos x="663" y="914"/>
              </a:cxn>
            </a:cxnLst>
            <a:rect l="0" t="0" r="r" b="b"/>
            <a:pathLst>
              <a:path w="988" h="1064">
                <a:moveTo>
                  <a:pt x="0" y="463"/>
                </a:moveTo>
                <a:lnTo>
                  <a:pt x="709" y="1064"/>
                </a:lnTo>
                <a:lnTo>
                  <a:pt x="988" y="0"/>
                </a:lnTo>
                <a:lnTo>
                  <a:pt x="0" y="463"/>
                </a:lnTo>
                <a:close/>
                <a:moveTo>
                  <a:pt x="663" y="914"/>
                </a:moveTo>
                <a:lnTo>
                  <a:pt x="149" y="483"/>
                </a:lnTo>
                <a:lnTo>
                  <a:pt x="865" y="144"/>
                </a:lnTo>
                <a:lnTo>
                  <a:pt x="663" y="914"/>
                </a:lnTo>
                <a:close/>
              </a:path>
            </a:pathLst>
          </a:custGeom>
          <a:solidFill>
            <a:srgbClr val="108036"/>
          </a:solidFill>
          <a:ln w="9525">
            <a:noFill/>
            <a:round/>
          </a:ln>
        </p:spPr>
        <p:txBody>
          <a:bodyPr vert="horz" wrap="square" lIns="91429" tIns="45714" rIns="91429" bIns="45714" numCol="1" anchor="t" anchorCtr="0" compatLnSpc="1"/>
          <a:lstStyle/>
          <a:p>
            <a:endParaRPr lang="zh-CN" altLang="en-US" sz="1280"/>
          </a:p>
        </p:txBody>
      </p:sp>
      <p:sp>
        <p:nvSpPr>
          <p:cNvPr id="1048718" name="等腰三角形 42"/>
          <p:cNvSpPr/>
          <p:nvPr/>
        </p:nvSpPr>
        <p:spPr>
          <a:xfrm rot="10800000">
            <a:off x="4239163" y="-11067"/>
            <a:ext cx="665674" cy="169934"/>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35" name="TextBox 5"/>
          <p:cNvSpPr txBox="1"/>
          <p:nvPr/>
        </p:nvSpPr>
        <p:spPr>
          <a:xfrm>
            <a:off x="3357554" y="214296"/>
            <a:ext cx="2475558" cy="360614"/>
          </a:xfrm>
          <a:prstGeom prst="rect">
            <a:avLst/>
          </a:prstGeom>
          <a:noFill/>
        </p:spPr>
        <p:txBody>
          <a:bodyPr wrap="none" lIns="82808" tIns="41403" rIns="82808" bIns="41403" rtlCol="0">
            <a:spAutoFit/>
          </a:bodyPr>
          <a:lstStyle/>
          <a:p>
            <a:pPr algn="r"/>
            <a:r>
              <a:rPr lang="zh-CN" altLang="en-US" b="1" dirty="0" smtClean="0">
                <a:solidFill>
                  <a:schemeClr val="tx2">
                    <a:lumMod val="75000"/>
                  </a:schemeClr>
                </a:solidFill>
                <a:latin typeface="微软雅黑" panose="020B0503020204020204" pitchFamily="34" charset="-122"/>
                <a:ea typeface="微软雅黑" panose="020B0503020204020204" pitchFamily="34" charset="-122"/>
              </a:rPr>
              <a:t>血常规概述与包括项目</a:t>
            </a:r>
            <a:endParaRPr lang="zh-CN" altLang="en-US"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4239574" y="2008495"/>
            <a:ext cx="3788810" cy="1631216"/>
          </a:xfrm>
          <a:prstGeom prst="rect">
            <a:avLst/>
          </a:prstGeom>
          <a:noFill/>
        </p:spPr>
        <p:txBody>
          <a:bodyPr wrap="square" rtlCol="0">
            <a:spAutoFit/>
          </a:bodyPr>
          <a:lstStyle/>
          <a:p>
            <a:r>
              <a:rPr lang="zh-CN" altLang="en-US" sz="2000" dirty="0" smtClean="0">
                <a:latin typeface="华文中宋" pitchFamily="2" charset="-122"/>
                <a:ea typeface="华文中宋" pitchFamily="2" charset="-122"/>
              </a:rPr>
              <a:t>血常规检验就是对血液中的</a:t>
            </a:r>
            <a:endParaRPr lang="en-US" altLang="zh-CN" sz="2000" dirty="0" smtClean="0">
              <a:latin typeface="华文中宋" pitchFamily="2" charset="-122"/>
              <a:ea typeface="华文中宋" pitchFamily="2" charset="-122"/>
            </a:endParaRPr>
          </a:p>
          <a:p>
            <a:r>
              <a:rPr lang="zh-CN" altLang="en-US" sz="2000" dirty="0" smtClean="0">
                <a:latin typeface="华文中宋" pitchFamily="2" charset="-122"/>
                <a:ea typeface="华文中宋" pitchFamily="2" charset="-122"/>
              </a:rPr>
              <a:t>有形成分包括：</a:t>
            </a:r>
            <a:endParaRPr lang="en-US" altLang="zh-CN" sz="2000" dirty="0" smtClean="0">
              <a:latin typeface="华文中宋" pitchFamily="2" charset="-122"/>
              <a:ea typeface="华文中宋" pitchFamily="2" charset="-122"/>
            </a:endParaRPr>
          </a:p>
          <a:p>
            <a:r>
              <a:rPr lang="zh-CN" altLang="en-US" sz="2000" dirty="0" smtClean="0">
                <a:latin typeface="华文中宋" pitchFamily="2" charset="-122"/>
                <a:ea typeface="华文中宋" pitchFamily="2" charset="-122"/>
              </a:rPr>
              <a:t>白细胞、红细胞及血小板这</a:t>
            </a:r>
            <a:endParaRPr lang="en-US" altLang="zh-CN" sz="2000" dirty="0" smtClean="0">
              <a:latin typeface="华文中宋" pitchFamily="2" charset="-122"/>
              <a:ea typeface="华文中宋" pitchFamily="2" charset="-122"/>
            </a:endParaRPr>
          </a:p>
          <a:p>
            <a:r>
              <a:rPr lang="zh-CN" altLang="en-US" sz="2000" dirty="0" smtClean="0">
                <a:latin typeface="华文中宋" pitchFamily="2" charset="-122"/>
                <a:ea typeface="华文中宋" pitchFamily="2" charset="-122"/>
              </a:rPr>
              <a:t>三个系统的量和质进行检测</a:t>
            </a:r>
            <a:endParaRPr lang="en-US" altLang="zh-CN" sz="2000" dirty="0" smtClean="0">
              <a:latin typeface="华文中宋" pitchFamily="2" charset="-122"/>
              <a:ea typeface="华文中宋" pitchFamily="2" charset="-122"/>
            </a:endParaRPr>
          </a:p>
          <a:p>
            <a:r>
              <a:rPr lang="zh-CN" altLang="en-US" sz="2000" dirty="0" smtClean="0">
                <a:latin typeface="华文中宋" pitchFamily="2" charset="-122"/>
                <a:ea typeface="华文中宋" pitchFamily="2" charset="-122"/>
              </a:rPr>
              <a:t>与分析。</a:t>
            </a:r>
            <a:endParaRPr lang="zh-CN" altLang="en-US" sz="2000" dirty="0">
              <a:latin typeface="华文中宋" pitchFamily="2" charset="-122"/>
              <a:ea typeface="华文中宋" pitchFamily="2" charset="-122"/>
            </a:endParaRPr>
          </a:p>
        </p:txBody>
      </p:sp>
      <p:sp>
        <p:nvSpPr>
          <p:cNvPr id="40" name="矩形 39"/>
          <p:cNvSpPr/>
          <p:nvPr/>
        </p:nvSpPr>
        <p:spPr>
          <a:xfrm>
            <a:off x="571472" y="142858"/>
            <a:ext cx="1357322" cy="42862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40374514"/>
      </p:ext>
    </p:extLst>
  </p:cSld>
  <p:clrMapOvr>
    <a:masterClrMapping/>
  </p:clrMapOvr>
  <mc:AlternateContent xmlns:mc="http://schemas.openxmlformats.org/markup-compatibility/2006" xmlns:p14="http://schemas.microsoft.com/office/powerpoint/2010/main">
    <mc:Choice Requires="p14">
      <p:transition spd="slow" p14:dur="1200">
        <p:cover dir="u"/>
      </p:transition>
    </mc:Choice>
    <mc:Fallback xmlns="">
      <p:transition spd="slow">
        <p:cover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48718"/>
                                        </p:tgtEl>
                                        <p:attrNameLst>
                                          <p:attrName>style.visibility</p:attrName>
                                        </p:attrNameLst>
                                      </p:cBhvr>
                                      <p:to>
                                        <p:strVal val="visible"/>
                                      </p:to>
                                    </p:set>
                                    <p:animEffect transition="in" filter="fade">
                                      <p:cBhvr>
                                        <p:cTn id="7" dur="500"/>
                                        <p:tgtEl>
                                          <p:spTgt spid="1048718"/>
                                        </p:tgtEl>
                                      </p:cBhvr>
                                    </p:animEffect>
                                    <p:anim calcmode="lin" valueType="num">
                                      <p:cBhvr>
                                        <p:cTn id="8" dur="500" fill="hold"/>
                                        <p:tgtEl>
                                          <p:spTgt spid="1048718"/>
                                        </p:tgtEl>
                                        <p:attrNameLst>
                                          <p:attrName>ppt_x</p:attrName>
                                        </p:attrNameLst>
                                      </p:cBhvr>
                                      <p:tavLst>
                                        <p:tav tm="0">
                                          <p:val>
                                            <p:strVal val="#ppt_x"/>
                                          </p:val>
                                        </p:tav>
                                        <p:tav tm="100000">
                                          <p:val>
                                            <p:strVal val="#ppt_x"/>
                                          </p:val>
                                        </p:tav>
                                      </p:tavLst>
                                    </p:anim>
                                    <p:anim calcmode="lin" valueType="num">
                                      <p:cBhvr>
                                        <p:cTn id="9" dur="500" fill="hold"/>
                                        <p:tgtEl>
                                          <p:spTgt spid="10487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5" presetClass="entr" presetSubtype="0" fill="hold" grpId="0" nodeType="afterEffect">
                                  <p:stCondLst>
                                    <p:cond delay="0"/>
                                  </p:stCondLst>
                                  <p:childTnLst>
                                    <p:set>
                                      <p:cBhvr>
                                        <p:cTn id="12" dur="1" fill="hold">
                                          <p:stCondLst>
                                            <p:cond delay="0"/>
                                          </p:stCondLst>
                                        </p:cTn>
                                        <p:tgtEl>
                                          <p:spTgt spid="1048703"/>
                                        </p:tgtEl>
                                        <p:attrNameLst>
                                          <p:attrName>style.visibility</p:attrName>
                                        </p:attrNameLst>
                                      </p:cBhvr>
                                      <p:to>
                                        <p:strVal val="visible"/>
                                      </p:to>
                                    </p:set>
                                    <p:animEffect transition="in" filter="fade">
                                      <p:cBhvr>
                                        <p:cTn id="13" dur="1000"/>
                                        <p:tgtEl>
                                          <p:spTgt spid="1048703"/>
                                        </p:tgtEl>
                                      </p:cBhvr>
                                    </p:animEffect>
                                    <p:anim calcmode="lin" valueType="num">
                                      <p:cBhvr>
                                        <p:cTn id="14" dur="1000" fill="hold"/>
                                        <p:tgtEl>
                                          <p:spTgt spid="1048703"/>
                                        </p:tgtEl>
                                        <p:attrNameLst>
                                          <p:attrName>style.rotation</p:attrName>
                                        </p:attrNameLst>
                                      </p:cBhvr>
                                      <p:tavLst>
                                        <p:tav tm="0">
                                          <p:val>
                                            <p:fltVal val="720"/>
                                          </p:val>
                                        </p:tav>
                                        <p:tav tm="100000">
                                          <p:val>
                                            <p:fltVal val="0"/>
                                          </p:val>
                                        </p:tav>
                                      </p:tavLst>
                                    </p:anim>
                                    <p:anim calcmode="lin" valueType="num">
                                      <p:cBhvr>
                                        <p:cTn id="15" dur="1000" fill="hold"/>
                                        <p:tgtEl>
                                          <p:spTgt spid="1048703"/>
                                        </p:tgtEl>
                                        <p:attrNameLst>
                                          <p:attrName>ppt_h</p:attrName>
                                        </p:attrNameLst>
                                      </p:cBhvr>
                                      <p:tavLst>
                                        <p:tav tm="0">
                                          <p:val>
                                            <p:fltVal val="0"/>
                                          </p:val>
                                        </p:tav>
                                        <p:tav tm="100000">
                                          <p:val>
                                            <p:strVal val="#ppt_h"/>
                                          </p:val>
                                        </p:tav>
                                      </p:tavLst>
                                    </p:anim>
                                    <p:anim calcmode="lin" valueType="num">
                                      <p:cBhvr>
                                        <p:cTn id="16" dur="1000" fill="hold"/>
                                        <p:tgtEl>
                                          <p:spTgt spid="1048703"/>
                                        </p:tgtEl>
                                        <p:attrNameLst>
                                          <p:attrName>ppt_w</p:attrName>
                                        </p:attrNameLst>
                                      </p:cBhvr>
                                      <p:tavLst>
                                        <p:tav tm="0">
                                          <p:val>
                                            <p:fltVal val="0"/>
                                          </p:val>
                                        </p:tav>
                                        <p:tav tm="100000">
                                          <p:val>
                                            <p:strVal val="#ppt_w"/>
                                          </p:val>
                                        </p:tav>
                                      </p:tavLst>
                                    </p:anim>
                                  </p:childTnLst>
                                </p:cTn>
                              </p:par>
                            </p:childTnLst>
                          </p:cTn>
                        </p:par>
                        <p:par>
                          <p:cTn id="17" fill="hold">
                            <p:stCondLst>
                              <p:cond delay="1500"/>
                            </p:stCondLst>
                            <p:childTnLst>
                              <p:par>
                                <p:cTn id="18" presetID="35" presetClass="entr" presetSubtype="0" fill="hold" grpId="0" nodeType="afterEffect">
                                  <p:stCondLst>
                                    <p:cond delay="0"/>
                                  </p:stCondLst>
                                  <p:childTnLst>
                                    <p:set>
                                      <p:cBhvr>
                                        <p:cTn id="19" dur="1" fill="hold">
                                          <p:stCondLst>
                                            <p:cond delay="0"/>
                                          </p:stCondLst>
                                        </p:cTn>
                                        <p:tgtEl>
                                          <p:spTgt spid="1048696"/>
                                        </p:tgtEl>
                                        <p:attrNameLst>
                                          <p:attrName>style.visibility</p:attrName>
                                        </p:attrNameLst>
                                      </p:cBhvr>
                                      <p:to>
                                        <p:strVal val="visible"/>
                                      </p:to>
                                    </p:set>
                                    <p:animEffect transition="in" filter="fade">
                                      <p:cBhvr>
                                        <p:cTn id="20" dur="1000"/>
                                        <p:tgtEl>
                                          <p:spTgt spid="1048696"/>
                                        </p:tgtEl>
                                      </p:cBhvr>
                                    </p:animEffect>
                                    <p:anim calcmode="lin" valueType="num">
                                      <p:cBhvr>
                                        <p:cTn id="21" dur="1000" fill="hold"/>
                                        <p:tgtEl>
                                          <p:spTgt spid="1048696"/>
                                        </p:tgtEl>
                                        <p:attrNameLst>
                                          <p:attrName>style.rotation</p:attrName>
                                        </p:attrNameLst>
                                      </p:cBhvr>
                                      <p:tavLst>
                                        <p:tav tm="0">
                                          <p:val>
                                            <p:fltVal val="720"/>
                                          </p:val>
                                        </p:tav>
                                        <p:tav tm="100000">
                                          <p:val>
                                            <p:fltVal val="0"/>
                                          </p:val>
                                        </p:tav>
                                      </p:tavLst>
                                    </p:anim>
                                    <p:anim calcmode="lin" valueType="num">
                                      <p:cBhvr>
                                        <p:cTn id="22" dur="1000" fill="hold"/>
                                        <p:tgtEl>
                                          <p:spTgt spid="1048696"/>
                                        </p:tgtEl>
                                        <p:attrNameLst>
                                          <p:attrName>ppt_h</p:attrName>
                                        </p:attrNameLst>
                                      </p:cBhvr>
                                      <p:tavLst>
                                        <p:tav tm="0">
                                          <p:val>
                                            <p:fltVal val="0"/>
                                          </p:val>
                                        </p:tav>
                                        <p:tav tm="100000">
                                          <p:val>
                                            <p:strVal val="#ppt_h"/>
                                          </p:val>
                                        </p:tav>
                                      </p:tavLst>
                                    </p:anim>
                                    <p:anim calcmode="lin" valueType="num">
                                      <p:cBhvr>
                                        <p:cTn id="23" dur="1000" fill="hold"/>
                                        <p:tgtEl>
                                          <p:spTgt spid="1048696"/>
                                        </p:tgtEl>
                                        <p:attrNameLst>
                                          <p:attrName>ppt_w</p:attrName>
                                        </p:attrNameLst>
                                      </p:cBhvr>
                                      <p:tavLst>
                                        <p:tav tm="0">
                                          <p:val>
                                            <p:fltVal val="0"/>
                                          </p:val>
                                        </p:tav>
                                        <p:tav tm="100000">
                                          <p:val>
                                            <p:strVal val="#ppt_w"/>
                                          </p:val>
                                        </p:tav>
                                      </p:tavLst>
                                    </p:anim>
                                  </p:childTnLst>
                                </p:cTn>
                              </p:par>
                            </p:childTnLst>
                          </p:cTn>
                        </p:par>
                        <p:par>
                          <p:cTn id="24" fill="hold">
                            <p:stCondLst>
                              <p:cond delay="2500"/>
                            </p:stCondLst>
                            <p:childTnLst>
                              <p:par>
                                <p:cTn id="25" presetID="35" presetClass="entr" presetSubtype="0" fill="hold" grpId="0" nodeType="afterEffect">
                                  <p:stCondLst>
                                    <p:cond delay="0"/>
                                  </p:stCondLst>
                                  <p:childTnLst>
                                    <p:set>
                                      <p:cBhvr>
                                        <p:cTn id="26" dur="1" fill="hold">
                                          <p:stCondLst>
                                            <p:cond delay="0"/>
                                          </p:stCondLst>
                                        </p:cTn>
                                        <p:tgtEl>
                                          <p:spTgt spid="1048695"/>
                                        </p:tgtEl>
                                        <p:attrNameLst>
                                          <p:attrName>style.visibility</p:attrName>
                                        </p:attrNameLst>
                                      </p:cBhvr>
                                      <p:to>
                                        <p:strVal val="visible"/>
                                      </p:to>
                                    </p:set>
                                    <p:animEffect transition="in" filter="fade">
                                      <p:cBhvr>
                                        <p:cTn id="27" dur="1000"/>
                                        <p:tgtEl>
                                          <p:spTgt spid="1048695"/>
                                        </p:tgtEl>
                                      </p:cBhvr>
                                    </p:animEffect>
                                    <p:anim calcmode="lin" valueType="num">
                                      <p:cBhvr>
                                        <p:cTn id="28" dur="1000" fill="hold"/>
                                        <p:tgtEl>
                                          <p:spTgt spid="1048695"/>
                                        </p:tgtEl>
                                        <p:attrNameLst>
                                          <p:attrName>style.rotation</p:attrName>
                                        </p:attrNameLst>
                                      </p:cBhvr>
                                      <p:tavLst>
                                        <p:tav tm="0">
                                          <p:val>
                                            <p:fltVal val="720"/>
                                          </p:val>
                                        </p:tav>
                                        <p:tav tm="100000">
                                          <p:val>
                                            <p:fltVal val="0"/>
                                          </p:val>
                                        </p:tav>
                                      </p:tavLst>
                                    </p:anim>
                                    <p:anim calcmode="lin" valueType="num">
                                      <p:cBhvr>
                                        <p:cTn id="29" dur="1000" fill="hold"/>
                                        <p:tgtEl>
                                          <p:spTgt spid="1048695"/>
                                        </p:tgtEl>
                                        <p:attrNameLst>
                                          <p:attrName>ppt_h</p:attrName>
                                        </p:attrNameLst>
                                      </p:cBhvr>
                                      <p:tavLst>
                                        <p:tav tm="0">
                                          <p:val>
                                            <p:fltVal val="0"/>
                                          </p:val>
                                        </p:tav>
                                        <p:tav tm="100000">
                                          <p:val>
                                            <p:strVal val="#ppt_h"/>
                                          </p:val>
                                        </p:tav>
                                      </p:tavLst>
                                    </p:anim>
                                    <p:anim calcmode="lin" valueType="num">
                                      <p:cBhvr>
                                        <p:cTn id="30" dur="1000" fill="hold"/>
                                        <p:tgtEl>
                                          <p:spTgt spid="1048695"/>
                                        </p:tgtEl>
                                        <p:attrNameLst>
                                          <p:attrName>ppt_w</p:attrName>
                                        </p:attrNameLst>
                                      </p:cBhvr>
                                      <p:tavLst>
                                        <p:tav tm="0">
                                          <p:val>
                                            <p:fltVal val="0"/>
                                          </p:val>
                                        </p:tav>
                                        <p:tav tm="100000">
                                          <p:val>
                                            <p:strVal val="#ppt_w"/>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5" grpId="0" animBg="1"/>
      <p:bldP spid="1048696" grpId="0" animBg="1"/>
      <p:bldP spid="1048703" grpId="0" animBg="1"/>
      <p:bldP spid="1048718" grpId="0" animBg="1"/>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2" name="TextBox 5"/>
          <p:cNvSpPr txBox="1"/>
          <p:nvPr/>
        </p:nvSpPr>
        <p:spPr>
          <a:xfrm>
            <a:off x="3357554" y="285734"/>
            <a:ext cx="2475558" cy="360614"/>
          </a:xfrm>
          <a:prstGeom prst="rect">
            <a:avLst/>
          </a:prstGeom>
          <a:noFill/>
        </p:spPr>
        <p:txBody>
          <a:bodyPr wrap="none" lIns="82808" tIns="41403" rIns="82808" bIns="41403" rtlCol="0">
            <a:spAutoFit/>
          </a:bodyPr>
          <a:lstStyle/>
          <a:p>
            <a:pPr algn="r"/>
            <a:r>
              <a:rPr lang="zh-CN" altLang="en-US" b="1" dirty="0" smtClean="0">
                <a:solidFill>
                  <a:srgbClr val="0075C2"/>
                </a:solidFill>
                <a:latin typeface="微软雅黑" panose="020B0503020204020204" pitchFamily="34" charset="-122"/>
                <a:ea typeface="微软雅黑" panose="020B0503020204020204" pitchFamily="34" charset="-122"/>
              </a:rPr>
              <a:t>血常规概述与包括项目</a:t>
            </a:r>
            <a:endParaRPr lang="zh-CN" altLang="en-US" b="1" dirty="0">
              <a:solidFill>
                <a:srgbClr val="0075C2"/>
              </a:solidFill>
              <a:latin typeface="微软雅黑" panose="020B0503020204020204" pitchFamily="34" charset="-122"/>
              <a:ea typeface="微软雅黑" panose="020B0503020204020204" pitchFamily="34" charset="-122"/>
            </a:endParaRPr>
          </a:p>
        </p:txBody>
      </p:sp>
      <p:grpSp>
        <p:nvGrpSpPr>
          <p:cNvPr id="82" name="组合 24"/>
          <p:cNvGrpSpPr/>
          <p:nvPr/>
        </p:nvGrpSpPr>
        <p:grpSpPr>
          <a:xfrm>
            <a:off x="1021715" y="646430"/>
            <a:ext cx="1969135" cy="491490"/>
            <a:chOff x="1308687" y="2471451"/>
            <a:chExt cx="2174513" cy="324000"/>
          </a:xfrm>
        </p:grpSpPr>
        <p:sp>
          <p:nvSpPr>
            <p:cNvPr id="1048686" name="矩形 25"/>
            <p:cNvSpPr/>
            <p:nvPr/>
          </p:nvSpPr>
          <p:spPr>
            <a:xfrm>
              <a:off x="1308687" y="2471451"/>
              <a:ext cx="2174513" cy="324000"/>
            </a:xfrm>
            <a:prstGeom prst="rect">
              <a:avLst/>
            </a:prstGeom>
            <a:solidFill>
              <a:schemeClr val="tx1">
                <a:lumMod val="75000"/>
                <a:lumOff val="25000"/>
              </a:schemeClr>
            </a:solidFill>
            <a:ln w="1905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87" name="TextBox 26"/>
            <p:cNvSpPr txBox="1"/>
            <p:nvPr/>
          </p:nvSpPr>
          <p:spPr>
            <a:xfrm>
              <a:off x="1568142" y="2502009"/>
              <a:ext cx="1654902" cy="262884"/>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白细胞计数</a:t>
              </a:r>
            </a:p>
          </p:txBody>
        </p:sp>
      </p:grpSp>
      <p:sp>
        <p:nvSpPr>
          <p:cNvPr id="34" name="矩形 33"/>
          <p:cNvSpPr/>
          <p:nvPr/>
        </p:nvSpPr>
        <p:spPr>
          <a:xfrm>
            <a:off x="571472" y="214296"/>
            <a:ext cx="1285884"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4"/>
          <p:cNvGrpSpPr/>
          <p:nvPr/>
        </p:nvGrpSpPr>
        <p:grpSpPr>
          <a:xfrm>
            <a:off x="1021715" y="2046605"/>
            <a:ext cx="1969135" cy="491490"/>
            <a:chOff x="1308687" y="2471451"/>
            <a:chExt cx="2174513" cy="324000"/>
          </a:xfrm>
        </p:grpSpPr>
        <p:sp>
          <p:nvSpPr>
            <p:cNvPr id="3" name="矩形 25"/>
            <p:cNvSpPr/>
            <p:nvPr/>
          </p:nvSpPr>
          <p:spPr>
            <a:xfrm>
              <a:off x="1308687" y="2471451"/>
              <a:ext cx="2174513" cy="324000"/>
            </a:xfrm>
            <a:prstGeom prst="rect">
              <a:avLst/>
            </a:prstGeom>
            <a:solidFill>
              <a:schemeClr val="tx1">
                <a:lumMod val="75000"/>
                <a:lumOff val="25000"/>
              </a:schemeClr>
            </a:solidFill>
            <a:ln w="1905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26"/>
            <p:cNvSpPr txBox="1"/>
            <p:nvPr/>
          </p:nvSpPr>
          <p:spPr>
            <a:xfrm>
              <a:off x="1568142" y="2502009"/>
              <a:ext cx="1654902" cy="262884"/>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红细胞计数</a:t>
              </a:r>
            </a:p>
          </p:txBody>
        </p:sp>
      </p:grpSp>
      <p:grpSp>
        <p:nvGrpSpPr>
          <p:cNvPr id="8" name="组合 24"/>
          <p:cNvGrpSpPr/>
          <p:nvPr/>
        </p:nvGrpSpPr>
        <p:grpSpPr>
          <a:xfrm>
            <a:off x="3587115" y="646430"/>
            <a:ext cx="1969135" cy="491490"/>
            <a:chOff x="1308687" y="2471451"/>
            <a:chExt cx="2174513" cy="324000"/>
          </a:xfrm>
        </p:grpSpPr>
        <p:sp>
          <p:nvSpPr>
            <p:cNvPr id="9" name="矩形 25"/>
            <p:cNvSpPr/>
            <p:nvPr/>
          </p:nvSpPr>
          <p:spPr>
            <a:xfrm>
              <a:off x="1308687" y="2471451"/>
              <a:ext cx="2174513" cy="324000"/>
            </a:xfrm>
            <a:prstGeom prst="rect">
              <a:avLst/>
            </a:prstGeom>
            <a:solidFill>
              <a:schemeClr val="tx1">
                <a:lumMod val="75000"/>
                <a:lumOff val="25000"/>
              </a:schemeClr>
            </a:solidFill>
            <a:ln w="1905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26"/>
            <p:cNvSpPr txBox="1"/>
            <p:nvPr/>
          </p:nvSpPr>
          <p:spPr>
            <a:xfrm>
              <a:off x="1568142" y="2502009"/>
              <a:ext cx="1654902" cy="262884"/>
            </a:xfrm>
            <a:prstGeom prst="rect">
              <a:avLst/>
            </a:prstGeom>
            <a:noFill/>
          </p:spPr>
          <p:txBody>
            <a:bodyPr wrap="squar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血红蛋白</a:t>
              </a:r>
            </a:p>
          </p:txBody>
        </p:sp>
      </p:grpSp>
      <p:grpSp>
        <p:nvGrpSpPr>
          <p:cNvPr id="11" name="组合 24"/>
          <p:cNvGrpSpPr/>
          <p:nvPr/>
        </p:nvGrpSpPr>
        <p:grpSpPr>
          <a:xfrm>
            <a:off x="3586480" y="2046605"/>
            <a:ext cx="1969135" cy="491490"/>
            <a:chOff x="1308687" y="2471451"/>
            <a:chExt cx="2174513" cy="324000"/>
          </a:xfrm>
        </p:grpSpPr>
        <p:sp>
          <p:nvSpPr>
            <p:cNvPr id="12" name="矩形 25"/>
            <p:cNvSpPr/>
            <p:nvPr/>
          </p:nvSpPr>
          <p:spPr>
            <a:xfrm>
              <a:off x="1308687" y="2471451"/>
              <a:ext cx="2174513" cy="324000"/>
            </a:xfrm>
            <a:prstGeom prst="rect">
              <a:avLst/>
            </a:prstGeom>
            <a:solidFill>
              <a:schemeClr val="tx1">
                <a:lumMod val="75000"/>
                <a:lumOff val="25000"/>
              </a:schemeClr>
            </a:solidFill>
            <a:ln w="1905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26"/>
            <p:cNvSpPr txBox="1"/>
            <p:nvPr/>
          </p:nvSpPr>
          <p:spPr>
            <a:xfrm>
              <a:off x="1465061" y="2502009"/>
              <a:ext cx="1915058" cy="262884"/>
            </a:xfrm>
            <a:prstGeom prst="rect">
              <a:avLst/>
            </a:prstGeom>
            <a:noFill/>
          </p:spPr>
          <p:txBody>
            <a:bodyPr wrap="squar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红细胞压积</a:t>
              </a:r>
            </a:p>
          </p:txBody>
        </p:sp>
      </p:grpSp>
      <p:grpSp>
        <p:nvGrpSpPr>
          <p:cNvPr id="14" name="组合 24"/>
          <p:cNvGrpSpPr/>
          <p:nvPr/>
        </p:nvGrpSpPr>
        <p:grpSpPr>
          <a:xfrm>
            <a:off x="3447415" y="3498850"/>
            <a:ext cx="2246630" cy="491490"/>
            <a:chOff x="1155118" y="2471451"/>
            <a:chExt cx="2480950" cy="324000"/>
          </a:xfrm>
        </p:grpSpPr>
        <p:sp>
          <p:nvSpPr>
            <p:cNvPr id="15" name="矩形 25"/>
            <p:cNvSpPr/>
            <p:nvPr/>
          </p:nvSpPr>
          <p:spPr>
            <a:xfrm>
              <a:off x="1308687" y="2471451"/>
              <a:ext cx="2174513" cy="324000"/>
            </a:xfrm>
            <a:prstGeom prst="rect">
              <a:avLst/>
            </a:prstGeom>
            <a:solidFill>
              <a:schemeClr val="tx1">
                <a:lumMod val="75000"/>
                <a:lumOff val="25000"/>
              </a:schemeClr>
            </a:solidFill>
            <a:ln w="1905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26"/>
            <p:cNvSpPr txBox="1"/>
            <p:nvPr/>
          </p:nvSpPr>
          <p:spPr>
            <a:xfrm>
              <a:off x="1155118" y="2502009"/>
              <a:ext cx="2480950" cy="262884"/>
            </a:xfrm>
            <a:prstGeom prst="rect">
              <a:avLst/>
            </a:prstGeom>
            <a:noFill/>
          </p:spPr>
          <p:txBody>
            <a:bodyPr wrap="squar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红细胞平均体积</a:t>
              </a:r>
            </a:p>
          </p:txBody>
        </p:sp>
      </p:grpSp>
      <p:grpSp>
        <p:nvGrpSpPr>
          <p:cNvPr id="17" name="组合 24"/>
          <p:cNvGrpSpPr/>
          <p:nvPr/>
        </p:nvGrpSpPr>
        <p:grpSpPr>
          <a:xfrm>
            <a:off x="6519545" y="646430"/>
            <a:ext cx="2310766" cy="583565"/>
            <a:chOff x="1308687" y="2471451"/>
            <a:chExt cx="2551775" cy="384698"/>
          </a:xfrm>
        </p:grpSpPr>
        <p:sp>
          <p:nvSpPr>
            <p:cNvPr id="18" name="矩形 25"/>
            <p:cNvSpPr/>
            <p:nvPr/>
          </p:nvSpPr>
          <p:spPr>
            <a:xfrm>
              <a:off x="1308687" y="2471451"/>
              <a:ext cx="2174513" cy="324000"/>
            </a:xfrm>
            <a:prstGeom prst="rect">
              <a:avLst/>
            </a:prstGeom>
            <a:solidFill>
              <a:schemeClr val="tx1">
                <a:lumMod val="75000"/>
                <a:lumOff val="25000"/>
              </a:schemeClr>
            </a:solidFill>
            <a:ln w="1905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26"/>
            <p:cNvSpPr txBox="1"/>
            <p:nvPr/>
          </p:nvSpPr>
          <p:spPr>
            <a:xfrm>
              <a:off x="1386524" y="2471451"/>
              <a:ext cx="2473938" cy="384698"/>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rPr>
                <a:t>红细胞平均血红                                                    蛋白含量</a:t>
              </a:r>
            </a:p>
          </p:txBody>
        </p:sp>
      </p:grpSp>
      <p:grpSp>
        <p:nvGrpSpPr>
          <p:cNvPr id="20" name="组合 24"/>
          <p:cNvGrpSpPr/>
          <p:nvPr/>
        </p:nvGrpSpPr>
        <p:grpSpPr>
          <a:xfrm>
            <a:off x="1047750" y="3498850"/>
            <a:ext cx="1969135" cy="491490"/>
            <a:chOff x="1308687" y="2471451"/>
            <a:chExt cx="2174513" cy="324000"/>
          </a:xfrm>
        </p:grpSpPr>
        <p:sp>
          <p:nvSpPr>
            <p:cNvPr id="21" name="矩形 25"/>
            <p:cNvSpPr/>
            <p:nvPr/>
          </p:nvSpPr>
          <p:spPr>
            <a:xfrm>
              <a:off x="1308687" y="2471451"/>
              <a:ext cx="2174513" cy="324000"/>
            </a:xfrm>
            <a:prstGeom prst="rect">
              <a:avLst/>
            </a:prstGeom>
            <a:solidFill>
              <a:schemeClr val="tx1">
                <a:lumMod val="75000"/>
                <a:lumOff val="25000"/>
              </a:schemeClr>
            </a:solidFill>
            <a:ln w="1905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6"/>
            <p:cNvSpPr txBox="1"/>
            <p:nvPr/>
          </p:nvSpPr>
          <p:spPr>
            <a:xfrm>
              <a:off x="1409664" y="2502009"/>
              <a:ext cx="1915058" cy="262884"/>
            </a:xfrm>
            <a:prstGeom prst="rect">
              <a:avLst/>
            </a:prstGeom>
            <a:noFill/>
          </p:spPr>
          <p:txBody>
            <a:bodyPr wrap="squar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血小板计数</a:t>
              </a:r>
            </a:p>
          </p:txBody>
        </p:sp>
      </p:grpSp>
      <p:sp>
        <p:nvSpPr>
          <p:cNvPr id="23" name="文本框 22"/>
          <p:cNvSpPr txBox="1"/>
          <p:nvPr/>
        </p:nvSpPr>
        <p:spPr>
          <a:xfrm>
            <a:off x="734695" y="1158240"/>
            <a:ext cx="2536825" cy="922020"/>
          </a:xfrm>
          <a:prstGeom prst="rect">
            <a:avLst/>
          </a:prstGeom>
          <a:noFill/>
        </p:spPr>
        <p:txBody>
          <a:bodyPr wrap="square" rtlCol="0">
            <a:spAutoFit/>
          </a:bodyPr>
          <a:lstStyle/>
          <a:p>
            <a:r>
              <a:rPr lang="zh-CN" altLang="en-US"/>
              <a:t>当身体某部位发炎或组织坏死时白细胞数会增加</a:t>
            </a:r>
          </a:p>
        </p:txBody>
      </p:sp>
      <p:sp>
        <p:nvSpPr>
          <p:cNvPr id="24" name="文本框 23"/>
          <p:cNvSpPr txBox="1"/>
          <p:nvPr/>
        </p:nvSpPr>
        <p:spPr>
          <a:xfrm>
            <a:off x="3357245" y="1137920"/>
            <a:ext cx="3341370" cy="922020"/>
          </a:xfrm>
          <a:prstGeom prst="rect">
            <a:avLst/>
          </a:prstGeom>
          <a:noFill/>
        </p:spPr>
        <p:txBody>
          <a:bodyPr wrap="square" rtlCol="0">
            <a:spAutoFit/>
          </a:bodyPr>
          <a:lstStyle/>
          <a:p>
            <a:r>
              <a:rPr lang="zh-CN" altLang="en-US"/>
              <a:t>血红蛋白减少或不正常，可能为低血红蛋白贫血或缺铁性贫血。</a:t>
            </a:r>
          </a:p>
        </p:txBody>
      </p:sp>
      <p:sp>
        <p:nvSpPr>
          <p:cNvPr id="25" name="文本框 24"/>
          <p:cNvSpPr txBox="1"/>
          <p:nvPr/>
        </p:nvSpPr>
        <p:spPr>
          <a:xfrm>
            <a:off x="3524250" y="4100830"/>
            <a:ext cx="2272030" cy="922020"/>
          </a:xfrm>
          <a:prstGeom prst="rect">
            <a:avLst/>
          </a:prstGeom>
          <a:noFill/>
        </p:spPr>
        <p:txBody>
          <a:bodyPr wrap="square" rtlCol="0">
            <a:spAutoFit/>
          </a:bodyPr>
          <a:lstStyle/>
          <a:p>
            <a:r>
              <a:rPr lang="zh-CN" altLang="en-US"/>
              <a:t>值高表示红细胞过大，低值即表示红细胞较少</a:t>
            </a:r>
          </a:p>
        </p:txBody>
      </p:sp>
      <p:sp>
        <p:nvSpPr>
          <p:cNvPr id="26" name="文本框 25"/>
          <p:cNvSpPr txBox="1"/>
          <p:nvPr/>
        </p:nvSpPr>
        <p:spPr>
          <a:xfrm>
            <a:off x="3447415" y="2696210"/>
            <a:ext cx="2673985" cy="645160"/>
          </a:xfrm>
          <a:prstGeom prst="rect">
            <a:avLst/>
          </a:prstGeom>
          <a:noFill/>
        </p:spPr>
        <p:txBody>
          <a:bodyPr wrap="square" rtlCol="0">
            <a:spAutoFit/>
          </a:bodyPr>
          <a:lstStyle/>
          <a:p>
            <a:r>
              <a:rPr lang="zh-CN" altLang="en-US"/>
              <a:t>在一定容积的血液中红细胞与血浆体积的比值。</a:t>
            </a:r>
          </a:p>
        </p:txBody>
      </p:sp>
      <p:sp>
        <p:nvSpPr>
          <p:cNvPr id="27" name="文本框 26"/>
          <p:cNvSpPr txBox="1"/>
          <p:nvPr/>
        </p:nvSpPr>
        <p:spPr>
          <a:xfrm>
            <a:off x="6498590" y="1229995"/>
            <a:ext cx="2219960" cy="2030095"/>
          </a:xfrm>
          <a:prstGeom prst="rect">
            <a:avLst/>
          </a:prstGeom>
          <a:noFill/>
        </p:spPr>
        <p:txBody>
          <a:bodyPr wrap="square" rtlCol="0">
            <a:spAutoFit/>
          </a:bodyPr>
          <a:lstStyle/>
          <a:p>
            <a:r>
              <a:rPr lang="zh-CN" altLang="en-US"/>
              <a:t>检查值过高代表有高色素性贫血、真性红细胞增多</a:t>
            </a:r>
          </a:p>
          <a:p>
            <a:r>
              <a:rPr lang="zh-CN" altLang="en-US"/>
              <a:t>症、心力衰竭等。值过低常见于缺铁性贫血、地中海贫血</a:t>
            </a:r>
          </a:p>
        </p:txBody>
      </p:sp>
    </p:spTree>
    <p:extLst>
      <p:ext uri="{BB962C8B-B14F-4D97-AF65-F5344CB8AC3E}">
        <p14:creationId xmlns:p14="http://schemas.microsoft.com/office/powerpoint/2010/main" val="3938995198"/>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48672"/>
                                        </p:tgtEl>
                                        <p:attrNameLst>
                                          <p:attrName>style.visibility</p:attrName>
                                        </p:attrNameLst>
                                      </p:cBhvr>
                                      <p:to>
                                        <p:strVal val="visible"/>
                                      </p:to>
                                    </p:set>
                                    <p:anim calcmode="lin" valueType="num">
                                      <p:cBhvr additive="base">
                                        <p:cTn id="7" dur="500" fill="hold"/>
                                        <p:tgtEl>
                                          <p:spTgt spid="1048672"/>
                                        </p:tgtEl>
                                        <p:attrNameLst>
                                          <p:attrName>ppt_x</p:attrName>
                                        </p:attrNameLst>
                                      </p:cBhvr>
                                      <p:tavLst>
                                        <p:tav tm="0">
                                          <p:val>
                                            <p:strVal val="#ppt_x"/>
                                          </p:val>
                                        </p:tav>
                                        <p:tav tm="100000">
                                          <p:val>
                                            <p:strVal val="#ppt_x"/>
                                          </p:val>
                                        </p:tav>
                                      </p:tavLst>
                                    </p:anim>
                                    <p:anim calcmode="lin" valueType="num">
                                      <p:cBhvr additive="base">
                                        <p:cTn id="8" dur="500" fill="hold"/>
                                        <p:tgtEl>
                                          <p:spTgt spid="1048672"/>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wipe(left)">
                                      <p:cBhvr>
                                        <p:cTn id="11" dur="350"/>
                                        <p:tgtEl>
                                          <p:spTgt spid="82"/>
                                        </p:tgtEl>
                                      </p:cBhvr>
                                    </p:animEffect>
                                  </p:childTnLst>
                                </p:cTn>
                              </p:par>
                              <p:par>
                                <p:cTn id="12" presetID="22" presetClass="entr" presetSubtype="8"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350"/>
                                        <p:tgtEl>
                                          <p:spTgt spid="2"/>
                                        </p:tgtEl>
                                      </p:cBhvr>
                                    </p:animEffect>
                                  </p:childTnLst>
                                </p:cTn>
                              </p:par>
                              <p:par>
                                <p:cTn id="15" presetID="2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350"/>
                                        <p:tgtEl>
                                          <p:spTgt spid="8"/>
                                        </p:tgtEl>
                                      </p:cBhvr>
                                    </p:animEffect>
                                  </p:childTnLst>
                                </p:cTn>
                              </p:par>
                              <p:par>
                                <p:cTn id="18" presetID="22" presetClass="entr" presetSubtype="8"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350"/>
                                        <p:tgtEl>
                                          <p:spTgt spid="11"/>
                                        </p:tgtEl>
                                      </p:cBhvr>
                                    </p:animEffect>
                                  </p:childTnLst>
                                </p:cTn>
                              </p:par>
                              <p:par>
                                <p:cTn id="21" presetID="22" presetClass="entr" presetSubtype="8"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350"/>
                                        <p:tgtEl>
                                          <p:spTgt spid="14"/>
                                        </p:tgtEl>
                                      </p:cBhvr>
                                    </p:animEffect>
                                  </p:childTnLst>
                                </p:cTn>
                              </p:par>
                              <p:par>
                                <p:cTn id="24" presetID="22" presetClass="entr" presetSubtype="8"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350"/>
                                        <p:tgtEl>
                                          <p:spTgt spid="17"/>
                                        </p:tgtEl>
                                      </p:cBhvr>
                                    </p:animEffect>
                                  </p:childTnLst>
                                </p:cTn>
                              </p:par>
                              <p:par>
                                <p:cTn id="27" presetID="22" presetClass="entr" presetSubtype="8"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3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矩形 46"/>
          <p:cNvSpPr/>
          <p:nvPr/>
        </p:nvSpPr>
        <p:spPr>
          <a:xfrm>
            <a:off x="3953115" y="170074"/>
            <a:ext cx="1158240" cy="288290"/>
          </a:xfrm>
          <a:prstGeom prst="rect">
            <a:avLst/>
          </a:prstGeom>
          <a:effectLst/>
        </p:spPr>
        <p:txBody>
          <a:bodyPr vert="horz" wrap="none">
            <a:spAutoFit/>
          </a:bodyPr>
          <a:lstStyle/>
          <a:p>
            <a:pPr algn="ctr"/>
            <a:r>
              <a:rPr lang="zh-CN" altLang="en-US" sz="1280" dirty="0">
                <a:solidFill>
                  <a:srgbClr val="108136"/>
                </a:solidFill>
                <a:latin typeface="+mj-lt"/>
                <a:ea typeface="微软雅黑" panose="020B0503020204020204" pitchFamily="34" charset="-122"/>
              </a:rPr>
              <a:t>血常规化验单</a:t>
            </a:r>
          </a:p>
        </p:txBody>
      </p:sp>
      <p:sp>
        <p:nvSpPr>
          <p:cNvPr id="1048666" name="等腰三角形 47"/>
          <p:cNvSpPr/>
          <p:nvPr/>
        </p:nvSpPr>
        <p:spPr>
          <a:xfrm rot="10800000">
            <a:off x="4239163" y="-11067"/>
            <a:ext cx="665674" cy="169934"/>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167" name=" 167"/>
          <p:cNvSpPr/>
          <p:nvPr/>
        </p:nvSpPr>
        <p:spPr>
          <a:xfrm>
            <a:off x="539750" y="267970"/>
            <a:ext cx="1440180" cy="2159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2097154" name="Picture 2" descr="C:\Users\Administrator\Desktop\sucaiw-07xtkdyl83730htd.jpg"/>
          <p:cNvPicPr>
            <a:picLocks noChangeAspect="1" noChangeArrowheads="1"/>
          </p:cNvPicPr>
          <p:nvPr/>
        </p:nvPicPr>
        <p:blipFill>
          <a:blip r:embed="rId3"/>
          <a:stretch>
            <a:fillRect/>
          </a:stretch>
        </p:blipFill>
        <p:spPr bwMode="auto">
          <a:xfrm>
            <a:off x="974725" y="850900"/>
            <a:ext cx="7114540" cy="3721100"/>
          </a:xfrm>
          <a:prstGeom prst="rect">
            <a:avLst/>
          </a:prstGeom>
          <a:noFill/>
        </p:spPr>
      </p:pic>
    </p:spTree>
    <p:extLst>
      <p:ext uri="{BB962C8B-B14F-4D97-AF65-F5344CB8AC3E}">
        <p14:creationId xmlns:p14="http://schemas.microsoft.com/office/powerpoint/2010/main" val="2821347695"/>
      </p:ext>
    </p:extLst>
  </p:cSld>
  <p:clrMapOvr>
    <a:masterClrMapping/>
  </p:clrMapOvr>
  <mc:AlternateContent xmlns:mc="http://schemas.openxmlformats.org/markup-compatibility/2006" xmlns:p14="http://schemas.microsoft.com/office/powerpoint/2010/main">
    <mc:Choice Requires="p14">
      <p:transition spd="slow" p14:dur="1200">
        <p:cover dir="u"/>
      </p:transition>
    </mc:Choice>
    <mc:Fallback xmlns="">
      <p:transition spd="slow">
        <p:cover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48666"/>
                                        </p:tgtEl>
                                        <p:attrNameLst>
                                          <p:attrName>style.visibility</p:attrName>
                                        </p:attrNameLst>
                                      </p:cBhvr>
                                      <p:to>
                                        <p:strVal val="visible"/>
                                      </p:to>
                                    </p:set>
                                    <p:animEffect transition="in" filter="fade">
                                      <p:cBhvr>
                                        <p:cTn id="7" dur="500"/>
                                        <p:tgtEl>
                                          <p:spTgt spid="1048666"/>
                                        </p:tgtEl>
                                      </p:cBhvr>
                                    </p:animEffect>
                                    <p:anim calcmode="lin" valueType="num">
                                      <p:cBhvr>
                                        <p:cTn id="8" dur="500" fill="hold"/>
                                        <p:tgtEl>
                                          <p:spTgt spid="1048666"/>
                                        </p:tgtEl>
                                        <p:attrNameLst>
                                          <p:attrName>ppt_x</p:attrName>
                                        </p:attrNameLst>
                                      </p:cBhvr>
                                      <p:tavLst>
                                        <p:tav tm="0">
                                          <p:val>
                                            <p:strVal val="#ppt_x"/>
                                          </p:val>
                                        </p:tav>
                                        <p:tav tm="100000">
                                          <p:val>
                                            <p:strVal val="#ppt_x"/>
                                          </p:val>
                                        </p:tav>
                                      </p:tavLst>
                                    </p:anim>
                                    <p:anim calcmode="lin" valueType="num">
                                      <p:cBhvr>
                                        <p:cTn id="9" dur="500" fill="hold"/>
                                        <p:tgtEl>
                                          <p:spTgt spid="104866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48665"/>
                                        </p:tgtEl>
                                        <p:attrNameLst>
                                          <p:attrName>style.visibility</p:attrName>
                                        </p:attrNameLst>
                                      </p:cBhvr>
                                      <p:to>
                                        <p:strVal val="visible"/>
                                      </p:to>
                                    </p:set>
                                    <p:anim calcmode="lin" valueType="num">
                                      <p:cBhvr>
                                        <p:cTn id="13" dur="500" fill="hold"/>
                                        <p:tgtEl>
                                          <p:spTgt spid="1048665"/>
                                        </p:tgtEl>
                                        <p:attrNameLst>
                                          <p:attrName>ppt_w</p:attrName>
                                        </p:attrNameLst>
                                      </p:cBhvr>
                                      <p:tavLst>
                                        <p:tav tm="0">
                                          <p:val>
                                            <p:fltVal val="0"/>
                                          </p:val>
                                        </p:tav>
                                        <p:tav tm="100000">
                                          <p:val>
                                            <p:strVal val="#ppt_w"/>
                                          </p:val>
                                        </p:tav>
                                      </p:tavLst>
                                    </p:anim>
                                    <p:anim calcmode="lin" valueType="num">
                                      <p:cBhvr>
                                        <p:cTn id="14" dur="500" fill="hold"/>
                                        <p:tgtEl>
                                          <p:spTgt spid="1048665"/>
                                        </p:tgtEl>
                                        <p:attrNameLst>
                                          <p:attrName>ppt_h</p:attrName>
                                        </p:attrNameLst>
                                      </p:cBhvr>
                                      <p:tavLst>
                                        <p:tav tm="0">
                                          <p:val>
                                            <p:fltVal val="0"/>
                                          </p:val>
                                        </p:tav>
                                        <p:tav tm="100000">
                                          <p:val>
                                            <p:strVal val="#ppt_h"/>
                                          </p:val>
                                        </p:tav>
                                      </p:tavLst>
                                    </p:anim>
                                    <p:animEffect transition="in" filter="fade">
                                      <p:cBhvr>
                                        <p:cTn id="15" dur="500"/>
                                        <p:tgtEl>
                                          <p:spTgt spid="1048665"/>
                                        </p:tgtEl>
                                      </p:cBhvr>
                                    </p:animEffect>
                                  </p:childTnLst>
                                </p:cTn>
                              </p:par>
                              <p:par>
                                <p:cTn id="16" presetID="14" presetClass="entr" presetSubtype="10" fill="hold" nodeType="withEffect">
                                  <p:stCondLst>
                                    <p:cond delay="0"/>
                                  </p:stCondLst>
                                  <p:childTnLst>
                                    <p:set>
                                      <p:cBhvr>
                                        <p:cTn id="17" dur="1" fill="hold">
                                          <p:stCondLst>
                                            <p:cond delay="0"/>
                                          </p:stCondLst>
                                        </p:cTn>
                                        <p:tgtEl>
                                          <p:spTgt spid="2097154"/>
                                        </p:tgtEl>
                                        <p:attrNameLst>
                                          <p:attrName>style.visibility</p:attrName>
                                        </p:attrNameLst>
                                      </p:cBhvr>
                                      <p:to>
                                        <p:strVal val="visible"/>
                                      </p:to>
                                    </p:set>
                                    <p:animEffect transition="in" filter="randombar(horizontal)">
                                      <p:cBhvr>
                                        <p:cTn id="18" dur="500"/>
                                        <p:tgtEl>
                                          <p:spTgt spid="2097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5" grpId="0" bldLvl="0" animBg="1"/>
      <p:bldP spid="10486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矩形 1"/>
          <p:cNvSpPr/>
          <p:nvPr/>
        </p:nvSpPr>
        <p:spPr>
          <a:xfrm>
            <a:off x="565" y="-12162"/>
            <a:ext cx="9142871" cy="5166413"/>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300"/>
          </a:p>
        </p:txBody>
      </p:sp>
      <p:sp>
        <p:nvSpPr>
          <p:cNvPr id="1048614" name="椭圆 8"/>
          <p:cNvSpPr/>
          <p:nvPr/>
        </p:nvSpPr>
        <p:spPr>
          <a:xfrm>
            <a:off x="4264805" y="392136"/>
            <a:ext cx="4359231" cy="4359231"/>
          </a:xfrm>
          <a:prstGeom prst="ellipse">
            <a:avLst/>
          </a:prstGeom>
          <a:solidFill>
            <a:schemeClr val="accent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300"/>
          </a:p>
        </p:txBody>
      </p:sp>
      <p:sp>
        <p:nvSpPr>
          <p:cNvPr id="1048615" name="TextBox 32"/>
          <p:cNvSpPr txBox="1"/>
          <p:nvPr/>
        </p:nvSpPr>
        <p:spPr>
          <a:xfrm>
            <a:off x="4618898" y="2259237"/>
            <a:ext cx="3931081" cy="469359"/>
          </a:xfrm>
          <a:prstGeom prst="rect">
            <a:avLst/>
          </a:prstGeom>
          <a:noFill/>
        </p:spPr>
        <p:txBody>
          <a:bodyPr wrap="square" lIns="68580" tIns="34290" rIns="68580" bIns="34290" rtlCol="0">
            <a:spAutoFit/>
          </a:bodyPr>
          <a:lstStyle/>
          <a:p>
            <a:pPr algn="ctr"/>
            <a:r>
              <a:rPr lang="zh-CN" altLang="en-US" sz="2600" b="1" dirty="0" smtClean="0">
                <a:solidFill>
                  <a:schemeClr val="accent5">
                    <a:lumMod val="75000"/>
                  </a:schemeClr>
                </a:solidFill>
                <a:latin typeface="华文新魏" pitchFamily="2" charset="-122"/>
                <a:ea typeface="华文新魏" pitchFamily="2" charset="-122"/>
                <a:sym typeface="Arial" panose="020B0604020202020204" pitchFamily="34" charset="0"/>
              </a:rPr>
              <a:t>阵发性哭闹的原因</a:t>
            </a:r>
            <a:endParaRPr lang="en-US" sz="2600" b="1" dirty="0">
              <a:solidFill>
                <a:schemeClr val="accent5">
                  <a:lumMod val="75000"/>
                </a:schemeClr>
              </a:solidFill>
              <a:latin typeface="华文新魏" pitchFamily="2" charset="-122"/>
              <a:ea typeface="华文新魏" pitchFamily="2" charset="-122"/>
              <a:sym typeface="Arial" panose="020B0604020202020204" pitchFamily="34" charset="0"/>
            </a:endParaRPr>
          </a:p>
        </p:txBody>
      </p:sp>
      <p:sp>
        <p:nvSpPr>
          <p:cNvPr id="1048616" name="TextBox 32"/>
          <p:cNvSpPr txBox="1"/>
          <p:nvPr/>
        </p:nvSpPr>
        <p:spPr>
          <a:xfrm>
            <a:off x="4826002" y="2673352"/>
            <a:ext cx="3037548" cy="438582"/>
          </a:xfrm>
          <a:prstGeom prst="rect">
            <a:avLst/>
          </a:prstGeom>
          <a:noFill/>
        </p:spPr>
        <p:txBody>
          <a:bodyPr wrap="square" lIns="68580" tIns="34290" rIns="68580" bIns="34290" rtlCol="0">
            <a:spAutoFit/>
          </a:bodyPr>
          <a:lstStyle/>
          <a:p>
            <a:pPr algn="r">
              <a:lnSpc>
                <a:spcPct val="120000"/>
              </a:lnSpc>
            </a:pPr>
            <a:r>
              <a:rPr lang="en-US" altLang="zh-CN" sz="2000" dirty="0" smtClean="0">
                <a:solidFill>
                  <a:schemeClr val="accent5">
                    <a:lumMod val="75000"/>
                  </a:schemeClr>
                </a:solidFill>
                <a:latin typeface="华文行楷" pitchFamily="2" charset="-122"/>
                <a:ea typeface="华文行楷" pitchFamily="2" charset="-122"/>
                <a:cs typeface="+mn-ea"/>
                <a:sym typeface="Arial" panose="020B0604020202020204" pitchFamily="34" charset="0"/>
              </a:rPr>
              <a:t>2016</a:t>
            </a:r>
            <a:r>
              <a:rPr lang="zh-CN" altLang="en-US" sz="2000" dirty="0" smtClean="0">
                <a:solidFill>
                  <a:schemeClr val="accent5">
                    <a:lumMod val="75000"/>
                  </a:schemeClr>
                </a:solidFill>
                <a:latin typeface="华文行楷" pitchFamily="2" charset="-122"/>
                <a:ea typeface="华文行楷" pitchFamily="2" charset="-122"/>
                <a:cs typeface="+mn-ea"/>
                <a:sym typeface="Arial" panose="020B0604020202020204" pitchFamily="34" charset="0"/>
              </a:rPr>
              <a:t>级经济学张丹枫</a:t>
            </a:r>
            <a:endParaRPr lang="en-GB" altLang="zh-CN" sz="2000" dirty="0">
              <a:solidFill>
                <a:schemeClr val="accent5">
                  <a:lumMod val="75000"/>
                </a:schemeClr>
              </a:solidFill>
              <a:latin typeface="华文行楷" pitchFamily="2" charset="-122"/>
              <a:ea typeface="华文行楷" pitchFamily="2" charset="-122"/>
              <a:cs typeface="+mn-ea"/>
              <a:sym typeface="Arial" panose="020B0604020202020204" pitchFamily="34" charset="0"/>
            </a:endParaRPr>
          </a:p>
        </p:txBody>
      </p:sp>
      <p:sp>
        <p:nvSpPr>
          <p:cNvPr id="1048617" name="椭圆 11"/>
          <p:cNvSpPr/>
          <p:nvPr/>
        </p:nvSpPr>
        <p:spPr>
          <a:xfrm>
            <a:off x="732559" y="312970"/>
            <a:ext cx="1823217" cy="204275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8800" b="1" dirty="0">
                <a:solidFill>
                  <a:schemeClr val="accent5">
                    <a:lumMod val="75000"/>
                  </a:schemeClr>
                </a:solidFill>
                <a:latin typeface="新宋体" pitchFamily="49" charset="-122"/>
                <a:ea typeface="新宋体" pitchFamily="49" charset="-122"/>
              </a:rPr>
              <a:t>01</a:t>
            </a:r>
            <a:endParaRPr lang="zh-CN" altLang="en-US" sz="8800" b="1" dirty="0">
              <a:solidFill>
                <a:schemeClr val="accent5">
                  <a:lumMod val="75000"/>
                </a:schemeClr>
              </a:solidFill>
              <a:latin typeface="新宋体" pitchFamily="49" charset="-122"/>
              <a:ea typeface="新宋体" pitchFamily="49" charset="-122"/>
            </a:endParaRPr>
          </a:p>
        </p:txBody>
      </p:sp>
    </p:spTree>
    <p:extLst>
      <p:ext uri="{BB962C8B-B14F-4D97-AF65-F5344CB8AC3E}">
        <p14:creationId xmlns:p14="http://schemas.microsoft.com/office/powerpoint/2010/main" val="10031003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48613"/>
                                        </p:tgtEl>
                                        <p:attrNameLst>
                                          <p:attrName>style.visibility</p:attrName>
                                        </p:attrNameLst>
                                      </p:cBhvr>
                                      <p:to>
                                        <p:strVal val="visible"/>
                                      </p:to>
                                    </p:set>
                                    <p:anim calcmode="lin" valueType="num">
                                      <p:cBhvr>
                                        <p:cTn id="7" dur="500" fill="hold"/>
                                        <p:tgtEl>
                                          <p:spTgt spid="1048613"/>
                                        </p:tgtEl>
                                        <p:attrNameLst>
                                          <p:attrName>ppt_w</p:attrName>
                                        </p:attrNameLst>
                                      </p:cBhvr>
                                      <p:tavLst>
                                        <p:tav tm="0">
                                          <p:val>
                                            <p:fltVal val="0"/>
                                          </p:val>
                                        </p:tav>
                                        <p:tav tm="100000">
                                          <p:val>
                                            <p:strVal val="#ppt_w"/>
                                          </p:val>
                                        </p:tav>
                                      </p:tavLst>
                                    </p:anim>
                                    <p:anim calcmode="lin" valueType="num">
                                      <p:cBhvr>
                                        <p:cTn id="8" dur="500" fill="hold"/>
                                        <p:tgtEl>
                                          <p:spTgt spid="1048613"/>
                                        </p:tgtEl>
                                        <p:attrNameLst>
                                          <p:attrName>ppt_h</p:attrName>
                                        </p:attrNameLst>
                                      </p:cBhvr>
                                      <p:tavLst>
                                        <p:tav tm="0">
                                          <p:val>
                                            <p:fltVal val="0"/>
                                          </p:val>
                                        </p:tav>
                                        <p:tav tm="100000">
                                          <p:val>
                                            <p:strVal val="#ppt_h"/>
                                          </p:val>
                                        </p:tav>
                                      </p:tavLst>
                                    </p:anim>
                                    <p:anim calcmode="lin" valueType="num">
                                      <p:cBhvr>
                                        <p:cTn id="9" dur="500" fill="hold"/>
                                        <p:tgtEl>
                                          <p:spTgt spid="1048613"/>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04861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15" presetClass="entr" presetSubtype="0" fill="hold" grpId="0" nodeType="afterEffect">
                                  <p:stCondLst>
                                    <p:cond delay="0"/>
                                  </p:stCondLst>
                                  <p:childTnLst>
                                    <p:set>
                                      <p:cBhvr>
                                        <p:cTn id="13" dur="1" fill="hold">
                                          <p:stCondLst>
                                            <p:cond delay="0"/>
                                          </p:stCondLst>
                                        </p:cTn>
                                        <p:tgtEl>
                                          <p:spTgt spid="1048617"/>
                                        </p:tgtEl>
                                        <p:attrNameLst>
                                          <p:attrName>style.visibility</p:attrName>
                                        </p:attrNameLst>
                                      </p:cBhvr>
                                      <p:to>
                                        <p:strVal val="visible"/>
                                      </p:to>
                                    </p:set>
                                    <p:anim calcmode="lin" valueType="num">
                                      <p:cBhvr>
                                        <p:cTn id="14" dur="1000" fill="hold"/>
                                        <p:tgtEl>
                                          <p:spTgt spid="1048617"/>
                                        </p:tgtEl>
                                        <p:attrNameLst>
                                          <p:attrName>ppt_w</p:attrName>
                                        </p:attrNameLst>
                                      </p:cBhvr>
                                      <p:tavLst>
                                        <p:tav tm="0">
                                          <p:val>
                                            <p:fltVal val="0"/>
                                          </p:val>
                                        </p:tav>
                                        <p:tav tm="100000">
                                          <p:val>
                                            <p:strVal val="#ppt_w"/>
                                          </p:val>
                                        </p:tav>
                                      </p:tavLst>
                                    </p:anim>
                                    <p:anim calcmode="lin" valueType="num">
                                      <p:cBhvr>
                                        <p:cTn id="15" dur="1000" fill="hold"/>
                                        <p:tgtEl>
                                          <p:spTgt spid="1048617"/>
                                        </p:tgtEl>
                                        <p:attrNameLst>
                                          <p:attrName>ppt_h</p:attrName>
                                        </p:attrNameLst>
                                      </p:cBhvr>
                                      <p:tavLst>
                                        <p:tav tm="0">
                                          <p:val>
                                            <p:fltVal val="0"/>
                                          </p:val>
                                        </p:tav>
                                        <p:tav tm="100000">
                                          <p:val>
                                            <p:strVal val="#ppt_h"/>
                                          </p:val>
                                        </p:tav>
                                      </p:tavLst>
                                    </p:anim>
                                    <p:anim calcmode="lin" valueType="num">
                                      <p:cBhvr>
                                        <p:cTn id="16" dur="1000" fill="hold"/>
                                        <p:tgtEl>
                                          <p:spTgt spid="104861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048617"/>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500"/>
                            </p:stCondLst>
                            <p:childTnLst>
                              <p:par>
                                <p:cTn id="19" presetID="45" presetClass="entr" presetSubtype="0" fill="hold" grpId="0" nodeType="afterEffect">
                                  <p:stCondLst>
                                    <p:cond delay="0"/>
                                  </p:stCondLst>
                                  <p:childTnLst>
                                    <p:set>
                                      <p:cBhvr>
                                        <p:cTn id="20" dur="1" fill="hold">
                                          <p:stCondLst>
                                            <p:cond delay="0"/>
                                          </p:stCondLst>
                                        </p:cTn>
                                        <p:tgtEl>
                                          <p:spTgt spid="1048614"/>
                                        </p:tgtEl>
                                        <p:attrNameLst>
                                          <p:attrName>style.visibility</p:attrName>
                                        </p:attrNameLst>
                                      </p:cBhvr>
                                      <p:to>
                                        <p:strVal val="visible"/>
                                      </p:to>
                                    </p:set>
                                    <p:animEffect transition="in" filter="fade">
                                      <p:cBhvr>
                                        <p:cTn id="21" dur="2000"/>
                                        <p:tgtEl>
                                          <p:spTgt spid="1048614"/>
                                        </p:tgtEl>
                                      </p:cBhvr>
                                    </p:animEffect>
                                    <p:anim calcmode="lin" valueType="num">
                                      <p:cBhvr>
                                        <p:cTn id="22" dur="2000" fill="hold"/>
                                        <p:tgtEl>
                                          <p:spTgt spid="1048614"/>
                                        </p:tgtEl>
                                        <p:attrNameLst>
                                          <p:attrName>ppt_w</p:attrName>
                                        </p:attrNameLst>
                                      </p:cBhvr>
                                      <p:tavLst>
                                        <p:tav tm="0" fmla="#ppt_w*sin(2.5*pi*$)">
                                          <p:val>
                                            <p:fltVal val="0"/>
                                          </p:val>
                                        </p:tav>
                                        <p:tav tm="100000">
                                          <p:val>
                                            <p:fltVal val="1"/>
                                          </p:val>
                                        </p:tav>
                                      </p:tavLst>
                                    </p:anim>
                                    <p:anim calcmode="lin" valueType="num">
                                      <p:cBhvr>
                                        <p:cTn id="23" dur="2000" fill="hold"/>
                                        <p:tgtEl>
                                          <p:spTgt spid="1048614"/>
                                        </p:tgtEl>
                                        <p:attrNameLst>
                                          <p:attrName>ppt_h</p:attrName>
                                        </p:attrNameLst>
                                      </p:cBhvr>
                                      <p:tavLst>
                                        <p:tav tm="0">
                                          <p:val>
                                            <p:strVal val="#ppt_h"/>
                                          </p:val>
                                        </p:tav>
                                        <p:tav tm="100000">
                                          <p:val>
                                            <p:strVal val="#ppt_h"/>
                                          </p:val>
                                        </p:tav>
                                      </p:tavLst>
                                    </p:anim>
                                  </p:childTnLst>
                                </p:cTn>
                              </p:par>
                            </p:childTnLst>
                          </p:cTn>
                        </p:par>
                        <p:par>
                          <p:cTn id="24" fill="hold">
                            <p:stCondLst>
                              <p:cond delay="35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1048615"/>
                                        </p:tgtEl>
                                        <p:attrNameLst>
                                          <p:attrName>style.visibility</p:attrName>
                                        </p:attrNameLst>
                                      </p:cBhvr>
                                      <p:to>
                                        <p:strVal val="visible"/>
                                      </p:to>
                                    </p:set>
                                    <p:anim by="(-#ppt_w*2)" calcmode="lin" valueType="num">
                                      <p:cBhvr rctx="PPT">
                                        <p:cTn id="27" dur="250" autoRev="1" fill="hold">
                                          <p:stCondLst>
                                            <p:cond delay="0"/>
                                          </p:stCondLst>
                                        </p:cTn>
                                        <p:tgtEl>
                                          <p:spTgt spid="1048615"/>
                                        </p:tgtEl>
                                        <p:attrNameLst>
                                          <p:attrName>ppt_w</p:attrName>
                                        </p:attrNameLst>
                                      </p:cBhvr>
                                    </p:anim>
                                    <p:anim by="(#ppt_w*0.50)" calcmode="lin" valueType="num">
                                      <p:cBhvr>
                                        <p:cTn id="28" dur="250" decel="50000" autoRev="1" fill="hold">
                                          <p:stCondLst>
                                            <p:cond delay="0"/>
                                          </p:stCondLst>
                                        </p:cTn>
                                        <p:tgtEl>
                                          <p:spTgt spid="1048615"/>
                                        </p:tgtEl>
                                        <p:attrNameLst>
                                          <p:attrName>ppt_x</p:attrName>
                                        </p:attrNameLst>
                                      </p:cBhvr>
                                    </p:anim>
                                    <p:anim from="(-#ppt_h/2)" to="(#ppt_y)" calcmode="lin" valueType="num">
                                      <p:cBhvr>
                                        <p:cTn id="29" dur="500" fill="hold">
                                          <p:stCondLst>
                                            <p:cond delay="0"/>
                                          </p:stCondLst>
                                        </p:cTn>
                                        <p:tgtEl>
                                          <p:spTgt spid="1048615"/>
                                        </p:tgtEl>
                                        <p:attrNameLst>
                                          <p:attrName>ppt_y</p:attrName>
                                        </p:attrNameLst>
                                      </p:cBhvr>
                                    </p:anim>
                                    <p:animRot by="21600000">
                                      <p:cBhvr>
                                        <p:cTn id="30" dur="500" fill="hold">
                                          <p:stCondLst>
                                            <p:cond delay="0"/>
                                          </p:stCondLst>
                                        </p:cTn>
                                        <p:tgtEl>
                                          <p:spTgt spid="1048615"/>
                                        </p:tgtEl>
                                        <p:attrNameLst>
                                          <p:attrName>r</p:attrName>
                                        </p:attrNameLst>
                                      </p:cBhvr>
                                    </p:animRot>
                                  </p:childTnLst>
                                </p:cTn>
                              </p:par>
                            </p:childTnLst>
                          </p:cTn>
                        </p:par>
                        <p:par>
                          <p:cTn id="31" fill="hold">
                            <p:stCondLst>
                              <p:cond delay="435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1048616"/>
                                        </p:tgtEl>
                                        <p:attrNameLst>
                                          <p:attrName>style.visibility</p:attrName>
                                        </p:attrNameLst>
                                      </p:cBhvr>
                                      <p:to>
                                        <p:strVal val="visible"/>
                                      </p:to>
                                    </p:set>
                                    <p:anim by="(-#ppt_w*2)" calcmode="lin" valueType="num">
                                      <p:cBhvr rctx="PPT">
                                        <p:cTn id="34" dur="250" autoRev="1" fill="hold">
                                          <p:stCondLst>
                                            <p:cond delay="0"/>
                                          </p:stCondLst>
                                        </p:cTn>
                                        <p:tgtEl>
                                          <p:spTgt spid="1048616"/>
                                        </p:tgtEl>
                                        <p:attrNameLst>
                                          <p:attrName>ppt_w</p:attrName>
                                        </p:attrNameLst>
                                      </p:cBhvr>
                                    </p:anim>
                                    <p:anim by="(#ppt_w*0.50)" calcmode="lin" valueType="num">
                                      <p:cBhvr>
                                        <p:cTn id="35" dur="250" decel="50000" autoRev="1" fill="hold">
                                          <p:stCondLst>
                                            <p:cond delay="0"/>
                                          </p:stCondLst>
                                        </p:cTn>
                                        <p:tgtEl>
                                          <p:spTgt spid="1048616"/>
                                        </p:tgtEl>
                                        <p:attrNameLst>
                                          <p:attrName>ppt_x</p:attrName>
                                        </p:attrNameLst>
                                      </p:cBhvr>
                                    </p:anim>
                                    <p:anim from="(-#ppt_h/2)" to="(#ppt_y)" calcmode="lin" valueType="num">
                                      <p:cBhvr>
                                        <p:cTn id="36" dur="500" fill="hold">
                                          <p:stCondLst>
                                            <p:cond delay="0"/>
                                          </p:stCondLst>
                                        </p:cTn>
                                        <p:tgtEl>
                                          <p:spTgt spid="1048616"/>
                                        </p:tgtEl>
                                        <p:attrNameLst>
                                          <p:attrName>ppt_y</p:attrName>
                                        </p:attrNameLst>
                                      </p:cBhvr>
                                    </p:anim>
                                    <p:animRot by="21600000">
                                      <p:cBhvr>
                                        <p:cTn id="37" dur="500" fill="hold">
                                          <p:stCondLst>
                                            <p:cond delay="0"/>
                                          </p:stCondLst>
                                        </p:cTn>
                                        <p:tgtEl>
                                          <p:spTgt spid="10486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3" grpId="0" animBg="1"/>
      <p:bldP spid="1048614" grpId="0" animBg="1"/>
      <p:bldP spid="1048615" grpId="0"/>
      <p:bldP spid="1048616" grpId="0"/>
      <p:bldP spid="10486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5" name="Freeform 5"/>
          <p:cNvSpPr>
            <a:spLocks noEditPoints="1"/>
          </p:cNvSpPr>
          <p:nvPr/>
        </p:nvSpPr>
        <p:spPr bwMode="auto">
          <a:xfrm>
            <a:off x="256070" y="714225"/>
            <a:ext cx="2466924" cy="2120732"/>
          </a:xfrm>
          <a:custGeom>
            <a:avLst/>
            <a:gdLst/>
            <a:ahLst/>
            <a:cxnLst>
              <a:cxn ang="0">
                <a:pos x="585" y="0"/>
              </a:cxn>
              <a:cxn ang="0">
                <a:pos x="0" y="2016"/>
              </a:cxn>
              <a:cxn ang="0">
                <a:pos x="1769" y="1749"/>
              </a:cxn>
              <a:cxn ang="0">
                <a:pos x="585" y="0"/>
              </a:cxn>
              <a:cxn ang="0">
                <a:pos x="624" y="254"/>
              </a:cxn>
              <a:cxn ang="0">
                <a:pos x="1587" y="1683"/>
              </a:cxn>
              <a:cxn ang="0">
                <a:pos x="149" y="1905"/>
              </a:cxn>
              <a:cxn ang="0">
                <a:pos x="624" y="254"/>
              </a:cxn>
            </a:cxnLst>
            <a:rect l="0" t="0" r="r" b="b"/>
            <a:pathLst>
              <a:path w="1769" h="2016">
                <a:moveTo>
                  <a:pt x="585" y="0"/>
                </a:moveTo>
                <a:lnTo>
                  <a:pt x="0" y="2016"/>
                </a:lnTo>
                <a:lnTo>
                  <a:pt x="1769" y="1749"/>
                </a:lnTo>
                <a:lnTo>
                  <a:pt x="585" y="0"/>
                </a:lnTo>
                <a:close/>
                <a:moveTo>
                  <a:pt x="624" y="254"/>
                </a:moveTo>
                <a:lnTo>
                  <a:pt x="1587" y="1683"/>
                </a:lnTo>
                <a:lnTo>
                  <a:pt x="149" y="1905"/>
                </a:lnTo>
                <a:lnTo>
                  <a:pt x="624" y="254"/>
                </a:lnTo>
                <a:close/>
              </a:path>
            </a:pathLst>
          </a:custGeom>
          <a:solidFill>
            <a:srgbClr val="108036"/>
          </a:solidFill>
          <a:ln w="9525">
            <a:noFill/>
            <a:round/>
          </a:ln>
        </p:spPr>
        <p:txBody>
          <a:bodyPr vert="horz" wrap="square" lIns="91429" tIns="45714" rIns="91429" bIns="45714" numCol="1" anchor="t" anchorCtr="0" compatLnSpc="1"/>
          <a:lstStyle/>
          <a:p>
            <a:endParaRPr lang="zh-CN" altLang="en-US" sz="1280"/>
          </a:p>
        </p:txBody>
      </p:sp>
      <p:sp>
        <p:nvSpPr>
          <p:cNvPr id="1048696" name="Freeform 6"/>
          <p:cNvSpPr>
            <a:spLocks noEditPoints="1"/>
          </p:cNvSpPr>
          <p:nvPr/>
        </p:nvSpPr>
        <p:spPr bwMode="auto">
          <a:xfrm>
            <a:off x="1019564" y="988903"/>
            <a:ext cx="1703430" cy="1571375"/>
          </a:xfrm>
          <a:custGeom>
            <a:avLst/>
            <a:gdLst/>
            <a:ahLst/>
            <a:cxnLst>
              <a:cxn ang="0">
                <a:pos x="839" y="0"/>
              </a:cxn>
              <a:cxn ang="0">
                <a:pos x="0" y="1273"/>
              </a:cxn>
              <a:cxn ang="0">
                <a:pos x="1288" y="1469"/>
              </a:cxn>
              <a:cxn ang="0">
                <a:pos x="839" y="0"/>
              </a:cxn>
              <a:cxn ang="0">
                <a:pos x="800" y="222"/>
              </a:cxn>
              <a:cxn ang="0">
                <a:pos x="1145" y="1345"/>
              </a:cxn>
              <a:cxn ang="0">
                <a:pos x="162" y="1195"/>
              </a:cxn>
              <a:cxn ang="0">
                <a:pos x="800" y="222"/>
              </a:cxn>
            </a:cxnLst>
            <a:rect l="0" t="0" r="r" b="b"/>
            <a:pathLst>
              <a:path w="1288" h="1469">
                <a:moveTo>
                  <a:pt x="839" y="0"/>
                </a:moveTo>
                <a:lnTo>
                  <a:pt x="0" y="1273"/>
                </a:lnTo>
                <a:lnTo>
                  <a:pt x="1288" y="1469"/>
                </a:lnTo>
                <a:lnTo>
                  <a:pt x="839" y="0"/>
                </a:lnTo>
                <a:close/>
                <a:moveTo>
                  <a:pt x="800" y="222"/>
                </a:moveTo>
                <a:lnTo>
                  <a:pt x="1145" y="1345"/>
                </a:lnTo>
                <a:lnTo>
                  <a:pt x="162" y="1195"/>
                </a:lnTo>
                <a:lnTo>
                  <a:pt x="800" y="222"/>
                </a:lnTo>
                <a:close/>
              </a:path>
            </a:pathLst>
          </a:custGeom>
          <a:solidFill>
            <a:srgbClr val="8CC94C"/>
          </a:solidFill>
          <a:ln w="9525">
            <a:noFill/>
            <a:round/>
          </a:ln>
        </p:spPr>
        <p:txBody>
          <a:bodyPr vert="horz" wrap="square" lIns="91429" tIns="45714" rIns="91429" bIns="45714" numCol="1" anchor="t" anchorCtr="0" compatLnSpc="1"/>
          <a:lstStyle/>
          <a:p>
            <a:endParaRPr lang="zh-CN" altLang="en-US" sz="1280"/>
          </a:p>
        </p:txBody>
      </p:sp>
      <p:sp>
        <p:nvSpPr>
          <p:cNvPr id="1048703" name="Freeform 7"/>
          <p:cNvSpPr>
            <a:spLocks noEditPoints="1"/>
          </p:cNvSpPr>
          <p:nvPr/>
        </p:nvSpPr>
        <p:spPr bwMode="auto">
          <a:xfrm>
            <a:off x="1763688" y="1466131"/>
            <a:ext cx="1170636" cy="1089230"/>
          </a:xfrm>
          <a:custGeom>
            <a:avLst/>
            <a:gdLst/>
            <a:ahLst/>
            <a:cxnLst>
              <a:cxn ang="0">
                <a:pos x="0" y="463"/>
              </a:cxn>
              <a:cxn ang="0">
                <a:pos x="709" y="1064"/>
              </a:cxn>
              <a:cxn ang="0">
                <a:pos x="988" y="0"/>
              </a:cxn>
              <a:cxn ang="0">
                <a:pos x="0" y="463"/>
              </a:cxn>
              <a:cxn ang="0">
                <a:pos x="663" y="914"/>
              </a:cxn>
              <a:cxn ang="0">
                <a:pos x="149" y="483"/>
              </a:cxn>
              <a:cxn ang="0">
                <a:pos x="865" y="144"/>
              </a:cxn>
              <a:cxn ang="0">
                <a:pos x="663" y="914"/>
              </a:cxn>
            </a:cxnLst>
            <a:rect l="0" t="0" r="r" b="b"/>
            <a:pathLst>
              <a:path w="988" h="1064">
                <a:moveTo>
                  <a:pt x="0" y="463"/>
                </a:moveTo>
                <a:lnTo>
                  <a:pt x="709" y="1064"/>
                </a:lnTo>
                <a:lnTo>
                  <a:pt x="988" y="0"/>
                </a:lnTo>
                <a:lnTo>
                  <a:pt x="0" y="463"/>
                </a:lnTo>
                <a:close/>
                <a:moveTo>
                  <a:pt x="663" y="914"/>
                </a:moveTo>
                <a:lnTo>
                  <a:pt x="149" y="483"/>
                </a:lnTo>
                <a:lnTo>
                  <a:pt x="865" y="144"/>
                </a:lnTo>
                <a:lnTo>
                  <a:pt x="663" y="914"/>
                </a:lnTo>
                <a:close/>
              </a:path>
            </a:pathLst>
          </a:custGeom>
          <a:solidFill>
            <a:srgbClr val="108036"/>
          </a:solidFill>
          <a:ln w="9525">
            <a:noFill/>
            <a:round/>
          </a:ln>
        </p:spPr>
        <p:txBody>
          <a:bodyPr vert="horz" wrap="square" lIns="91429" tIns="45714" rIns="91429" bIns="45714" numCol="1" anchor="t" anchorCtr="0" compatLnSpc="1"/>
          <a:lstStyle/>
          <a:p>
            <a:endParaRPr lang="zh-CN" altLang="en-US" sz="1280"/>
          </a:p>
        </p:txBody>
      </p:sp>
      <p:sp>
        <p:nvSpPr>
          <p:cNvPr id="1048718" name="等腰三角形 42"/>
          <p:cNvSpPr/>
          <p:nvPr/>
        </p:nvSpPr>
        <p:spPr>
          <a:xfrm rot="10800000">
            <a:off x="4239163" y="-11067"/>
            <a:ext cx="665674" cy="169934"/>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35" name="TextBox 5"/>
          <p:cNvSpPr txBox="1"/>
          <p:nvPr/>
        </p:nvSpPr>
        <p:spPr>
          <a:xfrm>
            <a:off x="3610612" y="214296"/>
            <a:ext cx="2222500" cy="359410"/>
          </a:xfrm>
          <a:prstGeom prst="rect">
            <a:avLst/>
          </a:prstGeom>
          <a:noFill/>
        </p:spPr>
        <p:txBody>
          <a:bodyPr wrap="none" lIns="82808" tIns="41403" rIns="82808" bIns="41403" rtlCol="0">
            <a:spAutoFit/>
          </a:bodyPr>
          <a:lstStyle/>
          <a:p>
            <a:pPr algn="r"/>
            <a:r>
              <a:rPr lang="zh-CN" altLang="en-US" b="1" dirty="0" smtClean="0">
                <a:solidFill>
                  <a:schemeClr val="tx2">
                    <a:lumMod val="75000"/>
                  </a:schemeClr>
                </a:solidFill>
                <a:latin typeface="微软雅黑" panose="020B0503020204020204" pitchFamily="34" charset="-122"/>
                <a:ea typeface="微软雅黑" panose="020B0503020204020204" pitchFamily="34" charset="-122"/>
              </a:rPr>
              <a:t>血常规检查临床意义</a:t>
            </a:r>
            <a:endParaRPr lang="zh-CN" altLang="en-US"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3025899" y="839340"/>
            <a:ext cx="5760640" cy="2308324"/>
          </a:xfrm>
          <a:prstGeom prst="rect">
            <a:avLst/>
          </a:prstGeom>
          <a:noFill/>
        </p:spPr>
        <p:txBody>
          <a:bodyPr wrap="square" rtlCol="0">
            <a:spAutoFit/>
          </a:bodyPr>
          <a:lstStyle/>
          <a:p>
            <a:r>
              <a:rPr lang="zh-CN" altLang="en-US" dirty="0"/>
              <a:t>这三个系统与血浆组成了血液，血液不停地流动于人体的循环系统中。参与机体的代谢及每一项功能活动，因此血液对保证机体</a:t>
            </a:r>
            <a:r>
              <a:rPr lang="zh-CN" altLang="en-US" dirty="0" smtClean="0"/>
              <a:t>的新</a:t>
            </a:r>
            <a:r>
              <a:rPr lang="zh-CN" altLang="en-US" dirty="0"/>
              <a:t>陈代谢、功能调节以及人体的内外环境的平衡起重要作用。血液中的任何有形成分发生病理变化，都会影响全身的组织器官。反之，组织或器官的病变可引起血液成分发生变化，因而血液学分析及其结果对了解疾病的严重程度以及辅助诊断某些疾病有很大的帮助</a:t>
            </a:r>
            <a:r>
              <a:rPr lang="zh-CN" altLang="en-US" dirty="0" smtClean="0"/>
              <a:t>。</a:t>
            </a:r>
            <a:endParaRPr lang="zh-CN" altLang="en-US" dirty="0"/>
          </a:p>
        </p:txBody>
      </p:sp>
      <p:sp>
        <p:nvSpPr>
          <p:cNvPr id="40" name="矩形 39"/>
          <p:cNvSpPr/>
          <p:nvPr/>
        </p:nvSpPr>
        <p:spPr>
          <a:xfrm>
            <a:off x="571472" y="142858"/>
            <a:ext cx="1357322" cy="42862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581177" y="3147814"/>
            <a:ext cx="8281370" cy="1477328"/>
          </a:xfrm>
          <a:prstGeom prst="rect">
            <a:avLst/>
          </a:prstGeom>
          <a:noFill/>
        </p:spPr>
        <p:txBody>
          <a:bodyPr wrap="square" rtlCol="0">
            <a:spAutoFit/>
          </a:bodyPr>
          <a:lstStyle/>
          <a:p>
            <a:r>
              <a:rPr lang="zh-CN" altLang="en-US" dirty="0"/>
              <a:t>血常规检查结果中可以根据血红蛋白或红细胞的数量来诊断患者是否贫血。通过分析白细胞的数量和种类可以确定患者的感染源是细菌还是病毒所</a:t>
            </a:r>
          </a:p>
          <a:p>
            <a:r>
              <a:rPr lang="zh-CN" altLang="en-US" dirty="0"/>
              <a:t>致。并且直接通过血常规检查的结果就可以直接诊断白细胞减少症、血小板增多症以及血小板减少症等。同时可以根据血红蛋白的数量将病情划分为轻、</a:t>
            </a:r>
          </a:p>
          <a:p>
            <a:r>
              <a:rPr lang="zh-CN" altLang="en-US" dirty="0"/>
              <a:t>中、重度。</a:t>
            </a:r>
          </a:p>
        </p:txBody>
      </p:sp>
    </p:spTree>
    <p:extLst>
      <p:ext uri="{BB962C8B-B14F-4D97-AF65-F5344CB8AC3E}">
        <p14:creationId xmlns:p14="http://schemas.microsoft.com/office/powerpoint/2010/main" val="3623416111"/>
      </p:ext>
    </p:extLst>
  </p:cSld>
  <p:clrMapOvr>
    <a:masterClrMapping/>
  </p:clrMapOvr>
  <mc:AlternateContent xmlns:mc="http://schemas.openxmlformats.org/markup-compatibility/2006" xmlns:p14="http://schemas.microsoft.com/office/powerpoint/2010/main">
    <mc:Choice Requires="p14">
      <p:transition spd="slow" p14:dur="1200">
        <p:cover dir="u"/>
      </p:transition>
    </mc:Choice>
    <mc:Fallback xmlns="">
      <p:transition spd="slow">
        <p:cover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48718"/>
                                        </p:tgtEl>
                                        <p:attrNameLst>
                                          <p:attrName>style.visibility</p:attrName>
                                        </p:attrNameLst>
                                      </p:cBhvr>
                                      <p:to>
                                        <p:strVal val="visible"/>
                                      </p:to>
                                    </p:set>
                                    <p:animEffect transition="in" filter="fade">
                                      <p:cBhvr>
                                        <p:cTn id="7" dur="500"/>
                                        <p:tgtEl>
                                          <p:spTgt spid="1048718"/>
                                        </p:tgtEl>
                                      </p:cBhvr>
                                    </p:animEffect>
                                    <p:anim calcmode="lin" valueType="num">
                                      <p:cBhvr>
                                        <p:cTn id="8" dur="500" fill="hold"/>
                                        <p:tgtEl>
                                          <p:spTgt spid="1048718"/>
                                        </p:tgtEl>
                                        <p:attrNameLst>
                                          <p:attrName>ppt_x</p:attrName>
                                        </p:attrNameLst>
                                      </p:cBhvr>
                                      <p:tavLst>
                                        <p:tav tm="0">
                                          <p:val>
                                            <p:strVal val="#ppt_x"/>
                                          </p:val>
                                        </p:tav>
                                        <p:tav tm="100000">
                                          <p:val>
                                            <p:strVal val="#ppt_x"/>
                                          </p:val>
                                        </p:tav>
                                      </p:tavLst>
                                    </p:anim>
                                    <p:anim calcmode="lin" valueType="num">
                                      <p:cBhvr>
                                        <p:cTn id="9" dur="500" fill="hold"/>
                                        <p:tgtEl>
                                          <p:spTgt spid="10487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5" presetClass="entr" presetSubtype="0" fill="hold" grpId="0" nodeType="afterEffect">
                                  <p:stCondLst>
                                    <p:cond delay="0"/>
                                  </p:stCondLst>
                                  <p:childTnLst>
                                    <p:set>
                                      <p:cBhvr>
                                        <p:cTn id="12" dur="1" fill="hold">
                                          <p:stCondLst>
                                            <p:cond delay="0"/>
                                          </p:stCondLst>
                                        </p:cTn>
                                        <p:tgtEl>
                                          <p:spTgt spid="1048703"/>
                                        </p:tgtEl>
                                        <p:attrNameLst>
                                          <p:attrName>style.visibility</p:attrName>
                                        </p:attrNameLst>
                                      </p:cBhvr>
                                      <p:to>
                                        <p:strVal val="visible"/>
                                      </p:to>
                                    </p:set>
                                    <p:animEffect transition="in" filter="fade">
                                      <p:cBhvr>
                                        <p:cTn id="13" dur="1000"/>
                                        <p:tgtEl>
                                          <p:spTgt spid="1048703"/>
                                        </p:tgtEl>
                                      </p:cBhvr>
                                    </p:animEffect>
                                    <p:anim calcmode="lin" valueType="num">
                                      <p:cBhvr>
                                        <p:cTn id="14" dur="1000" fill="hold"/>
                                        <p:tgtEl>
                                          <p:spTgt spid="1048703"/>
                                        </p:tgtEl>
                                        <p:attrNameLst>
                                          <p:attrName>style.rotation</p:attrName>
                                        </p:attrNameLst>
                                      </p:cBhvr>
                                      <p:tavLst>
                                        <p:tav tm="0">
                                          <p:val>
                                            <p:fltVal val="720"/>
                                          </p:val>
                                        </p:tav>
                                        <p:tav tm="100000">
                                          <p:val>
                                            <p:fltVal val="0"/>
                                          </p:val>
                                        </p:tav>
                                      </p:tavLst>
                                    </p:anim>
                                    <p:anim calcmode="lin" valueType="num">
                                      <p:cBhvr>
                                        <p:cTn id="15" dur="1000" fill="hold"/>
                                        <p:tgtEl>
                                          <p:spTgt spid="1048703"/>
                                        </p:tgtEl>
                                        <p:attrNameLst>
                                          <p:attrName>ppt_h</p:attrName>
                                        </p:attrNameLst>
                                      </p:cBhvr>
                                      <p:tavLst>
                                        <p:tav tm="0">
                                          <p:val>
                                            <p:fltVal val="0"/>
                                          </p:val>
                                        </p:tav>
                                        <p:tav tm="100000">
                                          <p:val>
                                            <p:strVal val="#ppt_h"/>
                                          </p:val>
                                        </p:tav>
                                      </p:tavLst>
                                    </p:anim>
                                    <p:anim calcmode="lin" valueType="num">
                                      <p:cBhvr>
                                        <p:cTn id="16" dur="1000" fill="hold"/>
                                        <p:tgtEl>
                                          <p:spTgt spid="1048703"/>
                                        </p:tgtEl>
                                        <p:attrNameLst>
                                          <p:attrName>ppt_w</p:attrName>
                                        </p:attrNameLst>
                                      </p:cBhvr>
                                      <p:tavLst>
                                        <p:tav tm="0">
                                          <p:val>
                                            <p:fltVal val="0"/>
                                          </p:val>
                                        </p:tav>
                                        <p:tav tm="100000">
                                          <p:val>
                                            <p:strVal val="#ppt_w"/>
                                          </p:val>
                                        </p:tav>
                                      </p:tavLst>
                                    </p:anim>
                                  </p:childTnLst>
                                </p:cTn>
                              </p:par>
                            </p:childTnLst>
                          </p:cTn>
                        </p:par>
                        <p:par>
                          <p:cTn id="17" fill="hold">
                            <p:stCondLst>
                              <p:cond delay="1500"/>
                            </p:stCondLst>
                            <p:childTnLst>
                              <p:par>
                                <p:cTn id="18" presetID="35" presetClass="entr" presetSubtype="0" fill="hold" grpId="0" nodeType="afterEffect">
                                  <p:stCondLst>
                                    <p:cond delay="0"/>
                                  </p:stCondLst>
                                  <p:childTnLst>
                                    <p:set>
                                      <p:cBhvr>
                                        <p:cTn id="19" dur="1" fill="hold">
                                          <p:stCondLst>
                                            <p:cond delay="0"/>
                                          </p:stCondLst>
                                        </p:cTn>
                                        <p:tgtEl>
                                          <p:spTgt spid="1048696"/>
                                        </p:tgtEl>
                                        <p:attrNameLst>
                                          <p:attrName>style.visibility</p:attrName>
                                        </p:attrNameLst>
                                      </p:cBhvr>
                                      <p:to>
                                        <p:strVal val="visible"/>
                                      </p:to>
                                    </p:set>
                                    <p:animEffect transition="in" filter="fade">
                                      <p:cBhvr>
                                        <p:cTn id="20" dur="1000"/>
                                        <p:tgtEl>
                                          <p:spTgt spid="1048696"/>
                                        </p:tgtEl>
                                      </p:cBhvr>
                                    </p:animEffect>
                                    <p:anim calcmode="lin" valueType="num">
                                      <p:cBhvr>
                                        <p:cTn id="21" dur="1000" fill="hold"/>
                                        <p:tgtEl>
                                          <p:spTgt spid="1048696"/>
                                        </p:tgtEl>
                                        <p:attrNameLst>
                                          <p:attrName>style.rotation</p:attrName>
                                        </p:attrNameLst>
                                      </p:cBhvr>
                                      <p:tavLst>
                                        <p:tav tm="0">
                                          <p:val>
                                            <p:fltVal val="720"/>
                                          </p:val>
                                        </p:tav>
                                        <p:tav tm="100000">
                                          <p:val>
                                            <p:fltVal val="0"/>
                                          </p:val>
                                        </p:tav>
                                      </p:tavLst>
                                    </p:anim>
                                    <p:anim calcmode="lin" valueType="num">
                                      <p:cBhvr>
                                        <p:cTn id="22" dur="1000" fill="hold"/>
                                        <p:tgtEl>
                                          <p:spTgt spid="1048696"/>
                                        </p:tgtEl>
                                        <p:attrNameLst>
                                          <p:attrName>ppt_h</p:attrName>
                                        </p:attrNameLst>
                                      </p:cBhvr>
                                      <p:tavLst>
                                        <p:tav tm="0">
                                          <p:val>
                                            <p:fltVal val="0"/>
                                          </p:val>
                                        </p:tav>
                                        <p:tav tm="100000">
                                          <p:val>
                                            <p:strVal val="#ppt_h"/>
                                          </p:val>
                                        </p:tav>
                                      </p:tavLst>
                                    </p:anim>
                                    <p:anim calcmode="lin" valueType="num">
                                      <p:cBhvr>
                                        <p:cTn id="23" dur="1000" fill="hold"/>
                                        <p:tgtEl>
                                          <p:spTgt spid="1048696"/>
                                        </p:tgtEl>
                                        <p:attrNameLst>
                                          <p:attrName>ppt_w</p:attrName>
                                        </p:attrNameLst>
                                      </p:cBhvr>
                                      <p:tavLst>
                                        <p:tav tm="0">
                                          <p:val>
                                            <p:fltVal val="0"/>
                                          </p:val>
                                        </p:tav>
                                        <p:tav tm="100000">
                                          <p:val>
                                            <p:strVal val="#ppt_w"/>
                                          </p:val>
                                        </p:tav>
                                      </p:tavLst>
                                    </p:anim>
                                  </p:childTnLst>
                                </p:cTn>
                              </p:par>
                            </p:childTnLst>
                          </p:cTn>
                        </p:par>
                        <p:par>
                          <p:cTn id="24" fill="hold">
                            <p:stCondLst>
                              <p:cond delay="2500"/>
                            </p:stCondLst>
                            <p:childTnLst>
                              <p:par>
                                <p:cTn id="25" presetID="35" presetClass="entr" presetSubtype="0" fill="hold" grpId="0" nodeType="afterEffect">
                                  <p:stCondLst>
                                    <p:cond delay="0"/>
                                  </p:stCondLst>
                                  <p:childTnLst>
                                    <p:set>
                                      <p:cBhvr>
                                        <p:cTn id="26" dur="1" fill="hold">
                                          <p:stCondLst>
                                            <p:cond delay="0"/>
                                          </p:stCondLst>
                                        </p:cTn>
                                        <p:tgtEl>
                                          <p:spTgt spid="1048695"/>
                                        </p:tgtEl>
                                        <p:attrNameLst>
                                          <p:attrName>style.visibility</p:attrName>
                                        </p:attrNameLst>
                                      </p:cBhvr>
                                      <p:to>
                                        <p:strVal val="visible"/>
                                      </p:to>
                                    </p:set>
                                    <p:animEffect transition="in" filter="fade">
                                      <p:cBhvr>
                                        <p:cTn id="27" dur="1000"/>
                                        <p:tgtEl>
                                          <p:spTgt spid="1048695"/>
                                        </p:tgtEl>
                                      </p:cBhvr>
                                    </p:animEffect>
                                    <p:anim calcmode="lin" valueType="num">
                                      <p:cBhvr>
                                        <p:cTn id="28" dur="1000" fill="hold"/>
                                        <p:tgtEl>
                                          <p:spTgt spid="1048695"/>
                                        </p:tgtEl>
                                        <p:attrNameLst>
                                          <p:attrName>style.rotation</p:attrName>
                                        </p:attrNameLst>
                                      </p:cBhvr>
                                      <p:tavLst>
                                        <p:tav tm="0">
                                          <p:val>
                                            <p:fltVal val="720"/>
                                          </p:val>
                                        </p:tav>
                                        <p:tav tm="100000">
                                          <p:val>
                                            <p:fltVal val="0"/>
                                          </p:val>
                                        </p:tav>
                                      </p:tavLst>
                                    </p:anim>
                                    <p:anim calcmode="lin" valueType="num">
                                      <p:cBhvr>
                                        <p:cTn id="29" dur="1000" fill="hold"/>
                                        <p:tgtEl>
                                          <p:spTgt spid="1048695"/>
                                        </p:tgtEl>
                                        <p:attrNameLst>
                                          <p:attrName>ppt_h</p:attrName>
                                        </p:attrNameLst>
                                      </p:cBhvr>
                                      <p:tavLst>
                                        <p:tav tm="0">
                                          <p:val>
                                            <p:fltVal val="0"/>
                                          </p:val>
                                        </p:tav>
                                        <p:tav tm="100000">
                                          <p:val>
                                            <p:strVal val="#ppt_h"/>
                                          </p:val>
                                        </p:tav>
                                      </p:tavLst>
                                    </p:anim>
                                    <p:anim calcmode="lin" valueType="num">
                                      <p:cBhvr>
                                        <p:cTn id="30" dur="1000" fill="hold"/>
                                        <p:tgtEl>
                                          <p:spTgt spid="1048695"/>
                                        </p:tgtEl>
                                        <p:attrNameLst>
                                          <p:attrName>ppt_w</p:attrName>
                                        </p:attrNameLst>
                                      </p:cBhvr>
                                      <p:tavLst>
                                        <p:tav tm="0">
                                          <p:val>
                                            <p:fltVal val="0"/>
                                          </p:val>
                                        </p:tav>
                                        <p:tav tm="100000">
                                          <p:val>
                                            <p:strVal val="#ppt_w"/>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5" grpId="0" bldLvl="0" animBg="1"/>
      <p:bldP spid="1048696" grpId="0" bldLvl="0" animBg="1"/>
      <p:bldP spid="1048703" grpId="0" bldLvl="0" animBg="1"/>
      <p:bldP spid="1048718" grpId="0" bldLvl="0" animBg="1"/>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Text Box 4"/>
          <p:cNvSpPr txBox="1">
            <a:spLocks noChangeArrowheads="1"/>
          </p:cNvSpPr>
          <p:nvPr/>
        </p:nvSpPr>
        <p:spPr bwMode="auto">
          <a:xfrm>
            <a:off x="4182716" y="1361682"/>
            <a:ext cx="891277" cy="294005"/>
          </a:xfrm>
          <a:prstGeom prst="rect">
            <a:avLst/>
          </a:prstGeom>
          <a:noFill/>
          <a:ln>
            <a:noFill/>
          </a:ln>
        </p:spPr>
        <p:txBody>
          <a:bodyPr wrap="square" lIns="79146" tIns="39572" rIns="79146" bIns="39572">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50000"/>
              </a:spcBef>
              <a:spcAft>
                <a:spcPct val="0"/>
              </a:spcAft>
            </a:pPr>
            <a:r>
              <a:rPr lang="zh-CN" altLang="en-US" sz="1400" b="1" dirty="0">
                <a:solidFill>
                  <a:srgbClr val="FFFFFF"/>
                </a:solidFill>
                <a:latin typeface="Arial" panose="020B0604020202020204" pitchFamily="34" charset="0"/>
                <a:ea typeface="微软雅黑" panose="020B0503020204020204" pitchFamily="34" charset="-122"/>
              </a:rPr>
              <a:t>腹部</a:t>
            </a:r>
            <a:r>
              <a:rPr lang="en-US" altLang="zh-CN" sz="1400" b="1" dirty="0">
                <a:solidFill>
                  <a:srgbClr val="FFFFFF"/>
                </a:solidFill>
                <a:latin typeface="Arial" panose="020B0604020202020204" pitchFamily="34" charset="0"/>
                <a:ea typeface="微软雅黑" panose="020B0503020204020204" pitchFamily="34" charset="-122"/>
              </a:rPr>
              <a:t>B</a:t>
            </a:r>
            <a:r>
              <a:rPr lang="zh-CN" altLang="en-US" sz="1400" b="1" dirty="0">
                <a:solidFill>
                  <a:srgbClr val="FFFFFF"/>
                </a:solidFill>
                <a:latin typeface="Arial" panose="020B0604020202020204" pitchFamily="34" charset="0"/>
                <a:ea typeface="微软雅黑" panose="020B0503020204020204" pitchFamily="34" charset="-122"/>
              </a:rPr>
              <a:t>超</a:t>
            </a:r>
          </a:p>
        </p:txBody>
      </p:sp>
      <p:sp>
        <p:nvSpPr>
          <p:cNvPr id="1048619" name="AutoShape 5"/>
          <p:cNvSpPr>
            <a:spLocks noChangeArrowheads="1"/>
          </p:cNvSpPr>
          <p:nvPr/>
        </p:nvSpPr>
        <p:spPr bwMode="auto">
          <a:xfrm>
            <a:off x="3782529" y="366809"/>
            <a:ext cx="1691597" cy="691024"/>
          </a:xfrm>
          <a:prstGeom prst="roundRect">
            <a:avLst>
              <a:gd name="adj" fmla="val 5657"/>
            </a:avLst>
          </a:prstGeom>
          <a:gradFill flip="none" rotWithShape="1">
            <a:gsLst>
              <a:gs pos="0">
                <a:schemeClr val="bg1">
                  <a:lumMod val="75000"/>
                  <a:tint val="66000"/>
                  <a:satMod val="160000"/>
                </a:schemeClr>
              </a:gs>
              <a:gs pos="50000">
                <a:schemeClr val="bg1">
                  <a:tint val="44500"/>
                  <a:satMod val="160000"/>
                  <a:lumMod val="96000"/>
                </a:schemeClr>
              </a:gs>
              <a:gs pos="100000">
                <a:schemeClr val="bg1">
                  <a:lumMod val="75000"/>
                  <a:tint val="23500"/>
                  <a:satMod val="160000"/>
                </a:schemeClr>
              </a:gs>
            </a:gsLst>
            <a:lin ang="13500000" scaled="1"/>
          </a:gradFill>
          <a:ln w="19050">
            <a:solidFill>
              <a:schemeClr val="bg1">
                <a:lumMod val="9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9224" tIns="39612" rIns="79224" bIns="39612"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腹部</a:t>
            </a:r>
            <a:r>
              <a:rPr lang="en-US" altLang="zh-CN" sz="1400" dirty="0">
                <a:solidFill>
                  <a:schemeClr val="tx1"/>
                </a:solidFill>
                <a:latin typeface="微软雅黑" panose="020B0503020204020204" pitchFamily="34" charset="-122"/>
                <a:ea typeface="微软雅黑" panose="020B0503020204020204" pitchFamily="34" charset="-122"/>
              </a:rPr>
              <a:t>B</a:t>
            </a:r>
            <a:r>
              <a:rPr lang="zh-CN" altLang="en-US" sz="1400" dirty="0">
                <a:solidFill>
                  <a:schemeClr val="tx1"/>
                </a:solidFill>
                <a:latin typeface="微软雅黑" panose="020B0503020204020204" pitchFamily="34" charset="-122"/>
                <a:ea typeface="微软雅黑" panose="020B0503020204020204" pitchFamily="34" charset="-122"/>
              </a:rPr>
              <a:t>超的临床意义</a:t>
            </a:r>
          </a:p>
        </p:txBody>
      </p:sp>
      <p:sp>
        <p:nvSpPr>
          <p:cNvPr id="167" name=" 167"/>
          <p:cNvSpPr/>
          <p:nvPr/>
        </p:nvSpPr>
        <p:spPr>
          <a:xfrm>
            <a:off x="539115" y="195580"/>
            <a:ext cx="1440180" cy="2876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 name="文本框 1"/>
          <p:cNvSpPr txBox="1"/>
          <p:nvPr/>
        </p:nvSpPr>
        <p:spPr>
          <a:xfrm>
            <a:off x="2469515" y="1557020"/>
            <a:ext cx="1783715" cy="2030095"/>
          </a:xfrm>
          <a:prstGeom prst="rect">
            <a:avLst/>
          </a:prstGeom>
          <a:noFill/>
        </p:spPr>
        <p:txBody>
          <a:bodyPr wrap="square" rtlCol="0">
            <a:spAutoFit/>
          </a:bodyPr>
          <a:lstStyle/>
          <a:p>
            <a:r>
              <a:rPr lang="zh-CN" altLang="en-US"/>
              <a:t>异位妊娠</a:t>
            </a:r>
          </a:p>
          <a:p>
            <a:endParaRPr lang="zh-CN" altLang="en-US"/>
          </a:p>
          <a:p>
            <a:r>
              <a:rPr lang="zh-CN" altLang="en-US"/>
              <a:t>胎儿畸形</a:t>
            </a:r>
          </a:p>
          <a:p>
            <a:endParaRPr lang="zh-CN" altLang="en-US"/>
          </a:p>
          <a:p>
            <a:r>
              <a:rPr lang="zh-CN" altLang="en-US"/>
              <a:t>腹部闭合性损伤</a:t>
            </a:r>
          </a:p>
          <a:p>
            <a:endParaRPr lang="zh-CN" altLang="en-US"/>
          </a:p>
          <a:p>
            <a:r>
              <a:rPr lang="zh-CN" altLang="en-US"/>
              <a:t>等等等等</a:t>
            </a:r>
          </a:p>
        </p:txBody>
      </p:sp>
      <p:grpSp>
        <p:nvGrpSpPr>
          <p:cNvPr id="6" name="组合 5"/>
          <p:cNvGrpSpPr/>
          <p:nvPr/>
        </p:nvGrpSpPr>
        <p:grpSpPr>
          <a:xfrm>
            <a:off x="6083935" y="1490345"/>
            <a:ext cx="2664460" cy="1944370"/>
            <a:chOff x="9581" y="2347"/>
            <a:chExt cx="4196" cy="3062"/>
          </a:xfrm>
        </p:grpSpPr>
        <p:sp>
          <p:nvSpPr>
            <p:cNvPr id="227" name=" 227"/>
            <p:cNvSpPr/>
            <p:nvPr/>
          </p:nvSpPr>
          <p:spPr>
            <a:xfrm>
              <a:off x="9581" y="2347"/>
              <a:ext cx="4196" cy="3062"/>
            </a:xfrm>
            <a:prstGeom prst="wedgeEllipseCallout">
              <a:avLst>
                <a:gd name="adj1" fmla="val -25046"/>
                <a:gd name="adj2" fmla="val 6569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3" name="文本框 2"/>
            <p:cNvSpPr txBox="1"/>
            <p:nvPr/>
          </p:nvSpPr>
          <p:spPr>
            <a:xfrm>
              <a:off x="10067" y="2789"/>
              <a:ext cx="3225" cy="2179"/>
            </a:xfrm>
            <a:prstGeom prst="rect">
              <a:avLst/>
            </a:prstGeom>
            <a:noFill/>
          </p:spPr>
          <p:txBody>
            <a:bodyPr wrap="square" rtlCol="0">
              <a:spAutoFit/>
            </a:bodyPr>
            <a:lstStyle/>
            <a:p>
              <a:r>
                <a:rPr lang="zh-CN" altLang="en-US" sz="2800"/>
                <a:t>涉及范围过广，查资料与展示困难</a:t>
              </a:r>
            </a:p>
          </p:txBody>
        </p:sp>
      </p:grpSp>
      <p:cxnSp>
        <p:nvCxnSpPr>
          <p:cNvPr id="4" name="直接箭头连接符 3"/>
          <p:cNvCxnSpPr/>
          <p:nvPr/>
        </p:nvCxnSpPr>
        <p:spPr>
          <a:xfrm>
            <a:off x="4608195" y="1126490"/>
            <a:ext cx="36195" cy="25253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AutoShape 5"/>
          <p:cNvSpPr>
            <a:spLocks noChangeArrowheads="1"/>
          </p:cNvSpPr>
          <p:nvPr/>
        </p:nvSpPr>
        <p:spPr bwMode="auto">
          <a:xfrm>
            <a:off x="3782529" y="3874549"/>
            <a:ext cx="1691597" cy="691024"/>
          </a:xfrm>
          <a:prstGeom prst="roundRect">
            <a:avLst>
              <a:gd name="adj" fmla="val 5657"/>
            </a:avLst>
          </a:prstGeom>
          <a:gradFill flip="none" rotWithShape="1">
            <a:gsLst>
              <a:gs pos="0">
                <a:schemeClr val="bg1">
                  <a:lumMod val="75000"/>
                  <a:tint val="66000"/>
                  <a:satMod val="160000"/>
                </a:schemeClr>
              </a:gs>
              <a:gs pos="50000">
                <a:schemeClr val="bg1">
                  <a:tint val="44500"/>
                  <a:satMod val="160000"/>
                  <a:lumMod val="96000"/>
                </a:schemeClr>
              </a:gs>
              <a:gs pos="100000">
                <a:schemeClr val="bg1">
                  <a:lumMod val="75000"/>
                  <a:tint val="23500"/>
                  <a:satMod val="160000"/>
                </a:schemeClr>
              </a:gs>
            </a:gsLst>
            <a:lin ang="13500000" scaled="1"/>
          </a:gradFill>
          <a:ln w="19050">
            <a:solidFill>
              <a:schemeClr val="bg1">
                <a:lumMod val="9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9224" tIns="39612" rIns="79224" bIns="39612"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腹部</a:t>
            </a:r>
            <a:r>
              <a:rPr lang="en-US" altLang="zh-CN" sz="1400" dirty="0">
                <a:solidFill>
                  <a:schemeClr val="tx1"/>
                </a:solidFill>
                <a:latin typeface="微软雅黑" panose="020B0503020204020204" pitchFamily="34" charset="-122"/>
                <a:ea typeface="微软雅黑" panose="020B0503020204020204" pitchFamily="34" charset="-122"/>
              </a:rPr>
              <a:t>B</a:t>
            </a:r>
            <a:r>
              <a:rPr lang="zh-CN" altLang="en-US" sz="1400" dirty="0">
                <a:solidFill>
                  <a:schemeClr val="tx1"/>
                </a:solidFill>
                <a:latin typeface="微软雅黑" panose="020B0503020204020204" pitchFamily="34" charset="-122"/>
                <a:ea typeface="微软雅黑" panose="020B0503020204020204" pitchFamily="34" charset="-122"/>
              </a:rPr>
              <a:t>超在小儿急腹症诊断中的临床意义</a:t>
            </a:r>
          </a:p>
        </p:txBody>
      </p:sp>
    </p:spTree>
    <p:extLst>
      <p:ext uri="{BB962C8B-B14F-4D97-AF65-F5344CB8AC3E}">
        <p14:creationId xmlns:p14="http://schemas.microsoft.com/office/powerpoint/2010/main" val="2406358314"/>
      </p:ext>
    </p:extLst>
  </p:cSld>
  <p:clrMapOvr>
    <a:masterClrMapping/>
  </p:clrMapOvr>
  <mc:AlternateContent xmlns:mc="http://schemas.openxmlformats.org/markup-compatibility/2006" xmlns:p14="http://schemas.microsoft.com/office/powerpoint/2010/main">
    <mc:Choice Requires="p14">
      <p:transition spd="slow" p14:dur="1200">
        <p:cover dir="u"/>
      </p:transition>
    </mc:Choice>
    <mc:Fallback xmlns="">
      <p:transition spd="slow">
        <p:cover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48619"/>
                                        </p:tgtEl>
                                        <p:attrNameLst>
                                          <p:attrName>style.visibility</p:attrName>
                                        </p:attrNameLst>
                                      </p:cBhvr>
                                      <p:to>
                                        <p:strVal val="visible"/>
                                      </p:to>
                                    </p:set>
                                    <p:animEffect transition="in" filter="fade">
                                      <p:cBhvr>
                                        <p:cTn id="7" dur="500"/>
                                        <p:tgtEl>
                                          <p:spTgt spid="1048619"/>
                                        </p:tgtEl>
                                      </p:cBhvr>
                                    </p:animEffect>
                                    <p:anim calcmode="lin" valueType="num">
                                      <p:cBhvr>
                                        <p:cTn id="8" dur="500" fill="hold"/>
                                        <p:tgtEl>
                                          <p:spTgt spid="1048619"/>
                                        </p:tgtEl>
                                        <p:attrNameLst>
                                          <p:attrName>ppt_x</p:attrName>
                                        </p:attrNameLst>
                                      </p:cBhvr>
                                      <p:tavLst>
                                        <p:tav tm="0">
                                          <p:val>
                                            <p:strVal val="#ppt_x"/>
                                          </p:val>
                                        </p:tav>
                                        <p:tav tm="100000">
                                          <p:val>
                                            <p:strVal val="#ppt_x"/>
                                          </p:val>
                                        </p:tav>
                                      </p:tavLst>
                                    </p:anim>
                                    <p:anim calcmode="lin" valueType="num">
                                      <p:cBhvr>
                                        <p:cTn id="9" dur="500" fill="hold"/>
                                        <p:tgtEl>
                                          <p:spTgt spid="10486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ox(in)">
                                      <p:cBhvr>
                                        <p:cTn id="26" dur="2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anim calcmode="lin" valueType="num">
                                      <p:cBhvr>
                                        <p:cTn id="32" dur="500" fill="hold"/>
                                        <p:tgtEl>
                                          <p:spTgt spid="5"/>
                                        </p:tgtEl>
                                        <p:attrNameLst>
                                          <p:attrName>ppt_x</p:attrName>
                                        </p:attrNameLst>
                                      </p:cBhvr>
                                      <p:tavLst>
                                        <p:tav tm="0">
                                          <p:val>
                                            <p:strVal val="#ppt_x"/>
                                          </p:val>
                                        </p:tav>
                                        <p:tav tm="100000">
                                          <p:val>
                                            <p:strVal val="#ppt_x"/>
                                          </p:val>
                                        </p:tav>
                                      </p:tavLst>
                                    </p:anim>
                                    <p:anim calcmode="lin" valueType="num">
                                      <p:cBhvr>
                                        <p:cTn id="33"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9" grpId="0" bldLvl="0" animBg="1"/>
      <p:bldP spid="2" grpId="0"/>
      <p:bldP spid="5"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5" name="Freeform 5"/>
          <p:cNvSpPr>
            <a:spLocks noEditPoints="1"/>
          </p:cNvSpPr>
          <p:nvPr/>
        </p:nvSpPr>
        <p:spPr bwMode="auto">
          <a:xfrm>
            <a:off x="6300192" y="3214742"/>
            <a:ext cx="2507209" cy="1967956"/>
          </a:xfrm>
          <a:custGeom>
            <a:avLst/>
            <a:gdLst/>
            <a:ahLst/>
            <a:cxnLst>
              <a:cxn ang="0">
                <a:pos x="585" y="0"/>
              </a:cxn>
              <a:cxn ang="0">
                <a:pos x="0" y="2016"/>
              </a:cxn>
              <a:cxn ang="0">
                <a:pos x="1769" y="1749"/>
              </a:cxn>
              <a:cxn ang="0">
                <a:pos x="585" y="0"/>
              </a:cxn>
              <a:cxn ang="0">
                <a:pos x="624" y="254"/>
              </a:cxn>
              <a:cxn ang="0">
                <a:pos x="1587" y="1683"/>
              </a:cxn>
              <a:cxn ang="0">
                <a:pos x="149" y="1905"/>
              </a:cxn>
              <a:cxn ang="0">
                <a:pos x="624" y="254"/>
              </a:cxn>
            </a:cxnLst>
            <a:rect l="0" t="0" r="r" b="b"/>
            <a:pathLst>
              <a:path w="1769" h="2016">
                <a:moveTo>
                  <a:pt x="585" y="0"/>
                </a:moveTo>
                <a:lnTo>
                  <a:pt x="0" y="2016"/>
                </a:lnTo>
                <a:lnTo>
                  <a:pt x="1769" y="1749"/>
                </a:lnTo>
                <a:lnTo>
                  <a:pt x="585" y="0"/>
                </a:lnTo>
                <a:close/>
                <a:moveTo>
                  <a:pt x="624" y="254"/>
                </a:moveTo>
                <a:lnTo>
                  <a:pt x="1587" y="1683"/>
                </a:lnTo>
                <a:lnTo>
                  <a:pt x="149" y="1905"/>
                </a:lnTo>
                <a:lnTo>
                  <a:pt x="624" y="254"/>
                </a:lnTo>
                <a:close/>
              </a:path>
            </a:pathLst>
          </a:custGeom>
          <a:solidFill>
            <a:srgbClr val="108036"/>
          </a:solidFill>
          <a:ln w="9525">
            <a:noFill/>
            <a:round/>
          </a:ln>
        </p:spPr>
        <p:txBody>
          <a:bodyPr vert="horz" wrap="square" lIns="91429" tIns="45714" rIns="91429" bIns="45714" numCol="1" anchor="t" anchorCtr="0" compatLnSpc="1"/>
          <a:lstStyle/>
          <a:p>
            <a:endParaRPr lang="zh-CN" altLang="en-US" sz="1280"/>
          </a:p>
        </p:txBody>
      </p:sp>
      <p:sp>
        <p:nvSpPr>
          <p:cNvPr id="1048696" name="Freeform 6"/>
          <p:cNvSpPr>
            <a:spLocks noEditPoints="1"/>
          </p:cNvSpPr>
          <p:nvPr/>
        </p:nvSpPr>
        <p:spPr bwMode="auto">
          <a:xfrm>
            <a:off x="6716892" y="3147814"/>
            <a:ext cx="2044447" cy="1748812"/>
          </a:xfrm>
          <a:custGeom>
            <a:avLst/>
            <a:gdLst/>
            <a:ahLst/>
            <a:cxnLst>
              <a:cxn ang="0">
                <a:pos x="839" y="0"/>
              </a:cxn>
              <a:cxn ang="0">
                <a:pos x="0" y="1273"/>
              </a:cxn>
              <a:cxn ang="0">
                <a:pos x="1288" y="1469"/>
              </a:cxn>
              <a:cxn ang="0">
                <a:pos x="839" y="0"/>
              </a:cxn>
              <a:cxn ang="0">
                <a:pos x="800" y="222"/>
              </a:cxn>
              <a:cxn ang="0">
                <a:pos x="1145" y="1345"/>
              </a:cxn>
              <a:cxn ang="0">
                <a:pos x="162" y="1195"/>
              </a:cxn>
              <a:cxn ang="0">
                <a:pos x="800" y="222"/>
              </a:cxn>
            </a:cxnLst>
            <a:rect l="0" t="0" r="r" b="b"/>
            <a:pathLst>
              <a:path w="1288" h="1469">
                <a:moveTo>
                  <a:pt x="839" y="0"/>
                </a:moveTo>
                <a:lnTo>
                  <a:pt x="0" y="1273"/>
                </a:lnTo>
                <a:lnTo>
                  <a:pt x="1288" y="1469"/>
                </a:lnTo>
                <a:lnTo>
                  <a:pt x="839" y="0"/>
                </a:lnTo>
                <a:close/>
                <a:moveTo>
                  <a:pt x="800" y="222"/>
                </a:moveTo>
                <a:lnTo>
                  <a:pt x="1145" y="1345"/>
                </a:lnTo>
                <a:lnTo>
                  <a:pt x="162" y="1195"/>
                </a:lnTo>
                <a:lnTo>
                  <a:pt x="800" y="222"/>
                </a:lnTo>
                <a:close/>
              </a:path>
            </a:pathLst>
          </a:custGeom>
          <a:solidFill>
            <a:srgbClr val="8CC94C"/>
          </a:solidFill>
          <a:ln w="9525">
            <a:noFill/>
            <a:round/>
          </a:ln>
        </p:spPr>
        <p:txBody>
          <a:bodyPr vert="horz" wrap="square" lIns="91429" tIns="45714" rIns="91429" bIns="45714" numCol="1" anchor="t" anchorCtr="0" compatLnSpc="1"/>
          <a:lstStyle/>
          <a:p>
            <a:endParaRPr lang="zh-CN" altLang="en-US" sz="1280"/>
          </a:p>
        </p:txBody>
      </p:sp>
      <p:sp>
        <p:nvSpPr>
          <p:cNvPr id="1048703" name="Freeform 7"/>
          <p:cNvSpPr>
            <a:spLocks noEditPoints="1"/>
          </p:cNvSpPr>
          <p:nvPr/>
        </p:nvSpPr>
        <p:spPr bwMode="auto">
          <a:xfrm>
            <a:off x="7544296" y="3631800"/>
            <a:ext cx="1568257" cy="1266669"/>
          </a:xfrm>
          <a:custGeom>
            <a:avLst/>
            <a:gdLst/>
            <a:ahLst/>
            <a:cxnLst>
              <a:cxn ang="0">
                <a:pos x="0" y="463"/>
              </a:cxn>
              <a:cxn ang="0">
                <a:pos x="709" y="1064"/>
              </a:cxn>
              <a:cxn ang="0">
                <a:pos x="988" y="0"/>
              </a:cxn>
              <a:cxn ang="0">
                <a:pos x="0" y="463"/>
              </a:cxn>
              <a:cxn ang="0">
                <a:pos x="663" y="914"/>
              </a:cxn>
              <a:cxn ang="0">
                <a:pos x="149" y="483"/>
              </a:cxn>
              <a:cxn ang="0">
                <a:pos x="865" y="144"/>
              </a:cxn>
              <a:cxn ang="0">
                <a:pos x="663" y="914"/>
              </a:cxn>
            </a:cxnLst>
            <a:rect l="0" t="0" r="r" b="b"/>
            <a:pathLst>
              <a:path w="988" h="1064">
                <a:moveTo>
                  <a:pt x="0" y="463"/>
                </a:moveTo>
                <a:lnTo>
                  <a:pt x="709" y="1064"/>
                </a:lnTo>
                <a:lnTo>
                  <a:pt x="988" y="0"/>
                </a:lnTo>
                <a:lnTo>
                  <a:pt x="0" y="463"/>
                </a:lnTo>
                <a:close/>
                <a:moveTo>
                  <a:pt x="663" y="914"/>
                </a:moveTo>
                <a:lnTo>
                  <a:pt x="149" y="483"/>
                </a:lnTo>
                <a:lnTo>
                  <a:pt x="865" y="144"/>
                </a:lnTo>
                <a:lnTo>
                  <a:pt x="663" y="914"/>
                </a:lnTo>
                <a:close/>
              </a:path>
            </a:pathLst>
          </a:custGeom>
          <a:solidFill>
            <a:srgbClr val="108036"/>
          </a:solidFill>
          <a:ln w="9525">
            <a:noFill/>
            <a:round/>
          </a:ln>
        </p:spPr>
        <p:txBody>
          <a:bodyPr vert="horz" wrap="square" lIns="91429" tIns="45714" rIns="91429" bIns="45714" numCol="1" anchor="t" anchorCtr="0" compatLnSpc="1"/>
          <a:lstStyle/>
          <a:p>
            <a:endParaRPr lang="zh-CN" altLang="en-US" sz="1280"/>
          </a:p>
        </p:txBody>
      </p:sp>
      <p:sp>
        <p:nvSpPr>
          <p:cNvPr id="1048718" name="等腰三角形 42"/>
          <p:cNvSpPr/>
          <p:nvPr/>
        </p:nvSpPr>
        <p:spPr>
          <a:xfrm rot="10800000">
            <a:off x="4239163" y="-11067"/>
            <a:ext cx="665674" cy="169934"/>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35" name="TextBox 5"/>
          <p:cNvSpPr txBox="1"/>
          <p:nvPr/>
        </p:nvSpPr>
        <p:spPr>
          <a:xfrm>
            <a:off x="3839847" y="214296"/>
            <a:ext cx="1464310" cy="359410"/>
          </a:xfrm>
          <a:prstGeom prst="rect">
            <a:avLst/>
          </a:prstGeom>
          <a:noFill/>
        </p:spPr>
        <p:txBody>
          <a:bodyPr wrap="none" lIns="82808" tIns="41403" rIns="82808" bIns="41403" rtlCol="0">
            <a:spAutoFit/>
          </a:bodyPr>
          <a:lstStyle/>
          <a:p>
            <a:pPr algn="r"/>
            <a:r>
              <a:rPr lang="zh-CN" altLang="en-US" b="1" dirty="0">
                <a:solidFill>
                  <a:schemeClr val="tx2">
                    <a:lumMod val="75000"/>
                  </a:schemeClr>
                </a:solidFill>
                <a:latin typeface="微软雅黑" panose="020B0503020204020204" pitchFamily="34" charset="-122"/>
                <a:ea typeface="微软雅黑" panose="020B0503020204020204" pitchFamily="34" charset="-122"/>
              </a:rPr>
              <a:t>腹部</a:t>
            </a:r>
            <a:r>
              <a:rPr lang="en-US" altLang="zh-CN" b="1" dirty="0">
                <a:solidFill>
                  <a:schemeClr val="tx2">
                    <a:lumMod val="75000"/>
                  </a:schemeClr>
                </a:solidFill>
                <a:latin typeface="微软雅黑" panose="020B0503020204020204" pitchFamily="34" charset="-122"/>
                <a:ea typeface="微软雅黑" panose="020B0503020204020204" pitchFamily="34" charset="-122"/>
              </a:rPr>
              <a:t>B</a:t>
            </a:r>
            <a:r>
              <a:rPr lang="zh-CN" altLang="en-US" b="1" dirty="0">
                <a:solidFill>
                  <a:schemeClr val="tx2">
                    <a:lumMod val="75000"/>
                  </a:schemeClr>
                </a:solidFill>
                <a:latin typeface="微软雅黑" panose="020B0503020204020204" pitchFamily="34" charset="-122"/>
                <a:ea typeface="微软雅黑" panose="020B0503020204020204" pitchFamily="34" charset="-122"/>
              </a:rPr>
              <a:t>超原理</a:t>
            </a:r>
          </a:p>
        </p:txBody>
      </p:sp>
      <p:sp>
        <p:nvSpPr>
          <p:cNvPr id="40" name="矩形 39"/>
          <p:cNvSpPr/>
          <p:nvPr/>
        </p:nvSpPr>
        <p:spPr>
          <a:xfrm>
            <a:off x="571472" y="142858"/>
            <a:ext cx="1357322" cy="42862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827584" y="843558"/>
            <a:ext cx="6120680" cy="3693319"/>
          </a:xfrm>
          <a:prstGeom prst="rect">
            <a:avLst/>
          </a:prstGeom>
          <a:noFill/>
        </p:spPr>
        <p:txBody>
          <a:bodyPr wrap="square" rtlCol="0">
            <a:spAutoFit/>
          </a:bodyPr>
          <a:lstStyle/>
          <a:p>
            <a:r>
              <a:rPr lang="zh-CN" altLang="en-US" dirty="0"/>
              <a:t>B型超声，简称B超。是指使用超声探头发射超声波给物体，记录物体内部结构的回波，将回波进行处理而形成灰度图像，以反映物体的内部结构。</a:t>
            </a:r>
          </a:p>
          <a:p>
            <a:r>
              <a:rPr lang="zh-CN" altLang="en-US" dirty="0"/>
              <a:t>超声能向一定方向传播，而且可以穿透物体，如果碰到障碍，就会产生回声，不相同的障碍就会产生不相同的回声，人们通过仪器将这种回声收集并显示在屏幕上，用来了解物体的内部结构。将回声信号显示为光点，回声的强弱以点的灰（亮）度显示。声阻抗相差越大，反射越强，产生的回声信号越亮；反之越弱，产生的回声信号越暗。使用阵列探头可以产生一行行亮点，组成一个平面，即显示一个断面的图像，称为二维切面图像。随着技术的发展，三维超声图像和四维超声图像（超声心动图）也已进入临床应用。</a:t>
            </a:r>
          </a:p>
        </p:txBody>
      </p:sp>
    </p:spTree>
    <p:extLst>
      <p:ext uri="{BB962C8B-B14F-4D97-AF65-F5344CB8AC3E}">
        <p14:creationId xmlns:p14="http://schemas.microsoft.com/office/powerpoint/2010/main" val="2158794075"/>
      </p:ext>
    </p:extLst>
  </p:cSld>
  <p:clrMapOvr>
    <a:masterClrMapping/>
  </p:clrMapOvr>
  <mc:AlternateContent xmlns:mc="http://schemas.openxmlformats.org/markup-compatibility/2006" xmlns:p14="http://schemas.microsoft.com/office/powerpoint/2010/main">
    <mc:Choice Requires="p14">
      <p:transition spd="slow" p14:dur="1200">
        <p:cover dir="u"/>
      </p:transition>
    </mc:Choice>
    <mc:Fallback xmlns="">
      <p:transition spd="slow">
        <p:cover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48718"/>
                                        </p:tgtEl>
                                        <p:attrNameLst>
                                          <p:attrName>style.visibility</p:attrName>
                                        </p:attrNameLst>
                                      </p:cBhvr>
                                      <p:to>
                                        <p:strVal val="visible"/>
                                      </p:to>
                                    </p:set>
                                    <p:animEffect transition="in" filter="fade">
                                      <p:cBhvr>
                                        <p:cTn id="7" dur="500"/>
                                        <p:tgtEl>
                                          <p:spTgt spid="1048718"/>
                                        </p:tgtEl>
                                      </p:cBhvr>
                                    </p:animEffect>
                                    <p:anim calcmode="lin" valueType="num">
                                      <p:cBhvr>
                                        <p:cTn id="8" dur="500" fill="hold"/>
                                        <p:tgtEl>
                                          <p:spTgt spid="1048718"/>
                                        </p:tgtEl>
                                        <p:attrNameLst>
                                          <p:attrName>ppt_x</p:attrName>
                                        </p:attrNameLst>
                                      </p:cBhvr>
                                      <p:tavLst>
                                        <p:tav tm="0">
                                          <p:val>
                                            <p:strVal val="#ppt_x"/>
                                          </p:val>
                                        </p:tav>
                                        <p:tav tm="100000">
                                          <p:val>
                                            <p:strVal val="#ppt_x"/>
                                          </p:val>
                                        </p:tav>
                                      </p:tavLst>
                                    </p:anim>
                                    <p:anim calcmode="lin" valueType="num">
                                      <p:cBhvr>
                                        <p:cTn id="9" dur="500" fill="hold"/>
                                        <p:tgtEl>
                                          <p:spTgt spid="10487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5" presetClass="entr" presetSubtype="0" fill="hold" grpId="0" nodeType="afterEffect">
                                  <p:stCondLst>
                                    <p:cond delay="0"/>
                                  </p:stCondLst>
                                  <p:childTnLst>
                                    <p:set>
                                      <p:cBhvr>
                                        <p:cTn id="12" dur="1" fill="hold">
                                          <p:stCondLst>
                                            <p:cond delay="0"/>
                                          </p:stCondLst>
                                        </p:cTn>
                                        <p:tgtEl>
                                          <p:spTgt spid="1048703"/>
                                        </p:tgtEl>
                                        <p:attrNameLst>
                                          <p:attrName>style.visibility</p:attrName>
                                        </p:attrNameLst>
                                      </p:cBhvr>
                                      <p:to>
                                        <p:strVal val="visible"/>
                                      </p:to>
                                    </p:set>
                                    <p:animEffect transition="in" filter="fade">
                                      <p:cBhvr>
                                        <p:cTn id="13" dur="1000"/>
                                        <p:tgtEl>
                                          <p:spTgt spid="1048703"/>
                                        </p:tgtEl>
                                      </p:cBhvr>
                                    </p:animEffect>
                                    <p:anim calcmode="lin" valueType="num">
                                      <p:cBhvr>
                                        <p:cTn id="14" dur="1000" fill="hold"/>
                                        <p:tgtEl>
                                          <p:spTgt spid="1048703"/>
                                        </p:tgtEl>
                                        <p:attrNameLst>
                                          <p:attrName>style.rotation</p:attrName>
                                        </p:attrNameLst>
                                      </p:cBhvr>
                                      <p:tavLst>
                                        <p:tav tm="0">
                                          <p:val>
                                            <p:fltVal val="720"/>
                                          </p:val>
                                        </p:tav>
                                        <p:tav tm="100000">
                                          <p:val>
                                            <p:fltVal val="0"/>
                                          </p:val>
                                        </p:tav>
                                      </p:tavLst>
                                    </p:anim>
                                    <p:anim calcmode="lin" valueType="num">
                                      <p:cBhvr>
                                        <p:cTn id="15" dur="1000" fill="hold"/>
                                        <p:tgtEl>
                                          <p:spTgt spid="1048703"/>
                                        </p:tgtEl>
                                        <p:attrNameLst>
                                          <p:attrName>ppt_h</p:attrName>
                                        </p:attrNameLst>
                                      </p:cBhvr>
                                      <p:tavLst>
                                        <p:tav tm="0">
                                          <p:val>
                                            <p:fltVal val="0"/>
                                          </p:val>
                                        </p:tav>
                                        <p:tav tm="100000">
                                          <p:val>
                                            <p:strVal val="#ppt_h"/>
                                          </p:val>
                                        </p:tav>
                                      </p:tavLst>
                                    </p:anim>
                                    <p:anim calcmode="lin" valueType="num">
                                      <p:cBhvr>
                                        <p:cTn id="16" dur="1000" fill="hold"/>
                                        <p:tgtEl>
                                          <p:spTgt spid="1048703"/>
                                        </p:tgtEl>
                                        <p:attrNameLst>
                                          <p:attrName>ppt_w</p:attrName>
                                        </p:attrNameLst>
                                      </p:cBhvr>
                                      <p:tavLst>
                                        <p:tav tm="0">
                                          <p:val>
                                            <p:fltVal val="0"/>
                                          </p:val>
                                        </p:tav>
                                        <p:tav tm="100000">
                                          <p:val>
                                            <p:strVal val="#ppt_w"/>
                                          </p:val>
                                        </p:tav>
                                      </p:tavLst>
                                    </p:anim>
                                  </p:childTnLst>
                                </p:cTn>
                              </p:par>
                            </p:childTnLst>
                          </p:cTn>
                        </p:par>
                        <p:par>
                          <p:cTn id="17" fill="hold">
                            <p:stCondLst>
                              <p:cond delay="1500"/>
                            </p:stCondLst>
                            <p:childTnLst>
                              <p:par>
                                <p:cTn id="18" presetID="35" presetClass="entr" presetSubtype="0" fill="hold" grpId="0" nodeType="afterEffect">
                                  <p:stCondLst>
                                    <p:cond delay="0"/>
                                  </p:stCondLst>
                                  <p:childTnLst>
                                    <p:set>
                                      <p:cBhvr>
                                        <p:cTn id="19" dur="1" fill="hold">
                                          <p:stCondLst>
                                            <p:cond delay="0"/>
                                          </p:stCondLst>
                                        </p:cTn>
                                        <p:tgtEl>
                                          <p:spTgt spid="1048696"/>
                                        </p:tgtEl>
                                        <p:attrNameLst>
                                          <p:attrName>style.visibility</p:attrName>
                                        </p:attrNameLst>
                                      </p:cBhvr>
                                      <p:to>
                                        <p:strVal val="visible"/>
                                      </p:to>
                                    </p:set>
                                    <p:animEffect transition="in" filter="fade">
                                      <p:cBhvr>
                                        <p:cTn id="20" dur="1000"/>
                                        <p:tgtEl>
                                          <p:spTgt spid="1048696"/>
                                        </p:tgtEl>
                                      </p:cBhvr>
                                    </p:animEffect>
                                    <p:anim calcmode="lin" valueType="num">
                                      <p:cBhvr>
                                        <p:cTn id="21" dur="1000" fill="hold"/>
                                        <p:tgtEl>
                                          <p:spTgt spid="1048696"/>
                                        </p:tgtEl>
                                        <p:attrNameLst>
                                          <p:attrName>style.rotation</p:attrName>
                                        </p:attrNameLst>
                                      </p:cBhvr>
                                      <p:tavLst>
                                        <p:tav tm="0">
                                          <p:val>
                                            <p:fltVal val="720"/>
                                          </p:val>
                                        </p:tav>
                                        <p:tav tm="100000">
                                          <p:val>
                                            <p:fltVal val="0"/>
                                          </p:val>
                                        </p:tav>
                                      </p:tavLst>
                                    </p:anim>
                                    <p:anim calcmode="lin" valueType="num">
                                      <p:cBhvr>
                                        <p:cTn id="22" dur="1000" fill="hold"/>
                                        <p:tgtEl>
                                          <p:spTgt spid="1048696"/>
                                        </p:tgtEl>
                                        <p:attrNameLst>
                                          <p:attrName>ppt_h</p:attrName>
                                        </p:attrNameLst>
                                      </p:cBhvr>
                                      <p:tavLst>
                                        <p:tav tm="0">
                                          <p:val>
                                            <p:fltVal val="0"/>
                                          </p:val>
                                        </p:tav>
                                        <p:tav tm="100000">
                                          <p:val>
                                            <p:strVal val="#ppt_h"/>
                                          </p:val>
                                        </p:tav>
                                      </p:tavLst>
                                    </p:anim>
                                    <p:anim calcmode="lin" valueType="num">
                                      <p:cBhvr>
                                        <p:cTn id="23" dur="1000" fill="hold"/>
                                        <p:tgtEl>
                                          <p:spTgt spid="1048696"/>
                                        </p:tgtEl>
                                        <p:attrNameLst>
                                          <p:attrName>ppt_w</p:attrName>
                                        </p:attrNameLst>
                                      </p:cBhvr>
                                      <p:tavLst>
                                        <p:tav tm="0">
                                          <p:val>
                                            <p:fltVal val="0"/>
                                          </p:val>
                                        </p:tav>
                                        <p:tav tm="100000">
                                          <p:val>
                                            <p:strVal val="#ppt_w"/>
                                          </p:val>
                                        </p:tav>
                                      </p:tavLst>
                                    </p:anim>
                                  </p:childTnLst>
                                </p:cTn>
                              </p:par>
                            </p:childTnLst>
                          </p:cTn>
                        </p:par>
                        <p:par>
                          <p:cTn id="24" fill="hold">
                            <p:stCondLst>
                              <p:cond delay="2500"/>
                            </p:stCondLst>
                            <p:childTnLst>
                              <p:par>
                                <p:cTn id="25" presetID="35" presetClass="entr" presetSubtype="0" fill="hold" grpId="0" nodeType="afterEffect">
                                  <p:stCondLst>
                                    <p:cond delay="0"/>
                                  </p:stCondLst>
                                  <p:childTnLst>
                                    <p:set>
                                      <p:cBhvr>
                                        <p:cTn id="26" dur="1" fill="hold">
                                          <p:stCondLst>
                                            <p:cond delay="0"/>
                                          </p:stCondLst>
                                        </p:cTn>
                                        <p:tgtEl>
                                          <p:spTgt spid="1048695"/>
                                        </p:tgtEl>
                                        <p:attrNameLst>
                                          <p:attrName>style.visibility</p:attrName>
                                        </p:attrNameLst>
                                      </p:cBhvr>
                                      <p:to>
                                        <p:strVal val="visible"/>
                                      </p:to>
                                    </p:set>
                                    <p:animEffect transition="in" filter="fade">
                                      <p:cBhvr>
                                        <p:cTn id="27" dur="1000"/>
                                        <p:tgtEl>
                                          <p:spTgt spid="1048695"/>
                                        </p:tgtEl>
                                      </p:cBhvr>
                                    </p:animEffect>
                                    <p:anim calcmode="lin" valueType="num">
                                      <p:cBhvr>
                                        <p:cTn id="28" dur="1000" fill="hold"/>
                                        <p:tgtEl>
                                          <p:spTgt spid="1048695"/>
                                        </p:tgtEl>
                                        <p:attrNameLst>
                                          <p:attrName>style.rotation</p:attrName>
                                        </p:attrNameLst>
                                      </p:cBhvr>
                                      <p:tavLst>
                                        <p:tav tm="0">
                                          <p:val>
                                            <p:fltVal val="720"/>
                                          </p:val>
                                        </p:tav>
                                        <p:tav tm="100000">
                                          <p:val>
                                            <p:fltVal val="0"/>
                                          </p:val>
                                        </p:tav>
                                      </p:tavLst>
                                    </p:anim>
                                    <p:anim calcmode="lin" valueType="num">
                                      <p:cBhvr>
                                        <p:cTn id="29" dur="1000" fill="hold"/>
                                        <p:tgtEl>
                                          <p:spTgt spid="1048695"/>
                                        </p:tgtEl>
                                        <p:attrNameLst>
                                          <p:attrName>ppt_h</p:attrName>
                                        </p:attrNameLst>
                                      </p:cBhvr>
                                      <p:tavLst>
                                        <p:tav tm="0">
                                          <p:val>
                                            <p:fltVal val="0"/>
                                          </p:val>
                                        </p:tav>
                                        <p:tav tm="100000">
                                          <p:val>
                                            <p:strVal val="#ppt_h"/>
                                          </p:val>
                                        </p:tav>
                                      </p:tavLst>
                                    </p:anim>
                                    <p:anim calcmode="lin" valueType="num">
                                      <p:cBhvr>
                                        <p:cTn id="30" dur="1000" fill="hold"/>
                                        <p:tgtEl>
                                          <p:spTgt spid="1048695"/>
                                        </p:tgtEl>
                                        <p:attrNameLst>
                                          <p:attrName>ppt_w</p:attrName>
                                        </p:attrNameLst>
                                      </p:cBhvr>
                                      <p:tavLst>
                                        <p:tav tm="0">
                                          <p:val>
                                            <p:fltVal val="0"/>
                                          </p:val>
                                        </p:tav>
                                        <p:tav tm="100000">
                                          <p:val>
                                            <p:strVal val="#ppt_w"/>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5" grpId="0" bldLvl="0" animBg="1"/>
      <p:bldP spid="1048696" grpId="0" bldLvl="0" animBg="1"/>
      <p:bldP spid="1048703" grpId="0" bldLvl="0" animBg="1"/>
      <p:bldP spid="1048718" grpId="0" bldLvl="0" animBg="1"/>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2" name="TextBox 6"/>
          <p:cNvSpPr txBox="1"/>
          <p:nvPr/>
        </p:nvSpPr>
        <p:spPr>
          <a:xfrm>
            <a:off x="1167130" y="1588135"/>
            <a:ext cx="4273550" cy="1005840"/>
          </a:xfrm>
          <a:prstGeom prst="rect">
            <a:avLst/>
          </a:prstGeom>
          <a:noFill/>
        </p:spPr>
        <p:txBody>
          <a:bodyPr wrap="square" lIns="82808" tIns="41403" rIns="82808" bIns="41403" rtlCol="0">
            <a:spAutoFit/>
          </a:bodyPr>
          <a:lstStyle/>
          <a:p>
            <a:pPr>
              <a:lnSpc>
                <a:spcPct val="125000"/>
              </a:lnSpc>
            </a:pPr>
            <a:r>
              <a:rPr lang="zh-CN" altLang="en-US" sz="1600" dirty="0">
                <a:solidFill>
                  <a:schemeClr val="bg2">
                    <a:lumMod val="10000"/>
                  </a:schemeClr>
                </a:solidFill>
                <a:latin typeface="Calibri" panose="020F0502020204030204"/>
                <a:ea typeface="微软雅黑" panose="020B0503020204020204" pitchFamily="34" charset="-122"/>
              </a:rPr>
              <a:t>超声检查具有安全、简便、无痛及可重复性等优点, 在小儿急腹症的病因及定位诊断方面发挥着重要作用</a:t>
            </a:r>
          </a:p>
        </p:txBody>
      </p:sp>
      <p:sp>
        <p:nvSpPr>
          <p:cNvPr id="1048724" name="对角圆角矩形 3"/>
          <p:cNvSpPr/>
          <p:nvPr/>
        </p:nvSpPr>
        <p:spPr>
          <a:xfrm>
            <a:off x="1232380" y="1261728"/>
            <a:ext cx="1291000" cy="345485"/>
          </a:xfrm>
          <a:prstGeom prst="round2DiagRect">
            <a:avLst>
              <a:gd name="adj1" fmla="val 30205"/>
              <a:gd name="adj2" fmla="val 0"/>
            </a:avLst>
          </a:prstGeom>
          <a:solidFill>
            <a:srgbClr val="0075C2"/>
          </a:solidFill>
          <a:ln w="3175">
            <a:noFill/>
          </a:ln>
          <a:effectLst>
            <a:innerShdw blurRad="63500" dist="50800" dir="10740000">
              <a:prstClr val="black">
                <a:alpha val="28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9224" tIns="39612" rIns="79224" bIns="39612"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一</a:t>
            </a:r>
          </a:p>
        </p:txBody>
      </p:sp>
      <p:sp>
        <p:nvSpPr>
          <p:cNvPr id="1048726" name="对角圆角矩形 5"/>
          <p:cNvSpPr/>
          <p:nvPr/>
        </p:nvSpPr>
        <p:spPr>
          <a:xfrm>
            <a:off x="1388930" y="2892588"/>
            <a:ext cx="1291000" cy="345485"/>
          </a:xfrm>
          <a:prstGeom prst="round2DiagRect">
            <a:avLst>
              <a:gd name="adj1" fmla="val 30205"/>
              <a:gd name="adj2" fmla="val 0"/>
            </a:avLst>
          </a:prstGeom>
          <a:solidFill>
            <a:srgbClr val="36B2E6"/>
          </a:solidFill>
          <a:ln w="3175">
            <a:noFill/>
          </a:ln>
          <a:effectLst>
            <a:innerShdw blurRad="63500" dist="50800" dir="10740000">
              <a:prstClr val="black">
                <a:alpha val="28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9224" tIns="39612" rIns="79224" bIns="39612"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二</a:t>
            </a:r>
          </a:p>
        </p:txBody>
      </p:sp>
      <p:sp>
        <p:nvSpPr>
          <p:cNvPr id="1048727" name="TextBox 6"/>
          <p:cNvSpPr txBox="1"/>
          <p:nvPr/>
        </p:nvSpPr>
        <p:spPr>
          <a:xfrm>
            <a:off x="1388930" y="3435846"/>
            <a:ext cx="3977641" cy="1467485"/>
          </a:xfrm>
          <a:prstGeom prst="rect">
            <a:avLst/>
          </a:prstGeom>
          <a:noFill/>
        </p:spPr>
        <p:txBody>
          <a:bodyPr wrap="square" lIns="82808" tIns="41403" rIns="82808" bIns="41403"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r>
              <a:rPr lang="zh-CN" altLang="en-US" sz="1800" dirty="0">
                <a:solidFill>
                  <a:schemeClr val="bg2">
                    <a:lumMod val="10000"/>
                  </a:schemeClr>
                </a:solidFill>
              </a:rPr>
              <a:t>引起小儿急腹症的病因很多, 而超声可直观显示腹腔内各脏器情况, 反映病变部位的解剖学改变,因而可据此做出相应的病因诊断</a:t>
            </a:r>
          </a:p>
        </p:txBody>
      </p:sp>
      <p:pic>
        <p:nvPicPr>
          <p:cNvPr id="2097155" name="Picture 2"/>
          <p:cNvPicPr>
            <a:picLocks noChangeAspect="1" noChangeArrowheads="1"/>
          </p:cNvPicPr>
          <p:nvPr/>
        </p:nvPicPr>
        <p:blipFill>
          <a:blip r:embed="rId3" cstate="screen"/>
          <a:stretch>
            <a:fillRect/>
          </a:stretch>
        </p:blipFill>
        <p:spPr bwMode="auto">
          <a:xfrm>
            <a:off x="5749421" y="1944163"/>
            <a:ext cx="2126074" cy="132924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97156" name="Picture 4"/>
          <p:cNvPicPr>
            <a:picLocks noChangeAspect="1" noChangeArrowheads="1"/>
          </p:cNvPicPr>
          <p:nvPr/>
        </p:nvPicPr>
        <p:blipFill>
          <a:blip r:embed="rId4" cstate="screen"/>
          <a:stretch>
            <a:fillRect/>
          </a:stretch>
        </p:blipFill>
        <p:spPr bwMode="auto">
          <a:xfrm rot="422593">
            <a:off x="6211352" y="2217433"/>
            <a:ext cx="2225516" cy="1695796"/>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97157" name="Picture 6"/>
          <p:cNvPicPr>
            <a:picLocks noChangeAspect="1" noChangeArrowheads="1"/>
          </p:cNvPicPr>
          <p:nvPr/>
        </p:nvPicPr>
        <p:blipFill>
          <a:blip r:embed="rId5" cstate="screen"/>
          <a:stretch>
            <a:fillRect/>
          </a:stretch>
        </p:blipFill>
        <p:spPr bwMode="auto">
          <a:xfrm rot="854817">
            <a:off x="5711843" y="2952392"/>
            <a:ext cx="1973902" cy="1404238"/>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7" name=" 167"/>
          <p:cNvSpPr/>
          <p:nvPr/>
        </p:nvSpPr>
        <p:spPr>
          <a:xfrm>
            <a:off x="539750" y="267335"/>
            <a:ext cx="1511935" cy="2882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2" name="文本框 1"/>
          <p:cNvSpPr txBox="1"/>
          <p:nvPr/>
        </p:nvSpPr>
        <p:spPr>
          <a:xfrm>
            <a:off x="1444625" y="411480"/>
            <a:ext cx="6504940" cy="645160"/>
          </a:xfrm>
          <a:prstGeom prst="rect">
            <a:avLst/>
          </a:prstGeom>
          <a:noFill/>
        </p:spPr>
        <p:txBody>
          <a:bodyPr wrap="square" rtlCol="0" anchor="t">
            <a:spAutoFit/>
          </a:bodyPr>
          <a:lstStyle/>
          <a:p>
            <a:r>
              <a:rPr lang="zh-CN" altLang="en-US" dirty="0">
                <a:sym typeface="+mn-ea"/>
              </a:rPr>
              <a:t>[</a:t>
            </a:r>
            <a:r>
              <a:rPr lang="en-US" altLang="zh-CN" dirty="0">
                <a:sym typeface="+mn-ea"/>
              </a:rPr>
              <a:t>3</a:t>
            </a:r>
            <a:r>
              <a:rPr lang="zh-CN" altLang="en-US" dirty="0">
                <a:sym typeface="+mn-ea"/>
              </a:rPr>
              <a:t>].	刘露阳与王燕霞, 超声在小儿急腹症中的诊断价值. 哈尔滨医科大学学报, 2010(05): 第505-507页.</a:t>
            </a:r>
            <a:endParaRPr lang="zh-CN" altLang="en-US" dirty="0"/>
          </a:p>
        </p:txBody>
      </p:sp>
    </p:spTree>
    <p:extLst>
      <p:ext uri="{BB962C8B-B14F-4D97-AF65-F5344CB8AC3E}">
        <p14:creationId xmlns:p14="http://schemas.microsoft.com/office/powerpoint/2010/main" val="3552992769"/>
      </p:ext>
    </p:extLst>
  </p:cSld>
  <p:clrMapOvr>
    <a:masterClrMapping/>
  </p:clrMapOvr>
  <mc:AlternateContent xmlns:mc="http://schemas.openxmlformats.org/markup-compatibility/2006" xmlns:p14="http://schemas.microsoft.com/office/powerpoint/2010/main">
    <mc:Choice Requires="p14">
      <p:transition spd="slow" p14:dur="1200">
        <p:cover dir="u"/>
      </p:transition>
    </mc:Choice>
    <mc:Fallback xmlns="">
      <p:transition spd="slow">
        <p:cover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48724"/>
                                        </p:tgtEl>
                                        <p:attrNameLst>
                                          <p:attrName>style.visibility</p:attrName>
                                        </p:attrNameLst>
                                      </p:cBhvr>
                                      <p:to>
                                        <p:strVal val="visible"/>
                                      </p:to>
                                    </p:set>
                                    <p:animEffect transition="in" filter="fade">
                                      <p:cBhvr>
                                        <p:cTn id="7" dur="500"/>
                                        <p:tgtEl>
                                          <p:spTgt spid="1048724"/>
                                        </p:tgtEl>
                                      </p:cBhvr>
                                    </p:animEffect>
                                    <p:anim calcmode="lin" valueType="num">
                                      <p:cBhvr>
                                        <p:cTn id="8" dur="500" fill="hold"/>
                                        <p:tgtEl>
                                          <p:spTgt spid="1048724"/>
                                        </p:tgtEl>
                                        <p:attrNameLst>
                                          <p:attrName>ppt_x</p:attrName>
                                        </p:attrNameLst>
                                      </p:cBhvr>
                                      <p:tavLst>
                                        <p:tav tm="0">
                                          <p:val>
                                            <p:strVal val="#ppt_x"/>
                                          </p:val>
                                        </p:tav>
                                        <p:tav tm="100000">
                                          <p:val>
                                            <p:strVal val="#ppt_x"/>
                                          </p:val>
                                        </p:tav>
                                      </p:tavLst>
                                    </p:anim>
                                    <p:anim calcmode="lin" valueType="num">
                                      <p:cBhvr>
                                        <p:cTn id="9" dur="500" fill="hold"/>
                                        <p:tgtEl>
                                          <p:spTgt spid="10487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250"/>
                                  </p:stCondLst>
                                  <p:childTnLst>
                                    <p:set>
                                      <p:cBhvr>
                                        <p:cTn id="12" dur="1" fill="hold">
                                          <p:stCondLst>
                                            <p:cond delay="0"/>
                                          </p:stCondLst>
                                        </p:cTn>
                                        <p:tgtEl>
                                          <p:spTgt spid="1048722"/>
                                        </p:tgtEl>
                                        <p:attrNameLst>
                                          <p:attrName>style.visibility</p:attrName>
                                        </p:attrNameLst>
                                      </p:cBhvr>
                                      <p:to>
                                        <p:strVal val="visible"/>
                                      </p:to>
                                    </p:set>
                                    <p:animEffect transition="in" filter="fade">
                                      <p:cBhvr>
                                        <p:cTn id="13" dur="500"/>
                                        <p:tgtEl>
                                          <p:spTgt spid="1048722"/>
                                        </p:tgtEl>
                                      </p:cBhvr>
                                    </p:animEffect>
                                    <p:anim calcmode="lin" valueType="num">
                                      <p:cBhvr>
                                        <p:cTn id="14" dur="500" fill="hold"/>
                                        <p:tgtEl>
                                          <p:spTgt spid="1048722"/>
                                        </p:tgtEl>
                                        <p:attrNameLst>
                                          <p:attrName>ppt_x</p:attrName>
                                        </p:attrNameLst>
                                      </p:cBhvr>
                                      <p:tavLst>
                                        <p:tav tm="0">
                                          <p:val>
                                            <p:strVal val="#ppt_x"/>
                                          </p:val>
                                        </p:tav>
                                        <p:tav tm="100000">
                                          <p:val>
                                            <p:strVal val="#ppt_x"/>
                                          </p:val>
                                        </p:tav>
                                      </p:tavLst>
                                    </p:anim>
                                    <p:anim calcmode="lin" valueType="num">
                                      <p:cBhvr>
                                        <p:cTn id="15" dur="500" fill="hold"/>
                                        <p:tgtEl>
                                          <p:spTgt spid="1048722"/>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9" presetClass="entr" presetSubtype="0" decel="100000" fill="hold" nodeType="afterEffect">
                                  <p:stCondLst>
                                    <p:cond delay="0"/>
                                  </p:stCondLst>
                                  <p:childTnLst>
                                    <p:set>
                                      <p:cBhvr>
                                        <p:cTn id="18" dur="1" fill="hold">
                                          <p:stCondLst>
                                            <p:cond delay="0"/>
                                          </p:stCondLst>
                                        </p:cTn>
                                        <p:tgtEl>
                                          <p:spTgt spid="2097155"/>
                                        </p:tgtEl>
                                        <p:attrNameLst>
                                          <p:attrName>style.visibility</p:attrName>
                                        </p:attrNameLst>
                                      </p:cBhvr>
                                      <p:to>
                                        <p:strVal val="visible"/>
                                      </p:to>
                                    </p:set>
                                    <p:anim calcmode="lin" valueType="num">
                                      <p:cBhvr>
                                        <p:cTn id="19" dur="500" fill="hold"/>
                                        <p:tgtEl>
                                          <p:spTgt spid="2097155"/>
                                        </p:tgtEl>
                                        <p:attrNameLst>
                                          <p:attrName>ppt_w</p:attrName>
                                        </p:attrNameLst>
                                      </p:cBhvr>
                                      <p:tavLst>
                                        <p:tav tm="0">
                                          <p:val>
                                            <p:fltVal val="0"/>
                                          </p:val>
                                        </p:tav>
                                        <p:tav tm="100000">
                                          <p:val>
                                            <p:strVal val="#ppt_w"/>
                                          </p:val>
                                        </p:tav>
                                      </p:tavLst>
                                    </p:anim>
                                    <p:anim calcmode="lin" valueType="num">
                                      <p:cBhvr>
                                        <p:cTn id="20" dur="500" fill="hold"/>
                                        <p:tgtEl>
                                          <p:spTgt spid="2097155"/>
                                        </p:tgtEl>
                                        <p:attrNameLst>
                                          <p:attrName>ppt_h</p:attrName>
                                        </p:attrNameLst>
                                      </p:cBhvr>
                                      <p:tavLst>
                                        <p:tav tm="0">
                                          <p:val>
                                            <p:fltVal val="0"/>
                                          </p:val>
                                        </p:tav>
                                        <p:tav tm="100000">
                                          <p:val>
                                            <p:strVal val="#ppt_h"/>
                                          </p:val>
                                        </p:tav>
                                      </p:tavLst>
                                    </p:anim>
                                    <p:anim calcmode="lin" valueType="num">
                                      <p:cBhvr>
                                        <p:cTn id="21" dur="500" fill="hold"/>
                                        <p:tgtEl>
                                          <p:spTgt spid="2097155"/>
                                        </p:tgtEl>
                                        <p:attrNameLst>
                                          <p:attrName>style.rotation</p:attrName>
                                        </p:attrNameLst>
                                      </p:cBhvr>
                                      <p:tavLst>
                                        <p:tav tm="0">
                                          <p:val>
                                            <p:fltVal val="360"/>
                                          </p:val>
                                        </p:tav>
                                        <p:tav tm="100000">
                                          <p:val>
                                            <p:fltVal val="0"/>
                                          </p:val>
                                        </p:tav>
                                      </p:tavLst>
                                    </p:anim>
                                    <p:animEffect transition="in" filter="fade">
                                      <p:cBhvr>
                                        <p:cTn id="22" dur="500"/>
                                        <p:tgtEl>
                                          <p:spTgt spid="2097155"/>
                                        </p:tgtEl>
                                      </p:cBhvr>
                                    </p:animEffect>
                                  </p:childTnLst>
                                </p:cTn>
                              </p:par>
                            </p:childTnLst>
                          </p:cTn>
                        </p:par>
                        <p:par>
                          <p:cTn id="23" fill="hold">
                            <p:stCondLst>
                              <p:cond delay="1750"/>
                            </p:stCondLst>
                            <p:childTnLst>
                              <p:par>
                                <p:cTn id="24" presetID="6" presetClass="emph" presetSubtype="0" fill="hold" nodeType="afterEffect">
                                  <p:stCondLst>
                                    <p:cond delay="0"/>
                                  </p:stCondLst>
                                  <p:childTnLst>
                                    <p:animScale>
                                      <p:cBhvr>
                                        <p:cTn id="25" dur="2000" fill="hold"/>
                                        <p:tgtEl>
                                          <p:spTgt spid="2097155"/>
                                        </p:tgtEl>
                                      </p:cBhvr>
                                      <p:by x="75000" y="75000"/>
                                    </p:animScale>
                                  </p:childTnLst>
                                </p:cTn>
                              </p:par>
                              <p:par>
                                <p:cTn id="26" presetID="56" presetClass="path" presetSubtype="0" accel="50000" decel="50000" fill="hold" nodeType="withEffect">
                                  <p:stCondLst>
                                    <p:cond delay="250"/>
                                  </p:stCondLst>
                                  <p:childTnLst>
                                    <p:animMotion origin="layout" path="M 3.88889E-6 -2.22222E-6 L -0.07848 -0.26611 " pathEditMode="relative" rAng="0" ptsTypes="AA">
                                      <p:cBhvr>
                                        <p:cTn id="27" dur="750" fill="hold"/>
                                        <p:tgtEl>
                                          <p:spTgt spid="2097155"/>
                                        </p:tgtEl>
                                        <p:attrNameLst>
                                          <p:attrName>ppt_x</p:attrName>
                                          <p:attrName>ppt_y</p:attrName>
                                        </p:attrNameLst>
                                      </p:cBhvr>
                                      <p:rCtr x="-3924" y="-13306"/>
                                    </p:animMotion>
                                  </p:childTnLst>
                                </p:cTn>
                              </p:par>
                            </p:childTnLst>
                          </p:cTn>
                        </p:par>
                        <p:par>
                          <p:cTn id="28" fill="hold">
                            <p:stCondLst>
                              <p:cond delay="3750"/>
                            </p:stCondLst>
                            <p:childTnLst>
                              <p:par>
                                <p:cTn id="29" presetID="49" presetClass="entr" presetSubtype="0" decel="100000" fill="hold" nodeType="afterEffect">
                                  <p:stCondLst>
                                    <p:cond delay="0"/>
                                  </p:stCondLst>
                                  <p:childTnLst>
                                    <p:set>
                                      <p:cBhvr>
                                        <p:cTn id="30" dur="1" fill="hold">
                                          <p:stCondLst>
                                            <p:cond delay="0"/>
                                          </p:stCondLst>
                                        </p:cTn>
                                        <p:tgtEl>
                                          <p:spTgt spid="2097156"/>
                                        </p:tgtEl>
                                        <p:attrNameLst>
                                          <p:attrName>style.visibility</p:attrName>
                                        </p:attrNameLst>
                                      </p:cBhvr>
                                      <p:to>
                                        <p:strVal val="visible"/>
                                      </p:to>
                                    </p:set>
                                    <p:anim calcmode="lin" valueType="num">
                                      <p:cBhvr>
                                        <p:cTn id="31" dur="500" fill="hold"/>
                                        <p:tgtEl>
                                          <p:spTgt spid="2097156"/>
                                        </p:tgtEl>
                                        <p:attrNameLst>
                                          <p:attrName>ppt_w</p:attrName>
                                        </p:attrNameLst>
                                      </p:cBhvr>
                                      <p:tavLst>
                                        <p:tav tm="0">
                                          <p:val>
                                            <p:fltVal val="0"/>
                                          </p:val>
                                        </p:tav>
                                        <p:tav tm="100000">
                                          <p:val>
                                            <p:strVal val="#ppt_w"/>
                                          </p:val>
                                        </p:tav>
                                      </p:tavLst>
                                    </p:anim>
                                    <p:anim calcmode="lin" valueType="num">
                                      <p:cBhvr>
                                        <p:cTn id="32" dur="500" fill="hold"/>
                                        <p:tgtEl>
                                          <p:spTgt spid="2097156"/>
                                        </p:tgtEl>
                                        <p:attrNameLst>
                                          <p:attrName>ppt_h</p:attrName>
                                        </p:attrNameLst>
                                      </p:cBhvr>
                                      <p:tavLst>
                                        <p:tav tm="0">
                                          <p:val>
                                            <p:fltVal val="0"/>
                                          </p:val>
                                        </p:tav>
                                        <p:tav tm="100000">
                                          <p:val>
                                            <p:strVal val="#ppt_h"/>
                                          </p:val>
                                        </p:tav>
                                      </p:tavLst>
                                    </p:anim>
                                    <p:anim calcmode="lin" valueType="num">
                                      <p:cBhvr>
                                        <p:cTn id="33" dur="500" fill="hold"/>
                                        <p:tgtEl>
                                          <p:spTgt spid="2097156"/>
                                        </p:tgtEl>
                                        <p:attrNameLst>
                                          <p:attrName>style.rotation</p:attrName>
                                        </p:attrNameLst>
                                      </p:cBhvr>
                                      <p:tavLst>
                                        <p:tav tm="0">
                                          <p:val>
                                            <p:fltVal val="360"/>
                                          </p:val>
                                        </p:tav>
                                        <p:tav tm="100000">
                                          <p:val>
                                            <p:fltVal val="0"/>
                                          </p:val>
                                        </p:tav>
                                      </p:tavLst>
                                    </p:anim>
                                    <p:animEffect transition="in" filter="fade">
                                      <p:cBhvr>
                                        <p:cTn id="34" dur="500"/>
                                        <p:tgtEl>
                                          <p:spTgt spid="2097156"/>
                                        </p:tgtEl>
                                      </p:cBhvr>
                                    </p:animEffect>
                                  </p:childTnLst>
                                </p:cTn>
                              </p:par>
                            </p:childTnLst>
                          </p:cTn>
                        </p:par>
                        <p:par>
                          <p:cTn id="35" fill="hold">
                            <p:stCondLst>
                              <p:cond delay="4250"/>
                            </p:stCondLst>
                            <p:childTnLst>
                              <p:par>
                                <p:cTn id="36" presetID="6" presetClass="emph" presetSubtype="0" fill="hold" nodeType="afterEffect">
                                  <p:stCondLst>
                                    <p:cond delay="0"/>
                                  </p:stCondLst>
                                  <p:childTnLst>
                                    <p:animScale>
                                      <p:cBhvr>
                                        <p:cTn id="37" dur="2000" fill="hold"/>
                                        <p:tgtEl>
                                          <p:spTgt spid="2097156"/>
                                        </p:tgtEl>
                                      </p:cBhvr>
                                      <p:by x="75000" y="75000"/>
                                    </p:animScale>
                                  </p:childTnLst>
                                </p:cTn>
                              </p:par>
                              <p:par>
                                <p:cTn id="38" presetID="56" presetClass="path" presetSubtype="0" accel="50000" decel="50000" fill="hold" nodeType="withEffect">
                                  <p:stCondLst>
                                    <p:cond delay="250"/>
                                  </p:stCondLst>
                                  <p:childTnLst>
                                    <p:animMotion origin="layout" path="M 3.05556E-6 0 L -0.00625 -0.16028 " pathEditMode="relative" rAng="0" ptsTypes="AA">
                                      <p:cBhvr>
                                        <p:cTn id="39" dur="750" fill="hold"/>
                                        <p:tgtEl>
                                          <p:spTgt spid="2097156"/>
                                        </p:tgtEl>
                                        <p:attrNameLst>
                                          <p:attrName>ppt_x</p:attrName>
                                          <p:attrName>ppt_y</p:attrName>
                                        </p:attrNameLst>
                                      </p:cBhvr>
                                      <p:rCtr x="-313" y="-8028"/>
                                    </p:animMotion>
                                  </p:childTnLst>
                                </p:cTn>
                              </p:par>
                            </p:childTnLst>
                          </p:cTn>
                        </p:par>
                        <p:par>
                          <p:cTn id="40" fill="hold">
                            <p:stCondLst>
                              <p:cond delay="6250"/>
                            </p:stCondLst>
                            <p:childTnLst>
                              <p:par>
                                <p:cTn id="41" presetID="42" presetClass="entr" presetSubtype="0" fill="hold" grpId="0" nodeType="afterEffect">
                                  <p:stCondLst>
                                    <p:cond delay="0"/>
                                  </p:stCondLst>
                                  <p:childTnLst>
                                    <p:set>
                                      <p:cBhvr>
                                        <p:cTn id="42" dur="1" fill="hold">
                                          <p:stCondLst>
                                            <p:cond delay="0"/>
                                          </p:stCondLst>
                                        </p:cTn>
                                        <p:tgtEl>
                                          <p:spTgt spid="1048726"/>
                                        </p:tgtEl>
                                        <p:attrNameLst>
                                          <p:attrName>style.visibility</p:attrName>
                                        </p:attrNameLst>
                                      </p:cBhvr>
                                      <p:to>
                                        <p:strVal val="visible"/>
                                      </p:to>
                                    </p:set>
                                    <p:animEffect transition="in" filter="fade">
                                      <p:cBhvr>
                                        <p:cTn id="43" dur="500"/>
                                        <p:tgtEl>
                                          <p:spTgt spid="1048726"/>
                                        </p:tgtEl>
                                      </p:cBhvr>
                                    </p:animEffect>
                                    <p:anim calcmode="lin" valueType="num">
                                      <p:cBhvr>
                                        <p:cTn id="44" dur="500" fill="hold"/>
                                        <p:tgtEl>
                                          <p:spTgt spid="1048726"/>
                                        </p:tgtEl>
                                        <p:attrNameLst>
                                          <p:attrName>ppt_x</p:attrName>
                                        </p:attrNameLst>
                                      </p:cBhvr>
                                      <p:tavLst>
                                        <p:tav tm="0">
                                          <p:val>
                                            <p:strVal val="#ppt_x"/>
                                          </p:val>
                                        </p:tav>
                                        <p:tav tm="100000">
                                          <p:val>
                                            <p:strVal val="#ppt_x"/>
                                          </p:val>
                                        </p:tav>
                                      </p:tavLst>
                                    </p:anim>
                                    <p:anim calcmode="lin" valueType="num">
                                      <p:cBhvr>
                                        <p:cTn id="45" dur="500" fill="hold"/>
                                        <p:tgtEl>
                                          <p:spTgt spid="104872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250"/>
                                  </p:stCondLst>
                                  <p:childTnLst>
                                    <p:set>
                                      <p:cBhvr>
                                        <p:cTn id="47" dur="1" fill="hold">
                                          <p:stCondLst>
                                            <p:cond delay="0"/>
                                          </p:stCondLst>
                                        </p:cTn>
                                        <p:tgtEl>
                                          <p:spTgt spid="1048727"/>
                                        </p:tgtEl>
                                        <p:attrNameLst>
                                          <p:attrName>style.visibility</p:attrName>
                                        </p:attrNameLst>
                                      </p:cBhvr>
                                      <p:to>
                                        <p:strVal val="visible"/>
                                      </p:to>
                                    </p:set>
                                    <p:animEffect transition="in" filter="fade">
                                      <p:cBhvr>
                                        <p:cTn id="48" dur="500"/>
                                        <p:tgtEl>
                                          <p:spTgt spid="1048727"/>
                                        </p:tgtEl>
                                      </p:cBhvr>
                                    </p:animEffect>
                                    <p:anim calcmode="lin" valueType="num">
                                      <p:cBhvr>
                                        <p:cTn id="49" dur="500" fill="hold"/>
                                        <p:tgtEl>
                                          <p:spTgt spid="1048727"/>
                                        </p:tgtEl>
                                        <p:attrNameLst>
                                          <p:attrName>ppt_x</p:attrName>
                                        </p:attrNameLst>
                                      </p:cBhvr>
                                      <p:tavLst>
                                        <p:tav tm="0">
                                          <p:val>
                                            <p:strVal val="#ppt_x"/>
                                          </p:val>
                                        </p:tav>
                                        <p:tav tm="100000">
                                          <p:val>
                                            <p:strVal val="#ppt_x"/>
                                          </p:val>
                                        </p:tav>
                                      </p:tavLst>
                                    </p:anim>
                                    <p:anim calcmode="lin" valueType="num">
                                      <p:cBhvr>
                                        <p:cTn id="50" dur="500" fill="hold"/>
                                        <p:tgtEl>
                                          <p:spTgt spid="104872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9" presetClass="entr" presetSubtype="0" decel="100000" fill="hold" nodeType="afterEffect">
                                  <p:stCondLst>
                                    <p:cond delay="0"/>
                                  </p:stCondLst>
                                  <p:childTnLst>
                                    <p:set>
                                      <p:cBhvr>
                                        <p:cTn id="53" dur="1" fill="hold">
                                          <p:stCondLst>
                                            <p:cond delay="0"/>
                                          </p:stCondLst>
                                        </p:cTn>
                                        <p:tgtEl>
                                          <p:spTgt spid="2097157"/>
                                        </p:tgtEl>
                                        <p:attrNameLst>
                                          <p:attrName>style.visibility</p:attrName>
                                        </p:attrNameLst>
                                      </p:cBhvr>
                                      <p:to>
                                        <p:strVal val="visible"/>
                                      </p:to>
                                    </p:set>
                                    <p:anim calcmode="lin" valueType="num">
                                      <p:cBhvr>
                                        <p:cTn id="54" dur="500" fill="hold"/>
                                        <p:tgtEl>
                                          <p:spTgt spid="2097157"/>
                                        </p:tgtEl>
                                        <p:attrNameLst>
                                          <p:attrName>ppt_w</p:attrName>
                                        </p:attrNameLst>
                                      </p:cBhvr>
                                      <p:tavLst>
                                        <p:tav tm="0">
                                          <p:val>
                                            <p:fltVal val="0"/>
                                          </p:val>
                                        </p:tav>
                                        <p:tav tm="100000">
                                          <p:val>
                                            <p:strVal val="#ppt_w"/>
                                          </p:val>
                                        </p:tav>
                                      </p:tavLst>
                                    </p:anim>
                                    <p:anim calcmode="lin" valueType="num">
                                      <p:cBhvr>
                                        <p:cTn id="55" dur="500" fill="hold"/>
                                        <p:tgtEl>
                                          <p:spTgt spid="2097157"/>
                                        </p:tgtEl>
                                        <p:attrNameLst>
                                          <p:attrName>ppt_h</p:attrName>
                                        </p:attrNameLst>
                                      </p:cBhvr>
                                      <p:tavLst>
                                        <p:tav tm="0">
                                          <p:val>
                                            <p:fltVal val="0"/>
                                          </p:val>
                                        </p:tav>
                                        <p:tav tm="100000">
                                          <p:val>
                                            <p:strVal val="#ppt_h"/>
                                          </p:val>
                                        </p:tav>
                                      </p:tavLst>
                                    </p:anim>
                                    <p:anim calcmode="lin" valueType="num">
                                      <p:cBhvr>
                                        <p:cTn id="56" dur="500" fill="hold"/>
                                        <p:tgtEl>
                                          <p:spTgt spid="2097157"/>
                                        </p:tgtEl>
                                        <p:attrNameLst>
                                          <p:attrName>style.rotation</p:attrName>
                                        </p:attrNameLst>
                                      </p:cBhvr>
                                      <p:tavLst>
                                        <p:tav tm="0">
                                          <p:val>
                                            <p:fltVal val="360"/>
                                          </p:val>
                                        </p:tav>
                                        <p:tav tm="100000">
                                          <p:val>
                                            <p:fltVal val="0"/>
                                          </p:val>
                                        </p:tav>
                                      </p:tavLst>
                                    </p:anim>
                                    <p:animEffect transition="in" filter="fade">
                                      <p:cBhvr>
                                        <p:cTn id="57" dur="500"/>
                                        <p:tgtEl>
                                          <p:spTgt spid="2097157"/>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
                                        </p:tgtEl>
                                        <p:attrNameLst>
                                          <p:attrName>style.visibility</p:attrName>
                                        </p:attrNameLst>
                                      </p:cBhvr>
                                      <p:to>
                                        <p:strVal val="visible"/>
                                      </p:to>
                                    </p:set>
                                    <p:anim calcmode="lin" valueType="num">
                                      <p:cBhvr additive="base">
                                        <p:cTn id="62" dur="500" fill="hold"/>
                                        <p:tgtEl>
                                          <p:spTgt spid="2"/>
                                        </p:tgtEl>
                                        <p:attrNameLst>
                                          <p:attrName>ppt_x</p:attrName>
                                        </p:attrNameLst>
                                      </p:cBhvr>
                                      <p:tavLst>
                                        <p:tav tm="0">
                                          <p:val>
                                            <p:strVal val="#ppt_x"/>
                                          </p:val>
                                        </p:tav>
                                        <p:tav tm="100000">
                                          <p:val>
                                            <p:strVal val="#ppt_x"/>
                                          </p:val>
                                        </p:tav>
                                      </p:tavLst>
                                    </p:anim>
                                    <p:anim calcmode="lin" valueType="num">
                                      <p:cBhvr additive="base">
                                        <p:cTn id="6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22" grpId="0"/>
      <p:bldP spid="1048724" grpId="0" animBg="1"/>
      <p:bldP spid="1048726" grpId="0" animBg="1"/>
      <p:bldP spid="1048727"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8" name="等腰三角形 42"/>
          <p:cNvSpPr/>
          <p:nvPr/>
        </p:nvSpPr>
        <p:spPr>
          <a:xfrm rot="10800000">
            <a:off x="4239163" y="-11067"/>
            <a:ext cx="665674" cy="169934"/>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35" name="TextBox 5"/>
          <p:cNvSpPr txBox="1"/>
          <p:nvPr/>
        </p:nvSpPr>
        <p:spPr>
          <a:xfrm>
            <a:off x="4146552" y="214296"/>
            <a:ext cx="850900" cy="359410"/>
          </a:xfrm>
          <a:prstGeom prst="rect">
            <a:avLst/>
          </a:prstGeom>
          <a:noFill/>
        </p:spPr>
        <p:txBody>
          <a:bodyPr wrap="none" lIns="82808" tIns="41403" rIns="82808" bIns="41403" rtlCol="0">
            <a:spAutoFit/>
          </a:bodyPr>
          <a:lstStyle/>
          <a:p>
            <a:pPr algn="r"/>
            <a:r>
              <a:rPr lang="zh-CN" altLang="en-US" b="1" dirty="0">
                <a:solidFill>
                  <a:schemeClr val="tx2">
                    <a:lumMod val="75000"/>
                  </a:schemeClr>
                </a:solidFill>
                <a:latin typeface="微软雅黑" panose="020B0503020204020204" pitchFamily="34" charset="-122"/>
                <a:ea typeface="微软雅黑" panose="020B0503020204020204" pitchFamily="34" charset="-122"/>
              </a:rPr>
              <a:t>阑尾炎</a:t>
            </a:r>
          </a:p>
        </p:txBody>
      </p:sp>
      <p:sp>
        <p:nvSpPr>
          <p:cNvPr id="40" name="矩形 39"/>
          <p:cNvSpPr/>
          <p:nvPr/>
        </p:nvSpPr>
        <p:spPr>
          <a:xfrm>
            <a:off x="571472" y="142858"/>
            <a:ext cx="1357322" cy="42862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900295" y="791845"/>
            <a:ext cx="3631565" cy="3415030"/>
          </a:xfrm>
          <a:prstGeom prst="rect">
            <a:avLst/>
          </a:prstGeom>
          <a:noFill/>
        </p:spPr>
        <p:txBody>
          <a:bodyPr wrap="square" rtlCol="0">
            <a:spAutoFit/>
          </a:bodyPr>
          <a:lstStyle/>
          <a:p>
            <a:r>
              <a:rPr lang="zh-CN" altLang="en-US"/>
              <a:t>超声表现为阑尾肿大, 横切面呈</a:t>
            </a:r>
          </a:p>
          <a:p>
            <a:r>
              <a:rPr lang="zh-CN" altLang="en-US"/>
              <a:t>“靶环征” , 纵切面呈“管状”或“腊肠形”(图1), 直径&gt;7 mm, 壁厚≥2.5 mm;肠间右髂窝见界限不清的不均质包块和周边肠间积液影像;局部腹膜线增厚, 粗糙, 不光滑, 厚度超过0.5 mm。</a:t>
            </a:r>
          </a:p>
          <a:p>
            <a:r>
              <a:rPr lang="zh-CN" altLang="en-US"/>
              <a:t>阑尾一般位于右下腹回盲部, 加上患儿腹壁较薄, 脂肪组织较少, 超声容易显示, 超声可以根据不同的声像特点, 判断阑尾炎的类型, 以制定不同的治疗方案</a:t>
            </a:r>
          </a:p>
        </p:txBody>
      </p:sp>
      <p:pic>
        <p:nvPicPr>
          <p:cNvPr id="3" name="图片 2"/>
          <p:cNvPicPr>
            <a:picLocks noChangeAspect="1"/>
          </p:cNvPicPr>
          <p:nvPr/>
        </p:nvPicPr>
        <p:blipFill>
          <a:blip r:embed="rId3"/>
          <a:srcRect l="9681" t="-189" r="48448" b="189"/>
          <a:stretch>
            <a:fillRect/>
          </a:stretch>
        </p:blipFill>
        <p:spPr>
          <a:xfrm>
            <a:off x="679450" y="159385"/>
            <a:ext cx="7785735" cy="4893945"/>
          </a:xfrm>
          <a:prstGeom prst="rect">
            <a:avLst/>
          </a:prstGeom>
        </p:spPr>
      </p:pic>
      <p:pic>
        <p:nvPicPr>
          <p:cNvPr id="4" name="图片 3"/>
          <p:cNvPicPr>
            <a:picLocks noChangeAspect="1"/>
          </p:cNvPicPr>
          <p:nvPr/>
        </p:nvPicPr>
        <p:blipFill>
          <a:blip r:embed="rId3"/>
          <a:srcRect l="50722" r="10300"/>
          <a:stretch>
            <a:fillRect/>
          </a:stretch>
        </p:blipFill>
        <p:spPr>
          <a:xfrm>
            <a:off x="1275080" y="122555"/>
            <a:ext cx="7256780" cy="4898390"/>
          </a:xfrm>
          <a:prstGeom prst="rect">
            <a:avLst/>
          </a:prstGeom>
        </p:spPr>
      </p:pic>
    </p:spTree>
    <p:extLst>
      <p:ext uri="{BB962C8B-B14F-4D97-AF65-F5344CB8AC3E}">
        <p14:creationId xmlns:p14="http://schemas.microsoft.com/office/powerpoint/2010/main" val="1549105377"/>
      </p:ext>
    </p:extLst>
  </p:cSld>
  <p:clrMapOvr>
    <a:masterClrMapping/>
  </p:clrMapOvr>
  <mc:AlternateContent xmlns:mc="http://schemas.openxmlformats.org/markup-compatibility/2006" xmlns:p14="http://schemas.microsoft.com/office/powerpoint/2010/main">
    <mc:Choice Requires="p14">
      <p:transition spd="slow" p14:dur="1200">
        <p:cover dir="u"/>
      </p:transition>
    </mc:Choice>
    <mc:Fallback xmlns="">
      <p:transition spd="slow">
        <p:cover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48718"/>
                                        </p:tgtEl>
                                        <p:attrNameLst>
                                          <p:attrName>style.visibility</p:attrName>
                                        </p:attrNameLst>
                                      </p:cBhvr>
                                      <p:to>
                                        <p:strVal val="visible"/>
                                      </p:to>
                                    </p:set>
                                    <p:animEffect transition="in" filter="fade">
                                      <p:cBhvr>
                                        <p:cTn id="7" dur="500"/>
                                        <p:tgtEl>
                                          <p:spTgt spid="1048718"/>
                                        </p:tgtEl>
                                      </p:cBhvr>
                                    </p:animEffect>
                                    <p:anim calcmode="lin" valueType="num">
                                      <p:cBhvr>
                                        <p:cTn id="8" dur="500" fill="hold"/>
                                        <p:tgtEl>
                                          <p:spTgt spid="1048718"/>
                                        </p:tgtEl>
                                        <p:attrNameLst>
                                          <p:attrName>ppt_x</p:attrName>
                                        </p:attrNameLst>
                                      </p:cBhvr>
                                      <p:tavLst>
                                        <p:tav tm="0">
                                          <p:val>
                                            <p:strVal val="#ppt_x"/>
                                          </p:val>
                                        </p:tav>
                                        <p:tav tm="100000">
                                          <p:val>
                                            <p:strVal val="#ppt_x"/>
                                          </p:val>
                                        </p:tav>
                                      </p:tavLst>
                                    </p:anim>
                                    <p:anim calcmode="lin" valueType="num">
                                      <p:cBhvr>
                                        <p:cTn id="9" dur="500" fill="hold"/>
                                        <p:tgtEl>
                                          <p:spTgt spid="10487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18" grpId="0" bldLvl="0" animBg="1"/>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8" name="等腰三角形 42"/>
          <p:cNvSpPr/>
          <p:nvPr/>
        </p:nvSpPr>
        <p:spPr>
          <a:xfrm rot="10800000">
            <a:off x="4239163" y="-11067"/>
            <a:ext cx="665674" cy="169934"/>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35" name="TextBox 5"/>
          <p:cNvSpPr txBox="1"/>
          <p:nvPr/>
        </p:nvSpPr>
        <p:spPr>
          <a:xfrm>
            <a:off x="4146552" y="214296"/>
            <a:ext cx="850900" cy="359410"/>
          </a:xfrm>
          <a:prstGeom prst="rect">
            <a:avLst/>
          </a:prstGeom>
          <a:noFill/>
        </p:spPr>
        <p:txBody>
          <a:bodyPr wrap="none" lIns="82808" tIns="41403" rIns="82808" bIns="41403" rtlCol="0">
            <a:spAutoFit/>
          </a:bodyPr>
          <a:lstStyle/>
          <a:p>
            <a:pPr algn="r"/>
            <a:r>
              <a:rPr lang="zh-CN" altLang="en-US" b="1" dirty="0">
                <a:solidFill>
                  <a:schemeClr val="tx2">
                    <a:lumMod val="75000"/>
                  </a:schemeClr>
                </a:solidFill>
                <a:latin typeface="微软雅黑" panose="020B0503020204020204" pitchFamily="34" charset="-122"/>
                <a:ea typeface="微软雅黑" panose="020B0503020204020204" pitchFamily="34" charset="-122"/>
              </a:rPr>
              <a:t>肠套叠</a:t>
            </a:r>
          </a:p>
        </p:txBody>
      </p:sp>
      <p:sp>
        <p:nvSpPr>
          <p:cNvPr id="40" name="矩形 39"/>
          <p:cNvSpPr/>
          <p:nvPr/>
        </p:nvSpPr>
        <p:spPr>
          <a:xfrm>
            <a:off x="571472" y="142858"/>
            <a:ext cx="1357322" cy="42862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088515" y="963295"/>
            <a:ext cx="6066155" cy="2861310"/>
          </a:xfrm>
          <a:prstGeom prst="rect">
            <a:avLst/>
          </a:prstGeom>
          <a:noFill/>
        </p:spPr>
        <p:txBody>
          <a:bodyPr wrap="square" rtlCol="0">
            <a:spAutoFit/>
          </a:bodyPr>
          <a:lstStyle/>
          <a:p>
            <a:r>
              <a:rPr lang="zh-CN" altLang="en-US"/>
              <a:t>小儿肠套叠绝大多数为肠蠕动系统紊乱所致,</a:t>
            </a:r>
          </a:p>
          <a:p>
            <a:r>
              <a:rPr lang="zh-CN" altLang="en-US"/>
              <a:t>即近段肠管进入远端肠腔, 套入时间较长, 易造成肠</a:t>
            </a:r>
          </a:p>
          <a:p>
            <a:r>
              <a:rPr lang="zh-CN" altLang="en-US"/>
              <a:t>坏死, 因此早期诊断显得尤为重要。外层的套</a:t>
            </a:r>
          </a:p>
          <a:p>
            <a:r>
              <a:rPr lang="zh-CN" altLang="en-US"/>
              <a:t>鞘、套入部和内层的肠管3 层套筒构成特殊的解剖</a:t>
            </a:r>
          </a:p>
          <a:p>
            <a:r>
              <a:rPr lang="zh-CN" altLang="en-US"/>
              <a:t>结构, 在超声显像上典型特征为横切呈“同心圆</a:t>
            </a:r>
          </a:p>
          <a:p>
            <a:r>
              <a:rPr lang="zh-CN" altLang="en-US"/>
              <a:t>征”, 纵切呈“套筒征” , 彩色多普勒可显示局部肠壁</a:t>
            </a:r>
          </a:p>
          <a:p>
            <a:r>
              <a:rPr lang="zh-CN" altLang="en-US"/>
              <a:t>血流信号增加, 缺血坏死时局部血流信号消失。超</a:t>
            </a:r>
          </a:p>
          <a:p>
            <a:r>
              <a:rPr lang="zh-CN" altLang="en-US"/>
              <a:t>声显像对于肠管单套、复套, 多部位肠套叠及症状不</a:t>
            </a:r>
          </a:p>
          <a:p>
            <a:r>
              <a:rPr lang="zh-CN" altLang="en-US"/>
              <a:t>典型的肠套叠都可作出诊断, 其诊断价值已被公</a:t>
            </a:r>
          </a:p>
          <a:p>
            <a:r>
              <a:rPr lang="zh-CN" altLang="en-US"/>
              <a:t>认</a:t>
            </a:r>
          </a:p>
        </p:txBody>
      </p:sp>
      <p:pic>
        <p:nvPicPr>
          <p:cNvPr id="5" name="图片 4"/>
          <p:cNvPicPr>
            <a:picLocks noChangeAspect="1"/>
          </p:cNvPicPr>
          <p:nvPr/>
        </p:nvPicPr>
        <p:blipFill>
          <a:blip r:embed="rId3"/>
          <a:srcRect l="9415" r="49596"/>
          <a:stretch>
            <a:fillRect/>
          </a:stretch>
        </p:blipFill>
        <p:spPr>
          <a:xfrm>
            <a:off x="965835" y="571500"/>
            <a:ext cx="6778625" cy="4351655"/>
          </a:xfrm>
          <a:prstGeom prst="rect">
            <a:avLst/>
          </a:prstGeom>
        </p:spPr>
      </p:pic>
      <p:pic>
        <p:nvPicPr>
          <p:cNvPr id="6" name="图片 5"/>
          <p:cNvPicPr>
            <a:picLocks noChangeAspect="1"/>
          </p:cNvPicPr>
          <p:nvPr/>
        </p:nvPicPr>
        <p:blipFill>
          <a:blip r:embed="rId3"/>
          <a:srcRect l="50984" r="8345"/>
          <a:stretch>
            <a:fillRect/>
          </a:stretch>
        </p:blipFill>
        <p:spPr>
          <a:xfrm>
            <a:off x="1687195" y="571500"/>
            <a:ext cx="6727190" cy="4351655"/>
          </a:xfrm>
          <a:prstGeom prst="rect">
            <a:avLst/>
          </a:prstGeom>
        </p:spPr>
      </p:pic>
    </p:spTree>
    <p:extLst>
      <p:ext uri="{BB962C8B-B14F-4D97-AF65-F5344CB8AC3E}">
        <p14:creationId xmlns:p14="http://schemas.microsoft.com/office/powerpoint/2010/main" val="302706166"/>
      </p:ext>
    </p:extLst>
  </p:cSld>
  <p:clrMapOvr>
    <a:masterClrMapping/>
  </p:clrMapOvr>
  <mc:AlternateContent xmlns:mc="http://schemas.openxmlformats.org/markup-compatibility/2006" xmlns:p14="http://schemas.microsoft.com/office/powerpoint/2010/main">
    <mc:Choice Requires="p14">
      <p:transition spd="slow" p14:dur="1200">
        <p:cover dir="u"/>
      </p:transition>
    </mc:Choice>
    <mc:Fallback xmlns="">
      <p:transition spd="slow">
        <p:cover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48718"/>
                                        </p:tgtEl>
                                        <p:attrNameLst>
                                          <p:attrName>style.visibility</p:attrName>
                                        </p:attrNameLst>
                                      </p:cBhvr>
                                      <p:to>
                                        <p:strVal val="visible"/>
                                      </p:to>
                                    </p:set>
                                    <p:animEffect transition="in" filter="fade">
                                      <p:cBhvr>
                                        <p:cTn id="7" dur="500"/>
                                        <p:tgtEl>
                                          <p:spTgt spid="1048718"/>
                                        </p:tgtEl>
                                      </p:cBhvr>
                                    </p:animEffect>
                                    <p:anim calcmode="lin" valueType="num">
                                      <p:cBhvr>
                                        <p:cTn id="8" dur="500" fill="hold"/>
                                        <p:tgtEl>
                                          <p:spTgt spid="1048718"/>
                                        </p:tgtEl>
                                        <p:attrNameLst>
                                          <p:attrName>ppt_x</p:attrName>
                                        </p:attrNameLst>
                                      </p:cBhvr>
                                      <p:tavLst>
                                        <p:tav tm="0">
                                          <p:val>
                                            <p:strVal val="#ppt_x"/>
                                          </p:val>
                                        </p:tav>
                                        <p:tav tm="100000">
                                          <p:val>
                                            <p:strVal val="#ppt_x"/>
                                          </p:val>
                                        </p:tav>
                                      </p:tavLst>
                                    </p:anim>
                                    <p:anim calcmode="lin" valueType="num">
                                      <p:cBhvr>
                                        <p:cTn id="9" dur="500" fill="hold"/>
                                        <p:tgtEl>
                                          <p:spTgt spid="10487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18" grpId="0" bldLvl="0" animBg="1"/>
      <p:bldP spid="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4" name="对角圆角矩形 3"/>
          <p:cNvSpPr/>
          <p:nvPr/>
        </p:nvSpPr>
        <p:spPr>
          <a:xfrm>
            <a:off x="1232380" y="1261728"/>
            <a:ext cx="1291000" cy="345485"/>
          </a:xfrm>
          <a:prstGeom prst="round2DiagRect">
            <a:avLst>
              <a:gd name="adj1" fmla="val 30205"/>
              <a:gd name="adj2" fmla="val 0"/>
            </a:avLst>
          </a:prstGeom>
          <a:solidFill>
            <a:srgbClr val="0075C2"/>
          </a:solidFill>
          <a:ln w="3175">
            <a:noFill/>
          </a:ln>
          <a:effectLst>
            <a:innerShdw blurRad="63500" dist="50800" dir="10740000">
              <a:prstClr val="black">
                <a:alpha val="28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9224" tIns="39612" rIns="79224" bIns="39612"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三</a:t>
            </a:r>
          </a:p>
        </p:txBody>
      </p:sp>
      <p:pic>
        <p:nvPicPr>
          <p:cNvPr id="2097155" name="Picture 2"/>
          <p:cNvPicPr>
            <a:picLocks noChangeAspect="1" noChangeArrowheads="1"/>
          </p:cNvPicPr>
          <p:nvPr/>
        </p:nvPicPr>
        <p:blipFill>
          <a:blip r:embed="rId3" cstate="screen"/>
          <a:stretch>
            <a:fillRect/>
          </a:stretch>
        </p:blipFill>
        <p:spPr bwMode="auto">
          <a:xfrm>
            <a:off x="5749421" y="1944163"/>
            <a:ext cx="2126074" cy="132924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97156" name="Picture 4"/>
          <p:cNvPicPr>
            <a:picLocks noChangeAspect="1" noChangeArrowheads="1"/>
          </p:cNvPicPr>
          <p:nvPr/>
        </p:nvPicPr>
        <p:blipFill>
          <a:blip r:embed="rId4" cstate="screen"/>
          <a:stretch>
            <a:fillRect/>
          </a:stretch>
        </p:blipFill>
        <p:spPr bwMode="auto">
          <a:xfrm rot="422593">
            <a:off x="6211352" y="2217433"/>
            <a:ext cx="2225516" cy="1695796"/>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97157" name="Picture 6"/>
          <p:cNvPicPr>
            <a:picLocks noChangeAspect="1" noChangeArrowheads="1"/>
          </p:cNvPicPr>
          <p:nvPr/>
        </p:nvPicPr>
        <p:blipFill>
          <a:blip r:embed="rId5" cstate="screen"/>
          <a:stretch>
            <a:fillRect/>
          </a:stretch>
        </p:blipFill>
        <p:spPr bwMode="auto">
          <a:xfrm rot="854817">
            <a:off x="5711843" y="2952392"/>
            <a:ext cx="1973902" cy="1404238"/>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7" name=" 167"/>
          <p:cNvSpPr/>
          <p:nvPr/>
        </p:nvSpPr>
        <p:spPr>
          <a:xfrm>
            <a:off x="539750" y="267335"/>
            <a:ext cx="1511935" cy="2882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2" name="文本框 1"/>
          <p:cNvSpPr txBox="1"/>
          <p:nvPr/>
        </p:nvSpPr>
        <p:spPr>
          <a:xfrm>
            <a:off x="1062990" y="1840230"/>
            <a:ext cx="3887470" cy="3138170"/>
          </a:xfrm>
          <a:prstGeom prst="rect">
            <a:avLst/>
          </a:prstGeom>
          <a:noFill/>
        </p:spPr>
        <p:txBody>
          <a:bodyPr wrap="square" rtlCol="0">
            <a:spAutoFit/>
          </a:bodyPr>
          <a:lstStyle/>
          <a:p>
            <a:r>
              <a:rPr lang="zh-CN" altLang="en-US"/>
              <a:t>　回顾性分析202例以急腹症为主要临床表现患儿的超声影像资料。结果　超声诊断为阑尾炎67例, 肠套叠20 例, 肠梗阻14例, 肠系膜淋巴结炎52例, 胆结石2例, 胰腺炎1例, 肾结石2例, 腹型紫癜4例, 无明显异常40例, 超声与临床的符合率为86%。40例超声未能明确诊断的病例中10例临床诊断为阑尾炎, 4 例为腹型紫癜。结论　超声是诊断小儿急腹症的首选影像学方法, 可降低误诊及漏诊率</a:t>
            </a:r>
          </a:p>
        </p:txBody>
      </p:sp>
    </p:spTree>
    <p:extLst>
      <p:ext uri="{BB962C8B-B14F-4D97-AF65-F5344CB8AC3E}">
        <p14:creationId xmlns:p14="http://schemas.microsoft.com/office/powerpoint/2010/main" val="105085382"/>
      </p:ext>
    </p:extLst>
  </p:cSld>
  <p:clrMapOvr>
    <a:masterClrMapping/>
  </p:clrMapOvr>
  <mc:AlternateContent xmlns:mc="http://schemas.openxmlformats.org/markup-compatibility/2006" xmlns:p14="http://schemas.microsoft.com/office/powerpoint/2010/main">
    <mc:Choice Requires="p14">
      <p:transition spd="slow" p14:dur="1200">
        <p:cover dir="u"/>
      </p:transition>
    </mc:Choice>
    <mc:Fallback xmlns="">
      <p:transition spd="slow">
        <p:cover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48724"/>
                                        </p:tgtEl>
                                        <p:attrNameLst>
                                          <p:attrName>style.visibility</p:attrName>
                                        </p:attrNameLst>
                                      </p:cBhvr>
                                      <p:to>
                                        <p:strVal val="visible"/>
                                      </p:to>
                                    </p:set>
                                    <p:animEffect transition="in" filter="fade">
                                      <p:cBhvr>
                                        <p:cTn id="7" dur="500"/>
                                        <p:tgtEl>
                                          <p:spTgt spid="1048724"/>
                                        </p:tgtEl>
                                      </p:cBhvr>
                                    </p:animEffect>
                                    <p:anim calcmode="lin" valueType="num">
                                      <p:cBhvr>
                                        <p:cTn id="8" dur="500" fill="hold"/>
                                        <p:tgtEl>
                                          <p:spTgt spid="1048724"/>
                                        </p:tgtEl>
                                        <p:attrNameLst>
                                          <p:attrName>ppt_x</p:attrName>
                                        </p:attrNameLst>
                                      </p:cBhvr>
                                      <p:tavLst>
                                        <p:tav tm="0">
                                          <p:val>
                                            <p:strVal val="#ppt_x"/>
                                          </p:val>
                                        </p:tav>
                                        <p:tav tm="100000">
                                          <p:val>
                                            <p:strVal val="#ppt_x"/>
                                          </p:val>
                                        </p:tav>
                                      </p:tavLst>
                                    </p:anim>
                                    <p:anim calcmode="lin" valueType="num">
                                      <p:cBhvr>
                                        <p:cTn id="9" dur="500" fill="hold"/>
                                        <p:tgtEl>
                                          <p:spTgt spid="10487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2097155"/>
                                        </p:tgtEl>
                                        <p:attrNameLst>
                                          <p:attrName>style.visibility</p:attrName>
                                        </p:attrNameLst>
                                      </p:cBhvr>
                                      <p:to>
                                        <p:strVal val="visible"/>
                                      </p:to>
                                    </p:set>
                                    <p:anim calcmode="lin" valueType="num">
                                      <p:cBhvr>
                                        <p:cTn id="13" dur="500" fill="hold"/>
                                        <p:tgtEl>
                                          <p:spTgt spid="2097155"/>
                                        </p:tgtEl>
                                        <p:attrNameLst>
                                          <p:attrName>ppt_w</p:attrName>
                                        </p:attrNameLst>
                                      </p:cBhvr>
                                      <p:tavLst>
                                        <p:tav tm="0">
                                          <p:val>
                                            <p:fltVal val="0"/>
                                          </p:val>
                                        </p:tav>
                                        <p:tav tm="100000">
                                          <p:val>
                                            <p:strVal val="#ppt_w"/>
                                          </p:val>
                                        </p:tav>
                                      </p:tavLst>
                                    </p:anim>
                                    <p:anim calcmode="lin" valueType="num">
                                      <p:cBhvr>
                                        <p:cTn id="14" dur="500" fill="hold"/>
                                        <p:tgtEl>
                                          <p:spTgt spid="2097155"/>
                                        </p:tgtEl>
                                        <p:attrNameLst>
                                          <p:attrName>ppt_h</p:attrName>
                                        </p:attrNameLst>
                                      </p:cBhvr>
                                      <p:tavLst>
                                        <p:tav tm="0">
                                          <p:val>
                                            <p:fltVal val="0"/>
                                          </p:val>
                                        </p:tav>
                                        <p:tav tm="100000">
                                          <p:val>
                                            <p:strVal val="#ppt_h"/>
                                          </p:val>
                                        </p:tav>
                                      </p:tavLst>
                                    </p:anim>
                                    <p:anim calcmode="lin" valueType="num">
                                      <p:cBhvr>
                                        <p:cTn id="15" dur="500" fill="hold"/>
                                        <p:tgtEl>
                                          <p:spTgt spid="2097155"/>
                                        </p:tgtEl>
                                        <p:attrNameLst>
                                          <p:attrName>style.rotation</p:attrName>
                                        </p:attrNameLst>
                                      </p:cBhvr>
                                      <p:tavLst>
                                        <p:tav tm="0">
                                          <p:val>
                                            <p:fltVal val="360"/>
                                          </p:val>
                                        </p:tav>
                                        <p:tav tm="100000">
                                          <p:val>
                                            <p:fltVal val="0"/>
                                          </p:val>
                                        </p:tav>
                                      </p:tavLst>
                                    </p:anim>
                                    <p:animEffect transition="in" filter="fade">
                                      <p:cBhvr>
                                        <p:cTn id="16" dur="500"/>
                                        <p:tgtEl>
                                          <p:spTgt spid="2097155"/>
                                        </p:tgtEl>
                                      </p:cBhvr>
                                    </p:animEffect>
                                  </p:childTnLst>
                                </p:cTn>
                              </p:par>
                            </p:childTnLst>
                          </p:cTn>
                        </p:par>
                        <p:par>
                          <p:cTn id="17" fill="hold">
                            <p:stCondLst>
                              <p:cond delay="1000"/>
                            </p:stCondLst>
                            <p:childTnLst>
                              <p:par>
                                <p:cTn id="18" presetID="6" presetClass="emph" presetSubtype="0" fill="hold" nodeType="afterEffect">
                                  <p:stCondLst>
                                    <p:cond delay="0"/>
                                  </p:stCondLst>
                                  <p:childTnLst>
                                    <p:animScale>
                                      <p:cBhvr>
                                        <p:cTn id="19" dur="2000" fill="hold"/>
                                        <p:tgtEl>
                                          <p:spTgt spid="2097155"/>
                                        </p:tgtEl>
                                      </p:cBhvr>
                                      <p:by x="75000" y="75000"/>
                                    </p:animScale>
                                  </p:childTnLst>
                                </p:cTn>
                              </p:par>
                              <p:par>
                                <p:cTn id="20" presetID="56" presetClass="path" presetSubtype="0" accel="50000" decel="50000" fill="hold" nodeType="withEffect">
                                  <p:stCondLst>
                                    <p:cond delay="250"/>
                                  </p:stCondLst>
                                  <p:childTnLst>
                                    <p:animMotion origin="layout" path="M 3.88889E-6 -2.22222E-6 L -0.07848 -0.26611 " pathEditMode="relative" rAng="0" ptsTypes="AA">
                                      <p:cBhvr>
                                        <p:cTn id="21" dur="750" fill="hold"/>
                                        <p:tgtEl>
                                          <p:spTgt spid="2097155"/>
                                        </p:tgtEl>
                                        <p:attrNameLst>
                                          <p:attrName>ppt_x</p:attrName>
                                          <p:attrName>ppt_y</p:attrName>
                                        </p:attrNameLst>
                                      </p:cBhvr>
                                      <p:rCtr x="-3924" y="-13306"/>
                                    </p:animMotion>
                                  </p:childTnLst>
                                </p:cTn>
                              </p:par>
                            </p:childTnLst>
                          </p:cTn>
                        </p:par>
                        <p:par>
                          <p:cTn id="22" fill="hold">
                            <p:stCondLst>
                              <p:cond delay="3000"/>
                            </p:stCondLst>
                            <p:childTnLst>
                              <p:par>
                                <p:cTn id="23" presetID="49" presetClass="entr" presetSubtype="0" decel="100000" fill="hold" nodeType="afterEffect">
                                  <p:stCondLst>
                                    <p:cond delay="0"/>
                                  </p:stCondLst>
                                  <p:childTnLst>
                                    <p:set>
                                      <p:cBhvr>
                                        <p:cTn id="24" dur="1" fill="hold">
                                          <p:stCondLst>
                                            <p:cond delay="0"/>
                                          </p:stCondLst>
                                        </p:cTn>
                                        <p:tgtEl>
                                          <p:spTgt spid="2097156"/>
                                        </p:tgtEl>
                                        <p:attrNameLst>
                                          <p:attrName>style.visibility</p:attrName>
                                        </p:attrNameLst>
                                      </p:cBhvr>
                                      <p:to>
                                        <p:strVal val="visible"/>
                                      </p:to>
                                    </p:set>
                                    <p:anim calcmode="lin" valueType="num">
                                      <p:cBhvr>
                                        <p:cTn id="25" dur="500" fill="hold"/>
                                        <p:tgtEl>
                                          <p:spTgt spid="2097156"/>
                                        </p:tgtEl>
                                        <p:attrNameLst>
                                          <p:attrName>ppt_w</p:attrName>
                                        </p:attrNameLst>
                                      </p:cBhvr>
                                      <p:tavLst>
                                        <p:tav tm="0">
                                          <p:val>
                                            <p:fltVal val="0"/>
                                          </p:val>
                                        </p:tav>
                                        <p:tav tm="100000">
                                          <p:val>
                                            <p:strVal val="#ppt_w"/>
                                          </p:val>
                                        </p:tav>
                                      </p:tavLst>
                                    </p:anim>
                                    <p:anim calcmode="lin" valueType="num">
                                      <p:cBhvr>
                                        <p:cTn id="26" dur="500" fill="hold"/>
                                        <p:tgtEl>
                                          <p:spTgt spid="2097156"/>
                                        </p:tgtEl>
                                        <p:attrNameLst>
                                          <p:attrName>ppt_h</p:attrName>
                                        </p:attrNameLst>
                                      </p:cBhvr>
                                      <p:tavLst>
                                        <p:tav tm="0">
                                          <p:val>
                                            <p:fltVal val="0"/>
                                          </p:val>
                                        </p:tav>
                                        <p:tav tm="100000">
                                          <p:val>
                                            <p:strVal val="#ppt_h"/>
                                          </p:val>
                                        </p:tav>
                                      </p:tavLst>
                                    </p:anim>
                                    <p:anim calcmode="lin" valueType="num">
                                      <p:cBhvr>
                                        <p:cTn id="27" dur="500" fill="hold"/>
                                        <p:tgtEl>
                                          <p:spTgt spid="2097156"/>
                                        </p:tgtEl>
                                        <p:attrNameLst>
                                          <p:attrName>style.rotation</p:attrName>
                                        </p:attrNameLst>
                                      </p:cBhvr>
                                      <p:tavLst>
                                        <p:tav tm="0">
                                          <p:val>
                                            <p:fltVal val="360"/>
                                          </p:val>
                                        </p:tav>
                                        <p:tav tm="100000">
                                          <p:val>
                                            <p:fltVal val="0"/>
                                          </p:val>
                                        </p:tav>
                                      </p:tavLst>
                                    </p:anim>
                                    <p:animEffect transition="in" filter="fade">
                                      <p:cBhvr>
                                        <p:cTn id="28" dur="500"/>
                                        <p:tgtEl>
                                          <p:spTgt spid="2097156"/>
                                        </p:tgtEl>
                                      </p:cBhvr>
                                    </p:animEffect>
                                  </p:childTnLst>
                                </p:cTn>
                              </p:par>
                            </p:childTnLst>
                          </p:cTn>
                        </p:par>
                        <p:par>
                          <p:cTn id="29" fill="hold">
                            <p:stCondLst>
                              <p:cond delay="3500"/>
                            </p:stCondLst>
                            <p:childTnLst>
                              <p:par>
                                <p:cTn id="30" presetID="6" presetClass="emph" presetSubtype="0" fill="hold" nodeType="afterEffect">
                                  <p:stCondLst>
                                    <p:cond delay="0"/>
                                  </p:stCondLst>
                                  <p:childTnLst>
                                    <p:animScale>
                                      <p:cBhvr>
                                        <p:cTn id="31" dur="2000" fill="hold"/>
                                        <p:tgtEl>
                                          <p:spTgt spid="2097156"/>
                                        </p:tgtEl>
                                      </p:cBhvr>
                                      <p:by x="75000" y="75000"/>
                                    </p:animScale>
                                  </p:childTnLst>
                                </p:cTn>
                              </p:par>
                              <p:par>
                                <p:cTn id="32" presetID="56" presetClass="path" presetSubtype="0" accel="50000" decel="50000" fill="hold" nodeType="withEffect">
                                  <p:stCondLst>
                                    <p:cond delay="250"/>
                                  </p:stCondLst>
                                  <p:childTnLst>
                                    <p:animMotion origin="layout" path="M 3.05556E-6 0 L -0.00625 -0.16028 " pathEditMode="relative" rAng="0" ptsTypes="AA">
                                      <p:cBhvr>
                                        <p:cTn id="33" dur="750" fill="hold"/>
                                        <p:tgtEl>
                                          <p:spTgt spid="2097156"/>
                                        </p:tgtEl>
                                        <p:attrNameLst>
                                          <p:attrName>ppt_x</p:attrName>
                                          <p:attrName>ppt_y</p:attrName>
                                        </p:attrNameLst>
                                      </p:cBhvr>
                                      <p:rCtr x="-313" y="-8028"/>
                                    </p:animMotion>
                                  </p:childTnLst>
                                </p:cTn>
                              </p:par>
                            </p:childTnLst>
                          </p:cTn>
                        </p:par>
                        <p:par>
                          <p:cTn id="34" fill="hold">
                            <p:stCondLst>
                              <p:cond delay="5500"/>
                            </p:stCondLst>
                            <p:childTnLst>
                              <p:par>
                                <p:cTn id="35" presetID="49" presetClass="entr" presetSubtype="0" decel="100000" fill="hold" nodeType="afterEffect">
                                  <p:stCondLst>
                                    <p:cond delay="0"/>
                                  </p:stCondLst>
                                  <p:childTnLst>
                                    <p:set>
                                      <p:cBhvr>
                                        <p:cTn id="36" dur="1" fill="hold">
                                          <p:stCondLst>
                                            <p:cond delay="0"/>
                                          </p:stCondLst>
                                        </p:cTn>
                                        <p:tgtEl>
                                          <p:spTgt spid="2097157"/>
                                        </p:tgtEl>
                                        <p:attrNameLst>
                                          <p:attrName>style.visibility</p:attrName>
                                        </p:attrNameLst>
                                      </p:cBhvr>
                                      <p:to>
                                        <p:strVal val="visible"/>
                                      </p:to>
                                    </p:set>
                                    <p:anim calcmode="lin" valueType="num">
                                      <p:cBhvr>
                                        <p:cTn id="37" dur="500" fill="hold"/>
                                        <p:tgtEl>
                                          <p:spTgt spid="2097157"/>
                                        </p:tgtEl>
                                        <p:attrNameLst>
                                          <p:attrName>ppt_w</p:attrName>
                                        </p:attrNameLst>
                                      </p:cBhvr>
                                      <p:tavLst>
                                        <p:tav tm="0">
                                          <p:val>
                                            <p:fltVal val="0"/>
                                          </p:val>
                                        </p:tav>
                                        <p:tav tm="100000">
                                          <p:val>
                                            <p:strVal val="#ppt_w"/>
                                          </p:val>
                                        </p:tav>
                                      </p:tavLst>
                                    </p:anim>
                                    <p:anim calcmode="lin" valueType="num">
                                      <p:cBhvr>
                                        <p:cTn id="38" dur="500" fill="hold"/>
                                        <p:tgtEl>
                                          <p:spTgt spid="2097157"/>
                                        </p:tgtEl>
                                        <p:attrNameLst>
                                          <p:attrName>ppt_h</p:attrName>
                                        </p:attrNameLst>
                                      </p:cBhvr>
                                      <p:tavLst>
                                        <p:tav tm="0">
                                          <p:val>
                                            <p:fltVal val="0"/>
                                          </p:val>
                                        </p:tav>
                                        <p:tav tm="100000">
                                          <p:val>
                                            <p:strVal val="#ppt_h"/>
                                          </p:val>
                                        </p:tav>
                                      </p:tavLst>
                                    </p:anim>
                                    <p:anim calcmode="lin" valueType="num">
                                      <p:cBhvr>
                                        <p:cTn id="39" dur="500" fill="hold"/>
                                        <p:tgtEl>
                                          <p:spTgt spid="2097157"/>
                                        </p:tgtEl>
                                        <p:attrNameLst>
                                          <p:attrName>style.rotation</p:attrName>
                                        </p:attrNameLst>
                                      </p:cBhvr>
                                      <p:tavLst>
                                        <p:tav tm="0">
                                          <p:val>
                                            <p:fltVal val="360"/>
                                          </p:val>
                                        </p:tav>
                                        <p:tav tm="100000">
                                          <p:val>
                                            <p:fltVal val="0"/>
                                          </p:val>
                                        </p:tav>
                                      </p:tavLst>
                                    </p:anim>
                                    <p:animEffect transition="in" filter="fade">
                                      <p:cBhvr>
                                        <p:cTn id="40" dur="500"/>
                                        <p:tgtEl>
                                          <p:spTgt spid="2097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24"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63190" y="554355"/>
            <a:ext cx="3348990" cy="368300"/>
          </a:xfrm>
          <a:prstGeom prst="rect">
            <a:avLst/>
          </a:prstGeom>
          <a:noFill/>
        </p:spPr>
        <p:txBody>
          <a:bodyPr wrap="square" rtlCol="0">
            <a:spAutoFit/>
          </a:bodyPr>
          <a:lstStyle/>
          <a:p>
            <a:r>
              <a:rPr lang="en-US" altLang="zh-CN"/>
              <a:t>          </a:t>
            </a:r>
            <a:r>
              <a:rPr lang="zh-CN" altLang="en-US"/>
              <a:t>参考文献</a:t>
            </a:r>
          </a:p>
        </p:txBody>
      </p:sp>
      <p:sp>
        <p:nvSpPr>
          <p:cNvPr id="3" name="文本框 2"/>
          <p:cNvSpPr txBox="1"/>
          <p:nvPr/>
        </p:nvSpPr>
        <p:spPr>
          <a:xfrm>
            <a:off x="1325880" y="1137285"/>
            <a:ext cx="6630670" cy="1753235"/>
          </a:xfrm>
          <a:prstGeom prst="rect">
            <a:avLst/>
          </a:prstGeom>
          <a:noFill/>
        </p:spPr>
        <p:txBody>
          <a:bodyPr wrap="square" rtlCol="0">
            <a:spAutoFit/>
          </a:bodyPr>
          <a:lstStyle/>
          <a:p>
            <a:r>
              <a:rPr lang="zh-CN" altLang="en-US"/>
              <a:t>[1].	贡黎颖, 血常规检查的临床意义分析. 中国中医药咨讯, 2010. 02(3): 第146页.</a:t>
            </a:r>
          </a:p>
          <a:p>
            <a:r>
              <a:rPr lang="zh-CN" altLang="en-US"/>
              <a:t>[2].	杜雪燕, 血常规检查的临床意义及影响因素体会. 医学信息, 2014(14): 第439-439页.</a:t>
            </a:r>
          </a:p>
          <a:p>
            <a:r>
              <a:rPr lang="zh-CN" altLang="en-US"/>
              <a:t>[</a:t>
            </a:r>
            <a:r>
              <a:rPr lang="en-US" altLang="zh-CN"/>
              <a:t>3</a:t>
            </a:r>
            <a:r>
              <a:rPr lang="zh-CN" altLang="en-US"/>
              <a:t>].	刘露阳与王燕霞, 超声在小儿急腹症中的诊断价值. 哈尔滨医科大学学报, 2010(05): 第505-507页.</a:t>
            </a:r>
          </a:p>
        </p:txBody>
      </p:sp>
    </p:spTree>
    <p:extLst>
      <p:ext uri="{BB962C8B-B14F-4D97-AF65-F5344CB8AC3E}">
        <p14:creationId xmlns:p14="http://schemas.microsoft.com/office/powerpoint/2010/main" val="3760488342"/>
      </p:ext>
    </p:extLst>
  </p:cSld>
  <p:clrMapOvr>
    <a:masterClrMapping/>
  </p:clrMapOvr>
  <mc:AlternateContent xmlns:mc="http://schemas.openxmlformats.org/markup-compatibility/2006" xmlns:p14="http://schemas.microsoft.com/office/powerpoint/2010/main">
    <mc:Choice Requires="p14">
      <p:transition spd="slow" p14:dur="1200">
        <p:cover dir="u"/>
      </p:transition>
    </mc:Choice>
    <mc:Fallback xmlns="">
      <p:transition spd="slow">
        <p:cover dir="u"/>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矩形 1"/>
          <p:cNvSpPr/>
          <p:nvPr/>
        </p:nvSpPr>
        <p:spPr>
          <a:xfrm>
            <a:off x="565" y="-12162"/>
            <a:ext cx="9142871" cy="5166413"/>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300"/>
          </a:p>
        </p:txBody>
      </p:sp>
      <p:sp>
        <p:nvSpPr>
          <p:cNvPr id="1048614" name="椭圆 8"/>
          <p:cNvSpPr/>
          <p:nvPr/>
        </p:nvSpPr>
        <p:spPr>
          <a:xfrm>
            <a:off x="4264805" y="392136"/>
            <a:ext cx="4359231" cy="4359231"/>
          </a:xfrm>
          <a:prstGeom prst="ellipse">
            <a:avLst/>
          </a:prstGeom>
          <a:solidFill>
            <a:schemeClr val="bg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300"/>
          </a:p>
        </p:txBody>
      </p:sp>
      <p:sp>
        <p:nvSpPr>
          <p:cNvPr id="1048615" name="TextBox 32"/>
          <p:cNvSpPr txBox="1"/>
          <p:nvPr/>
        </p:nvSpPr>
        <p:spPr>
          <a:xfrm>
            <a:off x="4264806" y="2243107"/>
            <a:ext cx="4699682" cy="469359"/>
          </a:xfrm>
          <a:prstGeom prst="rect">
            <a:avLst/>
          </a:prstGeom>
          <a:noFill/>
        </p:spPr>
        <p:txBody>
          <a:bodyPr wrap="square" lIns="68580" tIns="34290" rIns="68580" bIns="34290" rtlCol="0">
            <a:spAutoFit/>
          </a:bodyPr>
          <a:lstStyle/>
          <a:p>
            <a:pPr algn="ctr"/>
            <a:r>
              <a:rPr lang="zh-CN" altLang="en-US" sz="2600" b="1" dirty="0" smtClean="0">
                <a:latin typeface="华文新魏" pitchFamily="2" charset="-122"/>
                <a:ea typeface="华文新魏" pitchFamily="2" charset="-122"/>
                <a:sym typeface="Arial" panose="020B0604020202020204" pitchFamily="34" charset="0"/>
              </a:rPr>
              <a:t>肠鸣音活跃的原因</a:t>
            </a:r>
            <a:endParaRPr lang="en-US" sz="2600" b="1" dirty="0">
              <a:latin typeface="华文新魏" pitchFamily="2" charset="-122"/>
              <a:ea typeface="华文新魏" pitchFamily="2" charset="-122"/>
              <a:sym typeface="Arial" panose="020B0604020202020204" pitchFamily="34" charset="0"/>
            </a:endParaRPr>
          </a:p>
        </p:txBody>
      </p:sp>
      <p:sp>
        <p:nvSpPr>
          <p:cNvPr id="1048616" name="TextBox 32"/>
          <p:cNvSpPr txBox="1"/>
          <p:nvPr/>
        </p:nvSpPr>
        <p:spPr>
          <a:xfrm>
            <a:off x="4826002" y="2673352"/>
            <a:ext cx="3037548" cy="438582"/>
          </a:xfrm>
          <a:prstGeom prst="rect">
            <a:avLst/>
          </a:prstGeom>
          <a:noFill/>
        </p:spPr>
        <p:txBody>
          <a:bodyPr wrap="square" lIns="68580" tIns="34290" rIns="68580" bIns="34290" rtlCol="0">
            <a:spAutoFit/>
          </a:bodyPr>
          <a:lstStyle/>
          <a:p>
            <a:pPr algn="r">
              <a:lnSpc>
                <a:spcPct val="120000"/>
              </a:lnSpc>
            </a:pPr>
            <a:r>
              <a:rPr lang="en-US" altLang="zh-CN" sz="2000" dirty="0" smtClean="0">
                <a:latin typeface="华文行楷" pitchFamily="2" charset="-122"/>
                <a:ea typeface="华文行楷" pitchFamily="2" charset="-122"/>
                <a:cs typeface="+mn-ea"/>
                <a:sym typeface="Arial" panose="020B0604020202020204" pitchFamily="34" charset="0"/>
              </a:rPr>
              <a:t>2016</a:t>
            </a:r>
            <a:r>
              <a:rPr lang="zh-CN" altLang="en-US" sz="2000" dirty="0" smtClean="0">
                <a:latin typeface="华文行楷" pitchFamily="2" charset="-122"/>
                <a:ea typeface="华文行楷" pitchFamily="2" charset="-122"/>
                <a:cs typeface="+mn-ea"/>
                <a:sym typeface="Arial" panose="020B0604020202020204" pitchFamily="34" charset="0"/>
              </a:rPr>
              <a:t>级临床医学黄惠芳</a:t>
            </a:r>
            <a:endParaRPr lang="en-GB" altLang="zh-CN" sz="2000" dirty="0">
              <a:latin typeface="华文行楷" pitchFamily="2" charset="-122"/>
              <a:ea typeface="华文行楷" pitchFamily="2" charset="-122"/>
              <a:cs typeface="+mn-ea"/>
              <a:sym typeface="Arial" panose="020B0604020202020204" pitchFamily="34" charset="0"/>
            </a:endParaRPr>
          </a:p>
        </p:txBody>
      </p:sp>
      <p:sp>
        <p:nvSpPr>
          <p:cNvPr id="1048617" name="椭圆 11"/>
          <p:cNvSpPr/>
          <p:nvPr/>
        </p:nvSpPr>
        <p:spPr>
          <a:xfrm>
            <a:off x="732559" y="312970"/>
            <a:ext cx="1823217" cy="204275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8800" b="1" dirty="0" smtClean="0">
                <a:solidFill>
                  <a:schemeClr val="tx1"/>
                </a:solidFill>
                <a:latin typeface="新宋体" pitchFamily="49" charset="-122"/>
                <a:ea typeface="新宋体" pitchFamily="49" charset="-122"/>
              </a:rPr>
              <a:t>04</a:t>
            </a:r>
            <a:endParaRPr lang="zh-CN" altLang="en-US" sz="8800" b="1" dirty="0">
              <a:solidFill>
                <a:schemeClr val="tx1"/>
              </a:solidFill>
              <a:latin typeface="新宋体" pitchFamily="49" charset="-122"/>
              <a:ea typeface="新宋体" pitchFamily="49" charset="-122"/>
            </a:endParaRPr>
          </a:p>
        </p:txBody>
      </p:sp>
    </p:spTree>
    <p:extLst>
      <p:ext uri="{BB962C8B-B14F-4D97-AF65-F5344CB8AC3E}">
        <p14:creationId xmlns:p14="http://schemas.microsoft.com/office/powerpoint/2010/main" val="1664545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48613"/>
                                        </p:tgtEl>
                                        <p:attrNameLst>
                                          <p:attrName>style.visibility</p:attrName>
                                        </p:attrNameLst>
                                      </p:cBhvr>
                                      <p:to>
                                        <p:strVal val="visible"/>
                                      </p:to>
                                    </p:set>
                                    <p:anim calcmode="lin" valueType="num">
                                      <p:cBhvr>
                                        <p:cTn id="7" dur="500" fill="hold"/>
                                        <p:tgtEl>
                                          <p:spTgt spid="1048613"/>
                                        </p:tgtEl>
                                        <p:attrNameLst>
                                          <p:attrName>ppt_w</p:attrName>
                                        </p:attrNameLst>
                                      </p:cBhvr>
                                      <p:tavLst>
                                        <p:tav tm="0">
                                          <p:val>
                                            <p:fltVal val="0"/>
                                          </p:val>
                                        </p:tav>
                                        <p:tav tm="100000">
                                          <p:val>
                                            <p:strVal val="#ppt_w"/>
                                          </p:val>
                                        </p:tav>
                                      </p:tavLst>
                                    </p:anim>
                                    <p:anim calcmode="lin" valueType="num">
                                      <p:cBhvr>
                                        <p:cTn id="8" dur="500" fill="hold"/>
                                        <p:tgtEl>
                                          <p:spTgt spid="1048613"/>
                                        </p:tgtEl>
                                        <p:attrNameLst>
                                          <p:attrName>ppt_h</p:attrName>
                                        </p:attrNameLst>
                                      </p:cBhvr>
                                      <p:tavLst>
                                        <p:tav tm="0">
                                          <p:val>
                                            <p:fltVal val="0"/>
                                          </p:val>
                                        </p:tav>
                                        <p:tav tm="100000">
                                          <p:val>
                                            <p:strVal val="#ppt_h"/>
                                          </p:val>
                                        </p:tav>
                                      </p:tavLst>
                                    </p:anim>
                                    <p:anim calcmode="lin" valueType="num">
                                      <p:cBhvr>
                                        <p:cTn id="9" dur="500" fill="hold"/>
                                        <p:tgtEl>
                                          <p:spTgt spid="1048613"/>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04861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15" presetClass="entr" presetSubtype="0" fill="hold" grpId="0" nodeType="afterEffect">
                                  <p:stCondLst>
                                    <p:cond delay="0"/>
                                  </p:stCondLst>
                                  <p:childTnLst>
                                    <p:set>
                                      <p:cBhvr>
                                        <p:cTn id="13" dur="1" fill="hold">
                                          <p:stCondLst>
                                            <p:cond delay="0"/>
                                          </p:stCondLst>
                                        </p:cTn>
                                        <p:tgtEl>
                                          <p:spTgt spid="1048617"/>
                                        </p:tgtEl>
                                        <p:attrNameLst>
                                          <p:attrName>style.visibility</p:attrName>
                                        </p:attrNameLst>
                                      </p:cBhvr>
                                      <p:to>
                                        <p:strVal val="visible"/>
                                      </p:to>
                                    </p:set>
                                    <p:anim calcmode="lin" valueType="num">
                                      <p:cBhvr>
                                        <p:cTn id="14" dur="1000" fill="hold"/>
                                        <p:tgtEl>
                                          <p:spTgt spid="1048617"/>
                                        </p:tgtEl>
                                        <p:attrNameLst>
                                          <p:attrName>ppt_w</p:attrName>
                                        </p:attrNameLst>
                                      </p:cBhvr>
                                      <p:tavLst>
                                        <p:tav tm="0">
                                          <p:val>
                                            <p:fltVal val="0"/>
                                          </p:val>
                                        </p:tav>
                                        <p:tav tm="100000">
                                          <p:val>
                                            <p:strVal val="#ppt_w"/>
                                          </p:val>
                                        </p:tav>
                                      </p:tavLst>
                                    </p:anim>
                                    <p:anim calcmode="lin" valueType="num">
                                      <p:cBhvr>
                                        <p:cTn id="15" dur="1000" fill="hold"/>
                                        <p:tgtEl>
                                          <p:spTgt spid="1048617"/>
                                        </p:tgtEl>
                                        <p:attrNameLst>
                                          <p:attrName>ppt_h</p:attrName>
                                        </p:attrNameLst>
                                      </p:cBhvr>
                                      <p:tavLst>
                                        <p:tav tm="0">
                                          <p:val>
                                            <p:fltVal val="0"/>
                                          </p:val>
                                        </p:tav>
                                        <p:tav tm="100000">
                                          <p:val>
                                            <p:strVal val="#ppt_h"/>
                                          </p:val>
                                        </p:tav>
                                      </p:tavLst>
                                    </p:anim>
                                    <p:anim calcmode="lin" valueType="num">
                                      <p:cBhvr>
                                        <p:cTn id="16" dur="1000" fill="hold"/>
                                        <p:tgtEl>
                                          <p:spTgt spid="104861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048617"/>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500"/>
                            </p:stCondLst>
                            <p:childTnLst>
                              <p:par>
                                <p:cTn id="19" presetID="45" presetClass="entr" presetSubtype="0" fill="hold" grpId="0" nodeType="afterEffect">
                                  <p:stCondLst>
                                    <p:cond delay="0"/>
                                  </p:stCondLst>
                                  <p:childTnLst>
                                    <p:set>
                                      <p:cBhvr>
                                        <p:cTn id="20" dur="1" fill="hold">
                                          <p:stCondLst>
                                            <p:cond delay="0"/>
                                          </p:stCondLst>
                                        </p:cTn>
                                        <p:tgtEl>
                                          <p:spTgt spid="1048614"/>
                                        </p:tgtEl>
                                        <p:attrNameLst>
                                          <p:attrName>style.visibility</p:attrName>
                                        </p:attrNameLst>
                                      </p:cBhvr>
                                      <p:to>
                                        <p:strVal val="visible"/>
                                      </p:to>
                                    </p:set>
                                    <p:animEffect transition="in" filter="fade">
                                      <p:cBhvr>
                                        <p:cTn id="21" dur="2000"/>
                                        <p:tgtEl>
                                          <p:spTgt spid="1048614"/>
                                        </p:tgtEl>
                                      </p:cBhvr>
                                    </p:animEffect>
                                    <p:anim calcmode="lin" valueType="num">
                                      <p:cBhvr>
                                        <p:cTn id="22" dur="2000" fill="hold"/>
                                        <p:tgtEl>
                                          <p:spTgt spid="1048614"/>
                                        </p:tgtEl>
                                        <p:attrNameLst>
                                          <p:attrName>ppt_w</p:attrName>
                                        </p:attrNameLst>
                                      </p:cBhvr>
                                      <p:tavLst>
                                        <p:tav tm="0" fmla="#ppt_w*sin(2.5*pi*$)">
                                          <p:val>
                                            <p:fltVal val="0"/>
                                          </p:val>
                                        </p:tav>
                                        <p:tav tm="100000">
                                          <p:val>
                                            <p:fltVal val="1"/>
                                          </p:val>
                                        </p:tav>
                                      </p:tavLst>
                                    </p:anim>
                                    <p:anim calcmode="lin" valueType="num">
                                      <p:cBhvr>
                                        <p:cTn id="23" dur="2000" fill="hold"/>
                                        <p:tgtEl>
                                          <p:spTgt spid="1048614"/>
                                        </p:tgtEl>
                                        <p:attrNameLst>
                                          <p:attrName>ppt_h</p:attrName>
                                        </p:attrNameLst>
                                      </p:cBhvr>
                                      <p:tavLst>
                                        <p:tav tm="0">
                                          <p:val>
                                            <p:strVal val="#ppt_h"/>
                                          </p:val>
                                        </p:tav>
                                        <p:tav tm="100000">
                                          <p:val>
                                            <p:strVal val="#ppt_h"/>
                                          </p:val>
                                        </p:tav>
                                      </p:tavLst>
                                    </p:anim>
                                  </p:childTnLst>
                                </p:cTn>
                              </p:par>
                            </p:childTnLst>
                          </p:cTn>
                        </p:par>
                        <p:par>
                          <p:cTn id="24" fill="hold">
                            <p:stCondLst>
                              <p:cond delay="35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1048615"/>
                                        </p:tgtEl>
                                        <p:attrNameLst>
                                          <p:attrName>style.visibility</p:attrName>
                                        </p:attrNameLst>
                                      </p:cBhvr>
                                      <p:to>
                                        <p:strVal val="visible"/>
                                      </p:to>
                                    </p:set>
                                    <p:anim by="(-#ppt_w*2)" calcmode="lin" valueType="num">
                                      <p:cBhvr rctx="PPT">
                                        <p:cTn id="27" dur="250" autoRev="1" fill="hold">
                                          <p:stCondLst>
                                            <p:cond delay="0"/>
                                          </p:stCondLst>
                                        </p:cTn>
                                        <p:tgtEl>
                                          <p:spTgt spid="1048615"/>
                                        </p:tgtEl>
                                        <p:attrNameLst>
                                          <p:attrName>ppt_w</p:attrName>
                                        </p:attrNameLst>
                                      </p:cBhvr>
                                    </p:anim>
                                    <p:anim by="(#ppt_w*0.50)" calcmode="lin" valueType="num">
                                      <p:cBhvr>
                                        <p:cTn id="28" dur="250" decel="50000" autoRev="1" fill="hold">
                                          <p:stCondLst>
                                            <p:cond delay="0"/>
                                          </p:stCondLst>
                                        </p:cTn>
                                        <p:tgtEl>
                                          <p:spTgt spid="1048615"/>
                                        </p:tgtEl>
                                        <p:attrNameLst>
                                          <p:attrName>ppt_x</p:attrName>
                                        </p:attrNameLst>
                                      </p:cBhvr>
                                    </p:anim>
                                    <p:anim from="(-#ppt_h/2)" to="(#ppt_y)" calcmode="lin" valueType="num">
                                      <p:cBhvr>
                                        <p:cTn id="29" dur="500" fill="hold">
                                          <p:stCondLst>
                                            <p:cond delay="0"/>
                                          </p:stCondLst>
                                        </p:cTn>
                                        <p:tgtEl>
                                          <p:spTgt spid="1048615"/>
                                        </p:tgtEl>
                                        <p:attrNameLst>
                                          <p:attrName>ppt_y</p:attrName>
                                        </p:attrNameLst>
                                      </p:cBhvr>
                                    </p:anim>
                                    <p:animRot by="21600000">
                                      <p:cBhvr>
                                        <p:cTn id="30" dur="500" fill="hold">
                                          <p:stCondLst>
                                            <p:cond delay="0"/>
                                          </p:stCondLst>
                                        </p:cTn>
                                        <p:tgtEl>
                                          <p:spTgt spid="1048615"/>
                                        </p:tgtEl>
                                        <p:attrNameLst>
                                          <p:attrName>r</p:attrName>
                                        </p:attrNameLst>
                                      </p:cBhvr>
                                    </p:animRot>
                                  </p:childTnLst>
                                </p:cTn>
                              </p:par>
                            </p:childTnLst>
                          </p:cTn>
                        </p:par>
                        <p:par>
                          <p:cTn id="31" fill="hold">
                            <p:stCondLst>
                              <p:cond delay="435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1048616"/>
                                        </p:tgtEl>
                                        <p:attrNameLst>
                                          <p:attrName>style.visibility</p:attrName>
                                        </p:attrNameLst>
                                      </p:cBhvr>
                                      <p:to>
                                        <p:strVal val="visible"/>
                                      </p:to>
                                    </p:set>
                                    <p:anim by="(-#ppt_w*2)" calcmode="lin" valueType="num">
                                      <p:cBhvr rctx="PPT">
                                        <p:cTn id="34" dur="250" autoRev="1" fill="hold">
                                          <p:stCondLst>
                                            <p:cond delay="0"/>
                                          </p:stCondLst>
                                        </p:cTn>
                                        <p:tgtEl>
                                          <p:spTgt spid="1048616"/>
                                        </p:tgtEl>
                                        <p:attrNameLst>
                                          <p:attrName>ppt_w</p:attrName>
                                        </p:attrNameLst>
                                      </p:cBhvr>
                                    </p:anim>
                                    <p:anim by="(#ppt_w*0.50)" calcmode="lin" valueType="num">
                                      <p:cBhvr>
                                        <p:cTn id="35" dur="250" decel="50000" autoRev="1" fill="hold">
                                          <p:stCondLst>
                                            <p:cond delay="0"/>
                                          </p:stCondLst>
                                        </p:cTn>
                                        <p:tgtEl>
                                          <p:spTgt spid="1048616"/>
                                        </p:tgtEl>
                                        <p:attrNameLst>
                                          <p:attrName>ppt_x</p:attrName>
                                        </p:attrNameLst>
                                      </p:cBhvr>
                                    </p:anim>
                                    <p:anim from="(-#ppt_h/2)" to="(#ppt_y)" calcmode="lin" valueType="num">
                                      <p:cBhvr>
                                        <p:cTn id="36" dur="500" fill="hold">
                                          <p:stCondLst>
                                            <p:cond delay="0"/>
                                          </p:stCondLst>
                                        </p:cTn>
                                        <p:tgtEl>
                                          <p:spTgt spid="1048616"/>
                                        </p:tgtEl>
                                        <p:attrNameLst>
                                          <p:attrName>ppt_y</p:attrName>
                                        </p:attrNameLst>
                                      </p:cBhvr>
                                    </p:anim>
                                    <p:animRot by="21600000">
                                      <p:cBhvr>
                                        <p:cTn id="37" dur="500" fill="hold">
                                          <p:stCondLst>
                                            <p:cond delay="0"/>
                                          </p:stCondLst>
                                        </p:cTn>
                                        <p:tgtEl>
                                          <p:spTgt spid="10486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3" grpId="0" animBg="1"/>
      <p:bldP spid="1048614" grpId="0" animBg="1"/>
      <p:bldP spid="1048615" grpId="0"/>
      <p:bldP spid="1048616" grpId="0"/>
      <p:bldP spid="10486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Picture 2" descr="C:\Users\Administrator\Desktop\sucaiw-07xtkdyl83730htd.jpg"/>
          <p:cNvPicPr>
            <a:picLocks noChangeAspect="1" noChangeArrowheads="1"/>
          </p:cNvPicPr>
          <p:nvPr/>
        </p:nvPicPr>
        <p:blipFill>
          <a:blip r:embed="rId3" cstate="screen"/>
          <a:srcRect/>
          <a:stretch>
            <a:fillRect/>
          </a:stretch>
        </p:blipFill>
        <p:spPr bwMode="auto">
          <a:xfrm>
            <a:off x="0" y="843558"/>
            <a:ext cx="4295750" cy="4295750"/>
          </a:xfrm>
          <a:prstGeom prst="rect">
            <a:avLst/>
          </a:prstGeom>
          <a:noFill/>
        </p:spPr>
      </p:pic>
      <p:sp>
        <p:nvSpPr>
          <p:cNvPr id="1048593" name="矩形 33"/>
          <p:cNvSpPr/>
          <p:nvPr/>
        </p:nvSpPr>
        <p:spPr>
          <a:xfrm>
            <a:off x="1763688" y="267494"/>
            <a:ext cx="7380312" cy="144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5" name="Freeform 74"/>
          <p:cNvSpPr>
            <a:spLocks noEditPoints="1"/>
          </p:cNvSpPr>
          <p:nvPr/>
        </p:nvSpPr>
        <p:spPr bwMode="auto">
          <a:xfrm>
            <a:off x="4824431" y="1262168"/>
            <a:ext cx="281362" cy="381051"/>
          </a:xfrm>
          <a:custGeom>
            <a:avLst/>
            <a:gdLst>
              <a:gd name="T0" fmla="*/ 429 w 429"/>
              <a:gd name="T1" fmla="*/ 154 h 581"/>
              <a:gd name="T2" fmla="*/ 429 w 429"/>
              <a:gd name="T3" fmla="*/ 581 h 581"/>
              <a:gd name="T4" fmla="*/ 0 w 429"/>
              <a:gd name="T5" fmla="*/ 581 h 581"/>
              <a:gd name="T6" fmla="*/ 0 w 429"/>
              <a:gd name="T7" fmla="*/ 0 h 581"/>
              <a:gd name="T8" fmla="*/ 275 w 429"/>
              <a:gd name="T9" fmla="*/ 0 h 581"/>
              <a:gd name="T10" fmla="*/ 429 w 429"/>
              <a:gd name="T11" fmla="*/ 154 h 581"/>
              <a:gd name="T12" fmla="*/ 429 w 429"/>
              <a:gd name="T13" fmla="*/ 154 h 581"/>
              <a:gd name="T14" fmla="*/ 279 w 429"/>
              <a:gd name="T15" fmla="*/ 57 h 581"/>
              <a:gd name="T16" fmla="*/ 279 w 429"/>
              <a:gd name="T17" fmla="*/ 150 h 581"/>
              <a:gd name="T18" fmla="*/ 372 w 429"/>
              <a:gd name="T19" fmla="*/ 150 h 581"/>
              <a:gd name="T20" fmla="*/ 279 w 429"/>
              <a:gd name="T21" fmla="*/ 57 h 581"/>
              <a:gd name="T22" fmla="*/ 279 w 429"/>
              <a:gd name="T23" fmla="*/ 57 h 581"/>
              <a:gd name="T24" fmla="*/ 242 w 429"/>
              <a:gd name="T25" fmla="*/ 38 h 581"/>
              <a:gd name="T26" fmla="*/ 35 w 429"/>
              <a:gd name="T27" fmla="*/ 38 h 581"/>
              <a:gd name="T28" fmla="*/ 35 w 429"/>
              <a:gd name="T29" fmla="*/ 543 h 581"/>
              <a:gd name="T30" fmla="*/ 391 w 429"/>
              <a:gd name="T31" fmla="*/ 543 h 581"/>
              <a:gd name="T32" fmla="*/ 391 w 429"/>
              <a:gd name="T33" fmla="*/ 188 h 581"/>
              <a:gd name="T34" fmla="*/ 242 w 429"/>
              <a:gd name="T35" fmla="*/ 188 h 581"/>
              <a:gd name="T36" fmla="*/ 242 w 429"/>
              <a:gd name="T37" fmla="*/ 38 h 581"/>
              <a:gd name="T38" fmla="*/ 242 w 429"/>
              <a:gd name="T39" fmla="*/ 38 h 581"/>
              <a:gd name="T40" fmla="*/ 73 w 429"/>
              <a:gd name="T41" fmla="*/ 486 h 581"/>
              <a:gd name="T42" fmla="*/ 353 w 429"/>
              <a:gd name="T43" fmla="*/ 486 h 581"/>
              <a:gd name="T44" fmla="*/ 353 w 429"/>
              <a:gd name="T45" fmla="*/ 451 h 581"/>
              <a:gd name="T46" fmla="*/ 73 w 429"/>
              <a:gd name="T47" fmla="*/ 451 h 581"/>
              <a:gd name="T48" fmla="*/ 73 w 429"/>
              <a:gd name="T49" fmla="*/ 486 h 581"/>
              <a:gd name="T50" fmla="*/ 73 w 429"/>
              <a:gd name="T51" fmla="*/ 486 h 581"/>
              <a:gd name="T52" fmla="*/ 73 w 429"/>
              <a:gd name="T53" fmla="*/ 413 h 581"/>
              <a:gd name="T54" fmla="*/ 353 w 429"/>
              <a:gd name="T55" fmla="*/ 413 h 581"/>
              <a:gd name="T56" fmla="*/ 353 w 429"/>
              <a:gd name="T57" fmla="*/ 375 h 581"/>
              <a:gd name="T58" fmla="*/ 73 w 429"/>
              <a:gd name="T59" fmla="*/ 375 h 581"/>
              <a:gd name="T60" fmla="*/ 73 w 429"/>
              <a:gd name="T61" fmla="*/ 413 h 581"/>
              <a:gd name="T62" fmla="*/ 73 w 429"/>
              <a:gd name="T63" fmla="*/ 413 h 581"/>
              <a:gd name="T64" fmla="*/ 73 w 429"/>
              <a:gd name="T65" fmla="*/ 337 h 581"/>
              <a:gd name="T66" fmla="*/ 353 w 429"/>
              <a:gd name="T67" fmla="*/ 337 h 581"/>
              <a:gd name="T68" fmla="*/ 353 w 429"/>
              <a:gd name="T69" fmla="*/ 299 h 581"/>
              <a:gd name="T70" fmla="*/ 73 w 429"/>
              <a:gd name="T71" fmla="*/ 299 h 581"/>
              <a:gd name="T72" fmla="*/ 73 w 429"/>
              <a:gd name="T73" fmla="*/ 337 h 581"/>
              <a:gd name="T74" fmla="*/ 73 w 429"/>
              <a:gd name="T75" fmla="*/ 337 h 581"/>
              <a:gd name="T76" fmla="*/ 73 w 429"/>
              <a:gd name="T77" fmla="*/ 261 h 581"/>
              <a:gd name="T78" fmla="*/ 353 w 429"/>
              <a:gd name="T79" fmla="*/ 261 h 581"/>
              <a:gd name="T80" fmla="*/ 353 w 429"/>
              <a:gd name="T81" fmla="*/ 226 h 581"/>
              <a:gd name="T82" fmla="*/ 73 w 429"/>
              <a:gd name="T83" fmla="*/ 226 h 581"/>
              <a:gd name="T84" fmla="*/ 73 w 429"/>
              <a:gd name="T85" fmla="*/ 261 h 581"/>
              <a:gd name="T86" fmla="*/ 73 w 429"/>
              <a:gd name="T87" fmla="*/ 261 h 581"/>
              <a:gd name="T88" fmla="*/ 73 w 429"/>
              <a:gd name="T89" fmla="*/ 188 h 581"/>
              <a:gd name="T90" fmla="*/ 204 w 429"/>
              <a:gd name="T91" fmla="*/ 188 h 581"/>
              <a:gd name="T92" fmla="*/ 204 w 429"/>
              <a:gd name="T93" fmla="*/ 150 h 581"/>
              <a:gd name="T94" fmla="*/ 73 w 429"/>
              <a:gd name="T95" fmla="*/ 150 h 581"/>
              <a:gd name="T96" fmla="*/ 73 w 429"/>
              <a:gd name="T97" fmla="*/ 188 h 581"/>
              <a:gd name="T98" fmla="*/ 73 w 429"/>
              <a:gd name="T99" fmla="*/ 188 h 581"/>
              <a:gd name="T100" fmla="*/ 73 w 429"/>
              <a:gd name="T101" fmla="*/ 112 h 581"/>
              <a:gd name="T102" fmla="*/ 204 w 429"/>
              <a:gd name="T103" fmla="*/ 112 h 581"/>
              <a:gd name="T104" fmla="*/ 204 w 429"/>
              <a:gd name="T105" fmla="*/ 76 h 581"/>
              <a:gd name="T106" fmla="*/ 73 w 429"/>
              <a:gd name="T107" fmla="*/ 76 h 581"/>
              <a:gd name="T108" fmla="*/ 73 w 429"/>
              <a:gd name="T109" fmla="*/ 112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9" h="581">
                <a:moveTo>
                  <a:pt x="429" y="154"/>
                </a:moveTo>
                <a:lnTo>
                  <a:pt x="429" y="581"/>
                </a:lnTo>
                <a:lnTo>
                  <a:pt x="0" y="581"/>
                </a:lnTo>
                <a:lnTo>
                  <a:pt x="0" y="0"/>
                </a:lnTo>
                <a:lnTo>
                  <a:pt x="275" y="0"/>
                </a:lnTo>
                <a:lnTo>
                  <a:pt x="429" y="154"/>
                </a:lnTo>
                <a:lnTo>
                  <a:pt x="429" y="154"/>
                </a:lnTo>
                <a:close/>
                <a:moveTo>
                  <a:pt x="279" y="57"/>
                </a:moveTo>
                <a:lnTo>
                  <a:pt x="279" y="150"/>
                </a:lnTo>
                <a:lnTo>
                  <a:pt x="372" y="150"/>
                </a:lnTo>
                <a:lnTo>
                  <a:pt x="279" y="57"/>
                </a:lnTo>
                <a:lnTo>
                  <a:pt x="279" y="57"/>
                </a:lnTo>
                <a:close/>
                <a:moveTo>
                  <a:pt x="242" y="38"/>
                </a:moveTo>
                <a:lnTo>
                  <a:pt x="35" y="38"/>
                </a:lnTo>
                <a:lnTo>
                  <a:pt x="35" y="543"/>
                </a:lnTo>
                <a:lnTo>
                  <a:pt x="391" y="543"/>
                </a:lnTo>
                <a:lnTo>
                  <a:pt x="391" y="188"/>
                </a:lnTo>
                <a:lnTo>
                  <a:pt x="242" y="188"/>
                </a:lnTo>
                <a:lnTo>
                  <a:pt x="242" y="38"/>
                </a:lnTo>
                <a:lnTo>
                  <a:pt x="242" y="38"/>
                </a:lnTo>
                <a:close/>
                <a:moveTo>
                  <a:pt x="73" y="486"/>
                </a:moveTo>
                <a:lnTo>
                  <a:pt x="353" y="486"/>
                </a:lnTo>
                <a:lnTo>
                  <a:pt x="353" y="451"/>
                </a:lnTo>
                <a:lnTo>
                  <a:pt x="73" y="451"/>
                </a:lnTo>
                <a:lnTo>
                  <a:pt x="73" y="486"/>
                </a:lnTo>
                <a:lnTo>
                  <a:pt x="73" y="486"/>
                </a:lnTo>
                <a:close/>
                <a:moveTo>
                  <a:pt x="73" y="413"/>
                </a:moveTo>
                <a:lnTo>
                  <a:pt x="353" y="413"/>
                </a:lnTo>
                <a:lnTo>
                  <a:pt x="353" y="375"/>
                </a:lnTo>
                <a:lnTo>
                  <a:pt x="73" y="375"/>
                </a:lnTo>
                <a:lnTo>
                  <a:pt x="73" y="413"/>
                </a:lnTo>
                <a:lnTo>
                  <a:pt x="73" y="413"/>
                </a:lnTo>
                <a:close/>
                <a:moveTo>
                  <a:pt x="73" y="337"/>
                </a:moveTo>
                <a:lnTo>
                  <a:pt x="353" y="337"/>
                </a:lnTo>
                <a:lnTo>
                  <a:pt x="353" y="299"/>
                </a:lnTo>
                <a:lnTo>
                  <a:pt x="73" y="299"/>
                </a:lnTo>
                <a:lnTo>
                  <a:pt x="73" y="337"/>
                </a:lnTo>
                <a:lnTo>
                  <a:pt x="73" y="337"/>
                </a:lnTo>
                <a:close/>
                <a:moveTo>
                  <a:pt x="73" y="261"/>
                </a:moveTo>
                <a:lnTo>
                  <a:pt x="353" y="261"/>
                </a:lnTo>
                <a:lnTo>
                  <a:pt x="353" y="226"/>
                </a:lnTo>
                <a:lnTo>
                  <a:pt x="73" y="226"/>
                </a:lnTo>
                <a:lnTo>
                  <a:pt x="73" y="261"/>
                </a:lnTo>
                <a:lnTo>
                  <a:pt x="73" y="261"/>
                </a:lnTo>
                <a:close/>
                <a:moveTo>
                  <a:pt x="73" y="188"/>
                </a:moveTo>
                <a:lnTo>
                  <a:pt x="204" y="188"/>
                </a:lnTo>
                <a:lnTo>
                  <a:pt x="204" y="150"/>
                </a:lnTo>
                <a:lnTo>
                  <a:pt x="73" y="150"/>
                </a:lnTo>
                <a:lnTo>
                  <a:pt x="73" y="188"/>
                </a:lnTo>
                <a:lnTo>
                  <a:pt x="73" y="188"/>
                </a:lnTo>
                <a:close/>
                <a:moveTo>
                  <a:pt x="73" y="112"/>
                </a:moveTo>
                <a:lnTo>
                  <a:pt x="204" y="112"/>
                </a:lnTo>
                <a:lnTo>
                  <a:pt x="204" y="76"/>
                </a:lnTo>
                <a:lnTo>
                  <a:pt x="73" y="76"/>
                </a:lnTo>
                <a:lnTo>
                  <a:pt x="73" y="11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48596" name="椭圆 40"/>
          <p:cNvSpPr/>
          <p:nvPr/>
        </p:nvSpPr>
        <p:spPr>
          <a:xfrm>
            <a:off x="4644008" y="1131590"/>
            <a:ext cx="642207" cy="642207"/>
          </a:xfrm>
          <a:prstGeom prst="ellipse">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7" name="椭圆 47"/>
          <p:cNvSpPr/>
          <p:nvPr/>
        </p:nvSpPr>
        <p:spPr>
          <a:xfrm>
            <a:off x="4644008" y="2073559"/>
            <a:ext cx="642207" cy="642207"/>
          </a:xfrm>
          <a:prstGeom prst="ellipse">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48"/>
          <p:cNvGrpSpPr/>
          <p:nvPr/>
        </p:nvGrpSpPr>
        <p:grpSpPr>
          <a:xfrm>
            <a:off x="4805713" y="2257047"/>
            <a:ext cx="323965" cy="328747"/>
            <a:chOff x="2946401" y="1379538"/>
            <a:chExt cx="430212" cy="436562"/>
          </a:xfrm>
          <a:solidFill>
            <a:schemeClr val="bg2"/>
          </a:solidFill>
        </p:grpSpPr>
        <p:sp>
          <p:nvSpPr>
            <p:cNvPr id="1048598" name="Freeform 61"/>
            <p:cNvSpPr/>
            <p:nvPr/>
          </p:nvSpPr>
          <p:spPr bwMode="auto">
            <a:xfrm>
              <a:off x="3097213" y="1450975"/>
              <a:ext cx="279400" cy="327025"/>
            </a:xfrm>
            <a:custGeom>
              <a:avLst/>
              <a:gdLst>
                <a:gd name="T0" fmla="*/ 53 w 74"/>
                <a:gd name="T1" fmla="*/ 0 h 86"/>
                <a:gd name="T2" fmla="*/ 20 w 74"/>
                <a:gd name="T3" fmla="*/ 0 h 86"/>
                <a:gd name="T4" fmla="*/ 0 w 74"/>
                <a:gd name="T5" fmla="*/ 20 h 86"/>
                <a:gd name="T6" fmla="*/ 0 w 74"/>
                <a:gd name="T7" fmla="*/ 36 h 86"/>
                <a:gd name="T8" fmla="*/ 20 w 74"/>
                <a:gd name="T9" fmla="*/ 56 h 86"/>
                <a:gd name="T10" fmla="*/ 46 w 74"/>
                <a:gd name="T11" fmla="*/ 56 h 86"/>
                <a:gd name="T12" fmla="*/ 62 w 74"/>
                <a:gd name="T13" fmla="*/ 86 h 86"/>
                <a:gd name="T14" fmla="*/ 57 w 74"/>
                <a:gd name="T15" fmla="*/ 56 h 86"/>
                <a:gd name="T16" fmla="*/ 74 w 74"/>
                <a:gd name="T17" fmla="*/ 36 h 86"/>
                <a:gd name="T18" fmla="*/ 74 w 74"/>
                <a:gd name="T19" fmla="*/ 20 h 86"/>
                <a:gd name="T20" fmla="*/ 53 w 74"/>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86">
                  <a:moveTo>
                    <a:pt x="53" y="0"/>
                  </a:moveTo>
                  <a:cubicBezTo>
                    <a:pt x="20" y="0"/>
                    <a:pt x="20" y="0"/>
                    <a:pt x="20" y="0"/>
                  </a:cubicBezTo>
                  <a:cubicBezTo>
                    <a:pt x="9" y="0"/>
                    <a:pt x="0" y="9"/>
                    <a:pt x="0" y="20"/>
                  </a:cubicBezTo>
                  <a:cubicBezTo>
                    <a:pt x="0" y="36"/>
                    <a:pt x="0" y="36"/>
                    <a:pt x="0" y="36"/>
                  </a:cubicBezTo>
                  <a:cubicBezTo>
                    <a:pt x="0" y="47"/>
                    <a:pt x="9" y="56"/>
                    <a:pt x="20" y="56"/>
                  </a:cubicBezTo>
                  <a:cubicBezTo>
                    <a:pt x="46" y="56"/>
                    <a:pt x="46" y="56"/>
                    <a:pt x="46" y="56"/>
                  </a:cubicBezTo>
                  <a:cubicBezTo>
                    <a:pt x="47" y="63"/>
                    <a:pt x="50" y="83"/>
                    <a:pt x="62" y="86"/>
                  </a:cubicBezTo>
                  <a:cubicBezTo>
                    <a:pt x="62" y="86"/>
                    <a:pt x="55" y="66"/>
                    <a:pt x="57" y="56"/>
                  </a:cubicBezTo>
                  <a:cubicBezTo>
                    <a:pt x="66" y="54"/>
                    <a:pt x="74" y="46"/>
                    <a:pt x="74" y="36"/>
                  </a:cubicBezTo>
                  <a:cubicBezTo>
                    <a:pt x="74" y="20"/>
                    <a:pt x="74" y="20"/>
                    <a:pt x="74" y="20"/>
                  </a:cubicBezTo>
                  <a:cubicBezTo>
                    <a:pt x="74" y="9"/>
                    <a:pt x="64" y="0"/>
                    <a:pt x="5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48599" name="Freeform 62"/>
            <p:cNvSpPr/>
            <p:nvPr/>
          </p:nvSpPr>
          <p:spPr bwMode="auto">
            <a:xfrm>
              <a:off x="2946401" y="1379538"/>
              <a:ext cx="369888" cy="436562"/>
            </a:xfrm>
            <a:custGeom>
              <a:avLst/>
              <a:gdLst>
                <a:gd name="T0" fmla="*/ 36 w 98"/>
                <a:gd name="T1" fmla="*/ 55 h 115"/>
                <a:gd name="T2" fmla="*/ 36 w 98"/>
                <a:gd name="T3" fmla="*/ 38 h 115"/>
                <a:gd name="T4" fmla="*/ 59 w 98"/>
                <a:gd name="T5" fmla="*/ 15 h 115"/>
                <a:gd name="T6" fmla="*/ 95 w 98"/>
                <a:gd name="T7" fmla="*/ 15 h 115"/>
                <a:gd name="T8" fmla="*/ 98 w 98"/>
                <a:gd name="T9" fmla="*/ 16 h 115"/>
                <a:gd name="T10" fmla="*/ 78 w 98"/>
                <a:gd name="T11" fmla="*/ 0 h 115"/>
                <a:gd name="T12" fmla="*/ 21 w 98"/>
                <a:gd name="T13" fmla="*/ 0 h 115"/>
                <a:gd name="T14" fmla="*/ 0 w 98"/>
                <a:gd name="T15" fmla="*/ 20 h 115"/>
                <a:gd name="T16" fmla="*/ 0 w 98"/>
                <a:gd name="T17" fmla="*/ 55 h 115"/>
                <a:gd name="T18" fmla="*/ 21 w 98"/>
                <a:gd name="T19" fmla="*/ 76 h 115"/>
                <a:gd name="T20" fmla="*/ 30 w 98"/>
                <a:gd name="T21" fmla="*/ 76 h 115"/>
                <a:gd name="T22" fmla="*/ 11 w 98"/>
                <a:gd name="T23" fmla="*/ 110 h 115"/>
                <a:gd name="T24" fmla="*/ 50 w 98"/>
                <a:gd name="T25" fmla="*/ 76 h 115"/>
                <a:gd name="T26" fmla="*/ 36 w 98"/>
                <a:gd name="T27" fmla="*/ 5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15">
                  <a:moveTo>
                    <a:pt x="36" y="55"/>
                  </a:moveTo>
                  <a:cubicBezTo>
                    <a:pt x="36" y="38"/>
                    <a:pt x="36" y="38"/>
                    <a:pt x="36" y="38"/>
                  </a:cubicBezTo>
                  <a:cubicBezTo>
                    <a:pt x="36" y="25"/>
                    <a:pt x="46" y="15"/>
                    <a:pt x="59" y="15"/>
                  </a:cubicBezTo>
                  <a:cubicBezTo>
                    <a:pt x="95" y="15"/>
                    <a:pt x="95" y="15"/>
                    <a:pt x="95" y="15"/>
                  </a:cubicBezTo>
                  <a:cubicBezTo>
                    <a:pt x="96" y="15"/>
                    <a:pt x="97" y="16"/>
                    <a:pt x="98" y="16"/>
                  </a:cubicBezTo>
                  <a:cubicBezTo>
                    <a:pt x="96" y="7"/>
                    <a:pt x="88" y="0"/>
                    <a:pt x="78" y="0"/>
                  </a:cubicBezTo>
                  <a:cubicBezTo>
                    <a:pt x="21" y="0"/>
                    <a:pt x="21" y="0"/>
                    <a:pt x="21" y="0"/>
                  </a:cubicBezTo>
                  <a:cubicBezTo>
                    <a:pt x="9" y="0"/>
                    <a:pt x="0" y="9"/>
                    <a:pt x="0" y="20"/>
                  </a:cubicBezTo>
                  <a:cubicBezTo>
                    <a:pt x="0" y="55"/>
                    <a:pt x="0" y="55"/>
                    <a:pt x="0" y="55"/>
                  </a:cubicBezTo>
                  <a:cubicBezTo>
                    <a:pt x="0" y="67"/>
                    <a:pt x="9" y="76"/>
                    <a:pt x="21" y="76"/>
                  </a:cubicBezTo>
                  <a:cubicBezTo>
                    <a:pt x="30" y="76"/>
                    <a:pt x="30" y="76"/>
                    <a:pt x="30" y="76"/>
                  </a:cubicBezTo>
                  <a:cubicBezTo>
                    <a:pt x="29" y="85"/>
                    <a:pt x="26" y="106"/>
                    <a:pt x="11" y="110"/>
                  </a:cubicBezTo>
                  <a:cubicBezTo>
                    <a:pt x="11" y="110"/>
                    <a:pt x="40" y="115"/>
                    <a:pt x="50" y="76"/>
                  </a:cubicBezTo>
                  <a:cubicBezTo>
                    <a:pt x="42" y="73"/>
                    <a:pt x="36" y="65"/>
                    <a:pt x="36"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048600" name="椭圆 52"/>
          <p:cNvSpPr/>
          <p:nvPr/>
        </p:nvSpPr>
        <p:spPr>
          <a:xfrm>
            <a:off x="4644008" y="2937655"/>
            <a:ext cx="642207" cy="642207"/>
          </a:xfrm>
          <a:prstGeom prst="ellipse">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 name="组合 53"/>
          <p:cNvGrpSpPr/>
          <p:nvPr/>
        </p:nvGrpSpPr>
        <p:grpSpPr>
          <a:xfrm>
            <a:off x="4779126" y="3120538"/>
            <a:ext cx="371972" cy="276442"/>
            <a:chOff x="7397485" y="3586794"/>
            <a:chExt cx="1720118" cy="1278360"/>
          </a:xfrm>
          <a:solidFill>
            <a:schemeClr val="bg2"/>
          </a:solidFill>
        </p:grpSpPr>
        <p:sp>
          <p:nvSpPr>
            <p:cNvPr id="1048601" name="Freeform 38"/>
            <p:cNvSpPr>
              <a:spLocks noEditPoints="1"/>
            </p:cNvSpPr>
            <p:nvPr/>
          </p:nvSpPr>
          <p:spPr bwMode="auto">
            <a:xfrm>
              <a:off x="7397485" y="3586794"/>
              <a:ext cx="1720118" cy="1278360"/>
            </a:xfrm>
            <a:custGeom>
              <a:avLst/>
              <a:gdLst>
                <a:gd name="T0" fmla="*/ 83 w 489"/>
                <a:gd name="T1" fmla="*/ 363 h 363"/>
                <a:gd name="T2" fmla="*/ 0 w 489"/>
                <a:gd name="T3" fmla="*/ 280 h 363"/>
                <a:gd name="T4" fmla="*/ 0 w 489"/>
                <a:gd name="T5" fmla="*/ 280 h 363"/>
                <a:gd name="T6" fmla="*/ 0 w 489"/>
                <a:gd name="T7" fmla="*/ 83 h 363"/>
                <a:gd name="T8" fmla="*/ 83 w 489"/>
                <a:gd name="T9" fmla="*/ 0 h 363"/>
                <a:gd name="T10" fmla="*/ 83 w 489"/>
                <a:gd name="T11" fmla="*/ 0 h 363"/>
                <a:gd name="T12" fmla="*/ 406 w 489"/>
                <a:gd name="T13" fmla="*/ 0 h 363"/>
                <a:gd name="T14" fmla="*/ 489 w 489"/>
                <a:gd name="T15" fmla="*/ 83 h 363"/>
                <a:gd name="T16" fmla="*/ 489 w 489"/>
                <a:gd name="T17" fmla="*/ 83 h 363"/>
                <a:gd name="T18" fmla="*/ 489 w 489"/>
                <a:gd name="T19" fmla="*/ 280 h 363"/>
                <a:gd name="T20" fmla="*/ 406 w 489"/>
                <a:gd name="T21" fmla="*/ 363 h 363"/>
                <a:gd name="T22" fmla="*/ 406 w 489"/>
                <a:gd name="T23" fmla="*/ 363 h 363"/>
                <a:gd name="T24" fmla="*/ 83 w 489"/>
                <a:gd name="T25" fmla="*/ 363 h 363"/>
                <a:gd name="T26" fmla="*/ 43 w 489"/>
                <a:gd name="T27" fmla="*/ 83 h 363"/>
                <a:gd name="T28" fmla="*/ 43 w 489"/>
                <a:gd name="T29" fmla="*/ 280 h 363"/>
                <a:gd name="T30" fmla="*/ 83 w 489"/>
                <a:gd name="T31" fmla="*/ 320 h 363"/>
                <a:gd name="T32" fmla="*/ 83 w 489"/>
                <a:gd name="T33" fmla="*/ 320 h 363"/>
                <a:gd name="T34" fmla="*/ 406 w 489"/>
                <a:gd name="T35" fmla="*/ 320 h 363"/>
                <a:gd name="T36" fmla="*/ 446 w 489"/>
                <a:gd name="T37" fmla="*/ 280 h 363"/>
                <a:gd name="T38" fmla="*/ 446 w 489"/>
                <a:gd name="T39" fmla="*/ 280 h 363"/>
                <a:gd name="T40" fmla="*/ 446 w 489"/>
                <a:gd name="T41" fmla="*/ 83 h 363"/>
                <a:gd name="T42" fmla="*/ 406 w 489"/>
                <a:gd name="T43" fmla="*/ 43 h 363"/>
                <a:gd name="T44" fmla="*/ 406 w 489"/>
                <a:gd name="T45" fmla="*/ 43 h 363"/>
                <a:gd name="T46" fmla="*/ 83 w 489"/>
                <a:gd name="T47" fmla="*/ 43 h 363"/>
                <a:gd name="T48" fmla="*/ 43 w 489"/>
                <a:gd name="T49" fmla="*/ 8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9" h="363">
                  <a:moveTo>
                    <a:pt x="83" y="363"/>
                  </a:moveTo>
                  <a:cubicBezTo>
                    <a:pt x="37" y="363"/>
                    <a:pt x="0" y="326"/>
                    <a:pt x="0" y="280"/>
                  </a:cubicBezTo>
                  <a:cubicBezTo>
                    <a:pt x="0" y="280"/>
                    <a:pt x="0" y="280"/>
                    <a:pt x="0" y="280"/>
                  </a:cubicBezTo>
                  <a:cubicBezTo>
                    <a:pt x="0" y="83"/>
                    <a:pt x="0" y="83"/>
                    <a:pt x="0" y="83"/>
                  </a:cubicBezTo>
                  <a:cubicBezTo>
                    <a:pt x="0" y="38"/>
                    <a:pt x="37" y="0"/>
                    <a:pt x="83" y="0"/>
                  </a:cubicBezTo>
                  <a:cubicBezTo>
                    <a:pt x="83" y="0"/>
                    <a:pt x="83" y="0"/>
                    <a:pt x="83" y="0"/>
                  </a:cubicBezTo>
                  <a:cubicBezTo>
                    <a:pt x="406" y="0"/>
                    <a:pt x="406" y="0"/>
                    <a:pt x="406" y="0"/>
                  </a:cubicBezTo>
                  <a:cubicBezTo>
                    <a:pt x="451" y="0"/>
                    <a:pt x="489" y="38"/>
                    <a:pt x="489" y="83"/>
                  </a:cubicBezTo>
                  <a:cubicBezTo>
                    <a:pt x="489" y="83"/>
                    <a:pt x="489" y="83"/>
                    <a:pt x="489" y="83"/>
                  </a:cubicBezTo>
                  <a:cubicBezTo>
                    <a:pt x="489" y="280"/>
                    <a:pt x="489" y="280"/>
                    <a:pt x="489" y="280"/>
                  </a:cubicBezTo>
                  <a:cubicBezTo>
                    <a:pt x="489" y="326"/>
                    <a:pt x="451" y="363"/>
                    <a:pt x="406" y="363"/>
                  </a:cubicBezTo>
                  <a:cubicBezTo>
                    <a:pt x="406" y="363"/>
                    <a:pt x="406" y="363"/>
                    <a:pt x="406" y="363"/>
                  </a:cubicBezTo>
                  <a:cubicBezTo>
                    <a:pt x="83" y="363"/>
                    <a:pt x="83" y="363"/>
                    <a:pt x="83" y="363"/>
                  </a:cubicBezTo>
                  <a:close/>
                  <a:moveTo>
                    <a:pt x="43" y="83"/>
                  </a:moveTo>
                  <a:cubicBezTo>
                    <a:pt x="43" y="280"/>
                    <a:pt x="43" y="280"/>
                    <a:pt x="43" y="280"/>
                  </a:cubicBezTo>
                  <a:cubicBezTo>
                    <a:pt x="43" y="302"/>
                    <a:pt x="61" y="320"/>
                    <a:pt x="83" y="320"/>
                  </a:cubicBezTo>
                  <a:cubicBezTo>
                    <a:pt x="83" y="320"/>
                    <a:pt x="83" y="320"/>
                    <a:pt x="83" y="320"/>
                  </a:cubicBezTo>
                  <a:cubicBezTo>
                    <a:pt x="406" y="320"/>
                    <a:pt x="406" y="320"/>
                    <a:pt x="406" y="320"/>
                  </a:cubicBezTo>
                  <a:cubicBezTo>
                    <a:pt x="428" y="320"/>
                    <a:pt x="446" y="302"/>
                    <a:pt x="446" y="280"/>
                  </a:cubicBezTo>
                  <a:cubicBezTo>
                    <a:pt x="446" y="280"/>
                    <a:pt x="446" y="280"/>
                    <a:pt x="446" y="280"/>
                  </a:cubicBezTo>
                  <a:cubicBezTo>
                    <a:pt x="446" y="83"/>
                    <a:pt x="446" y="83"/>
                    <a:pt x="446" y="83"/>
                  </a:cubicBezTo>
                  <a:cubicBezTo>
                    <a:pt x="446" y="61"/>
                    <a:pt x="428" y="43"/>
                    <a:pt x="406" y="43"/>
                  </a:cubicBezTo>
                  <a:cubicBezTo>
                    <a:pt x="406" y="43"/>
                    <a:pt x="406" y="43"/>
                    <a:pt x="406" y="43"/>
                  </a:cubicBezTo>
                  <a:cubicBezTo>
                    <a:pt x="83" y="43"/>
                    <a:pt x="83" y="43"/>
                    <a:pt x="83" y="43"/>
                  </a:cubicBezTo>
                  <a:cubicBezTo>
                    <a:pt x="61" y="43"/>
                    <a:pt x="43" y="61"/>
                    <a:pt x="43" y="8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48602" name="Freeform 40"/>
            <p:cNvSpPr/>
            <p:nvPr/>
          </p:nvSpPr>
          <p:spPr bwMode="auto">
            <a:xfrm>
              <a:off x="7661367" y="3921044"/>
              <a:ext cx="1192355" cy="619633"/>
            </a:xfrm>
            <a:custGeom>
              <a:avLst/>
              <a:gdLst>
                <a:gd name="T0" fmla="*/ 3 w 339"/>
                <a:gd name="T1" fmla="*/ 169 h 176"/>
                <a:gd name="T2" fmla="*/ 4 w 339"/>
                <a:gd name="T3" fmla="*/ 155 h 176"/>
                <a:gd name="T4" fmla="*/ 4 w 339"/>
                <a:gd name="T5" fmla="*/ 155 h 176"/>
                <a:gd name="T6" fmla="*/ 57 w 339"/>
                <a:gd name="T7" fmla="*/ 102 h 176"/>
                <a:gd name="T8" fmla="*/ 66 w 339"/>
                <a:gd name="T9" fmla="*/ 99 h 176"/>
                <a:gd name="T10" fmla="*/ 66 w 339"/>
                <a:gd name="T11" fmla="*/ 99 h 176"/>
                <a:gd name="T12" fmla="*/ 72 w 339"/>
                <a:gd name="T13" fmla="*/ 105 h 176"/>
                <a:gd name="T14" fmla="*/ 72 w 339"/>
                <a:gd name="T15" fmla="*/ 105 h 176"/>
                <a:gd name="T16" fmla="*/ 83 w 339"/>
                <a:gd name="T17" fmla="*/ 144 h 176"/>
                <a:gd name="T18" fmla="*/ 166 w 339"/>
                <a:gd name="T19" fmla="*/ 12 h 176"/>
                <a:gd name="T20" fmla="*/ 176 w 339"/>
                <a:gd name="T21" fmla="*/ 7 h 176"/>
                <a:gd name="T22" fmla="*/ 176 w 339"/>
                <a:gd name="T23" fmla="*/ 7 h 176"/>
                <a:gd name="T24" fmla="*/ 182 w 339"/>
                <a:gd name="T25" fmla="*/ 16 h 176"/>
                <a:gd name="T26" fmla="*/ 182 w 339"/>
                <a:gd name="T27" fmla="*/ 16 h 176"/>
                <a:gd name="T28" fmla="*/ 181 w 339"/>
                <a:gd name="T29" fmla="*/ 99 h 176"/>
                <a:gd name="T30" fmla="*/ 221 w 339"/>
                <a:gd name="T31" fmla="*/ 59 h 176"/>
                <a:gd name="T32" fmla="*/ 228 w 339"/>
                <a:gd name="T33" fmla="*/ 57 h 176"/>
                <a:gd name="T34" fmla="*/ 228 w 339"/>
                <a:gd name="T35" fmla="*/ 57 h 176"/>
                <a:gd name="T36" fmla="*/ 234 w 339"/>
                <a:gd name="T37" fmla="*/ 61 h 176"/>
                <a:gd name="T38" fmla="*/ 234 w 339"/>
                <a:gd name="T39" fmla="*/ 61 h 176"/>
                <a:gd name="T40" fmla="*/ 246 w 339"/>
                <a:gd name="T41" fmla="*/ 84 h 176"/>
                <a:gd name="T42" fmla="*/ 322 w 339"/>
                <a:gd name="T43" fmla="*/ 5 h 176"/>
                <a:gd name="T44" fmla="*/ 335 w 339"/>
                <a:gd name="T45" fmla="*/ 4 h 176"/>
                <a:gd name="T46" fmla="*/ 335 w 339"/>
                <a:gd name="T47" fmla="*/ 4 h 176"/>
                <a:gd name="T48" fmla="*/ 335 w 339"/>
                <a:gd name="T49" fmla="*/ 18 h 176"/>
                <a:gd name="T50" fmla="*/ 335 w 339"/>
                <a:gd name="T51" fmla="*/ 18 h 176"/>
                <a:gd name="T52" fmla="*/ 251 w 339"/>
                <a:gd name="T53" fmla="*/ 106 h 176"/>
                <a:gd name="T54" fmla="*/ 243 w 339"/>
                <a:gd name="T55" fmla="*/ 110 h 176"/>
                <a:gd name="T56" fmla="*/ 243 w 339"/>
                <a:gd name="T57" fmla="*/ 110 h 176"/>
                <a:gd name="T58" fmla="*/ 236 w 339"/>
                <a:gd name="T59" fmla="*/ 106 h 176"/>
                <a:gd name="T60" fmla="*/ 236 w 339"/>
                <a:gd name="T61" fmla="*/ 106 h 176"/>
                <a:gd name="T62" fmla="*/ 224 w 339"/>
                <a:gd name="T63" fmla="*/ 81 h 176"/>
                <a:gd name="T64" fmla="*/ 177 w 339"/>
                <a:gd name="T65" fmla="*/ 126 h 176"/>
                <a:gd name="T66" fmla="*/ 168 w 339"/>
                <a:gd name="T67" fmla="*/ 127 h 176"/>
                <a:gd name="T68" fmla="*/ 168 w 339"/>
                <a:gd name="T69" fmla="*/ 127 h 176"/>
                <a:gd name="T70" fmla="*/ 163 w 339"/>
                <a:gd name="T71" fmla="*/ 119 h 176"/>
                <a:gd name="T72" fmla="*/ 163 w 339"/>
                <a:gd name="T73" fmla="*/ 119 h 176"/>
                <a:gd name="T74" fmla="*/ 164 w 339"/>
                <a:gd name="T75" fmla="*/ 49 h 176"/>
                <a:gd name="T76" fmla="*/ 88 w 339"/>
                <a:gd name="T77" fmla="*/ 171 h 176"/>
                <a:gd name="T78" fmla="*/ 79 w 339"/>
                <a:gd name="T79" fmla="*/ 176 h 176"/>
                <a:gd name="T80" fmla="*/ 79 w 339"/>
                <a:gd name="T81" fmla="*/ 176 h 176"/>
                <a:gd name="T82" fmla="*/ 71 w 339"/>
                <a:gd name="T83" fmla="*/ 170 h 176"/>
                <a:gd name="T84" fmla="*/ 71 w 339"/>
                <a:gd name="T85" fmla="*/ 170 h 176"/>
                <a:gd name="T86" fmla="*/ 59 w 339"/>
                <a:gd name="T87" fmla="*/ 126 h 176"/>
                <a:gd name="T88" fmla="*/ 16 w 339"/>
                <a:gd name="T89" fmla="*/ 170 h 176"/>
                <a:gd name="T90" fmla="*/ 16 w 339"/>
                <a:gd name="T91" fmla="*/ 170 h 176"/>
                <a:gd name="T92" fmla="*/ 7 w 339"/>
                <a:gd name="T93" fmla="*/ 172 h 176"/>
                <a:gd name="T94" fmla="*/ 7 w 339"/>
                <a:gd name="T95" fmla="*/ 172 h 176"/>
                <a:gd name="T96" fmla="*/ 3 w 339"/>
                <a:gd name="T97" fmla="*/ 16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9" h="176">
                  <a:moveTo>
                    <a:pt x="3" y="169"/>
                  </a:moveTo>
                  <a:cubicBezTo>
                    <a:pt x="0" y="166"/>
                    <a:pt x="0" y="159"/>
                    <a:pt x="4" y="155"/>
                  </a:cubicBezTo>
                  <a:cubicBezTo>
                    <a:pt x="4" y="155"/>
                    <a:pt x="4" y="155"/>
                    <a:pt x="4" y="155"/>
                  </a:cubicBezTo>
                  <a:cubicBezTo>
                    <a:pt x="57" y="102"/>
                    <a:pt x="57" y="102"/>
                    <a:pt x="57" y="102"/>
                  </a:cubicBezTo>
                  <a:cubicBezTo>
                    <a:pt x="60" y="99"/>
                    <a:pt x="63" y="98"/>
                    <a:pt x="66" y="99"/>
                  </a:cubicBezTo>
                  <a:cubicBezTo>
                    <a:pt x="66" y="99"/>
                    <a:pt x="66" y="99"/>
                    <a:pt x="66" y="99"/>
                  </a:cubicBezTo>
                  <a:cubicBezTo>
                    <a:pt x="69" y="100"/>
                    <a:pt x="71" y="102"/>
                    <a:pt x="72" y="105"/>
                  </a:cubicBezTo>
                  <a:cubicBezTo>
                    <a:pt x="72" y="105"/>
                    <a:pt x="72" y="105"/>
                    <a:pt x="72" y="105"/>
                  </a:cubicBezTo>
                  <a:cubicBezTo>
                    <a:pt x="83" y="144"/>
                    <a:pt x="83" y="144"/>
                    <a:pt x="83" y="144"/>
                  </a:cubicBezTo>
                  <a:cubicBezTo>
                    <a:pt x="166" y="12"/>
                    <a:pt x="166" y="12"/>
                    <a:pt x="166" y="12"/>
                  </a:cubicBezTo>
                  <a:cubicBezTo>
                    <a:pt x="168" y="8"/>
                    <a:pt x="172" y="6"/>
                    <a:pt x="176" y="7"/>
                  </a:cubicBezTo>
                  <a:cubicBezTo>
                    <a:pt x="176" y="7"/>
                    <a:pt x="176" y="7"/>
                    <a:pt x="176" y="7"/>
                  </a:cubicBezTo>
                  <a:cubicBezTo>
                    <a:pt x="180" y="8"/>
                    <a:pt x="182" y="12"/>
                    <a:pt x="182" y="16"/>
                  </a:cubicBezTo>
                  <a:cubicBezTo>
                    <a:pt x="182" y="16"/>
                    <a:pt x="182" y="16"/>
                    <a:pt x="182" y="16"/>
                  </a:cubicBezTo>
                  <a:cubicBezTo>
                    <a:pt x="181" y="99"/>
                    <a:pt x="181" y="99"/>
                    <a:pt x="181" y="99"/>
                  </a:cubicBezTo>
                  <a:cubicBezTo>
                    <a:pt x="221" y="59"/>
                    <a:pt x="221" y="59"/>
                    <a:pt x="221" y="59"/>
                  </a:cubicBezTo>
                  <a:cubicBezTo>
                    <a:pt x="223" y="57"/>
                    <a:pt x="226" y="57"/>
                    <a:pt x="228" y="57"/>
                  </a:cubicBezTo>
                  <a:cubicBezTo>
                    <a:pt x="228" y="57"/>
                    <a:pt x="228" y="57"/>
                    <a:pt x="228" y="57"/>
                  </a:cubicBezTo>
                  <a:cubicBezTo>
                    <a:pt x="231" y="58"/>
                    <a:pt x="233" y="59"/>
                    <a:pt x="234" y="61"/>
                  </a:cubicBezTo>
                  <a:cubicBezTo>
                    <a:pt x="234" y="61"/>
                    <a:pt x="234" y="61"/>
                    <a:pt x="234" y="61"/>
                  </a:cubicBezTo>
                  <a:cubicBezTo>
                    <a:pt x="246" y="84"/>
                    <a:pt x="246" y="84"/>
                    <a:pt x="246" y="84"/>
                  </a:cubicBezTo>
                  <a:cubicBezTo>
                    <a:pt x="322" y="5"/>
                    <a:pt x="322" y="5"/>
                    <a:pt x="322" y="5"/>
                  </a:cubicBezTo>
                  <a:cubicBezTo>
                    <a:pt x="326" y="1"/>
                    <a:pt x="331" y="0"/>
                    <a:pt x="335" y="4"/>
                  </a:cubicBezTo>
                  <a:cubicBezTo>
                    <a:pt x="335" y="4"/>
                    <a:pt x="335" y="4"/>
                    <a:pt x="335" y="4"/>
                  </a:cubicBezTo>
                  <a:cubicBezTo>
                    <a:pt x="339" y="8"/>
                    <a:pt x="339" y="14"/>
                    <a:pt x="335" y="18"/>
                  </a:cubicBezTo>
                  <a:cubicBezTo>
                    <a:pt x="335" y="18"/>
                    <a:pt x="335" y="18"/>
                    <a:pt x="335" y="18"/>
                  </a:cubicBezTo>
                  <a:cubicBezTo>
                    <a:pt x="251" y="106"/>
                    <a:pt x="251" y="106"/>
                    <a:pt x="251" y="106"/>
                  </a:cubicBezTo>
                  <a:cubicBezTo>
                    <a:pt x="249" y="109"/>
                    <a:pt x="246" y="110"/>
                    <a:pt x="243" y="110"/>
                  </a:cubicBezTo>
                  <a:cubicBezTo>
                    <a:pt x="243" y="110"/>
                    <a:pt x="243" y="110"/>
                    <a:pt x="243" y="110"/>
                  </a:cubicBezTo>
                  <a:cubicBezTo>
                    <a:pt x="240" y="110"/>
                    <a:pt x="238" y="108"/>
                    <a:pt x="236" y="106"/>
                  </a:cubicBezTo>
                  <a:cubicBezTo>
                    <a:pt x="236" y="106"/>
                    <a:pt x="236" y="106"/>
                    <a:pt x="236" y="106"/>
                  </a:cubicBezTo>
                  <a:cubicBezTo>
                    <a:pt x="224" y="81"/>
                    <a:pt x="224" y="81"/>
                    <a:pt x="224" y="81"/>
                  </a:cubicBezTo>
                  <a:cubicBezTo>
                    <a:pt x="177" y="126"/>
                    <a:pt x="177" y="126"/>
                    <a:pt x="177" y="126"/>
                  </a:cubicBezTo>
                  <a:cubicBezTo>
                    <a:pt x="174" y="128"/>
                    <a:pt x="171" y="129"/>
                    <a:pt x="168" y="127"/>
                  </a:cubicBezTo>
                  <a:cubicBezTo>
                    <a:pt x="168" y="127"/>
                    <a:pt x="168" y="127"/>
                    <a:pt x="168" y="127"/>
                  </a:cubicBezTo>
                  <a:cubicBezTo>
                    <a:pt x="165" y="126"/>
                    <a:pt x="163" y="123"/>
                    <a:pt x="163" y="119"/>
                  </a:cubicBezTo>
                  <a:cubicBezTo>
                    <a:pt x="163" y="119"/>
                    <a:pt x="163" y="119"/>
                    <a:pt x="163" y="119"/>
                  </a:cubicBezTo>
                  <a:cubicBezTo>
                    <a:pt x="164" y="49"/>
                    <a:pt x="164" y="49"/>
                    <a:pt x="164" y="49"/>
                  </a:cubicBezTo>
                  <a:cubicBezTo>
                    <a:pt x="88" y="171"/>
                    <a:pt x="88" y="171"/>
                    <a:pt x="88" y="171"/>
                  </a:cubicBezTo>
                  <a:cubicBezTo>
                    <a:pt x="86" y="174"/>
                    <a:pt x="82" y="176"/>
                    <a:pt x="79" y="176"/>
                  </a:cubicBezTo>
                  <a:cubicBezTo>
                    <a:pt x="79" y="176"/>
                    <a:pt x="79" y="176"/>
                    <a:pt x="79" y="176"/>
                  </a:cubicBezTo>
                  <a:cubicBezTo>
                    <a:pt x="75" y="176"/>
                    <a:pt x="72" y="173"/>
                    <a:pt x="71" y="170"/>
                  </a:cubicBezTo>
                  <a:cubicBezTo>
                    <a:pt x="71" y="170"/>
                    <a:pt x="71" y="170"/>
                    <a:pt x="71" y="170"/>
                  </a:cubicBezTo>
                  <a:cubicBezTo>
                    <a:pt x="59" y="126"/>
                    <a:pt x="59" y="126"/>
                    <a:pt x="59" y="126"/>
                  </a:cubicBezTo>
                  <a:cubicBezTo>
                    <a:pt x="16" y="170"/>
                    <a:pt x="16" y="170"/>
                    <a:pt x="16" y="170"/>
                  </a:cubicBezTo>
                  <a:cubicBezTo>
                    <a:pt x="16" y="170"/>
                    <a:pt x="16" y="170"/>
                    <a:pt x="16" y="170"/>
                  </a:cubicBezTo>
                  <a:cubicBezTo>
                    <a:pt x="14" y="172"/>
                    <a:pt x="10" y="173"/>
                    <a:pt x="7" y="172"/>
                  </a:cubicBezTo>
                  <a:cubicBezTo>
                    <a:pt x="7" y="172"/>
                    <a:pt x="7" y="172"/>
                    <a:pt x="7" y="172"/>
                  </a:cubicBezTo>
                  <a:cubicBezTo>
                    <a:pt x="6" y="172"/>
                    <a:pt x="4" y="171"/>
                    <a:pt x="3" y="16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048603" name="椭圆 57"/>
          <p:cNvSpPr/>
          <p:nvPr/>
        </p:nvSpPr>
        <p:spPr>
          <a:xfrm>
            <a:off x="4644008" y="3801751"/>
            <a:ext cx="642207" cy="642207"/>
          </a:xfrm>
          <a:prstGeom prst="ellipse">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组合 58"/>
          <p:cNvGrpSpPr>
            <a:grpSpLocks noChangeAspect="1"/>
          </p:cNvGrpSpPr>
          <p:nvPr/>
        </p:nvGrpSpPr>
        <p:grpSpPr>
          <a:xfrm>
            <a:off x="4767525" y="3926691"/>
            <a:ext cx="395172" cy="392328"/>
            <a:chOff x="1749514" y="2523354"/>
            <a:chExt cx="494747" cy="491185"/>
          </a:xfrm>
          <a:solidFill>
            <a:schemeClr val="bg2"/>
          </a:solidFill>
        </p:grpSpPr>
        <p:sp>
          <p:nvSpPr>
            <p:cNvPr id="1048604" name="Freeform 635"/>
            <p:cNvSpPr/>
            <p:nvPr/>
          </p:nvSpPr>
          <p:spPr bwMode="auto">
            <a:xfrm>
              <a:off x="1984429" y="2758268"/>
              <a:ext cx="259832" cy="256271"/>
            </a:xfrm>
            <a:custGeom>
              <a:avLst/>
              <a:gdLst>
                <a:gd name="T0" fmla="*/ 167 w 167"/>
                <a:gd name="T1" fmla="*/ 91 h 167"/>
                <a:gd name="T2" fmla="*/ 0 w 167"/>
                <a:gd name="T3" fmla="*/ 0 h 167"/>
                <a:gd name="T4" fmla="*/ 92 w 167"/>
                <a:gd name="T5" fmla="*/ 167 h 167"/>
                <a:gd name="T6" fmla="*/ 92 w 167"/>
                <a:gd name="T7" fmla="*/ 91 h 167"/>
                <a:gd name="T8" fmla="*/ 167 w 167"/>
                <a:gd name="T9" fmla="*/ 91 h 167"/>
              </a:gdLst>
              <a:ahLst/>
              <a:cxnLst>
                <a:cxn ang="0">
                  <a:pos x="T0" y="T1"/>
                </a:cxn>
                <a:cxn ang="0">
                  <a:pos x="T2" y="T3"/>
                </a:cxn>
                <a:cxn ang="0">
                  <a:pos x="T4" y="T5"/>
                </a:cxn>
                <a:cxn ang="0">
                  <a:pos x="T6" y="T7"/>
                </a:cxn>
                <a:cxn ang="0">
                  <a:pos x="T8" y="T9"/>
                </a:cxn>
              </a:cxnLst>
              <a:rect l="0" t="0" r="r" b="b"/>
              <a:pathLst>
                <a:path w="167" h="167">
                  <a:moveTo>
                    <a:pt x="167" y="91"/>
                  </a:moveTo>
                  <a:cubicBezTo>
                    <a:pt x="166" y="90"/>
                    <a:pt x="2" y="0"/>
                    <a:pt x="0" y="0"/>
                  </a:cubicBezTo>
                  <a:cubicBezTo>
                    <a:pt x="92" y="167"/>
                    <a:pt x="92" y="167"/>
                    <a:pt x="92" y="167"/>
                  </a:cubicBezTo>
                  <a:cubicBezTo>
                    <a:pt x="92" y="142"/>
                    <a:pt x="92" y="117"/>
                    <a:pt x="92" y="91"/>
                  </a:cubicBezTo>
                  <a:cubicBezTo>
                    <a:pt x="117" y="91"/>
                    <a:pt x="142" y="91"/>
                    <a:pt x="167" y="91"/>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48605" name="Freeform 636"/>
            <p:cNvSpPr/>
            <p:nvPr/>
          </p:nvSpPr>
          <p:spPr bwMode="auto">
            <a:xfrm>
              <a:off x="1852735" y="2626574"/>
              <a:ext cx="234915" cy="238475"/>
            </a:xfrm>
            <a:custGeom>
              <a:avLst/>
              <a:gdLst>
                <a:gd name="T0" fmla="*/ 97 w 154"/>
                <a:gd name="T1" fmla="*/ 130 h 154"/>
                <a:gd name="T2" fmla="*/ 77 w 154"/>
                <a:gd name="T3" fmla="*/ 134 h 154"/>
                <a:gd name="T4" fmla="*/ 21 w 154"/>
                <a:gd name="T5" fmla="*/ 77 h 154"/>
                <a:gd name="T6" fmla="*/ 77 w 154"/>
                <a:gd name="T7" fmla="*/ 20 h 154"/>
                <a:gd name="T8" fmla="*/ 134 w 154"/>
                <a:gd name="T9" fmla="*/ 77 h 154"/>
                <a:gd name="T10" fmla="*/ 132 w 154"/>
                <a:gd name="T11" fmla="*/ 95 h 154"/>
                <a:gd name="T12" fmla="*/ 149 w 154"/>
                <a:gd name="T13" fmla="*/ 104 h 154"/>
                <a:gd name="T14" fmla="*/ 154 w 154"/>
                <a:gd name="T15" fmla="*/ 77 h 154"/>
                <a:gd name="T16" fmla="*/ 77 w 154"/>
                <a:gd name="T17" fmla="*/ 0 h 154"/>
                <a:gd name="T18" fmla="*/ 0 w 154"/>
                <a:gd name="T19" fmla="*/ 77 h 154"/>
                <a:gd name="T20" fmla="*/ 77 w 154"/>
                <a:gd name="T21" fmla="*/ 154 h 154"/>
                <a:gd name="T22" fmla="*/ 106 w 154"/>
                <a:gd name="T23" fmla="*/ 148 h 154"/>
                <a:gd name="T24" fmla="*/ 97 w 154"/>
                <a:gd name="T25" fmla="*/ 13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4">
                  <a:moveTo>
                    <a:pt x="97" y="130"/>
                  </a:moveTo>
                  <a:cubicBezTo>
                    <a:pt x="91" y="133"/>
                    <a:pt x="84" y="134"/>
                    <a:pt x="77" y="134"/>
                  </a:cubicBezTo>
                  <a:cubicBezTo>
                    <a:pt x="46" y="134"/>
                    <a:pt x="21" y="108"/>
                    <a:pt x="21" y="77"/>
                  </a:cubicBezTo>
                  <a:cubicBezTo>
                    <a:pt x="21" y="46"/>
                    <a:pt x="46" y="20"/>
                    <a:pt x="77" y="20"/>
                  </a:cubicBezTo>
                  <a:cubicBezTo>
                    <a:pt x="109" y="20"/>
                    <a:pt x="134" y="46"/>
                    <a:pt x="134" y="77"/>
                  </a:cubicBezTo>
                  <a:cubicBezTo>
                    <a:pt x="134" y="83"/>
                    <a:pt x="133" y="89"/>
                    <a:pt x="132" y="95"/>
                  </a:cubicBezTo>
                  <a:cubicBezTo>
                    <a:pt x="137" y="98"/>
                    <a:pt x="143" y="101"/>
                    <a:pt x="149" y="104"/>
                  </a:cubicBezTo>
                  <a:cubicBezTo>
                    <a:pt x="153" y="96"/>
                    <a:pt x="154" y="87"/>
                    <a:pt x="154" y="77"/>
                  </a:cubicBezTo>
                  <a:cubicBezTo>
                    <a:pt x="154" y="34"/>
                    <a:pt x="120" y="0"/>
                    <a:pt x="77" y="0"/>
                  </a:cubicBezTo>
                  <a:cubicBezTo>
                    <a:pt x="35" y="0"/>
                    <a:pt x="0" y="34"/>
                    <a:pt x="0" y="77"/>
                  </a:cubicBezTo>
                  <a:cubicBezTo>
                    <a:pt x="0" y="119"/>
                    <a:pt x="35" y="154"/>
                    <a:pt x="77" y="154"/>
                  </a:cubicBezTo>
                  <a:cubicBezTo>
                    <a:pt x="88" y="154"/>
                    <a:pt x="97" y="152"/>
                    <a:pt x="106" y="148"/>
                  </a:cubicBezTo>
                  <a:lnTo>
                    <a:pt x="97" y="13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48606" name="Freeform 637"/>
            <p:cNvSpPr/>
            <p:nvPr/>
          </p:nvSpPr>
          <p:spPr bwMode="auto">
            <a:xfrm>
              <a:off x="1749514" y="2523354"/>
              <a:ext cx="441354" cy="444917"/>
            </a:xfrm>
            <a:custGeom>
              <a:avLst/>
              <a:gdLst>
                <a:gd name="T0" fmla="*/ 195 w 287"/>
                <a:gd name="T1" fmla="*/ 257 h 288"/>
                <a:gd name="T2" fmla="*/ 143 w 287"/>
                <a:gd name="T3" fmla="*/ 268 h 288"/>
                <a:gd name="T4" fmla="*/ 20 w 287"/>
                <a:gd name="T5" fmla="*/ 144 h 288"/>
                <a:gd name="T6" fmla="*/ 143 w 287"/>
                <a:gd name="T7" fmla="*/ 20 h 288"/>
                <a:gd name="T8" fmla="*/ 267 w 287"/>
                <a:gd name="T9" fmla="*/ 144 h 288"/>
                <a:gd name="T10" fmla="*/ 257 w 287"/>
                <a:gd name="T11" fmla="*/ 194 h 288"/>
                <a:gd name="T12" fmla="*/ 274 w 287"/>
                <a:gd name="T13" fmla="*/ 204 h 288"/>
                <a:gd name="T14" fmla="*/ 287 w 287"/>
                <a:gd name="T15" fmla="*/ 144 h 288"/>
                <a:gd name="T16" fmla="*/ 143 w 287"/>
                <a:gd name="T17" fmla="*/ 0 h 288"/>
                <a:gd name="T18" fmla="*/ 0 w 287"/>
                <a:gd name="T19" fmla="*/ 144 h 288"/>
                <a:gd name="T20" fmla="*/ 143 w 287"/>
                <a:gd name="T21" fmla="*/ 288 h 288"/>
                <a:gd name="T22" fmla="*/ 205 w 287"/>
                <a:gd name="T23" fmla="*/ 274 h 288"/>
                <a:gd name="T24" fmla="*/ 195 w 287"/>
                <a:gd name="T25" fmla="*/ 25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288">
                  <a:moveTo>
                    <a:pt x="195" y="257"/>
                  </a:moveTo>
                  <a:cubicBezTo>
                    <a:pt x="179" y="264"/>
                    <a:pt x="162" y="268"/>
                    <a:pt x="143" y="268"/>
                  </a:cubicBezTo>
                  <a:cubicBezTo>
                    <a:pt x="75" y="268"/>
                    <a:pt x="20" y="212"/>
                    <a:pt x="20" y="144"/>
                  </a:cubicBezTo>
                  <a:cubicBezTo>
                    <a:pt x="20" y="76"/>
                    <a:pt x="75" y="20"/>
                    <a:pt x="143" y="20"/>
                  </a:cubicBezTo>
                  <a:cubicBezTo>
                    <a:pt x="212" y="20"/>
                    <a:pt x="267" y="76"/>
                    <a:pt x="267" y="144"/>
                  </a:cubicBezTo>
                  <a:cubicBezTo>
                    <a:pt x="267" y="162"/>
                    <a:pt x="264" y="179"/>
                    <a:pt x="257" y="194"/>
                  </a:cubicBezTo>
                  <a:cubicBezTo>
                    <a:pt x="263" y="197"/>
                    <a:pt x="269" y="201"/>
                    <a:pt x="274" y="204"/>
                  </a:cubicBezTo>
                  <a:cubicBezTo>
                    <a:pt x="283" y="185"/>
                    <a:pt x="287" y="165"/>
                    <a:pt x="287" y="144"/>
                  </a:cubicBezTo>
                  <a:cubicBezTo>
                    <a:pt x="287" y="65"/>
                    <a:pt x="223" y="0"/>
                    <a:pt x="143" y="0"/>
                  </a:cubicBezTo>
                  <a:cubicBezTo>
                    <a:pt x="64" y="0"/>
                    <a:pt x="0" y="65"/>
                    <a:pt x="0" y="144"/>
                  </a:cubicBezTo>
                  <a:cubicBezTo>
                    <a:pt x="0" y="223"/>
                    <a:pt x="64" y="288"/>
                    <a:pt x="143" y="288"/>
                  </a:cubicBezTo>
                  <a:cubicBezTo>
                    <a:pt x="165" y="288"/>
                    <a:pt x="186" y="283"/>
                    <a:pt x="205" y="274"/>
                  </a:cubicBezTo>
                  <a:lnTo>
                    <a:pt x="195" y="25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048607" name="TextBox 62"/>
          <p:cNvSpPr txBox="1"/>
          <p:nvPr/>
        </p:nvSpPr>
        <p:spPr>
          <a:xfrm>
            <a:off x="5284471" y="1131590"/>
            <a:ext cx="1988045" cy="523220"/>
          </a:xfrm>
          <a:prstGeom prst="rect">
            <a:avLst/>
          </a:prstGeom>
          <a:noFill/>
        </p:spPr>
        <p:txBody>
          <a:bodyPr wrap="none" rtlCol="0">
            <a:spAutoFit/>
          </a:bodyPr>
          <a:lstStyle/>
          <a:p>
            <a:r>
              <a:rPr lang="zh-CN" altLang="en-US" sz="2800" b="1" dirty="0">
                <a:solidFill>
                  <a:schemeClr val="bg1">
                    <a:lumMod val="50000"/>
                  </a:schemeClr>
                </a:solidFill>
                <a:latin typeface="TeXGyreAdventor" panose="00000500000000000000" pitchFamily="50" charset="0"/>
              </a:rPr>
              <a:t>何谓肠鸣音</a:t>
            </a:r>
            <a:endParaRPr lang="en-US" altLang="zh-CN" sz="2800" b="1" dirty="0">
              <a:solidFill>
                <a:schemeClr val="bg1">
                  <a:lumMod val="50000"/>
                </a:schemeClr>
              </a:solidFill>
              <a:latin typeface="TeXGyreAdventor" panose="00000500000000000000" pitchFamily="50" charset="0"/>
            </a:endParaRPr>
          </a:p>
        </p:txBody>
      </p:sp>
      <p:sp>
        <p:nvSpPr>
          <p:cNvPr id="1048609" name="TextBox 64"/>
          <p:cNvSpPr txBox="1"/>
          <p:nvPr/>
        </p:nvSpPr>
        <p:spPr>
          <a:xfrm>
            <a:off x="5399782" y="2163829"/>
            <a:ext cx="2040943" cy="461665"/>
          </a:xfrm>
          <a:prstGeom prst="rect">
            <a:avLst/>
          </a:prstGeom>
          <a:noFill/>
        </p:spPr>
        <p:txBody>
          <a:bodyPr wrap="none" rtlCol="0">
            <a:spAutoFit/>
          </a:bodyPr>
          <a:lstStyle/>
          <a:p>
            <a:r>
              <a:rPr lang="zh-CN" altLang="en-US" sz="2400" b="1" dirty="0">
                <a:solidFill>
                  <a:schemeClr val="bg1">
                    <a:lumMod val="50000"/>
                  </a:schemeClr>
                </a:solidFill>
                <a:latin typeface="TeXGyreAdventor" panose="00000500000000000000" pitchFamily="50" charset="0"/>
              </a:rPr>
              <a:t>异常的肠鸣音</a:t>
            </a:r>
            <a:endParaRPr lang="en-US" altLang="zh-CN" sz="2400" b="1" dirty="0">
              <a:solidFill>
                <a:schemeClr val="bg1">
                  <a:lumMod val="50000"/>
                </a:schemeClr>
              </a:solidFill>
              <a:latin typeface="TeXGyreAdventor" panose="00000500000000000000" pitchFamily="50" charset="0"/>
            </a:endParaRPr>
          </a:p>
        </p:txBody>
      </p:sp>
      <p:sp>
        <p:nvSpPr>
          <p:cNvPr id="1048611" name="TextBox 66"/>
          <p:cNvSpPr txBox="1"/>
          <p:nvPr/>
        </p:nvSpPr>
        <p:spPr>
          <a:xfrm>
            <a:off x="5421333" y="3033359"/>
            <a:ext cx="1988045" cy="461665"/>
          </a:xfrm>
          <a:prstGeom prst="rect">
            <a:avLst/>
          </a:prstGeom>
          <a:noFill/>
        </p:spPr>
        <p:txBody>
          <a:bodyPr wrap="square" rtlCol="0">
            <a:spAutoFit/>
          </a:bodyPr>
          <a:lstStyle/>
          <a:p>
            <a:r>
              <a:rPr lang="zh-CN" altLang="en-US" sz="2400" b="1" dirty="0">
                <a:solidFill>
                  <a:schemeClr val="bg1">
                    <a:lumMod val="50000"/>
                  </a:schemeClr>
                </a:solidFill>
                <a:latin typeface="TeXGyreAdventor" panose="00000500000000000000" pitchFamily="50" charset="0"/>
              </a:rPr>
              <a:t>判断依据</a:t>
            </a:r>
            <a:endParaRPr lang="en-US" altLang="zh-CN" sz="2400" b="1" dirty="0">
              <a:solidFill>
                <a:schemeClr val="bg1">
                  <a:lumMod val="50000"/>
                </a:schemeClr>
              </a:solidFill>
              <a:latin typeface="TeXGyreAdventor" panose="00000500000000000000" pitchFamily="50" charset="0"/>
            </a:endParaRPr>
          </a:p>
        </p:txBody>
      </p:sp>
      <p:sp>
        <p:nvSpPr>
          <p:cNvPr id="1048613" name="TextBox 68"/>
          <p:cNvSpPr txBox="1"/>
          <p:nvPr/>
        </p:nvSpPr>
        <p:spPr>
          <a:xfrm>
            <a:off x="5284471" y="3902889"/>
            <a:ext cx="1731564" cy="461665"/>
          </a:xfrm>
          <a:prstGeom prst="rect">
            <a:avLst/>
          </a:prstGeom>
          <a:noFill/>
        </p:spPr>
        <p:txBody>
          <a:bodyPr wrap="none" rtlCol="0">
            <a:spAutoFit/>
          </a:bodyPr>
          <a:lstStyle/>
          <a:p>
            <a:r>
              <a:rPr lang="zh-CN" altLang="en-US" sz="2400" b="1" dirty="0">
                <a:solidFill>
                  <a:schemeClr val="bg1">
                    <a:lumMod val="50000"/>
                  </a:schemeClr>
                </a:solidFill>
                <a:latin typeface="TeXGyreAdventor" panose="00000500000000000000" pitchFamily="50" charset="0"/>
              </a:rPr>
              <a:t>与疾病相关</a:t>
            </a:r>
            <a:endParaRPr lang="en-US" altLang="zh-CN" sz="2400" b="1" dirty="0">
              <a:solidFill>
                <a:schemeClr val="bg1">
                  <a:lumMod val="50000"/>
                </a:schemeClr>
              </a:solidFill>
              <a:latin typeface="TeXGyreAdventor" panose="00000500000000000000" pitchFamily="50" charset="0"/>
            </a:endParaRPr>
          </a:p>
        </p:txBody>
      </p:sp>
    </p:spTree>
    <p:extLst>
      <p:ext uri="{BB962C8B-B14F-4D97-AF65-F5344CB8AC3E}">
        <p14:creationId xmlns:p14="http://schemas.microsoft.com/office/powerpoint/2010/main" val="3578621838"/>
      </p:ext>
    </p:extLst>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097154"/>
                                        </p:tgtEl>
                                        <p:attrNameLst>
                                          <p:attrName>style.visibility</p:attrName>
                                        </p:attrNameLst>
                                      </p:cBhvr>
                                      <p:to>
                                        <p:strVal val="visible"/>
                                      </p:to>
                                    </p:set>
                                    <p:animEffect transition="in" filter="randombar(horizontal)">
                                      <p:cBhvr>
                                        <p:cTn id="7" dur="500"/>
                                        <p:tgtEl>
                                          <p:spTgt spid="209715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048593"/>
                                        </p:tgtEl>
                                        <p:attrNameLst>
                                          <p:attrName>style.visibility</p:attrName>
                                        </p:attrNameLst>
                                      </p:cBhvr>
                                      <p:to>
                                        <p:strVal val="visible"/>
                                      </p:to>
                                    </p:set>
                                    <p:animEffect transition="in" filter="barn(outVertical)">
                                      <p:cBhvr>
                                        <p:cTn id="10" dur="500"/>
                                        <p:tgtEl>
                                          <p:spTgt spid="1048593"/>
                                        </p:tgtEl>
                                      </p:cBhvr>
                                    </p:animEffect>
                                  </p:childTnLst>
                                </p:cTn>
                              </p:par>
                            </p:childTnLst>
                          </p:cTn>
                        </p:par>
                        <p:par>
                          <p:cTn id="11" fill="hold">
                            <p:stCondLst>
                              <p:cond delay="500"/>
                            </p:stCondLst>
                            <p:childTnLst>
                              <p:par>
                                <p:cTn id="12" presetID="2" presetClass="entr" presetSubtype="2" fill="hold" grpId="0" nodeType="afterEffect">
                                  <p:stCondLst>
                                    <p:cond delay="0"/>
                                  </p:stCondLst>
                                  <p:iterate type="lt">
                                    <p:tmPct val="10000"/>
                                  </p:iterate>
                                  <p:childTnLst>
                                    <p:set>
                                      <p:cBhvr>
                                        <p:cTn id="13" dur="1" fill="hold">
                                          <p:stCondLst>
                                            <p:cond delay="0"/>
                                          </p:stCondLst>
                                        </p:cTn>
                                        <p:tgtEl>
                                          <p:spTgt spid="1048607"/>
                                        </p:tgtEl>
                                        <p:attrNameLst>
                                          <p:attrName>style.visibility</p:attrName>
                                        </p:attrNameLst>
                                      </p:cBhvr>
                                      <p:to>
                                        <p:strVal val="visible"/>
                                      </p:to>
                                    </p:set>
                                    <p:anim calcmode="lin" valueType="num">
                                      <p:cBhvr additive="base">
                                        <p:cTn id="14" dur="700" fill="hold"/>
                                        <p:tgtEl>
                                          <p:spTgt spid="1048607"/>
                                        </p:tgtEl>
                                        <p:attrNameLst>
                                          <p:attrName>ppt_x</p:attrName>
                                        </p:attrNameLst>
                                      </p:cBhvr>
                                      <p:tavLst>
                                        <p:tav tm="0">
                                          <p:val>
                                            <p:strVal val="1+#ppt_w/2"/>
                                          </p:val>
                                        </p:tav>
                                        <p:tav tm="100000">
                                          <p:val>
                                            <p:strVal val="#ppt_x"/>
                                          </p:val>
                                        </p:tav>
                                      </p:tavLst>
                                    </p:anim>
                                    <p:anim calcmode="lin" valueType="num">
                                      <p:cBhvr additive="base">
                                        <p:cTn id="15" dur="700" fill="hold"/>
                                        <p:tgtEl>
                                          <p:spTgt spid="1048607"/>
                                        </p:tgtEl>
                                        <p:attrNameLst>
                                          <p:attrName>ppt_y</p:attrName>
                                        </p:attrNameLst>
                                      </p:cBhvr>
                                      <p:tavLst>
                                        <p:tav tm="0">
                                          <p:val>
                                            <p:strVal val="#ppt_y"/>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048595"/>
                                        </p:tgtEl>
                                        <p:attrNameLst>
                                          <p:attrName>style.visibility</p:attrName>
                                        </p:attrNameLst>
                                      </p:cBhvr>
                                      <p:to>
                                        <p:strVal val="visible"/>
                                      </p:to>
                                    </p:set>
                                    <p:animEffect transition="in" filter="fade">
                                      <p:cBhvr>
                                        <p:cTn id="18" dur="1000"/>
                                        <p:tgtEl>
                                          <p:spTgt spid="1048595"/>
                                        </p:tgtEl>
                                      </p:cBhvr>
                                    </p:animEffect>
                                    <p:anim calcmode="lin" valueType="num">
                                      <p:cBhvr>
                                        <p:cTn id="19" dur="1000" fill="hold"/>
                                        <p:tgtEl>
                                          <p:spTgt spid="1048595"/>
                                        </p:tgtEl>
                                        <p:attrNameLst>
                                          <p:attrName>ppt_x</p:attrName>
                                        </p:attrNameLst>
                                      </p:cBhvr>
                                      <p:tavLst>
                                        <p:tav tm="0">
                                          <p:val>
                                            <p:strVal val="#ppt_x"/>
                                          </p:val>
                                        </p:tav>
                                        <p:tav tm="100000">
                                          <p:val>
                                            <p:strVal val="#ppt_x"/>
                                          </p:val>
                                        </p:tav>
                                      </p:tavLst>
                                    </p:anim>
                                    <p:anim calcmode="lin" valueType="num">
                                      <p:cBhvr>
                                        <p:cTn id="20" dur="1000" fill="hold"/>
                                        <p:tgtEl>
                                          <p:spTgt spid="104859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048596"/>
                                        </p:tgtEl>
                                        <p:attrNameLst>
                                          <p:attrName>style.visibility</p:attrName>
                                        </p:attrNameLst>
                                      </p:cBhvr>
                                      <p:to>
                                        <p:strVal val="visible"/>
                                      </p:to>
                                    </p:set>
                                    <p:animEffect transition="in" filter="fade">
                                      <p:cBhvr>
                                        <p:cTn id="23" dur="1000"/>
                                        <p:tgtEl>
                                          <p:spTgt spid="1048596"/>
                                        </p:tgtEl>
                                      </p:cBhvr>
                                    </p:animEffect>
                                    <p:anim calcmode="lin" valueType="num">
                                      <p:cBhvr>
                                        <p:cTn id="24" dur="1000" fill="hold"/>
                                        <p:tgtEl>
                                          <p:spTgt spid="1048596"/>
                                        </p:tgtEl>
                                        <p:attrNameLst>
                                          <p:attrName>ppt_x</p:attrName>
                                        </p:attrNameLst>
                                      </p:cBhvr>
                                      <p:tavLst>
                                        <p:tav tm="0">
                                          <p:val>
                                            <p:strVal val="#ppt_x"/>
                                          </p:val>
                                        </p:tav>
                                        <p:tav tm="100000">
                                          <p:val>
                                            <p:strVal val="#ppt_x"/>
                                          </p:val>
                                        </p:tav>
                                      </p:tavLst>
                                    </p:anim>
                                    <p:anim calcmode="lin" valueType="num">
                                      <p:cBhvr>
                                        <p:cTn id="25" dur="1000" fill="hold"/>
                                        <p:tgtEl>
                                          <p:spTgt spid="1048596"/>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 presetClass="entr" presetSubtype="2" fill="hold" grpId="0" nodeType="afterEffect">
                                  <p:stCondLst>
                                    <p:cond delay="0"/>
                                  </p:stCondLst>
                                  <p:iterate type="lt">
                                    <p:tmPct val="10000"/>
                                  </p:iterate>
                                  <p:childTnLst>
                                    <p:set>
                                      <p:cBhvr>
                                        <p:cTn id="28" dur="1" fill="hold">
                                          <p:stCondLst>
                                            <p:cond delay="0"/>
                                          </p:stCondLst>
                                        </p:cTn>
                                        <p:tgtEl>
                                          <p:spTgt spid="1048609"/>
                                        </p:tgtEl>
                                        <p:attrNameLst>
                                          <p:attrName>style.visibility</p:attrName>
                                        </p:attrNameLst>
                                      </p:cBhvr>
                                      <p:to>
                                        <p:strVal val="visible"/>
                                      </p:to>
                                    </p:set>
                                    <p:anim calcmode="lin" valueType="num">
                                      <p:cBhvr additive="base">
                                        <p:cTn id="29" dur="700" fill="hold"/>
                                        <p:tgtEl>
                                          <p:spTgt spid="1048609"/>
                                        </p:tgtEl>
                                        <p:attrNameLst>
                                          <p:attrName>ppt_x</p:attrName>
                                        </p:attrNameLst>
                                      </p:cBhvr>
                                      <p:tavLst>
                                        <p:tav tm="0">
                                          <p:val>
                                            <p:strVal val="1+#ppt_w/2"/>
                                          </p:val>
                                        </p:tav>
                                        <p:tav tm="100000">
                                          <p:val>
                                            <p:strVal val="#ppt_x"/>
                                          </p:val>
                                        </p:tav>
                                      </p:tavLst>
                                    </p:anim>
                                    <p:anim calcmode="lin" valueType="num">
                                      <p:cBhvr additive="base">
                                        <p:cTn id="30" dur="700" fill="hold"/>
                                        <p:tgtEl>
                                          <p:spTgt spid="1048609"/>
                                        </p:tgtEl>
                                        <p:attrNameLst>
                                          <p:attrName>ppt_y</p:attrName>
                                        </p:attrNameLst>
                                      </p:cBhvr>
                                      <p:tavLst>
                                        <p:tav tm="0">
                                          <p:val>
                                            <p:strVal val="#ppt_y"/>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1048597"/>
                                        </p:tgtEl>
                                        <p:attrNameLst>
                                          <p:attrName>style.visibility</p:attrName>
                                        </p:attrNameLst>
                                      </p:cBhvr>
                                      <p:to>
                                        <p:strVal val="visible"/>
                                      </p:to>
                                    </p:set>
                                    <p:animEffect transition="in" filter="fade">
                                      <p:cBhvr>
                                        <p:cTn id="33" dur="1000"/>
                                        <p:tgtEl>
                                          <p:spTgt spid="1048597"/>
                                        </p:tgtEl>
                                      </p:cBhvr>
                                    </p:animEffect>
                                    <p:anim calcmode="lin" valueType="num">
                                      <p:cBhvr>
                                        <p:cTn id="34" dur="1000" fill="hold"/>
                                        <p:tgtEl>
                                          <p:spTgt spid="1048597"/>
                                        </p:tgtEl>
                                        <p:attrNameLst>
                                          <p:attrName>ppt_x</p:attrName>
                                        </p:attrNameLst>
                                      </p:cBhvr>
                                      <p:tavLst>
                                        <p:tav tm="0">
                                          <p:val>
                                            <p:strVal val="#ppt_x"/>
                                          </p:val>
                                        </p:tav>
                                        <p:tav tm="100000">
                                          <p:val>
                                            <p:strVal val="#ppt_x"/>
                                          </p:val>
                                        </p:tav>
                                      </p:tavLst>
                                    </p:anim>
                                    <p:anim calcmode="lin" valueType="num">
                                      <p:cBhvr>
                                        <p:cTn id="35" dur="1000" fill="hold"/>
                                        <p:tgtEl>
                                          <p:spTgt spid="1048597"/>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2550"/>
                            </p:stCondLst>
                            <p:childTnLst>
                              <p:par>
                                <p:cTn id="42" presetID="2" presetClass="entr" presetSubtype="2" fill="hold" grpId="0" nodeType="afterEffect">
                                  <p:stCondLst>
                                    <p:cond delay="0"/>
                                  </p:stCondLst>
                                  <p:iterate type="lt">
                                    <p:tmPct val="10000"/>
                                  </p:iterate>
                                  <p:childTnLst>
                                    <p:set>
                                      <p:cBhvr>
                                        <p:cTn id="43" dur="1" fill="hold">
                                          <p:stCondLst>
                                            <p:cond delay="0"/>
                                          </p:stCondLst>
                                        </p:cTn>
                                        <p:tgtEl>
                                          <p:spTgt spid="1048611"/>
                                        </p:tgtEl>
                                        <p:attrNameLst>
                                          <p:attrName>style.visibility</p:attrName>
                                        </p:attrNameLst>
                                      </p:cBhvr>
                                      <p:to>
                                        <p:strVal val="visible"/>
                                      </p:to>
                                    </p:set>
                                    <p:anim calcmode="lin" valueType="num">
                                      <p:cBhvr additive="base">
                                        <p:cTn id="44" dur="700" fill="hold"/>
                                        <p:tgtEl>
                                          <p:spTgt spid="1048611"/>
                                        </p:tgtEl>
                                        <p:attrNameLst>
                                          <p:attrName>ppt_x</p:attrName>
                                        </p:attrNameLst>
                                      </p:cBhvr>
                                      <p:tavLst>
                                        <p:tav tm="0">
                                          <p:val>
                                            <p:strVal val="1+#ppt_w/2"/>
                                          </p:val>
                                        </p:tav>
                                        <p:tav tm="100000">
                                          <p:val>
                                            <p:strVal val="#ppt_x"/>
                                          </p:val>
                                        </p:tav>
                                      </p:tavLst>
                                    </p:anim>
                                    <p:anim calcmode="lin" valueType="num">
                                      <p:cBhvr additive="base">
                                        <p:cTn id="45" dur="700" fill="hold"/>
                                        <p:tgtEl>
                                          <p:spTgt spid="1048611"/>
                                        </p:tgtEl>
                                        <p:attrNameLst>
                                          <p:attrName>ppt_y</p:attrName>
                                        </p:attrNameLst>
                                      </p:cBhvr>
                                      <p:tavLst>
                                        <p:tav tm="0">
                                          <p:val>
                                            <p:strVal val="#ppt_y"/>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048600"/>
                                        </p:tgtEl>
                                        <p:attrNameLst>
                                          <p:attrName>style.visibility</p:attrName>
                                        </p:attrNameLst>
                                      </p:cBhvr>
                                      <p:to>
                                        <p:strVal val="visible"/>
                                      </p:to>
                                    </p:set>
                                    <p:animEffect transition="in" filter="fade">
                                      <p:cBhvr>
                                        <p:cTn id="48" dur="1000"/>
                                        <p:tgtEl>
                                          <p:spTgt spid="1048600"/>
                                        </p:tgtEl>
                                      </p:cBhvr>
                                    </p:animEffect>
                                    <p:anim calcmode="lin" valueType="num">
                                      <p:cBhvr>
                                        <p:cTn id="49" dur="1000" fill="hold"/>
                                        <p:tgtEl>
                                          <p:spTgt spid="1048600"/>
                                        </p:tgtEl>
                                        <p:attrNameLst>
                                          <p:attrName>ppt_x</p:attrName>
                                        </p:attrNameLst>
                                      </p:cBhvr>
                                      <p:tavLst>
                                        <p:tav tm="0">
                                          <p:val>
                                            <p:strVal val="#ppt_x"/>
                                          </p:val>
                                        </p:tav>
                                        <p:tav tm="100000">
                                          <p:val>
                                            <p:strVal val="#ppt_x"/>
                                          </p:val>
                                        </p:tav>
                                      </p:tavLst>
                                    </p:anim>
                                    <p:anim calcmode="lin" valueType="num">
                                      <p:cBhvr>
                                        <p:cTn id="50" dur="1000" fill="hold"/>
                                        <p:tgtEl>
                                          <p:spTgt spid="1048600"/>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3550"/>
                            </p:stCondLst>
                            <p:childTnLst>
                              <p:par>
                                <p:cTn id="57" presetID="2" presetClass="entr" presetSubtype="2" fill="hold" grpId="0" nodeType="afterEffect">
                                  <p:stCondLst>
                                    <p:cond delay="0"/>
                                  </p:stCondLst>
                                  <p:iterate type="lt">
                                    <p:tmPct val="10000"/>
                                  </p:iterate>
                                  <p:childTnLst>
                                    <p:set>
                                      <p:cBhvr>
                                        <p:cTn id="58" dur="1" fill="hold">
                                          <p:stCondLst>
                                            <p:cond delay="0"/>
                                          </p:stCondLst>
                                        </p:cTn>
                                        <p:tgtEl>
                                          <p:spTgt spid="1048613"/>
                                        </p:tgtEl>
                                        <p:attrNameLst>
                                          <p:attrName>style.visibility</p:attrName>
                                        </p:attrNameLst>
                                      </p:cBhvr>
                                      <p:to>
                                        <p:strVal val="visible"/>
                                      </p:to>
                                    </p:set>
                                    <p:anim calcmode="lin" valueType="num">
                                      <p:cBhvr additive="base">
                                        <p:cTn id="59" dur="700" fill="hold"/>
                                        <p:tgtEl>
                                          <p:spTgt spid="1048613"/>
                                        </p:tgtEl>
                                        <p:attrNameLst>
                                          <p:attrName>ppt_x</p:attrName>
                                        </p:attrNameLst>
                                      </p:cBhvr>
                                      <p:tavLst>
                                        <p:tav tm="0">
                                          <p:val>
                                            <p:strVal val="1+#ppt_w/2"/>
                                          </p:val>
                                        </p:tav>
                                        <p:tav tm="100000">
                                          <p:val>
                                            <p:strVal val="#ppt_x"/>
                                          </p:val>
                                        </p:tav>
                                      </p:tavLst>
                                    </p:anim>
                                    <p:anim calcmode="lin" valueType="num">
                                      <p:cBhvr additive="base">
                                        <p:cTn id="60" dur="700" fill="hold"/>
                                        <p:tgtEl>
                                          <p:spTgt spid="1048613"/>
                                        </p:tgtEl>
                                        <p:attrNameLst>
                                          <p:attrName>ppt_y</p:attrName>
                                        </p:attrNameLst>
                                      </p:cBhvr>
                                      <p:tavLst>
                                        <p:tav tm="0">
                                          <p:val>
                                            <p:strVal val="#ppt_y"/>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1048603"/>
                                        </p:tgtEl>
                                        <p:attrNameLst>
                                          <p:attrName>style.visibility</p:attrName>
                                        </p:attrNameLst>
                                      </p:cBhvr>
                                      <p:to>
                                        <p:strVal val="visible"/>
                                      </p:to>
                                    </p:set>
                                    <p:animEffect transition="in" filter="fade">
                                      <p:cBhvr>
                                        <p:cTn id="63" dur="1000"/>
                                        <p:tgtEl>
                                          <p:spTgt spid="1048603"/>
                                        </p:tgtEl>
                                      </p:cBhvr>
                                    </p:animEffect>
                                    <p:anim calcmode="lin" valueType="num">
                                      <p:cBhvr>
                                        <p:cTn id="64" dur="1000" fill="hold"/>
                                        <p:tgtEl>
                                          <p:spTgt spid="1048603"/>
                                        </p:tgtEl>
                                        <p:attrNameLst>
                                          <p:attrName>ppt_x</p:attrName>
                                        </p:attrNameLst>
                                      </p:cBhvr>
                                      <p:tavLst>
                                        <p:tav tm="0">
                                          <p:val>
                                            <p:strVal val="#ppt_x"/>
                                          </p:val>
                                        </p:tav>
                                        <p:tav tm="100000">
                                          <p:val>
                                            <p:strVal val="#ppt_x"/>
                                          </p:val>
                                        </p:tav>
                                      </p:tavLst>
                                    </p:anim>
                                    <p:anim calcmode="lin" valueType="num">
                                      <p:cBhvr>
                                        <p:cTn id="65" dur="1000" fill="hold"/>
                                        <p:tgtEl>
                                          <p:spTgt spid="1048603"/>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1000"/>
                                        <p:tgtEl>
                                          <p:spTgt spid="57"/>
                                        </p:tgtEl>
                                      </p:cBhvr>
                                    </p:animEffect>
                                    <p:anim calcmode="lin" valueType="num">
                                      <p:cBhvr>
                                        <p:cTn id="69" dur="1000" fill="hold"/>
                                        <p:tgtEl>
                                          <p:spTgt spid="57"/>
                                        </p:tgtEl>
                                        <p:attrNameLst>
                                          <p:attrName>ppt_x</p:attrName>
                                        </p:attrNameLst>
                                      </p:cBhvr>
                                      <p:tavLst>
                                        <p:tav tm="0">
                                          <p:val>
                                            <p:strVal val="#ppt_x"/>
                                          </p:val>
                                        </p:tav>
                                        <p:tav tm="100000">
                                          <p:val>
                                            <p:strVal val="#ppt_x"/>
                                          </p:val>
                                        </p:tav>
                                      </p:tavLst>
                                    </p:anim>
                                    <p:anim calcmode="lin" valueType="num">
                                      <p:cBhvr>
                                        <p:cTn id="70"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3" grpId="0" animBg="1"/>
      <p:bldP spid="1048595" grpId="0" animBg="1"/>
      <p:bldP spid="1048596" grpId="0" animBg="1"/>
      <p:bldP spid="1048597" grpId="0" animBg="1"/>
      <p:bldP spid="1048600" grpId="0" animBg="1"/>
      <p:bldP spid="1048603" grpId="0" animBg="1"/>
      <p:bldP spid="1048607" grpId="0"/>
      <p:bldP spid="1048609" grpId="0"/>
      <p:bldP spid="1048611" grpId="0"/>
      <p:bldP spid="10486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矩形 33"/>
          <p:cNvSpPr/>
          <p:nvPr/>
        </p:nvSpPr>
        <p:spPr>
          <a:xfrm>
            <a:off x="1763688" y="267494"/>
            <a:ext cx="7380312" cy="144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5" name="Freeform 74"/>
          <p:cNvSpPr>
            <a:spLocks noEditPoints="1"/>
          </p:cNvSpPr>
          <p:nvPr/>
        </p:nvSpPr>
        <p:spPr bwMode="auto">
          <a:xfrm>
            <a:off x="4824431" y="1262168"/>
            <a:ext cx="281362" cy="381051"/>
          </a:xfrm>
          <a:custGeom>
            <a:avLst/>
            <a:gdLst>
              <a:gd name="T0" fmla="*/ 429 w 429"/>
              <a:gd name="T1" fmla="*/ 154 h 581"/>
              <a:gd name="T2" fmla="*/ 429 w 429"/>
              <a:gd name="T3" fmla="*/ 581 h 581"/>
              <a:gd name="T4" fmla="*/ 0 w 429"/>
              <a:gd name="T5" fmla="*/ 581 h 581"/>
              <a:gd name="T6" fmla="*/ 0 w 429"/>
              <a:gd name="T7" fmla="*/ 0 h 581"/>
              <a:gd name="T8" fmla="*/ 275 w 429"/>
              <a:gd name="T9" fmla="*/ 0 h 581"/>
              <a:gd name="T10" fmla="*/ 429 w 429"/>
              <a:gd name="T11" fmla="*/ 154 h 581"/>
              <a:gd name="T12" fmla="*/ 429 w 429"/>
              <a:gd name="T13" fmla="*/ 154 h 581"/>
              <a:gd name="T14" fmla="*/ 279 w 429"/>
              <a:gd name="T15" fmla="*/ 57 h 581"/>
              <a:gd name="T16" fmla="*/ 279 w 429"/>
              <a:gd name="T17" fmla="*/ 150 h 581"/>
              <a:gd name="T18" fmla="*/ 372 w 429"/>
              <a:gd name="T19" fmla="*/ 150 h 581"/>
              <a:gd name="T20" fmla="*/ 279 w 429"/>
              <a:gd name="T21" fmla="*/ 57 h 581"/>
              <a:gd name="T22" fmla="*/ 279 w 429"/>
              <a:gd name="T23" fmla="*/ 57 h 581"/>
              <a:gd name="T24" fmla="*/ 242 w 429"/>
              <a:gd name="T25" fmla="*/ 38 h 581"/>
              <a:gd name="T26" fmla="*/ 35 w 429"/>
              <a:gd name="T27" fmla="*/ 38 h 581"/>
              <a:gd name="T28" fmla="*/ 35 w 429"/>
              <a:gd name="T29" fmla="*/ 543 h 581"/>
              <a:gd name="T30" fmla="*/ 391 w 429"/>
              <a:gd name="T31" fmla="*/ 543 h 581"/>
              <a:gd name="T32" fmla="*/ 391 w 429"/>
              <a:gd name="T33" fmla="*/ 188 h 581"/>
              <a:gd name="T34" fmla="*/ 242 w 429"/>
              <a:gd name="T35" fmla="*/ 188 h 581"/>
              <a:gd name="T36" fmla="*/ 242 w 429"/>
              <a:gd name="T37" fmla="*/ 38 h 581"/>
              <a:gd name="T38" fmla="*/ 242 w 429"/>
              <a:gd name="T39" fmla="*/ 38 h 581"/>
              <a:gd name="T40" fmla="*/ 73 w 429"/>
              <a:gd name="T41" fmla="*/ 486 h 581"/>
              <a:gd name="T42" fmla="*/ 353 w 429"/>
              <a:gd name="T43" fmla="*/ 486 h 581"/>
              <a:gd name="T44" fmla="*/ 353 w 429"/>
              <a:gd name="T45" fmla="*/ 451 h 581"/>
              <a:gd name="T46" fmla="*/ 73 w 429"/>
              <a:gd name="T47" fmla="*/ 451 h 581"/>
              <a:gd name="T48" fmla="*/ 73 w 429"/>
              <a:gd name="T49" fmla="*/ 486 h 581"/>
              <a:gd name="T50" fmla="*/ 73 w 429"/>
              <a:gd name="T51" fmla="*/ 486 h 581"/>
              <a:gd name="T52" fmla="*/ 73 w 429"/>
              <a:gd name="T53" fmla="*/ 413 h 581"/>
              <a:gd name="T54" fmla="*/ 353 w 429"/>
              <a:gd name="T55" fmla="*/ 413 h 581"/>
              <a:gd name="T56" fmla="*/ 353 w 429"/>
              <a:gd name="T57" fmla="*/ 375 h 581"/>
              <a:gd name="T58" fmla="*/ 73 w 429"/>
              <a:gd name="T59" fmla="*/ 375 h 581"/>
              <a:gd name="T60" fmla="*/ 73 w 429"/>
              <a:gd name="T61" fmla="*/ 413 h 581"/>
              <a:gd name="T62" fmla="*/ 73 w 429"/>
              <a:gd name="T63" fmla="*/ 413 h 581"/>
              <a:gd name="T64" fmla="*/ 73 w 429"/>
              <a:gd name="T65" fmla="*/ 337 h 581"/>
              <a:gd name="T66" fmla="*/ 353 w 429"/>
              <a:gd name="T67" fmla="*/ 337 h 581"/>
              <a:gd name="T68" fmla="*/ 353 w 429"/>
              <a:gd name="T69" fmla="*/ 299 h 581"/>
              <a:gd name="T70" fmla="*/ 73 w 429"/>
              <a:gd name="T71" fmla="*/ 299 h 581"/>
              <a:gd name="T72" fmla="*/ 73 w 429"/>
              <a:gd name="T73" fmla="*/ 337 h 581"/>
              <a:gd name="T74" fmla="*/ 73 w 429"/>
              <a:gd name="T75" fmla="*/ 337 h 581"/>
              <a:gd name="T76" fmla="*/ 73 w 429"/>
              <a:gd name="T77" fmla="*/ 261 h 581"/>
              <a:gd name="T78" fmla="*/ 353 w 429"/>
              <a:gd name="T79" fmla="*/ 261 h 581"/>
              <a:gd name="T80" fmla="*/ 353 w 429"/>
              <a:gd name="T81" fmla="*/ 226 h 581"/>
              <a:gd name="T82" fmla="*/ 73 w 429"/>
              <a:gd name="T83" fmla="*/ 226 h 581"/>
              <a:gd name="T84" fmla="*/ 73 w 429"/>
              <a:gd name="T85" fmla="*/ 261 h 581"/>
              <a:gd name="T86" fmla="*/ 73 w 429"/>
              <a:gd name="T87" fmla="*/ 261 h 581"/>
              <a:gd name="T88" fmla="*/ 73 w 429"/>
              <a:gd name="T89" fmla="*/ 188 h 581"/>
              <a:gd name="T90" fmla="*/ 204 w 429"/>
              <a:gd name="T91" fmla="*/ 188 h 581"/>
              <a:gd name="T92" fmla="*/ 204 w 429"/>
              <a:gd name="T93" fmla="*/ 150 h 581"/>
              <a:gd name="T94" fmla="*/ 73 w 429"/>
              <a:gd name="T95" fmla="*/ 150 h 581"/>
              <a:gd name="T96" fmla="*/ 73 w 429"/>
              <a:gd name="T97" fmla="*/ 188 h 581"/>
              <a:gd name="T98" fmla="*/ 73 w 429"/>
              <a:gd name="T99" fmla="*/ 188 h 581"/>
              <a:gd name="T100" fmla="*/ 73 w 429"/>
              <a:gd name="T101" fmla="*/ 112 h 581"/>
              <a:gd name="T102" fmla="*/ 204 w 429"/>
              <a:gd name="T103" fmla="*/ 112 h 581"/>
              <a:gd name="T104" fmla="*/ 204 w 429"/>
              <a:gd name="T105" fmla="*/ 76 h 581"/>
              <a:gd name="T106" fmla="*/ 73 w 429"/>
              <a:gd name="T107" fmla="*/ 76 h 581"/>
              <a:gd name="T108" fmla="*/ 73 w 429"/>
              <a:gd name="T109" fmla="*/ 112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9" h="581">
                <a:moveTo>
                  <a:pt x="429" y="154"/>
                </a:moveTo>
                <a:lnTo>
                  <a:pt x="429" y="581"/>
                </a:lnTo>
                <a:lnTo>
                  <a:pt x="0" y="581"/>
                </a:lnTo>
                <a:lnTo>
                  <a:pt x="0" y="0"/>
                </a:lnTo>
                <a:lnTo>
                  <a:pt x="275" y="0"/>
                </a:lnTo>
                <a:lnTo>
                  <a:pt x="429" y="154"/>
                </a:lnTo>
                <a:lnTo>
                  <a:pt x="429" y="154"/>
                </a:lnTo>
                <a:close/>
                <a:moveTo>
                  <a:pt x="279" y="57"/>
                </a:moveTo>
                <a:lnTo>
                  <a:pt x="279" y="150"/>
                </a:lnTo>
                <a:lnTo>
                  <a:pt x="372" y="150"/>
                </a:lnTo>
                <a:lnTo>
                  <a:pt x="279" y="57"/>
                </a:lnTo>
                <a:lnTo>
                  <a:pt x="279" y="57"/>
                </a:lnTo>
                <a:close/>
                <a:moveTo>
                  <a:pt x="242" y="38"/>
                </a:moveTo>
                <a:lnTo>
                  <a:pt x="35" y="38"/>
                </a:lnTo>
                <a:lnTo>
                  <a:pt x="35" y="543"/>
                </a:lnTo>
                <a:lnTo>
                  <a:pt x="391" y="543"/>
                </a:lnTo>
                <a:lnTo>
                  <a:pt x="391" y="188"/>
                </a:lnTo>
                <a:lnTo>
                  <a:pt x="242" y="188"/>
                </a:lnTo>
                <a:lnTo>
                  <a:pt x="242" y="38"/>
                </a:lnTo>
                <a:lnTo>
                  <a:pt x="242" y="38"/>
                </a:lnTo>
                <a:close/>
                <a:moveTo>
                  <a:pt x="73" y="486"/>
                </a:moveTo>
                <a:lnTo>
                  <a:pt x="353" y="486"/>
                </a:lnTo>
                <a:lnTo>
                  <a:pt x="353" y="451"/>
                </a:lnTo>
                <a:lnTo>
                  <a:pt x="73" y="451"/>
                </a:lnTo>
                <a:lnTo>
                  <a:pt x="73" y="486"/>
                </a:lnTo>
                <a:lnTo>
                  <a:pt x="73" y="486"/>
                </a:lnTo>
                <a:close/>
                <a:moveTo>
                  <a:pt x="73" y="413"/>
                </a:moveTo>
                <a:lnTo>
                  <a:pt x="353" y="413"/>
                </a:lnTo>
                <a:lnTo>
                  <a:pt x="353" y="375"/>
                </a:lnTo>
                <a:lnTo>
                  <a:pt x="73" y="375"/>
                </a:lnTo>
                <a:lnTo>
                  <a:pt x="73" y="413"/>
                </a:lnTo>
                <a:lnTo>
                  <a:pt x="73" y="413"/>
                </a:lnTo>
                <a:close/>
                <a:moveTo>
                  <a:pt x="73" y="337"/>
                </a:moveTo>
                <a:lnTo>
                  <a:pt x="353" y="337"/>
                </a:lnTo>
                <a:lnTo>
                  <a:pt x="353" y="299"/>
                </a:lnTo>
                <a:lnTo>
                  <a:pt x="73" y="299"/>
                </a:lnTo>
                <a:lnTo>
                  <a:pt x="73" y="337"/>
                </a:lnTo>
                <a:lnTo>
                  <a:pt x="73" y="337"/>
                </a:lnTo>
                <a:close/>
                <a:moveTo>
                  <a:pt x="73" y="261"/>
                </a:moveTo>
                <a:lnTo>
                  <a:pt x="353" y="261"/>
                </a:lnTo>
                <a:lnTo>
                  <a:pt x="353" y="226"/>
                </a:lnTo>
                <a:lnTo>
                  <a:pt x="73" y="226"/>
                </a:lnTo>
                <a:lnTo>
                  <a:pt x="73" y="261"/>
                </a:lnTo>
                <a:lnTo>
                  <a:pt x="73" y="261"/>
                </a:lnTo>
                <a:close/>
                <a:moveTo>
                  <a:pt x="73" y="188"/>
                </a:moveTo>
                <a:lnTo>
                  <a:pt x="204" y="188"/>
                </a:lnTo>
                <a:lnTo>
                  <a:pt x="204" y="150"/>
                </a:lnTo>
                <a:lnTo>
                  <a:pt x="73" y="150"/>
                </a:lnTo>
                <a:lnTo>
                  <a:pt x="73" y="188"/>
                </a:lnTo>
                <a:lnTo>
                  <a:pt x="73" y="188"/>
                </a:lnTo>
                <a:close/>
                <a:moveTo>
                  <a:pt x="73" y="112"/>
                </a:moveTo>
                <a:lnTo>
                  <a:pt x="204" y="112"/>
                </a:lnTo>
                <a:lnTo>
                  <a:pt x="204" y="76"/>
                </a:lnTo>
                <a:lnTo>
                  <a:pt x="73" y="76"/>
                </a:lnTo>
                <a:lnTo>
                  <a:pt x="73" y="11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55" name="组合 48"/>
          <p:cNvGrpSpPr/>
          <p:nvPr/>
        </p:nvGrpSpPr>
        <p:grpSpPr>
          <a:xfrm>
            <a:off x="4786314" y="2257046"/>
            <a:ext cx="343364" cy="357698"/>
            <a:chOff x="2920640" y="1379538"/>
            <a:chExt cx="455973" cy="475008"/>
          </a:xfrm>
          <a:solidFill>
            <a:schemeClr val="bg2"/>
          </a:solidFill>
        </p:grpSpPr>
        <p:sp>
          <p:nvSpPr>
            <p:cNvPr id="1048598" name="Freeform 61"/>
            <p:cNvSpPr/>
            <p:nvPr/>
          </p:nvSpPr>
          <p:spPr bwMode="auto">
            <a:xfrm>
              <a:off x="3097213" y="1450975"/>
              <a:ext cx="279400" cy="327025"/>
            </a:xfrm>
            <a:custGeom>
              <a:avLst/>
              <a:gdLst>
                <a:gd name="T0" fmla="*/ 53 w 74"/>
                <a:gd name="T1" fmla="*/ 0 h 86"/>
                <a:gd name="T2" fmla="*/ 20 w 74"/>
                <a:gd name="T3" fmla="*/ 0 h 86"/>
                <a:gd name="T4" fmla="*/ 0 w 74"/>
                <a:gd name="T5" fmla="*/ 20 h 86"/>
                <a:gd name="T6" fmla="*/ 0 w 74"/>
                <a:gd name="T7" fmla="*/ 36 h 86"/>
                <a:gd name="T8" fmla="*/ 20 w 74"/>
                <a:gd name="T9" fmla="*/ 56 h 86"/>
                <a:gd name="T10" fmla="*/ 46 w 74"/>
                <a:gd name="T11" fmla="*/ 56 h 86"/>
                <a:gd name="T12" fmla="*/ 62 w 74"/>
                <a:gd name="T13" fmla="*/ 86 h 86"/>
                <a:gd name="T14" fmla="*/ 57 w 74"/>
                <a:gd name="T15" fmla="*/ 56 h 86"/>
                <a:gd name="T16" fmla="*/ 74 w 74"/>
                <a:gd name="T17" fmla="*/ 36 h 86"/>
                <a:gd name="T18" fmla="*/ 74 w 74"/>
                <a:gd name="T19" fmla="*/ 20 h 86"/>
                <a:gd name="T20" fmla="*/ 53 w 74"/>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86">
                  <a:moveTo>
                    <a:pt x="53" y="0"/>
                  </a:moveTo>
                  <a:cubicBezTo>
                    <a:pt x="20" y="0"/>
                    <a:pt x="20" y="0"/>
                    <a:pt x="20" y="0"/>
                  </a:cubicBezTo>
                  <a:cubicBezTo>
                    <a:pt x="9" y="0"/>
                    <a:pt x="0" y="9"/>
                    <a:pt x="0" y="20"/>
                  </a:cubicBezTo>
                  <a:cubicBezTo>
                    <a:pt x="0" y="36"/>
                    <a:pt x="0" y="36"/>
                    <a:pt x="0" y="36"/>
                  </a:cubicBezTo>
                  <a:cubicBezTo>
                    <a:pt x="0" y="47"/>
                    <a:pt x="9" y="56"/>
                    <a:pt x="20" y="56"/>
                  </a:cubicBezTo>
                  <a:cubicBezTo>
                    <a:pt x="46" y="56"/>
                    <a:pt x="46" y="56"/>
                    <a:pt x="46" y="56"/>
                  </a:cubicBezTo>
                  <a:cubicBezTo>
                    <a:pt x="47" y="63"/>
                    <a:pt x="50" y="83"/>
                    <a:pt x="62" y="86"/>
                  </a:cubicBezTo>
                  <a:cubicBezTo>
                    <a:pt x="62" y="86"/>
                    <a:pt x="55" y="66"/>
                    <a:pt x="57" y="56"/>
                  </a:cubicBezTo>
                  <a:cubicBezTo>
                    <a:pt x="66" y="54"/>
                    <a:pt x="74" y="46"/>
                    <a:pt x="74" y="36"/>
                  </a:cubicBezTo>
                  <a:cubicBezTo>
                    <a:pt x="74" y="20"/>
                    <a:pt x="74" y="20"/>
                    <a:pt x="74" y="20"/>
                  </a:cubicBezTo>
                  <a:cubicBezTo>
                    <a:pt x="74" y="9"/>
                    <a:pt x="64" y="0"/>
                    <a:pt x="5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48599" name="Freeform 62"/>
            <p:cNvSpPr/>
            <p:nvPr/>
          </p:nvSpPr>
          <p:spPr bwMode="auto">
            <a:xfrm>
              <a:off x="2946401" y="1379538"/>
              <a:ext cx="369888" cy="436562"/>
            </a:xfrm>
            <a:custGeom>
              <a:avLst/>
              <a:gdLst>
                <a:gd name="T0" fmla="*/ 36 w 98"/>
                <a:gd name="T1" fmla="*/ 55 h 115"/>
                <a:gd name="T2" fmla="*/ 36 w 98"/>
                <a:gd name="T3" fmla="*/ 38 h 115"/>
                <a:gd name="T4" fmla="*/ 59 w 98"/>
                <a:gd name="T5" fmla="*/ 15 h 115"/>
                <a:gd name="T6" fmla="*/ 95 w 98"/>
                <a:gd name="T7" fmla="*/ 15 h 115"/>
                <a:gd name="T8" fmla="*/ 98 w 98"/>
                <a:gd name="T9" fmla="*/ 16 h 115"/>
                <a:gd name="T10" fmla="*/ 78 w 98"/>
                <a:gd name="T11" fmla="*/ 0 h 115"/>
                <a:gd name="T12" fmla="*/ 21 w 98"/>
                <a:gd name="T13" fmla="*/ 0 h 115"/>
                <a:gd name="T14" fmla="*/ 0 w 98"/>
                <a:gd name="T15" fmla="*/ 20 h 115"/>
                <a:gd name="T16" fmla="*/ 0 w 98"/>
                <a:gd name="T17" fmla="*/ 55 h 115"/>
                <a:gd name="T18" fmla="*/ 21 w 98"/>
                <a:gd name="T19" fmla="*/ 76 h 115"/>
                <a:gd name="T20" fmla="*/ 30 w 98"/>
                <a:gd name="T21" fmla="*/ 76 h 115"/>
                <a:gd name="T22" fmla="*/ 11 w 98"/>
                <a:gd name="T23" fmla="*/ 110 h 115"/>
                <a:gd name="T24" fmla="*/ 50 w 98"/>
                <a:gd name="T25" fmla="*/ 76 h 115"/>
                <a:gd name="T26" fmla="*/ 36 w 98"/>
                <a:gd name="T27" fmla="*/ 5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15">
                  <a:moveTo>
                    <a:pt x="36" y="55"/>
                  </a:moveTo>
                  <a:cubicBezTo>
                    <a:pt x="36" y="38"/>
                    <a:pt x="36" y="38"/>
                    <a:pt x="36" y="38"/>
                  </a:cubicBezTo>
                  <a:cubicBezTo>
                    <a:pt x="36" y="25"/>
                    <a:pt x="46" y="15"/>
                    <a:pt x="59" y="15"/>
                  </a:cubicBezTo>
                  <a:cubicBezTo>
                    <a:pt x="95" y="15"/>
                    <a:pt x="95" y="15"/>
                    <a:pt x="95" y="15"/>
                  </a:cubicBezTo>
                  <a:cubicBezTo>
                    <a:pt x="96" y="15"/>
                    <a:pt x="97" y="16"/>
                    <a:pt x="98" y="16"/>
                  </a:cubicBezTo>
                  <a:cubicBezTo>
                    <a:pt x="96" y="7"/>
                    <a:pt x="88" y="0"/>
                    <a:pt x="78" y="0"/>
                  </a:cubicBezTo>
                  <a:cubicBezTo>
                    <a:pt x="21" y="0"/>
                    <a:pt x="21" y="0"/>
                    <a:pt x="21" y="0"/>
                  </a:cubicBezTo>
                  <a:cubicBezTo>
                    <a:pt x="9" y="0"/>
                    <a:pt x="0" y="9"/>
                    <a:pt x="0" y="20"/>
                  </a:cubicBezTo>
                  <a:cubicBezTo>
                    <a:pt x="0" y="55"/>
                    <a:pt x="0" y="55"/>
                    <a:pt x="0" y="55"/>
                  </a:cubicBezTo>
                  <a:cubicBezTo>
                    <a:pt x="0" y="67"/>
                    <a:pt x="9" y="76"/>
                    <a:pt x="21" y="76"/>
                  </a:cubicBezTo>
                  <a:cubicBezTo>
                    <a:pt x="30" y="76"/>
                    <a:pt x="30" y="76"/>
                    <a:pt x="30" y="76"/>
                  </a:cubicBezTo>
                  <a:cubicBezTo>
                    <a:pt x="29" y="85"/>
                    <a:pt x="26" y="106"/>
                    <a:pt x="11" y="110"/>
                  </a:cubicBezTo>
                  <a:cubicBezTo>
                    <a:pt x="11" y="110"/>
                    <a:pt x="40" y="115"/>
                    <a:pt x="50" y="76"/>
                  </a:cubicBezTo>
                  <a:cubicBezTo>
                    <a:pt x="42" y="73"/>
                    <a:pt x="36" y="65"/>
                    <a:pt x="36"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62"/>
            <p:cNvSpPr/>
            <p:nvPr/>
          </p:nvSpPr>
          <p:spPr bwMode="auto">
            <a:xfrm>
              <a:off x="2920640" y="1417984"/>
              <a:ext cx="369888" cy="436562"/>
            </a:xfrm>
            <a:custGeom>
              <a:avLst/>
              <a:gdLst>
                <a:gd name="T0" fmla="*/ 36 w 98"/>
                <a:gd name="T1" fmla="*/ 55 h 115"/>
                <a:gd name="T2" fmla="*/ 36 w 98"/>
                <a:gd name="T3" fmla="*/ 38 h 115"/>
                <a:gd name="T4" fmla="*/ 59 w 98"/>
                <a:gd name="T5" fmla="*/ 15 h 115"/>
                <a:gd name="T6" fmla="*/ 95 w 98"/>
                <a:gd name="T7" fmla="*/ 15 h 115"/>
                <a:gd name="T8" fmla="*/ 98 w 98"/>
                <a:gd name="T9" fmla="*/ 16 h 115"/>
                <a:gd name="T10" fmla="*/ 78 w 98"/>
                <a:gd name="T11" fmla="*/ 0 h 115"/>
                <a:gd name="T12" fmla="*/ 21 w 98"/>
                <a:gd name="T13" fmla="*/ 0 h 115"/>
                <a:gd name="T14" fmla="*/ 0 w 98"/>
                <a:gd name="T15" fmla="*/ 20 h 115"/>
                <a:gd name="T16" fmla="*/ 0 w 98"/>
                <a:gd name="T17" fmla="*/ 55 h 115"/>
                <a:gd name="T18" fmla="*/ 21 w 98"/>
                <a:gd name="T19" fmla="*/ 76 h 115"/>
                <a:gd name="T20" fmla="*/ 30 w 98"/>
                <a:gd name="T21" fmla="*/ 76 h 115"/>
                <a:gd name="T22" fmla="*/ 11 w 98"/>
                <a:gd name="T23" fmla="*/ 110 h 115"/>
                <a:gd name="T24" fmla="*/ 50 w 98"/>
                <a:gd name="T25" fmla="*/ 76 h 115"/>
                <a:gd name="T26" fmla="*/ 36 w 98"/>
                <a:gd name="T27" fmla="*/ 5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15">
                  <a:moveTo>
                    <a:pt x="36" y="55"/>
                  </a:moveTo>
                  <a:cubicBezTo>
                    <a:pt x="36" y="38"/>
                    <a:pt x="36" y="38"/>
                    <a:pt x="36" y="38"/>
                  </a:cubicBezTo>
                  <a:cubicBezTo>
                    <a:pt x="36" y="25"/>
                    <a:pt x="46" y="15"/>
                    <a:pt x="59" y="15"/>
                  </a:cubicBezTo>
                  <a:cubicBezTo>
                    <a:pt x="95" y="15"/>
                    <a:pt x="95" y="15"/>
                    <a:pt x="95" y="15"/>
                  </a:cubicBezTo>
                  <a:cubicBezTo>
                    <a:pt x="96" y="15"/>
                    <a:pt x="97" y="16"/>
                    <a:pt x="98" y="16"/>
                  </a:cubicBezTo>
                  <a:cubicBezTo>
                    <a:pt x="96" y="7"/>
                    <a:pt x="88" y="0"/>
                    <a:pt x="78" y="0"/>
                  </a:cubicBezTo>
                  <a:cubicBezTo>
                    <a:pt x="21" y="0"/>
                    <a:pt x="21" y="0"/>
                    <a:pt x="21" y="0"/>
                  </a:cubicBezTo>
                  <a:cubicBezTo>
                    <a:pt x="9" y="0"/>
                    <a:pt x="0" y="9"/>
                    <a:pt x="0" y="20"/>
                  </a:cubicBezTo>
                  <a:cubicBezTo>
                    <a:pt x="0" y="55"/>
                    <a:pt x="0" y="55"/>
                    <a:pt x="0" y="55"/>
                  </a:cubicBezTo>
                  <a:cubicBezTo>
                    <a:pt x="0" y="67"/>
                    <a:pt x="9" y="76"/>
                    <a:pt x="21" y="76"/>
                  </a:cubicBezTo>
                  <a:cubicBezTo>
                    <a:pt x="30" y="76"/>
                    <a:pt x="30" y="76"/>
                    <a:pt x="30" y="76"/>
                  </a:cubicBezTo>
                  <a:cubicBezTo>
                    <a:pt x="29" y="85"/>
                    <a:pt x="26" y="106"/>
                    <a:pt x="11" y="110"/>
                  </a:cubicBezTo>
                  <a:cubicBezTo>
                    <a:pt x="11" y="110"/>
                    <a:pt x="40" y="115"/>
                    <a:pt x="50" y="76"/>
                  </a:cubicBezTo>
                  <a:cubicBezTo>
                    <a:pt x="42" y="73"/>
                    <a:pt x="36" y="65"/>
                    <a:pt x="36"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56" name="组合 53"/>
          <p:cNvGrpSpPr/>
          <p:nvPr/>
        </p:nvGrpSpPr>
        <p:grpSpPr>
          <a:xfrm>
            <a:off x="4779126" y="3120538"/>
            <a:ext cx="371972" cy="276442"/>
            <a:chOff x="7397485" y="3586794"/>
            <a:chExt cx="1720118" cy="1278360"/>
          </a:xfrm>
          <a:solidFill>
            <a:schemeClr val="bg2"/>
          </a:solidFill>
        </p:grpSpPr>
        <p:sp>
          <p:nvSpPr>
            <p:cNvPr id="1048601" name="Freeform 38"/>
            <p:cNvSpPr>
              <a:spLocks noEditPoints="1"/>
            </p:cNvSpPr>
            <p:nvPr/>
          </p:nvSpPr>
          <p:spPr bwMode="auto">
            <a:xfrm>
              <a:off x="7397485" y="3586794"/>
              <a:ext cx="1720118" cy="1278360"/>
            </a:xfrm>
            <a:custGeom>
              <a:avLst/>
              <a:gdLst>
                <a:gd name="T0" fmla="*/ 83 w 489"/>
                <a:gd name="T1" fmla="*/ 363 h 363"/>
                <a:gd name="T2" fmla="*/ 0 w 489"/>
                <a:gd name="T3" fmla="*/ 280 h 363"/>
                <a:gd name="T4" fmla="*/ 0 w 489"/>
                <a:gd name="T5" fmla="*/ 280 h 363"/>
                <a:gd name="T6" fmla="*/ 0 w 489"/>
                <a:gd name="T7" fmla="*/ 83 h 363"/>
                <a:gd name="T8" fmla="*/ 83 w 489"/>
                <a:gd name="T9" fmla="*/ 0 h 363"/>
                <a:gd name="T10" fmla="*/ 83 w 489"/>
                <a:gd name="T11" fmla="*/ 0 h 363"/>
                <a:gd name="T12" fmla="*/ 406 w 489"/>
                <a:gd name="T13" fmla="*/ 0 h 363"/>
                <a:gd name="T14" fmla="*/ 489 w 489"/>
                <a:gd name="T15" fmla="*/ 83 h 363"/>
                <a:gd name="T16" fmla="*/ 489 w 489"/>
                <a:gd name="T17" fmla="*/ 83 h 363"/>
                <a:gd name="T18" fmla="*/ 489 w 489"/>
                <a:gd name="T19" fmla="*/ 280 h 363"/>
                <a:gd name="T20" fmla="*/ 406 w 489"/>
                <a:gd name="T21" fmla="*/ 363 h 363"/>
                <a:gd name="T22" fmla="*/ 406 w 489"/>
                <a:gd name="T23" fmla="*/ 363 h 363"/>
                <a:gd name="T24" fmla="*/ 83 w 489"/>
                <a:gd name="T25" fmla="*/ 363 h 363"/>
                <a:gd name="T26" fmla="*/ 43 w 489"/>
                <a:gd name="T27" fmla="*/ 83 h 363"/>
                <a:gd name="T28" fmla="*/ 43 w 489"/>
                <a:gd name="T29" fmla="*/ 280 h 363"/>
                <a:gd name="T30" fmla="*/ 83 w 489"/>
                <a:gd name="T31" fmla="*/ 320 h 363"/>
                <a:gd name="T32" fmla="*/ 83 w 489"/>
                <a:gd name="T33" fmla="*/ 320 h 363"/>
                <a:gd name="T34" fmla="*/ 406 w 489"/>
                <a:gd name="T35" fmla="*/ 320 h 363"/>
                <a:gd name="T36" fmla="*/ 446 w 489"/>
                <a:gd name="T37" fmla="*/ 280 h 363"/>
                <a:gd name="T38" fmla="*/ 446 w 489"/>
                <a:gd name="T39" fmla="*/ 280 h 363"/>
                <a:gd name="T40" fmla="*/ 446 w 489"/>
                <a:gd name="T41" fmla="*/ 83 h 363"/>
                <a:gd name="T42" fmla="*/ 406 w 489"/>
                <a:gd name="T43" fmla="*/ 43 h 363"/>
                <a:gd name="T44" fmla="*/ 406 w 489"/>
                <a:gd name="T45" fmla="*/ 43 h 363"/>
                <a:gd name="T46" fmla="*/ 83 w 489"/>
                <a:gd name="T47" fmla="*/ 43 h 363"/>
                <a:gd name="T48" fmla="*/ 43 w 489"/>
                <a:gd name="T49" fmla="*/ 8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9" h="363">
                  <a:moveTo>
                    <a:pt x="83" y="363"/>
                  </a:moveTo>
                  <a:cubicBezTo>
                    <a:pt x="37" y="363"/>
                    <a:pt x="0" y="326"/>
                    <a:pt x="0" y="280"/>
                  </a:cubicBezTo>
                  <a:cubicBezTo>
                    <a:pt x="0" y="280"/>
                    <a:pt x="0" y="280"/>
                    <a:pt x="0" y="280"/>
                  </a:cubicBezTo>
                  <a:cubicBezTo>
                    <a:pt x="0" y="83"/>
                    <a:pt x="0" y="83"/>
                    <a:pt x="0" y="83"/>
                  </a:cubicBezTo>
                  <a:cubicBezTo>
                    <a:pt x="0" y="38"/>
                    <a:pt x="37" y="0"/>
                    <a:pt x="83" y="0"/>
                  </a:cubicBezTo>
                  <a:cubicBezTo>
                    <a:pt x="83" y="0"/>
                    <a:pt x="83" y="0"/>
                    <a:pt x="83" y="0"/>
                  </a:cubicBezTo>
                  <a:cubicBezTo>
                    <a:pt x="406" y="0"/>
                    <a:pt x="406" y="0"/>
                    <a:pt x="406" y="0"/>
                  </a:cubicBezTo>
                  <a:cubicBezTo>
                    <a:pt x="451" y="0"/>
                    <a:pt x="489" y="38"/>
                    <a:pt x="489" y="83"/>
                  </a:cubicBezTo>
                  <a:cubicBezTo>
                    <a:pt x="489" y="83"/>
                    <a:pt x="489" y="83"/>
                    <a:pt x="489" y="83"/>
                  </a:cubicBezTo>
                  <a:cubicBezTo>
                    <a:pt x="489" y="280"/>
                    <a:pt x="489" y="280"/>
                    <a:pt x="489" y="280"/>
                  </a:cubicBezTo>
                  <a:cubicBezTo>
                    <a:pt x="489" y="326"/>
                    <a:pt x="451" y="363"/>
                    <a:pt x="406" y="363"/>
                  </a:cubicBezTo>
                  <a:cubicBezTo>
                    <a:pt x="406" y="363"/>
                    <a:pt x="406" y="363"/>
                    <a:pt x="406" y="363"/>
                  </a:cubicBezTo>
                  <a:cubicBezTo>
                    <a:pt x="83" y="363"/>
                    <a:pt x="83" y="363"/>
                    <a:pt x="83" y="363"/>
                  </a:cubicBezTo>
                  <a:close/>
                  <a:moveTo>
                    <a:pt x="43" y="83"/>
                  </a:moveTo>
                  <a:cubicBezTo>
                    <a:pt x="43" y="280"/>
                    <a:pt x="43" y="280"/>
                    <a:pt x="43" y="280"/>
                  </a:cubicBezTo>
                  <a:cubicBezTo>
                    <a:pt x="43" y="302"/>
                    <a:pt x="61" y="320"/>
                    <a:pt x="83" y="320"/>
                  </a:cubicBezTo>
                  <a:cubicBezTo>
                    <a:pt x="83" y="320"/>
                    <a:pt x="83" y="320"/>
                    <a:pt x="83" y="320"/>
                  </a:cubicBezTo>
                  <a:cubicBezTo>
                    <a:pt x="406" y="320"/>
                    <a:pt x="406" y="320"/>
                    <a:pt x="406" y="320"/>
                  </a:cubicBezTo>
                  <a:cubicBezTo>
                    <a:pt x="428" y="320"/>
                    <a:pt x="446" y="302"/>
                    <a:pt x="446" y="280"/>
                  </a:cubicBezTo>
                  <a:cubicBezTo>
                    <a:pt x="446" y="280"/>
                    <a:pt x="446" y="280"/>
                    <a:pt x="446" y="280"/>
                  </a:cubicBezTo>
                  <a:cubicBezTo>
                    <a:pt x="446" y="83"/>
                    <a:pt x="446" y="83"/>
                    <a:pt x="446" y="83"/>
                  </a:cubicBezTo>
                  <a:cubicBezTo>
                    <a:pt x="446" y="61"/>
                    <a:pt x="428" y="43"/>
                    <a:pt x="406" y="43"/>
                  </a:cubicBezTo>
                  <a:cubicBezTo>
                    <a:pt x="406" y="43"/>
                    <a:pt x="406" y="43"/>
                    <a:pt x="406" y="43"/>
                  </a:cubicBezTo>
                  <a:cubicBezTo>
                    <a:pt x="83" y="43"/>
                    <a:pt x="83" y="43"/>
                    <a:pt x="83" y="43"/>
                  </a:cubicBezTo>
                  <a:cubicBezTo>
                    <a:pt x="61" y="43"/>
                    <a:pt x="43" y="61"/>
                    <a:pt x="43" y="8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48602" name="Freeform 40"/>
            <p:cNvSpPr/>
            <p:nvPr/>
          </p:nvSpPr>
          <p:spPr bwMode="auto">
            <a:xfrm>
              <a:off x="7661367" y="3921044"/>
              <a:ext cx="1192355" cy="619633"/>
            </a:xfrm>
            <a:custGeom>
              <a:avLst/>
              <a:gdLst>
                <a:gd name="T0" fmla="*/ 3 w 339"/>
                <a:gd name="T1" fmla="*/ 169 h 176"/>
                <a:gd name="T2" fmla="*/ 4 w 339"/>
                <a:gd name="T3" fmla="*/ 155 h 176"/>
                <a:gd name="T4" fmla="*/ 4 w 339"/>
                <a:gd name="T5" fmla="*/ 155 h 176"/>
                <a:gd name="T6" fmla="*/ 57 w 339"/>
                <a:gd name="T7" fmla="*/ 102 h 176"/>
                <a:gd name="T8" fmla="*/ 66 w 339"/>
                <a:gd name="T9" fmla="*/ 99 h 176"/>
                <a:gd name="T10" fmla="*/ 66 w 339"/>
                <a:gd name="T11" fmla="*/ 99 h 176"/>
                <a:gd name="T12" fmla="*/ 72 w 339"/>
                <a:gd name="T13" fmla="*/ 105 h 176"/>
                <a:gd name="T14" fmla="*/ 72 w 339"/>
                <a:gd name="T15" fmla="*/ 105 h 176"/>
                <a:gd name="T16" fmla="*/ 83 w 339"/>
                <a:gd name="T17" fmla="*/ 144 h 176"/>
                <a:gd name="T18" fmla="*/ 166 w 339"/>
                <a:gd name="T19" fmla="*/ 12 h 176"/>
                <a:gd name="T20" fmla="*/ 176 w 339"/>
                <a:gd name="T21" fmla="*/ 7 h 176"/>
                <a:gd name="T22" fmla="*/ 176 w 339"/>
                <a:gd name="T23" fmla="*/ 7 h 176"/>
                <a:gd name="T24" fmla="*/ 182 w 339"/>
                <a:gd name="T25" fmla="*/ 16 h 176"/>
                <a:gd name="T26" fmla="*/ 182 w 339"/>
                <a:gd name="T27" fmla="*/ 16 h 176"/>
                <a:gd name="T28" fmla="*/ 181 w 339"/>
                <a:gd name="T29" fmla="*/ 99 h 176"/>
                <a:gd name="T30" fmla="*/ 221 w 339"/>
                <a:gd name="T31" fmla="*/ 59 h 176"/>
                <a:gd name="T32" fmla="*/ 228 w 339"/>
                <a:gd name="T33" fmla="*/ 57 h 176"/>
                <a:gd name="T34" fmla="*/ 228 w 339"/>
                <a:gd name="T35" fmla="*/ 57 h 176"/>
                <a:gd name="T36" fmla="*/ 234 w 339"/>
                <a:gd name="T37" fmla="*/ 61 h 176"/>
                <a:gd name="T38" fmla="*/ 234 w 339"/>
                <a:gd name="T39" fmla="*/ 61 h 176"/>
                <a:gd name="T40" fmla="*/ 246 w 339"/>
                <a:gd name="T41" fmla="*/ 84 h 176"/>
                <a:gd name="T42" fmla="*/ 322 w 339"/>
                <a:gd name="T43" fmla="*/ 5 h 176"/>
                <a:gd name="T44" fmla="*/ 335 w 339"/>
                <a:gd name="T45" fmla="*/ 4 h 176"/>
                <a:gd name="T46" fmla="*/ 335 w 339"/>
                <a:gd name="T47" fmla="*/ 4 h 176"/>
                <a:gd name="T48" fmla="*/ 335 w 339"/>
                <a:gd name="T49" fmla="*/ 18 h 176"/>
                <a:gd name="T50" fmla="*/ 335 w 339"/>
                <a:gd name="T51" fmla="*/ 18 h 176"/>
                <a:gd name="T52" fmla="*/ 251 w 339"/>
                <a:gd name="T53" fmla="*/ 106 h 176"/>
                <a:gd name="T54" fmla="*/ 243 w 339"/>
                <a:gd name="T55" fmla="*/ 110 h 176"/>
                <a:gd name="T56" fmla="*/ 243 w 339"/>
                <a:gd name="T57" fmla="*/ 110 h 176"/>
                <a:gd name="T58" fmla="*/ 236 w 339"/>
                <a:gd name="T59" fmla="*/ 106 h 176"/>
                <a:gd name="T60" fmla="*/ 236 w 339"/>
                <a:gd name="T61" fmla="*/ 106 h 176"/>
                <a:gd name="T62" fmla="*/ 224 w 339"/>
                <a:gd name="T63" fmla="*/ 81 h 176"/>
                <a:gd name="T64" fmla="*/ 177 w 339"/>
                <a:gd name="T65" fmla="*/ 126 h 176"/>
                <a:gd name="T66" fmla="*/ 168 w 339"/>
                <a:gd name="T67" fmla="*/ 127 h 176"/>
                <a:gd name="T68" fmla="*/ 168 w 339"/>
                <a:gd name="T69" fmla="*/ 127 h 176"/>
                <a:gd name="T70" fmla="*/ 163 w 339"/>
                <a:gd name="T71" fmla="*/ 119 h 176"/>
                <a:gd name="T72" fmla="*/ 163 w 339"/>
                <a:gd name="T73" fmla="*/ 119 h 176"/>
                <a:gd name="T74" fmla="*/ 164 w 339"/>
                <a:gd name="T75" fmla="*/ 49 h 176"/>
                <a:gd name="T76" fmla="*/ 88 w 339"/>
                <a:gd name="T77" fmla="*/ 171 h 176"/>
                <a:gd name="T78" fmla="*/ 79 w 339"/>
                <a:gd name="T79" fmla="*/ 176 h 176"/>
                <a:gd name="T80" fmla="*/ 79 w 339"/>
                <a:gd name="T81" fmla="*/ 176 h 176"/>
                <a:gd name="T82" fmla="*/ 71 w 339"/>
                <a:gd name="T83" fmla="*/ 170 h 176"/>
                <a:gd name="T84" fmla="*/ 71 w 339"/>
                <a:gd name="T85" fmla="*/ 170 h 176"/>
                <a:gd name="T86" fmla="*/ 59 w 339"/>
                <a:gd name="T87" fmla="*/ 126 h 176"/>
                <a:gd name="T88" fmla="*/ 16 w 339"/>
                <a:gd name="T89" fmla="*/ 170 h 176"/>
                <a:gd name="T90" fmla="*/ 16 w 339"/>
                <a:gd name="T91" fmla="*/ 170 h 176"/>
                <a:gd name="T92" fmla="*/ 7 w 339"/>
                <a:gd name="T93" fmla="*/ 172 h 176"/>
                <a:gd name="T94" fmla="*/ 7 w 339"/>
                <a:gd name="T95" fmla="*/ 172 h 176"/>
                <a:gd name="T96" fmla="*/ 3 w 339"/>
                <a:gd name="T97" fmla="*/ 16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9" h="176">
                  <a:moveTo>
                    <a:pt x="3" y="169"/>
                  </a:moveTo>
                  <a:cubicBezTo>
                    <a:pt x="0" y="166"/>
                    <a:pt x="0" y="159"/>
                    <a:pt x="4" y="155"/>
                  </a:cubicBezTo>
                  <a:cubicBezTo>
                    <a:pt x="4" y="155"/>
                    <a:pt x="4" y="155"/>
                    <a:pt x="4" y="155"/>
                  </a:cubicBezTo>
                  <a:cubicBezTo>
                    <a:pt x="57" y="102"/>
                    <a:pt x="57" y="102"/>
                    <a:pt x="57" y="102"/>
                  </a:cubicBezTo>
                  <a:cubicBezTo>
                    <a:pt x="60" y="99"/>
                    <a:pt x="63" y="98"/>
                    <a:pt x="66" y="99"/>
                  </a:cubicBezTo>
                  <a:cubicBezTo>
                    <a:pt x="66" y="99"/>
                    <a:pt x="66" y="99"/>
                    <a:pt x="66" y="99"/>
                  </a:cubicBezTo>
                  <a:cubicBezTo>
                    <a:pt x="69" y="100"/>
                    <a:pt x="71" y="102"/>
                    <a:pt x="72" y="105"/>
                  </a:cubicBezTo>
                  <a:cubicBezTo>
                    <a:pt x="72" y="105"/>
                    <a:pt x="72" y="105"/>
                    <a:pt x="72" y="105"/>
                  </a:cubicBezTo>
                  <a:cubicBezTo>
                    <a:pt x="83" y="144"/>
                    <a:pt x="83" y="144"/>
                    <a:pt x="83" y="144"/>
                  </a:cubicBezTo>
                  <a:cubicBezTo>
                    <a:pt x="166" y="12"/>
                    <a:pt x="166" y="12"/>
                    <a:pt x="166" y="12"/>
                  </a:cubicBezTo>
                  <a:cubicBezTo>
                    <a:pt x="168" y="8"/>
                    <a:pt x="172" y="6"/>
                    <a:pt x="176" y="7"/>
                  </a:cubicBezTo>
                  <a:cubicBezTo>
                    <a:pt x="176" y="7"/>
                    <a:pt x="176" y="7"/>
                    <a:pt x="176" y="7"/>
                  </a:cubicBezTo>
                  <a:cubicBezTo>
                    <a:pt x="180" y="8"/>
                    <a:pt x="182" y="12"/>
                    <a:pt x="182" y="16"/>
                  </a:cubicBezTo>
                  <a:cubicBezTo>
                    <a:pt x="182" y="16"/>
                    <a:pt x="182" y="16"/>
                    <a:pt x="182" y="16"/>
                  </a:cubicBezTo>
                  <a:cubicBezTo>
                    <a:pt x="181" y="99"/>
                    <a:pt x="181" y="99"/>
                    <a:pt x="181" y="99"/>
                  </a:cubicBezTo>
                  <a:cubicBezTo>
                    <a:pt x="221" y="59"/>
                    <a:pt x="221" y="59"/>
                    <a:pt x="221" y="59"/>
                  </a:cubicBezTo>
                  <a:cubicBezTo>
                    <a:pt x="223" y="57"/>
                    <a:pt x="226" y="57"/>
                    <a:pt x="228" y="57"/>
                  </a:cubicBezTo>
                  <a:cubicBezTo>
                    <a:pt x="228" y="57"/>
                    <a:pt x="228" y="57"/>
                    <a:pt x="228" y="57"/>
                  </a:cubicBezTo>
                  <a:cubicBezTo>
                    <a:pt x="231" y="58"/>
                    <a:pt x="233" y="59"/>
                    <a:pt x="234" y="61"/>
                  </a:cubicBezTo>
                  <a:cubicBezTo>
                    <a:pt x="234" y="61"/>
                    <a:pt x="234" y="61"/>
                    <a:pt x="234" y="61"/>
                  </a:cubicBezTo>
                  <a:cubicBezTo>
                    <a:pt x="246" y="84"/>
                    <a:pt x="246" y="84"/>
                    <a:pt x="246" y="84"/>
                  </a:cubicBezTo>
                  <a:cubicBezTo>
                    <a:pt x="322" y="5"/>
                    <a:pt x="322" y="5"/>
                    <a:pt x="322" y="5"/>
                  </a:cubicBezTo>
                  <a:cubicBezTo>
                    <a:pt x="326" y="1"/>
                    <a:pt x="331" y="0"/>
                    <a:pt x="335" y="4"/>
                  </a:cubicBezTo>
                  <a:cubicBezTo>
                    <a:pt x="335" y="4"/>
                    <a:pt x="335" y="4"/>
                    <a:pt x="335" y="4"/>
                  </a:cubicBezTo>
                  <a:cubicBezTo>
                    <a:pt x="339" y="8"/>
                    <a:pt x="339" y="14"/>
                    <a:pt x="335" y="18"/>
                  </a:cubicBezTo>
                  <a:cubicBezTo>
                    <a:pt x="335" y="18"/>
                    <a:pt x="335" y="18"/>
                    <a:pt x="335" y="18"/>
                  </a:cubicBezTo>
                  <a:cubicBezTo>
                    <a:pt x="251" y="106"/>
                    <a:pt x="251" y="106"/>
                    <a:pt x="251" y="106"/>
                  </a:cubicBezTo>
                  <a:cubicBezTo>
                    <a:pt x="249" y="109"/>
                    <a:pt x="246" y="110"/>
                    <a:pt x="243" y="110"/>
                  </a:cubicBezTo>
                  <a:cubicBezTo>
                    <a:pt x="243" y="110"/>
                    <a:pt x="243" y="110"/>
                    <a:pt x="243" y="110"/>
                  </a:cubicBezTo>
                  <a:cubicBezTo>
                    <a:pt x="240" y="110"/>
                    <a:pt x="238" y="108"/>
                    <a:pt x="236" y="106"/>
                  </a:cubicBezTo>
                  <a:cubicBezTo>
                    <a:pt x="236" y="106"/>
                    <a:pt x="236" y="106"/>
                    <a:pt x="236" y="106"/>
                  </a:cubicBezTo>
                  <a:cubicBezTo>
                    <a:pt x="224" y="81"/>
                    <a:pt x="224" y="81"/>
                    <a:pt x="224" y="81"/>
                  </a:cubicBezTo>
                  <a:cubicBezTo>
                    <a:pt x="177" y="126"/>
                    <a:pt x="177" y="126"/>
                    <a:pt x="177" y="126"/>
                  </a:cubicBezTo>
                  <a:cubicBezTo>
                    <a:pt x="174" y="128"/>
                    <a:pt x="171" y="129"/>
                    <a:pt x="168" y="127"/>
                  </a:cubicBezTo>
                  <a:cubicBezTo>
                    <a:pt x="168" y="127"/>
                    <a:pt x="168" y="127"/>
                    <a:pt x="168" y="127"/>
                  </a:cubicBezTo>
                  <a:cubicBezTo>
                    <a:pt x="165" y="126"/>
                    <a:pt x="163" y="123"/>
                    <a:pt x="163" y="119"/>
                  </a:cubicBezTo>
                  <a:cubicBezTo>
                    <a:pt x="163" y="119"/>
                    <a:pt x="163" y="119"/>
                    <a:pt x="163" y="119"/>
                  </a:cubicBezTo>
                  <a:cubicBezTo>
                    <a:pt x="164" y="49"/>
                    <a:pt x="164" y="49"/>
                    <a:pt x="164" y="49"/>
                  </a:cubicBezTo>
                  <a:cubicBezTo>
                    <a:pt x="88" y="171"/>
                    <a:pt x="88" y="171"/>
                    <a:pt x="88" y="171"/>
                  </a:cubicBezTo>
                  <a:cubicBezTo>
                    <a:pt x="86" y="174"/>
                    <a:pt x="82" y="176"/>
                    <a:pt x="79" y="176"/>
                  </a:cubicBezTo>
                  <a:cubicBezTo>
                    <a:pt x="79" y="176"/>
                    <a:pt x="79" y="176"/>
                    <a:pt x="79" y="176"/>
                  </a:cubicBezTo>
                  <a:cubicBezTo>
                    <a:pt x="75" y="176"/>
                    <a:pt x="72" y="173"/>
                    <a:pt x="71" y="170"/>
                  </a:cubicBezTo>
                  <a:cubicBezTo>
                    <a:pt x="71" y="170"/>
                    <a:pt x="71" y="170"/>
                    <a:pt x="71" y="170"/>
                  </a:cubicBezTo>
                  <a:cubicBezTo>
                    <a:pt x="59" y="126"/>
                    <a:pt x="59" y="126"/>
                    <a:pt x="59" y="126"/>
                  </a:cubicBezTo>
                  <a:cubicBezTo>
                    <a:pt x="16" y="170"/>
                    <a:pt x="16" y="170"/>
                    <a:pt x="16" y="170"/>
                  </a:cubicBezTo>
                  <a:cubicBezTo>
                    <a:pt x="16" y="170"/>
                    <a:pt x="16" y="170"/>
                    <a:pt x="16" y="170"/>
                  </a:cubicBezTo>
                  <a:cubicBezTo>
                    <a:pt x="14" y="172"/>
                    <a:pt x="10" y="173"/>
                    <a:pt x="7" y="172"/>
                  </a:cubicBezTo>
                  <a:cubicBezTo>
                    <a:pt x="7" y="172"/>
                    <a:pt x="7" y="172"/>
                    <a:pt x="7" y="172"/>
                  </a:cubicBezTo>
                  <a:cubicBezTo>
                    <a:pt x="6" y="172"/>
                    <a:pt x="4" y="171"/>
                    <a:pt x="3" y="16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57" name="组合 58"/>
          <p:cNvGrpSpPr>
            <a:grpSpLocks noChangeAspect="1"/>
          </p:cNvGrpSpPr>
          <p:nvPr/>
        </p:nvGrpSpPr>
        <p:grpSpPr>
          <a:xfrm>
            <a:off x="4767525" y="3926691"/>
            <a:ext cx="395172" cy="392328"/>
            <a:chOff x="1749514" y="2523354"/>
            <a:chExt cx="494747" cy="491185"/>
          </a:xfrm>
          <a:solidFill>
            <a:schemeClr val="bg2"/>
          </a:solidFill>
        </p:grpSpPr>
        <p:sp>
          <p:nvSpPr>
            <p:cNvPr id="1048604" name="Freeform 635"/>
            <p:cNvSpPr/>
            <p:nvPr/>
          </p:nvSpPr>
          <p:spPr bwMode="auto">
            <a:xfrm>
              <a:off x="1984429" y="2758268"/>
              <a:ext cx="259832" cy="256271"/>
            </a:xfrm>
            <a:custGeom>
              <a:avLst/>
              <a:gdLst>
                <a:gd name="T0" fmla="*/ 167 w 167"/>
                <a:gd name="T1" fmla="*/ 91 h 167"/>
                <a:gd name="T2" fmla="*/ 0 w 167"/>
                <a:gd name="T3" fmla="*/ 0 h 167"/>
                <a:gd name="T4" fmla="*/ 92 w 167"/>
                <a:gd name="T5" fmla="*/ 167 h 167"/>
                <a:gd name="T6" fmla="*/ 92 w 167"/>
                <a:gd name="T7" fmla="*/ 91 h 167"/>
                <a:gd name="T8" fmla="*/ 167 w 167"/>
                <a:gd name="T9" fmla="*/ 91 h 167"/>
              </a:gdLst>
              <a:ahLst/>
              <a:cxnLst>
                <a:cxn ang="0">
                  <a:pos x="T0" y="T1"/>
                </a:cxn>
                <a:cxn ang="0">
                  <a:pos x="T2" y="T3"/>
                </a:cxn>
                <a:cxn ang="0">
                  <a:pos x="T4" y="T5"/>
                </a:cxn>
                <a:cxn ang="0">
                  <a:pos x="T6" y="T7"/>
                </a:cxn>
                <a:cxn ang="0">
                  <a:pos x="T8" y="T9"/>
                </a:cxn>
              </a:cxnLst>
              <a:rect l="0" t="0" r="r" b="b"/>
              <a:pathLst>
                <a:path w="167" h="167">
                  <a:moveTo>
                    <a:pt x="167" y="91"/>
                  </a:moveTo>
                  <a:cubicBezTo>
                    <a:pt x="166" y="90"/>
                    <a:pt x="2" y="0"/>
                    <a:pt x="0" y="0"/>
                  </a:cubicBezTo>
                  <a:cubicBezTo>
                    <a:pt x="92" y="167"/>
                    <a:pt x="92" y="167"/>
                    <a:pt x="92" y="167"/>
                  </a:cubicBezTo>
                  <a:cubicBezTo>
                    <a:pt x="92" y="142"/>
                    <a:pt x="92" y="117"/>
                    <a:pt x="92" y="91"/>
                  </a:cubicBezTo>
                  <a:cubicBezTo>
                    <a:pt x="117" y="91"/>
                    <a:pt x="142" y="91"/>
                    <a:pt x="167" y="91"/>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48605" name="Freeform 636"/>
            <p:cNvSpPr/>
            <p:nvPr/>
          </p:nvSpPr>
          <p:spPr bwMode="auto">
            <a:xfrm>
              <a:off x="1852735" y="2626574"/>
              <a:ext cx="234915" cy="238475"/>
            </a:xfrm>
            <a:custGeom>
              <a:avLst/>
              <a:gdLst>
                <a:gd name="T0" fmla="*/ 97 w 154"/>
                <a:gd name="T1" fmla="*/ 130 h 154"/>
                <a:gd name="T2" fmla="*/ 77 w 154"/>
                <a:gd name="T3" fmla="*/ 134 h 154"/>
                <a:gd name="T4" fmla="*/ 21 w 154"/>
                <a:gd name="T5" fmla="*/ 77 h 154"/>
                <a:gd name="T6" fmla="*/ 77 w 154"/>
                <a:gd name="T7" fmla="*/ 20 h 154"/>
                <a:gd name="T8" fmla="*/ 134 w 154"/>
                <a:gd name="T9" fmla="*/ 77 h 154"/>
                <a:gd name="T10" fmla="*/ 132 w 154"/>
                <a:gd name="T11" fmla="*/ 95 h 154"/>
                <a:gd name="T12" fmla="*/ 149 w 154"/>
                <a:gd name="T13" fmla="*/ 104 h 154"/>
                <a:gd name="T14" fmla="*/ 154 w 154"/>
                <a:gd name="T15" fmla="*/ 77 h 154"/>
                <a:gd name="T16" fmla="*/ 77 w 154"/>
                <a:gd name="T17" fmla="*/ 0 h 154"/>
                <a:gd name="T18" fmla="*/ 0 w 154"/>
                <a:gd name="T19" fmla="*/ 77 h 154"/>
                <a:gd name="T20" fmla="*/ 77 w 154"/>
                <a:gd name="T21" fmla="*/ 154 h 154"/>
                <a:gd name="T22" fmla="*/ 106 w 154"/>
                <a:gd name="T23" fmla="*/ 148 h 154"/>
                <a:gd name="T24" fmla="*/ 97 w 154"/>
                <a:gd name="T25" fmla="*/ 13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4">
                  <a:moveTo>
                    <a:pt x="97" y="130"/>
                  </a:moveTo>
                  <a:cubicBezTo>
                    <a:pt x="91" y="133"/>
                    <a:pt x="84" y="134"/>
                    <a:pt x="77" y="134"/>
                  </a:cubicBezTo>
                  <a:cubicBezTo>
                    <a:pt x="46" y="134"/>
                    <a:pt x="21" y="108"/>
                    <a:pt x="21" y="77"/>
                  </a:cubicBezTo>
                  <a:cubicBezTo>
                    <a:pt x="21" y="46"/>
                    <a:pt x="46" y="20"/>
                    <a:pt x="77" y="20"/>
                  </a:cubicBezTo>
                  <a:cubicBezTo>
                    <a:pt x="109" y="20"/>
                    <a:pt x="134" y="46"/>
                    <a:pt x="134" y="77"/>
                  </a:cubicBezTo>
                  <a:cubicBezTo>
                    <a:pt x="134" y="83"/>
                    <a:pt x="133" y="89"/>
                    <a:pt x="132" y="95"/>
                  </a:cubicBezTo>
                  <a:cubicBezTo>
                    <a:pt x="137" y="98"/>
                    <a:pt x="143" y="101"/>
                    <a:pt x="149" y="104"/>
                  </a:cubicBezTo>
                  <a:cubicBezTo>
                    <a:pt x="153" y="96"/>
                    <a:pt x="154" y="87"/>
                    <a:pt x="154" y="77"/>
                  </a:cubicBezTo>
                  <a:cubicBezTo>
                    <a:pt x="154" y="34"/>
                    <a:pt x="120" y="0"/>
                    <a:pt x="77" y="0"/>
                  </a:cubicBezTo>
                  <a:cubicBezTo>
                    <a:pt x="35" y="0"/>
                    <a:pt x="0" y="34"/>
                    <a:pt x="0" y="77"/>
                  </a:cubicBezTo>
                  <a:cubicBezTo>
                    <a:pt x="0" y="119"/>
                    <a:pt x="35" y="154"/>
                    <a:pt x="77" y="154"/>
                  </a:cubicBezTo>
                  <a:cubicBezTo>
                    <a:pt x="88" y="154"/>
                    <a:pt x="97" y="152"/>
                    <a:pt x="106" y="148"/>
                  </a:cubicBezTo>
                  <a:lnTo>
                    <a:pt x="97" y="13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48606" name="Freeform 637"/>
            <p:cNvSpPr/>
            <p:nvPr/>
          </p:nvSpPr>
          <p:spPr bwMode="auto">
            <a:xfrm>
              <a:off x="1749514" y="2523354"/>
              <a:ext cx="441354" cy="444917"/>
            </a:xfrm>
            <a:custGeom>
              <a:avLst/>
              <a:gdLst>
                <a:gd name="T0" fmla="*/ 195 w 287"/>
                <a:gd name="T1" fmla="*/ 257 h 288"/>
                <a:gd name="T2" fmla="*/ 143 w 287"/>
                <a:gd name="T3" fmla="*/ 268 h 288"/>
                <a:gd name="T4" fmla="*/ 20 w 287"/>
                <a:gd name="T5" fmla="*/ 144 h 288"/>
                <a:gd name="T6" fmla="*/ 143 w 287"/>
                <a:gd name="T7" fmla="*/ 20 h 288"/>
                <a:gd name="T8" fmla="*/ 267 w 287"/>
                <a:gd name="T9" fmla="*/ 144 h 288"/>
                <a:gd name="T10" fmla="*/ 257 w 287"/>
                <a:gd name="T11" fmla="*/ 194 h 288"/>
                <a:gd name="T12" fmla="*/ 274 w 287"/>
                <a:gd name="T13" fmla="*/ 204 h 288"/>
                <a:gd name="T14" fmla="*/ 287 w 287"/>
                <a:gd name="T15" fmla="*/ 144 h 288"/>
                <a:gd name="T16" fmla="*/ 143 w 287"/>
                <a:gd name="T17" fmla="*/ 0 h 288"/>
                <a:gd name="T18" fmla="*/ 0 w 287"/>
                <a:gd name="T19" fmla="*/ 144 h 288"/>
                <a:gd name="T20" fmla="*/ 143 w 287"/>
                <a:gd name="T21" fmla="*/ 288 h 288"/>
                <a:gd name="T22" fmla="*/ 205 w 287"/>
                <a:gd name="T23" fmla="*/ 274 h 288"/>
                <a:gd name="T24" fmla="*/ 195 w 287"/>
                <a:gd name="T25" fmla="*/ 25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288">
                  <a:moveTo>
                    <a:pt x="195" y="257"/>
                  </a:moveTo>
                  <a:cubicBezTo>
                    <a:pt x="179" y="264"/>
                    <a:pt x="162" y="268"/>
                    <a:pt x="143" y="268"/>
                  </a:cubicBezTo>
                  <a:cubicBezTo>
                    <a:pt x="75" y="268"/>
                    <a:pt x="20" y="212"/>
                    <a:pt x="20" y="144"/>
                  </a:cubicBezTo>
                  <a:cubicBezTo>
                    <a:pt x="20" y="76"/>
                    <a:pt x="75" y="20"/>
                    <a:pt x="143" y="20"/>
                  </a:cubicBezTo>
                  <a:cubicBezTo>
                    <a:pt x="212" y="20"/>
                    <a:pt x="267" y="76"/>
                    <a:pt x="267" y="144"/>
                  </a:cubicBezTo>
                  <a:cubicBezTo>
                    <a:pt x="267" y="162"/>
                    <a:pt x="264" y="179"/>
                    <a:pt x="257" y="194"/>
                  </a:cubicBezTo>
                  <a:cubicBezTo>
                    <a:pt x="263" y="197"/>
                    <a:pt x="269" y="201"/>
                    <a:pt x="274" y="204"/>
                  </a:cubicBezTo>
                  <a:cubicBezTo>
                    <a:pt x="283" y="185"/>
                    <a:pt x="287" y="165"/>
                    <a:pt x="287" y="144"/>
                  </a:cubicBezTo>
                  <a:cubicBezTo>
                    <a:pt x="287" y="65"/>
                    <a:pt x="223" y="0"/>
                    <a:pt x="143" y="0"/>
                  </a:cubicBezTo>
                  <a:cubicBezTo>
                    <a:pt x="64" y="0"/>
                    <a:pt x="0" y="65"/>
                    <a:pt x="0" y="144"/>
                  </a:cubicBezTo>
                  <a:cubicBezTo>
                    <a:pt x="0" y="223"/>
                    <a:pt x="64" y="288"/>
                    <a:pt x="143" y="288"/>
                  </a:cubicBezTo>
                  <a:cubicBezTo>
                    <a:pt x="165" y="288"/>
                    <a:pt x="186" y="283"/>
                    <a:pt x="205" y="274"/>
                  </a:cubicBezTo>
                  <a:lnTo>
                    <a:pt x="195" y="25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048607" name="TextBox 62"/>
          <p:cNvSpPr txBox="1"/>
          <p:nvPr/>
        </p:nvSpPr>
        <p:spPr>
          <a:xfrm>
            <a:off x="4572000" y="1131590"/>
            <a:ext cx="4134465" cy="1077218"/>
          </a:xfrm>
          <a:prstGeom prst="rect">
            <a:avLst/>
          </a:prstGeom>
          <a:noFill/>
        </p:spPr>
        <p:txBody>
          <a:bodyPr wrap="square" rtlCol="0">
            <a:spAutoFit/>
          </a:bodyPr>
          <a:lstStyle/>
          <a:p>
            <a:r>
              <a:rPr lang="zh-CN" altLang="en-US" sz="1600" dirty="0" smtClean="0">
                <a:latin typeface="华文楷体" pitchFamily="2" charset="-122"/>
                <a:ea typeface="华文楷体" pitchFamily="2" charset="-122"/>
              </a:rPr>
              <a:t>婴幼儿由于缺乏语言表达能力，对来自体内或体外的一些刺激，常以哭闹的形式来表达自己的不适和要求，因此婴幼儿哭闹并不都属病态。</a:t>
            </a:r>
            <a:endParaRPr lang="en-US" altLang="zh-CN" sz="1600" b="1" dirty="0" smtClean="0">
              <a:latin typeface="华文楷体" pitchFamily="2" charset="-122"/>
              <a:ea typeface="华文楷体" pitchFamily="2" charset="-122"/>
            </a:endParaRPr>
          </a:p>
        </p:txBody>
      </p:sp>
      <p:sp>
        <p:nvSpPr>
          <p:cNvPr id="1048609" name="TextBox 64"/>
          <p:cNvSpPr txBox="1"/>
          <p:nvPr/>
        </p:nvSpPr>
        <p:spPr>
          <a:xfrm>
            <a:off x="4744279" y="2557103"/>
            <a:ext cx="2159566" cy="738664"/>
          </a:xfrm>
          <a:prstGeom prst="rect">
            <a:avLst/>
          </a:prstGeom>
          <a:noFill/>
        </p:spPr>
        <p:txBody>
          <a:bodyPr wrap="none" rtlCol="0">
            <a:spAutoFit/>
          </a:bodyPr>
          <a:lstStyle/>
          <a:p>
            <a:r>
              <a:rPr lang="zh-CN" altLang="en-US" sz="1400" b="1" dirty="0" smtClean="0">
                <a:latin typeface="TeXGyreAdventor" panose="00000500000000000000" pitchFamily="50" charset="0"/>
              </a:rPr>
              <a:t>哭闹的原因：</a:t>
            </a:r>
            <a:endParaRPr lang="en-US" altLang="zh-CN" sz="1400" b="1" dirty="0" smtClean="0">
              <a:latin typeface="TeXGyreAdventor" panose="00000500000000000000" pitchFamily="50" charset="0"/>
            </a:endParaRPr>
          </a:p>
          <a:p>
            <a:endParaRPr lang="en-US" altLang="zh-CN" sz="1400" b="1" dirty="0" smtClean="0">
              <a:latin typeface="TeXGyreAdventor" panose="00000500000000000000" pitchFamily="50" charset="0"/>
            </a:endParaRPr>
          </a:p>
          <a:p>
            <a:r>
              <a:rPr lang="zh-CN" altLang="en-US" sz="1400" b="1" dirty="0" smtClean="0">
                <a:latin typeface="TeXGyreAdventor" panose="00000500000000000000" pitchFamily="50" charset="0"/>
              </a:rPr>
              <a:t>生理性哭闹、病理性哭闹</a:t>
            </a:r>
            <a:endParaRPr lang="en-US" altLang="zh-CN" sz="1400" b="1" dirty="0">
              <a:latin typeface="TeXGyreAdventor" panose="00000500000000000000" pitchFamily="50" charset="0"/>
            </a:endParaRPr>
          </a:p>
        </p:txBody>
      </p:sp>
      <p:pic>
        <p:nvPicPr>
          <p:cNvPr id="27" name="图片 26" descr="t01c2cf9a485052c0d6.jpg"/>
          <p:cNvPicPr>
            <a:picLocks noChangeAspect="1"/>
          </p:cNvPicPr>
          <p:nvPr/>
        </p:nvPicPr>
        <p:blipFill>
          <a:blip r:embed="rId3"/>
          <a:stretch>
            <a:fillRect/>
          </a:stretch>
        </p:blipFill>
        <p:spPr>
          <a:xfrm>
            <a:off x="285719" y="1142990"/>
            <a:ext cx="3733827" cy="3000396"/>
          </a:xfrm>
          <a:prstGeom prst="rect">
            <a:avLst/>
          </a:prstGeom>
        </p:spPr>
      </p:pic>
      <p:sp>
        <p:nvSpPr>
          <p:cNvPr id="30" name="TextBox 29"/>
          <p:cNvSpPr txBox="1"/>
          <p:nvPr/>
        </p:nvSpPr>
        <p:spPr>
          <a:xfrm>
            <a:off x="4572000" y="588599"/>
            <a:ext cx="2928958" cy="461665"/>
          </a:xfrm>
          <a:prstGeom prst="rect">
            <a:avLst/>
          </a:prstGeom>
          <a:noFill/>
        </p:spPr>
        <p:txBody>
          <a:bodyPr wrap="square" rtlCol="0">
            <a:spAutoFit/>
          </a:bodyPr>
          <a:lstStyle/>
          <a:p>
            <a:r>
              <a:rPr lang="zh-CN" altLang="en-US" sz="2400" dirty="0" smtClean="0">
                <a:latin typeface="华文楷体" pitchFamily="2" charset="-122"/>
                <a:ea typeface="华文楷体" pitchFamily="2" charset="-122"/>
              </a:rPr>
              <a:t>婴儿哭闹</a:t>
            </a:r>
            <a:endParaRPr lang="zh-CN" altLang="en-US" sz="2400" dirty="0">
              <a:latin typeface="华文楷体" pitchFamily="2" charset="-122"/>
              <a:ea typeface="华文楷体" pitchFamily="2" charset="-122"/>
            </a:endParaRPr>
          </a:p>
        </p:txBody>
      </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048593"/>
                                        </p:tgtEl>
                                        <p:attrNameLst>
                                          <p:attrName>style.visibility</p:attrName>
                                        </p:attrNameLst>
                                      </p:cBhvr>
                                      <p:to>
                                        <p:strVal val="visible"/>
                                      </p:to>
                                    </p:set>
                                    <p:animEffect transition="in" filter="barn(outVertical)">
                                      <p:cBhvr>
                                        <p:cTn id="7" dur="500"/>
                                        <p:tgtEl>
                                          <p:spTgt spid="1048593"/>
                                        </p:tgtEl>
                                      </p:cBhvr>
                                    </p:animEffect>
                                  </p:childTnLst>
                                </p:cTn>
                              </p:par>
                            </p:childTnLst>
                          </p:cTn>
                        </p:par>
                        <p:par>
                          <p:cTn id="8" fill="hold">
                            <p:stCondLst>
                              <p:cond delay="500"/>
                            </p:stCondLst>
                            <p:childTnLst>
                              <p:par>
                                <p:cTn id="9" presetID="2" presetClass="entr" presetSubtype="2" fill="hold" grpId="0" nodeType="afterEffect">
                                  <p:stCondLst>
                                    <p:cond delay="0"/>
                                  </p:stCondLst>
                                  <p:iterate type="lt">
                                    <p:tmPct val="10000"/>
                                  </p:iterate>
                                  <p:childTnLst>
                                    <p:set>
                                      <p:cBhvr>
                                        <p:cTn id="10" dur="1" fill="hold">
                                          <p:stCondLst>
                                            <p:cond delay="0"/>
                                          </p:stCondLst>
                                        </p:cTn>
                                        <p:tgtEl>
                                          <p:spTgt spid="1048607"/>
                                        </p:tgtEl>
                                        <p:attrNameLst>
                                          <p:attrName>style.visibility</p:attrName>
                                        </p:attrNameLst>
                                      </p:cBhvr>
                                      <p:to>
                                        <p:strVal val="visible"/>
                                      </p:to>
                                    </p:set>
                                    <p:anim calcmode="lin" valueType="num">
                                      <p:cBhvr additive="base">
                                        <p:cTn id="11" dur="700" fill="hold"/>
                                        <p:tgtEl>
                                          <p:spTgt spid="1048607"/>
                                        </p:tgtEl>
                                        <p:attrNameLst>
                                          <p:attrName>ppt_x</p:attrName>
                                        </p:attrNameLst>
                                      </p:cBhvr>
                                      <p:tavLst>
                                        <p:tav tm="0">
                                          <p:val>
                                            <p:strVal val="1+#ppt_w/2"/>
                                          </p:val>
                                        </p:tav>
                                        <p:tav tm="100000">
                                          <p:val>
                                            <p:strVal val="#ppt_x"/>
                                          </p:val>
                                        </p:tav>
                                      </p:tavLst>
                                    </p:anim>
                                    <p:anim calcmode="lin" valueType="num">
                                      <p:cBhvr additive="base">
                                        <p:cTn id="12" dur="700" fill="hold"/>
                                        <p:tgtEl>
                                          <p:spTgt spid="1048607"/>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1048595"/>
                                        </p:tgtEl>
                                        <p:attrNameLst>
                                          <p:attrName>style.visibility</p:attrName>
                                        </p:attrNameLst>
                                      </p:cBhvr>
                                      <p:to>
                                        <p:strVal val="visible"/>
                                      </p:to>
                                    </p:set>
                                    <p:animEffect transition="in" filter="fade">
                                      <p:cBhvr>
                                        <p:cTn id="15" dur="1000"/>
                                        <p:tgtEl>
                                          <p:spTgt spid="1048595"/>
                                        </p:tgtEl>
                                      </p:cBhvr>
                                    </p:animEffect>
                                    <p:anim calcmode="lin" valueType="num">
                                      <p:cBhvr>
                                        <p:cTn id="16" dur="1000" fill="hold"/>
                                        <p:tgtEl>
                                          <p:spTgt spid="1048595"/>
                                        </p:tgtEl>
                                        <p:attrNameLst>
                                          <p:attrName>ppt_x</p:attrName>
                                        </p:attrNameLst>
                                      </p:cBhvr>
                                      <p:tavLst>
                                        <p:tav tm="0">
                                          <p:val>
                                            <p:strVal val="#ppt_x"/>
                                          </p:val>
                                        </p:tav>
                                        <p:tav tm="100000">
                                          <p:val>
                                            <p:strVal val="#ppt_x"/>
                                          </p:val>
                                        </p:tav>
                                      </p:tavLst>
                                    </p:anim>
                                    <p:anim calcmode="lin" valueType="num">
                                      <p:cBhvr>
                                        <p:cTn id="17" dur="1000" fill="hold"/>
                                        <p:tgtEl>
                                          <p:spTgt spid="1048595"/>
                                        </p:tgtEl>
                                        <p:attrNameLst>
                                          <p:attrName>ppt_y</p:attrName>
                                        </p:attrNameLst>
                                      </p:cBhvr>
                                      <p:tavLst>
                                        <p:tav tm="0">
                                          <p:val>
                                            <p:strVal val="#ppt_y-.1"/>
                                          </p:val>
                                        </p:tav>
                                        <p:tav tm="100000">
                                          <p:val>
                                            <p:strVal val="#ppt_y"/>
                                          </p:val>
                                        </p:tav>
                                      </p:tavLst>
                                    </p:anim>
                                  </p:childTnLst>
                                </p:cTn>
                              </p:par>
                            </p:childTnLst>
                          </p:cTn>
                        </p:par>
                        <p:par>
                          <p:cTn id="18" fill="hold">
                            <p:stCondLst>
                              <p:cond delay="5400"/>
                            </p:stCondLst>
                            <p:childTnLst>
                              <p:par>
                                <p:cTn id="19" presetID="2" presetClass="entr" presetSubtype="2" fill="hold" grpId="0" nodeType="afterEffect">
                                  <p:stCondLst>
                                    <p:cond delay="0"/>
                                  </p:stCondLst>
                                  <p:iterate type="lt">
                                    <p:tmPct val="10000"/>
                                  </p:iterate>
                                  <p:childTnLst>
                                    <p:set>
                                      <p:cBhvr>
                                        <p:cTn id="20" dur="1" fill="hold">
                                          <p:stCondLst>
                                            <p:cond delay="0"/>
                                          </p:stCondLst>
                                        </p:cTn>
                                        <p:tgtEl>
                                          <p:spTgt spid="1048609"/>
                                        </p:tgtEl>
                                        <p:attrNameLst>
                                          <p:attrName>style.visibility</p:attrName>
                                        </p:attrNameLst>
                                      </p:cBhvr>
                                      <p:to>
                                        <p:strVal val="visible"/>
                                      </p:to>
                                    </p:set>
                                    <p:anim calcmode="lin" valueType="num">
                                      <p:cBhvr additive="base">
                                        <p:cTn id="21" dur="700" fill="hold"/>
                                        <p:tgtEl>
                                          <p:spTgt spid="1048609"/>
                                        </p:tgtEl>
                                        <p:attrNameLst>
                                          <p:attrName>ppt_x</p:attrName>
                                        </p:attrNameLst>
                                      </p:cBhvr>
                                      <p:tavLst>
                                        <p:tav tm="0">
                                          <p:val>
                                            <p:strVal val="1+#ppt_w/2"/>
                                          </p:val>
                                        </p:tav>
                                        <p:tav tm="100000">
                                          <p:val>
                                            <p:strVal val="#ppt_x"/>
                                          </p:val>
                                        </p:tav>
                                      </p:tavLst>
                                    </p:anim>
                                    <p:anim calcmode="lin" valueType="num">
                                      <p:cBhvr additive="base">
                                        <p:cTn id="22" dur="700" fill="hold"/>
                                        <p:tgtEl>
                                          <p:spTgt spid="1048609"/>
                                        </p:tgtEl>
                                        <p:attrNameLst>
                                          <p:attrName>ppt_y</p:attrName>
                                        </p:attrNameLst>
                                      </p:cBhvr>
                                      <p:tavLst>
                                        <p:tav tm="0">
                                          <p:val>
                                            <p:strVal val="#ppt_y"/>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1000"/>
                                        <p:tgtEl>
                                          <p:spTgt spid="55"/>
                                        </p:tgtEl>
                                      </p:cBhvr>
                                    </p:animEffect>
                                    <p:anim calcmode="lin" valueType="num">
                                      <p:cBhvr>
                                        <p:cTn id="26" dur="1000" fill="hold"/>
                                        <p:tgtEl>
                                          <p:spTgt spid="55"/>
                                        </p:tgtEl>
                                        <p:attrNameLst>
                                          <p:attrName>ppt_x</p:attrName>
                                        </p:attrNameLst>
                                      </p:cBhvr>
                                      <p:tavLst>
                                        <p:tav tm="0">
                                          <p:val>
                                            <p:strVal val="#ppt_x"/>
                                          </p:val>
                                        </p:tav>
                                        <p:tav tm="100000">
                                          <p:val>
                                            <p:strVal val="#ppt_x"/>
                                          </p:val>
                                        </p:tav>
                                      </p:tavLst>
                                    </p:anim>
                                    <p:anim calcmode="lin" valueType="num">
                                      <p:cBhvr>
                                        <p:cTn id="27" dur="1000" fill="hold"/>
                                        <p:tgtEl>
                                          <p:spTgt spid="55"/>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1000"/>
                                        <p:tgtEl>
                                          <p:spTgt spid="56"/>
                                        </p:tgtEl>
                                      </p:cBhvr>
                                    </p:animEffect>
                                    <p:anim calcmode="lin" valueType="num">
                                      <p:cBhvr>
                                        <p:cTn id="31" dur="1000" fill="hold"/>
                                        <p:tgtEl>
                                          <p:spTgt spid="56"/>
                                        </p:tgtEl>
                                        <p:attrNameLst>
                                          <p:attrName>ppt_x</p:attrName>
                                        </p:attrNameLst>
                                      </p:cBhvr>
                                      <p:tavLst>
                                        <p:tav tm="0">
                                          <p:val>
                                            <p:strVal val="#ppt_x"/>
                                          </p:val>
                                        </p:tav>
                                        <p:tav tm="100000">
                                          <p:val>
                                            <p:strVal val="#ppt_x"/>
                                          </p:val>
                                        </p:tav>
                                      </p:tavLst>
                                    </p:anim>
                                    <p:anim calcmode="lin" valueType="num">
                                      <p:cBhvr>
                                        <p:cTn id="32" dur="1000" fill="hold"/>
                                        <p:tgtEl>
                                          <p:spTgt spid="56"/>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1000"/>
                                        <p:tgtEl>
                                          <p:spTgt spid="57"/>
                                        </p:tgtEl>
                                      </p:cBhvr>
                                    </p:animEffect>
                                    <p:anim calcmode="lin" valueType="num">
                                      <p:cBhvr>
                                        <p:cTn id="36" dur="1000" fill="hold"/>
                                        <p:tgtEl>
                                          <p:spTgt spid="57"/>
                                        </p:tgtEl>
                                        <p:attrNameLst>
                                          <p:attrName>ppt_x</p:attrName>
                                        </p:attrNameLst>
                                      </p:cBhvr>
                                      <p:tavLst>
                                        <p:tav tm="0">
                                          <p:val>
                                            <p:strVal val="#ppt_x"/>
                                          </p:val>
                                        </p:tav>
                                        <p:tav tm="100000">
                                          <p:val>
                                            <p:strVal val="#ppt_x"/>
                                          </p:val>
                                        </p:tav>
                                      </p:tavLst>
                                    </p:anim>
                                    <p:anim calcmode="lin" valueType="num">
                                      <p:cBhvr>
                                        <p:cTn id="3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3" grpId="0" animBg="1"/>
      <p:bldP spid="1048595" grpId="0" animBg="1"/>
      <p:bldP spid="1048607" grpId="0"/>
      <p:bldP spid="104860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组合 6"/>
          <p:cNvGrpSpPr/>
          <p:nvPr/>
        </p:nvGrpSpPr>
        <p:grpSpPr>
          <a:xfrm>
            <a:off x="2464389" y="1489716"/>
            <a:ext cx="1619428" cy="582904"/>
            <a:chOff x="1979613" y="1335723"/>
            <a:chExt cx="2592387" cy="935037"/>
          </a:xfrm>
          <a:solidFill>
            <a:srgbClr val="7BC143"/>
          </a:solidFill>
        </p:grpSpPr>
        <p:sp>
          <p:nvSpPr>
            <p:cNvPr id="1048839" name="Line 13"/>
            <p:cNvSpPr>
              <a:spLocks noChangeShapeType="1"/>
            </p:cNvSpPr>
            <p:nvPr/>
          </p:nvSpPr>
          <p:spPr bwMode="auto">
            <a:xfrm flipV="1">
              <a:off x="1979613" y="1337310"/>
              <a:ext cx="933450" cy="933450"/>
            </a:xfrm>
            <a:prstGeom prst="line">
              <a:avLst/>
            </a:prstGeom>
            <a:grpFill/>
            <a:ln w="9525">
              <a:solidFill>
                <a:srgbClr val="0075C2"/>
              </a:solidFill>
              <a:prstDash val="dash"/>
              <a:round/>
              <a:headEnd/>
              <a:tailEnd/>
            </a:ln>
            <a:effectLst/>
          </p:spPr>
          <p:txBody>
            <a:bodyPr wrap="none" anchor="ctr"/>
            <a:lstStyle/>
            <a:p>
              <a:endParaRPr lang="zh-CN" altLang="en-US" kern="0" dirty="0">
                <a:solidFill>
                  <a:srgbClr val="000000"/>
                </a:solidFill>
                <a:latin typeface="Arial" charset="0"/>
                <a:ea typeface="微软雅黑" panose="020B0503020204020204" pitchFamily="34" charset="-122"/>
              </a:endParaRPr>
            </a:p>
          </p:txBody>
        </p:sp>
        <p:sp>
          <p:nvSpPr>
            <p:cNvPr id="1048840" name="Line 16"/>
            <p:cNvSpPr>
              <a:spLocks noChangeShapeType="1"/>
            </p:cNvSpPr>
            <p:nvPr/>
          </p:nvSpPr>
          <p:spPr bwMode="auto">
            <a:xfrm>
              <a:off x="2916238" y="1335723"/>
              <a:ext cx="1655762" cy="0"/>
            </a:xfrm>
            <a:prstGeom prst="line">
              <a:avLst/>
            </a:prstGeom>
            <a:grpFill/>
            <a:ln w="9525">
              <a:solidFill>
                <a:srgbClr val="0075C2"/>
              </a:solidFill>
              <a:prstDash val="dash"/>
              <a:round/>
              <a:headEnd/>
              <a:tailEnd type="triangle" w="med" len="med"/>
            </a:ln>
            <a:effectLst/>
          </p:spPr>
          <p:txBody>
            <a:bodyPr wrap="none" anchor="ctr"/>
            <a:lstStyle/>
            <a:p>
              <a:endParaRPr lang="zh-CN" altLang="en-US" kern="0" dirty="0">
                <a:solidFill>
                  <a:srgbClr val="000000"/>
                </a:solidFill>
                <a:latin typeface="Arial" charset="0"/>
                <a:ea typeface="微软雅黑" panose="020B0503020204020204" pitchFamily="34" charset="-122"/>
              </a:endParaRPr>
            </a:p>
          </p:txBody>
        </p:sp>
      </p:grpSp>
      <p:sp>
        <p:nvSpPr>
          <p:cNvPr id="1048846" name="AutoShape 38"/>
          <p:cNvSpPr>
            <a:spLocks noChangeArrowheads="1"/>
          </p:cNvSpPr>
          <p:nvPr/>
        </p:nvSpPr>
        <p:spPr bwMode="auto">
          <a:xfrm>
            <a:off x="4075661" y="736151"/>
            <a:ext cx="3168952" cy="1331272"/>
          </a:xfrm>
          <a:prstGeom prst="roundRect">
            <a:avLst>
              <a:gd name="adj" fmla="val 16667"/>
            </a:avLst>
          </a:prstGeom>
          <a:solidFill>
            <a:srgbClr val="0075C2"/>
          </a:solidFill>
          <a:ln w="1905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600" b="1" dirty="0">
                <a:latin typeface="微软雅黑" pitchFamily="34" charset="-122"/>
                <a:ea typeface="微软雅黑" pitchFamily="34" charset="-122"/>
              </a:rPr>
              <a:t>肠鸣音</a:t>
            </a:r>
            <a:endParaRPr lang="zh-CN" altLang="en-US" sz="6600" b="1" dirty="0">
              <a:solidFill>
                <a:schemeClr val="lt1"/>
              </a:solidFill>
              <a:latin typeface="微软雅黑" pitchFamily="34" charset="-122"/>
              <a:ea typeface="微软雅黑" pitchFamily="34" charset="-122"/>
            </a:endParaRPr>
          </a:p>
        </p:txBody>
      </p:sp>
      <p:pic>
        <p:nvPicPr>
          <p:cNvPr id="2097159" name="Picture 2" descr="C:\Users\Thinkpad\Desktop\医疗PNG\3_0001_图层-10.png"/>
          <p:cNvPicPr>
            <a:picLocks noChangeAspect="1" noChangeArrowheads="1"/>
          </p:cNvPicPr>
          <p:nvPr/>
        </p:nvPicPr>
        <p:blipFill>
          <a:blip r:embed="rId3" cstate="email"/>
          <a:srcRect/>
          <a:stretch>
            <a:fillRect/>
          </a:stretch>
        </p:blipFill>
        <p:spPr bwMode="auto">
          <a:xfrm>
            <a:off x="971600" y="1161947"/>
            <a:ext cx="1466153" cy="3224390"/>
          </a:xfrm>
          <a:prstGeom prst="rect">
            <a:avLst/>
          </a:prstGeom>
          <a:noFill/>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0"/>
            <a:ext cx="7272808" cy="4714296"/>
          </a:xfrm>
          <a:prstGeom prst="rect">
            <a:avLst/>
          </a:prstGeom>
        </p:spPr>
      </p:pic>
    </p:spTree>
    <p:extLst>
      <p:ext uri="{BB962C8B-B14F-4D97-AF65-F5344CB8AC3E}">
        <p14:creationId xmlns:p14="http://schemas.microsoft.com/office/powerpoint/2010/main" val="3817665414"/>
      </p:ext>
    </p:extLst>
  </p:cSld>
  <p:clrMapOvr>
    <a:masterClrMapping/>
  </p:clrMapOvr>
  <mc:AlternateContent xmlns:mc="http://schemas.openxmlformats.org/markup-compatibility/2006" xmlns:p14="http://schemas.microsoft.com/office/powerpoint/2010/main">
    <mc:Choice Requires="p14">
      <p:transition spd="slow" p14:dur="1200" advClick="0" advTm="4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97159"/>
                                        </p:tgtEl>
                                        <p:attrNameLst>
                                          <p:attrName>style.visibility</p:attrName>
                                        </p:attrNameLst>
                                      </p:cBhvr>
                                      <p:to>
                                        <p:strVal val="visible"/>
                                      </p:to>
                                    </p:set>
                                    <p:anim calcmode="lin" valueType="num">
                                      <p:cBhvr additive="base">
                                        <p:cTn id="7" dur="500" fill="hold"/>
                                        <p:tgtEl>
                                          <p:spTgt spid="2097159"/>
                                        </p:tgtEl>
                                        <p:attrNameLst>
                                          <p:attrName>ppt_x</p:attrName>
                                        </p:attrNameLst>
                                      </p:cBhvr>
                                      <p:tavLst>
                                        <p:tav tm="0">
                                          <p:val>
                                            <p:strVal val="#ppt_x"/>
                                          </p:val>
                                        </p:tav>
                                        <p:tav tm="100000">
                                          <p:val>
                                            <p:strVal val="#ppt_x"/>
                                          </p:val>
                                        </p:tav>
                                      </p:tavLst>
                                    </p:anim>
                                    <p:anim calcmode="lin" valueType="num">
                                      <p:cBhvr additive="base">
                                        <p:cTn id="8" dur="500" fill="hold"/>
                                        <p:tgtEl>
                                          <p:spTgt spid="209715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wipe(left)">
                                      <p:cBhvr>
                                        <p:cTn id="12" dur="500"/>
                                        <p:tgtEl>
                                          <p:spTgt spid="137"/>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048846"/>
                                        </p:tgtEl>
                                        <p:attrNameLst>
                                          <p:attrName>style.visibility</p:attrName>
                                        </p:attrNameLst>
                                      </p:cBhvr>
                                      <p:to>
                                        <p:strVal val="visible"/>
                                      </p:to>
                                    </p:set>
                                    <p:anim calcmode="lin" valueType="num">
                                      <p:cBhvr>
                                        <p:cTn id="16" dur="250" fill="hold"/>
                                        <p:tgtEl>
                                          <p:spTgt spid="1048846"/>
                                        </p:tgtEl>
                                        <p:attrNameLst>
                                          <p:attrName>ppt_w</p:attrName>
                                        </p:attrNameLst>
                                      </p:cBhvr>
                                      <p:tavLst>
                                        <p:tav tm="0">
                                          <p:val>
                                            <p:fltVal val="0"/>
                                          </p:val>
                                        </p:tav>
                                        <p:tav tm="100000">
                                          <p:val>
                                            <p:strVal val="#ppt_w"/>
                                          </p:val>
                                        </p:tav>
                                      </p:tavLst>
                                    </p:anim>
                                    <p:anim calcmode="lin" valueType="num">
                                      <p:cBhvr>
                                        <p:cTn id="17" dur="250" fill="hold"/>
                                        <p:tgtEl>
                                          <p:spTgt spid="1048846"/>
                                        </p:tgtEl>
                                        <p:attrNameLst>
                                          <p:attrName>ppt_h</p:attrName>
                                        </p:attrNameLst>
                                      </p:cBhvr>
                                      <p:tavLst>
                                        <p:tav tm="0">
                                          <p:val>
                                            <p:fltVal val="0"/>
                                          </p:val>
                                        </p:tav>
                                        <p:tav tm="100000">
                                          <p:val>
                                            <p:strVal val="#ppt_h"/>
                                          </p:val>
                                        </p:tav>
                                      </p:tavLst>
                                    </p:anim>
                                    <p:animEffect transition="in" filter="fade">
                                      <p:cBhvr>
                                        <p:cTn id="18" dur="250"/>
                                        <p:tgtEl>
                                          <p:spTgt spid="104884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5" name="Freeform 5"/>
          <p:cNvSpPr>
            <a:spLocks noEditPoints="1"/>
          </p:cNvSpPr>
          <p:nvPr/>
        </p:nvSpPr>
        <p:spPr bwMode="auto">
          <a:xfrm>
            <a:off x="736166" y="1675154"/>
            <a:ext cx="2807941" cy="2400004"/>
          </a:xfrm>
          <a:custGeom>
            <a:avLst/>
            <a:gdLst/>
            <a:ahLst/>
            <a:cxnLst>
              <a:cxn ang="0">
                <a:pos x="585" y="0"/>
              </a:cxn>
              <a:cxn ang="0">
                <a:pos x="0" y="2016"/>
              </a:cxn>
              <a:cxn ang="0">
                <a:pos x="1769" y="1749"/>
              </a:cxn>
              <a:cxn ang="0">
                <a:pos x="585" y="0"/>
              </a:cxn>
              <a:cxn ang="0">
                <a:pos x="624" y="254"/>
              </a:cxn>
              <a:cxn ang="0">
                <a:pos x="1587" y="1683"/>
              </a:cxn>
              <a:cxn ang="0">
                <a:pos x="149" y="1905"/>
              </a:cxn>
              <a:cxn ang="0">
                <a:pos x="624" y="254"/>
              </a:cxn>
            </a:cxnLst>
            <a:rect l="0" t="0" r="r" b="b"/>
            <a:pathLst>
              <a:path w="1769" h="2016">
                <a:moveTo>
                  <a:pt x="585" y="0"/>
                </a:moveTo>
                <a:lnTo>
                  <a:pt x="0" y="2016"/>
                </a:lnTo>
                <a:lnTo>
                  <a:pt x="1769" y="1749"/>
                </a:lnTo>
                <a:lnTo>
                  <a:pt x="585" y="0"/>
                </a:lnTo>
                <a:close/>
                <a:moveTo>
                  <a:pt x="624" y="254"/>
                </a:moveTo>
                <a:lnTo>
                  <a:pt x="1587" y="1683"/>
                </a:lnTo>
                <a:lnTo>
                  <a:pt x="149" y="1905"/>
                </a:lnTo>
                <a:lnTo>
                  <a:pt x="624" y="254"/>
                </a:lnTo>
                <a:close/>
              </a:path>
            </a:pathLst>
          </a:custGeom>
          <a:solidFill>
            <a:srgbClr val="108036"/>
          </a:solidFill>
          <a:ln w="9525">
            <a:noFill/>
            <a:round/>
            <a:headEnd/>
            <a:tailEnd/>
          </a:ln>
        </p:spPr>
        <p:txBody>
          <a:bodyPr vert="horz" wrap="square" lIns="91429" tIns="45714" rIns="91429" bIns="45714" numCol="1" anchor="t" anchorCtr="0" compatLnSpc="1">
            <a:prstTxWarp prst="textNoShape">
              <a:avLst/>
            </a:prstTxWarp>
          </a:bodyPr>
          <a:lstStyle/>
          <a:p>
            <a:endParaRPr lang="zh-CN" altLang="en-US" sz="1280"/>
          </a:p>
        </p:txBody>
      </p:sp>
      <p:sp>
        <p:nvSpPr>
          <p:cNvPr id="1048696" name="Freeform 6"/>
          <p:cNvSpPr>
            <a:spLocks noEditPoints="1"/>
          </p:cNvSpPr>
          <p:nvPr/>
        </p:nvSpPr>
        <p:spPr bwMode="auto">
          <a:xfrm>
            <a:off x="1499659" y="2008488"/>
            <a:ext cx="2044447" cy="1748812"/>
          </a:xfrm>
          <a:custGeom>
            <a:avLst/>
            <a:gdLst/>
            <a:ahLst/>
            <a:cxnLst>
              <a:cxn ang="0">
                <a:pos x="839" y="0"/>
              </a:cxn>
              <a:cxn ang="0">
                <a:pos x="0" y="1273"/>
              </a:cxn>
              <a:cxn ang="0">
                <a:pos x="1288" y="1469"/>
              </a:cxn>
              <a:cxn ang="0">
                <a:pos x="839" y="0"/>
              </a:cxn>
              <a:cxn ang="0">
                <a:pos x="800" y="222"/>
              </a:cxn>
              <a:cxn ang="0">
                <a:pos x="1145" y="1345"/>
              </a:cxn>
              <a:cxn ang="0">
                <a:pos x="162" y="1195"/>
              </a:cxn>
              <a:cxn ang="0">
                <a:pos x="800" y="222"/>
              </a:cxn>
            </a:cxnLst>
            <a:rect l="0" t="0" r="r" b="b"/>
            <a:pathLst>
              <a:path w="1288" h="1469">
                <a:moveTo>
                  <a:pt x="839" y="0"/>
                </a:moveTo>
                <a:lnTo>
                  <a:pt x="0" y="1273"/>
                </a:lnTo>
                <a:lnTo>
                  <a:pt x="1288" y="1469"/>
                </a:lnTo>
                <a:lnTo>
                  <a:pt x="839" y="0"/>
                </a:lnTo>
                <a:close/>
                <a:moveTo>
                  <a:pt x="800" y="222"/>
                </a:moveTo>
                <a:lnTo>
                  <a:pt x="1145" y="1345"/>
                </a:lnTo>
                <a:lnTo>
                  <a:pt x="162" y="1195"/>
                </a:lnTo>
                <a:lnTo>
                  <a:pt x="800" y="222"/>
                </a:lnTo>
                <a:close/>
              </a:path>
            </a:pathLst>
          </a:custGeom>
          <a:solidFill>
            <a:srgbClr val="8CC94C"/>
          </a:solidFill>
          <a:ln w="9525">
            <a:noFill/>
            <a:round/>
            <a:headEnd/>
            <a:tailEnd/>
          </a:ln>
        </p:spPr>
        <p:txBody>
          <a:bodyPr vert="horz" wrap="square" lIns="91429" tIns="45714" rIns="91429" bIns="45714" numCol="1" anchor="t" anchorCtr="0" compatLnSpc="1">
            <a:prstTxWarp prst="textNoShape">
              <a:avLst/>
            </a:prstTxWarp>
          </a:bodyPr>
          <a:lstStyle/>
          <a:p>
            <a:endParaRPr lang="zh-CN" altLang="en-US" sz="1280"/>
          </a:p>
        </p:txBody>
      </p:sp>
      <p:grpSp>
        <p:nvGrpSpPr>
          <p:cNvPr id="88" name="组合 25"/>
          <p:cNvGrpSpPr/>
          <p:nvPr/>
        </p:nvGrpSpPr>
        <p:grpSpPr>
          <a:xfrm>
            <a:off x="1964738" y="1659677"/>
            <a:ext cx="1526987" cy="46428"/>
            <a:chOff x="3219432" y="1768462"/>
            <a:chExt cx="1527176" cy="61912"/>
          </a:xfrm>
          <a:solidFill>
            <a:srgbClr val="92D050"/>
          </a:solidFill>
        </p:grpSpPr>
        <p:sp>
          <p:nvSpPr>
            <p:cNvPr id="1048697" name="Line 8"/>
            <p:cNvSpPr>
              <a:spLocks noChangeShapeType="1"/>
            </p:cNvSpPr>
            <p:nvPr/>
          </p:nvSpPr>
          <p:spPr bwMode="auto">
            <a:xfrm flipH="1">
              <a:off x="3219432" y="1798625"/>
              <a:ext cx="1497013" cy="1587"/>
            </a:xfrm>
            <a:prstGeom prst="line">
              <a:avLst/>
            </a:prstGeom>
            <a:grpFill/>
            <a:ln w="6350" cap="flat">
              <a:solidFill>
                <a:srgbClr val="108036"/>
              </a:solidFill>
              <a:prstDash val="solid"/>
              <a:miter lim="800000"/>
              <a:headEnd/>
              <a:tailEnd/>
            </a:ln>
          </p:spPr>
          <p:txBody>
            <a:bodyPr vert="horz" wrap="square" lIns="91429" tIns="45714" rIns="91429" bIns="45714" numCol="1" anchor="t" anchorCtr="0" compatLnSpc="1">
              <a:prstTxWarp prst="textNoShape">
                <a:avLst/>
              </a:prstTxWarp>
            </a:bodyPr>
            <a:lstStyle/>
            <a:p>
              <a:endParaRPr lang="zh-CN" altLang="en-US" sz="1280"/>
            </a:p>
          </p:txBody>
        </p:sp>
        <p:sp>
          <p:nvSpPr>
            <p:cNvPr id="1048698" name="Oval 9"/>
            <p:cNvSpPr>
              <a:spLocks noChangeArrowheads="1"/>
            </p:cNvSpPr>
            <p:nvPr/>
          </p:nvSpPr>
          <p:spPr bwMode="auto">
            <a:xfrm>
              <a:off x="4684695" y="1768462"/>
              <a:ext cx="61913" cy="61912"/>
            </a:xfrm>
            <a:prstGeom prst="ellipse">
              <a:avLst/>
            </a:prstGeom>
            <a:grpFill/>
            <a:ln w="6350">
              <a:solidFill>
                <a:srgbClr val="108036"/>
              </a:solidFill>
              <a:round/>
              <a:headEnd/>
              <a:tailEnd/>
            </a:ln>
          </p:spPr>
          <p:txBody>
            <a:bodyPr vert="horz" wrap="square" lIns="91429" tIns="45714" rIns="91429" bIns="45714" numCol="1" anchor="t" anchorCtr="0" compatLnSpc="1">
              <a:prstTxWarp prst="textNoShape">
                <a:avLst/>
              </a:prstTxWarp>
            </a:bodyPr>
            <a:lstStyle/>
            <a:p>
              <a:endParaRPr lang="zh-CN" altLang="en-US" sz="1280"/>
            </a:p>
          </p:txBody>
        </p:sp>
      </p:grpSp>
      <p:grpSp>
        <p:nvGrpSpPr>
          <p:cNvPr id="89" name="组合 26"/>
          <p:cNvGrpSpPr/>
          <p:nvPr/>
        </p:nvGrpSpPr>
        <p:grpSpPr>
          <a:xfrm>
            <a:off x="3275852" y="2428725"/>
            <a:ext cx="1361908" cy="46428"/>
            <a:chOff x="4530707" y="2793987"/>
            <a:chExt cx="1362076" cy="61912"/>
          </a:xfrm>
          <a:solidFill>
            <a:srgbClr val="92D050"/>
          </a:solidFill>
        </p:grpSpPr>
        <p:sp>
          <p:nvSpPr>
            <p:cNvPr id="1048699" name="Line 10"/>
            <p:cNvSpPr>
              <a:spLocks noChangeShapeType="1"/>
            </p:cNvSpPr>
            <p:nvPr/>
          </p:nvSpPr>
          <p:spPr bwMode="auto">
            <a:xfrm flipH="1">
              <a:off x="4530707" y="2814625"/>
              <a:ext cx="1331913" cy="1587"/>
            </a:xfrm>
            <a:prstGeom prst="line">
              <a:avLst/>
            </a:prstGeom>
            <a:grpFill/>
            <a:ln w="6350" cap="flat">
              <a:solidFill>
                <a:srgbClr val="108036"/>
              </a:solidFill>
              <a:prstDash val="solid"/>
              <a:miter lim="800000"/>
              <a:headEnd/>
              <a:tailEnd/>
            </a:ln>
          </p:spPr>
          <p:txBody>
            <a:bodyPr vert="horz" wrap="square" lIns="91429" tIns="45714" rIns="91429" bIns="45714" numCol="1" anchor="t" anchorCtr="0" compatLnSpc="1">
              <a:prstTxWarp prst="textNoShape">
                <a:avLst/>
              </a:prstTxWarp>
            </a:bodyPr>
            <a:lstStyle/>
            <a:p>
              <a:endParaRPr lang="zh-CN" altLang="en-US" sz="1280"/>
            </a:p>
          </p:txBody>
        </p:sp>
        <p:sp>
          <p:nvSpPr>
            <p:cNvPr id="1048700" name="Oval 11"/>
            <p:cNvSpPr>
              <a:spLocks noChangeArrowheads="1"/>
            </p:cNvSpPr>
            <p:nvPr/>
          </p:nvSpPr>
          <p:spPr bwMode="auto">
            <a:xfrm>
              <a:off x="5830870" y="2793987"/>
              <a:ext cx="61913" cy="61912"/>
            </a:xfrm>
            <a:prstGeom prst="ellipse">
              <a:avLst/>
            </a:prstGeom>
            <a:grpFill/>
            <a:ln w="6350">
              <a:solidFill>
                <a:srgbClr val="108036"/>
              </a:solidFill>
              <a:round/>
              <a:headEnd/>
              <a:tailEnd/>
            </a:ln>
          </p:spPr>
          <p:txBody>
            <a:bodyPr vert="horz" wrap="square" lIns="91429" tIns="45714" rIns="91429" bIns="45714" numCol="1" anchor="t" anchorCtr="0" compatLnSpc="1">
              <a:prstTxWarp prst="textNoShape">
                <a:avLst/>
              </a:prstTxWarp>
            </a:bodyPr>
            <a:lstStyle/>
            <a:p>
              <a:endParaRPr lang="zh-CN" altLang="en-US" sz="1280"/>
            </a:p>
          </p:txBody>
        </p:sp>
      </p:grpSp>
      <p:grpSp>
        <p:nvGrpSpPr>
          <p:cNvPr id="90" name="组合 27"/>
          <p:cNvGrpSpPr/>
          <p:nvPr/>
        </p:nvGrpSpPr>
        <p:grpSpPr>
          <a:xfrm>
            <a:off x="3759983" y="3562060"/>
            <a:ext cx="506350" cy="47619"/>
            <a:chOff x="5014895" y="4305287"/>
            <a:chExt cx="506413" cy="63500"/>
          </a:xfrm>
          <a:solidFill>
            <a:srgbClr val="92D050"/>
          </a:solidFill>
        </p:grpSpPr>
        <p:sp>
          <p:nvSpPr>
            <p:cNvPr id="1048701" name="Line 12"/>
            <p:cNvSpPr>
              <a:spLocks noChangeShapeType="1"/>
            </p:cNvSpPr>
            <p:nvPr/>
          </p:nvSpPr>
          <p:spPr bwMode="auto">
            <a:xfrm flipH="1">
              <a:off x="5014895" y="4337037"/>
              <a:ext cx="476250" cy="1587"/>
            </a:xfrm>
            <a:prstGeom prst="line">
              <a:avLst/>
            </a:prstGeom>
            <a:grpFill/>
            <a:ln w="6350" cap="flat">
              <a:solidFill>
                <a:srgbClr val="108036"/>
              </a:solidFill>
              <a:prstDash val="solid"/>
              <a:miter lim="800000"/>
              <a:headEnd/>
              <a:tailEnd/>
            </a:ln>
          </p:spPr>
          <p:txBody>
            <a:bodyPr vert="horz" wrap="square" lIns="91429" tIns="45714" rIns="91429" bIns="45714" numCol="1" anchor="t" anchorCtr="0" compatLnSpc="1">
              <a:prstTxWarp prst="textNoShape">
                <a:avLst/>
              </a:prstTxWarp>
            </a:bodyPr>
            <a:lstStyle/>
            <a:p>
              <a:endParaRPr lang="zh-CN" altLang="en-US" sz="1280"/>
            </a:p>
          </p:txBody>
        </p:sp>
        <p:sp>
          <p:nvSpPr>
            <p:cNvPr id="1048702" name="Oval 13"/>
            <p:cNvSpPr>
              <a:spLocks noChangeArrowheads="1"/>
            </p:cNvSpPr>
            <p:nvPr/>
          </p:nvSpPr>
          <p:spPr bwMode="auto">
            <a:xfrm>
              <a:off x="5459395" y="4305287"/>
              <a:ext cx="61913" cy="63500"/>
            </a:xfrm>
            <a:prstGeom prst="ellipse">
              <a:avLst/>
            </a:prstGeom>
            <a:grpFill/>
            <a:ln w="6350">
              <a:solidFill>
                <a:srgbClr val="108036"/>
              </a:solidFill>
              <a:round/>
              <a:headEnd/>
              <a:tailEnd/>
            </a:ln>
          </p:spPr>
          <p:txBody>
            <a:bodyPr vert="horz" wrap="square" lIns="91429" tIns="45714" rIns="91429" bIns="45714" numCol="1" anchor="t" anchorCtr="0" compatLnSpc="1">
              <a:prstTxWarp prst="textNoShape">
                <a:avLst/>
              </a:prstTxWarp>
            </a:bodyPr>
            <a:lstStyle/>
            <a:p>
              <a:endParaRPr lang="zh-CN" altLang="en-US" sz="1280"/>
            </a:p>
          </p:txBody>
        </p:sp>
      </p:grpSp>
      <p:sp>
        <p:nvSpPr>
          <p:cNvPr id="1048703" name="Freeform 7"/>
          <p:cNvSpPr>
            <a:spLocks noEditPoints="1"/>
          </p:cNvSpPr>
          <p:nvPr/>
        </p:nvSpPr>
        <p:spPr bwMode="auto">
          <a:xfrm>
            <a:off x="2373470" y="2490632"/>
            <a:ext cx="1568257" cy="1266669"/>
          </a:xfrm>
          <a:custGeom>
            <a:avLst/>
            <a:gdLst/>
            <a:ahLst/>
            <a:cxnLst>
              <a:cxn ang="0">
                <a:pos x="0" y="463"/>
              </a:cxn>
              <a:cxn ang="0">
                <a:pos x="709" y="1064"/>
              </a:cxn>
              <a:cxn ang="0">
                <a:pos x="988" y="0"/>
              </a:cxn>
              <a:cxn ang="0">
                <a:pos x="0" y="463"/>
              </a:cxn>
              <a:cxn ang="0">
                <a:pos x="663" y="914"/>
              </a:cxn>
              <a:cxn ang="0">
                <a:pos x="149" y="483"/>
              </a:cxn>
              <a:cxn ang="0">
                <a:pos x="865" y="144"/>
              </a:cxn>
              <a:cxn ang="0">
                <a:pos x="663" y="914"/>
              </a:cxn>
            </a:cxnLst>
            <a:rect l="0" t="0" r="r" b="b"/>
            <a:pathLst>
              <a:path w="988" h="1064">
                <a:moveTo>
                  <a:pt x="0" y="463"/>
                </a:moveTo>
                <a:lnTo>
                  <a:pt x="709" y="1064"/>
                </a:lnTo>
                <a:lnTo>
                  <a:pt x="988" y="0"/>
                </a:lnTo>
                <a:lnTo>
                  <a:pt x="0" y="463"/>
                </a:lnTo>
                <a:close/>
                <a:moveTo>
                  <a:pt x="663" y="914"/>
                </a:moveTo>
                <a:lnTo>
                  <a:pt x="149" y="483"/>
                </a:lnTo>
                <a:lnTo>
                  <a:pt x="865" y="144"/>
                </a:lnTo>
                <a:lnTo>
                  <a:pt x="663" y="914"/>
                </a:lnTo>
                <a:close/>
              </a:path>
            </a:pathLst>
          </a:custGeom>
          <a:solidFill>
            <a:srgbClr val="108036"/>
          </a:solidFill>
          <a:ln w="9525">
            <a:noFill/>
            <a:round/>
            <a:headEnd/>
            <a:tailEnd/>
          </a:ln>
        </p:spPr>
        <p:txBody>
          <a:bodyPr vert="horz" wrap="square" lIns="91429" tIns="45714" rIns="91429" bIns="45714" numCol="1" anchor="t" anchorCtr="0" compatLnSpc="1">
            <a:prstTxWarp prst="textNoShape">
              <a:avLst/>
            </a:prstTxWarp>
          </a:bodyPr>
          <a:lstStyle/>
          <a:p>
            <a:endParaRPr lang="zh-CN" altLang="en-US" sz="1280"/>
          </a:p>
        </p:txBody>
      </p:sp>
      <p:cxnSp>
        <p:nvCxnSpPr>
          <p:cNvPr id="3145734" name="直接连接符 2"/>
          <p:cNvCxnSpPr>
            <a:cxnSpLocks/>
          </p:cNvCxnSpPr>
          <p:nvPr/>
        </p:nvCxnSpPr>
        <p:spPr>
          <a:xfrm>
            <a:off x="4682329" y="1359644"/>
            <a:ext cx="0" cy="511166"/>
          </a:xfrm>
          <a:prstGeom prst="line">
            <a:avLst/>
          </a:prstGeom>
          <a:ln w="28575">
            <a:solidFill>
              <a:srgbClr val="108036"/>
            </a:solidFill>
          </a:ln>
        </p:spPr>
        <p:style>
          <a:lnRef idx="1">
            <a:schemeClr val="accent1"/>
          </a:lnRef>
          <a:fillRef idx="0">
            <a:schemeClr val="accent1"/>
          </a:fillRef>
          <a:effectRef idx="0">
            <a:schemeClr val="accent1"/>
          </a:effectRef>
          <a:fontRef idx="minor">
            <a:schemeClr val="tx1"/>
          </a:fontRef>
        </p:style>
      </p:cxnSp>
      <p:sp>
        <p:nvSpPr>
          <p:cNvPr id="1048705" name="文本框 37"/>
          <p:cNvSpPr txBox="1"/>
          <p:nvPr/>
        </p:nvSpPr>
        <p:spPr>
          <a:xfrm>
            <a:off x="4770184" y="1321264"/>
            <a:ext cx="2682136" cy="646331"/>
          </a:xfrm>
          <a:prstGeom prst="rect">
            <a:avLst/>
          </a:prstGeom>
          <a:noFill/>
        </p:spPr>
        <p:txBody>
          <a:bodyPr wrap="square">
            <a:spAutoFit/>
          </a:bodyPr>
          <a:lstStyle/>
          <a:p>
            <a:r>
              <a:rPr lang="zh-CN" altLang="en-US" sz="3600" b="1" dirty="0">
                <a:solidFill>
                  <a:schemeClr val="tx1">
                    <a:lumMod val="65000"/>
                    <a:lumOff val="35000"/>
                  </a:schemeClr>
                </a:solidFill>
                <a:latin typeface="Franklin Gothic Book" panose="020B0503020102020204" pitchFamily="34" charset="0"/>
                <a:ea typeface="Segoe UI Emoji" panose="020B0502040204020203" pitchFamily="34" charset="0"/>
              </a:rPr>
              <a:t>肠鸣音活跃</a:t>
            </a:r>
            <a:endParaRPr lang="zh-CN" altLang="en-US" sz="3600" b="1" dirty="0">
              <a:solidFill>
                <a:schemeClr val="tx1">
                  <a:lumMod val="65000"/>
                  <a:lumOff val="35000"/>
                </a:schemeClr>
              </a:solidFill>
              <a:latin typeface="Franklin Gothic Book" panose="020B0503020102020204" pitchFamily="34" charset="0"/>
            </a:endParaRPr>
          </a:p>
        </p:txBody>
      </p:sp>
      <p:grpSp>
        <p:nvGrpSpPr>
          <p:cNvPr id="91" name="组合 7"/>
          <p:cNvGrpSpPr/>
          <p:nvPr/>
        </p:nvGrpSpPr>
        <p:grpSpPr>
          <a:xfrm>
            <a:off x="4112022" y="1417333"/>
            <a:ext cx="395787" cy="395787"/>
            <a:chOff x="5747657" y="2305619"/>
            <a:chExt cx="556576" cy="556576"/>
          </a:xfrm>
        </p:grpSpPr>
        <p:sp>
          <p:nvSpPr>
            <p:cNvPr id="1048706" name="椭圆 26"/>
            <p:cNvSpPr/>
            <p:nvPr/>
          </p:nvSpPr>
          <p:spPr bwMode="auto">
            <a:xfrm>
              <a:off x="5747657" y="2305619"/>
              <a:ext cx="556576" cy="556576"/>
            </a:xfrm>
            <a:prstGeom prst="ellipse">
              <a:avLst/>
            </a:prstGeom>
            <a:solidFill>
              <a:srgbClr val="108036"/>
            </a:solidFill>
            <a:ln w="57150" cap="flat" cmpd="sng" algn="ctr">
              <a:solidFill>
                <a:schemeClr val="bg1"/>
              </a:solidFill>
              <a:prstDash val="solid"/>
            </a:ln>
            <a:effectLst>
              <a:outerShdw blurRad="381000" dist="127000" dir="2700000" algn="tl" rotWithShape="0">
                <a:prstClr val="black">
                  <a:alpha val="40000"/>
                </a:prstClr>
              </a:outerShdw>
            </a:effectLst>
          </p:spPr>
          <p:txBody>
            <a:bodyPr anchor="ctr"/>
            <a:lstStyle/>
            <a:p>
              <a:pPr algn="ctr">
                <a:lnSpc>
                  <a:spcPct val="130000"/>
                </a:lnSpc>
              </a:pPr>
              <a:endParaRPr lang="en-US" sz="853" ker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707" name="燕尾形 6"/>
            <p:cNvSpPr/>
            <p:nvPr/>
          </p:nvSpPr>
          <p:spPr>
            <a:xfrm>
              <a:off x="5932500" y="2446897"/>
              <a:ext cx="186890" cy="27402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solidFill>
              </a:endParaRPr>
            </a:p>
          </p:txBody>
        </p:sp>
      </p:grpSp>
      <p:cxnSp>
        <p:nvCxnSpPr>
          <p:cNvPr id="3145735" name="直接连接符 47"/>
          <p:cNvCxnSpPr>
            <a:cxnSpLocks/>
          </p:cNvCxnSpPr>
          <p:nvPr/>
        </p:nvCxnSpPr>
        <p:spPr>
          <a:xfrm>
            <a:off x="5022930" y="3331006"/>
            <a:ext cx="0" cy="511166"/>
          </a:xfrm>
          <a:prstGeom prst="line">
            <a:avLst/>
          </a:prstGeom>
          <a:ln w="28575">
            <a:solidFill>
              <a:srgbClr val="108036"/>
            </a:solidFill>
          </a:ln>
        </p:spPr>
        <p:style>
          <a:lnRef idx="1">
            <a:schemeClr val="accent1"/>
          </a:lnRef>
          <a:fillRef idx="0">
            <a:schemeClr val="accent1"/>
          </a:fillRef>
          <a:effectRef idx="0">
            <a:schemeClr val="accent1"/>
          </a:effectRef>
          <a:fontRef idx="minor">
            <a:schemeClr val="tx1"/>
          </a:fontRef>
        </p:style>
      </p:cxnSp>
      <p:sp>
        <p:nvSpPr>
          <p:cNvPr id="1048709" name="文本框 49"/>
          <p:cNvSpPr txBox="1"/>
          <p:nvPr/>
        </p:nvSpPr>
        <p:spPr>
          <a:xfrm>
            <a:off x="5113282" y="3143022"/>
            <a:ext cx="3419158" cy="646331"/>
          </a:xfrm>
          <a:prstGeom prst="rect">
            <a:avLst/>
          </a:prstGeom>
          <a:noFill/>
        </p:spPr>
        <p:txBody>
          <a:bodyPr wrap="square">
            <a:spAutoFit/>
          </a:bodyPr>
          <a:lstStyle/>
          <a:p>
            <a:r>
              <a:rPr lang="zh-CN" altLang="en-US" sz="3600" b="1" dirty="0">
                <a:solidFill>
                  <a:schemeClr val="tx1">
                    <a:lumMod val="65000"/>
                    <a:lumOff val="35000"/>
                  </a:schemeClr>
                </a:solidFill>
                <a:latin typeface="Franklin Gothic Book" panose="020B0503020102020204" pitchFamily="34" charset="0"/>
                <a:ea typeface="Segoe UI Emoji" panose="020B0502040204020203" pitchFamily="34" charset="0"/>
              </a:rPr>
              <a:t>肠鸣音亢进</a:t>
            </a:r>
            <a:endParaRPr lang="zh-CN" altLang="en-US" sz="3600" b="1" dirty="0">
              <a:solidFill>
                <a:schemeClr val="tx1">
                  <a:lumMod val="65000"/>
                  <a:lumOff val="35000"/>
                </a:schemeClr>
              </a:solidFill>
              <a:latin typeface="Franklin Gothic Book" panose="020B0503020102020204" pitchFamily="34" charset="0"/>
            </a:endParaRPr>
          </a:p>
        </p:txBody>
      </p:sp>
      <p:grpSp>
        <p:nvGrpSpPr>
          <p:cNvPr id="92" name="组合 50"/>
          <p:cNvGrpSpPr/>
          <p:nvPr/>
        </p:nvGrpSpPr>
        <p:grpSpPr>
          <a:xfrm>
            <a:off x="4452624" y="3388695"/>
            <a:ext cx="395787" cy="395787"/>
            <a:chOff x="5747657" y="2305619"/>
            <a:chExt cx="556576" cy="556576"/>
          </a:xfrm>
        </p:grpSpPr>
        <p:sp>
          <p:nvSpPr>
            <p:cNvPr id="1048710" name="椭圆 26"/>
            <p:cNvSpPr/>
            <p:nvPr/>
          </p:nvSpPr>
          <p:spPr bwMode="auto">
            <a:xfrm>
              <a:off x="5747657" y="2305619"/>
              <a:ext cx="556576" cy="556576"/>
            </a:xfrm>
            <a:prstGeom prst="ellipse">
              <a:avLst/>
            </a:prstGeom>
            <a:solidFill>
              <a:srgbClr val="108036"/>
            </a:solidFill>
            <a:ln w="57150" cap="flat" cmpd="sng" algn="ctr">
              <a:solidFill>
                <a:schemeClr val="bg1"/>
              </a:solidFill>
              <a:prstDash val="solid"/>
            </a:ln>
            <a:effectLst>
              <a:outerShdw blurRad="381000" dist="127000" dir="2700000" algn="tl" rotWithShape="0">
                <a:prstClr val="black">
                  <a:alpha val="40000"/>
                </a:prstClr>
              </a:outerShdw>
            </a:effectLst>
          </p:spPr>
          <p:txBody>
            <a:bodyPr anchor="ctr"/>
            <a:lstStyle/>
            <a:p>
              <a:pPr algn="ctr">
                <a:lnSpc>
                  <a:spcPct val="130000"/>
                </a:lnSpc>
              </a:pPr>
              <a:endParaRPr lang="en-US" sz="853" ker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711" name="燕尾形 52"/>
            <p:cNvSpPr/>
            <p:nvPr/>
          </p:nvSpPr>
          <p:spPr>
            <a:xfrm>
              <a:off x="5932500" y="2446897"/>
              <a:ext cx="186890" cy="27402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solidFill>
              </a:endParaRPr>
            </a:p>
          </p:txBody>
        </p:sp>
      </p:grpSp>
      <p:cxnSp>
        <p:nvCxnSpPr>
          <p:cNvPr id="3145736" name="直接连接符 53"/>
          <p:cNvCxnSpPr>
            <a:cxnSpLocks/>
          </p:cNvCxnSpPr>
          <p:nvPr/>
        </p:nvCxnSpPr>
        <p:spPr>
          <a:xfrm>
            <a:off x="5332569" y="2226631"/>
            <a:ext cx="0" cy="511166"/>
          </a:xfrm>
          <a:prstGeom prst="line">
            <a:avLst/>
          </a:prstGeom>
          <a:ln w="28575">
            <a:solidFill>
              <a:srgbClr val="8CC94C"/>
            </a:solidFill>
          </a:ln>
        </p:spPr>
        <p:style>
          <a:lnRef idx="1">
            <a:schemeClr val="accent1"/>
          </a:lnRef>
          <a:fillRef idx="0">
            <a:schemeClr val="accent1"/>
          </a:fillRef>
          <a:effectRef idx="0">
            <a:schemeClr val="accent1"/>
          </a:effectRef>
          <a:fontRef idx="minor">
            <a:schemeClr val="tx1"/>
          </a:fontRef>
        </p:style>
      </p:cxnSp>
      <p:sp>
        <p:nvSpPr>
          <p:cNvPr id="1048713" name="文本框 55"/>
          <p:cNvSpPr txBox="1"/>
          <p:nvPr/>
        </p:nvSpPr>
        <p:spPr>
          <a:xfrm>
            <a:off x="5422775" y="1908159"/>
            <a:ext cx="2893496" cy="1200329"/>
          </a:xfrm>
          <a:prstGeom prst="rect">
            <a:avLst/>
          </a:prstGeom>
          <a:noFill/>
        </p:spPr>
        <p:txBody>
          <a:bodyPr wrap="square">
            <a:spAutoFit/>
          </a:bodyPr>
          <a:lstStyle/>
          <a:p>
            <a:r>
              <a:rPr lang="zh-CN" altLang="en-US" sz="3600" b="1" dirty="0">
                <a:solidFill>
                  <a:schemeClr val="tx1">
                    <a:lumMod val="65000"/>
                    <a:lumOff val="35000"/>
                  </a:schemeClr>
                </a:solidFill>
                <a:latin typeface="Franklin Gothic Book" panose="020B0503020102020204" pitchFamily="34" charset="0"/>
                <a:ea typeface="Segoe UI Emoji" panose="020B0502040204020203" pitchFamily="34" charset="0"/>
              </a:rPr>
              <a:t>肠鸣音降低或消失</a:t>
            </a:r>
            <a:endParaRPr lang="zh-CN" altLang="en-US" sz="3600" b="1" dirty="0">
              <a:solidFill>
                <a:schemeClr val="tx1">
                  <a:lumMod val="65000"/>
                  <a:lumOff val="35000"/>
                </a:schemeClr>
              </a:solidFill>
              <a:latin typeface="Franklin Gothic Book" panose="020B0503020102020204" pitchFamily="34" charset="0"/>
            </a:endParaRPr>
          </a:p>
        </p:txBody>
      </p:sp>
      <p:grpSp>
        <p:nvGrpSpPr>
          <p:cNvPr id="93" name="组合 56"/>
          <p:cNvGrpSpPr/>
          <p:nvPr/>
        </p:nvGrpSpPr>
        <p:grpSpPr>
          <a:xfrm>
            <a:off x="4766759" y="2284319"/>
            <a:ext cx="395787" cy="395787"/>
            <a:chOff x="5747657" y="2305619"/>
            <a:chExt cx="556576" cy="556576"/>
          </a:xfrm>
        </p:grpSpPr>
        <p:sp>
          <p:nvSpPr>
            <p:cNvPr id="1048714" name="椭圆 26"/>
            <p:cNvSpPr/>
            <p:nvPr/>
          </p:nvSpPr>
          <p:spPr bwMode="auto">
            <a:xfrm>
              <a:off x="5747657" y="2305619"/>
              <a:ext cx="556576" cy="556576"/>
            </a:xfrm>
            <a:prstGeom prst="ellipse">
              <a:avLst/>
            </a:prstGeom>
            <a:solidFill>
              <a:srgbClr val="8CC94C"/>
            </a:solidFill>
            <a:ln w="57150" cap="flat" cmpd="sng" algn="ctr">
              <a:solidFill>
                <a:schemeClr val="bg1"/>
              </a:solidFill>
              <a:prstDash val="solid"/>
            </a:ln>
            <a:effectLst>
              <a:outerShdw blurRad="381000" dist="127000" dir="2700000" algn="tl" rotWithShape="0">
                <a:prstClr val="black">
                  <a:alpha val="40000"/>
                </a:prstClr>
              </a:outerShdw>
            </a:effectLst>
          </p:spPr>
          <p:txBody>
            <a:bodyPr anchor="ctr"/>
            <a:lstStyle/>
            <a:p>
              <a:pPr algn="ctr">
                <a:lnSpc>
                  <a:spcPct val="130000"/>
                </a:lnSpc>
              </a:pPr>
              <a:endParaRPr lang="en-US" sz="853" ker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715" name="燕尾形 58"/>
            <p:cNvSpPr/>
            <p:nvPr/>
          </p:nvSpPr>
          <p:spPr>
            <a:xfrm>
              <a:off x="5932500" y="2446897"/>
              <a:ext cx="186890" cy="27402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solidFill>
              </a:endParaRPr>
            </a:p>
          </p:txBody>
        </p:sp>
      </p:grpSp>
      <p:sp>
        <p:nvSpPr>
          <p:cNvPr id="1048716" name="矩形 40"/>
          <p:cNvSpPr/>
          <p:nvPr/>
        </p:nvSpPr>
        <p:spPr>
          <a:xfrm>
            <a:off x="3662137" y="398014"/>
            <a:ext cx="1744980" cy="205741"/>
          </a:xfrm>
          <a:prstGeom prst="rect">
            <a:avLst/>
          </a:prstGeom>
          <a:effectLst/>
        </p:spPr>
        <p:txBody>
          <a:bodyPr vert="horz" wrap="none">
            <a:spAutoFit/>
          </a:bodyPr>
          <a:lstStyle/>
          <a:p>
            <a:pPr algn="ctr"/>
            <a:r>
              <a:rPr lang="en-US" altLang="zh-CN" sz="747" b="1" dirty="0">
                <a:solidFill>
                  <a:srgbClr val="8CC94C"/>
                </a:solidFill>
                <a:latin typeface="+mj-lt"/>
                <a:ea typeface="微软雅黑" panose="020B0503020204020204" pitchFamily="34" charset="-122"/>
              </a:rPr>
              <a:t>Please replace the written content</a:t>
            </a:r>
            <a:endParaRPr lang="zh-CN" altLang="en-US" sz="747" b="1" dirty="0">
              <a:solidFill>
                <a:srgbClr val="8CC94C"/>
              </a:solidFill>
              <a:latin typeface="+mj-lt"/>
              <a:ea typeface="微软雅黑" panose="020B0503020204020204" pitchFamily="34" charset="-122"/>
            </a:endParaRPr>
          </a:p>
        </p:txBody>
      </p:sp>
      <p:sp>
        <p:nvSpPr>
          <p:cNvPr id="1048717" name="矩形 41"/>
          <p:cNvSpPr/>
          <p:nvPr/>
        </p:nvSpPr>
        <p:spPr>
          <a:xfrm>
            <a:off x="3907395" y="170074"/>
            <a:ext cx="1249680" cy="281940"/>
          </a:xfrm>
          <a:prstGeom prst="rect">
            <a:avLst/>
          </a:prstGeom>
          <a:effectLst/>
        </p:spPr>
        <p:txBody>
          <a:bodyPr vert="horz" wrap="none">
            <a:spAutoFit/>
          </a:bodyPr>
          <a:lstStyle/>
          <a:p>
            <a:pPr algn="ctr"/>
            <a:r>
              <a:rPr lang="zh-CN" altLang="en-US" sz="1280" dirty="0">
                <a:solidFill>
                  <a:srgbClr val="108136"/>
                </a:solidFill>
                <a:latin typeface="+mj-lt"/>
                <a:ea typeface="微软雅黑" panose="020B0503020204020204" pitchFamily="34" charset="-122"/>
              </a:rPr>
              <a:t>请替换文字内容</a:t>
            </a:r>
          </a:p>
        </p:txBody>
      </p:sp>
      <p:sp>
        <p:nvSpPr>
          <p:cNvPr id="1048718" name="等腰三角形 42"/>
          <p:cNvSpPr/>
          <p:nvPr/>
        </p:nvSpPr>
        <p:spPr>
          <a:xfrm rot="10800000">
            <a:off x="4239163" y="-11067"/>
            <a:ext cx="665674" cy="169934"/>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225" t="12639" r="52172" b="53905"/>
          <a:stretch/>
        </p:blipFill>
        <p:spPr>
          <a:xfrm>
            <a:off x="3955745" y="-86402"/>
            <a:ext cx="3313881" cy="1928606"/>
          </a:xfrm>
          <a:prstGeom prst="rect">
            <a:avLst/>
          </a:prstGeom>
        </p:spPr>
      </p:pic>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865" t="48560" r="52057" b="6005"/>
          <a:stretch/>
        </p:blipFill>
        <p:spPr>
          <a:xfrm>
            <a:off x="128651" y="163969"/>
            <a:ext cx="3774157" cy="293671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48895" r="374" b="80904"/>
          <a:stretch/>
        </p:blipFill>
        <p:spPr>
          <a:xfrm>
            <a:off x="267914" y="3209723"/>
            <a:ext cx="3786662" cy="1191465"/>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48894" t="18832" r="375" b="1021"/>
          <a:stretch/>
        </p:blipFill>
        <p:spPr>
          <a:xfrm>
            <a:off x="4234106" y="89579"/>
            <a:ext cx="3636390" cy="4802106"/>
          </a:xfrm>
          <a:prstGeom prst="rect">
            <a:avLst/>
          </a:prstGeom>
        </p:spPr>
      </p:pic>
    </p:spTree>
    <p:extLst>
      <p:ext uri="{BB962C8B-B14F-4D97-AF65-F5344CB8AC3E}">
        <p14:creationId xmlns:p14="http://schemas.microsoft.com/office/powerpoint/2010/main" val="140904151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48718"/>
                                        </p:tgtEl>
                                        <p:attrNameLst>
                                          <p:attrName>style.visibility</p:attrName>
                                        </p:attrNameLst>
                                      </p:cBhvr>
                                      <p:to>
                                        <p:strVal val="visible"/>
                                      </p:to>
                                    </p:set>
                                    <p:animEffect transition="in" filter="fade">
                                      <p:cBhvr>
                                        <p:cTn id="7" dur="500"/>
                                        <p:tgtEl>
                                          <p:spTgt spid="1048718"/>
                                        </p:tgtEl>
                                      </p:cBhvr>
                                    </p:animEffect>
                                    <p:anim calcmode="lin" valueType="num">
                                      <p:cBhvr>
                                        <p:cTn id="8" dur="500" fill="hold"/>
                                        <p:tgtEl>
                                          <p:spTgt spid="1048718"/>
                                        </p:tgtEl>
                                        <p:attrNameLst>
                                          <p:attrName>ppt_x</p:attrName>
                                        </p:attrNameLst>
                                      </p:cBhvr>
                                      <p:tavLst>
                                        <p:tav tm="0">
                                          <p:val>
                                            <p:strVal val="#ppt_x"/>
                                          </p:val>
                                        </p:tav>
                                        <p:tav tm="100000">
                                          <p:val>
                                            <p:strVal val="#ppt_x"/>
                                          </p:val>
                                        </p:tav>
                                      </p:tavLst>
                                    </p:anim>
                                    <p:anim calcmode="lin" valueType="num">
                                      <p:cBhvr>
                                        <p:cTn id="9" dur="500" fill="hold"/>
                                        <p:tgtEl>
                                          <p:spTgt spid="10487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48717"/>
                                        </p:tgtEl>
                                        <p:attrNameLst>
                                          <p:attrName>style.visibility</p:attrName>
                                        </p:attrNameLst>
                                      </p:cBhvr>
                                      <p:to>
                                        <p:strVal val="visible"/>
                                      </p:to>
                                    </p:set>
                                    <p:anim calcmode="lin" valueType="num">
                                      <p:cBhvr>
                                        <p:cTn id="13" dur="500" fill="hold"/>
                                        <p:tgtEl>
                                          <p:spTgt spid="1048717"/>
                                        </p:tgtEl>
                                        <p:attrNameLst>
                                          <p:attrName>ppt_w</p:attrName>
                                        </p:attrNameLst>
                                      </p:cBhvr>
                                      <p:tavLst>
                                        <p:tav tm="0">
                                          <p:val>
                                            <p:fltVal val="0"/>
                                          </p:val>
                                        </p:tav>
                                        <p:tav tm="100000">
                                          <p:val>
                                            <p:strVal val="#ppt_w"/>
                                          </p:val>
                                        </p:tav>
                                      </p:tavLst>
                                    </p:anim>
                                    <p:anim calcmode="lin" valueType="num">
                                      <p:cBhvr>
                                        <p:cTn id="14" dur="500" fill="hold"/>
                                        <p:tgtEl>
                                          <p:spTgt spid="1048717"/>
                                        </p:tgtEl>
                                        <p:attrNameLst>
                                          <p:attrName>ppt_h</p:attrName>
                                        </p:attrNameLst>
                                      </p:cBhvr>
                                      <p:tavLst>
                                        <p:tav tm="0">
                                          <p:val>
                                            <p:fltVal val="0"/>
                                          </p:val>
                                        </p:tav>
                                        <p:tav tm="100000">
                                          <p:val>
                                            <p:strVal val="#ppt_h"/>
                                          </p:val>
                                        </p:tav>
                                      </p:tavLst>
                                    </p:anim>
                                    <p:animEffect transition="in" filter="fade">
                                      <p:cBhvr>
                                        <p:cTn id="15" dur="500"/>
                                        <p:tgtEl>
                                          <p:spTgt spid="104871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048716"/>
                                        </p:tgtEl>
                                        <p:attrNameLst>
                                          <p:attrName>style.visibility</p:attrName>
                                        </p:attrNameLst>
                                      </p:cBhvr>
                                      <p:to>
                                        <p:strVal val="visible"/>
                                      </p:to>
                                    </p:set>
                                    <p:anim calcmode="lin" valueType="num">
                                      <p:cBhvr>
                                        <p:cTn id="18" dur="500" fill="hold"/>
                                        <p:tgtEl>
                                          <p:spTgt spid="1048716"/>
                                        </p:tgtEl>
                                        <p:attrNameLst>
                                          <p:attrName>ppt_w</p:attrName>
                                        </p:attrNameLst>
                                      </p:cBhvr>
                                      <p:tavLst>
                                        <p:tav tm="0">
                                          <p:val>
                                            <p:fltVal val="0"/>
                                          </p:val>
                                        </p:tav>
                                        <p:tav tm="100000">
                                          <p:val>
                                            <p:strVal val="#ppt_w"/>
                                          </p:val>
                                        </p:tav>
                                      </p:tavLst>
                                    </p:anim>
                                    <p:anim calcmode="lin" valueType="num">
                                      <p:cBhvr>
                                        <p:cTn id="19" dur="500" fill="hold"/>
                                        <p:tgtEl>
                                          <p:spTgt spid="1048716"/>
                                        </p:tgtEl>
                                        <p:attrNameLst>
                                          <p:attrName>ppt_h</p:attrName>
                                        </p:attrNameLst>
                                      </p:cBhvr>
                                      <p:tavLst>
                                        <p:tav tm="0">
                                          <p:val>
                                            <p:fltVal val="0"/>
                                          </p:val>
                                        </p:tav>
                                        <p:tav tm="100000">
                                          <p:val>
                                            <p:strVal val="#ppt_h"/>
                                          </p:val>
                                        </p:tav>
                                      </p:tavLst>
                                    </p:anim>
                                    <p:animEffect transition="in" filter="fade">
                                      <p:cBhvr>
                                        <p:cTn id="20" dur="500"/>
                                        <p:tgtEl>
                                          <p:spTgt spid="1048716"/>
                                        </p:tgtEl>
                                      </p:cBhvr>
                                    </p:animEffect>
                                  </p:childTnLst>
                                </p:cTn>
                              </p:par>
                            </p:childTnLst>
                          </p:cTn>
                        </p:par>
                        <p:par>
                          <p:cTn id="21" fill="hold">
                            <p:stCondLst>
                              <p:cond delay="1000"/>
                            </p:stCondLst>
                            <p:childTnLst>
                              <p:par>
                                <p:cTn id="22" presetID="35" presetClass="entr" presetSubtype="0" fill="hold" grpId="0" nodeType="afterEffect">
                                  <p:stCondLst>
                                    <p:cond delay="0"/>
                                  </p:stCondLst>
                                  <p:childTnLst>
                                    <p:set>
                                      <p:cBhvr>
                                        <p:cTn id="23" dur="1" fill="hold">
                                          <p:stCondLst>
                                            <p:cond delay="0"/>
                                          </p:stCondLst>
                                        </p:cTn>
                                        <p:tgtEl>
                                          <p:spTgt spid="1048703"/>
                                        </p:tgtEl>
                                        <p:attrNameLst>
                                          <p:attrName>style.visibility</p:attrName>
                                        </p:attrNameLst>
                                      </p:cBhvr>
                                      <p:to>
                                        <p:strVal val="visible"/>
                                      </p:to>
                                    </p:set>
                                    <p:animEffect transition="in" filter="fade">
                                      <p:cBhvr>
                                        <p:cTn id="24" dur="1000"/>
                                        <p:tgtEl>
                                          <p:spTgt spid="1048703"/>
                                        </p:tgtEl>
                                      </p:cBhvr>
                                    </p:animEffect>
                                    <p:anim calcmode="lin" valueType="num">
                                      <p:cBhvr>
                                        <p:cTn id="25" dur="1000" fill="hold"/>
                                        <p:tgtEl>
                                          <p:spTgt spid="1048703"/>
                                        </p:tgtEl>
                                        <p:attrNameLst>
                                          <p:attrName>style.rotation</p:attrName>
                                        </p:attrNameLst>
                                      </p:cBhvr>
                                      <p:tavLst>
                                        <p:tav tm="0">
                                          <p:val>
                                            <p:fltVal val="720"/>
                                          </p:val>
                                        </p:tav>
                                        <p:tav tm="100000">
                                          <p:val>
                                            <p:fltVal val="0"/>
                                          </p:val>
                                        </p:tav>
                                      </p:tavLst>
                                    </p:anim>
                                    <p:anim calcmode="lin" valueType="num">
                                      <p:cBhvr>
                                        <p:cTn id="26" dur="1000" fill="hold"/>
                                        <p:tgtEl>
                                          <p:spTgt spid="1048703"/>
                                        </p:tgtEl>
                                        <p:attrNameLst>
                                          <p:attrName>ppt_h</p:attrName>
                                        </p:attrNameLst>
                                      </p:cBhvr>
                                      <p:tavLst>
                                        <p:tav tm="0">
                                          <p:val>
                                            <p:fltVal val="0"/>
                                          </p:val>
                                        </p:tav>
                                        <p:tav tm="100000">
                                          <p:val>
                                            <p:strVal val="#ppt_h"/>
                                          </p:val>
                                        </p:tav>
                                      </p:tavLst>
                                    </p:anim>
                                    <p:anim calcmode="lin" valueType="num">
                                      <p:cBhvr>
                                        <p:cTn id="27" dur="1000" fill="hold"/>
                                        <p:tgtEl>
                                          <p:spTgt spid="1048703"/>
                                        </p:tgtEl>
                                        <p:attrNameLst>
                                          <p:attrName>ppt_w</p:attrName>
                                        </p:attrNameLst>
                                      </p:cBhvr>
                                      <p:tavLst>
                                        <p:tav tm="0">
                                          <p:val>
                                            <p:fltVal val="0"/>
                                          </p:val>
                                        </p:tav>
                                        <p:tav tm="100000">
                                          <p:val>
                                            <p:strVal val="#ppt_w"/>
                                          </p:val>
                                        </p:tav>
                                      </p:tavLst>
                                    </p:anim>
                                  </p:childTnLst>
                                </p:cTn>
                              </p:par>
                            </p:childTnLst>
                          </p:cTn>
                        </p:par>
                        <p:par>
                          <p:cTn id="28" fill="hold">
                            <p:stCondLst>
                              <p:cond delay="2000"/>
                            </p:stCondLst>
                            <p:childTnLst>
                              <p:par>
                                <p:cTn id="29" presetID="18" presetClass="entr" presetSubtype="3"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strips(upRight)">
                                      <p:cBhvr>
                                        <p:cTn id="31" dur="500"/>
                                        <p:tgtEl>
                                          <p:spTgt spid="90"/>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92"/>
                                        </p:tgtEl>
                                        <p:attrNameLst>
                                          <p:attrName>style.visibility</p:attrName>
                                        </p:attrNameLst>
                                      </p:cBhvr>
                                      <p:to>
                                        <p:strVal val="visible"/>
                                      </p:to>
                                    </p:set>
                                    <p:anim calcmode="lin" valueType="num">
                                      <p:cBhvr>
                                        <p:cTn id="35" dur="500" fill="hold"/>
                                        <p:tgtEl>
                                          <p:spTgt spid="92"/>
                                        </p:tgtEl>
                                        <p:attrNameLst>
                                          <p:attrName>ppt_w</p:attrName>
                                        </p:attrNameLst>
                                      </p:cBhvr>
                                      <p:tavLst>
                                        <p:tav tm="0">
                                          <p:val>
                                            <p:fltVal val="0"/>
                                          </p:val>
                                        </p:tav>
                                        <p:tav tm="100000">
                                          <p:val>
                                            <p:strVal val="#ppt_w"/>
                                          </p:val>
                                        </p:tav>
                                      </p:tavLst>
                                    </p:anim>
                                    <p:anim calcmode="lin" valueType="num">
                                      <p:cBhvr>
                                        <p:cTn id="36" dur="500" fill="hold"/>
                                        <p:tgtEl>
                                          <p:spTgt spid="92"/>
                                        </p:tgtEl>
                                        <p:attrNameLst>
                                          <p:attrName>ppt_h</p:attrName>
                                        </p:attrNameLst>
                                      </p:cBhvr>
                                      <p:tavLst>
                                        <p:tav tm="0">
                                          <p:val>
                                            <p:fltVal val="0"/>
                                          </p:val>
                                        </p:tav>
                                        <p:tav tm="100000">
                                          <p:val>
                                            <p:strVal val="#ppt_h"/>
                                          </p:val>
                                        </p:tav>
                                      </p:tavLst>
                                    </p:anim>
                                    <p:animEffect transition="in" filter="fade">
                                      <p:cBhvr>
                                        <p:cTn id="37" dur="500"/>
                                        <p:tgtEl>
                                          <p:spTgt spid="92"/>
                                        </p:tgtEl>
                                      </p:cBhvr>
                                    </p:animEffect>
                                  </p:childTnLst>
                                </p:cTn>
                              </p:par>
                            </p:childTnLst>
                          </p:cTn>
                        </p:par>
                        <p:par>
                          <p:cTn id="38" fill="hold">
                            <p:stCondLst>
                              <p:cond delay="3000"/>
                            </p:stCondLst>
                            <p:childTnLst>
                              <p:par>
                                <p:cTn id="39" presetID="22" presetClass="entr" presetSubtype="4" fill="hold" nodeType="afterEffect">
                                  <p:stCondLst>
                                    <p:cond delay="0"/>
                                  </p:stCondLst>
                                  <p:childTnLst>
                                    <p:set>
                                      <p:cBhvr>
                                        <p:cTn id="40" dur="1" fill="hold">
                                          <p:stCondLst>
                                            <p:cond delay="0"/>
                                          </p:stCondLst>
                                        </p:cTn>
                                        <p:tgtEl>
                                          <p:spTgt spid="3145735"/>
                                        </p:tgtEl>
                                        <p:attrNameLst>
                                          <p:attrName>style.visibility</p:attrName>
                                        </p:attrNameLst>
                                      </p:cBhvr>
                                      <p:to>
                                        <p:strVal val="visible"/>
                                      </p:to>
                                    </p:set>
                                    <p:animEffect transition="in" filter="wipe(down)">
                                      <p:cBhvr>
                                        <p:cTn id="41" dur="500"/>
                                        <p:tgtEl>
                                          <p:spTgt spid="3145735"/>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1048709"/>
                                        </p:tgtEl>
                                        <p:attrNameLst>
                                          <p:attrName>style.visibility</p:attrName>
                                        </p:attrNameLst>
                                      </p:cBhvr>
                                      <p:to>
                                        <p:strVal val="visible"/>
                                      </p:to>
                                    </p:set>
                                    <p:animEffect transition="in" filter="wipe(up)">
                                      <p:cBhvr>
                                        <p:cTn id="45" dur="500"/>
                                        <p:tgtEl>
                                          <p:spTgt spid="1048709"/>
                                        </p:tgtEl>
                                      </p:cBhvr>
                                    </p:animEffect>
                                  </p:childTnLst>
                                </p:cTn>
                              </p:par>
                            </p:childTnLst>
                          </p:cTn>
                        </p:par>
                        <p:par>
                          <p:cTn id="46" fill="hold">
                            <p:stCondLst>
                              <p:cond delay="4000"/>
                            </p:stCondLst>
                            <p:childTnLst>
                              <p:par>
                                <p:cTn id="47" presetID="35" presetClass="entr" presetSubtype="0" fill="hold" grpId="0" nodeType="afterEffect">
                                  <p:stCondLst>
                                    <p:cond delay="0"/>
                                  </p:stCondLst>
                                  <p:childTnLst>
                                    <p:set>
                                      <p:cBhvr>
                                        <p:cTn id="48" dur="1" fill="hold">
                                          <p:stCondLst>
                                            <p:cond delay="0"/>
                                          </p:stCondLst>
                                        </p:cTn>
                                        <p:tgtEl>
                                          <p:spTgt spid="1048696"/>
                                        </p:tgtEl>
                                        <p:attrNameLst>
                                          <p:attrName>style.visibility</p:attrName>
                                        </p:attrNameLst>
                                      </p:cBhvr>
                                      <p:to>
                                        <p:strVal val="visible"/>
                                      </p:to>
                                    </p:set>
                                    <p:animEffect transition="in" filter="fade">
                                      <p:cBhvr>
                                        <p:cTn id="49" dur="1000"/>
                                        <p:tgtEl>
                                          <p:spTgt spid="1048696"/>
                                        </p:tgtEl>
                                      </p:cBhvr>
                                    </p:animEffect>
                                    <p:anim calcmode="lin" valueType="num">
                                      <p:cBhvr>
                                        <p:cTn id="50" dur="1000" fill="hold"/>
                                        <p:tgtEl>
                                          <p:spTgt spid="1048696"/>
                                        </p:tgtEl>
                                        <p:attrNameLst>
                                          <p:attrName>style.rotation</p:attrName>
                                        </p:attrNameLst>
                                      </p:cBhvr>
                                      <p:tavLst>
                                        <p:tav tm="0">
                                          <p:val>
                                            <p:fltVal val="720"/>
                                          </p:val>
                                        </p:tav>
                                        <p:tav tm="100000">
                                          <p:val>
                                            <p:fltVal val="0"/>
                                          </p:val>
                                        </p:tav>
                                      </p:tavLst>
                                    </p:anim>
                                    <p:anim calcmode="lin" valueType="num">
                                      <p:cBhvr>
                                        <p:cTn id="51" dur="1000" fill="hold"/>
                                        <p:tgtEl>
                                          <p:spTgt spid="1048696"/>
                                        </p:tgtEl>
                                        <p:attrNameLst>
                                          <p:attrName>ppt_h</p:attrName>
                                        </p:attrNameLst>
                                      </p:cBhvr>
                                      <p:tavLst>
                                        <p:tav tm="0">
                                          <p:val>
                                            <p:fltVal val="0"/>
                                          </p:val>
                                        </p:tav>
                                        <p:tav tm="100000">
                                          <p:val>
                                            <p:strVal val="#ppt_h"/>
                                          </p:val>
                                        </p:tav>
                                      </p:tavLst>
                                    </p:anim>
                                    <p:anim calcmode="lin" valueType="num">
                                      <p:cBhvr>
                                        <p:cTn id="52" dur="1000" fill="hold"/>
                                        <p:tgtEl>
                                          <p:spTgt spid="1048696"/>
                                        </p:tgtEl>
                                        <p:attrNameLst>
                                          <p:attrName>ppt_w</p:attrName>
                                        </p:attrNameLst>
                                      </p:cBhvr>
                                      <p:tavLst>
                                        <p:tav tm="0">
                                          <p:val>
                                            <p:fltVal val="0"/>
                                          </p:val>
                                        </p:tav>
                                        <p:tav tm="100000">
                                          <p:val>
                                            <p:strVal val="#ppt_w"/>
                                          </p:val>
                                        </p:tav>
                                      </p:tavLst>
                                    </p:anim>
                                  </p:childTnLst>
                                </p:cTn>
                              </p:par>
                            </p:childTnLst>
                          </p:cTn>
                        </p:par>
                        <p:par>
                          <p:cTn id="53" fill="hold">
                            <p:stCondLst>
                              <p:cond delay="5000"/>
                            </p:stCondLst>
                            <p:childTnLst>
                              <p:par>
                                <p:cTn id="54" presetID="18" presetClass="entr" presetSubtype="3" fill="hold" nodeType="afterEffect">
                                  <p:stCondLst>
                                    <p:cond delay="0"/>
                                  </p:stCondLst>
                                  <p:childTnLst>
                                    <p:set>
                                      <p:cBhvr>
                                        <p:cTn id="55" dur="1" fill="hold">
                                          <p:stCondLst>
                                            <p:cond delay="0"/>
                                          </p:stCondLst>
                                        </p:cTn>
                                        <p:tgtEl>
                                          <p:spTgt spid="89"/>
                                        </p:tgtEl>
                                        <p:attrNameLst>
                                          <p:attrName>style.visibility</p:attrName>
                                        </p:attrNameLst>
                                      </p:cBhvr>
                                      <p:to>
                                        <p:strVal val="visible"/>
                                      </p:to>
                                    </p:set>
                                    <p:animEffect transition="in" filter="strips(upRight)">
                                      <p:cBhvr>
                                        <p:cTn id="56" dur="500"/>
                                        <p:tgtEl>
                                          <p:spTgt spid="89"/>
                                        </p:tgtEl>
                                      </p:cBhvr>
                                    </p:animEffect>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93"/>
                                        </p:tgtEl>
                                        <p:attrNameLst>
                                          <p:attrName>style.visibility</p:attrName>
                                        </p:attrNameLst>
                                      </p:cBhvr>
                                      <p:to>
                                        <p:strVal val="visible"/>
                                      </p:to>
                                    </p:set>
                                    <p:anim calcmode="lin" valueType="num">
                                      <p:cBhvr>
                                        <p:cTn id="60" dur="500" fill="hold"/>
                                        <p:tgtEl>
                                          <p:spTgt spid="93"/>
                                        </p:tgtEl>
                                        <p:attrNameLst>
                                          <p:attrName>ppt_w</p:attrName>
                                        </p:attrNameLst>
                                      </p:cBhvr>
                                      <p:tavLst>
                                        <p:tav tm="0">
                                          <p:val>
                                            <p:fltVal val="0"/>
                                          </p:val>
                                        </p:tav>
                                        <p:tav tm="100000">
                                          <p:val>
                                            <p:strVal val="#ppt_w"/>
                                          </p:val>
                                        </p:tav>
                                      </p:tavLst>
                                    </p:anim>
                                    <p:anim calcmode="lin" valueType="num">
                                      <p:cBhvr>
                                        <p:cTn id="61" dur="500" fill="hold"/>
                                        <p:tgtEl>
                                          <p:spTgt spid="93"/>
                                        </p:tgtEl>
                                        <p:attrNameLst>
                                          <p:attrName>ppt_h</p:attrName>
                                        </p:attrNameLst>
                                      </p:cBhvr>
                                      <p:tavLst>
                                        <p:tav tm="0">
                                          <p:val>
                                            <p:fltVal val="0"/>
                                          </p:val>
                                        </p:tav>
                                        <p:tav tm="100000">
                                          <p:val>
                                            <p:strVal val="#ppt_h"/>
                                          </p:val>
                                        </p:tav>
                                      </p:tavLst>
                                    </p:anim>
                                    <p:animEffect transition="in" filter="fade">
                                      <p:cBhvr>
                                        <p:cTn id="62" dur="500"/>
                                        <p:tgtEl>
                                          <p:spTgt spid="93"/>
                                        </p:tgtEl>
                                      </p:cBhvr>
                                    </p:animEffect>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3145736"/>
                                        </p:tgtEl>
                                        <p:attrNameLst>
                                          <p:attrName>style.visibility</p:attrName>
                                        </p:attrNameLst>
                                      </p:cBhvr>
                                      <p:to>
                                        <p:strVal val="visible"/>
                                      </p:to>
                                    </p:set>
                                    <p:animEffect transition="in" filter="wipe(down)">
                                      <p:cBhvr>
                                        <p:cTn id="66" dur="500"/>
                                        <p:tgtEl>
                                          <p:spTgt spid="3145736"/>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48713"/>
                                        </p:tgtEl>
                                        <p:attrNameLst>
                                          <p:attrName>style.visibility</p:attrName>
                                        </p:attrNameLst>
                                      </p:cBhvr>
                                      <p:to>
                                        <p:strVal val="visible"/>
                                      </p:to>
                                    </p:set>
                                    <p:animEffect transition="in" filter="wipe(up)">
                                      <p:cBhvr>
                                        <p:cTn id="70" dur="500"/>
                                        <p:tgtEl>
                                          <p:spTgt spid="1048713"/>
                                        </p:tgtEl>
                                      </p:cBhvr>
                                    </p:animEffect>
                                  </p:childTnLst>
                                </p:cTn>
                              </p:par>
                            </p:childTnLst>
                          </p:cTn>
                        </p:par>
                        <p:par>
                          <p:cTn id="71" fill="hold">
                            <p:stCondLst>
                              <p:cond delay="7000"/>
                            </p:stCondLst>
                            <p:childTnLst>
                              <p:par>
                                <p:cTn id="72" presetID="35" presetClass="entr" presetSubtype="0" fill="hold" grpId="0" nodeType="afterEffect">
                                  <p:stCondLst>
                                    <p:cond delay="0"/>
                                  </p:stCondLst>
                                  <p:childTnLst>
                                    <p:set>
                                      <p:cBhvr>
                                        <p:cTn id="73" dur="1" fill="hold">
                                          <p:stCondLst>
                                            <p:cond delay="0"/>
                                          </p:stCondLst>
                                        </p:cTn>
                                        <p:tgtEl>
                                          <p:spTgt spid="1048695"/>
                                        </p:tgtEl>
                                        <p:attrNameLst>
                                          <p:attrName>style.visibility</p:attrName>
                                        </p:attrNameLst>
                                      </p:cBhvr>
                                      <p:to>
                                        <p:strVal val="visible"/>
                                      </p:to>
                                    </p:set>
                                    <p:animEffect transition="in" filter="fade">
                                      <p:cBhvr>
                                        <p:cTn id="74" dur="1000"/>
                                        <p:tgtEl>
                                          <p:spTgt spid="1048695"/>
                                        </p:tgtEl>
                                      </p:cBhvr>
                                    </p:animEffect>
                                    <p:anim calcmode="lin" valueType="num">
                                      <p:cBhvr>
                                        <p:cTn id="75" dur="1000" fill="hold"/>
                                        <p:tgtEl>
                                          <p:spTgt spid="1048695"/>
                                        </p:tgtEl>
                                        <p:attrNameLst>
                                          <p:attrName>style.rotation</p:attrName>
                                        </p:attrNameLst>
                                      </p:cBhvr>
                                      <p:tavLst>
                                        <p:tav tm="0">
                                          <p:val>
                                            <p:fltVal val="720"/>
                                          </p:val>
                                        </p:tav>
                                        <p:tav tm="100000">
                                          <p:val>
                                            <p:fltVal val="0"/>
                                          </p:val>
                                        </p:tav>
                                      </p:tavLst>
                                    </p:anim>
                                    <p:anim calcmode="lin" valueType="num">
                                      <p:cBhvr>
                                        <p:cTn id="76" dur="1000" fill="hold"/>
                                        <p:tgtEl>
                                          <p:spTgt spid="1048695"/>
                                        </p:tgtEl>
                                        <p:attrNameLst>
                                          <p:attrName>ppt_h</p:attrName>
                                        </p:attrNameLst>
                                      </p:cBhvr>
                                      <p:tavLst>
                                        <p:tav tm="0">
                                          <p:val>
                                            <p:fltVal val="0"/>
                                          </p:val>
                                        </p:tav>
                                        <p:tav tm="100000">
                                          <p:val>
                                            <p:strVal val="#ppt_h"/>
                                          </p:val>
                                        </p:tav>
                                      </p:tavLst>
                                    </p:anim>
                                    <p:anim calcmode="lin" valueType="num">
                                      <p:cBhvr>
                                        <p:cTn id="77" dur="1000" fill="hold"/>
                                        <p:tgtEl>
                                          <p:spTgt spid="1048695"/>
                                        </p:tgtEl>
                                        <p:attrNameLst>
                                          <p:attrName>ppt_w</p:attrName>
                                        </p:attrNameLst>
                                      </p:cBhvr>
                                      <p:tavLst>
                                        <p:tav tm="0">
                                          <p:val>
                                            <p:fltVal val="0"/>
                                          </p:val>
                                        </p:tav>
                                        <p:tav tm="100000">
                                          <p:val>
                                            <p:strVal val="#ppt_w"/>
                                          </p:val>
                                        </p:tav>
                                      </p:tavLst>
                                    </p:anim>
                                  </p:childTnLst>
                                </p:cTn>
                              </p:par>
                            </p:childTnLst>
                          </p:cTn>
                        </p:par>
                        <p:par>
                          <p:cTn id="78" fill="hold">
                            <p:stCondLst>
                              <p:cond delay="8000"/>
                            </p:stCondLst>
                            <p:childTnLst>
                              <p:par>
                                <p:cTn id="79" presetID="18" presetClass="entr" presetSubtype="3"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strips(upRight)">
                                      <p:cBhvr>
                                        <p:cTn id="81" dur="500"/>
                                        <p:tgtEl>
                                          <p:spTgt spid="88"/>
                                        </p:tgtEl>
                                      </p:cBhvr>
                                    </p:animEffect>
                                  </p:childTnLst>
                                </p:cTn>
                              </p:par>
                            </p:childTnLst>
                          </p:cTn>
                        </p:par>
                        <p:par>
                          <p:cTn id="82" fill="hold">
                            <p:stCondLst>
                              <p:cond delay="8500"/>
                            </p:stCondLst>
                            <p:childTnLst>
                              <p:par>
                                <p:cTn id="83" presetID="53" presetClass="entr" presetSubtype="16" fill="hold" nodeType="afterEffect">
                                  <p:stCondLst>
                                    <p:cond delay="0"/>
                                  </p:stCondLst>
                                  <p:childTnLst>
                                    <p:set>
                                      <p:cBhvr>
                                        <p:cTn id="84" dur="1" fill="hold">
                                          <p:stCondLst>
                                            <p:cond delay="0"/>
                                          </p:stCondLst>
                                        </p:cTn>
                                        <p:tgtEl>
                                          <p:spTgt spid="91"/>
                                        </p:tgtEl>
                                        <p:attrNameLst>
                                          <p:attrName>style.visibility</p:attrName>
                                        </p:attrNameLst>
                                      </p:cBhvr>
                                      <p:to>
                                        <p:strVal val="visible"/>
                                      </p:to>
                                    </p:set>
                                    <p:anim calcmode="lin" valueType="num">
                                      <p:cBhvr>
                                        <p:cTn id="85" dur="500" fill="hold"/>
                                        <p:tgtEl>
                                          <p:spTgt spid="91"/>
                                        </p:tgtEl>
                                        <p:attrNameLst>
                                          <p:attrName>ppt_w</p:attrName>
                                        </p:attrNameLst>
                                      </p:cBhvr>
                                      <p:tavLst>
                                        <p:tav tm="0">
                                          <p:val>
                                            <p:fltVal val="0"/>
                                          </p:val>
                                        </p:tav>
                                        <p:tav tm="100000">
                                          <p:val>
                                            <p:strVal val="#ppt_w"/>
                                          </p:val>
                                        </p:tav>
                                      </p:tavLst>
                                    </p:anim>
                                    <p:anim calcmode="lin" valueType="num">
                                      <p:cBhvr>
                                        <p:cTn id="86" dur="500" fill="hold"/>
                                        <p:tgtEl>
                                          <p:spTgt spid="91"/>
                                        </p:tgtEl>
                                        <p:attrNameLst>
                                          <p:attrName>ppt_h</p:attrName>
                                        </p:attrNameLst>
                                      </p:cBhvr>
                                      <p:tavLst>
                                        <p:tav tm="0">
                                          <p:val>
                                            <p:fltVal val="0"/>
                                          </p:val>
                                        </p:tav>
                                        <p:tav tm="100000">
                                          <p:val>
                                            <p:strVal val="#ppt_h"/>
                                          </p:val>
                                        </p:tav>
                                      </p:tavLst>
                                    </p:anim>
                                    <p:animEffect transition="in" filter="fade">
                                      <p:cBhvr>
                                        <p:cTn id="87" dur="500"/>
                                        <p:tgtEl>
                                          <p:spTgt spid="91"/>
                                        </p:tgtEl>
                                      </p:cBhvr>
                                    </p:animEffect>
                                  </p:childTnLst>
                                </p:cTn>
                              </p:par>
                            </p:childTnLst>
                          </p:cTn>
                        </p:par>
                        <p:par>
                          <p:cTn id="88" fill="hold">
                            <p:stCondLst>
                              <p:cond delay="9000"/>
                            </p:stCondLst>
                            <p:childTnLst>
                              <p:par>
                                <p:cTn id="89" presetID="22" presetClass="entr" presetSubtype="4" fill="hold" nodeType="afterEffect">
                                  <p:stCondLst>
                                    <p:cond delay="0"/>
                                  </p:stCondLst>
                                  <p:childTnLst>
                                    <p:set>
                                      <p:cBhvr>
                                        <p:cTn id="90" dur="1" fill="hold">
                                          <p:stCondLst>
                                            <p:cond delay="0"/>
                                          </p:stCondLst>
                                        </p:cTn>
                                        <p:tgtEl>
                                          <p:spTgt spid="3145734"/>
                                        </p:tgtEl>
                                        <p:attrNameLst>
                                          <p:attrName>style.visibility</p:attrName>
                                        </p:attrNameLst>
                                      </p:cBhvr>
                                      <p:to>
                                        <p:strVal val="visible"/>
                                      </p:to>
                                    </p:set>
                                    <p:animEffect transition="in" filter="wipe(down)">
                                      <p:cBhvr>
                                        <p:cTn id="91" dur="500"/>
                                        <p:tgtEl>
                                          <p:spTgt spid="3145734"/>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1048705"/>
                                        </p:tgtEl>
                                        <p:attrNameLst>
                                          <p:attrName>style.visibility</p:attrName>
                                        </p:attrNameLst>
                                      </p:cBhvr>
                                      <p:to>
                                        <p:strVal val="visible"/>
                                      </p:to>
                                    </p:set>
                                    <p:animEffect transition="in" filter="wipe(up)">
                                      <p:cBhvr>
                                        <p:cTn id="95" dur="500"/>
                                        <p:tgtEl>
                                          <p:spTgt spid="1048705"/>
                                        </p:tgtEl>
                                      </p:cBhvr>
                                    </p:animEffec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750"/>
                                  </p:stCondLst>
                                  <p:childTnLst>
                                    <p:set>
                                      <p:cBhvr>
                                        <p:cTn id="99" dur="1" fill="hold">
                                          <p:stCondLst>
                                            <p:cond delay="0"/>
                                          </p:stCondLst>
                                        </p:cTn>
                                        <p:tgtEl>
                                          <p:spTgt spid="2"/>
                                        </p:tgtEl>
                                        <p:attrNameLst>
                                          <p:attrName>style.visibility</p:attrName>
                                        </p:attrNameLst>
                                      </p:cBhvr>
                                      <p:to>
                                        <p:strVal val="visible"/>
                                      </p:to>
                                    </p:set>
                                    <p:animEffect transition="in" filter="fade">
                                      <p:cBhvr>
                                        <p:cTn id="100" dur="500"/>
                                        <p:tgtEl>
                                          <p:spTgt spid="2"/>
                                        </p:tgtEl>
                                      </p:cBhvr>
                                    </p:animEffect>
                                    <p:anim calcmode="lin" valueType="num">
                                      <p:cBhvr>
                                        <p:cTn id="101" dur="500" fill="hold"/>
                                        <p:tgtEl>
                                          <p:spTgt spid="2"/>
                                        </p:tgtEl>
                                        <p:attrNameLst>
                                          <p:attrName>ppt_x</p:attrName>
                                        </p:attrNameLst>
                                      </p:cBhvr>
                                      <p:tavLst>
                                        <p:tav tm="0">
                                          <p:val>
                                            <p:strVal val="#ppt_x"/>
                                          </p:val>
                                        </p:tav>
                                        <p:tav tm="100000">
                                          <p:val>
                                            <p:strVal val="#ppt_x"/>
                                          </p:val>
                                        </p:tav>
                                      </p:tavLst>
                                    </p:anim>
                                    <p:anim calcmode="lin" valueType="num">
                                      <p:cBhvr>
                                        <p:cTn id="10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3"/>
                                        </p:tgtEl>
                                        <p:attrNameLst>
                                          <p:attrName>style.visibility</p:attrName>
                                        </p:attrNameLst>
                                      </p:cBhvr>
                                      <p:to>
                                        <p:strVal val="visible"/>
                                      </p:to>
                                    </p:set>
                                    <p:animEffect transition="in" filter="fade">
                                      <p:cBhvr>
                                        <p:cTn id="107" dur="500"/>
                                        <p:tgtEl>
                                          <p:spTgt spid="3"/>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4"/>
                                        </p:tgtEl>
                                        <p:attrNameLst>
                                          <p:attrName>style.visibility</p:attrName>
                                        </p:attrNameLst>
                                      </p:cBhvr>
                                      <p:to>
                                        <p:strVal val="visible"/>
                                      </p:to>
                                    </p:set>
                                    <p:animEffect transition="in" filter="fade">
                                      <p:cBhvr>
                                        <p:cTn id="112" dur="500"/>
                                        <p:tgtEl>
                                          <p:spTgt spid="4"/>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5"/>
                                        </p:tgtEl>
                                        <p:attrNameLst>
                                          <p:attrName>style.visibility</p:attrName>
                                        </p:attrNameLst>
                                      </p:cBhvr>
                                      <p:to>
                                        <p:strVal val="visible"/>
                                      </p:to>
                                    </p:set>
                                    <p:animEffect transition="in" filter="fade">
                                      <p:cBhvr>
                                        <p:cTn id="1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5" grpId="0" animBg="1"/>
      <p:bldP spid="1048696" grpId="0" animBg="1"/>
      <p:bldP spid="1048703" grpId="0" animBg="1"/>
      <p:bldP spid="1048705" grpId="0"/>
      <p:bldP spid="1048709" grpId="0"/>
      <p:bldP spid="1048713" grpId="0"/>
      <p:bldP spid="1048716" grpId="0"/>
      <p:bldP spid="1048717" grpId="0"/>
      <p:bldP spid="10487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3" name="任意多边形 97"/>
          <p:cNvSpPr/>
          <p:nvPr/>
        </p:nvSpPr>
        <p:spPr>
          <a:xfrm>
            <a:off x="4143076" y="1518980"/>
            <a:ext cx="1374344" cy="1409196"/>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 name="connsiteX28" fmla="*/ 0 w 1768701"/>
              <a:gd name="connsiteY28" fmla="*/ 0 h 1819275"/>
              <a:gd name="connsiteX0" fmla="*/ 0 w 1774058"/>
              <a:gd name="connsiteY0" fmla="*/ 0 h 1819275"/>
              <a:gd name="connsiteX1" fmla="*/ 1239837 w 1774058"/>
              <a:gd name="connsiteY1" fmla="*/ 0 h 1819275"/>
              <a:gd name="connsiteX2" fmla="*/ 1425575 w 1774058"/>
              <a:gd name="connsiteY2" fmla="*/ 1819275 h 1819275"/>
              <a:gd name="connsiteX3" fmla="*/ 1217011 w 1774058"/>
              <a:gd name="connsiteY3" fmla="*/ 1151279 h 1819275"/>
              <a:gd name="connsiteX4" fmla="*/ 1120532 w 1774058"/>
              <a:gd name="connsiteY4" fmla="*/ 960656 h 1819275"/>
              <a:gd name="connsiteX5" fmla="*/ 1125218 w 1774058"/>
              <a:gd name="connsiteY5" fmla="*/ 962449 h 1819275"/>
              <a:gd name="connsiteX6" fmla="*/ 1087312 w 1774058"/>
              <a:gd name="connsiteY6" fmla="*/ 895020 h 1819275"/>
              <a:gd name="connsiteX7" fmla="*/ 1067594 w 1774058"/>
              <a:gd name="connsiteY7" fmla="*/ 856060 h 1819275"/>
              <a:gd name="connsiteX8" fmla="*/ 1044723 w 1774058"/>
              <a:gd name="connsiteY8" fmla="*/ 819259 h 1819275"/>
              <a:gd name="connsiteX9" fmla="*/ 1032247 w 1774058"/>
              <a:gd name="connsiteY9" fmla="*/ 797066 h 1819275"/>
              <a:gd name="connsiteX10" fmla="*/ 1011074 w 1774058"/>
              <a:gd name="connsiteY10" fmla="*/ 765115 h 1819275"/>
              <a:gd name="connsiteX11" fmla="*/ 976419 w 1774058"/>
              <a:gd name="connsiteY11" fmla="*/ 709350 h 1819275"/>
              <a:gd name="connsiteX12" fmla="*/ 949071 w 1774058"/>
              <a:gd name="connsiteY12" fmla="*/ 671548 h 1819275"/>
              <a:gd name="connsiteX13" fmla="*/ 932625 w 1774058"/>
              <a:gd name="connsiteY13" fmla="*/ 646730 h 1819275"/>
              <a:gd name="connsiteX14" fmla="*/ 911183 w 1774058"/>
              <a:gd name="connsiteY14" fmla="*/ 619176 h 1819275"/>
              <a:gd name="connsiteX15" fmla="*/ 873826 w 1774058"/>
              <a:gd name="connsiteY15" fmla="*/ 567538 h 1819275"/>
              <a:gd name="connsiteX16" fmla="*/ 842456 w 1774058"/>
              <a:gd name="connsiteY16" fmla="*/ 530859 h 1819275"/>
              <a:gd name="connsiteX17" fmla="*/ 827460 w 1774058"/>
              <a:gd name="connsiteY17" fmla="*/ 511589 h 1819275"/>
              <a:gd name="connsiteX18" fmla="*/ 804660 w 1774058"/>
              <a:gd name="connsiteY18" fmla="*/ 486667 h 1819275"/>
              <a:gd name="connsiteX19" fmla="*/ 759485 w 1774058"/>
              <a:gd name="connsiteY19" fmla="*/ 433846 h 1819275"/>
              <a:gd name="connsiteX20" fmla="*/ 732019 w 1774058"/>
              <a:gd name="connsiteY20" fmla="*/ 407265 h 1819275"/>
              <a:gd name="connsiteX21" fmla="*/ 717863 w 1774058"/>
              <a:gd name="connsiteY21" fmla="*/ 391791 h 1819275"/>
              <a:gd name="connsiteX22" fmla="*/ 677622 w 1774058"/>
              <a:gd name="connsiteY22" fmla="*/ 354620 h 1819275"/>
              <a:gd name="connsiteX23" fmla="*/ 633065 w 1774058"/>
              <a:gd name="connsiteY23" fmla="*/ 311498 h 1819275"/>
              <a:gd name="connsiteX24" fmla="*/ 619739 w 1774058"/>
              <a:gd name="connsiteY24" fmla="*/ 301151 h 1819275"/>
              <a:gd name="connsiteX25" fmla="*/ 604942 w 1774058"/>
              <a:gd name="connsiteY25" fmla="*/ 287483 h 1819275"/>
              <a:gd name="connsiteX26" fmla="*/ 29334 w 1774058"/>
              <a:gd name="connsiteY26" fmla="*/ 3471 h 1819275"/>
              <a:gd name="connsiteX27" fmla="*/ 7152 w 1774058"/>
              <a:gd name="connsiteY27" fmla="*/ 1798 h 1819275"/>
              <a:gd name="connsiteX28" fmla="*/ 0 w 1774058"/>
              <a:gd name="connsiteY28" fmla="*/ 0 h 1819275"/>
              <a:gd name="connsiteX0" fmla="*/ 0 w 1775399"/>
              <a:gd name="connsiteY0" fmla="*/ 0 h 1819275"/>
              <a:gd name="connsiteX1" fmla="*/ 1239837 w 1775399"/>
              <a:gd name="connsiteY1" fmla="*/ 0 h 1819275"/>
              <a:gd name="connsiteX2" fmla="*/ 1425575 w 1775399"/>
              <a:gd name="connsiteY2" fmla="*/ 1819275 h 1819275"/>
              <a:gd name="connsiteX3" fmla="*/ 1217011 w 1775399"/>
              <a:gd name="connsiteY3" fmla="*/ 1151279 h 1819275"/>
              <a:gd name="connsiteX4" fmla="*/ 1120532 w 1775399"/>
              <a:gd name="connsiteY4" fmla="*/ 960656 h 1819275"/>
              <a:gd name="connsiteX5" fmla="*/ 1125218 w 1775399"/>
              <a:gd name="connsiteY5" fmla="*/ 962449 h 1819275"/>
              <a:gd name="connsiteX6" fmla="*/ 1087312 w 1775399"/>
              <a:gd name="connsiteY6" fmla="*/ 895020 h 1819275"/>
              <a:gd name="connsiteX7" fmla="*/ 1067594 w 1775399"/>
              <a:gd name="connsiteY7" fmla="*/ 856060 h 1819275"/>
              <a:gd name="connsiteX8" fmla="*/ 1044723 w 1775399"/>
              <a:gd name="connsiteY8" fmla="*/ 819259 h 1819275"/>
              <a:gd name="connsiteX9" fmla="*/ 1032247 w 1775399"/>
              <a:gd name="connsiteY9" fmla="*/ 797066 h 1819275"/>
              <a:gd name="connsiteX10" fmla="*/ 1011074 w 1775399"/>
              <a:gd name="connsiteY10" fmla="*/ 765115 h 1819275"/>
              <a:gd name="connsiteX11" fmla="*/ 976419 w 1775399"/>
              <a:gd name="connsiteY11" fmla="*/ 709350 h 1819275"/>
              <a:gd name="connsiteX12" fmla="*/ 949071 w 1775399"/>
              <a:gd name="connsiteY12" fmla="*/ 671548 h 1819275"/>
              <a:gd name="connsiteX13" fmla="*/ 932625 w 1775399"/>
              <a:gd name="connsiteY13" fmla="*/ 646730 h 1819275"/>
              <a:gd name="connsiteX14" fmla="*/ 911183 w 1775399"/>
              <a:gd name="connsiteY14" fmla="*/ 619176 h 1819275"/>
              <a:gd name="connsiteX15" fmla="*/ 873826 w 1775399"/>
              <a:gd name="connsiteY15" fmla="*/ 567538 h 1819275"/>
              <a:gd name="connsiteX16" fmla="*/ 842456 w 1775399"/>
              <a:gd name="connsiteY16" fmla="*/ 530859 h 1819275"/>
              <a:gd name="connsiteX17" fmla="*/ 827460 w 1775399"/>
              <a:gd name="connsiteY17" fmla="*/ 511589 h 1819275"/>
              <a:gd name="connsiteX18" fmla="*/ 804660 w 1775399"/>
              <a:gd name="connsiteY18" fmla="*/ 486667 h 1819275"/>
              <a:gd name="connsiteX19" fmla="*/ 759485 w 1775399"/>
              <a:gd name="connsiteY19" fmla="*/ 433846 h 1819275"/>
              <a:gd name="connsiteX20" fmla="*/ 732019 w 1775399"/>
              <a:gd name="connsiteY20" fmla="*/ 407265 h 1819275"/>
              <a:gd name="connsiteX21" fmla="*/ 717863 w 1775399"/>
              <a:gd name="connsiteY21" fmla="*/ 391791 h 1819275"/>
              <a:gd name="connsiteX22" fmla="*/ 677622 w 1775399"/>
              <a:gd name="connsiteY22" fmla="*/ 354620 h 1819275"/>
              <a:gd name="connsiteX23" fmla="*/ 633065 w 1775399"/>
              <a:gd name="connsiteY23" fmla="*/ 311498 h 1819275"/>
              <a:gd name="connsiteX24" fmla="*/ 619739 w 1775399"/>
              <a:gd name="connsiteY24" fmla="*/ 301151 h 1819275"/>
              <a:gd name="connsiteX25" fmla="*/ 604942 w 1775399"/>
              <a:gd name="connsiteY25" fmla="*/ 287483 h 1819275"/>
              <a:gd name="connsiteX26" fmla="*/ 29334 w 1775399"/>
              <a:gd name="connsiteY26" fmla="*/ 3471 h 1819275"/>
              <a:gd name="connsiteX27" fmla="*/ 7152 w 1775399"/>
              <a:gd name="connsiteY27" fmla="*/ 1798 h 1819275"/>
              <a:gd name="connsiteX28" fmla="*/ 0 w 1775399"/>
              <a:gd name="connsiteY28" fmla="*/ 0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5399" h="1819275">
                <a:moveTo>
                  <a:pt x="0" y="0"/>
                </a:moveTo>
                <a:lnTo>
                  <a:pt x="1239837" y="0"/>
                </a:lnTo>
                <a:cubicBezTo>
                  <a:pt x="1820863" y="101600"/>
                  <a:pt x="1997075"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lnTo>
                  <a:pt x="0" y="0"/>
                </a:lnTo>
                <a:close/>
              </a:path>
            </a:pathLst>
          </a:custGeom>
          <a:solidFill>
            <a:srgbClr val="108136"/>
          </a:soli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solidFill>
                <a:schemeClr val="tx1"/>
              </a:solidFill>
              <a:latin typeface="微软雅黑" pitchFamily="34" charset="-122"/>
              <a:ea typeface="微软雅黑" pitchFamily="34" charset="-122"/>
            </a:endParaRPr>
          </a:p>
        </p:txBody>
      </p:sp>
      <p:sp>
        <p:nvSpPr>
          <p:cNvPr id="1048884" name="任意多边形 98"/>
          <p:cNvSpPr/>
          <p:nvPr/>
        </p:nvSpPr>
        <p:spPr>
          <a:xfrm rot="18018922">
            <a:off x="3512725" y="1568985"/>
            <a:ext cx="1368283" cy="1407681"/>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8CC94C"/>
          </a:soli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solidFill>
                <a:schemeClr val="tx1"/>
              </a:solidFill>
              <a:latin typeface="微软雅黑" pitchFamily="34" charset="-122"/>
              <a:ea typeface="微软雅黑" pitchFamily="34" charset="-122"/>
            </a:endParaRPr>
          </a:p>
        </p:txBody>
      </p:sp>
      <p:sp>
        <p:nvSpPr>
          <p:cNvPr id="1048885" name="任意多边形 140"/>
          <p:cNvSpPr/>
          <p:nvPr/>
        </p:nvSpPr>
        <p:spPr>
          <a:xfrm rot="14427225">
            <a:off x="3233160" y="2134937"/>
            <a:ext cx="1368283" cy="1409195"/>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108136"/>
          </a:soli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solidFill>
                <a:schemeClr val="tx1"/>
              </a:solidFill>
              <a:latin typeface="微软雅黑" pitchFamily="34" charset="-122"/>
              <a:ea typeface="微软雅黑" pitchFamily="34" charset="-122"/>
            </a:endParaRPr>
          </a:p>
        </p:txBody>
      </p:sp>
      <p:sp>
        <p:nvSpPr>
          <p:cNvPr id="1048886" name="任意多边形 141"/>
          <p:cNvSpPr/>
          <p:nvPr/>
        </p:nvSpPr>
        <p:spPr>
          <a:xfrm rot="10859581">
            <a:off x="3583943" y="2666035"/>
            <a:ext cx="1369798" cy="1409196"/>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8CC94C"/>
          </a:soli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solidFill>
                <a:schemeClr val="tx1"/>
              </a:solidFill>
              <a:latin typeface="微软雅黑" pitchFamily="34" charset="-122"/>
              <a:ea typeface="微软雅黑" pitchFamily="34" charset="-122"/>
            </a:endParaRPr>
          </a:p>
        </p:txBody>
      </p:sp>
      <p:sp>
        <p:nvSpPr>
          <p:cNvPr id="1048887" name="任意多边形 142"/>
          <p:cNvSpPr/>
          <p:nvPr/>
        </p:nvSpPr>
        <p:spPr>
          <a:xfrm rot="7267884">
            <a:off x="4212019" y="2625881"/>
            <a:ext cx="1369799" cy="1407681"/>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108136"/>
          </a:soli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solidFill>
                <a:schemeClr val="tx1"/>
              </a:solidFill>
              <a:latin typeface="微软雅黑" pitchFamily="34" charset="-122"/>
              <a:ea typeface="微软雅黑" pitchFamily="34" charset="-122"/>
            </a:endParaRPr>
          </a:p>
        </p:txBody>
      </p:sp>
      <p:sp>
        <p:nvSpPr>
          <p:cNvPr id="1048888" name="任意多边形 143"/>
          <p:cNvSpPr/>
          <p:nvPr/>
        </p:nvSpPr>
        <p:spPr>
          <a:xfrm rot="3662163">
            <a:off x="4493860" y="2062204"/>
            <a:ext cx="1368283" cy="1409195"/>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8CC94C"/>
          </a:soli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solidFill>
                <a:schemeClr val="tx1"/>
              </a:solidFill>
              <a:latin typeface="微软雅黑" pitchFamily="34" charset="-122"/>
              <a:ea typeface="微软雅黑" pitchFamily="34" charset="-122"/>
            </a:endParaRPr>
          </a:p>
        </p:txBody>
      </p:sp>
      <p:cxnSp>
        <p:nvCxnSpPr>
          <p:cNvPr id="3145746" name="直接箭头连接符 149"/>
          <p:cNvCxnSpPr>
            <a:cxnSpLocks/>
          </p:cNvCxnSpPr>
          <p:nvPr/>
        </p:nvCxnSpPr>
        <p:spPr>
          <a:xfrm flipH="1">
            <a:off x="2516864" y="2856960"/>
            <a:ext cx="464109" cy="1"/>
          </a:xfrm>
          <a:prstGeom prst="straightConnector1">
            <a:avLst/>
          </a:prstGeom>
          <a:noFill/>
          <a:ln w="19050" cap="flat" cmpd="sng" algn="ctr">
            <a:noFill/>
            <a:prstDash val="sysDot"/>
            <a:miter lim="800000"/>
            <a:headEnd type="oval" w="sm" len="sm"/>
            <a:tailEnd type="oval"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cxnSp>
      <p:sp>
        <p:nvSpPr>
          <p:cNvPr id="1048899" name="文本框 3"/>
          <p:cNvSpPr txBox="1"/>
          <p:nvPr/>
        </p:nvSpPr>
        <p:spPr>
          <a:xfrm>
            <a:off x="3933220" y="2458857"/>
            <a:ext cx="1351652" cy="442557"/>
          </a:xfrm>
          <a:prstGeom prst="rect">
            <a:avLst/>
          </a:prstGeom>
          <a:noFill/>
        </p:spPr>
        <p:txBody>
          <a:bodyPr wrap="none" rtlCol="0">
            <a:spAutoFit/>
          </a:bodyPr>
          <a:lstStyle/>
          <a:p>
            <a:pPr algn="ctr"/>
            <a:r>
              <a:rPr lang="zh-CN" altLang="en-US" sz="2276" b="1" dirty="0">
                <a:solidFill>
                  <a:srgbClr val="FF0000"/>
                </a:solidFill>
                <a:latin typeface="+mj-lt"/>
                <a:ea typeface="Segoe UI Emoji" panose="020B0502040204020203" pitchFamily="34" charset="0"/>
              </a:rPr>
              <a:t>如何诊断</a:t>
            </a:r>
            <a:endParaRPr lang="en-US" altLang="zh-CN" sz="2276" b="1" dirty="0">
              <a:solidFill>
                <a:srgbClr val="FF0000"/>
              </a:solidFill>
              <a:latin typeface="+mj-lt"/>
              <a:ea typeface="Segoe UI Emoji" panose="020B0502040204020203" pitchFamily="34" charset="0"/>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0777"/>
            <a:ext cx="9144000" cy="3881946"/>
          </a:xfrm>
          <a:prstGeom prst="rect">
            <a:avLst/>
          </a:prstGeom>
        </p:spPr>
      </p:pic>
    </p:spTree>
    <p:extLst>
      <p:ext uri="{BB962C8B-B14F-4D97-AF65-F5344CB8AC3E}">
        <p14:creationId xmlns:p14="http://schemas.microsoft.com/office/powerpoint/2010/main" val="140579796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1048884"/>
                                        </p:tgtEl>
                                        <p:attrNameLst>
                                          <p:attrName>style.visibility</p:attrName>
                                        </p:attrNameLst>
                                      </p:cBhvr>
                                      <p:to>
                                        <p:strVal val="visible"/>
                                      </p:to>
                                    </p:set>
                                    <p:animEffect transition="in" filter="fade">
                                      <p:cBhvr>
                                        <p:cTn id="7" dur="2000"/>
                                        <p:tgtEl>
                                          <p:spTgt spid="1048884"/>
                                        </p:tgtEl>
                                      </p:cBhvr>
                                    </p:animEffect>
                                    <p:anim calcmode="lin" valueType="num">
                                      <p:cBhvr>
                                        <p:cTn id="8" dur="2000" fill="hold"/>
                                        <p:tgtEl>
                                          <p:spTgt spid="1048884"/>
                                        </p:tgtEl>
                                        <p:attrNameLst>
                                          <p:attrName>style.rotation</p:attrName>
                                        </p:attrNameLst>
                                      </p:cBhvr>
                                      <p:tavLst>
                                        <p:tav tm="0">
                                          <p:val>
                                            <p:fltVal val="720"/>
                                          </p:val>
                                        </p:tav>
                                        <p:tav tm="100000">
                                          <p:val>
                                            <p:fltVal val="0"/>
                                          </p:val>
                                        </p:tav>
                                      </p:tavLst>
                                    </p:anim>
                                    <p:anim calcmode="lin" valueType="num">
                                      <p:cBhvr>
                                        <p:cTn id="9" dur="2000" fill="hold"/>
                                        <p:tgtEl>
                                          <p:spTgt spid="1048884"/>
                                        </p:tgtEl>
                                        <p:attrNameLst>
                                          <p:attrName>ppt_h</p:attrName>
                                        </p:attrNameLst>
                                      </p:cBhvr>
                                      <p:tavLst>
                                        <p:tav tm="0">
                                          <p:val>
                                            <p:fltVal val="0"/>
                                          </p:val>
                                        </p:tav>
                                        <p:tav tm="100000">
                                          <p:val>
                                            <p:strVal val="#ppt_h"/>
                                          </p:val>
                                        </p:tav>
                                      </p:tavLst>
                                    </p:anim>
                                    <p:anim calcmode="lin" valueType="num">
                                      <p:cBhvr>
                                        <p:cTn id="10" dur="2000" fill="hold"/>
                                        <p:tgtEl>
                                          <p:spTgt spid="1048884"/>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048883"/>
                                        </p:tgtEl>
                                        <p:attrNameLst>
                                          <p:attrName>style.visibility</p:attrName>
                                        </p:attrNameLst>
                                      </p:cBhvr>
                                      <p:to>
                                        <p:strVal val="visible"/>
                                      </p:to>
                                    </p:set>
                                    <p:animEffect transition="in" filter="fade">
                                      <p:cBhvr>
                                        <p:cTn id="13" dur="2000"/>
                                        <p:tgtEl>
                                          <p:spTgt spid="1048883"/>
                                        </p:tgtEl>
                                      </p:cBhvr>
                                    </p:animEffect>
                                    <p:anim calcmode="lin" valueType="num">
                                      <p:cBhvr>
                                        <p:cTn id="14" dur="2000" fill="hold"/>
                                        <p:tgtEl>
                                          <p:spTgt spid="1048883"/>
                                        </p:tgtEl>
                                        <p:attrNameLst>
                                          <p:attrName>style.rotation</p:attrName>
                                        </p:attrNameLst>
                                      </p:cBhvr>
                                      <p:tavLst>
                                        <p:tav tm="0">
                                          <p:val>
                                            <p:fltVal val="720"/>
                                          </p:val>
                                        </p:tav>
                                        <p:tav tm="100000">
                                          <p:val>
                                            <p:fltVal val="0"/>
                                          </p:val>
                                        </p:tav>
                                      </p:tavLst>
                                    </p:anim>
                                    <p:anim calcmode="lin" valueType="num">
                                      <p:cBhvr>
                                        <p:cTn id="15" dur="2000" fill="hold"/>
                                        <p:tgtEl>
                                          <p:spTgt spid="1048883"/>
                                        </p:tgtEl>
                                        <p:attrNameLst>
                                          <p:attrName>ppt_h</p:attrName>
                                        </p:attrNameLst>
                                      </p:cBhvr>
                                      <p:tavLst>
                                        <p:tav tm="0">
                                          <p:val>
                                            <p:fltVal val="0"/>
                                          </p:val>
                                        </p:tav>
                                        <p:tav tm="100000">
                                          <p:val>
                                            <p:strVal val="#ppt_h"/>
                                          </p:val>
                                        </p:tav>
                                      </p:tavLst>
                                    </p:anim>
                                    <p:anim calcmode="lin" valueType="num">
                                      <p:cBhvr>
                                        <p:cTn id="16" dur="2000" fill="hold"/>
                                        <p:tgtEl>
                                          <p:spTgt spid="1048883"/>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048888"/>
                                        </p:tgtEl>
                                        <p:attrNameLst>
                                          <p:attrName>style.visibility</p:attrName>
                                        </p:attrNameLst>
                                      </p:cBhvr>
                                      <p:to>
                                        <p:strVal val="visible"/>
                                      </p:to>
                                    </p:set>
                                    <p:animEffect transition="in" filter="fade">
                                      <p:cBhvr>
                                        <p:cTn id="19" dur="2000"/>
                                        <p:tgtEl>
                                          <p:spTgt spid="1048888"/>
                                        </p:tgtEl>
                                      </p:cBhvr>
                                    </p:animEffect>
                                    <p:anim calcmode="lin" valueType="num">
                                      <p:cBhvr>
                                        <p:cTn id="20" dur="2000" fill="hold"/>
                                        <p:tgtEl>
                                          <p:spTgt spid="1048888"/>
                                        </p:tgtEl>
                                        <p:attrNameLst>
                                          <p:attrName>style.rotation</p:attrName>
                                        </p:attrNameLst>
                                      </p:cBhvr>
                                      <p:tavLst>
                                        <p:tav tm="0">
                                          <p:val>
                                            <p:fltVal val="720"/>
                                          </p:val>
                                        </p:tav>
                                        <p:tav tm="100000">
                                          <p:val>
                                            <p:fltVal val="0"/>
                                          </p:val>
                                        </p:tav>
                                      </p:tavLst>
                                    </p:anim>
                                    <p:anim calcmode="lin" valueType="num">
                                      <p:cBhvr>
                                        <p:cTn id="21" dur="2000" fill="hold"/>
                                        <p:tgtEl>
                                          <p:spTgt spid="1048888"/>
                                        </p:tgtEl>
                                        <p:attrNameLst>
                                          <p:attrName>ppt_h</p:attrName>
                                        </p:attrNameLst>
                                      </p:cBhvr>
                                      <p:tavLst>
                                        <p:tav tm="0">
                                          <p:val>
                                            <p:fltVal val="0"/>
                                          </p:val>
                                        </p:tav>
                                        <p:tav tm="100000">
                                          <p:val>
                                            <p:strVal val="#ppt_h"/>
                                          </p:val>
                                        </p:tav>
                                      </p:tavLst>
                                    </p:anim>
                                    <p:anim calcmode="lin" valueType="num">
                                      <p:cBhvr>
                                        <p:cTn id="22" dur="2000" fill="hold"/>
                                        <p:tgtEl>
                                          <p:spTgt spid="1048888"/>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1048887"/>
                                        </p:tgtEl>
                                        <p:attrNameLst>
                                          <p:attrName>style.visibility</p:attrName>
                                        </p:attrNameLst>
                                      </p:cBhvr>
                                      <p:to>
                                        <p:strVal val="visible"/>
                                      </p:to>
                                    </p:set>
                                    <p:animEffect transition="in" filter="fade">
                                      <p:cBhvr>
                                        <p:cTn id="25" dur="2000"/>
                                        <p:tgtEl>
                                          <p:spTgt spid="1048887"/>
                                        </p:tgtEl>
                                      </p:cBhvr>
                                    </p:animEffect>
                                    <p:anim calcmode="lin" valueType="num">
                                      <p:cBhvr>
                                        <p:cTn id="26" dur="2000" fill="hold"/>
                                        <p:tgtEl>
                                          <p:spTgt spid="1048887"/>
                                        </p:tgtEl>
                                        <p:attrNameLst>
                                          <p:attrName>style.rotation</p:attrName>
                                        </p:attrNameLst>
                                      </p:cBhvr>
                                      <p:tavLst>
                                        <p:tav tm="0">
                                          <p:val>
                                            <p:fltVal val="720"/>
                                          </p:val>
                                        </p:tav>
                                        <p:tav tm="100000">
                                          <p:val>
                                            <p:fltVal val="0"/>
                                          </p:val>
                                        </p:tav>
                                      </p:tavLst>
                                    </p:anim>
                                    <p:anim calcmode="lin" valueType="num">
                                      <p:cBhvr>
                                        <p:cTn id="27" dur="2000" fill="hold"/>
                                        <p:tgtEl>
                                          <p:spTgt spid="1048887"/>
                                        </p:tgtEl>
                                        <p:attrNameLst>
                                          <p:attrName>ppt_h</p:attrName>
                                        </p:attrNameLst>
                                      </p:cBhvr>
                                      <p:tavLst>
                                        <p:tav tm="0">
                                          <p:val>
                                            <p:fltVal val="0"/>
                                          </p:val>
                                        </p:tav>
                                        <p:tav tm="100000">
                                          <p:val>
                                            <p:strVal val="#ppt_h"/>
                                          </p:val>
                                        </p:tav>
                                      </p:tavLst>
                                    </p:anim>
                                    <p:anim calcmode="lin" valueType="num">
                                      <p:cBhvr>
                                        <p:cTn id="28" dur="2000" fill="hold"/>
                                        <p:tgtEl>
                                          <p:spTgt spid="1048887"/>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1048886"/>
                                        </p:tgtEl>
                                        <p:attrNameLst>
                                          <p:attrName>style.visibility</p:attrName>
                                        </p:attrNameLst>
                                      </p:cBhvr>
                                      <p:to>
                                        <p:strVal val="visible"/>
                                      </p:to>
                                    </p:set>
                                    <p:animEffect transition="in" filter="fade">
                                      <p:cBhvr>
                                        <p:cTn id="31" dur="2000"/>
                                        <p:tgtEl>
                                          <p:spTgt spid="1048886"/>
                                        </p:tgtEl>
                                      </p:cBhvr>
                                    </p:animEffect>
                                    <p:anim calcmode="lin" valueType="num">
                                      <p:cBhvr>
                                        <p:cTn id="32" dur="2000" fill="hold"/>
                                        <p:tgtEl>
                                          <p:spTgt spid="1048886"/>
                                        </p:tgtEl>
                                        <p:attrNameLst>
                                          <p:attrName>style.rotation</p:attrName>
                                        </p:attrNameLst>
                                      </p:cBhvr>
                                      <p:tavLst>
                                        <p:tav tm="0">
                                          <p:val>
                                            <p:fltVal val="720"/>
                                          </p:val>
                                        </p:tav>
                                        <p:tav tm="100000">
                                          <p:val>
                                            <p:fltVal val="0"/>
                                          </p:val>
                                        </p:tav>
                                      </p:tavLst>
                                    </p:anim>
                                    <p:anim calcmode="lin" valueType="num">
                                      <p:cBhvr>
                                        <p:cTn id="33" dur="2000" fill="hold"/>
                                        <p:tgtEl>
                                          <p:spTgt spid="1048886"/>
                                        </p:tgtEl>
                                        <p:attrNameLst>
                                          <p:attrName>ppt_h</p:attrName>
                                        </p:attrNameLst>
                                      </p:cBhvr>
                                      <p:tavLst>
                                        <p:tav tm="0">
                                          <p:val>
                                            <p:fltVal val="0"/>
                                          </p:val>
                                        </p:tav>
                                        <p:tav tm="100000">
                                          <p:val>
                                            <p:strVal val="#ppt_h"/>
                                          </p:val>
                                        </p:tav>
                                      </p:tavLst>
                                    </p:anim>
                                    <p:anim calcmode="lin" valueType="num">
                                      <p:cBhvr>
                                        <p:cTn id="34" dur="2000" fill="hold"/>
                                        <p:tgtEl>
                                          <p:spTgt spid="1048886"/>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1048885"/>
                                        </p:tgtEl>
                                        <p:attrNameLst>
                                          <p:attrName>style.visibility</p:attrName>
                                        </p:attrNameLst>
                                      </p:cBhvr>
                                      <p:to>
                                        <p:strVal val="visible"/>
                                      </p:to>
                                    </p:set>
                                    <p:animEffect transition="in" filter="fade">
                                      <p:cBhvr>
                                        <p:cTn id="37" dur="2000"/>
                                        <p:tgtEl>
                                          <p:spTgt spid="1048885"/>
                                        </p:tgtEl>
                                      </p:cBhvr>
                                    </p:animEffect>
                                    <p:anim calcmode="lin" valueType="num">
                                      <p:cBhvr>
                                        <p:cTn id="38" dur="2000" fill="hold"/>
                                        <p:tgtEl>
                                          <p:spTgt spid="1048885"/>
                                        </p:tgtEl>
                                        <p:attrNameLst>
                                          <p:attrName>style.rotation</p:attrName>
                                        </p:attrNameLst>
                                      </p:cBhvr>
                                      <p:tavLst>
                                        <p:tav tm="0">
                                          <p:val>
                                            <p:fltVal val="720"/>
                                          </p:val>
                                        </p:tav>
                                        <p:tav tm="100000">
                                          <p:val>
                                            <p:fltVal val="0"/>
                                          </p:val>
                                        </p:tav>
                                      </p:tavLst>
                                    </p:anim>
                                    <p:anim calcmode="lin" valueType="num">
                                      <p:cBhvr>
                                        <p:cTn id="39" dur="2000" fill="hold"/>
                                        <p:tgtEl>
                                          <p:spTgt spid="1048885"/>
                                        </p:tgtEl>
                                        <p:attrNameLst>
                                          <p:attrName>ppt_h</p:attrName>
                                        </p:attrNameLst>
                                      </p:cBhvr>
                                      <p:tavLst>
                                        <p:tav tm="0">
                                          <p:val>
                                            <p:fltVal val="0"/>
                                          </p:val>
                                        </p:tav>
                                        <p:tav tm="100000">
                                          <p:val>
                                            <p:strVal val="#ppt_h"/>
                                          </p:val>
                                        </p:tav>
                                      </p:tavLst>
                                    </p:anim>
                                    <p:anim calcmode="lin" valueType="num">
                                      <p:cBhvr>
                                        <p:cTn id="40" dur="2000" fill="hold"/>
                                        <p:tgtEl>
                                          <p:spTgt spid="1048885"/>
                                        </p:tgtEl>
                                        <p:attrNameLst>
                                          <p:attrName>ppt_w</p:attrName>
                                        </p:attrNameLst>
                                      </p:cBhvr>
                                      <p:tavLst>
                                        <p:tav tm="0">
                                          <p:val>
                                            <p:fltVal val="0"/>
                                          </p:val>
                                        </p:tav>
                                        <p:tav tm="100000">
                                          <p:val>
                                            <p:strVal val="#ppt_w"/>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048899"/>
                                        </p:tgtEl>
                                        <p:attrNameLst>
                                          <p:attrName>style.visibility</p:attrName>
                                        </p:attrNameLst>
                                      </p:cBhvr>
                                      <p:to>
                                        <p:strVal val="visible"/>
                                      </p:to>
                                    </p:set>
                                    <p:animEffect transition="in" filter="randombar(horizontal)">
                                      <p:cBhvr>
                                        <p:cTn id="45" dur="500"/>
                                        <p:tgtEl>
                                          <p:spTgt spid="1048899"/>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circle(in)">
                                      <p:cBhvr>
                                        <p:cTn id="50" dur="19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83" grpId="0" animBg="1"/>
      <p:bldP spid="1048884" grpId="0" animBg="1"/>
      <p:bldP spid="1048885" grpId="0" animBg="1"/>
      <p:bldP spid="1048886" grpId="0" animBg="1"/>
      <p:bldP spid="1048887" grpId="0" animBg="1"/>
      <p:bldP spid="1048888" grpId="0" animBg="1"/>
      <p:bldP spid="104889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AutoShape 3"/>
          <p:cNvSpPr>
            <a:spLocks noChangeArrowheads="1"/>
          </p:cNvSpPr>
          <p:nvPr/>
        </p:nvSpPr>
        <p:spPr bwMode="auto">
          <a:xfrm>
            <a:off x="2771800" y="1563638"/>
            <a:ext cx="3242861" cy="1835591"/>
          </a:xfrm>
          <a:prstGeom prst="roundRect">
            <a:avLst>
              <a:gd name="adj" fmla="val 13125"/>
            </a:avLst>
          </a:prstGeom>
          <a:solidFill>
            <a:srgbClr val="0075C2"/>
          </a:solidFill>
          <a:ln w="1905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latin typeface="微软雅黑" pitchFamily="34" charset="-122"/>
                <a:ea typeface="微软雅黑" pitchFamily="34" charset="-122"/>
              </a:rPr>
              <a:t>与疾病相关</a:t>
            </a:r>
          </a:p>
        </p:txBody>
      </p:sp>
      <p:sp>
        <p:nvSpPr>
          <p:cNvPr id="1048618" name="Text Box 4"/>
          <p:cNvSpPr txBox="1">
            <a:spLocks noChangeArrowheads="1"/>
          </p:cNvSpPr>
          <p:nvPr/>
        </p:nvSpPr>
        <p:spPr bwMode="auto">
          <a:xfrm>
            <a:off x="4182716" y="1361682"/>
            <a:ext cx="891277" cy="295360"/>
          </a:xfrm>
          <a:prstGeom prst="rect">
            <a:avLst/>
          </a:prstGeom>
          <a:noFill/>
          <a:ln>
            <a:noFill/>
          </a:ln>
        </p:spPr>
        <p:txBody>
          <a:bodyPr wrap="square" lIns="79146" tIns="39572" rIns="79146" bIns="39572">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fontAlgn="base">
              <a:spcBef>
                <a:spcPct val="50000"/>
              </a:spcBef>
              <a:spcAft>
                <a:spcPct val="0"/>
              </a:spcAft>
            </a:pPr>
            <a:r>
              <a:rPr lang="zh-CN" altLang="en-US" sz="1400" b="1" dirty="0">
                <a:solidFill>
                  <a:srgbClr val="FFFFFF"/>
                </a:solidFill>
                <a:latin typeface="Arial" pitchFamily="34" charset="0"/>
                <a:ea typeface="微软雅黑" panose="020B0503020204020204" pitchFamily="34" charset="-122"/>
              </a:rPr>
              <a:t>单击添加</a:t>
            </a:r>
            <a:endParaRPr lang="en-US" sz="1400" b="1" dirty="0">
              <a:solidFill>
                <a:srgbClr val="FFFFFF"/>
              </a:solidFill>
              <a:latin typeface="Arial" pitchFamily="34" charset="0"/>
              <a:ea typeface="微软雅黑" panose="020B0503020204020204" pitchFamily="34" charset="-122"/>
            </a:endParaRPr>
          </a:p>
        </p:txBody>
      </p:sp>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63" t="25189"/>
          <a:stretch/>
        </p:blipFill>
        <p:spPr>
          <a:xfrm>
            <a:off x="539552" y="339502"/>
            <a:ext cx="7560840" cy="4791791"/>
          </a:xfrm>
          <a:prstGeom prst="rect">
            <a:avLst/>
          </a:prstGeom>
        </p:spPr>
      </p:pic>
    </p:spTree>
    <p:extLst>
      <p:ext uri="{BB962C8B-B14F-4D97-AF65-F5344CB8AC3E}">
        <p14:creationId xmlns:p14="http://schemas.microsoft.com/office/powerpoint/2010/main" val="842819713"/>
      </p:ext>
    </p:extLst>
  </p:cSld>
  <p:clrMapOvr>
    <a:masterClrMapping/>
  </p:clrMapOvr>
  <mc:AlternateContent xmlns:mc="http://schemas.openxmlformats.org/markup-compatibility/2006" xmlns:p14="http://schemas.microsoft.com/office/powerpoint/2010/main">
    <mc:Choice Requires="p14">
      <p:transition spd="slow" p14:dur="1200" advClick="0" advTm="4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48617"/>
                                        </p:tgtEl>
                                        <p:attrNameLst>
                                          <p:attrName>style.visibility</p:attrName>
                                        </p:attrNameLst>
                                      </p:cBhvr>
                                      <p:to>
                                        <p:strVal val="visible"/>
                                      </p:to>
                                    </p:set>
                                    <p:animEffect transition="in" filter="fade">
                                      <p:cBhvr>
                                        <p:cTn id="7" dur="500"/>
                                        <p:tgtEl>
                                          <p:spTgt spid="1048617"/>
                                        </p:tgtEl>
                                      </p:cBhvr>
                                    </p:animEffect>
                                    <p:anim calcmode="lin" valueType="num">
                                      <p:cBhvr>
                                        <p:cTn id="8" dur="500" fill="hold"/>
                                        <p:tgtEl>
                                          <p:spTgt spid="1048617"/>
                                        </p:tgtEl>
                                        <p:attrNameLst>
                                          <p:attrName>ppt_x</p:attrName>
                                        </p:attrNameLst>
                                      </p:cBhvr>
                                      <p:tavLst>
                                        <p:tav tm="0">
                                          <p:val>
                                            <p:strVal val="#ppt_x"/>
                                          </p:val>
                                        </p:tav>
                                        <p:tav tm="100000">
                                          <p:val>
                                            <p:strVal val="#ppt_x"/>
                                          </p:val>
                                        </p:tav>
                                      </p:tavLst>
                                    </p:anim>
                                    <p:anim calcmode="lin" valueType="num">
                                      <p:cBhvr>
                                        <p:cTn id="9" dur="500" fill="hold"/>
                                        <p:tgtEl>
                                          <p:spTgt spid="10486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48618"/>
                                        </p:tgtEl>
                                        <p:attrNameLst>
                                          <p:attrName>style.visibility</p:attrName>
                                        </p:attrNameLst>
                                      </p:cBhvr>
                                      <p:to>
                                        <p:strVal val="visible"/>
                                      </p:to>
                                    </p:set>
                                    <p:animEffect transition="in" filter="fade">
                                      <p:cBhvr>
                                        <p:cTn id="12" dur="500"/>
                                        <p:tgtEl>
                                          <p:spTgt spid="1048618"/>
                                        </p:tgtEl>
                                      </p:cBhvr>
                                    </p:animEffect>
                                    <p:anim calcmode="lin" valueType="num">
                                      <p:cBhvr>
                                        <p:cTn id="13" dur="500" fill="hold"/>
                                        <p:tgtEl>
                                          <p:spTgt spid="1048618"/>
                                        </p:tgtEl>
                                        <p:attrNameLst>
                                          <p:attrName>ppt_x</p:attrName>
                                        </p:attrNameLst>
                                      </p:cBhvr>
                                      <p:tavLst>
                                        <p:tav tm="0">
                                          <p:val>
                                            <p:strVal val="#ppt_x"/>
                                          </p:val>
                                        </p:tav>
                                        <p:tav tm="100000">
                                          <p:val>
                                            <p:strVal val="#ppt_x"/>
                                          </p:val>
                                        </p:tav>
                                      </p:tavLst>
                                    </p:anim>
                                    <p:anim calcmode="lin" valueType="num">
                                      <p:cBhvr>
                                        <p:cTn id="14" dur="500" fill="hold"/>
                                        <p:tgtEl>
                                          <p:spTgt spid="10486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7" grpId="0" animBg="1"/>
      <p:bldP spid="10486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矩形 1"/>
          <p:cNvSpPr/>
          <p:nvPr/>
        </p:nvSpPr>
        <p:spPr>
          <a:xfrm>
            <a:off x="565" y="-12162"/>
            <a:ext cx="9142871" cy="5166413"/>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300"/>
          </a:p>
        </p:txBody>
      </p:sp>
      <p:sp>
        <p:nvSpPr>
          <p:cNvPr id="1048614" name="椭圆 8"/>
          <p:cNvSpPr/>
          <p:nvPr/>
        </p:nvSpPr>
        <p:spPr>
          <a:xfrm>
            <a:off x="4264805" y="392136"/>
            <a:ext cx="4359231" cy="4359231"/>
          </a:xfrm>
          <a:prstGeom prst="ellipse">
            <a:avLst/>
          </a:prstGeom>
          <a:solidFill>
            <a:schemeClr val="bg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300"/>
          </a:p>
        </p:txBody>
      </p:sp>
      <p:sp>
        <p:nvSpPr>
          <p:cNvPr id="1048615" name="TextBox 32"/>
          <p:cNvSpPr txBox="1"/>
          <p:nvPr/>
        </p:nvSpPr>
        <p:spPr>
          <a:xfrm>
            <a:off x="4264806" y="2243107"/>
            <a:ext cx="4699682" cy="469359"/>
          </a:xfrm>
          <a:prstGeom prst="rect">
            <a:avLst/>
          </a:prstGeom>
          <a:noFill/>
        </p:spPr>
        <p:txBody>
          <a:bodyPr wrap="square" lIns="68580" tIns="34290" rIns="68580" bIns="34290" rtlCol="0">
            <a:spAutoFit/>
          </a:bodyPr>
          <a:lstStyle/>
          <a:p>
            <a:r>
              <a:rPr lang="zh-CN" altLang="en-US" sz="2600" b="1" dirty="0" smtClean="0">
                <a:latin typeface="华文新魏" pitchFamily="2" charset="-122"/>
                <a:ea typeface="华文新魏" pitchFamily="2" charset="-122"/>
                <a:sym typeface="Arial" panose="020B0604020202020204" pitchFamily="34" charset="0"/>
              </a:rPr>
              <a:t>小儿腹部膨隆的临床意义</a:t>
            </a:r>
            <a:endParaRPr lang="en-US" sz="2600" b="1" dirty="0">
              <a:latin typeface="华文新魏" pitchFamily="2" charset="-122"/>
              <a:ea typeface="华文新魏" pitchFamily="2" charset="-122"/>
              <a:sym typeface="Arial" panose="020B0604020202020204" pitchFamily="34" charset="0"/>
            </a:endParaRPr>
          </a:p>
        </p:txBody>
      </p:sp>
      <p:sp>
        <p:nvSpPr>
          <p:cNvPr id="1048616" name="TextBox 32"/>
          <p:cNvSpPr txBox="1"/>
          <p:nvPr/>
        </p:nvSpPr>
        <p:spPr>
          <a:xfrm>
            <a:off x="4826002" y="2673352"/>
            <a:ext cx="3037548" cy="438582"/>
          </a:xfrm>
          <a:prstGeom prst="rect">
            <a:avLst/>
          </a:prstGeom>
          <a:noFill/>
        </p:spPr>
        <p:txBody>
          <a:bodyPr wrap="square" lIns="68580" tIns="34290" rIns="68580" bIns="34290" rtlCol="0">
            <a:spAutoFit/>
          </a:bodyPr>
          <a:lstStyle/>
          <a:p>
            <a:pPr algn="ctr">
              <a:lnSpc>
                <a:spcPct val="120000"/>
              </a:lnSpc>
            </a:pPr>
            <a:r>
              <a:rPr lang="en-US" altLang="zh-CN" sz="2000" dirty="0" smtClean="0">
                <a:latin typeface="华文行楷" pitchFamily="2" charset="-122"/>
                <a:ea typeface="华文行楷" pitchFamily="2" charset="-122"/>
                <a:cs typeface="+mn-ea"/>
                <a:sym typeface="Arial" panose="020B0604020202020204" pitchFamily="34" charset="0"/>
              </a:rPr>
              <a:t>2017</a:t>
            </a:r>
            <a:r>
              <a:rPr lang="zh-CN" altLang="en-US" sz="2000" dirty="0" smtClean="0">
                <a:latin typeface="华文行楷" pitchFamily="2" charset="-122"/>
                <a:ea typeface="华文行楷" pitchFamily="2" charset="-122"/>
                <a:cs typeface="+mn-ea"/>
                <a:sym typeface="Arial" panose="020B0604020202020204" pitchFamily="34" charset="0"/>
              </a:rPr>
              <a:t>级儿科林飞志</a:t>
            </a:r>
            <a:endParaRPr lang="en-GB" altLang="zh-CN" sz="2000" dirty="0">
              <a:latin typeface="华文行楷" pitchFamily="2" charset="-122"/>
              <a:ea typeface="华文行楷" pitchFamily="2" charset="-122"/>
              <a:cs typeface="+mn-ea"/>
              <a:sym typeface="Arial" panose="020B0604020202020204" pitchFamily="34" charset="0"/>
            </a:endParaRPr>
          </a:p>
        </p:txBody>
      </p:sp>
      <p:sp>
        <p:nvSpPr>
          <p:cNvPr id="1048617" name="椭圆 11"/>
          <p:cNvSpPr/>
          <p:nvPr/>
        </p:nvSpPr>
        <p:spPr>
          <a:xfrm>
            <a:off x="732559" y="312970"/>
            <a:ext cx="1823217" cy="204275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8800" b="1" dirty="0" smtClean="0">
                <a:solidFill>
                  <a:schemeClr val="tx1"/>
                </a:solidFill>
                <a:latin typeface="新宋体" pitchFamily="49" charset="-122"/>
                <a:ea typeface="新宋体" pitchFamily="49" charset="-122"/>
              </a:rPr>
              <a:t>05</a:t>
            </a:r>
            <a:endParaRPr lang="zh-CN" altLang="en-US" sz="8800" b="1" dirty="0">
              <a:solidFill>
                <a:schemeClr val="tx1"/>
              </a:solidFill>
              <a:latin typeface="新宋体" pitchFamily="49" charset="-122"/>
              <a:ea typeface="新宋体" pitchFamily="49" charset="-122"/>
            </a:endParaRPr>
          </a:p>
        </p:txBody>
      </p:sp>
    </p:spTree>
    <p:extLst>
      <p:ext uri="{BB962C8B-B14F-4D97-AF65-F5344CB8AC3E}">
        <p14:creationId xmlns:p14="http://schemas.microsoft.com/office/powerpoint/2010/main" val="1664545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48613"/>
                                        </p:tgtEl>
                                        <p:attrNameLst>
                                          <p:attrName>style.visibility</p:attrName>
                                        </p:attrNameLst>
                                      </p:cBhvr>
                                      <p:to>
                                        <p:strVal val="visible"/>
                                      </p:to>
                                    </p:set>
                                    <p:anim calcmode="lin" valueType="num">
                                      <p:cBhvr>
                                        <p:cTn id="7" dur="500" fill="hold"/>
                                        <p:tgtEl>
                                          <p:spTgt spid="1048613"/>
                                        </p:tgtEl>
                                        <p:attrNameLst>
                                          <p:attrName>ppt_w</p:attrName>
                                        </p:attrNameLst>
                                      </p:cBhvr>
                                      <p:tavLst>
                                        <p:tav tm="0">
                                          <p:val>
                                            <p:fltVal val="0"/>
                                          </p:val>
                                        </p:tav>
                                        <p:tav tm="100000">
                                          <p:val>
                                            <p:strVal val="#ppt_w"/>
                                          </p:val>
                                        </p:tav>
                                      </p:tavLst>
                                    </p:anim>
                                    <p:anim calcmode="lin" valueType="num">
                                      <p:cBhvr>
                                        <p:cTn id="8" dur="500" fill="hold"/>
                                        <p:tgtEl>
                                          <p:spTgt spid="1048613"/>
                                        </p:tgtEl>
                                        <p:attrNameLst>
                                          <p:attrName>ppt_h</p:attrName>
                                        </p:attrNameLst>
                                      </p:cBhvr>
                                      <p:tavLst>
                                        <p:tav tm="0">
                                          <p:val>
                                            <p:fltVal val="0"/>
                                          </p:val>
                                        </p:tav>
                                        <p:tav tm="100000">
                                          <p:val>
                                            <p:strVal val="#ppt_h"/>
                                          </p:val>
                                        </p:tav>
                                      </p:tavLst>
                                    </p:anim>
                                    <p:anim calcmode="lin" valueType="num">
                                      <p:cBhvr>
                                        <p:cTn id="9" dur="500" fill="hold"/>
                                        <p:tgtEl>
                                          <p:spTgt spid="1048613"/>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04861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15" presetClass="entr" presetSubtype="0" fill="hold" grpId="0" nodeType="afterEffect">
                                  <p:stCondLst>
                                    <p:cond delay="0"/>
                                  </p:stCondLst>
                                  <p:childTnLst>
                                    <p:set>
                                      <p:cBhvr>
                                        <p:cTn id="13" dur="1" fill="hold">
                                          <p:stCondLst>
                                            <p:cond delay="0"/>
                                          </p:stCondLst>
                                        </p:cTn>
                                        <p:tgtEl>
                                          <p:spTgt spid="1048617"/>
                                        </p:tgtEl>
                                        <p:attrNameLst>
                                          <p:attrName>style.visibility</p:attrName>
                                        </p:attrNameLst>
                                      </p:cBhvr>
                                      <p:to>
                                        <p:strVal val="visible"/>
                                      </p:to>
                                    </p:set>
                                    <p:anim calcmode="lin" valueType="num">
                                      <p:cBhvr>
                                        <p:cTn id="14" dur="1000" fill="hold"/>
                                        <p:tgtEl>
                                          <p:spTgt spid="1048617"/>
                                        </p:tgtEl>
                                        <p:attrNameLst>
                                          <p:attrName>ppt_w</p:attrName>
                                        </p:attrNameLst>
                                      </p:cBhvr>
                                      <p:tavLst>
                                        <p:tav tm="0">
                                          <p:val>
                                            <p:fltVal val="0"/>
                                          </p:val>
                                        </p:tav>
                                        <p:tav tm="100000">
                                          <p:val>
                                            <p:strVal val="#ppt_w"/>
                                          </p:val>
                                        </p:tav>
                                      </p:tavLst>
                                    </p:anim>
                                    <p:anim calcmode="lin" valueType="num">
                                      <p:cBhvr>
                                        <p:cTn id="15" dur="1000" fill="hold"/>
                                        <p:tgtEl>
                                          <p:spTgt spid="1048617"/>
                                        </p:tgtEl>
                                        <p:attrNameLst>
                                          <p:attrName>ppt_h</p:attrName>
                                        </p:attrNameLst>
                                      </p:cBhvr>
                                      <p:tavLst>
                                        <p:tav tm="0">
                                          <p:val>
                                            <p:fltVal val="0"/>
                                          </p:val>
                                        </p:tav>
                                        <p:tav tm="100000">
                                          <p:val>
                                            <p:strVal val="#ppt_h"/>
                                          </p:val>
                                        </p:tav>
                                      </p:tavLst>
                                    </p:anim>
                                    <p:anim calcmode="lin" valueType="num">
                                      <p:cBhvr>
                                        <p:cTn id="16" dur="1000" fill="hold"/>
                                        <p:tgtEl>
                                          <p:spTgt spid="104861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048617"/>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500"/>
                            </p:stCondLst>
                            <p:childTnLst>
                              <p:par>
                                <p:cTn id="19" presetID="45" presetClass="entr" presetSubtype="0" fill="hold" grpId="0" nodeType="afterEffect">
                                  <p:stCondLst>
                                    <p:cond delay="0"/>
                                  </p:stCondLst>
                                  <p:childTnLst>
                                    <p:set>
                                      <p:cBhvr>
                                        <p:cTn id="20" dur="1" fill="hold">
                                          <p:stCondLst>
                                            <p:cond delay="0"/>
                                          </p:stCondLst>
                                        </p:cTn>
                                        <p:tgtEl>
                                          <p:spTgt spid="1048614"/>
                                        </p:tgtEl>
                                        <p:attrNameLst>
                                          <p:attrName>style.visibility</p:attrName>
                                        </p:attrNameLst>
                                      </p:cBhvr>
                                      <p:to>
                                        <p:strVal val="visible"/>
                                      </p:to>
                                    </p:set>
                                    <p:animEffect transition="in" filter="fade">
                                      <p:cBhvr>
                                        <p:cTn id="21" dur="2000"/>
                                        <p:tgtEl>
                                          <p:spTgt spid="1048614"/>
                                        </p:tgtEl>
                                      </p:cBhvr>
                                    </p:animEffect>
                                    <p:anim calcmode="lin" valueType="num">
                                      <p:cBhvr>
                                        <p:cTn id="22" dur="2000" fill="hold"/>
                                        <p:tgtEl>
                                          <p:spTgt spid="1048614"/>
                                        </p:tgtEl>
                                        <p:attrNameLst>
                                          <p:attrName>ppt_w</p:attrName>
                                        </p:attrNameLst>
                                      </p:cBhvr>
                                      <p:tavLst>
                                        <p:tav tm="0" fmla="#ppt_w*sin(2.5*pi*$)">
                                          <p:val>
                                            <p:fltVal val="0"/>
                                          </p:val>
                                        </p:tav>
                                        <p:tav tm="100000">
                                          <p:val>
                                            <p:fltVal val="1"/>
                                          </p:val>
                                        </p:tav>
                                      </p:tavLst>
                                    </p:anim>
                                    <p:anim calcmode="lin" valueType="num">
                                      <p:cBhvr>
                                        <p:cTn id="23" dur="2000" fill="hold"/>
                                        <p:tgtEl>
                                          <p:spTgt spid="1048614"/>
                                        </p:tgtEl>
                                        <p:attrNameLst>
                                          <p:attrName>ppt_h</p:attrName>
                                        </p:attrNameLst>
                                      </p:cBhvr>
                                      <p:tavLst>
                                        <p:tav tm="0">
                                          <p:val>
                                            <p:strVal val="#ppt_h"/>
                                          </p:val>
                                        </p:tav>
                                        <p:tav tm="100000">
                                          <p:val>
                                            <p:strVal val="#ppt_h"/>
                                          </p:val>
                                        </p:tav>
                                      </p:tavLst>
                                    </p:anim>
                                  </p:childTnLst>
                                </p:cTn>
                              </p:par>
                            </p:childTnLst>
                          </p:cTn>
                        </p:par>
                        <p:par>
                          <p:cTn id="24" fill="hold">
                            <p:stCondLst>
                              <p:cond delay="35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1048615"/>
                                        </p:tgtEl>
                                        <p:attrNameLst>
                                          <p:attrName>style.visibility</p:attrName>
                                        </p:attrNameLst>
                                      </p:cBhvr>
                                      <p:to>
                                        <p:strVal val="visible"/>
                                      </p:to>
                                    </p:set>
                                    <p:anim by="(-#ppt_w*2)" calcmode="lin" valueType="num">
                                      <p:cBhvr rctx="PPT">
                                        <p:cTn id="27" dur="250" autoRev="1" fill="hold">
                                          <p:stCondLst>
                                            <p:cond delay="0"/>
                                          </p:stCondLst>
                                        </p:cTn>
                                        <p:tgtEl>
                                          <p:spTgt spid="1048615"/>
                                        </p:tgtEl>
                                        <p:attrNameLst>
                                          <p:attrName>ppt_w</p:attrName>
                                        </p:attrNameLst>
                                      </p:cBhvr>
                                    </p:anim>
                                    <p:anim by="(#ppt_w*0.50)" calcmode="lin" valueType="num">
                                      <p:cBhvr>
                                        <p:cTn id="28" dur="250" decel="50000" autoRev="1" fill="hold">
                                          <p:stCondLst>
                                            <p:cond delay="0"/>
                                          </p:stCondLst>
                                        </p:cTn>
                                        <p:tgtEl>
                                          <p:spTgt spid="1048615"/>
                                        </p:tgtEl>
                                        <p:attrNameLst>
                                          <p:attrName>ppt_x</p:attrName>
                                        </p:attrNameLst>
                                      </p:cBhvr>
                                    </p:anim>
                                    <p:anim from="(-#ppt_h/2)" to="(#ppt_y)" calcmode="lin" valueType="num">
                                      <p:cBhvr>
                                        <p:cTn id="29" dur="500" fill="hold">
                                          <p:stCondLst>
                                            <p:cond delay="0"/>
                                          </p:stCondLst>
                                        </p:cTn>
                                        <p:tgtEl>
                                          <p:spTgt spid="1048615"/>
                                        </p:tgtEl>
                                        <p:attrNameLst>
                                          <p:attrName>ppt_y</p:attrName>
                                        </p:attrNameLst>
                                      </p:cBhvr>
                                    </p:anim>
                                    <p:animRot by="21600000">
                                      <p:cBhvr>
                                        <p:cTn id="30" dur="500" fill="hold">
                                          <p:stCondLst>
                                            <p:cond delay="0"/>
                                          </p:stCondLst>
                                        </p:cTn>
                                        <p:tgtEl>
                                          <p:spTgt spid="1048615"/>
                                        </p:tgtEl>
                                        <p:attrNameLst>
                                          <p:attrName>r</p:attrName>
                                        </p:attrNameLst>
                                      </p:cBhvr>
                                    </p:animRot>
                                  </p:childTnLst>
                                </p:cTn>
                              </p:par>
                            </p:childTnLst>
                          </p:cTn>
                        </p:par>
                        <p:par>
                          <p:cTn id="31" fill="hold">
                            <p:stCondLst>
                              <p:cond delay="450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1048616"/>
                                        </p:tgtEl>
                                        <p:attrNameLst>
                                          <p:attrName>style.visibility</p:attrName>
                                        </p:attrNameLst>
                                      </p:cBhvr>
                                      <p:to>
                                        <p:strVal val="visible"/>
                                      </p:to>
                                    </p:set>
                                    <p:anim by="(-#ppt_w*2)" calcmode="lin" valueType="num">
                                      <p:cBhvr rctx="PPT">
                                        <p:cTn id="34" dur="250" autoRev="1" fill="hold">
                                          <p:stCondLst>
                                            <p:cond delay="0"/>
                                          </p:stCondLst>
                                        </p:cTn>
                                        <p:tgtEl>
                                          <p:spTgt spid="1048616"/>
                                        </p:tgtEl>
                                        <p:attrNameLst>
                                          <p:attrName>ppt_w</p:attrName>
                                        </p:attrNameLst>
                                      </p:cBhvr>
                                    </p:anim>
                                    <p:anim by="(#ppt_w*0.50)" calcmode="lin" valueType="num">
                                      <p:cBhvr>
                                        <p:cTn id="35" dur="250" decel="50000" autoRev="1" fill="hold">
                                          <p:stCondLst>
                                            <p:cond delay="0"/>
                                          </p:stCondLst>
                                        </p:cTn>
                                        <p:tgtEl>
                                          <p:spTgt spid="1048616"/>
                                        </p:tgtEl>
                                        <p:attrNameLst>
                                          <p:attrName>ppt_x</p:attrName>
                                        </p:attrNameLst>
                                      </p:cBhvr>
                                    </p:anim>
                                    <p:anim from="(-#ppt_h/2)" to="(#ppt_y)" calcmode="lin" valueType="num">
                                      <p:cBhvr>
                                        <p:cTn id="36" dur="500" fill="hold">
                                          <p:stCondLst>
                                            <p:cond delay="0"/>
                                          </p:stCondLst>
                                        </p:cTn>
                                        <p:tgtEl>
                                          <p:spTgt spid="1048616"/>
                                        </p:tgtEl>
                                        <p:attrNameLst>
                                          <p:attrName>ppt_y</p:attrName>
                                        </p:attrNameLst>
                                      </p:cBhvr>
                                    </p:anim>
                                    <p:animRot by="21600000">
                                      <p:cBhvr>
                                        <p:cTn id="37" dur="500" fill="hold">
                                          <p:stCondLst>
                                            <p:cond delay="0"/>
                                          </p:stCondLst>
                                        </p:cTn>
                                        <p:tgtEl>
                                          <p:spTgt spid="10486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3" grpId="0" animBg="1"/>
      <p:bldP spid="1048614" grpId="0" animBg="1"/>
      <p:bldP spid="1048615" grpId="0"/>
      <p:bldP spid="1048616" grpId="0"/>
      <p:bldP spid="10486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Picture 2" descr="C:\Users\Administrator\Desktop\sucaiw-07xtkdyl83730htd.jpg"/>
          <p:cNvPicPr>
            <a:picLocks noChangeAspect="1" noChangeArrowheads="1"/>
          </p:cNvPicPr>
          <p:nvPr/>
        </p:nvPicPr>
        <p:blipFill>
          <a:blip r:embed="rId3" cstate="screen"/>
          <a:srcRect/>
          <a:stretch>
            <a:fillRect/>
          </a:stretch>
        </p:blipFill>
        <p:spPr bwMode="auto">
          <a:xfrm>
            <a:off x="0" y="843558"/>
            <a:ext cx="4295750" cy="4295750"/>
          </a:xfrm>
          <a:prstGeom prst="rect">
            <a:avLst/>
          </a:prstGeom>
          <a:noFill/>
        </p:spPr>
      </p:pic>
      <p:sp>
        <p:nvSpPr>
          <p:cNvPr id="27" name="TextBox 26"/>
          <p:cNvSpPr txBox="1"/>
          <p:nvPr/>
        </p:nvSpPr>
        <p:spPr>
          <a:xfrm>
            <a:off x="4714876" y="714362"/>
            <a:ext cx="4000528" cy="3785652"/>
          </a:xfrm>
          <a:prstGeom prst="rect">
            <a:avLst/>
          </a:prstGeom>
          <a:noFill/>
        </p:spPr>
        <p:txBody>
          <a:bodyPr wrap="square" rtlCol="0">
            <a:spAutoFit/>
          </a:bodyPr>
          <a:lstStyle/>
          <a:p>
            <a:r>
              <a:rPr lang="zh-CN" altLang="en-US" sz="2400" dirty="0" smtClean="0">
                <a:latin typeface="Arial Unicode MS" pitchFamily="34" charset="-122"/>
                <a:ea typeface="Arial Unicode MS" pitchFamily="34" charset="-122"/>
                <a:cs typeface="Arial Unicode MS" pitchFamily="34" charset="-122"/>
              </a:rPr>
              <a:t>    小儿腹部膨隆为临床常见之腹部症状。正常婴幼儿的腹部较成人稍膨隆，因此</a:t>
            </a:r>
            <a:r>
              <a:rPr lang="en-US" sz="2400" dirty="0" smtClean="0">
                <a:latin typeface="Arial Unicode MS" pitchFamily="34" charset="-122"/>
                <a:ea typeface="Arial Unicode MS" pitchFamily="34" charset="-122"/>
                <a:cs typeface="Arial Unicode MS" pitchFamily="34" charset="-122"/>
              </a:rPr>
              <a:t>,</a:t>
            </a:r>
            <a:r>
              <a:rPr lang="zh-CN" altLang="en-US" sz="2400" dirty="0" smtClean="0">
                <a:latin typeface="Arial Unicode MS" pitchFamily="34" charset="-122"/>
                <a:ea typeface="Arial Unicode MS" pitchFamily="34" charset="-122"/>
                <a:cs typeface="Arial Unicode MS" pitchFamily="34" charset="-122"/>
              </a:rPr>
              <a:t>轻度的病理性腹部膨隆不易察觉。小儿腹胀可见于</a:t>
            </a:r>
            <a:r>
              <a:rPr lang="zh-CN" altLang="en-US" sz="2400" dirty="0" smtClean="0">
                <a:solidFill>
                  <a:srgbClr val="FF0000"/>
                </a:solidFill>
                <a:latin typeface="Arial Unicode MS" pitchFamily="34" charset="-122"/>
                <a:ea typeface="Arial Unicode MS" pitchFamily="34" charset="-122"/>
                <a:cs typeface="Arial Unicode MS" pitchFamily="34" charset="-122"/>
              </a:rPr>
              <a:t>急性肠炎</a:t>
            </a:r>
            <a:r>
              <a:rPr lang="zh-CN" altLang="en-US" sz="2400" dirty="0" smtClean="0">
                <a:latin typeface="Arial Unicode MS" pitchFamily="34" charset="-122"/>
                <a:ea typeface="Arial Unicode MS" pitchFamily="34" charset="-122"/>
                <a:cs typeface="Arial Unicode MS" pitchFamily="34" charset="-122"/>
              </a:rPr>
              <a:t>、</a:t>
            </a:r>
            <a:r>
              <a:rPr lang="zh-CN" altLang="en-US" sz="2400" dirty="0" smtClean="0">
                <a:solidFill>
                  <a:srgbClr val="FFC000"/>
                </a:solidFill>
                <a:latin typeface="Arial Unicode MS" pitchFamily="34" charset="-122"/>
                <a:ea typeface="Arial Unicode MS" pitchFamily="34" charset="-122"/>
                <a:cs typeface="Arial Unicode MS" pitchFamily="34" charset="-122"/>
              </a:rPr>
              <a:t>细菌性痢疾</a:t>
            </a:r>
            <a:r>
              <a:rPr lang="zh-CN" altLang="en-US" sz="2400" dirty="0" smtClean="0">
                <a:latin typeface="Arial Unicode MS" pitchFamily="34" charset="-122"/>
                <a:ea typeface="Arial Unicode MS" pitchFamily="34" charset="-122"/>
                <a:cs typeface="Arial Unicode MS" pitchFamily="34" charset="-122"/>
              </a:rPr>
              <a:t>、</a:t>
            </a:r>
            <a:r>
              <a:rPr lang="zh-CN" altLang="en-US" sz="2400" dirty="0" smtClean="0">
                <a:solidFill>
                  <a:srgbClr val="92D050"/>
                </a:solidFill>
                <a:latin typeface="Arial Unicode MS" pitchFamily="34" charset="-122"/>
                <a:ea typeface="Arial Unicode MS" pitchFamily="34" charset="-122"/>
                <a:cs typeface="Arial Unicode MS" pitchFamily="34" charset="-122"/>
              </a:rPr>
              <a:t>婴儿腹泻</a:t>
            </a:r>
            <a:r>
              <a:rPr lang="zh-CN" altLang="en-US" sz="2400" dirty="0" smtClean="0">
                <a:latin typeface="Arial Unicode MS" pitchFamily="34" charset="-122"/>
                <a:ea typeface="Arial Unicode MS" pitchFamily="34" charset="-122"/>
                <a:cs typeface="Arial Unicode MS" pitchFamily="34" charset="-122"/>
              </a:rPr>
              <a:t>、</a:t>
            </a:r>
            <a:r>
              <a:rPr lang="zh-CN" altLang="en-US" sz="2400" dirty="0" smtClean="0">
                <a:solidFill>
                  <a:srgbClr val="FF66FF"/>
                </a:solidFill>
                <a:latin typeface="Arial Unicode MS" pitchFamily="34" charset="-122"/>
                <a:ea typeface="Arial Unicode MS" pitchFamily="34" charset="-122"/>
                <a:cs typeface="Arial Unicode MS" pitchFamily="34" charset="-122"/>
              </a:rPr>
              <a:t>肺炎</a:t>
            </a:r>
            <a:r>
              <a:rPr lang="zh-CN" altLang="en-US" sz="2400" dirty="0" smtClean="0">
                <a:latin typeface="Arial Unicode MS" pitchFamily="34" charset="-122"/>
                <a:ea typeface="Arial Unicode MS" pitchFamily="34" charset="-122"/>
                <a:cs typeface="Arial Unicode MS" pitchFamily="34" charset="-122"/>
              </a:rPr>
              <a:t>、</a:t>
            </a:r>
            <a:r>
              <a:rPr lang="zh-CN" altLang="en-US" sz="2400" dirty="0" smtClean="0">
                <a:solidFill>
                  <a:srgbClr val="FF9933"/>
                </a:solidFill>
                <a:latin typeface="Arial Unicode MS" pitchFamily="34" charset="-122"/>
                <a:ea typeface="Arial Unicode MS" pitchFamily="34" charset="-122"/>
                <a:cs typeface="Arial Unicode MS" pitchFamily="34" charset="-122"/>
              </a:rPr>
              <a:t>心力衰竭</a:t>
            </a:r>
            <a:r>
              <a:rPr lang="zh-CN" altLang="en-US" sz="2400" dirty="0" smtClean="0">
                <a:latin typeface="Arial Unicode MS" pitchFamily="34" charset="-122"/>
                <a:ea typeface="Arial Unicode MS" pitchFamily="34" charset="-122"/>
                <a:cs typeface="Arial Unicode MS" pitchFamily="34" charset="-122"/>
              </a:rPr>
              <a:t>、</a:t>
            </a:r>
            <a:r>
              <a:rPr lang="zh-CN" altLang="en-US" sz="2400" dirty="0" smtClean="0">
                <a:solidFill>
                  <a:srgbClr val="0099FF"/>
                </a:solidFill>
                <a:latin typeface="Arial Unicode MS" pitchFamily="34" charset="-122"/>
                <a:ea typeface="Arial Unicode MS" pitchFamily="34" charset="-122"/>
                <a:cs typeface="Arial Unicode MS" pitchFamily="34" charset="-122"/>
              </a:rPr>
              <a:t>腹部结核</a:t>
            </a:r>
            <a:r>
              <a:rPr lang="zh-CN" altLang="en-US" sz="2400" dirty="0" smtClean="0">
                <a:latin typeface="Arial Unicode MS" pitchFamily="34" charset="-122"/>
                <a:ea typeface="Arial Unicode MS" pitchFamily="34" charset="-122"/>
                <a:cs typeface="Arial Unicode MS" pitchFamily="34" charset="-122"/>
              </a:rPr>
              <a:t>、</a:t>
            </a:r>
            <a:r>
              <a:rPr lang="zh-CN" altLang="en-US" sz="2400" dirty="0" smtClean="0">
                <a:solidFill>
                  <a:srgbClr val="CC0000"/>
                </a:solidFill>
                <a:latin typeface="Arial Unicode MS" pitchFamily="34" charset="-122"/>
                <a:ea typeface="Arial Unicode MS" pitchFamily="34" charset="-122"/>
                <a:cs typeface="Arial Unicode MS" pitchFamily="34" charset="-122"/>
              </a:rPr>
              <a:t>完全或不全性肠梗阻</a:t>
            </a:r>
            <a:r>
              <a:rPr lang="zh-CN" altLang="en-US" sz="2400" dirty="0" smtClean="0">
                <a:latin typeface="Arial Unicode MS" pitchFamily="34" charset="-122"/>
                <a:ea typeface="Arial Unicode MS" pitchFamily="34" charset="-122"/>
                <a:cs typeface="Arial Unicode MS" pitchFamily="34" charset="-122"/>
              </a:rPr>
              <a:t>、</a:t>
            </a:r>
            <a:r>
              <a:rPr lang="zh-CN" altLang="en-US" sz="2400" dirty="0" smtClean="0">
                <a:solidFill>
                  <a:srgbClr val="FF0000"/>
                </a:solidFill>
                <a:latin typeface="Arial Unicode MS" pitchFamily="34" charset="-122"/>
                <a:ea typeface="Arial Unicode MS" pitchFamily="34" charset="-122"/>
                <a:cs typeface="Arial Unicode MS" pitchFamily="34" charset="-122"/>
              </a:rPr>
              <a:t>先天性消化道畸形</a:t>
            </a:r>
            <a:r>
              <a:rPr lang="zh-CN" altLang="en-US" sz="2400" dirty="0" smtClean="0">
                <a:latin typeface="Arial Unicode MS" pitchFamily="34" charset="-122"/>
                <a:ea typeface="Arial Unicode MS" pitchFamily="34" charset="-122"/>
                <a:cs typeface="Arial Unicode MS" pitchFamily="34" charset="-122"/>
              </a:rPr>
              <a:t>、</a:t>
            </a:r>
            <a:r>
              <a:rPr lang="zh-CN" altLang="en-US" sz="2400" dirty="0" smtClean="0">
                <a:solidFill>
                  <a:srgbClr val="7030A0"/>
                </a:solidFill>
                <a:latin typeface="Arial Unicode MS" pitchFamily="34" charset="-122"/>
                <a:ea typeface="Arial Unicode MS" pitchFamily="34" charset="-122"/>
                <a:cs typeface="Arial Unicode MS" pitchFamily="34" charset="-122"/>
              </a:rPr>
              <a:t>急性腹膜炎</a:t>
            </a:r>
            <a:r>
              <a:rPr lang="zh-CN" altLang="en-US" sz="2400" dirty="0" smtClean="0">
                <a:latin typeface="Arial Unicode MS" pitchFamily="34" charset="-122"/>
                <a:ea typeface="Arial Unicode MS" pitchFamily="34" charset="-122"/>
                <a:cs typeface="Arial Unicode MS" pitchFamily="34" charset="-122"/>
              </a:rPr>
              <a:t>、</a:t>
            </a:r>
            <a:r>
              <a:rPr lang="zh-CN" altLang="en-US" sz="2400" dirty="0" smtClean="0">
                <a:solidFill>
                  <a:schemeClr val="tx2">
                    <a:lumMod val="50000"/>
                  </a:schemeClr>
                </a:solidFill>
                <a:latin typeface="Arial Unicode MS" pitchFamily="34" charset="-122"/>
                <a:ea typeface="Arial Unicode MS" pitchFamily="34" charset="-122"/>
                <a:cs typeface="Arial Unicode MS" pitchFamily="34" charset="-122"/>
              </a:rPr>
              <a:t>腹水</a:t>
            </a:r>
            <a:r>
              <a:rPr lang="zh-CN" altLang="en-US" sz="2400" dirty="0" smtClean="0">
                <a:solidFill>
                  <a:srgbClr val="FF3399"/>
                </a:solidFill>
                <a:latin typeface="Arial Unicode MS" pitchFamily="34" charset="-122"/>
                <a:ea typeface="Arial Unicode MS" pitchFamily="34" charset="-122"/>
                <a:cs typeface="Arial Unicode MS" pitchFamily="34" charset="-122"/>
              </a:rPr>
              <a:t>及其它系统疾患的末期</a:t>
            </a:r>
            <a:r>
              <a:rPr lang="zh-CN" altLang="en-US" sz="2400" dirty="0" smtClean="0">
                <a:latin typeface="Arial Unicode MS" pitchFamily="34" charset="-122"/>
                <a:ea typeface="Arial Unicode MS" pitchFamily="34" charset="-122"/>
                <a:cs typeface="Arial Unicode MS" pitchFamily="34" charset="-122"/>
              </a:rPr>
              <a:t>。</a:t>
            </a:r>
            <a:endParaRPr lang="zh-CN" altLang="en-US" sz="2400" dirty="0">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3156599936"/>
      </p:ext>
    </p:extLst>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097154"/>
                                        </p:tgtEl>
                                        <p:attrNameLst>
                                          <p:attrName>style.visibility</p:attrName>
                                        </p:attrNameLst>
                                      </p:cBhvr>
                                      <p:to>
                                        <p:strVal val="visible"/>
                                      </p:to>
                                    </p:set>
                                    <p:animEffect transition="in" filter="randombar(horizontal)">
                                      <p:cBhvr>
                                        <p:cTn id="7" dur="500"/>
                                        <p:tgtEl>
                                          <p:spTgt spid="2097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矩形 1"/>
          <p:cNvSpPr/>
          <p:nvPr/>
        </p:nvSpPr>
        <p:spPr>
          <a:xfrm rot="293950">
            <a:off x="3821286" y="3210300"/>
            <a:ext cx="2274475" cy="235355"/>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 fmla="*/ 0 w 4180787"/>
              <a:gd name="connsiteY0" fmla="*/ 0 h 446239"/>
              <a:gd name="connsiteX1" fmla="*/ 4180787 w 4180787"/>
              <a:gd name="connsiteY1" fmla="*/ 0 h 446239"/>
              <a:gd name="connsiteX2" fmla="*/ 4180787 w 4180787"/>
              <a:gd name="connsiteY2" fmla="*/ 432613 h 446239"/>
              <a:gd name="connsiteX3" fmla="*/ 1797892 w 4180787"/>
              <a:gd name="connsiteY3" fmla="*/ 446239 h 446239"/>
              <a:gd name="connsiteX4" fmla="*/ 0 w 4180787"/>
              <a:gd name="connsiteY4" fmla="*/ 432613 h 446239"/>
              <a:gd name="connsiteX5" fmla="*/ 0 w 4180787"/>
              <a:gd name="connsiteY5" fmla="*/ 0 h 446239"/>
              <a:gd name="connsiteX0" fmla="*/ 0 w 4180787"/>
              <a:gd name="connsiteY0" fmla="*/ 3102 h 449341"/>
              <a:gd name="connsiteX1" fmla="*/ 1774422 w 4180787"/>
              <a:gd name="connsiteY1" fmla="*/ 0 h 449341"/>
              <a:gd name="connsiteX2" fmla="*/ 4180787 w 4180787"/>
              <a:gd name="connsiteY2" fmla="*/ 3102 h 449341"/>
              <a:gd name="connsiteX3" fmla="*/ 4180787 w 4180787"/>
              <a:gd name="connsiteY3" fmla="*/ 435715 h 449341"/>
              <a:gd name="connsiteX4" fmla="*/ 1797892 w 4180787"/>
              <a:gd name="connsiteY4" fmla="*/ 449341 h 449341"/>
              <a:gd name="connsiteX5" fmla="*/ 0 w 4180787"/>
              <a:gd name="connsiteY5" fmla="*/ 435715 h 449341"/>
              <a:gd name="connsiteX6" fmla="*/ 0 w 4180787"/>
              <a:gd name="connsiteY6" fmla="*/ 3102 h 449341"/>
              <a:gd name="connsiteX0" fmla="*/ 0 w 4180787"/>
              <a:gd name="connsiteY0" fmla="*/ 0 h 446239"/>
              <a:gd name="connsiteX1" fmla="*/ 1791064 w 4180787"/>
              <a:gd name="connsiteY1" fmla="*/ 191058 h 446239"/>
              <a:gd name="connsiteX2" fmla="*/ 4180787 w 4180787"/>
              <a:gd name="connsiteY2" fmla="*/ 0 h 446239"/>
              <a:gd name="connsiteX3" fmla="*/ 4180787 w 4180787"/>
              <a:gd name="connsiteY3" fmla="*/ 432613 h 446239"/>
              <a:gd name="connsiteX4" fmla="*/ 1797892 w 4180787"/>
              <a:gd name="connsiteY4" fmla="*/ 446239 h 446239"/>
              <a:gd name="connsiteX5" fmla="*/ 0 w 4180787"/>
              <a:gd name="connsiteY5" fmla="*/ 432613 h 446239"/>
              <a:gd name="connsiteX6" fmla="*/ 0 w 4180787"/>
              <a:gd name="connsiteY6" fmla="*/ 0 h 446239"/>
              <a:gd name="connsiteX0" fmla="*/ 0 w 4180787"/>
              <a:gd name="connsiteY0" fmla="*/ 0 h 432613"/>
              <a:gd name="connsiteX1" fmla="*/ 1791064 w 4180787"/>
              <a:gd name="connsiteY1" fmla="*/ 19105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0 h 432613"/>
              <a:gd name="connsiteX1" fmla="*/ 1835870 w 4180787"/>
              <a:gd name="connsiteY1" fmla="*/ 18721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4908 h 437521"/>
              <a:gd name="connsiteX1" fmla="*/ 1835870 w 4180787"/>
              <a:gd name="connsiteY1" fmla="*/ 192126 h 437521"/>
              <a:gd name="connsiteX2" fmla="*/ 4180787 w 4180787"/>
              <a:gd name="connsiteY2" fmla="*/ 4908 h 437521"/>
              <a:gd name="connsiteX3" fmla="*/ 4180787 w 4180787"/>
              <a:gd name="connsiteY3" fmla="*/ 437521 h 437521"/>
              <a:gd name="connsiteX4" fmla="*/ 1740284 w 4180787"/>
              <a:gd name="connsiteY4" fmla="*/ 305633 h 437521"/>
              <a:gd name="connsiteX5" fmla="*/ 0 w 4180787"/>
              <a:gd name="connsiteY5" fmla="*/ 437521 h 437521"/>
              <a:gd name="connsiteX6" fmla="*/ 0 w 4180787"/>
              <a:gd name="connsiteY6" fmla="*/ 4908 h 437521"/>
              <a:gd name="connsiteX0" fmla="*/ 0 w 4180787"/>
              <a:gd name="connsiteY0" fmla="*/ 4908 h 446252"/>
              <a:gd name="connsiteX1" fmla="*/ 1835870 w 4180787"/>
              <a:gd name="connsiteY1" fmla="*/ 192126 h 446252"/>
              <a:gd name="connsiteX2" fmla="*/ 4180787 w 4180787"/>
              <a:gd name="connsiteY2" fmla="*/ 4908 h 446252"/>
              <a:gd name="connsiteX3" fmla="*/ 4180787 w 4180787"/>
              <a:gd name="connsiteY3" fmla="*/ 437521 h 446252"/>
              <a:gd name="connsiteX4" fmla="*/ 1740284 w 4180787"/>
              <a:gd name="connsiteY4" fmla="*/ 305633 h 446252"/>
              <a:gd name="connsiteX5" fmla="*/ 0 w 4180787"/>
              <a:gd name="connsiteY5" fmla="*/ 437521 h 446252"/>
              <a:gd name="connsiteX6" fmla="*/ 0 w 4180787"/>
              <a:gd name="connsiteY6" fmla="*/ 4908 h 446252"/>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0 h 432613"/>
              <a:gd name="connsiteX1" fmla="*/ 1779968 w 4180787"/>
              <a:gd name="connsiteY1" fmla="*/ 237145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solidFill>
          <a:ln w="25400" cap="flat" cmpd="sng" algn="ctr">
            <a:noFill/>
            <a:prstDash val="solid"/>
          </a:ln>
          <a:effectLst>
            <a:outerShdw blurRad="190500" dist="63500" dir="2700000" algn="tl" rotWithShape="0">
              <a:prstClr val="black">
                <a:alpha val="40000"/>
              </a:prstClr>
            </a:outerShdw>
          </a:effectLst>
        </p:spPr>
        <p:txBody>
          <a:bodyPr rtlCol="0" anchor="ctr"/>
          <a:lstStyle/>
          <a:p>
            <a:pPr algn="ctr" defTabSz="685664">
              <a:lnSpc>
                <a:spcPct val="130000"/>
              </a:lnSpc>
            </a:pPr>
            <a:endParaRPr lang="en-US" sz="2100" kern="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36" name="矩形 1"/>
          <p:cNvSpPr/>
          <p:nvPr/>
        </p:nvSpPr>
        <p:spPr>
          <a:xfrm rot="19913209">
            <a:off x="3594419" y="2719386"/>
            <a:ext cx="1377153" cy="229681"/>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 fmla="*/ 0 w 4180787"/>
              <a:gd name="connsiteY0" fmla="*/ 0 h 446239"/>
              <a:gd name="connsiteX1" fmla="*/ 4180787 w 4180787"/>
              <a:gd name="connsiteY1" fmla="*/ 0 h 446239"/>
              <a:gd name="connsiteX2" fmla="*/ 4180787 w 4180787"/>
              <a:gd name="connsiteY2" fmla="*/ 432613 h 446239"/>
              <a:gd name="connsiteX3" fmla="*/ 1797892 w 4180787"/>
              <a:gd name="connsiteY3" fmla="*/ 446239 h 446239"/>
              <a:gd name="connsiteX4" fmla="*/ 0 w 4180787"/>
              <a:gd name="connsiteY4" fmla="*/ 432613 h 446239"/>
              <a:gd name="connsiteX5" fmla="*/ 0 w 4180787"/>
              <a:gd name="connsiteY5" fmla="*/ 0 h 446239"/>
              <a:gd name="connsiteX0" fmla="*/ 0 w 4180787"/>
              <a:gd name="connsiteY0" fmla="*/ 3102 h 449341"/>
              <a:gd name="connsiteX1" fmla="*/ 1774422 w 4180787"/>
              <a:gd name="connsiteY1" fmla="*/ 0 h 449341"/>
              <a:gd name="connsiteX2" fmla="*/ 4180787 w 4180787"/>
              <a:gd name="connsiteY2" fmla="*/ 3102 h 449341"/>
              <a:gd name="connsiteX3" fmla="*/ 4180787 w 4180787"/>
              <a:gd name="connsiteY3" fmla="*/ 435715 h 449341"/>
              <a:gd name="connsiteX4" fmla="*/ 1797892 w 4180787"/>
              <a:gd name="connsiteY4" fmla="*/ 449341 h 449341"/>
              <a:gd name="connsiteX5" fmla="*/ 0 w 4180787"/>
              <a:gd name="connsiteY5" fmla="*/ 435715 h 449341"/>
              <a:gd name="connsiteX6" fmla="*/ 0 w 4180787"/>
              <a:gd name="connsiteY6" fmla="*/ 3102 h 449341"/>
              <a:gd name="connsiteX0" fmla="*/ 0 w 4180787"/>
              <a:gd name="connsiteY0" fmla="*/ 0 h 446239"/>
              <a:gd name="connsiteX1" fmla="*/ 1791064 w 4180787"/>
              <a:gd name="connsiteY1" fmla="*/ 191058 h 446239"/>
              <a:gd name="connsiteX2" fmla="*/ 4180787 w 4180787"/>
              <a:gd name="connsiteY2" fmla="*/ 0 h 446239"/>
              <a:gd name="connsiteX3" fmla="*/ 4180787 w 4180787"/>
              <a:gd name="connsiteY3" fmla="*/ 432613 h 446239"/>
              <a:gd name="connsiteX4" fmla="*/ 1797892 w 4180787"/>
              <a:gd name="connsiteY4" fmla="*/ 446239 h 446239"/>
              <a:gd name="connsiteX5" fmla="*/ 0 w 4180787"/>
              <a:gd name="connsiteY5" fmla="*/ 432613 h 446239"/>
              <a:gd name="connsiteX6" fmla="*/ 0 w 4180787"/>
              <a:gd name="connsiteY6" fmla="*/ 0 h 446239"/>
              <a:gd name="connsiteX0" fmla="*/ 0 w 4180787"/>
              <a:gd name="connsiteY0" fmla="*/ 0 h 432613"/>
              <a:gd name="connsiteX1" fmla="*/ 1791064 w 4180787"/>
              <a:gd name="connsiteY1" fmla="*/ 19105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0 h 432613"/>
              <a:gd name="connsiteX1" fmla="*/ 1835870 w 4180787"/>
              <a:gd name="connsiteY1" fmla="*/ 18721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4908 h 437521"/>
              <a:gd name="connsiteX1" fmla="*/ 1835870 w 4180787"/>
              <a:gd name="connsiteY1" fmla="*/ 192126 h 437521"/>
              <a:gd name="connsiteX2" fmla="*/ 4180787 w 4180787"/>
              <a:gd name="connsiteY2" fmla="*/ 4908 h 437521"/>
              <a:gd name="connsiteX3" fmla="*/ 4180787 w 4180787"/>
              <a:gd name="connsiteY3" fmla="*/ 437521 h 437521"/>
              <a:gd name="connsiteX4" fmla="*/ 1740284 w 4180787"/>
              <a:gd name="connsiteY4" fmla="*/ 305633 h 437521"/>
              <a:gd name="connsiteX5" fmla="*/ 0 w 4180787"/>
              <a:gd name="connsiteY5" fmla="*/ 437521 h 437521"/>
              <a:gd name="connsiteX6" fmla="*/ 0 w 4180787"/>
              <a:gd name="connsiteY6" fmla="*/ 4908 h 437521"/>
              <a:gd name="connsiteX0" fmla="*/ 0 w 4180787"/>
              <a:gd name="connsiteY0" fmla="*/ 4908 h 446252"/>
              <a:gd name="connsiteX1" fmla="*/ 1835870 w 4180787"/>
              <a:gd name="connsiteY1" fmla="*/ 192126 h 446252"/>
              <a:gd name="connsiteX2" fmla="*/ 4180787 w 4180787"/>
              <a:gd name="connsiteY2" fmla="*/ 4908 h 446252"/>
              <a:gd name="connsiteX3" fmla="*/ 4180787 w 4180787"/>
              <a:gd name="connsiteY3" fmla="*/ 437521 h 446252"/>
              <a:gd name="connsiteX4" fmla="*/ 1740284 w 4180787"/>
              <a:gd name="connsiteY4" fmla="*/ 305633 h 446252"/>
              <a:gd name="connsiteX5" fmla="*/ 0 w 4180787"/>
              <a:gd name="connsiteY5" fmla="*/ 437521 h 446252"/>
              <a:gd name="connsiteX6" fmla="*/ 0 w 4180787"/>
              <a:gd name="connsiteY6" fmla="*/ 4908 h 446252"/>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0 h 432613"/>
              <a:gd name="connsiteX1" fmla="*/ 1779968 w 4180787"/>
              <a:gd name="connsiteY1" fmla="*/ 237145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solidFill>
          <a:ln w="25400" cap="flat" cmpd="sng" algn="ctr">
            <a:noFill/>
            <a:prstDash val="solid"/>
          </a:ln>
          <a:effectLst>
            <a:outerShdw blurRad="190500" dist="63500" dir="2700000" algn="tl" rotWithShape="0">
              <a:prstClr val="black">
                <a:alpha val="40000"/>
              </a:prstClr>
            </a:outerShdw>
          </a:effectLst>
        </p:spPr>
        <p:txBody>
          <a:bodyPr rtlCol="0" anchor="ctr"/>
          <a:lstStyle/>
          <a:p>
            <a:pPr algn="ctr" defTabSz="685664">
              <a:lnSpc>
                <a:spcPct val="130000"/>
              </a:lnSpc>
            </a:pPr>
            <a:endParaRPr lang="en-US" sz="2100" kern="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37" name="矩形 1"/>
          <p:cNvSpPr/>
          <p:nvPr/>
        </p:nvSpPr>
        <p:spPr>
          <a:xfrm rot="708470">
            <a:off x="3325103" y="2163245"/>
            <a:ext cx="1707161" cy="229681"/>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 fmla="*/ 0 w 4180787"/>
              <a:gd name="connsiteY0" fmla="*/ 0 h 446239"/>
              <a:gd name="connsiteX1" fmla="*/ 4180787 w 4180787"/>
              <a:gd name="connsiteY1" fmla="*/ 0 h 446239"/>
              <a:gd name="connsiteX2" fmla="*/ 4180787 w 4180787"/>
              <a:gd name="connsiteY2" fmla="*/ 432613 h 446239"/>
              <a:gd name="connsiteX3" fmla="*/ 1797892 w 4180787"/>
              <a:gd name="connsiteY3" fmla="*/ 446239 h 446239"/>
              <a:gd name="connsiteX4" fmla="*/ 0 w 4180787"/>
              <a:gd name="connsiteY4" fmla="*/ 432613 h 446239"/>
              <a:gd name="connsiteX5" fmla="*/ 0 w 4180787"/>
              <a:gd name="connsiteY5" fmla="*/ 0 h 446239"/>
              <a:gd name="connsiteX0" fmla="*/ 0 w 4180787"/>
              <a:gd name="connsiteY0" fmla="*/ 3102 h 449341"/>
              <a:gd name="connsiteX1" fmla="*/ 1774422 w 4180787"/>
              <a:gd name="connsiteY1" fmla="*/ 0 h 449341"/>
              <a:gd name="connsiteX2" fmla="*/ 4180787 w 4180787"/>
              <a:gd name="connsiteY2" fmla="*/ 3102 h 449341"/>
              <a:gd name="connsiteX3" fmla="*/ 4180787 w 4180787"/>
              <a:gd name="connsiteY3" fmla="*/ 435715 h 449341"/>
              <a:gd name="connsiteX4" fmla="*/ 1797892 w 4180787"/>
              <a:gd name="connsiteY4" fmla="*/ 449341 h 449341"/>
              <a:gd name="connsiteX5" fmla="*/ 0 w 4180787"/>
              <a:gd name="connsiteY5" fmla="*/ 435715 h 449341"/>
              <a:gd name="connsiteX6" fmla="*/ 0 w 4180787"/>
              <a:gd name="connsiteY6" fmla="*/ 3102 h 449341"/>
              <a:gd name="connsiteX0" fmla="*/ 0 w 4180787"/>
              <a:gd name="connsiteY0" fmla="*/ 0 h 446239"/>
              <a:gd name="connsiteX1" fmla="*/ 1791064 w 4180787"/>
              <a:gd name="connsiteY1" fmla="*/ 191058 h 446239"/>
              <a:gd name="connsiteX2" fmla="*/ 4180787 w 4180787"/>
              <a:gd name="connsiteY2" fmla="*/ 0 h 446239"/>
              <a:gd name="connsiteX3" fmla="*/ 4180787 w 4180787"/>
              <a:gd name="connsiteY3" fmla="*/ 432613 h 446239"/>
              <a:gd name="connsiteX4" fmla="*/ 1797892 w 4180787"/>
              <a:gd name="connsiteY4" fmla="*/ 446239 h 446239"/>
              <a:gd name="connsiteX5" fmla="*/ 0 w 4180787"/>
              <a:gd name="connsiteY5" fmla="*/ 432613 h 446239"/>
              <a:gd name="connsiteX6" fmla="*/ 0 w 4180787"/>
              <a:gd name="connsiteY6" fmla="*/ 0 h 446239"/>
              <a:gd name="connsiteX0" fmla="*/ 0 w 4180787"/>
              <a:gd name="connsiteY0" fmla="*/ 0 h 432613"/>
              <a:gd name="connsiteX1" fmla="*/ 1791064 w 4180787"/>
              <a:gd name="connsiteY1" fmla="*/ 19105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0 h 432613"/>
              <a:gd name="connsiteX1" fmla="*/ 1835870 w 4180787"/>
              <a:gd name="connsiteY1" fmla="*/ 18721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4908 h 437521"/>
              <a:gd name="connsiteX1" fmla="*/ 1835870 w 4180787"/>
              <a:gd name="connsiteY1" fmla="*/ 192126 h 437521"/>
              <a:gd name="connsiteX2" fmla="*/ 4180787 w 4180787"/>
              <a:gd name="connsiteY2" fmla="*/ 4908 h 437521"/>
              <a:gd name="connsiteX3" fmla="*/ 4180787 w 4180787"/>
              <a:gd name="connsiteY3" fmla="*/ 437521 h 437521"/>
              <a:gd name="connsiteX4" fmla="*/ 1740284 w 4180787"/>
              <a:gd name="connsiteY4" fmla="*/ 305633 h 437521"/>
              <a:gd name="connsiteX5" fmla="*/ 0 w 4180787"/>
              <a:gd name="connsiteY5" fmla="*/ 437521 h 437521"/>
              <a:gd name="connsiteX6" fmla="*/ 0 w 4180787"/>
              <a:gd name="connsiteY6" fmla="*/ 4908 h 437521"/>
              <a:gd name="connsiteX0" fmla="*/ 0 w 4180787"/>
              <a:gd name="connsiteY0" fmla="*/ 4908 h 446252"/>
              <a:gd name="connsiteX1" fmla="*/ 1835870 w 4180787"/>
              <a:gd name="connsiteY1" fmla="*/ 192126 h 446252"/>
              <a:gd name="connsiteX2" fmla="*/ 4180787 w 4180787"/>
              <a:gd name="connsiteY2" fmla="*/ 4908 h 446252"/>
              <a:gd name="connsiteX3" fmla="*/ 4180787 w 4180787"/>
              <a:gd name="connsiteY3" fmla="*/ 437521 h 446252"/>
              <a:gd name="connsiteX4" fmla="*/ 1740284 w 4180787"/>
              <a:gd name="connsiteY4" fmla="*/ 305633 h 446252"/>
              <a:gd name="connsiteX5" fmla="*/ 0 w 4180787"/>
              <a:gd name="connsiteY5" fmla="*/ 437521 h 446252"/>
              <a:gd name="connsiteX6" fmla="*/ 0 w 4180787"/>
              <a:gd name="connsiteY6" fmla="*/ 4908 h 446252"/>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0 h 432613"/>
              <a:gd name="connsiteX1" fmla="*/ 1779968 w 4180787"/>
              <a:gd name="connsiteY1" fmla="*/ 237145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solidFill>
          <a:ln w="25400" cap="flat" cmpd="sng" algn="ctr">
            <a:noFill/>
            <a:prstDash val="solid"/>
          </a:ln>
          <a:effectLst>
            <a:outerShdw blurRad="190500" dist="63500" dir="2700000" algn="tl" rotWithShape="0">
              <a:prstClr val="black">
                <a:alpha val="40000"/>
              </a:prstClr>
            </a:outerShdw>
          </a:effectLst>
        </p:spPr>
        <p:txBody>
          <a:bodyPr rtlCol="0" anchor="ctr"/>
          <a:lstStyle/>
          <a:p>
            <a:pPr algn="ctr" defTabSz="685664">
              <a:lnSpc>
                <a:spcPct val="130000"/>
              </a:lnSpc>
            </a:pPr>
            <a:endParaRPr lang="en-US" sz="2100" kern="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38" name="矩形 1"/>
          <p:cNvSpPr/>
          <p:nvPr/>
        </p:nvSpPr>
        <p:spPr>
          <a:xfrm rot="293950">
            <a:off x="3380034" y="980931"/>
            <a:ext cx="2274475" cy="235355"/>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 fmla="*/ 0 w 4180787"/>
              <a:gd name="connsiteY0" fmla="*/ 0 h 446239"/>
              <a:gd name="connsiteX1" fmla="*/ 4180787 w 4180787"/>
              <a:gd name="connsiteY1" fmla="*/ 0 h 446239"/>
              <a:gd name="connsiteX2" fmla="*/ 4180787 w 4180787"/>
              <a:gd name="connsiteY2" fmla="*/ 432613 h 446239"/>
              <a:gd name="connsiteX3" fmla="*/ 1797892 w 4180787"/>
              <a:gd name="connsiteY3" fmla="*/ 446239 h 446239"/>
              <a:gd name="connsiteX4" fmla="*/ 0 w 4180787"/>
              <a:gd name="connsiteY4" fmla="*/ 432613 h 446239"/>
              <a:gd name="connsiteX5" fmla="*/ 0 w 4180787"/>
              <a:gd name="connsiteY5" fmla="*/ 0 h 446239"/>
              <a:gd name="connsiteX0" fmla="*/ 0 w 4180787"/>
              <a:gd name="connsiteY0" fmla="*/ 3102 h 449341"/>
              <a:gd name="connsiteX1" fmla="*/ 1774422 w 4180787"/>
              <a:gd name="connsiteY1" fmla="*/ 0 h 449341"/>
              <a:gd name="connsiteX2" fmla="*/ 4180787 w 4180787"/>
              <a:gd name="connsiteY2" fmla="*/ 3102 h 449341"/>
              <a:gd name="connsiteX3" fmla="*/ 4180787 w 4180787"/>
              <a:gd name="connsiteY3" fmla="*/ 435715 h 449341"/>
              <a:gd name="connsiteX4" fmla="*/ 1797892 w 4180787"/>
              <a:gd name="connsiteY4" fmla="*/ 449341 h 449341"/>
              <a:gd name="connsiteX5" fmla="*/ 0 w 4180787"/>
              <a:gd name="connsiteY5" fmla="*/ 435715 h 449341"/>
              <a:gd name="connsiteX6" fmla="*/ 0 w 4180787"/>
              <a:gd name="connsiteY6" fmla="*/ 3102 h 449341"/>
              <a:gd name="connsiteX0" fmla="*/ 0 w 4180787"/>
              <a:gd name="connsiteY0" fmla="*/ 0 h 446239"/>
              <a:gd name="connsiteX1" fmla="*/ 1791064 w 4180787"/>
              <a:gd name="connsiteY1" fmla="*/ 191058 h 446239"/>
              <a:gd name="connsiteX2" fmla="*/ 4180787 w 4180787"/>
              <a:gd name="connsiteY2" fmla="*/ 0 h 446239"/>
              <a:gd name="connsiteX3" fmla="*/ 4180787 w 4180787"/>
              <a:gd name="connsiteY3" fmla="*/ 432613 h 446239"/>
              <a:gd name="connsiteX4" fmla="*/ 1797892 w 4180787"/>
              <a:gd name="connsiteY4" fmla="*/ 446239 h 446239"/>
              <a:gd name="connsiteX5" fmla="*/ 0 w 4180787"/>
              <a:gd name="connsiteY5" fmla="*/ 432613 h 446239"/>
              <a:gd name="connsiteX6" fmla="*/ 0 w 4180787"/>
              <a:gd name="connsiteY6" fmla="*/ 0 h 446239"/>
              <a:gd name="connsiteX0" fmla="*/ 0 w 4180787"/>
              <a:gd name="connsiteY0" fmla="*/ 0 h 432613"/>
              <a:gd name="connsiteX1" fmla="*/ 1791064 w 4180787"/>
              <a:gd name="connsiteY1" fmla="*/ 19105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0 h 432613"/>
              <a:gd name="connsiteX1" fmla="*/ 1835870 w 4180787"/>
              <a:gd name="connsiteY1" fmla="*/ 18721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4908 h 437521"/>
              <a:gd name="connsiteX1" fmla="*/ 1835870 w 4180787"/>
              <a:gd name="connsiteY1" fmla="*/ 192126 h 437521"/>
              <a:gd name="connsiteX2" fmla="*/ 4180787 w 4180787"/>
              <a:gd name="connsiteY2" fmla="*/ 4908 h 437521"/>
              <a:gd name="connsiteX3" fmla="*/ 4180787 w 4180787"/>
              <a:gd name="connsiteY3" fmla="*/ 437521 h 437521"/>
              <a:gd name="connsiteX4" fmla="*/ 1740284 w 4180787"/>
              <a:gd name="connsiteY4" fmla="*/ 305633 h 437521"/>
              <a:gd name="connsiteX5" fmla="*/ 0 w 4180787"/>
              <a:gd name="connsiteY5" fmla="*/ 437521 h 437521"/>
              <a:gd name="connsiteX6" fmla="*/ 0 w 4180787"/>
              <a:gd name="connsiteY6" fmla="*/ 4908 h 437521"/>
              <a:gd name="connsiteX0" fmla="*/ 0 w 4180787"/>
              <a:gd name="connsiteY0" fmla="*/ 4908 h 446252"/>
              <a:gd name="connsiteX1" fmla="*/ 1835870 w 4180787"/>
              <a:gd name="connsiteY1" fmla="*/ 192126 h 446252"/>
              <a:gd name="connsiteX2" fmla="*/ 4180787 w 4180787"/>
              <a:gd name="connsiteY2" fmla="*/ 4908 h 446252"/>
              <a:gd name="connsiteX3" fmla="*/ 4180787 w 4180787"/>
              <a:gd name="connsiteY3" fmla="*/ 437521 h 446252"/>
              <a:gd name="connsiteX4" fmla="*/ 1740284 w 4180787"/>
              <a:gd name="connsiteY4" fmla="*/ 305633 h 446252"/>
              <a:gd name="connsiteX5" fmla="*/ 0 w 4180787"/>
              <a:gd name="connsiteY5" fmla="*/ 437521 h 446252"/>
              <a:gd name="connsiteX6" fmla="*/ 0 w 4180787"/>
              <a:gd name="connsiteY6" fmla="*/ 4908 h 446252"/>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0 h 432613"/>
              <a:gd name="connsiteX1" fmla="*/ 1779968 w 4180787"/>
              <a:gd name="connsiteY1" fmla="*/ 237145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solidFill>
          <a:ln w="25400" cap="flat" cmpd="sng" algn="ctr">
            <a:noFill/>
            <a:prstDash val="solid"/>
          </a:ln>
          <a:effectLst>
            <a:outerShdw blurRad="190500" dist="63500" dir="2700000" algn="tl" rotWithShape="0">
              <a:prstClr val="black">
                <a:alpha val="40000"/>
              </a:prstClr>
            </a:outerShdw>
          </a:effectLst>
        </p:spPr>
        <p:txBody>
          <a:bodyPr rtlCol="0" anchor="ctr"/>
          <a:lstStyle/>
          <a:p>
            <a:pPr algn="ctr" defTabSz="685664">
              <a:lnSpc>
                <a:spcPct val="130000"/>
              </a:lnSpc>
            </a:pPr>
            <a:endParaRPr lang="en-US" sz="2100" kern="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39" name="矩形 1"/>
          <p:cNvSpPr/>
          <p:nvPr/>
        </p:nvSpPr>
        <p:spPr>
          <a:xfrm rot="20453418">
            <a:off x="2897250" y="1574078"/>
            <a:ext cx="2729114" cy="300328"/>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 fmla="*/ 0 w 4180787"/>
              <a:gd name="connsiteY0" fmla="*/ 0 h 446239"/>
              <a:gd name="connsiteX1" fmla="*/ 4180787 w 4180787"/>
              <a:gd name="connsiteY1" fmla="*/ 0 h 446239"/>
              <a:gd name="connsiteX2" fmla="*/ 4180787 w 4180787"/>
              <a:gd name="connsiteY2" fmla="*/ 432613 h 446239"/>
              <a:gd name="connsiteX3" fmla="*/ 1797892 w 4180787"/>
              <a:gd name="connsiteY3" fmla="*/ 446239 h 446239"/>
              <a:gd name="connsiteX4" fmla="*/ 0 w 4180787"/>
              <a:gd name="connsiteY4" fmla="*/ 432613 h 446239"/>
              <a:gd name="connsiteX5" fmla="*/ 0 w 4180787"/>
              <a:gd name="connsiteY5" fmla="*/ 0 h 446239"/>
              <a:gd name="connsiteX0" fmla="*/ 0 w 4180787"/>
              <a:gd name="connsiteY0" fmla="*/ 3102 h 449341"/>
              <a:gd name="connsiteX1" fmla="*/ 1774422 w 4180787"/>
              <a:gd name="connsiteY1" fmla="*/ 0 h 449341"/>
              <a:gd name="connsiteX2" fmla="*/ 4180787 w 4180787"/>
              <a:gd name="connsiteY2" fmla="*/ 3102 h 449341"/>
              <a:gd name="connsiteX3" fmla="*/ 4180787 w 4180787"/>
              <a:gd name="connsiteY3" fmla="*/ 435715 h 449341"/>
              <a:gd name="connsiteX4" fmla="*/ 1797892 w 4180787"/>
              <a:gd name="connsiteY4" fmla="*/ 449341 h 449341"/>
              <a:gd name="connsiteX5" fmla="*/ 0 w 4180787"/>
              <a:gd name="connsiteY5" fmla="*/ 435715 h 449341"/>
              <a:gd name="connsiteX6" fmla="*/ 0 w 4180787"/>
              <a:gd name="connsiteY6" fmla="*/ 3102 h 449341"/>
              <a:gd name="connsiteX0" fmla="*/ 0 w 4180787"/>
              <a:gd name="connsiteY0" fmla="*/ 0 h 446239"/>
              <a:gd name="connsiteX1" fmla="*/ 1791064 w 4180787"/>
              <a:gd name="connsiteY1" fmla="*/ 191058 h 446239"/>
              <a:gd name="connsiteX2" fmla="*/ 4180787 w 4180787"/>
              <a:gd name="connsiteY2" fmla="*/ 0 h 446239"/>
              <a:gd name="connsiteX3" fmla="*/ 4180787 w 4180787"/>
              <a:gd name="connsiteY3" fmla="*/ 432613 h 446239"/>
              <a:gd name="connsiteX4" fmla="*/ 1797892 w 4180787"/>
              <a:gd name="connsiteY4" fmla="*/ 446239 h 446239"/>
              <a:gd name="connsiteX5" fmla="*/ 0 w 4180787"/>
              <a:gd name="connsiteY5" fmla="*/ 432613 h 446239"/>
              <a:gd name="connsiteX6" fmla="*/ 0 w 4180787"/>
              <a:gd name="connsiteY6" fmla="*/ 0 h 446239"/>
              <a:gd name="connsiteX0" fmla="*/ 0 w 4180787"/>
              <a:gd name="connsiteY0" fmla="*/ 0 h 432613"/>
              <a:gd name="connsiteX1" fmla="*/ 1791064 w 4180787"/>
              <a:gd name="connsiteY1" fmla="*/ 19105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0 h 432613"/>
              <a:gd name="connsiteX1" fmla="*/ 1835870 w 4180787"/>
              <a:gd name="connsiteY1" fmla="*/ 18721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4908 h 437521"/>
              <a:gd name="connsiteX1" fmla="*/ 1835870 w 4180787"/>
              <a:gd name="connsiteY1" fmla="*/ 192126 h 437521"/>
              <a:gd name="connsiteX2" fmla="*/ 4180787 w 4180787"/>
              <a:gd name="connsiteY2" fmla="*/ 4908 h 437521"/>
              <a:gd name="connsiteX3" fmla="*/ 4180787 w 4180787"/>
              <a:gd name="connsiteY3" fmla="*/ 437521 h 437521"/>
              <a:gd name="connsiteX4" fmla="*/ 1740284 w 4180787"/>
              <a:gd name="connsiteY4" fmla="*/ 305633 h 437521"/>
              <a:gd name="connsiteX5" fmla="*/ 0 w 4180787"/>
              <a:gd name="connsiteY5" fmla="*/ 437521 h 437521"/>
              <a:gd name="connsiteX6" fmla="*/ 0 w 4180787"/>
              <a:gd name="connsiteY6" fmla="*/ 4908 h 437521"/>
              <a:gd name="connsiteX0" fmla="*/ 0 w 4180787"/>
              <a:gd name="connsiteY0" fmla="*/ 4908 h 446252"/>
              <a:gd name="connsiteX1" fmla="*/ 1835870 w 4180787"/>
              <a:gd name="connsiteY1" fmla="*/ 192126 h 446252"/>
              <a:gd name="connsiteX2" fmla="*/ 4180787 w 4180787"/>
              <a:gd name="connsiteY2" fmla="*/ 4908 h 446252"/>
              <a:gd name="connsiteX3" fmla="*/ 4180787 w 4180787"/>
              <a:gd name="connsiteY3" fmla="*/ 437521 h 446252"/>
              <a:gd name="connsiteX4" fmla="*/ 1740284 w 4180787"/>
              <a:gd name="connsiteY4" fmla="*/ 305633 h 446252"/>
              <a:gd name="connsiteX5" fmla="*/ 0 w 4180787"/>
              <a:gd name="connsiteY5" fmla="*/ 437521 h 446252"/>
              <a:gd name="connsiteX6" fmla="*/ 0 w 4180787"/>
              <a:gd name="connsiteY6" fmla="*/ 4908 h 446252"/>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0 h 432613"/>
              <a:gd name="connsiteX1" fmla="*/ 1779968 w 4180787"/>
              <a:gd name="connsiteY1" fmla="*/ 237145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solidFill>
          <a:ln w="25400" cap="flat" cmpd="sng" algn="ctr">
            <a:noFill/>
            <a:prstDash val="solid"/>
          </a:ln>
          <a:effectLst>
            <a:outerShdw blurRad="190500" dist="63500" dir="2700000" algn="tl" rotWithShape="0">
              <a:prstClr val="black">
                <a:alpha val="40000"/>
              </a:prstClr>
            </a:outerShdw>
          </a:effectLst>
        </p:spPr>
        <p:txBody>
          <a:bodyPr rtlCol="0" anchor="ctr"/>
          <a:lstStyle/>
          <a:p>
            <a:pPr algn="ctr" defTabSz="685664">
              <a:lnSpc>
                <a:spcPct val="130000"/>
              </a:lnSpc>
            </a:pPr>
            <a:endParaRPr lang="en-US" sz="2100" kern="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6" name="组合 52"/>
          <p:cNvGrpSpPr/>
          <p:nvPr/>
        </p:nvGrpSpPr>
        <p:grpSpPr>
          <a:xfrm>
            <a:off x="2876102" y="642924"/>
            <a:ext cx="562176" cy="571669"/>
            <a:chOff x="1101935" y="1054869"/>
            <a:chExt cx="1369556" cy="1392682"/>
          </a:xfrm>
        </p:grpSpPr>
        <p:sp>
          <p:nvSpPr>
            <p:cNvPr id="1048640" name="椭圆 28"/>
            <p:cNvSpPr/>
            <p:nvPr/>
          </p:nvSpPr>
          <p:spPr>
            <a:xfrm>
              <a:off x="1101935" y="1054869"/>
              <a:ext cx="1369556" cy="1392682"/>
            </a:xfrm>
            <a:prstGeom prst="ellipse">
              <a:avLst/>
            </a:prstGeom>
            <a:gradFill flip="none" rotWithShape="1">
              <a:gsLst>
                <a:gs pos="0">
                  <a:schemeClr val="bg1">
                    <a:shade val="100000"/>
                    <a:satMod val="115000"/>
                  </a:schemeClr>
                </a:gs>
                <a:gs pos="100000">
                  <a:schemeClr val="bg1">
                    <a:shade val="67500"/>
                    <a:satMod val="115000"/>
                  </a:schemeClr>
                </a:gs>
              </a:gsLst>
              <a:lin ang="2700000" scaled="1"/>
            </a:gradFill>
            <a:ln w="76200" cap="flat" cmpd="sng" algn="ctr">
              <a:solidFill>
                <a:srgbClr val="8CC94C"/>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68567" tIns="34284" rIns="68567" bIns="34284" numCol="1" spcCol="0" rtlCol="0" fromWordArt="0" anchor="ctr" anchorCtr="0" forceAA="0" compatLnSpc="1">
              <a:prstTxWarp prst="textNoShape">
                <a:avLst/>
              </a:prstTxWarp>
              <a:noAutofit/>
            </a:bodyPr>
            <a:lstStyle/>
            <a:p>
              <a:pPr algn="ctr" defTabSz="685664">
                <a:lnSpc>
                  <a:spcPct val="130000"/>
                </a:lnSpc>
              </a:pPr>
              <a:endParaRPr lang="en-US" sz="135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41" name="椭圆 29"/>
            <p:cNvSpPr/>
            <p:nvPr/>
          </p:nvSpPr>
          <p:spPr>
            <a:xfrm>
              <a:off x="1250079" y="1205514"/>
              <a:ext cx="1073269" cy="1091392"/>
            </a:xfrm>
            <a:prstGeom prst="ellipse">
              <a:avLst/>
            </a:prstGeom>
            <a:gradFill flip="none" rotWithShape="1">
              <a:gsLst>
                <a:gs pos="0">
                  <a:schemeClr val="bg1">
                    <a:shade val="100000"/>
                    <a:satMod val="115000"/>
                  </a:schemeClr>
                </a:gs>
                <a:gs pos="100000">
                  <a:schemeClr val="bg1">
                    <a:shade val="67500"/>
                    <a:satMod val="115000"/>
                  </a:schemeClr>
                </a:gs>
              </a:gsLst>
              <a:lin ang="13500000" scaled="1"/>
            </a:gradFill>
            <a:ln w="25400" cap="flat" cmpd="sng" algn="ctr">
              <a:solidFill>
                <a:srgbClr val="8CC94C"/>
              </a:solidFill>
              <a:prstDash val="solid"/>
            </a:ln>
            <a:effectLst/>
          </p:spPr>
          <p:txBody>
            <a:bodyPr rot="0" spcFirstLastPara="0" vertOverflow="overflow" horzOverflow="overflow" vert="horz" wrap="square" lIns="68567" tIns="34284" rIns="68567" bIns="34284" numCol="1" spcCol="0" rtlCol="0" fromWordArt="0" anchor="ctr" anchorCtr="0" forceAA="0" compatLnSpc="1">
              <a:prstTxWarp prst="textNoShape">
                <a:avLst/>
              </a:prstTxWarp>
              <a:noAutofit/>
            </a:bodyPr>
            <a:lstStyle/>
            <a:p>
              <a:pPr algn="ctr" defTabSz="685664">
                <a:lnSpc>
                  <a:spcPct val="130000"/>
                </a:lnSpc>
              </a:pPr>
              <a:endParaRPr lang="en-US" sz="135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7" name="组合 67"/>
          <p:cNvGrpSpPr/>
          <p:nvPr/>
        </p:nvGrpSpPr>
        <p:grpSpPr>
          <a:xfrm>
            <a:off x="5152248" y="750882"/>
            <a:ext cx="896159" cy="911292"/>
            <a:chOff x="1101935" y="1054869"/>
            <a:chExt cx="1369556" cy="1392682"/>
          </a:xfrm>
        </p:grpSpPr>
        <p:sp>
          <p:nvSpPr>
            <p:cNvPr id="1048642" name="椭圆 28"/>
            <p:cNvSpPr/>
            <p:nvPr/>
          </p:nvSpPr>
          <p:spPr>
            <a:xfrm>
              <a:off x="1101935" y="1054869"/>
              <a:ext cx="1369556" cy="1392682"/>
            </a:xfrm>
            <a:prstGeom prst="ellipse">
              <a:avLst/>
            </a:prstGeom>
            <a:gradFill flip="none" rotWithShape="1">
              <a:gsLst>
                <a:gs pos="0">
                  <a:schemeClr val="bg1">
                    <a:shade val="100000"/>
                    <a:satMod val="115000"/>
                  </a:schemeClr>
                </a:gs>
                <a:gs pos="100000">
                  <a:schemeClr val="bg1">
                    <a:shade val="67500"/>
                    <a:satMod val="115000"/>
                  </a:schemeClr>
                </a:gs>
              </a:gsLst>
              <a:lin ang="2700000" scaled="1"/>
            </a:gradFill>
            <a:ln w="76200" cap="flat" cmpd="sng" algn="ctr">
              <a:solidFill>
                <a:srgbClr val="108036"/>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68567" tIns="34284" rIns="68567" bIns="34284" numCol="1" spcCol="0" rtlCol="0" fromWordArt="0" anchor="ctr" anchorCtr="0" forceAA="0" compatLnSpc="1">
              <a:prstTxWarp prst="textNoShape">
                <a:avLst/>
              </a:prstTxWarp>
              <a:noAutofit/>
            </a:bodyPr>
            <a:lstStyle/>
            <a:p>
              <a:pPr algn="ctr" defTabSz="685664">
                <a:lnSpc>
                  <a:spcPct val="130000"/>
                </a:lnSpc>
              </a:pPr>
              <a:endParaRPr lang="en-US" sz="135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43" name="椭圆 29"/>
            <p:cNvSpPr/>
            <p:nvPr/>
          </p:nvSpPr>
          <p:spPr>
            <a:xfrm>
              <a:off x="1250079" y="1205514"/>
              <a:ext cx="1073269" cy="1091392"/>
            </a:xfrm>
            <a:prstGeom prst="ellipse">
              <a:avLst/>
            </a:prstGeom>
            <a:gradFill flip="none" rotWithShape="1">
              <a:gsLst>
                <a:gs pos="0">
                  <a:schemeClr val="bg1">
                    <a:shade val="100000"/>
                    <a:satMod val="115000"/>
                  </a:schemeClr>
                </a:gs>
                <a:gs pos="100000">
                  <a:schemeClr val="bg1">
                    <a:shade val="67500"/>
                    <a:satMod val="115000"/>
                  </a:schemeClr>
                </a:gs>
              </a:gsLst>
              <a:lin ang="13500000" scaled="1"/>
            </a:gradFill>
            <a:ln w="25400" cap="flat" cmpd="sng" algn="ctr">
              <a:solidFill>
                <a:srgbClr val="108036"/>
              </a:solidFill>
              <a:prstDash val="solid"/>
            </a:ln>
            <a:effectLst/>
          </p:spPr>
          <p:txBody>
            <a:bodyPr rot="0" spcFirstLastPara="0" vertOverflow="overflow" horzOverflow="overflow" vert="horz" wrap="square" lIns="68567" tIns="34284" rIns="68567" bIns="34284" numCol="1" spcCol="0" rtlCol="0" fromWordArt="0" anchor="ctr" anchorCtr="0" forceAA="0" compatLnSpc="1">
              <a:prstTxWarp prst="textNoShape">
                <a:avLst/>
              </a:prstTxWarp>
              <a:noAutofit/>
            </a:bodyPr>
            <a:lstStyle/>
            <a:p>
              <a:pPr algn="ctr" defTabSz="685664">
                <a:lnSpc>
                  <a:spcPct val="130000"/>
                </a:lnSpc>
              </a:pPr>
              <a:endParaRPr lang="en-US" sz="135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8" name="组合 70"/>
          <p:cNvGrpSpPr/>
          <p:nvPr/>
        </p:nvGrpSpPr>
        <p:grpSpPr>
          <a:xfrm>
            <a:off x="2429482" y="1669529"/>
            <a:ext cx="927877" cy="943543"/>
            <a:chOff x="1101935" y="1054869"/>
            <a:chExt cx="1369556" cy="1392682"/>
          </a:xfrm>
        </p:grpSpPr>
        <p:sp>
          <p:nvSpPr>
            <p:cNvPr id="1048644" name="椭圆 28"/>
            <p:cNvSpPr/>
            <p:nvPr/>
          </p:nvSpPr>
          <p:spPr>
            <a:xfrm>
              <a:off x="1101935" y="1054869"/>
              <a:ext cx="1369556" cy="1392682"/>
            </a:xfrm>
            <a:prstGeom prst="ellipse">
              <a:avLst/>
            </a:prstGeom>
            <a:gradFill flip="none" rotWithShape="1">
              <a:gsLst>
                <a:gs pos="0">
                  <a:schemeClr val="bg1">
                    <a:shade val="100000"/>
                    <a:satMod val="115000"/>
                  </a:schemeClr>
                </a:gs>
                <a:gs pos="100000">
                  <a:schemeClr val="bg1">
                    <a:shade val="67500"/>
                    <a:satMod val="115000"/>
                  </a:schemeClr>
                </a:gs>
              </a:gsLst>
              <a:lin ang="2700000" scaled="1"/>
            </a:gradFill>
            <a:ln w="76200" cap="flat" cmpd="sng" algn="ctr">
              <a:solidFill>
                <a:srgbClr val="8CC94C"/>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68567" tIns="34284" rIns="68567" bIns="34284" numCol="1" spcCol="0" rtlCol="0" fromWordArt="0" anchor="ctr" anchorCtr="0" forceAA="0" compatLnSpc="1">
              <a:prstTxWarp prst="textNoShape">
                <a:avLst/>
              </a:prstTxWarp>
              <a:noAutofit/>
            </a:bodyPr>
            <a:lstStyle/>
            <a:p>
              <a:pPr algn="ctr" defTabSz="685664">
                <a:lnSpc>
                  <a:spcPct val="130000"/>
                </a:lnSpc>
              </a:pPr>
              <a:endParaRPr lang="en-US" sz="135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45" name="椭圆 29"/>
            <p:cNvSpPr/>
            <p:nvPr/>
          </p:nvSpPr>
          <p:spPr>
            <a:xfrm>
              <a:off x="1250079" y="1205514"/>
              <a:ext cx="1073269" cy="1091392"/>
            </a:xfrm>
            <a:prstGeom prst="ellipse">
              <a:avLst/>
            </a:prstGeom>
            <a:gradFill flip="none" rotWithShape="1">
              <a:gsLst>
                <a:gs pos="0">
                  <a:schemeClr val="bg1">
                    <a:shade val="100000"/>
                    <a:satMod val="115000"/>
                  </a:schemeClr>
                </a:gs>
                <a:gs pos="100000">
                  <a:schemeClr val="bg1">
                    <a:shade val="67500"/>
                    <a:satMod val="115000"/>
                  </a:schemeClr>
                </a:gs>
              </a:gsLst>
              <a:lin ang="13500000" scaled="1"/>
            </a:gradFill>
            <a:ln w="25400" cap="flat" cmpd="sng" algn="ctr">
              <a:solidFill>
                <a:srgbClr val="8CC94C"/>
              </a:solidFill>
              <a:prstDash val="solid"/>
            </a:ln>
            <a:effectLst/>
          </p:spPr>
          <p:txBody>
            <a:bodyPr rot="0" spcFirstLastPara="0" vertOverflow="overflow" horzOverflow="overflow" vert="horz" wrap="square" lIns="68567" tIns="34284" rIns="68567" bIns="34284" numCol="1" spcCol="0" rtlCol="0" fromWordArt="0" anchor="ctr" anchorCtr="0" forceAA="0" compatLnSpc="1">
              <a:prstTxWarp prst="textNoShape">
                <a:avLst/>
              </a:prstTxWarp>
              <a:noAutofit/>
            </a:bodyPr>
            <a:lstStyle/>
            <a:p>
              <a:pPr algn="ctr" defTabSz="685664">
                <a:lnSpc>
                  <a:spcPct val="130000"/>
                </a:lnSpc>
              </a:pPr>
              <a:endParaRPr lang="en-US" sz="135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9" name="组合 73"/>
          <p:cNvGrpSpPr/>
          <p:nvPr/>
        </p:nvGrpSpPr>
        <p:grpSpPr>
          <a:xfrm>
            <a:off x="4802775" y="2173600"/>
            <a:ext cx="530672" cy="539632"/>
            <a:chOff x="1101935" y="1054869"/>
            <a:chExt cx="1369556" cy="1392682"/>
          </a:xfrm>
        </p:grpSpPr>
        <p:sp>
          <p:nvSpPr>
            <p:cNvPr id="1048646" name="椭圆 28"/>
            <p:cNvSpPr/>
            <p:nvPr/>
          </p:nvSpPr>
          <p:spPr>
            <a:xfrm>
              <a:off x="1101935" y="1054869"/>
              <a:ext cx="1369556" cy="1392682"/>
            </a:xfrm>
            <a:prstGeom prst="ellipse">
              <a:avLst/>
            </a:prstGeom>
            <a:gradFill flip="none" rotWithShape="1">
              <a:gsLst>
                <a:gs pos="0">
                  <a:schemeClr val="bg1">
                    <a:shade val="100000"/>
                    <a:satMod val="115000"/>
                  </a:schemeClr>
                </a:gs>
                <a:gs pos="100000">
                  <a:schemeClr val="bg1">
                    <a:shade val="67500"/>
                    <a:satMod val="115000"/>
                  </a:schemeClr>
                </a:gs>
              </a:gsLst>
              <a:lin ang="2700000" scaled="1"/>
            </a:gradFill>
            <a:ln w="76200" cap="flat" cmpd="sng" algn="ctr">
              <a:solidFill>
                <a:srgbClr val="108036"/>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68567" tIns="34284" rIns="68567" bIns="34284" numCol="1" spcCol="0" rtlCol="0" fromWordArt="0" anchor="ctr" anchorCtr="0" forceAA="0" compatLnSpc="1">
              <a:prstTxWarp prst="textNoShape">
                <a:avLst/>
              </a:prstTxWarp>
              <a:noAutofit/>
            </a:bodyPr>
            <a:lstStyle/>
            <a:p>
              <a:pPr algn="ctr" defTabSz="685664">
                <a:lnSpc>
                  <a:spcPct val="130000"/>
                </a:lnSpc>
              </a:pPr>
              <a:endParaRPr lang="en-US" sz="135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47" name="椭圆 29"/>
            <p:cNvSpPr/>
            <p:nvPr/>
          </p:nvSpPr>
          <p:spPr>
            <a:xfrm>
              <a:off x="1250079" y="1205514"/>
              <a:ext cx="1073269" cy="1091392"/>
            </a:xfrm>
            <a:prstGeom prst="ellipse">
              <a:avLst/>
            </a:prstGeom>
            <a:gradFill flip="none" rotWithShape="1">
              <a:gsLst>
                <a:gs pos="0">
                  <a:schemeClr val="bg1">
                    <a:shade val="100000"/>
                    <a:satMod val="115000"/>
                  </a:schemeClr>
                </a:gs>
                <a:gs pos="100000">
                  <a:schemeClr val="bg1">
                    <a:shade val="67500"/>
                    <a:satMod val="115000"/>
                  </a:schemeClr>
                </a:gs>
              </a:gsLst>
              <a:lin ang="13500000" scaled="1"/>
            </a:gradFill>
            <a:ln w="25400" cap="flat" cmpd="sng" algn="ctr">
              <a:solidFill>
                <a:srgbClr val="108036"/>
              </a:solidFill>
              <a:prstDash val="solid"/>
            </a:ln>
            <a:effectLst/>
          </p:spPr>
          <p:txBody>
            <a:bodyPr rot="0" spcFirstLastPara="0" vertOverflow="overflow" horzOverflow="overflow" vert="horz" wrap="square" lIns="68567" tIns="34284" rIns="68567" bIns="34284" numCol="1" spcCol="0" rtlCol="0" fromWordArt="0" anchor="ctr" anchorCtr="0" forceAA="0" compatLnSpc="1">
              <a:prstTxWarp prst="textNoShape">
                <a:avLst/>
              </a:prstTxWarp>
              <a:noAutofit/>
            </a:bodyPr>
            <a:lstStyle/>
            <a:p>
              <a:pPr algn="ctr" defTabSz="685664">
                <a:lnSpc>
                  <a:spcPct val="130000"/>
                </a:lnSpc>
              </a:pPr>
              <a:endParaRPr lang="en-US" sz="135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0" name="组合 76"/>
          <p:cNvGrpSpPr/>
          <p:nvPr/>
        </p:nvGrpSpPr>
        <p:grpSpPr>
          <a:xfrm>
            <a:off x="3360233" y="2905029"/>
            <a:ext cx="530672" cy="539632"/>
            <a:chOff x="1101935" y="1054869"/>
            <a:chExt cx="1369556" cy="1392682"/>
          </a:xfrm>
        </p:grpSpPr>
        <p:sp>
          <p:nvSpPr>
            <p:cNvPr id="1048648" name="椭圆 28"/>
            <p:cNvSpPr/>
            <p:nvPr/>
          </p:nvSpPr>
          <p:spPr>
            <a:xfrm>
              <a:off x="1101935" y="1054869"/>
              <a:ext cx="1369556" cy="1392682"/>
            </a:xfrm>
            <a:prstGeom prst="ellipse">
              <a:avLst/>
            </a:prstGeom>
            <a:gradFill flip="none" rotWithShape="1">
              <a:gsLst>
                <a:gs pos="0">
                  <a:schemeClr val="bg1">
                    <a:shade val="100000"/>
                    <a:satMod val="115000"/>
                  </a:schemeClr>
                </a:gs>
                <a:gs pos="100000">
                  <a:schemeClr val="bg1">
                    <a:shade val="67500"/>
                    <a:satMod val="115000"/>
                  </a:schemeClr>
                </a:gs>
              </a:gsLst>
              <a:lin ang="2700000" scaled="1"/>
            </a:gradFill>
            <a:ln w="76200" cap="flat" cmpd="sng" algn="ctr">
              <a:solidFill>
                <a:srgbClr val="8CC94C"/>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68567" tIns="34284" rIns="68567" bIns="34284" numCol="1" spcCol="0" rtlCol="0" fromWordArt="0" anchor="ctr" anchorCtr="0" forceAA="0" compatLnSpc="1">
              <a:prstTxWarp prst="textNoShape">
                <a:avLst/>
              </a:prstTxWarp>
              <a:noAutofit/>
            </a:bodyPr>
            <a:lstStyle/>
            <a:p>
              <a:pPr algn="ctr" defTabSz="685664">
                <a:lnSpc>
                  <a:spcPct val="130000"/>
                </a:lnSpc>
              </a:pPr>
              <a:endParaRPr lang="en-US" sz="135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49" name="椭圆 29"/>
            <p:cNvSpPr/>
            <p:nvPr/>
          </p:nvSpPr>
          <p:spPr>
            <a:xfrm>
              <a:off x="1250079" y="1205514"/>
              <a:ext cx="1073269" cy="1091392"/>
            </a:xfrm>
            <a:prstGeom prst="ellipse">
              <a:avLst/>
            </a:prstGeom>
            <a:gradFill flip="none" rotWithShape="1">
              <a:gsLst>
                <a:gs pos="0">
                  <a:schemeClr val="bg1">
                    <a:shade val="100000"/>
                    <a:satMod val="115000"/>
                  </a:schemeClr>
                </a:gs>
                <a:gs pos="100000">
                  <a:schemeClr val="bg1">
                    <a:shade val="67500"/>
                    <a:satMod val="115000"/>
                  </a:schemeClr>
                </a:gs>
              </a:gsLst>
              <a:lin ang="13500000" scaled="1"/>
            </a:gradFill>
            <a:ln w="25400" cap="flat" cmpd="sng" algn="ctr">
              <a:solidFill>
                <a:srgbClr val="8CC94C"/>
              </a:solidFill>
              <a:prstDash val="solid"/>
            </a:ln>
            <a:effectLst/>
          </p:spPr>
          <p:txBody>
            <a:bodyPr rot="0" spcFirstLastPara="0" vertOverflow="overflow" horzOverflow="overflow" vert="horz" wrap="square" lIns="68567" tIns="34284" rIns="68567" bIns="34284" numCol="1" spcCol="0" rtlCol="0" fromWordArt="0" anchor="ctr" anchorCtr="0" forceAA="0" compatLnSpc="1">
              <a:prstTxWarp prst="textNoShape">
                <a:avLst/>
              </a:prstTxWarp>
              <a:noAutofit/>
            </a:bodyPr>
            <a:lstStyle/>
            <a:p>
              <a:pPr algn="ctr" defTabSz="685664">
                <a:lnSpc>
                  <a:spcPct val="130000"/>
                </a:lnSpc>
              </a:pPr>
              <a:endParaRPr lang="en-US" sz="135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048664" name="矩形 45"/>
          <p:cNvSpPr/>
          <p:nvPr/>
        </p:nvSpPr>
        <p:spPr>
          <a:xfrm>
            <a:off x="3662137" y="142858"/>
            <a:ext cx="1744980" cy="205741"/>
          </a:xfrm>
          <a:prstGeom prst="rect">
            <a:avLst/>
          </a:prstGeom>
          <a:effectLst/>
        </p:spPr>
        <p:txBody>
          <a:bodyPr vert="horz" wrap="none">
            <a:spAutoFit/>
          </a:bodyPr>
          <a:lstStyle/>
          <a:p>
            <a:pPr algn="ctr"/>
            <a:r>
              <a:rPr lang="en-US" altLang="zh-CN" sz="747" b="1" dirty="0">
                <a:solidFill>
                  <a:srgbClr val="8CC94C"/>
                </a:solidFill>
                <a:latin typeface="+mj-lt"/>
                <a:ea typeface="微软雅黑" panose="020B0503020204020204" pitchFamily="34" charset="-122"/>
              </a:rPr>
              <a:t>Please replace the written content</a:t>
            </a:r>
            <a:endParaRPr lang="zh-CN" altLang="en-US" sz="747" b="1" dirty="0">
              <a:solidFill>
                <a:srgbClr val="8CC94C"/>
              </a:solidFill>
              <a:latin typeface="+mj-lt"/>
              <a:ea typeface="微软雅黑" panose="020B0503020204020204" pitchFamily="34" charset="-122"/>
            </a:endParaRPr>
          </a:p>
        </p:txBody>
      </p:sp>
      <p:sp>
        <p:nvSpPr>
          <p:cNvPr id="1048666" name="等腰三角形 47"/>
          <p:cNvSpPr/>
          <p:nvPr/>
        </p:nvSpPr>
        <p:spPr>
          <a:xfrm rot="10800000">
            <a:off x="4239163" y="-11067"/>
            <a:ext cx="665674" cy="169934"/>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40" name="TextBox 39"/>
          <p:cNvSpPr txBox="1"/>
          <p:nvPr/>
        </p:nvSpPr>
        <p:spPr>
          <a:xfrm>
            <a:off x="6643702" y="3143254"/>
            <a:ext cx="2143140" cy="369332"/>
          </a:xfrm>
          <a:prstGeom prst="rect">
            <a:avLst/>
          </a:prstGeom>
          <a:noFill/>
        </p:spPr>
        <p:txBody>
          <a:bodyPr wrap="square" rtlCol="0">
            <a:spAutoFit/>
          </a:bodyPr>
          <a:lstStyle/>
          <a:p>
            <a:r>
              <a:rPr lang="zh-CN" altLang="en-US" spc="-300" dirty="0" smtClean="0">
                <a:solidFill>
                  <a:schemeClr val="tx1">
                    <a:lumMod val="50000"/>
                  </a:schemeClr>
                </a:solidFill>
                <a:latin typeface="Arial Unicode MS" pitchFamily="34" charset="-122"/>
                <a:ea typeface="Arial Unicode MS" pitchFamily="34" charset="-122"/>
                <a:cs typeface="Arial Unicode MS" pitchFamily="34" charset="-122"/>
              </a:rPr>
              <a:t>慢性重症营养障碍</a:t>
            </a:r>
            <a:endParaRPr lang="zh-CN" altLang="en-US" spc="-300" dirty="0">
              <a:solidFill>
                <a:schemeClr val="tx1">
                  <a:lumMod val="50000"/>
                </a:schemeClr>
              </a:solidFill>
              <a:latin typeface="Arial Unicode MS" pitchFamily="34" charset="-122"/>
              <a:ea typeface="Arial Unicode MS" pitchFamily="34" charset="-122"/>
              <a:cs typeface="Arial Unicode MS" pitchFamily="34" charset="-122"/>
            </a:endParaRPr>
          </a:p>
        </p:txBody>
      </p:sp>
      <p:sp>
        <p:nvSpPr>
          <p:cNvPr id="44" name="TextBox 43"/>
          <p:cNvSpPr txBox="1"/>
          <p:nvPr/>
        </p:nvSpPr>
        <p:spPr>
          <a:xfrm>
            <a:off x="2643174" y="2986162"/>
            <a:ext cx="642942" cy="369332"/>
          </a:xfrm>
          <a:prstGeom prst="rect">
            <a:avLst/>
          </a:prstGeom>
          <a:noFill/>
        </p:spPr>
        <p:txBody>
          <a:bodyPr wrap="square" rtlCol="0">
            <a:spAutoFit/>
          </a:bodyPr>
          <a:lstStyle/>
          <a:p>
            <a:r>
              <a:rPr lang="zh-CN" altLang="en-US" spc="-300" dirty="0" smtClean="0">
                <a:latin typeface="Arial Unicode MS" pitchFamily="34" charset="-122"/>
                <a:ea typeface="Arial Unicode MS" pitchFamily="34" charset="-122"/>
                <a:cs typeface="Arial Unicode MS" pitchFamily="34" charset="-122"/>
              </a:rPr>
              <a:t>腹水</a:t>
            </a:r>
            <a:endParaRPr lang="zh-CN" altLang="en-US" spc="-300" dirty="0">
              <a:latin typeface="Arial Unicode MS" pitchFamily="34" charset="-122"/>
              <a:ea typeface="Arial Unicode MS" pitchFamily="34" charset="-122"/>
              <a:cs typeface="Arial Unicode MS" pitchFamily="34" charset="-122"/>
            </a:endParaRPr>
          </a:p>
        </p:txBody>
      </p:sp>
      <p:sp>
        <p:nvSpPr>
          <p:cNvPr id="45" name="TextBox 44"/>
          <p:cNvSpPr txBox="1"/>
          <p:nvPr/>
        </p:nvSpPr>
        <p:spPr>
          <a:xfrm>
            <a:off x="5500694" y="2271782"/>
            <a:ext cx="954107" cy="369332"/>
          </a:xfrm>
          <a:prstGeom prst="rect">
            <a:avLst/>
          </a:prstGeom>
          <a:noFill/>
        </p:spPr>
        <p:txBody>
          <a:bodyPr wrap="none" rtlCol="0">
            <a:spAutoFit/>
          </a:bodyPr>
          <a:lstStyle/>
          <a:p>
            <a:r>
              <a:rPr lang="zh-CN" altLang="en-US" spc="-300" dirty="0" smtClean="0">
                <a:latin typeface="Arial Unicode MS" pitchFamily="34" charset="-122"/>
                <a:ea typeface="Arial Unicode MS" pitchFamily="34" charset="-122"/>
                <a:cs typeface="Arial Unicode MS" pitchFamily="34" charset="-122"/>
              </a:rPr>
              <a:t>腹部肿块</a:t>
            </a:r>
            <a:endParaRPr lang="zh-CN" altLang="en-US" spc="-300" dirty="0">
              <a:latin typeface="Arial Unicode MS" pitchFamily="34" charset="-122"/>
              <a:ea typeface="Arial Unicode MS" pitchFamily="34" charset="-122"/>
              <a:cs typeface="Arial Unicode MS" pitchFamily="34" charset="-122"/>
            </a:endParaRPr>
          </a:p>
        </p:txBody>
      </p:sp>
      <p:sp>
        <p:nvSpPr>
          <p:cNvPr id="46" name="TextBox 45"/>
          <p:cNvSpPr txBox="1"/>
          <p:nvPr/>
        </p:nvSpPr>
        <p:spPr>
          <a:xfrm>
            <a:off x="1000100" y="1986030"/>
            <a:ext cx="1338828" cy="369332"/>
          </a:xfrm>
          <a:prstGeom prst="rect">
            <a:avLst/>
          </a:prstGeom>
          <a:noFill/>
        </p:spPr>
        <p:txBody>
          <a:bodyPr wrap="none" rtlCol="0">
            <a:spAutoFit/>
          </a:bodyPr>
          <a:lstStyle/>
          <a:p>
            <a:r>
              <a:rPr lang="zh-CN" altLang="en-US" spc="-300" dirty="0" smtClean="0">
                <a:latin typeface="Arial Unicode MS" pitchFamily="34" charset="-122"/>
                <a:ea typeface="Arial Unicode MS" pitchFamily="34" charset="-122"/>
                <a:cs typeface="Arial Unicode MS" pitchFamily="34" charset="-122"/>
              </a:rPr>
              <a:t>先天性巨结肠</a:t>
            </a:r>
            <a:endParaRPr lang="zh-CN" altLang="en-US" spc="-300" dirty="0">
              <a:latin typeface="Arial Unicode MS" pitchFamily="34" charset="-122"/>
              <a:ea typeface="Arial Unicode MS" pitchFamily="34" charset="-122"/>
              <a:cs typeface="Arial Unicode MS" pitchFamily="34" charset="-122"/>
            </a:endParaRPr>
          </a:p>
        </p:txBody>
      </p:sp>
      <p:sp>
        <p:nvSpPr>
          <p:cNvPr id="47" name="TextBox 46"/>
          <p:cNvSpPr txBox="1"/>
          <p:nvPr/>
        </p:nvSpPr>
        <p:spPr>
          <a:xfrm>
            <a:off x="2071670" y="700146"/>
            <a:ext cx="569387" cy="369332"/>
          </a:xfrm>
          <a:prstGeom prst="rect">
            <a:avLst/>
          </a:prstGeom>
          <a:noFill/>
        </p:spPr>
        <p:txBody>
          <a:bodyPr wrap="none" rtlCol="0">
            <a:spAutoFit/>
          </a:bodyPr>
          <a:lstStyle/>
          <a:p>
            <a:r>
              <a:rPr lang="zh-CN" altLang="en-US" spc="-300" dirty="0" smtClean="0">
                <a:latin typeface="Arial Unicode MS" pitchFamily="34" charset="-122"/>
                <a:ea typeface="Arial Unicode MS" pitchFamily="34" charset="-122"/>
                <a:cs typeface="Arial Unicode MS" pitchFamily="34" charset="-122"/>
              </a:rPr>
              <a:t>鼓肠</a:t>
            </a:r>
            <a:endParaRPr lang="zh-CN" altLang="en-US" spc="-300" dirty="0">
              <a:latin typeface="Arial Unicode MS" pitchFamily="34" charset="-122"/>
              <a:ea typeface="Arial Unicode MS" pitchFamily="34" charset="-122"/>
              <a:cs typeface="Arial Unicode MS" pitchFamily="34" charset="-122"/>
            </a:endParaRPr>
          </a:p>
        </p:txBody>
      </p:sp>
      <p:sp>
        <p:nvSpPr>
          <p:cNvPr id="48" name="TextBox 47"/>
          <p:cNvSpPr txBox="1"/>
          <p:nvPr/>
        </p:nvSpPr>
        <p:spPr>
          <a:xfrm>
            <a:off x="6286512" y="985898"/>
            <a:ext cx="1338828" cy="369332"/>
          </a:xfrm>
          <a:prstGeom prst="rect">
            <a:avLst/>
          </a:prstGeom>
          <a:noFill/>
        </p:spPr>
        <p:txBody>
          <a:bodyPr wrap="none" rtlCol="0">
            <a:spAutoFit/>
          </a:bodyPr>
          <a:lstStyle/>
          <a:p>
            <a:r>
              <a:rPr lang="zh-CN" altLang="en-US" spc="-300" dirty="0" smtClean="0">
                <a:latin typeface="Arial Unicode MS" pitchFamily="34" charset="-122"/>
                <a:ea typeface="Arial Unicode MS" pitchFamily="34" charset="-122"/>
                <a:cs typeface="Arial Unicode MS" pitchFamily="34" charset="-122"/>
              </a:rPr>
              <a:t>新生儿胃穿孔</a:t>
            </a:r>
            <a:endParaRPr lang="zh-CN" altLang="en-US" spc="-300" dirty="0">
              <a:latin typeface="Arial Unicode MS" pitchFamily="34" charset="-122"/>
              <a:ea typeface="Arial Unicode MS" pitchFamily="34" charset="-122"/>
              <a:cs typeface="Arial Unicode MS" pitchFamily="34" charset="-122"/>
            </a:endParaRPr>
          </a:p>
        </p:txBody>
      </p:sp>
      <p:sp>
        <p:nvSpPr>
          <p:cNvPr id="49" name="矩形 1"/>
          <p:cNvSpPr/>
          <p:nvPr/>
        </p:nvSpPr>
        <p:spPr>
          <a:xfrm rot="19913209">
            <a:off x="4544876" y="3739923"/>
            <a:ext cx="1377153" cy="229681"/>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 fmla="*/ 0 w 4180787"/>
              <a:gd name="connsiteY0" fmla="*/ 0 h 446239"/>
              <a:gd name="connsiteX1" fmla="*/ 4180787 w 4180787"/>
              <a:gd name="connsiteY1" fmla="*/ 0 h 446239"/>
              <a:gd name="connsiteX2" fmla="*/ 4180787 w 4180787"/>
              <a:gd name="connsiteY2" fmla="*/ 432613 h 446239"/>
              <a:gd name="connsiteX3" fmla="*/ 1797892 w 4180787"/>
              <a:gd name="connsiteY3" fmla="*/ 446239 h 446239"/>
              <a:gd name="connsiteX4" fmla="*/ 0 w 4180787"/>
              <a:gd name="connsiteY4" fmla="*/ 432613 h 446239"/>
              <a:gd name="connsiteX5" fmla="*/ 0 w 4180787"/>
              <a:gd name="connsiteY5" fmla="*/ 0 h 446239"/>
              <a:gd name="connsiteX0" fmla="*/ 0 w 4180787"/>
              <a:gd name="connsiteY0" fmla="*/ 3102 h 449341"/>
              <a:gd name="connsiteX1" fmla="*/ 1774422 w 4180787"/>
              <a:gd name="connsiteY1" fmla="*/ 0 h 449341"/>
              <a:gd name="connsiteX2" fmla="*/ 4180787 w 4180787"/>
              <a:gd name="connsiteY2" fmla="*/ 3102 h 449341"/>
              <a:gd name="connsiteX3" fmla="*/ 4180787 w 4180787"/>
              <a:gd name="connsiteY3" fmla="*/ 435715 h 449341"/>
              <a:gd name="connsiteX4" fmla="*/ 1797892 w 4180787"/>
              <a:gd name="connsiteY4" fmla="*/ 449341 h 449341"/>
              <a:gd name="connsiteX5" fmla="*/ 0 w 4180787"/>
              <a:gd name="connsiteY5" fmla="*/ 435715 h 449341"/>
              <a:gd name="connsiteX6" fmla="*/ 0 w 4180787"/>
              <a:gd name="connsiteY6" fmla="*/ 3102 h 449341"/>
              <a:gd name="connsiteX0" fmla="*/ 0 w 4180787"/>
              <a:gd name="connsiteY0" fmla="*/ 0 h 446239"/>
              <a:gd name="connsiteX1" fmla="*/ 1791064 w 4180787"/>
              <a:gd name="connsiteY1" fmla="*/ 191058 h 446239"/>
              <a:gd name="connsiteX2" fmla="*/ 4180787 w 4180787"/>
              <a:gd name="connsiteY2" fmla="*/ 0 h 446239"/>
              <a:gd name="connsiteX3" fmla="*/ 4180787 w 4180787"/>
              <a:gd name="connsiteY3" fmla="*/ 432613 h 446239"/>
              <a:gd name="connsiteX4" fmla="*/ 1797892 w 4180787"/>
              <a:gd name="connsiteY4" fmla="*/ 446239 h 446239"/>
              <a:gd name="connsiteX5" fmla="*/ 0 w 4180787"/>
              <a:gd name="connsiteY5" fmla="*/ 432613 h 446239"/>
              <a:gd name="connsiteX6" fmla="*/ 0 w 4180787"/>
              <a:gd name="connsiteY6" fmla="*/ 0 h 446239"/>
              <a:gd name="connsiteX0" fmla="*/ 0 w 4180787"/>
              <a:gd name="connsiteY0" fmla="*/ 0 h 432613"/>
              <a:gd name="connsiteX1" fmla="*/ 1791064 w 4180787"/>
              <a:gd name="connsiteY1" fmla="*/ 19105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0 h 432613"/>
              <a:gd name="connsiteX1" fmla="*/ 1835870 w 4180787"/>
              <a:gd name="connsiteY1" fmla="*/ 18721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4908 h 437521"/>
              <a:gd name="connsiteX1" fmla="*/ 1835870 w 4180787"/>
              <a:gd name="connsiteY1" fmla="*/ 192126 h 437521"/>
              <a:gd name="connsiteX2" fmla="*/ 4180787 w 4180787"/>
              <a:gd name="connsiteY2" fmla="*/ 4908 h 437521"/>
              <a:gd name="connsiteX3" fmla="*/ 4180787 w 4180787"/>
              <a:gd name="connsiteY3" fmla="*/ 437521 h 437521"/>
              <a:gd name="connsiteX4" fmla="*/ 1740284 w 4180787"/>
              <a:gd name="connsiteY4" fmla="*/ 305633 h 437521"/>
              <a:gd name="connsiteX5" fmla="*/ 0 w 4180787"/>
              <a:gd name="connsiteY5" fmla="*/ 437521 h 437521"/>
              <a:gd name="connsiteX6" fmla="*/ 0 w 4180787"/>
              <a:gd name="connsiteY6" fmla="*/ 4908 h 437521"/>
              <a:gd name="connsiteX0" fmla="*/ 0 w 4180787"/>
              <a:gd name="connsiteY0" fmla="*/ 4908 h 446252"/>
              <a:gd name="connsiteX1" fmla="*/ 1835870 w 4180787"/>
              <a:gd name="connsiteY1" fmla="*/ 192126 h 446252"/>
              <a:gd name="connsiteX2" fmla="*/ 4180787 w 4180787"/>
              <a:gd name="connsiteY2" fmla="*/ 4908 h 446252"/>
              <a:gd name="connsiteX3" fmla="*/ 4180787 w 4180787"/>
              <a:gd name="connsiteY3" fmla="*/ 437521 h 446252"/>
              <a:gd name="connsiteX4" fmla="*/ 1740284 w 4180787"/>
              <a:gd name="connsiteY4" fmla="*/ 305633 h 446252"/>
              <a:gd name="connsiteX5" fmla="*/ 0 w 4180787"/>
              <a:gd name="connsiteY5" fmla="*/ 437521 h 446252"/>
              <a:gd name="connsiteX6" fmla="*/ 0 w 4180787"/>
              <a:gd name="connsiteY6" fmla="*/ 4908 h 446252"/>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0 h 432613"/>
              <a:gd name="connsiteX1" fmla="*/ 1779968 w 4180787"/>
              <a:gd name="connsiteY1" fmla="*/ 237145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solidFill>
          <a:ln w="25400" cap="flat" cmpd="sng" algn="ctr">
            <a:noFill/>
            <a:prstDash val="solid"/>
          </a:ln>
          <a:effectLst>
            <a:outerShdw blurRad="190500" dist="63500" dir="2700000" algn="tl" rotWithShape="0">
              <a:prstClr val="black">
                <a:alpha val="40000"/>
              </a:prstClr>
            </a:outerShdw>
          </a:effectLst>
        </p:spPr>
        <p:txBody>
          <a:bodyPr rtlCol="0" anchor="ctr"/>
          <a:lstStyle/>
          <a:p>
            <a:pPr algn="ctr" defTabSz="685664">
              <a:lnSpc>
                <a:spcPct val="130000"/>
              </a:lnSpc>
            </a:pPr>
            <a:endParaRPr lang="en-US" sz="2100" kern="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0" name="组合 73"/>
          <p:cNvGrpSpPr/>
          <p:nvPr/>
        </p:nvGrpSpPr>
        <p:grpSpPr>
          <a:xfrm>
            <a:off x="4143372" y="4071948"/>
            <a:ext cx="530672" cy="539632"/>
            <a:chOff x="1101935" y="1054869"/>
            <a:chExt cx="1369556" cy="1392682"/>
          </a:xfrm>
        </p:grpSpPr>
        <p:sp>
          <p:nvSpPr>
            <p:cNvPr id="51" name="椭圆 28"/>
            <p:cNvSpPr/>
            <p:nvPr/>
          </p:nvSpPr>
          <p:spPr>
            <a:xfrm>
              <a:off x="1101935" y="1054869"/>
              <a:ext cx="1369556" cy="1392682"/>
            </a:xfrm>
            <a:prstGeom prst="ellipse">
              <a:avLst/>
            </a:prstGeom>
            <a:gradFill flip="none" rotWithShape="1">
              <a:gsLst>
                <a:gs pos="0">
                  <a:schemeClr val="bg1">
                    <a:shade val="100000"/>
                    <a:satMod val="115000"/>
                  </a:schemeClr>
                </a:gs>
                <a:gs pos="100000">
                  <a:schemeClr val="bg1">
                    <a:shade val="67500"/>
                    <a:satMod val="115000"/>
                  </a:schemeClr>
                </a:gs>
              </a:gsLst>
              <a:lin ang="2700000" scaled="1"/>
            </a:gradFill>
            <a:ln w="76200" cap="flat" cmpd="sng" algn="ctr">
              <a:solidFill>
                <a:srgbClr val="108036"/>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68567" tIns="34284" rIns="68567" bIns="34284" numCol="1" spcCol="0" rtlCol="0" fromWordArt="0" anchor="ctr" anchorCtr="0" forceAA="0" compatLnSpc="1">
              <a:prstTxWarp prst="textNoShape">
                <a:avLst/>
              </a:prstTxWarp>
              <a:noAutofit/>
            </a:bodyPr>
            <a:lstStyle/>
            <a:p>
              <a:pPr algn="ctr" defTabSz="685664">
                <a:lnSpc>
                  <a:spcPct val="130000"/>
                </a:lnSpc>
              </a:pPr>
              <a:endParaRPr lang="en-US" sz="135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椭圆 29"/>
            <p:cNvSpPr/>
            <p:nvPr/>
          </p:nvSpPr>
          <p:spPr>
            <a:xfrm>
              <a:off x="1250079" y="1205514"/>
              <a:ext cx="1073269" cy="1091392"/>
            </a:xfrm>
            <a:prstGeom prst="ellipse">
              <a:avLst/>
            </a:prstGeom>
            <a:gradFill flip="none" rotWithShape="1">
              <a:gsLst>
                <a:gs pos="0">
                  <a:schemeClr val="bg1">
                    <a:shade val="100000"/>
                    <a:satMod val="115000"/>
                  </a:schemeClr>
                </a:gs>
                <a:gs pos="100000">
                  <a:schemeClr val="bg1">
                    <a:shade val="67500"/>
                    <a:satMod val="115000"/>
                  </a:schemeClr>
                </a:gs>
              </a:gsLst>
              <a:lin ang="13500000" scaled="1"/>
            </a:gradFill>
            <a:ln w="25400" cap="flat" cmpd="sng" algn="ctr">
              <a:solidFill>
                <a:srgbClr val="108036"/>
              </a:solidFill>
              <a:prstDash val="solid"/>
            </a:ln>
            <a:effectLst/>
          </p:spPr>
          <p:txBody>
            <a:bodyPr rot="0" spcFirstLastPara="0" vertOverflow="overflow" horzOverflow="overflow" vert="horz" wrap="square" lIns="68567" tIns="34284" rIns="68567" bIns="34284" numCol="1" spcCol="0" rtlCol="0" fromWordArt="0" anchor="ctr" anchorCtr="0" forceAA="0" compatLnSpc="1">
              <a:prstTxWarp prst="textNoShape">
                <a:avLst/>
              </a:prstTxWarp>
              <a:noAutofit/>
            </a:bodyPr>
            <a:lstStyle/>
            <a:p>
              <a:pPr algn="ctr" defTabSz="685664">
                <a:lnSpc>
                  <a:spcPct val="130000"/>
                </a:lnSpc>
              </a:pPr>
              <a:endParaRPr lang="en-US" sz="135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组合 79"/>
          <p:cNvGrpSpPr/>
          <p:nvPr/>
        </p:nvGrpSpPr>
        <p:grpSpPr>
          <a:xfrm>
            <a:off x="5786446" y="3000378"/>
            <a:ext cx="692510" cy="704203"/>
            <a:chOff x="1101935" y="1054869"/>
            <a:chExt cx="1369556" cy="1392682"/>
          </a:xfrm>
        </p:grpSpPr>
        <p:sp>
          <p:nvSpPr>
            <p:cNvPr id="54" name="椭圆 28"/>
            <p:cNvSpPr/>
            <p:nvPr/>
          </p:nvSpPr>
          <p:spPr>
            <a:xfrm>
              <a:off x="1101935" y="1054869"/>
              <a:ext cx="1369556" cy="1392682"/>
            </a:xfrm>
            <a:prstGeom prst="ellipse">
              <a:avLst/>
            </a:prstGeom>
            <a:gradFill flip="none" rotWithShape="1">
              <a:gsLst>
                <a:gs pos="0">
                  <a:schemeClr val="bg1">
                    <a:shade val="100000"/>
                    <a:satMod val="115000"/>
                  </a:schemeClr>
                </a:gs>
                <a:gs pos="100000">
                  <a:schemeClr val="bg1">
                    <a:shade val="67500"/>
                    <a:satMod val="115000"/>
                  </a:schemeClr>
                </a:gs>
              </a:gsLst>
              <a:lin ang="2700000" scaled="1"/>
            </a:gradFill>
            <a:ln w="76200" cap="flat" cmpd="sng" algn="ctr">
              <a:solidFill>
                <a:srgbClr val="108036"/>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68567" tIns="34284" rIns="68567" bIns="34284" numCol="1" spcCol="0" rtlCol="0" fromWordArt="0" anchor="ctr" anchorCtr="0" forceAA="0" compatLnSpc="1">
              <a:prstTxWarp prst="textNoShape">
                <a:avLst/>
              </a:prstTxWarp>
              <a:noAutofit/>
            </a:bodyPr>
            <a:lstStyle/>
            <a:p>
              <a:pPr algn="ctr" defTabSz="685664">
                <a:lnSpc>
                  <a:spcPct val="130000"/>
                </a:lnSpc>
              </a:pPr>
              <a:endParaRPr lang="en-US" sz="135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椭圆 29"/>
            <p:cNvSpPr/>
            <p:nvPr/>
          </p:nvSpPr>
          <p:spPr>
            <a:xfrm>
              <a:off x="1250079" y="1205514"/>
              <a:ext cx="1073269" cy="1091392"/>
            </a:xfrm>
            <a:prstGeom prst="ellipse">
              <a:avLst/>
            </a:prstGeom>
            <a:gradFill flip="none" rotWithShape="1">
              <a:gsLst>
                <a:gs pos="0">
                  <a:schemeClr val="bg1">
                    <a:shade val="100000"/>
                    <a:satMod val="115000"/>
                  </a:schemeClr>
                </a:gs>
                <a:gs pos="100000">
                  <a:schemeClr val="bg1">
                    <a:shade val="67500"/>
                    <a:satMod val="115000"/>
                  </a:schemeClr>
                </a:gs>
              </a:gsLst>
              <a:lin ang="13500000" scaled="1"/>
            </a:gradFill>
            <a:ln w="25400" cap="flat" cmpd="sng" algn="ctr">
              <a:solidFill>
                <a:srgbClr val="108036"/>
              </a:solidFill>
              <a:prstDash val="solid"/>
            </a:ln>
            <a:effectLst/>
          </p:spPr>
          <p:txBody>
            <a:bodyPr rot="0" spcFirstLastPara="0" vertOverflow="overflow" horzOverflow="overflow" vert="horz" wrap="square" lIns="68567" tIns="34284" rIns="68567" bIns="34284" numCol="1" spcCol="0" rtlCol="0" fromWordArt="0" anchor="ctr" anchorCtr="0" forceAA="0" compatLnSpc="1">
              <a:prstTxWarp prst="textNoShape">
                <a:avLst/>
              </a:prstTxWarp>
              <a:noAutofit/>
            </a:bodyPr>
            <a:lstStyle/>
            <a:p>
              <a:pPr algn="ctr" defTabSz="685664">
                <a:lnSpc>
                  <a:spcPct val="130000"/>
                </a:lnSpc>
              </a:pPr>
              <a:endParaRPr lang="en-US" sz="135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TextBox 55"/>
          <p:cNvSpPr txBox="1"/>
          <p:nvPr/>
        </p:nvSpPr>
        <p:spPr>
          <a:xfrm>
            <a:off x="2714612" y="4214824"/>
            <a:ext cx="1338828" cy="369332"/>
          </a:xfrm>
          <a:prstGeom prst="rect">
            <a:avLst/>
          </a:prstGeom>
          <a:noFill/>
        </p:spPr>
        <p:txBody>
          <a:bodyPr wrap="none" rtlCol="0">
            <a:spAutoFit/>
          </a:bodyPr>
          <a:lstStyle/>
          <a:p>
            <a:r>
              <a:rPr lang="zh-CN" altLang="en-US" spc="-300" dirty="0" smtClean="0">
                <a:latin typeface="Arial Unicode MS" pitchFamily="34" charset="-122"/>
                <a:ea typeface="Arial Unicode MS" pitchFamily="34" charset="-122"/>
                <a:cs typeface="Arial Unicode MS" pitchFamily="34" charset="-122"/>
              </a:rPr>
              <a:t>原发性腹膜炎</a:t>
            </a:r>
            <a:endParaRPr lang="zh-CN" altLang="en-US" spc="-300" dirty="0">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4046487417"/>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48666"/>
                                        </p:tgtEl>
                                        <p:attrNameLst>
                                          <p:attrName>style.visibility</p:attrName>
                                        </p:attrNameLst>
                                      </p:cBhvr>
                                      <p:to>
                                        <p:strVal val="visible"/>
                                      </p:to>
                                    </p:set>
                                    <p:animEffect transition="in" filter="fade">
                                      <p:cBhvr>
                                        <p:cTn id="7" dur="500"/>
                                        <p:tgtEl>
                                          <p:spTgt spid="1048666"/>
                                        </p:tgtEl>
                                      </p:cBhvr>
                                    </p:animEffect>
                                    <p:anim calcmode="lin" valueType="num">
                                      <p:cBhvr>
                                        <p:cTn id="8" dur="500" fill="hold"/>
                                        <p:tgtEl>
                                          <p:spTgt spid="1048666"/>
                                        </p:tgtEl>
                                        <p:attrNameLst>
                                          <p:attrName>ppt_x</p:attrName>
                                        </p:attrNameLst>
                                      </p:cBhvr>
                                      <p:tavLst>
                                        <p:tav tm="0">
                                          <p:val>
                                            <p:strVal val="#ppt_x"/>
                                          </p:val>
                                        </p:tav>
                                        <p:tav tm="100000">
                                          <p:val>
                                            <p:strVal val="#ppt_x"/>
                                          </p:val>
                                        </p:tav>
                                      </p:tavLst>
                                    </p:anim>
                                    <p:anim calcmode="lin" valueType="num">
                                      <p:cBhvr>
                                        <p:cTn id="9" dur="500" fill="hold"/>
                                        <p:tgtEl>
                                          <p:spTgt spid="1048666"/>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048664"/>
                                        </p:tgtEl>
                                        <p:attrNameLst>
                                          <p:attrName>style.visibility</p:attrName>
                                        </p:attrNameLst>
                                      </p:cBhvr>
                                      <p:to>
                                        <p:strVal val="visible"/>
                                      </p:to>
                                    </p:set>
                                    <p:anim calcmode="lin" valueType="num">
                                      <p:cBhvr>
                                        <p:cTn id="12" dur="500" fill="hold"/>
                                        <p:tgtEl>
                                          <p:spTgt spid="1048664"/>
                                        </p:tgtEl>
                                        <p:attrNameLst>
                                          <p:attrName>ppt_w</p:attrName>
                                        </p:attrNameLst>
                                      </p:cBhvr>
                                      <p:tavLst>
                                        <p:tav tm="0">
                                          <p:val>
                                            <p:fltVal val="0"/>
                                          </p:val>
                                        </p:tav>
                                        <p:tav tm="100000">
                                          <p:val>
                                            <p:strVal val="#ppt_w"/>
                                          </p:val>
                                        </p:tav>
                                      </p:tavLst>
                                    </p:anim>
                                    <p:anim calcmode="lin" valueType="num">
                                      <p:cBhvr>
                                        <p:cTn id="13" dur="500" fill="hold"/>
                                        <p:tgtEl>
                                          <p:spTgt spid="1048664"/>
                                        </p:tgtEl>
                                        <p:attrNameLst>
                                          <p:attrName>ppt_h</p:attrName>
                                        </p:attrNameLst>
                                      </p:cBhvr>
                                      <p:tavLst>
                                        <p:tav tm="0">
                                          <p:val>
                                            <p:fltVal val="0"/>
                                          </p:val>
                                        </p:tav>
                                        <p:tav tm="100000">
                                          <p:val>
                                            <p:strVal val="#ppt_h"/>
                                          </p:val>
                                        </p:tav>
                                      </p:tavLst>
                                    </p:anim>
                                    <p:animEffect transition="in" filter="fade">
                                      <p:cBhvr>
                                        <p:cTn id="14" dur="500"/>
                                        <p:tgtEl>
                                          <p:spTgt spid="1048664"/>
                                        </p:tgtEl>
                                      </p:cBhvr>
                                    </p:animEffect>
                                  </p:childTnLst>
                                </p:cTn>
                              </p:par>
                            </p:childTnLst>
                          </p:cTn>
                        </p:par>
                        <p:par>
                          <p:cTn id="15" fill="hold">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1048635"/>
                                        </p:tgtEl>
                                        <p:attrNameLst>
                                          <p:attrName>style.visibility</p:attrName>
                                        </p:attrNameLst>
                                      </p:cBhvr>
                                      <p:to>
                                        <p:strVal val="visible"/>
                                      </p:to>
                                    </p:set>
                                    <p:animEffect transition="in" filter="wipe(right)">
                                      <p:cBhvr>
                                        <p:cTn id="18" dur="500"/>
                                        <p:tgtEl>
                                          <p:spTgt spid="1048635"/>
                                        </p:tgtEl>
                                      </p:cBhvr>
                                    </p:animEffect>
                                  </p:childTnLst>
                                </p:cTn>
                              </p:par>
                            </p:childTnLst>
                          </p:cTn>
                        </p:par>
                        <p:par>
                          <p:cTn id="19" fill="hold">
                            <p:stCondLst>
                              <p:cond delay="1000"/>
                            </p:stCondLst>
                            <p:childTnLst>
                              <p:par>
                                <p:cTn id="20" presetID="23" presetClass="entr" presetSubtype="16" fill="hold" nodeType="afterEffect">
                                  <p:stCondLst>
                                    <p:cond delay="0"/>
                                  </p:stCondLst>
                                  <p:childTnLst>
                                    <p:set>
                                      <p:cBhvr>
                                        <p:cTn id="21" dur="1" fill="hold">
                                          <p:stCondLst>
                                            <p:cond delay="0"/>
                                          </p:stCondLst>
                                        </p:cTn>
                                        <p:tgtEl>
                                          <p:spTgt spid="70"/>
                                        </p:tgtEl>
                                        <p:attrNameLst>
                                          <p:attrName>style.visibility</p:attrName>
                                        </p:attrNameLst>
                                      </p:cBhvr>
                                      <p:to>
                                        <p:strVal val="visible"/>
                                      </p:to>
                                    </p:set>
                                    <p:anim calcmode="lin" valueType="num">
                                      <p:cBhvr>
                                        <p:cTn id="22" dur="500" fill="hold"/>
                                        <p:tgtEl>
                                          <p:spTgt spid="70"/>
                                        </p:tgtEl>
                                        <p:attrNameLst>
                                          <p:attrName>ppt_w</p:attrName>
                                        </p:attrNameLst>
                                      </p:cBhvr>
                                      <p:tavLst>
                                        <p:tav tm="0">
                                          <p:val>
                                            <p:fltVal val="0"/>
                                          </p:val>
                                        </p:tav>
                                        <p:tav tm="100000">
                                          <p:val>
                                            <p:strVal val="#ppt_w"/>
                                          </p:val>
                                        </p:tav>
                                      </p:tavLst>
                                    </p:anim>
                                    <p:anim calcmode="lin" valueType="num">
                                      <p:cBhvr>
                                        <p:cTn id="23" dur="500" fill="hold"/>
                                        <p:tgtEl>
                                          <p:spTgt spid="7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048636"/>
                                        </p:tgtEl>
                                        <p:attrNameLst>
                                          <p:attrName>style.visibility</p:attrName>
                                        </p:attrNameLst>
                                      </p:cBhvr>
                                      <p:to>
                                        <p:strVal val="visible"/>
                                      </p:to>
                                    </p:set>
                                    <p:animEffect transition="in" filter="wipe(left)">
                                      <p:cBhvr>
                                        <p:cTn id="27" dur="500"/>
                                        <p:tgtEl>
                                          <p:spTgt spid="1048636"/>
                                        </p:tgtEl>
                                      </p:cBhvr>
                                    </p:animEffect>
                                  </p:childTnLst>
                                </p:cTn>
                              </p:par>
                            </p:childTnLst>
                          </p:cTn>
                        </p:par>
                        <p:par>
                          <p:cTn id="28" fill="hold">
                            <p:stCondLst>
                              <p:cond delay="2000"/>
                            </p:stCondLst>
                            <p:childTnLst>
                              <p:par>
                                <p:cTn id="29" presetID="23" presetClass="entr" presetSubtype="16"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p:cTn id="31" dur="500" fill="hold"/>
                                        <p:tgtEl>
                                          <p:spTgt spid="69"/>
                                        </p:tgtEl>
                                        <p:attrNameLst>
                                          <p:attrName>ppt_w</p:attrName>
                                        </p:attrNameLst>
                                      </p:cBhvr>
                                      <p:tavLst>
                                        <p:tav tm="0">
                                          <p:val>
                                            <p:fltVal val="0"/>
                                          </p:val>
                                        </p:tav>
                                        <p:tav tm="100000">
                                          <p:val>
                                            <p:strVal val="#ppt_w"/>
                                          </p:val>
                                        </p:tav>
                                      </p:tavLst>
                                    </p:anim>
                                    <p:anim calcmode="lin" valueType="num">
                                      <p:cBhvr>
                                        <p:cTn id="32" dur="500" fill="hold"/>
                                        <p:tgtEl>
                                          <p:spTgt spid="69"/>
                                        </p:tgtEl>
                                        <p:attrNameLst>
                                          <p:attrName>ppt_h</p:attrName>
                                        </p:attrNameLst>
                                      </p:cBhvr>
                                      <p:tavLst>
                                        <p:tav tm="0">
                                          <p:val>
                                            <p:fltVal val="0"/>
                                          </p:val>
                                        </p:tav>
                                        <p:tav tm="100000">
                                          <p:val>
                                            <p:strVal val="#ppt_h"/>
                                          </p:val>
                                        </p:tav>
                                      </p:tavLst>
                                    </p:anim>
                                  </p:childTnLst>
                                </p:cTn>
                              </p:par>
                            </p:childTnLst>
                          </p:cTn>
                        </p:par>
                        <p:par>
                          <p:cTn id="33" fill="hold">
                            <p:stCondLst>
                              <p:cond delay="2500"/>
                            </p:stCondLst>
                            <p:childTnLst>
                              <p:par>
                                <p:cTn id="34" presetID="22" presetClass="entr" presetSubtype="2" fill="hold" grpId="0" nodeType="afterEffect">
                                  <p:stCondLst>
                                    <p:cond delay="0"/>
                                  </p:stCondLst>
                                  <p:childTnLst>
                                    <p:set>
                                      <p:cBhvr>
                                        <p:cTn id="35" dur="1" fill="hold">
                                          <p:stCondLst>
                                            <p:cond delay="0"/>
                                          </p:stCondLst>
                                        </p:cTn>
                                        <p:tgtEl>
                                          <p:spTgt spid="1048637"/>
                                        </p:tgtEl>
                                        <p:attrNameLst>
                                          <p:attrName>style.visibility</p:attrName>
                                        </p:attrNameLst>
                                      </p:cBhvr>
                                      <p:to>
                                        <p:strVal val="visible"/>
                                      </p:to>
                                    </p:set>
                                    <p:animEffect transition="in" filter="wipe(right)">
                                      <p:cBhvr>
                                        <p:cTn id="36" dur="500"/>
                                        <p:tgtEl>
                                          <p:spTgt spid="1048637"/>
                                        </p:tgtEl>
                                      </p:cBhvr>
                                    </p:animEffect>
                                  </p:childTnLst>
                                </p:cTn>
                              </p:par>
                            </p:childTnLst>
                          </p:cTn>
                        </p:par>
                        <p:par>
                          <p:cTn id="37" fill="hold">
                            <p:stCondLst>
                              <p:cond delay="3000"/>
                            </p:stCondLst>
                            <p:childTnLst>
                              <p:par>
                                <p:cTn id="38" presetID="23" presetClass="entr" presetSubtype="16" fill="hold"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p:cTn id="40" dur="500" fill="hold"/>
                                        <p:tgtEl>
                                          <p:spTgt spid="68"/>
                                        </p:tgtEl>
                                        <p:attrNameLst>
                                          <p:attrName>ppt_w</p:attrName>
                                        </p:attrNameLst>
                                      </p:cBhvr>
                                      <p:tavLst>
                                        <p:tav tm="0">
                                          <p:val>
                                            <p:fltVal val="0"/>
                                          </p:val>
                                        </p:tav>
                                        <p:tav tm="100000">
                                          <p:val>
                                            <p:strVal val="#ppt_w"/>
                                          </p:val>
                                        </p:tav>
                                      </p:tavLst>
                                    </p:anim>
                                    <p:anim calcmode="lin" valueType="num">
                                      <p:cBhvr>
                                        <p:cTn id="41" dur="500" fill="hold"/>
                                        <p:tgtEl>
                                          <p:spTgt spid="68"/>
                                        </p:tgtEl>
                                        <p:attrNameLst>
                                          <p:attrName>ppt_h</p:attrName>
                                        </p:attrNameLst>
                                      </p:cBhvr>
                                      <p:tavLst>
                                        <p:tav tm="0">
                                          <p:val>
                                            <p:fltVal val="0"/>
                                          </p:val>
                                        </p:tav>
                                        <p:tav tm="100000">
                                          <p:val>
                                            <p:strVal val="#ppt_h"/>
                                          </p:val>
                                        </p:tav>
                                      </p:tavLst>
                                    </p:anim>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1048639"/>
                                        </p:tgtEl>
                                        <p:attrNameLst>
                                          <p:attrName>style.visibility</p:attrName>
                                        </p:attrNameLst>
                                      </p:cBhvr>
                                      <p:to>
                                        <p:strVal val="visible"/>
                                      </p:to>
                                    </p:set>
                                    <p:animEffect transition="in" filter="wipe(left)">
                                      <p:cBhvr>
                                        <p:cTn id="45" dur="500"/>
                                        <p:tgtEl>
                                          <p:spTgt spid="1048639"/>
                                        </p:tgtEl>
                                      </p:cBhvr>
                                    </p:animEffect>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2" fill="hold" grpId="0" nodeType="afterEffect">
                                  <p:stCondLst>
                                    <p:cond delay="0"/>
                                  </p:stCondLst>
                                  <p:childTnLst>
                                    <p:set>
                                      <p:cBhvr>
                                        <p:cTn id="53" dur="1" fill="hold">
                                          <p:stCondLst>
                                            <p:cond delay="0"/>
                                          </p:stCondLst>
                                        </p:cTn>
                                        <p:tgtEl>
                                          <p:spTgt spid="1048638"/>
                                        </p:tgtEl>
                                        <p:attrNameLst>
                                          <p:attrName>style.visibility</p:attrName>
                                        </p:attrNameLst>
                                      </p:cBhvr>
                                      <p:to>
                                        <p:strVal val="visible"/>
                                      </p:to>
                                    </p:set>
                                    <p:animEffect transition="in" filter="wipe(right)">
                                      <p:cBhvr>
                                        <p:cTn id="54" dur="500"/>
                                        <p:tgtEl>
                                          <p:spTgt spid="1048638"/>
                                        </p:tgtEl>
                                      </p:cBhvr>
                                    </p:animEffect>
                                  </p:childTnLst>
                                </p:cTn>
                              </p:par>
                            </p:childTnLst>
                          </p:cTn>
                        </p:par>
                        <p:par>
                          <p:cTn id="55" fill="hold">
                            <p:stCondLst>
                              <p:cond delay="5000"/>
                            </p:stCondLst>
                            <p:childTnLst>
                              <p:par>
                                <p:cTn id="56" presetID="23" presetClass="entr" presetSubtype="16" fill="hold" nodeType="afterEffect">
                                  <p:stCondLst>
                                    <p:cond delay="0"/>
                                  </p:stCondLst>
                                  <p:childTnLst>
                                    <p:set>
                                      <p:cBhvr>
                                        <p:cTn id="57" dur="1" fill="hold">
                                          <p:stCondLst>
                                            <p:cond delay="0"/>
                                          </p:stCondLst>
                                        </p:cTn>
                                        <p:tgtEl>
                                          <p:spTgt spid="66"/>
                                        </p:tgtEl>
                                        <p:attrNameLst>
                                          <p:attrName>style.visibility</p:attrName>
                                        </p:attrNameLst>
                                      </p:cBhvr>
                                      <p:to>
                                        <p:strVal val="visible"/>
                                      </p:to>
                                    </p:set>
                                    <p:anim calcmode="lin" valueType="num">
                                      <p:cBhvr>
                                        <p:cTn id="58" dur="500" fill="hold"/>
                                        <p:tgtEl>
                                          <p:spTgt spid="66"/>
                                        </p:tgtEl>
                                        <p:attrNameLst>
                                          <p:attrName>ppt_w</p:attrName>
                                        </p:attrNameLst>
                                      </p:cBhvr>
                                      <p:tavLst>
                                        <p:tav tm="0">
                                          <p:val>
                                            <p:fltVal val="0"/>
                                          </p:val>
                                        </p:tav>
                                        <p:tav tm="100000">
                                          <p:val>
                                            <p:strVal val="#ppt_w"/>
                                          </p:val>
                                        </p:tav>
                                      </p:tavLst>
                                    </p:anim>
                                    <p:anim calcmode="lin" valueType="num">
                                      <p:cBhvr>
                                        <p:cTn id="59" dur="500" fill="hold"/>
                                        <p:tgtEl>
                                          <p:spTgt spid="66"/>
                                        </p:tgtEl>
                                        <p:attrNameLst>
                                          <p:attrName>ppt_h</p:attrName>
                                        </p:attrNameLst>
                                      </p:cBhvr>
                                      <p:tavLst>
                                        <p:tav tm="0">
                                          <p:val>
                                            <p:fltVal val="0"/>
                                          </p:val>
                                        </p:tav>
                                        <p:tav tm="100000">
                                          <p:val>
                                            <p:strVal val="#ppt_h"/>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500"/>
                                        <p:tgtEl>
                                          <p:spTgt spid="49"/>
                                        </p:tgtEl>
                                      </p:cBhvr>
                                    </p:animEffect>
                                  </p:childTnLst>
                                </p:cTn>
                              </p:par>
                            </p:childTnLst>
                          </p:cTn>
                        </p:par>
                        <p:par>
                          <p:cTn id="64" fill="hold">
                            <p:stCondLst>
                              <p:cond delay="6000"/>
                            </p:stCondLst>
                            <p:childTnLst>
                              <p:par>
                                <p:cTn id="65" presetID="23" presetClass="entr" presetSubtype="16" fill="hold" nodeType="afterEffect">
                                  <p:stCondLst>
                                    <p:cond delay="0"/>
                                  </p:stCondLst>
                                  <p:childTnLst>
                                    <p:set>
                                      <p:cBhvr>
                                        <p:cTn id="66" dur="1" fill="hold">
                                          <p:stCondLst>
                                            <p:cond delay="0"/>
                                          </p:stCondLst>
                                        </p:cTn>
                                        <p:tgtEl>
                                          <p:spTgt spid="50"/>
                                        </p:tgtEl>
                                        <p:attrNameLst>
                                          <p:attrName>style.visibility</p:attrName>
                                        </p:attrNameLst>
                                      </p:cBhvr>
                                      <p:to>
                                        <p:strVal val="visible"/>
                                      </p:to>
                                    </p:set>
                                    <p:anim calcmode="lin" valueType="num">
                                      <p:cBhvr>
                                        <p:cTn id="67" dur="500" fill="hold"/>
                                        <p:tgtEl>
                                          <p:spTgt spid="50"/>
                                        </p:tgtEl>
                                        <p:attrNameLst>
                                          <p:attrName>ppt_w</p:attrName>
                                        </p:attrNameLst>
                                      </p:cBhvr>
                                      <p:tavLst>
                                        <p:tav tm="0">
                                          <p:val>
                                            <p:fltVal val="0"/>
                                          </p:val>
                                        </p:tav>
                                        <p:tav tm="100000">
                                          <p:val>
                                            <p:strVal val="#ppt_w"/>
                                          </p:val>
                                        </p:tav>
                                      </p:tavLst>
                                    </p:anim>
                                    <p:anim calcmode="lin" valueType="num">
                                      <p:cBhvr>
                                        <p:cTn id="68" dur="500" fill="hold"/>
                                        <p:tgtEl>
                                          <p:spTgt spid="50"/>
                                        </p:tgtEl>
                                        <p:attrNameLst>
                                          <p:attrName>ppt_h</p:attrName>
                                        </p:attrNameLst>
                                      </p:cBhvr>
                                      <p:tavLst>
                                        <p:tav tm="0">
                                          <p:val>
                                            <p:fltVal val="0"/>
                                          </p:val>
                                        </p:tav>
                                        <p:tav tm="100000">
                                          <p:val>
                                            <p:strVal val="#ppt_h"/>
                                          </p:val>
                                        </p:tav>
                                      </p:tavLst>
                                    </p:anim>
                                  </p:childTnLst>
                                </p:cTn>
                              </p:par>
                            </p:childTnLst>
                          </p:cTn>
                        </p:par>
                        <p:par>
                          <p:cTn id="69" fill="hold">
                            <p:stCondLst>
                              <p:cond delay="6500"/>
                            </p:stCondLst>
                            <p:childTnLst>
                              <p:par>
                                <p:cTn id="70" presetID="23" presetClass="entr" presetSubtype="16"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 calcmode="lin" valueType="num">
                                      <p:cBhvr>
                                        <p:cTn id="72" dur="500" fill="hold"/>
                                        <p:tgtEl>
                                          <p:spTgt spid="53"/>
                                        </p:tgtEl>
                                        <p:attrNameLst>
                                          <p:attrName>ppt_w</p:attrName>
                                        </p:attrNameLst>
                                      </p:cBhvr>
                                      <p:tavLst>
                                        <p:tav tm="0">
                                          <p:val>
                                            <p:fltVal val="0"/>
                                          </p:val>
                                        </p:tav>
                                        <p:tav tm="100000">
                                          <p:val>
                                            <p:strVal val="#ppt_w"/>
                                          </p:val>
                                        </p:tav>
                                      </p:tavLst>
                                    </p:anim>
                                    <p:anim calcmode="lin" valueType="num">
                                      <p:cBhvr>
                                        <p:cTn id="73" dur="500" fill="hold"/>
                                        <p:tgtEl>
                                          <p:spTgt spid="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5" grpId="0" animBg="1"/>
      <p:bldP spid="1048636" grpId="0" animBg="1"/>
      <p:bldP spid="1048637" grpId="0" animBg="1"/>
      <p:bldP spid="1048638" grpId="0" animBg="1"/>
      <p:bldP spid="1048639" grpId="0" animBg="1"/>
      <p:bldP spid="1048664" grpId="0"/>
      <p:bldP spid="1048666" grpId="0" animBg="1"/>
      <p:bldP spid="4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1" name="圆角矩形 46"/>
          <p:cNvSpPr/>
          <p:nvPr/>
        </p:nvSpPr>
        <p:spPr bwMode="auto">
          <a:xfrm>
            <a:off x="3480626" y="1342814"/>
            <a:ext cx="2144616" cy="1148710"/>
          </a:xfrm>
          <a:prstGeom prst="roundRect">
            <a:avLst/>
          </a:prstGeom>
          <a:gradFill flip="none" rotWithShape="1">
            <a:gsLst>
              <a:gs pos="0">
                <a:srgbClr val="F0F0F0"/>
              </a:gs>
              <a:gs pos="100000">
                <a:srgbClr val="F1F1F1"/>
              </a:gs>
            </a:gsLst>
            <a:lin ang="2700000" scaled="1"/>
          </a:gradFill>
          <a:ln w="38100">
            <a:gradFill flip="none" rotWithShape="1">
              <a:gsLst>
                <a:gs pos="0">
                  <a:srgbClr val="CECED0"/>
                </a:gs>
                <a:gs pos="100000">
                  <a:srgbClr val="FFFFFF"/>
                </a:gs>
              </a:gsLst>
              <a:lin ang="18900000" scaled="0"/>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tx1">
                  <a:lumMod val="65000"/>
                  <a:lumOff val="35000"/>
                </a:schemeClr>
              </a:solidFill>
              <a:latin typeface="Arial Unicode MS" pitchFamily="34" charset="-122"/>
              <a:ea typeface="Arial Unicode MS" pitchFamily="34" charset="-122"/>
              <a:cs typeface="Arial Unicode MS" pitchFamily="34" charset="-122"/>
            </a:endParaRPr>
          </a:p>
        </p:txBody>
      </p:sp>
      <p:sp>
        <p:nvSpPr>
          <p:cNvPr id="1048732" name="圆角矩形 68"/>
          <p:cNvSpPr/>
          <p:nvPr/>
        </p:nvSpPr>
        <p:spPr bwMode="auto">
          <a:xfrm>
            <a:off x="3480626" y="2746797"/>
            <a:ext cx="2144616" cy="1148710"/>
          </a:xfrm>
          <a:prstGeom prst="roundRect">
            <a:avLst/>
          </a:prstGeom>
          <a:gradFill flip="none" rotWithShape="1">
            <a:gsLst>
              <a:gs pos="0">
                <a:srgbClr val="F0F0F0"/>
              </a:gs>
              <a:gs pos="100000">
                <a:srgbClr val="F1F1F1"/>
              </a:gs>
            </a:gsLst>
            <a:lin ang="2700000" scaled="1"/>
          </a:gradFill>
          <a:ln w="38100">
            <a:gradFill flip="none" rotWithShape="1">
              <a:gsLst>
                <a:gs pos="0">
                  <a:srgbClr val="CECED0"/>
                </a:gs>
                <a:gs pos="100000">
                  <a:srgbClr val="FFFFFF"/>
                </a:gs>
              </a:gsLst>
              <a:lin ang="18900000" scaled="0"/>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00" dirty="0">
              <a:solidFill>
                <a:schemeClr val="tx1">
                  <a:lumMod val="65000"/>
                  <a:lumOff val="35000"/>
                </a:schemeClr>
              </a:solidFill>
            </a:endParaRPr>
          </a:p>
        </p:txBody>
      </p:sp>
      <p:grpSp>
        <p:nvGrpSpPr>
          <p:cNvPr id="101" name="组合 43"/>
          <p:cNvGrpSpPr/>
          <p:nvPr/>
        </p:nvGrpSpPr>
        <p:grpSpPr>
          <a:xfrm>
            <a:off x="1616032" y="1504810"/>
            <a:ext cx="2072914" cy="849266"/>
            <a:chOff x="4304043" y="1286668"/>
            <a:chExt cx="3837944" cy="2757793"/>
          </a:xfrm>
          <a:solidFill>
            <a:srgbClr val="108136"/>
          </a:solidFill>
          <a:effectLst>
            <a:outerShdw blurRad="381000" dist="254000" dir="8100000" algn="tr" rotWithShape="0">
              <a:prstClr val="black">
                <a:alpha val="40000"/>
              </a:prstClr>
            </a:outerShdw>
          </a:effectLst>
        </p:grpSpPr>
        <p:sp>
          <p:nvSpPr>
            <p:cNvPr id="1048733" name="圆角矩形 44"/>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lumMod val="65000"/>
                    <a:lumOff val="35000"/>
                  </a:schemeClr>
                </a:solidFill>
              </a:endParaRPr>
            </a:p>
          </p:txBody>
        </p:sp>
        <p:sp>
          <p:nvSpPr>
            <p:cNvPr id="1048734" name="圆角矩形 45"/>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lumMod val="65000"/>
                    <a:lumOff val="35000"/>
                  </a:schemeClr>
                </a:solidFill>
              </a:endParaRPr>
            </a:p>
          </p:txBody>
        </p:sp>
      </p:grpSp>
      <p:grpSp>
        <p:nvGrpSpPr>
          <p:cNvPr id="103" name="组合 56"/>
          <p:cNvGrpSpPr/>
          <p:nvPr/>
        </p:nvGrpSpPr>
        <p:grpSpPr>
          <a:xfrm>
            <a:off x="860040" y="1421364"/>
            <a:ext cx="2408398" cy="3579278"/>
            <a:chOff x="4304043" y="1286668"/>
            <a:chExt cx="3837944" cy="2757793"/>
          </a:xfrm>
          <a:effectLst>
            <a:outerShdw blurRad="381000" dist="254000" dir="8100000" algn="tr" rotWithShape="0">
              <a:prstClr val="black">
                <a:alpha val="40000"/>
              </a:prstClr>
            </a:outerShdw>
          </a:effectLst>
        </p:grpSpPr>
        <p:sp>
          <p:nvSpPr>
            <p:cNvPr id="1048737" name="圆角矩形 57"/>
            <p:cNvSpPr/>
            <p:nvPr/>
          </p:nvSpPr>
          <p:spPr>
            <a:xfrm>
              <a:off x="4304043" y="1286668"/>
              <a:ext cx="3837944" cy="2757793"/>
            </a:xfrm>
            <a:prstGeom prst="roundRect">
              <a:avLst/>
            </a:prstGeom>
            <a:gradFill>
              <a:gsLst>
                <a:gs pos="0">
                  <a:schemeClr val="bg1"/>
                </a:gs>
                <a:gs pos="0">
                  <a:schemeClr val="bg1"/>
                </a:gs>
                <a:gs pos="62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lumMod val="65000"/>
                    <a:lumOff val="35000"/>
                  </a:schemeClr>
                </a:solidFill>
              </a:endParaRPr>
            </a:p>
          </p:txBody>
        </p:sp>
        <p:sp>
          <p:nvSpPr>
            <p:cNvPr id="1048738" name="圆角矩形 58"/>
            <p:cNvSpPr/>
            <p:nvPr/>
          </p:nvSpPr>
          <p:spPr>
            <a:xfrm>
              <a:off x="4351931" y="1367703"/>
              <a:ext cx="3742172" cy="2595722"/>
            </a:xfrm>
            <a:prstGeom prst="roundRect">
              <a:avLst/>
            </a:prstGeom>
            <a:gradFill>
              <a:gsLst>
                <a:gs pos="0">
                  <a:schemeClr val="bg1"/>
                </a:gs>
                <a:gs pos="0">
                  <a:schemeClr val="bg1"/>
                </a:gs>
                <a:gs pos="42000">
                  <a:srgbClr val="F0F0F0"/>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dirty="0">
                <a:solidFill>
                  <a:schemeClr val="tx1">
                    <a:lumMod val="65000"/>
                    <a:lumOff val="35000"/>
                  </a:schemeClr>
                </a:solidFill>
              </a:endParaRPr>
            </a:p>
          </p:txBody>
        </p:sp>
      </p:grpSp>
      <p:grpSp>
        <p:nvGrpSpPr>
          <p:cNvPr id="106" name="组合 53"/>
          <p:cNvGrpSpPr/>
          <p:nvPr/>
        </p:nvGrpSpPr>
        <p:grpSpPr>
          <a:xfrm>
            <a:off x="5449984" y="2900717"/>
            <a:ext cx="2072914" cy="849266"/>
            <a:chOff x="4304043" y="1286668"/>
            <a:chExt cx="3837944" cy="2757793"/>
          </a:xfrm>
          <a:solidFill>
            <a:srgbClr val="8CC94C"/>
          </a:solidFill>
          <a:effectLst>
            <a:outerShdw blurRad="381000" dist="254000" dir="8100000" algn="tr" rotWithShape="0">
              <a:prstClr val="black">
                <a:alpha val="40000"/>
              </a:prstClr>
            </a:outerShdw>
          </a:effectLst>
        </p:grpSpPr>
        <p:sp>
          <p:nvSpPr>
            <p:cNvPr id="1048743" name="圆角矩形 54"/>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lumMod val="65000"/>
                    <a:lumOff val="35000"/>
                  </a:schemeClr>
                </a:solidFill>
              </a:endParaRPr>
            </a:p>
          </p:txBody>
        </p:sp>
        <p:sp>
          <p:nvSpPr>
            <p:cNvPr id="1048744" name="圆角矩形 55"/>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lumMod val="65000"/>
                    <a:lumOff val="35000"/>
                  </a:schemeClr>
                </a:solidFill>
              </a:endParaRPr>
            </a:p>
          </p:txBody>
        </p:sp>
      </p:grpSp>
      <p:grpSp>
        <p:nvGrpSpPr>
          <p:cNvPr id="108" name="组合 72"/>
          <p:cNvGrpSpPr/>
          <p:nvPr/>
        </p:nvGrpSpPr>
        <p:grpSpPr>
          <a:xfrm>
            <a:off x="5844627" y="0"/>
            <a:ext cx="2408398" cy="4500576"/>
            <a:chOff x="4304043" y="1286668"/>
            <a:chExt cx="3837944" cy="2757793"/>
          </a:xfrm>
          <a:effectLst>
            <a:outerShdw blurRad="381000" dist="254000" dir="8100000" algn="tr" rotWithShape="0">
              <a:prstClr val="black">
                <a:alpha val="40000"/>
              </a:prstClr>
            </a:outerShdw>
          </a:effectLst>
        </p:grpSpPr>
        <p:sp>
          <p:nvSpPr>
            <p:cNvPr id="1048747" name="圆角矩形 73"/>
            <p:cNvSpPr/>
            <p:nvPr/>
          </p:nvSpPr>
          <p:spPr>
            <a:xfrm>
              <a:off x="4304043" y="1286668"/>
              <a:ext cx="3837944" cy="2757793"/>
            </a:xfrm>
            <a:prstGeom prst="roundRect">
              <a:avLst/>
            </a:prstGeom>
            <a:gradFill>
              <a:gsLst>
                <a:gs pos="0">
                  <a:schemeClr val="bg1"/>
                </a:gs>
                <a:gs pos="0">
                  <a:schemeClr val="bg1"/>
                </a:gs>
                <a:gs pos="62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lumMod val="65000"/>
                    <a:lumOff val="35000"/>
                  </a:schemeClr>
                </a:solidFill>
              </a:endParaRPr>
            </a:p>
          </p:txBody>
        </p:sp>
        <p:sp>
          <p:nvSpPr>
            <p:cNvPr id="1048748" name="圆角矩形 74"/>
            <p:cNvSpPr/>
            <p:nvPr/>
          </p:nvSpPr>
          <p:spPr>
            <a:xfrm>
              <a:off x="4351931" y="1367703"/>
              <a:ext cx="3742172" cy="2595722"/>
            </a:xfrm>
            <a:prstGeom prst="roundRect">
              <a:avLst/>
            </a:prstGeom>
            <a:gradFill>
              <a:gsLst>
                <a:gs pos="0">
                  <a:schemeClr val="bg1"/>
                </a:gs>
                <a:gs pos="0">
                  <a:schemeClr val="bg1"/>
                </a:gs>
                <a:gs pos="42000">
                  <a:srgbClr val="F0F0F0"/>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lumMod val="65000"/>
                    <a:lumOff val="35000"/>
                  </a:schemeClr>
                </a:solidFill>
              </a:endParaRPr>
            </a:p>
          </p:txBody>
        </p:sp>
      </p:grpSp>
      <p:sp>
        <p:nvSpPr>
          <p:cNvPr id="34" name="TextBox 33"/>
          <p:cNvSpPr txBox="1"/>
          <p:nvPr/>
        </p:nvSpPr>
        <p:spPr>
          <a:xfrm>
            <a:off x="1071538" y="1571618"/>
            <a:ext cx="2000264" cy="3416320"/>
          </a:xfrm>
          <a:prstGeom prst="rect">
            <a:avLst/>
          </a:prstGeom>
          <a:noFill/>
        </p:spPr>
        <p:txBody>
          <a:bodyPr wrap="square" rtlCol="0">
            <a:spAutoFit/>
          </a:bodyPr>
          <a:lstStyle/>
          <a:p>
            <a:r>
              <a:rPr lang="zh-CN" altLang="en-US" dirty="0" smtClean="0">
                <a:latin typeface="Arial Unicode MS" pitchFamily="34" charset="-122"/>
                <a:ea typeface="Arial Unicode MS" pitchFamily="34" charset="-122"/>
                <a:cs typeface="Arial Unicode MS" pitchFamily="34" charset="-122"/>
              </a:rPr>
              <a:t>    小儿多因</a:t>
            </a:r>
            <a:r>
              <a:rPr lang="zh-CN" altLang="en-US" dirty="0" smtClean="0">
                <a:solidFill>
                  <a:srgbClr val="FF0000"/>
                </a:solidFill>
                <a:latin typeface="Arial Unicode MS" pitchFamily="34" charset="-122"/>
                <a:ea typeface="Arial Unicode MS" pitchFamily="34" charset="-122"/>
                <a:cs typeface="Arial Unicode MS" pitchFamily="34" charset="-122"/>
              </a:rPr>
              <a:t>便秘</a:t>
            </a:r>
            <a:r>
              <a:rPr lang="zh-CN" altLang="en-US" dirty="0" smtClean="0">
                <a:latin typeface="Arial Unicode MS" pitchFamily="34" charset="-122"/>
                <a:ea typeface="Arial Unicode MS" pitchFamily="34" charset="-122"/>
                <a:cs typeface="Arial Unicode MS" pitchFamily="34" charset="-122"/>
              </a:rPr>
              <a:t>、</a:t>
            </a:r>
            <a:r>
              <a:rPr lang="zh-CN" altLang="en-US" dirty="0" smtClean="0">
                <a:solidFill>
                  <a:srgbClr val="C00000"/>
                </a:solidFill>
                <a:latin typeface="Arial Unicode MS" pitchFamily="34" charset="-122"/>
                <a:ea typeface="Arial Unicode MS" pitchFamily="34" charset="-122"/>
                <a:cs typeface="Arial Unicode MS" pitchFamily="34" charset="-122"/>
              </a:rPr>
              <a:t>吞咽大量空气</a:t>
            </a:r>
            <a:r>
              <a:rPr lang="zh-CN" altLang="en-US" dirty="0" smtClean="0">
                <a:latin typeface="Arial Unicode MS" pitchFamily="34" charset="-122"/>
                <a:ea typeface="Arial Unicode MS" pitchFamily="34" charset="-122"/>
                <a:cs typeface="Arial Unicode MS" pitchFamily="34" charset="-122"/>
              </a:rPr>
              <a:t>或</a:t>
            </a:r>
            <a:r>
              <a:rPr lang="zh-CN" altLang="en-US" dirty="0" smtClean="0">
                <a:solidFill>
                  <a:srgbClr val="0070C0"/>
                </a:solidFill>
                <a:latin typeface="Arial Unicode MS" pitchFamily="34" charset="-122"/>
                <a:ea typeface="Arial Unicode MS" pitchFamily="34" charset="-122"/>
                <a:cs typeface="Arial Unicode MS" pitchFamily="34" charset="-122"/>
              </a:rPr>
              <a:t>肠内产气增多</a:t>
            </a:r>
            <a:r>
              <a:rPr lang="zh-CN" altLang="en-US" dirty="0" smtClean="0">
                <a:latin typeface="Arial Unicode MS" pitchFamily="34" charset="-122"/>
                <a:ea typeface="Arial Unicode MS" pitchFamily="34" charset="-122"/>
                <a:cs typeface="Arial Unicode MS" pitchFamily="34" charset="-122"/>
              </a:rPr>
              <a:t>等原因而发生腹部膨隆。多数情况与饮食有关。此外，也可因肠蠕动障碍如机械性肠梗阻、肠麻痹、巨结肠等引起</a:t>
            </a:r>
            <a:r>
              <a:rPr lang="zh-CN" altLang="en-US" dirty="0" smtClean="0">
                <a:solidFill>
                  <a:schemeClr val="accent6">
                    <a:lumMod val="50000"/>
                  </a:schemeClr>
                </a:solidFill>
                <a:latin typeface="Arial Unicode MS" pitchFamily="34" charset="-122"/>
                <a:ea typeface="Arial Unicode MS" pitchFamily="34" charset="-122"/>
                <a:cs typeface="Arial Unicode MS" pitchFamily="34" charset="-122"/>
              </a:rPr>
              <a:t>肠内积气</a:t>
            </a:r>
            <a:r>
              <a:rPr lang="zh-CN" altLang="en-US" dirty="0" smtClean="0">
                <a:latin typeface="Arial Unicode MS" pitchFamily="34" charset="-122"/>
                <a:ea typeface="Arial Unicode MS" pitchFamily="34" charset="-122"/>
                <a:cs typeface="Arial Unicode MS" pitchFamily="34" charset="-122"/>
              </a:rPr>
              <a:t>而发生腹部膨隆。</a:t>
            </a:r>
            <a:endParaRPr lang="zh-CN" altLang="en-US" dirty="0">
              <a:latin typeface="Arial Unicode MS" pitchFamily="34" charset="-122"/>
              <a:ea typeface="Arial Unicode MS" pitchFamily="34" charset="-122"/>
              <a:cs typeface="Arial Unicode MS" pitchFamily="34" charset="-122"/>
            </a:endParaRPr>
          </a:p>
        </p:txBody>
      </p:sp>
      <p:sp>
        <p:nvSpPr>
          <p:cNvPr id="35" name="TextBox 34"/>
          <p:cNvSpPr txBox="1"/>
          <p:nvPr/>
        </p:nvSpPr>
        <p:spPr>
          <a:xfrm>
            <a:off x="3929058" y="1500180"/>
            <a:ext cx="1236236" cy="1046440"/>
          </a:xfrm>
          <a:prstGeom prst="rect">
            <a:avLst/>
          </a:prstGeom>
          <a:noFill/>
        </p:spPr>
        <p:txBody>
          <a:bodyPr wrap="none" rtlCol="0">
            <a:spAutoFit/>
          </a:bodyPr>
          <a:lstStyle/>
          <a:p>
            <a:r>
              <a:rPr lang="zh-CN" altLang="en-US" sz="4400" spc="-300" dirty="0" smtClean="0">
                <a:solidFill>
                  <a:schemeClr val="tx1">
                    <a:lumMod val="50000"/>
                  </a:schemeClr>
                </a:solidFill>
                <a:latin typeface="Arial Unicode MS" pitchFamily="34" charset="-122"/>
                <a:ea typeface="Arial Unicode MS" pitchFamily="34" charset="-122"/>
                <a:cs typeface="Arial Unicode MS" pitchFamily="34" charset="-122"/>
              </a:rPr>
              <a:t>鼓肠</a:t>
            </a:r>
          </a:p>
          <a:p>
            <a:endParaRPr lang="zh-CN" altLang="en-US" dirty="0"/>
          </a:p>
        </p:txBody>
      </p:sp>
      <p:sp>
        <p:nvSpPr>
          <p:cNvPr id="36" name="TextBox 35"/>
          <p:cNvSpPr txBox="1"/>
          <p:nvPr/>
        </p:nvSpPr>
        <p:spPr>
          <a:xfrm>
            <a:off x="3643306" y="3071816"/>
            <a:ext cx="2857520" cy="738664"/>
          </a:xfrm>
          <a:prstGeom prst="rect">
            <a:avLst/>
          </a:prstGeom>
          <a:noFill/>
        </p:spPr>
        <p:txBody>
          <a:bodyPr wrap="square" rtlCol="0">
            <a:spAutoFit/>
          </a:bodyPr>
          <a:lstStyle/>
          <a:p>
            <a:r>
              <a:rPr lang="zh-CN" altLang="en-US" sz="2400" spc="-300" dirty="0" smtClean="0">
                <a:solidFill>
                  <a:schemeClr val="tx1">
                    <a:lumMod val="50000"/>
                  </a:schemeClr>
                </a:solidFill>
                <a:latin typeface="Arial Unicode MS" pitchFamily="34" charset="-122"/>
                <a:ea typeface="Arial Unicode MS" pitchFamily="34" charset="-122"/>
                <a:cs typeface="Arial Unicode MS" pitchFamily="34" charset="-122"/>
              </a:rPr>
              <a:t>新生儿胃穿孔</a:t>
            </a:r>
          </a:p>
          <a:p>
            <a:endParaRPr lang="zh-CN" altLang="en-US" dirty="0"/>
          </a:p>
        </p:txBody>
      </p:sp>
      <p:sp>
        <p:nvSpPr>
          <p:cNvPr id="37" name="TextBox 36"/>
          <p:cNvSpPr txBox="1"/>
          <p:nvPr/>
        </p:nvSpPr>
        <p:spPr>
          <a:xfrm>
            <a:off x="5929322" y="142858"/>
            <a:ext cx="2357454" cy="4247317"/>
          </a:xfrm>
          <a:prstGeom prst="rect">
            <a:avLst/>
          </a:prstGeom>
          <a:noFill/>
        </p:spPr>
        <p:txBody>
          <a:bodyPr wrap="square" rtlCol="0">
            <a:spAutoFit/>
          </a:bodyPr>
          <a:lstStyle/>
          <a:p>
            <a:r>
              <a:rPr lang="zh-CN" altLang="en-US" dirty="0" smtClean="0">
                <a:latin typeface="Arial Unicode MS" pitchFamily="34" charset="-122"/>
                <a:ea typeface="Arial Unicode MS" pitchFamily="34" charset="-122"/>
                <a:cs typeface="Arial Unicode MS" pitchFamily="34" charset="-122"/>
              </a:rPr>
              <a:t>    少见病例</a:t>
            </a:r>
            <a:r>
              <a:rPr lang="en-US" dirty="0" smtClean="0">
                <a:latin typeface="Arial Unicode MS" pitchFamily="34" charset="-122"/>
                <a:ea typeface="Arial Unicode MS" pitchFamily="34" charset="-122"/>
                <a:cs typeface="Arial Unicode MS" pitchFamily="34" charset="-122"/>
              </a:rPr>
              <a:t>,</a:t>
            </a:r>
            <a:r>
              <a:rPr lang="zh-CN" altLang="en-US" dirty="0" smtClean="0">
                <a:latin typeface="Arial Unicode MS" pitchFamily="34" charset="-122"/>
                <a:ea typeface="Arial Unicode MS" pitchFamily="34" charset="-122"/>
                <a:cs typeface="Arial Unicode MS" pitchFamily="34" charset="-122"/>
              </a:rPr>
              <a:t>常急性发病，病情严重者死亡率极高。一般于生后</a:t>
            </a:r>
            <a:r>
              <a:rPr lang="en-US" dirty="0" smtClean="0">
                <a:latin typeface="Arial Unicode MS" pitchFamily="34" charset="-122"/>
                <a:ea typeface="Arial Unicode MS" pitchFamily="34" charset="-122"/>
                <a:cs typeface="Arial Unicode MS" pitchFamily="34" charset="-122"/>
              </a:rPr>
              <a:t>2~ 3 </a:t>
            </a:r>
            <a:r>
              <a:rPr lang="zh-CN" altLang="en-US" dirty="0" smtClean="0">
                <a:latin typeface="Arial Unicode MS" pitchFamily="34" charset="-122"/>
                <a:ea typeface="Arial Unicode MS" pitchFamily="34" charset="-122"/>
                <a:cs typeface="Arial Unicode MS" pitchFamily="34" charset="-122"/>
              </a:rPr>
              <a:t>天发病，突然出现腹部膨隆、呼吸困难及发绀，呈持续性和进行性加重，很快进入脱水及休克之危重状态。临床上遇到有腹部异常膨胀，腹壁紧张，静张怒张，腹壁、阴囊或阴唇处有水肿及其它全身严重表现者应考虑胃穿孔的可能。</a:t>
            </a:r>
            <a:endParaRPr lang="zh-CN" altLang="en-US" dirty="0">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344208622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48731"/>
                                        </p:tgtEl>
                                        <p:attrNameLst>
                                          <p:attrName>style.visibility</p:attrName>
                                        </p:attrNameLst>
                                      </p:cBhvr>
                                      <p:to>
                                        <p:strVal val="visible"/>
                                      </p:to>
                                    </p:set>
                                    <p:anim calcmode="lin" valueType="num">
                                      <p:cBhvr additive="base">
                                        <p:cTn id="7" dur="500" fill="hold"/>
                                        <p:tgtEl>
                                          <p:spTgt spid="1048731"/>
                                        </p:tgtEl>
                                        <p:attrNameLst>
                                          <p:attrName>ppt_x</p:attrName>
                                        </p:attrNameLst>
                                      </p:cBhvr>
                                      <p:tavLst>
                                        <p:tav tm="0">
                                          <p:val>
                                            <p:strVal val="#ppt_x"/>
                                          </p:val>
                                        </p:tav>
                                        <p:tav tm="100000">
                                          <p:val>
                                            <p:strVal val="#ppt_x"/>
                                          </p:val>
                                        </p:tav>
                                      </p:tavLst>
                                    </p:anim>
                                    <p:anim calcmode="lin" valueType="num">
                                      <p:cBhvr additive="base">
                                        <p:cTn id="8" dur="500" fill="hold"/>
                                        <p:tgtEl>
                                          <p:spTgt spid="104873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48732"/>
                                        </p:tgtEl>
                                        <p:attrNameLst>
                                          <p:attrName>style.visibility</p:attrName>
                                        </p:attrNameLst>
                                      </p:cBhvr>
                                      <p:to>
                                        <p:strVal val="visible"/>
                                      </p:to>
                                    </p:set>
                                    <p:anim calcmode="lin" valueType="num">
                                      <p:cBhvr additive="base">
                                        <p:cTn id="11" dur="500" fill="hold"/>
                                        <p:tgtEl>
                                          <p:spTgt spid="1048732"/>
                                        </p:tgtEl>
                                        <p:attrNameLst>
                                          <p:attrName>ppt_x</p:attrName>
                                        </p:attrNameLst>
                                      </p:cBhvr>
                                      <p:tavLst>
                                        <p:tav tm="0">
                                          <p:val>
                                            <p:strVal val="#ppt_x"/>
                                          </p:val>
                                        </p:tav>
                                        <p:tav tm="100000">
                                          <p:val>
                                            <p:strVal val="#ppt_x"/>
                                          </p:val>
                                        </p:tav>
                                      </p:tavLst>
                                    </p:anim>
                                    <p:anim calcmode="lin" valueType="num">
                                      <p:cBhvr additive="base">
                                        <p:cTn id="12" dur="500" fill="hold"/>
                                        <p:tgtEl>
                                          <p:spTgt spid="104873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wipe(right)">
                                      <p:cBhvr>
                                        <p:cTn id="16" dur="500"/>
                                        <p:tgtEl>
                                          <p:spTgt spid="101"/>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wipe(right)">
                                      <p:cBhvr>
                                        <p:cTn id="20" dur="500"/>
                                        <p:tgtEl>
                                          <p:spTgt spid="103"/>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06"/>
                                        </p:tgtEl>
                                        <p:attrNameLst>
                                          <p:attrName>style.visibility</p:attrName>
                                        </p:attrNameLst>
                                      </p:cBhvr>
                                      <p:to>
                                        <p:strVal val="visible"/>
                                      </p:to>
                                    </p:set>
                                    <p:animEffect transition="in" filter="wipe(left)">
                                      <p:cBhvr>
                                        <p:cTn id="24" dur="500"/>
                                        <p:tgtEl>
                                          <p:spTgt spid="106"/>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08"/>
                                        </p:tgtEl>
                                        <p:attrNameLst>
                                          <p:attrName>style.visibility</p:attrName>
                                        </p:attrNameLst>
                                      </p:cBhvr>
                                      <p:to>
                                        <p:strVal val="visible"/>
                                      </p:to>
                                    </p:set>
                                    <p:animEffect transition="in" filter="wipe(left)">
                                      <p:cBhvr>
                                        <p:cTn id="28"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1" grpId="0" animBg="1"/>
      <p:bldP spid="10487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642924"/>
            <a:ext cx="7358114" cy="3785652"/>
          </a:xfrm>
          <a:prstGeom prst="rect">
            <a:avLst/>
          </a:prstGeom>
          <a:noFill/>
        </p:spPr>
        <p:txBody>
          <a:bodyPr wrap="square" rtlCol="0">
            <a:spAutoFit/>
          </a:bodyPr>
          <a:lstStyle/>
          <a:p>
            <a:r>
              <a:rPr lang="zh-CN" altLang="en-US" sz="4000" dirty="0" smtClean="0">
                <a:latin typeface="Arial Unicode MS" pitchFamily="34" charset="-122"/>
                <a:ea typeface="Arial Unicode MS" pitchFamily="34" charset="-122"/>
                <a:cs typeface="Arial Unicode MS" pitchFamily="34" charset="-122"/>
              </a:rPr>
              <a:t>   发绀是指血液中去氧血红蛋白增多使皮肤和粘膜呈青紫色改变的一种表现，也可称为紫绀。这种改变常发生在皮肤较薄，色素较少和毛细血管较丰富的部位，如唇，指（趾）</a:t>
            </a:r>
            <a:r>
              <a:rPr lang="en-US" altLang="zh-CN" sz="4000" dirty="0" smtClean="0">
                <a:latin typeface="Arial Unicode MS" pitchFamily="34" charset="-122"/>
                <a:ea typeface="Arial Unicode MS" pitchFamily="34" charset="-122"/>
                <a:cs typeface="Arial Unicode MS" pitchFamily="34" charset="-122"/>
              </a:rPr>
              <a:t>,</a:t>
            </a:r>
            <a:r>
              <a:rPr lang="zh-CN" altLang="en-US" sz="4000" dirty="0" smtClean="0">
                <a:latin typeface="Arial Unicode MS" pitchFamily="34" charset="-122"/>
                <a:ea typeface="Arial Unicode MS" pitchFamily="34" charset="-122"/>
                <a:cs typeface="Arial Unicode MS" pitchFamily="34" charset="-122"/>
              </a:rPr>
              <a:t>甲床等。</a:t>
            </a:r>
            <a:endParaRPr lang="zh-CN" altLang="en-US" sz="4000" dirty="0">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3659819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1" name="圆角矩形 46"/>
          <p:cNvSpPr/>
          <p:nvPr/>
        </p:nvSpPr>
        <p:spPr bwMode="auto">
          <a:xfrm>
            <a:off x="3480626" y="1342814"/>
            <a:ext cx="2144616" cy="1148710"/>
          </a:xfrm>
          <a:prstGeom prst="roundRect">
            <a:avLst/>
          </a:prstGeom>
          <a:gradFill flip="none" rotWithShape="1">
            <a:gsLst>
              <a:gs pos="0">
                <a:srgbClr val="F0F0F0"/>
              </a:gs>
              <a:gs pos="100000">
                <a:srgbClr val="F1F1F1"/>
              </a:gs>
            </a:gsLst>
            <a:lin ang="2700000" scaled="1"/>
          </a:gradFill>
          <a:ln w="38100">
            <a:gradFill flip="none" rotWithShape="1">
              <a:gsLst>
                <a:gs pos="0">
                  <a:srgbClr val="CECED0"/>
                </a:gs>
                <a:gs pos="100000">
                  <a:srgbClr val="FFFFFF"/>
                </a:gs>
              </a:gsLst>
              <a:lin ang="18900000" scaled="0"/>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80">
              <a:solidFill>
                <a:schemeClr val="tx1">
                  <a:lumMod val="65000"/>
                  <a:lumOff val="35000"/>
                </a:schemeClr>
              </a:solidFill>
            </a:endParaRPr>
          </a:p>
        </p:txBody>
      </p:sp>
      <p:sp>
        <p:nvSpPr>
          <p:cNvPr id="1048732" name="圆角矩形 68"/>
          <p:cNvSpPr/>
          <p:nvPr/>
        </p:nvSpPr>
        <p:spPr bwMode="auto">
          <a:xfrm>
            <a:off x="3480626" y="2746797"/>
            <a:ext cx="2144616" cy="1148710"/>
          </a:xfrm>
          <a:prstGeom prst="roundRect">
            <a:avLst/>
          </a:prstGeom>
          <a:gradFill flip="none" rotWithShape="1">
            <a:gsLst>
              <a:gs pos="0">
                <a:srgbClr val="F0F0F0"/>
              </a:gs>
              <a:gs pos="100000">
                <a:srgbClr val="F1F1F1"/>
              </a:gs>
            </a:gsLst>
            <a:lin ang="2700000" scaled="1"/>
          </a:gradFill>
          <a:ln w="38100">
            <a:gradFill flip="none" rotWithShape="1">
              <a:gsLst>
                <a:gs pos="0">
                  <a:srgbClr val="CECED0"/>
                </a:gs>
                <a:gs pos="100000">
                  <a:srgbClr val="FFFFFF"/>
                </a:gs>
              </a:gsLst>
              <a:lin ang="18900000" scaled="0"/>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80">
              <a:solidFill>
                <a:schemeClr val="tx1">
                  <a:lumMod val="65000"/>
                  <a:lumOff val="35000"/>
                </a:schemeClr>
              </a:solidFill>
            </a:endParaRPr>
          </a:p>
        </p:txBody>
      </p:sp>
      <p:grpSp>
        <p:nvGrpSpPr>
          <p:cNvPr id="3" name="组合 47"/>
          <p:cNvGrpSpPr/>
          <p:nvPr/>
        </p:nvGrpSpPr>
        <p:grpSpPr>
          <a:xfrm>
            <a:off x="1616032" y="2923517"/>
            <a:ext cx="2072914" cy="849266"/>
            <a:chOff x="4304043" y="1286668"/>
            <a:chExt cx="3837944" cy="2757793"/>
          </a:xfrm>
          <a:solidFill>
            <a:srgbClr val="108136"/>
          </a:solidFill>
          <a:effectLst>
            <a:outerShdw blurRad="381000" dist="254000" dir="8100000" algn="tr" rotWithShape="0">
              <a:prstClr val="black">
                <a:alpha val="40000"/>
              </a:prstClr>
            </a:outerShdw>
          </a:effectLst>
        </p:grpSpPr>
        <p:sp>
          <p:nvSpPr>
            <p:cNvPr id="1048735" name="圆角矩形 48"/>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lumMod val="65000"/>
                    <a:lumOff val="35000"/>
                  </a:schemeClr>
                </a:solidFill>
              </a:endParaRPr>
            </a:p>
          </p:txBody>
        </p:sp>
        <p:sp>
          <p:nvSpPr>
            <p:cNvPr id="1048736" name="圆角矩形 49"/>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lumMod val="65000"/>
                    <a:lumOff val="35000"/>
                  </a:schemeClr>
                </a:solidFill>
              </a:endParaRPr>
            </a:p>
          </p:txBody>
        </p:sp>
      </p:grpSp>
      <p:grpSp>
        <p:nvGrpSpPr>
          <p:cNvPr id="5" name="组合 59"/>
          <p:cNvGrpSpPr/>
          <p:nvPr/>
        </p:nvGrpSpPr>
        <p:grpSpPr>
          <a:xfrm>
            <a:off x="834178" y="214296"/>
            <a:ext cx="2408398" cy="4143404"/>
            <a:chOff x="4304043" y="1286668"/>
            <a:chExt cx="3837944" cy="2757793"/>
          </a:xfrm>
          <a:effectLst>
            <a:outerShdw blurRad="381000" dist="254000" dir="8100000" algn="tr" rotWithShape="0">
              <a:prstClr val="black">
                <a:alpha val="40000"/>
              </a:prstClr>
            </a:outerShdw>
          </a:effectLst>
        </p:grpSpPr>
        <p:sp>
          <p:nvSpPr>
            <p:cNvPr id="1048739" name="圆角矩形 60"/>
            <p:cNvSpPr/>
            <p:nvPr/>
          </p:nvSpPr>
          <p:spPr>
            <a:xfrm>
              <a:off x="4304043" y="1286668"/>
              <a:ext cx="3837944" cy="2757793"/>
            </a:xfrm>
            <a:prstGeom prst="roundRect">
              <a:avLst/>
            </a:prstGeom>
            <a:gradFill>
              <a:gsLst>
                <a:gs pos="0">
                  <a:schemeClr val="bg1"/>
                </a:gs>
                <a:gs pos="0">
                  <a:schemeClr val="bg1"/>
                </a:gs>
                <a:gs pos="62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lumMod val="65000"/>
                    <a:lumOff val="35000"/>
                  </a:schemeClr>
                </a:solidFill>
                <a:latin typeface="Arial Unicode MS" pitchFamily="34" charset="-122"/>
                <a:ea typeface="Arial Unicode MS" pitchFamily="34" charset="-122"/>
                <a:cs typeface="Arial Unicode MS" pitchFamily="34" charset="-122"/>
              </a:endParaRPr>
            </a:p>
          </p:txBody>
        </p:sp>
        <p:sp>
          <p:nvSpPr>
            <p:cNvPr id="1048740" name="圆角矩形 61"/>
            <p:cNvSpPr/>
            <p:nvPr/>
          </p:nvSpPr>
          <p:spPr>
            <a:xfrm>
              <a:off x="4351931" y="1367703"/>
              <a:ext cx="3742172" cy="2595722"/>
            </a:xfrm>
            <a:prstGeom prst="roundRect">
              <a:avLst/>
            </a:prstGeom>
            <a:gradFill>
              <a:gsLst>
                <a:gs pos="0">
                  <a:schemeClr val="bg1"/>
                </a:gs>
                <a:gs pos="0">
                  <a:schemeClr val="bg1"/>
                </a:gs>
                <a:gs pos="42000">
                  <a:srgbClr val="F0F0F0"/>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lumMod val="65000"/>
                    <a:lumOff val="35000"/>
                  </a:schemeClr>
                </a:solidFill>
                <a:latin typeface="Arial Unicode MS" pitchFamily="34" charset="-122"/>
                <a:ea typeface="Arial Unicode MS" pitchFamily="34" charset="-122"/>
                <a:cs typeface="Arial Unicode MS" pitchFamily="34" charset="-122"/>
              </a:endParaRPr>
            </a:p>
          </p:txBody>
        </p:sp>
      </p:grpSp>
      <p:grpSp>
        <p:nvGrpSpPr>
          <p:cNvPr id="6" name="组合 50"/>
          <p:cNvGrpSpPr/>
          <p:nvPr/>
        </p:nvGrpSpPr>
        <p:grpSpPr>
          <a:xfrm>
            <a:off x="5449984" y="1482010"/>
            <a:ext cx="2072914" cy="849266"/>
            <a:chOff x="4304043" y="1286668"/>
            <a:chExt cx="3837944" cy="2757793"/>
          </a:xfrm>
          <a:solidFill>
            <a:srgbClr val="8CC94C"/>
          </a:solidFill>
          <a:effectLst>
            <a:outerShdw blurRad="381000" dist="254000" dir="8100000" algn="tr" rotWithShape="0">
              <a:prstClr val="black">
                <a:alpha val="40000"/>
              </a:prstClr>
            </a:outerShdw>
          </a:effectLst>
        </p:grpSpPr>
        <p:sp>
          <p:nvSpPr>
            <p:cNvPr id="1048741" name="圆角矩形 51"/>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lumMod val="65000"/>
                    <a:lumOff val="35000"/>
                  </a:schemeClr>
                </a:solidFill>
              </a:endParaRPr>
            </a:p>
          </p:txBody>
        </p:sp>
        <p:sp>
          <p:nvSpPr>
            <p:cNvPr id="1048742" name="圆角矩形 52"/>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lumMod val="65000"/>
                    <a:lumOff val="35000"/>
                  </a:schemeClr>
                </a:solidFill>
              </a:endParaRPr>
            </a:p>
          </p:txBody>
        </p:sp>
      </p:grpSp>
      <p:grpSp>
        <p:nvGrpSpPr>
          <p:cNvPr id="8" name="组合 69"/>
          <p:cNvGrpSpPr/>
          <p:nvPr/>
        </p:nvGrpSpPr>
        <p:grpSpPr>
          <a:xfrm>
            <a:off x="5870490" y="1214428"/>
            <a:ext cx="2408398" cy="3500462"/>
            <a:chOff x="4304043" y="1286668"/>
            <a:chExt cx="3837944" cy="2757793"/>
          </a:xfrm>
          <a:effectLst>
            <a:outerShdw blurRad="381000" dist="254000" dir="8100000" algn="tr" rotWithShape="0">
              <a:prstClr val="black">
                <a:alpha val="40000"/>
              </a:prstClr>
            </a:outerShdw>
          </a:effectLst>
        </p:grpSpPr>
        <p:sp>
          <p:nvSpPr>
            <p:cNvPr id="1048745" name="圆角矩形 70"/>
            <p:cNvSpPr/>
            <p:nvPr/>
          </p:nvSpPr>
          <p:spPr>
            <a:xfrm>
              <a:off x="4304043" y="1286668"/>
              <a:ext cx="3837944" cy="2757793"/>
            </a:xfrm>
            <a:prstGeom prst="roundRect">
              <a:avLst/>
            </a:prstGeom>
            <a:gradFill>
              <a:gsLst>
                <a:gs pos="0">
                  <a:schemeClr val="bg1"/>
                </a:gs>
                <a:gs pos="0">
                  <a:schemeClr val="bg1"/>
                </a:gs>
                <a:gs pos="62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lumMod val="65000"/>
                    <a:lumOff val="35000"/>
                  </a:schemeClr>
                </a:solidFill>
              </a:endParaRPr>
            </a:p>
          </p:txBody>
        </p:sp>
        <p:sp>
          <p:nvSpPr>
            <p:cNvPr id="1048746" name="圆角矩形 71"/>
            <p:cNvSpPr/>
            <p:nvPr/>
          </p:nvSpPr>
          <p:spPr>
            <a:xfrm>
              <a:off x="4351931" y="1367703"/>
              <a:ext cx="3742172" cy="2595722"/>
            </a:xfrm>
            <a:prstGeom prst="roundRect">
              <a:avLst/>
            </a:prstGeom>
            <a:gradFill>
              <a:gsLst>
                <a:gs pos="0">
                  <a:schemeClr val="bg1"/>
                </a:gs>
                <a:gs pos="0">
                  <a:schemeClr val="bg1"/>
                </a:gs>
                <a:gs pos="42000">
                  <a:srgbClr val="F0F0F0"/>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lumMod val="65000"/>
                    <a:lumOff val="35000"/>
                  </a:schemeClr>
                </a:solidFill>
              </a:endParaRPr>
            </a:p>
          </p:txBody>
        </p:sp>
      </p:grpSp>
      <p:sp>
        <p:nvSpPr>
          <p:cNvPr id="30" name="TextBox 29"/>
          <p:cNvSpPr txBox="1"/>
          <p:nvPr/>
        </p:nvSpPr>
        <p:spPr>
          <a:xfrm>
            <a:off x="3500430" y="1643056"/>
            <a:ext cx="1954381" cy="492443"/>
          </a:xfrm>
          <a:prstGeom prst="rect">
            <a:avLst/>
          </a:prstGeom>
          <a:noFill/>
        </p:spPr>
        <p:txBody>
          <a:bodyPr wrap="none" rtlCol="0">
            <a:spAutoFit/>
          </a:bodyPr>
          <a:lstStyle/>
          <a:p>
            <a:r>
              <a:rPr lang="zh-CN" altLang="en-US" sz="2600" spc="-300" dirty="0" smtClean="0">
                <a:latin typeface="Arial Unicode MS" pitchFamily="34" charset="-122"/>
                <a:ea typeface="Arial Unicode MS" pitchFamily="34" charset="-122"/>
                <a:cs typeface="Arial Unicode MS" pitchFamily="34" charset="-122"/>
              </a:rPr>
              <a:t>先天性巨结肠</a:t>
            </a:r>
            <a:endParaRPr lang="zh-CN" altLang="en-US" sz="2600" spc="-300" dirty="0">
              <a:latin typeface="Arial Unicode MS" pitchFamily="34" charset="-122"/>
              <a:ea typeface="Arial Unicode MS" pitchFamily="34" charset="-122"/>
              <a:cs typeface="Arial Unicode MS" pitchFamily="34" charset="-122"/>
            </a:endParaRPr>
          </a:p>
        </p:txBody>
      </p:sp>
      <p:sp>
        <p:nvSpPr>
          <p:cNvPr id="31" name="TextBox 30"/>
          <p:cNvSpPr txBox="1"/>
          <p:nvPr/>
        </p:nvSpPr>
        <p:spPr>
          <a:xfrm>
            <a:off x="3714744" y="3000378"/>
            <a:ext cx="1877437" cy="646331"/>
          </a:xfrm>
          <a:prstGeom prst="rect">
            <a:avLst/>
          </a:prstGeom>
          <a:noFill/>
        </p:spPr>
        <p:txBody>
          <a:bodyPr wrap="none" rtlCol="0">
            <a:spAutoFit/>
          </a:bodyPr>
          <a:lstStyle/>
          <a:p>
            <a:r>
              <a:rPr lang="zh-CN" altLang="en-US" sz="3600" spc="-300" dirty="0" smtClean="0">
                <a:latin typeface="Arial Unicode MS" pitchFamily="34" charset="-122"/>
                <a:ea typeface="Arial Unicode MS" pitchFamily="34" charset="-122"/>
                <a:cs typeface="Arial Unicode MS" pitchFamily="34" charset="-122"/>
              </a:rPr>
              <a:t>腹部肿块</a:t>
            </a:r>
            <a:endParaRPr lang="zh-CN" altLang="en-US" sz="3600" spc="-300" dirty="0">
              <a:latin typeface="Arial Unicode MS" pitchFamily="34" charset="-122"/>
              <a:ea typeface="Arial Unicode MS" pitchFamily="34" charset="-122"/>
              <a:cs typeface="Arial Unicode MS" pitchFamily="34" charset="-122"/>
            </a:endParaRPr>
          </a:p>
        </p:txBody>
      </p:sp>
      <p:sp>
        <p:nvSpPr>
          <p:cNvPr id="33" name="TextBox 32"/>
          <p:cNvSpPr txBox="1"/>
          <p:nvPr/>
        </p:nvSpPr>
        <p:spPr>
          <a:xfrm>
            <a:off x="928662" y="428610"/>
            <a:ext cx="2500329" cy="4124206"/>
          </a:xfrm>
          <a:prstGeom prst="rect">
            <a:avLst/>
          </a:prstGeom>
          <a:noFill/>
        </p:spPr>
        <p:txBody>
          <a:bodyPr wrap="square" rtlCol="0">
            <a:spAutoFit/>
          </a:bodyPr>
          <a:lstStyle/>
          <a:p>
            <a:r>
              <a:rPr lang="zh-CN" altLang="en-US" sz="2200" spc="-150" dirty="0" smtClean="0">
                <a:latin typeface="Arial Unicode MS" pitchFamily="34" charset="-122"/>
                <a:ea typeface="Arial Unicode MS" pitchFamily="34" charset="-122"/>
                <a:cs typeface="Arial Unicode MS" pitchFamily="34" charset="-122"/>
              </a:rPr>
              <a:t>    小儿腹部肿块包括恶性肿瘤、囊肿、炎性肿块和腹腔内器官增大或膨胀等。其发生原因繁多</a:t>
            </a:r>
            <a:r>
              <a:rPr lang="en-US" sz="2200" spc="-150" dirty="0" smtClean="0">
                <a:latin typeface="Arial Unicode MS" pitchFamily="34" charset="-122"/>
                <a:ea typeface="Arial Unicode MS" pitchFamily="34" charset="-122"/>
                <a:cs typeface="Arial Unicode MS" pitchFamily="34" charset="-122"/>
              </a:rPr>
              <a:t>,</a:t>
            </a:r>
            <a:r>
              <a:rPr lang="zh-CN" altLang="en-US" sz="2200" spc="-150" dirty="0" smtClean="0">
                <a:latin typeface="Arial Unicode MS" pitchFamily="34" charset="-122"/>
                <a:ea typeface="Arial Unicode MS" pitchFamily="34" charset="-122"/>
                <a:cs typeface="Arial Unicode MS" pitchFamily="34" charset="-122"/>
              </a:rPr>
              <a:t>不论何种原因引起的腹部肿块，其体积增大到一定程度时均可使腹部膨隆，并伴有各自的临床表现。</a:t>
            </a:r>
          </a:p>
          <a:p>
            <a:endParaRPr lang="zh-CN" altLang="en-US" sz="2000" spc="-150" dirty="0">
              <a:latin typeface="Arial Unicode MS" pitchFamily="34" charset="-122"/>
              <a:ea typeface="Arial Unicode MS" pitchFamily="34" charset="-122"/>
              <a:cs typeface="Arial Unicode MS" pitchFamily="34" charset="-122"/>
            </a:endParaRPr>
          </a:p>
        </p:txBody>
      </p:sp>
      <p:sp>
        <p:nvSpPr>
          <p:cNvPr id="34" name="TextBox 33"/>
          <p:cNvSpPr txBox="1"/>
          <p:nvPr/>
        </p:nvSpPr>
        <p:spPr>
          <a:xfrm>
            <a:off x="6000760" y="1500180"/>
            <a:ext cx="2214578" cy="2862322"/>
          </a:xfrm>
          <a:prstGeom prst="rect">
            <a:avLst/>
          </a:prstGeom>
          <a:noFill/>
        </p:spPr>
        <p:txBody>
          <a:bodyPr wrap="square" rtlCol="0">
            <a:spAutoFit/>
          </a:bodyPr>
          <a:lstStyle/>
          <a:p>
            <a:r>
              <a:rPr lang="zh-CN" altLang="en-US" dirty="0" smtClean="0"/>
              <a:t>    </a:t>
            </a:r>
            <a:r>
              <a:rPr lang="zh-CN" altLang="en-US" dirty="0" smtClean="0">
                <a:latin typeface="Arial Unicode MS" pitchFamily="34" charset="-122"/>
                <a:ea typeface="Arial Unicode MS" pitchFamily="34" charset="-122"/>
                <a:cs typeface="Arial Unicode MS" pitchFamily="34" charset="-122"/>
              </a:rPr>
              <a:t>先天性巨结肠是一种比较多见的先天性疾病。患儿主要为长时间便秘和明显的腹部膨胀，经灌肠排便后又出现便秘和腹胀，检查时可见腹部膨隆，皮肤薄而光滑，腹壁静脉扩张。</a:t>
            </a:r>
            <a:endParaRPr lang="zh-CN" altLang="en-US" dirty="0">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218712271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48731"/>
                                        </p:tgtEl>
                                        <p:attrNameLst>
                                          <p:attrName>style.visibility</p:attrName>
                                        </p:attrNameLst>
                                      </p:cBhvr>
                                      <p:to>
                                        <p:strVal val="visible"/>
                                      </p:to>
                                    </p:set>
                                    <p:anim calcmode="lin" valueType="num">
                                      <p:cBhvr additive="base">
                                        <p:cTn id="7" dur="500" fill="hold"/>
                                        <p:tgtEl>
                                          <p:spTgt spid="1048731"/>
                                        </p:tgtEl>
                                        <p:attrNameLst>
                                          <p:attrName>ppt_x</p:attrName>
                                        </p:attrNameLst>
                                      </p:cBhvr>
                                      <p:tavLst>
                                        <p:tav tm="0">
                                          <p:val>
                                            <p:strVal val="#ppt_x"/>
                                          </p:val>
                                        </p:tav>
                                        <p:tav tm="100000">
                                          <p:val>
                                            <p:strVal val="#ppt_x"/>
                                          </p:val>
                                        </p:tav>
                                      </p:tavLst>
                                    </p:anim>
                                    <p:anim calcmode="lin" valueType="num">
                                      <p:cBhvr additive="base">
                                        <p:cTn id="8" dur="500" fill="hold"/>
                                        <p:tgtEl>
                                          <p:spTgt spid="104873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48732"/>
                                        </p:tgtEl>
                                        <p:attrNameLst>
                                          <p:attrName>style.visibility</p:attrName>
                                        </p:attrNameLst>
                                      </p:cBhvr>
                                      <p:to>
                                        <p:strVal val="visible"/>
                                      </p:to>
                                    </p:set>
                                    <p:anim calcmode="lin" valueType="num">
                                      <p:cBhvr additive="base">
                                        <p:cTn id="11" dur="500" fill="hold"/>
                                        <p:tgtEl>
                                          <p:spTgt spid="1048732"/>
                                        </p:tgtEl>
                                        <p:attrNameLst>
                                          <p:attrName>ppt_x</p:attrName>
                                        </p:attrNameLst>
                                      </p:cBhvr>
                                      <p:tavLst>
                                        <p:tav tm="0">
                                          <p:val>
                                            <p:strVal val="#ppt_x"/>
                                          </p:val>
                                        </p:tav>
                                        <p:tav tm="100000">
                                          <p:val>
                                            <p:strVal val="#ppt_x"/>
                                          </p:val>
                                        </p:tav>
                                      </p:tavLst>
                                    </p:anim>
                                    <p:anim calcmode="lin" valueType="num">
                                      <p:cBhvr additive="base">
                                        <p:cTn id="12" dur="500" fill="hold"/>
                                        <p:tgtEl>
                                          <p:spTgt spid="104873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right)">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1" grpId="0" animBg="1"/>
      <p:bldP spid="10487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Picture 3" descr="C:\Users\Thinkpad\Desktop\111.png"/>
          <p:cNvPicPr>
            <a:picLocks noChangeAspect="1" noChangeArrowheads="1"/>
          </p:cNvPicPr>
          <p:nvPr/>
        </p:nvPicPr>
        <p:blipFill rotWithShape="1">
          <a:blip r:embed="rId3" cstate="screen"/>
          <a:srcRect/>
          <a:stretch>
            <a:fillRect/>
          </a:stretch>
        </p:blipFill>
        <p:spPr bwMode="auto">
          <a:xfrm>
            <a:off x="107504" y="1187479"/>
            <a:ext cx="4326204" cy="3317887"/>
          </a:xfrm>
          <a:prstGeom prst="rect">
            <a:avLst/>
          </a:prstGeom>
          <a:noFill/>
        </p:spPr>
      </p:pic>
      <p:sp>
        <p:nvSpPr>
          <p:cNvPr id="1049059" name="TextBox 2"/>
          <p:cNvSpPr txBox="1"/>
          <p:nvPr/>
        </p:nvSpPr>
        <p:spPr>
          <a:xfrm>
            <a:off x="4467487" y="1838690"/>
            <a:ext cx="4314678" cy="729945"/>
          </a:xfrm>
          <a:prstGeom prst="rect">
            <a:avLst/>
          </a:prstGeom>
          <a:noFill/>
        </p:spPr>
        <p:txBody>
          <a:bodyPr wrap="square" lIns="82808" tIns="41403" rIns="82808" bIns="41403" rtlCol="0">
            <a:spAutoFit/>
          </a:bodyPr>
          <a:lstStyle/>
          <a:p>
            <a:pPr marL="155264" indent="-155264">
              <a:buFont typeface="Arial" panose="020B0604020202020204" pitchFamily="34" charset="0"/>
              <a:buChar char="•"/>
            </a:pPr>
            <a:r>
              <a:rPr lang="zh-CN" altLang="en-US" sz="1400" dirty="0" smtClean="0">
                <a:latin typeface="微软雅黑" panose="020B0503020204020204" pitchFamily="34" charset="-122"/>
                <a:ea typeface="微软雅黑" panose="020B0503020204020204" pitchFamily="34" charset="-122"/>
              </a:rPr>
              <a:t>哭声低短急、连续而带有紧迫感，常伴有气急、气喘、鼻翼翕动、唇周发绀、有痛苦挣扎状，为肺炎严重时的症状</a:t>
            </a:r>
            <a:endParaRPr lang="zh-CN" altLang="en-US" sz="1200" b="1" dirty="0">
              <a:latin typeface="微软雅黑" panose="020B0503020204020204" pitchFamily="34" charset="-122"/>
              <a:ea typeface="微软雅黑" panose="020B0503020204020204" pitchFamily="34" charset="-122"/>
            </a:endParaRPr>
          </a:p>
        </p:txBody>
      </p:sp>
      <p:sp>
        <p:nvSpPr>
          <p:cNvPr id="1049061" name="TextBox 5"/>
          <p:cNvSpPr txBox="1"/>
          <p:nvPr/>
        </p:nvSpPr>
        <p:spPr>
          <a:xfrm>
            <a:off x="4488754" y="2734495"/>
            <a:ext cx="4281906" cy="729945"/>
          </a:xfrm>
          <a:prstGeom prst="rect">
            <a:avLst/>
          </a:prstGeom>
          <a:noFill/>
        </p:spPr>
        <p:txBody>
          <a:bodyPr wrap="square" lIns="82808" tIns="41403" rIns="82808" bIns="41403" rtlCol="0">
            <a:spAutoFit/>
          </a:bodyPr>
          <a:lstStyle/>
          <a:p>
            <a:pPr marL="155264" indent="-155264">
              <a:buFont typeface="Arial" panose="020B0604020202020204" pitchFamily="34" charset="0"/>
              <a:buChar char="•"/>
            </a:pPr>
            <a:r>
              <a:rPr lang="zh-CN" altLang="en-US" sz="1400" b="1" dirty="0" smtClean="0">
                <a:latin typeface="微软雅黑" panose="020B0503020204020204" pitchFamily="34" charset="-122"/>
                <a:ea typeface="微软雅黑" panose="020B0503020204020204" pitchFamily="34" charset="-122"/>
              </a:rPr>
              <a:t>阵发性剧哭</a:t>
            </a:r>
            <a:r>
              <a:rPr lang="zh-CN" altLang="en-US" sz="1400" dirty="0" smtClean="0">
                <a:latin typeface="微软雅黑" panose="020B0503020204020204" pitchFamily="34" charset="-122"/>
                <a:ea typeface="微软雅黑" panose="020B0503020204020204" pitchFamily="34" charset="-122"/>
              </a:rPr>
              <a:t>，哭声间隔长短不一，哭时两腿屈曲、烦躁不安，同时伴有腹泻或便秘、腹胀、呕吐等症状，此症状多为消化道疾病</a:t>
            </a:r>
            <a:endParaRPr lang="zh-CN" altLang="en-US" sz="1400" dirty="0">
              <a:latin typeface="微软雅黑" panose="020B0503020204020204" pitchFamily="34" charset="-122"/>
              <a:ea typeface="微软雅黑" panose="020B0503020204020204" pitchFamily="34" charset="-122"/>
            </a:endParaRPr>
          </a:p>
        </p:txBody>
      </p:sp>
      <p:cxnSp>
        <p:nvCxnSpPr>
          <p:cNvPr id="3145749" name="直接连接符 7"/>
          <p:cNvCxnSpPr>
            <a:cxnSpLocks/>
          </p:cNvCxnSpPr>
          <p:nvPr/>
        </p:nvCxnSpPr>
        <p:spPr>
          <a:xfrm>
            <a:off x="5024640" y="3468873"/>
            <a:ext cx="2803912" cy="0"/>
          </a:xfrm>
          <a:prstGeom prst="line">
            <a:avLst/>
          </a:prstGeom>
          <a:ln>
            <a:solidFill>
              <a:srgbClr val="0075C2"/>
            </a:solidFill>
          </a:ln>
        </p:spPr>
        <p:style>
          <a:lnRef idx="1">
            <a:schemeClr val="accent1"/>
          </a:lnRef>
          <a:fillRef idx="0">
            <a:schemeClr val="accent1"/>
          </a:fillRef>
          <a:effectRef idx="0">
            <a:schemeClr val="accent1"/>
          </a:effectRef>
          <a:fontRef idx="minor">
            <a:schemeClr val="tx1"/>
          </a:fontRef>
        </p:style>
      </p:cxnSp>
      <p:sp>
        <p:nvSpPr>
          <p:cNvPr id="1049063" name="TextBox 8"/>
          <p:cNvSpPr txBox="1"/>
          <p:nvPr/>
        </p:nvSpPr>
        <p:spPr>
          <a:xfrm>
            <a:off x="4511683" y="3579862"/>
            <a:ext cx="4282997" cy="514502"/>
          </a:xfrm>
          <a:prstGeom prst="rect">
            <a:avLst/>
          </a:prstGeom>
          <a:noFill/>
        </p:spPr>
        <p:txBody>
          <a:bodyPr wrap="square" lIns="82808" tIns="41403" rIns="82808" bIns="41403" rtlCol="0">
            <a:spAutoFit/>
          </a:bodyPr>
          <a:lstStyle/>
          <a:p>
            <a:pPr marL="155264" indent="-155264">
              <a:buFont typeface="Arial" panose="020B0604020202020204" pitchFamily="34" charset="0"/>
              <a:buChar char="•"/>
            </a:pPr>
            <a:r>
              <a:rPr lang="zh-CN" altLang="en-US" sz="1400" dirty="0" smtClean="0">
                <a:latin typeface="微软雅黑" panose="020B0503020204020204" pitchFamily="34" charset="-122"/>
                <a:ea typeface="微软雅黑" panose="020B0503020204020204" pitchFamily="34" charset="-122"/>
              </a:rPr>
              <a:t>带痛苦样剧哭，肢体动作减少。这是在碰到身体患处时而哭闹，应检查是否四肢外伤或骨折脱臼</a:t>
            </a:r>
            <a:endParaRPr lang="zh-CN" altLang="en-US" sz="1200" dirty="0">
              <a:latin typeface="微软雅黑" panose="020B0503020204020204" pitchFamily="34" charset="-122"/>
              <a:ea typeface="微软雅黑" panose="020B0503020204020204" pitchFamily="34" charset="-122"/>
            </a:endParaRPr>
          </a:p>
        </p:txBody>
      </p:sp>
      <p:cxnSp>
        <p:nvCxnSpPr>
          <p:cNvPr id="3145750" name="直接连接符 10"/>
          <p:cNvCxnSpPr>
            <a:cxnSpLocks/>
          </p:cNvCxnSpPr>
          <p:nvPr/>
        </p:nvCxnSpPr>
        <p:spPr>
          <a:xfrm>
            <a:off x="5073630" y="4227934"/>
            <a:ext cx="2803912" cy="0"/>
          </a:xfrm>
          <a:prstGeom prst="line">
            <a:avLst/>
          </a:prstGeom>
          <a:ln>
            <a:solidFill>
              <a:srgbClr val="0075C2"/>
            </a:solidFill>
          </a:ln>
        </p:spPr>
        <p:style>
          <a:lnRef idx="1">
            <a:schemeClr val="accent1"/>
          </a:lnRef>
          <a:fillRef idx="0">
            <a:schemeClr val="accent1"/>
          </a:fillRef>
          <a:effectRef idx="0">
            <a:schemeClr val="accent1"/>
          </a:effectRef>
          <a:fontRef idx="minor">
            <a:schemeClr val="tx1"/>
          </a:fontRef>
        </p:style>
      </p:cxnSp>
      <p:sp>
        <p:nvSpPr>
          <p:cNvPr id="13" name="TextBox 2"/>
          <p:cNvSpPr txBox="1"/>
          <p:nvPr/>
        </p:nvSpPr>
        <p:spPr>
          <a:xfrm>
            <a:off x="4433708" y="1194225"/>
            <a:ext cx="4314678" cy="514502"/>
          </a:xfrm>
          <a:prstGeom prst="rect">
            <a:avLst/>
          </a:prstGeom>
          <a:noFill/>
        </p:spPr>
        <p:txBody>
          <a:bodyPr wrap="square" lIns="82808" tIns="41403" rIns="82808" bIns="41403" rtlCol="0">
            <a:spAutoFit/>
          </a:bodyPr>
          <a:lstStyle/>
          <a:p>
            <a:pPr marL="155264" indent="-155264">
              <a:buFont typeface="Arial" panose="020B0604020202020204" pitchFamily="34" charset="0"/>
              <a:buChar char="•"/>
            </a:pPr>
            <a:r>
              <a:rPr lang="zh-CN" altLang="en-US" sz="1400" dirty="0" smtClean="0">
                <a:latin typeface="微软雅黑" panose="020B0503020204020204" pitchFamily="34" charset="-122"/>
                <a:ea typeface="微软雅黑" panose="020B0503020204020204" pitchFamily="34" charset="-122"/>
              </a:rPr>
              <a:t>哭声嘶哑似小鸭叫，此哭声伴有呼吸困难、吞咽困难、不愿吮乳，多位咽喉部疾病</a:t>
            </a:r>
            <a:endParaRPr lang="zh-CN" altLang="en-US" sz="1400" dirty="0">
              <a:latin typeface="微软雅黑" panose="020B0503020204020204" pitchFamily="34" charset="-122"/>
              <a:ea typeface="微软雅黑" panose="020B0503020204020204" pitchFamily="34" charset="-122"/>
            </a:endParaRPr>
          </a:p>
        </p:txBody>
      </p:sp>
      <p:sp>
        <p:nvSpPr>
          <p:cNvPr id="14" name="TextBox 2"/>
          <p:cNvSpPr txBox="1"/>
          <p:nvPr/>
        </p:nvSpPr>
        <p:spPr>
          <a:xfrm>
            <a:off x="4433709" y="4361504"/>
            <a:ext cx="4314677" cy="514502"/>
          </a:xfrm>
          <a:prstGeom prst="rect">
            <a:avLst/>
          </a:prstGeom>
          <a:noFill/>
        </p:spPr>
        <p:txBody>
          <a:bodyPr wrap="square" lIns="82808" tIns="41403" rIns="82808" bIns="41403" rtlCol="0">
            <a:spAutoFit/>
          </a:bodyPr>
          <a:lstStyle/>
          <a:p>
            <a:pPr marL="155264" indent="-155264">
              <a:buFont typeface="Arial" panose="020B0604020202020204" pitchFamily="34" charset="0"/>
              <a:buChar char="•"/>
            </a:pPr>
            <a:r>
              <a:rPr lang="zh-CN" altLang="en-US" sz="1400" dirty="0" smtClean="0">
                <a:latin typeface="微软雅黑" panose="020B0503020204020204" pitchFamily="34" charset="-122"/>
                <a:ea typeface="微软雅黑" panose="020B0503020204020204" pitchFamily="34" charset="-122"/>
              </a:rPr>
              <a:t>突然不哭也不响，过分安静，也属异常现象。因为有的新生儿病重而哭不动</a:t>
            </a:r>
            <a:endParaRPr lang="zh-CN" altLang="en-US" sz="1400" dirty="0">
              <a:latin typeface="微软雅黑" panose="020B0503020204020204" pitchFamily="34" charset="-122"/>
              <a:ea typeface="微软雅黑" panose="020B0503020204020204" pitchFamily="34" charset="-122"/>
            </a:endParaRPr>
          </a:p>
        </p:txBody>
      </p:sp>
      <p:cxnSp>
        <p:nvCxnSpPr>
          <p:cNvPr id="15" name="直接连接符 7"/>
          <p:cNvCxnSpPr>
            <a:cxnSpLocks/>
          </p:cNvCxnSpPr>
          <p:nvPr/>
        </p:nvCxnSpPr>
        <p:spPr>
          <a:xfrm>
            <a:off x="5129442" y="1708727"/>
            <a:ext cx="2803912" cy="0"/>
          </a:xfrm>
          <a:prstGeom prst="line">
            <a:avLst/>
          </a:prstGeom>
          <a:ln>
            <a:solidFill>
              <a:srgbClr val="0075C2"/>
            </a:solidFill>
          </a:ln>
        </p:spPr>
        <p:style>
          <a:lnRef idx="1">
            <a:schemeClr val="accent1"/>
          </a:lnRef>
          <a:fillRef idx="0">
            <a:schemeClr val="accent1"/>
          </a:fillRef>
          <a:effectRef idx="0">
            <a:schemeClr val="accent1"/>
          </a:effectRef>
          <a:fontRef idx="minor">
            <a:schemeClr val="tx1"/>
          </a:fontRef>
        </p:style>
      </p:cxnSp>
      <p:cxnSp>
        <p:nvCxnSpPr>
          <p:cNvPr id="16" name="直接连接符 7"/>
          <p:cNvCxnSpPr>
            <a:cxnSpLocks/>
          </p:cNvCxnSpPr>
          <p:nvPr/>
        </p:nvCxnSpPr>
        <p:spPr>
          <a:xfrm>
            <a:off x="5073630" y="4876006"/>
            <a:ext cx="2803912" cy="0"/>
          </a:xfrm>
          <a:prstGeom prst="line">
            <a:avLst/>
          </a:prstGeom>
          <a:ln>
            <a:solidFill>
              <a:srgbClr val="0075C2"/>
            </a:solidFill>
          </a:ln>
        </p:spPr>
        <p:style>
          <a:lnRef idx="1">
            <a:schemeClr val="accent1"/>
          </a:lnRef>
          <a:fillRef idx="0">
            <a:schemeClr val="accent1"/>
          </a:fillRef>
          <a:effectRef idx="0">
            <a:schemeClr val="accent1"/>
          </a:effectRef>
          <a:fontRef idx="minor">
            <a:schemeClr val="tx1"/>
          </a:fontRef>
        </p:style>
      </p:cxnSp>
      <p:cxnSp>
        <p:nvCxnSpPr>
          <p:cNvPr id="17" name="直接连接符 7"/>
          <p:cNvCxnSpPr>
            <a:cxnSpLocks/>
          </p:cNvCxnSpPr>
          <p:nvPr/>
        </p:nvCxnSpPr>
        <p:spPr>
          <a:xfrm>
            <a:off x="4936931" y="1059582"/>
            <a:ext cx="2803912" cy="0"/>
          </a:xfrm>
          <a:prstGeom prst="line">
            <a:avLst/>
          </a:prstGeom>
          <a:ln>
            <a:solidFill>
              <a:srgbClr val="0075C2"/>
            </a:solidFill>
          </a:ln>
        </p:spPr>
        <p:style>
          <a:lnRef idx="1">
            <a:schemeClr val="accent1"/>
          </a:lnRef>
          <a:fillRef idx="0">
            <a:schemeClr val="accent1"/>
          </a:fillRef>
          <a:effectRef idx="0">
            <a:schemeClr val="accent1"/>
          </a:effectRef>
          <a:fontRef idx="minor">
            <a:schemeClr val="tx1"/>
          </a:fontRef>
        </p:style>
      </p:cxnSp>
      <p:sp>
        <p:nvSpPr>
          <p:cNvPr id="18" name="TextBox 2"/>
          <p:cNvSpPr txBox="1"/>
          <p:nvPr/>
        </p:nvSpPr>
        <p:spPr>
          <a:xfrm>
            <a:off x="4433633" y="186867"/>
            <a:ext cx="4314754" cy="945389"/>
          </a:xfrm>
          <a:prstGeom prst="rect">
            <a:avLst/>
          </a:prstGeom>
          <a:noFill/>
        </p:spPr>
        <p:txBody>
          <a:bodyPr wrap="square" lIns="82808" tIns="41403" rIns="82808" bIns="41403" rtlCol="0">
            <a:spAutoFit/>
          </a:bodyPr>
          <a:lstStyle/>
          <a:p>
            <a:pPr marL="155264" indent="-155264">
              <a:buFont typeface="Arial" panose="020B0604020202020204" pitchFamily="34" charset="0"/>
              <a:buChar char="•"/>
            </a:pPr>
            <a:r>
              <a:rPr lang="zh-CN" altLang="en-US" sz="1400" dirty="0" smtClean="0">
                <a:latin typeface="微软雅黑" panose="020B0503020204020204" pitchFamily="34" charset="-122"/>
                <a:ea typeface="微软雅黑" panose="020B0503020204020204" pitchFamily="34" charset="-122"/>
              </a:rPr>
              <a:t>突然（高声）尖叫、无回声、起声急而消声快。此哭声结合其他症状（摇头、眼神发直、凝视、嗜睡、烦躁、发热、抽搐等），可能是颅脑疾病，如化脓性脑膜炎</a:t>
            </a:r>
            <a:endParaRPr lang="zh-CN" altLang="en-US" sz="1400" dirty="0">
              <a:latin typeface="微软雅黑" panose="020B0503020204020204" pitchFamily="34" charset="-122"/>
              <a:ea typeface="微软雅黑" panose="020B0503020204020204" pitchFamily="34" charset="-122"/>
            </a:endParaRPr>
          </a:p>
        </p:txBody>
      </p:sp>
      <p:cxnSp>
        <p:nvCxnSpPr>
          <p:cNvPr id="19" name="直接连接符 7"/>
          <p:cNvCxnSpPr>
            <a:cxnSpLocks/>
          </p:cNvCxnSpPr>
          <p:nvPr/>
        </p:nvCxnSpPr>
        <p:spPr>
          <a:xfrm>
            <a:off x="5024640" y="2571750"/>
            <a:ext cx="2803912" cy="0"/>
          </a:xfrm>
          <a:prstGeom prst="line">
            <a:avLst/>
          </a:prstGeom>
          <a:ln>
            <a:solidFill>
              <a:srgbClr val="0075C2"/>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542414" y="186867"/>
            <a:ext cx="1728192" cy="449716"/>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rPr>
              <a:t>哭闹分类</a:t>
            </a:r>
            <a:endParaRPr lang="zh-CN" altLang="en-US" sz="2000" b="1" dirty="0">
              <a:solidFill>
                <a:schemeClr val="bg1"/>
              </a:solidFill>
            </a:endParaRPr>
          </a:p>
        </p:txBody>
      </p:sp>
      <p:sp>
        <p:nvSpPr>
          <p:cNvPr id="4" name="TextBox 3"/>
          <p:cNvSpPr txBox="1"/>
          <p:nvPr/>
        </p:nvSpPr>
        <p:spPr>
          <a:xfrm>
            <a:off x="434402" y="919373"/>
            <a:ext cx="3672408" cy="338554"/>
          </a:xfrm>
          <a:prstGeom prst="rect">
            <a:avLst/>
          </a:prstGeom>
          <a:noFill/>
        </p:spPr>
        <p:txBody>
          <a:bodyPr wrap="square" rtlCol="0">
            <a:spAutoFit/>
          </a:bodyPr>
          <a:lstStyle/>
          <a:p>
            <a:r>
              <a:rPr lang="en-US" altLang="zh-CN" sz="1600" dirty="0" smtClean="0"/>
              <a:t>《</a:t>
            </a:r>
            <a:r>
              <a:rPr lang="zh-CN" altLang="en-US" sz="1600" dirty="0" smtClean="0"/>
              <a:t>细心妈妈喂养宝宝小窍门</a:t>
            </a:r>
            <a:r>
              <a:rPr lang="en-US" altLang="zh-CN" sz="1600" dirty="0" smtClean="0"/>
              <a:t>》</a:t>
            </a:r>
            <a:r>
              <a:rPr lang="zh-CN" altLang="en-US" sz="1600" dirty="0" smtClean="0"/>
              <a:t> 吴凌云</a:t>
            </a:r>
            <a:endParaRPr lang="zh-CN" altLang="en-US" sz="1600" dirty="0"/>
          </a:p>
        </p:txBody>
      </p:sp>
    </p:spTree>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97163"/>
                                        </p:tgtEl>
                                        <p:attrNameLst>
                                          <p:attrName>style.visibility</p:attrName>
                                        </p:attrNameLst>
                                      </p:cBhvr>
                                      <p:to>
                                        <p:strVal val="visible"/>
                                      </p:to>
                                    </p:set>
                                    <p:animEffect transition="in" filter="fade">
                                      <p:cBhvr>
                                        <p:cTn id="7" dur="1000"/>
                                        <p:tgtEl>
                                          <p:spTgt spid="2097163"/>
                                        </p:tgtEl>
                                      </p:cBhvr>
                                    </p:animEffect>
                                    <p:anim calcmode="lin" valueType="num">
                                      <p:cBhvr>
                                        <p:cTn id="8" dur="1000" fill="hold"/>
                                        <p:tgtEl>
                                          <p:spTgt spid="2097163"/>
                                        </p:tgtEl>
                                        <p:attrNameLst>
                                          <p:attrName>ppt_x</p:attrName>
                                        </p:attrNameLst>
                                      </p:cBhvr>
                                      <p:tavLst>
                                        <p:tav tm="0">
                                          <p:val>
                                            <p:strVal val="#ppt_x"/>
                                          </p:val>
                                        </p:tav>
                                        <p:tav tm="100000">
                                          <p:val>
                                            <p:strVal val="#ppt_x"/>
                                          </p:val>
                                        </p:tav>
                                      </p:tavLst>
                                    </p:anim>
                                    <p:anim calcmode="lin" valueType="num">
                                      <p:cBhvr>
                                        <p:cTn id="9" dur="1000" fill="hold"/>
                                        <p:tgtEl>
                                          <p:spTgt spid="209716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145749"/>
                                        </p:tgtEl>
                                        <p:attrNameLst>
                                          <p:attrName>style.visibility</p:attrName>
                                        </p:attrNameLst>
                                      </p:cBhvr>
                                      <p:to>
                                        <p:strVal val="visible"/>
                                      </p:to>
                                    </p:set>
                                    <p:anim calcmode="lin" valueType="num">
                                      <p:cBhvr additive="base">
                                        <p:cTn id="12" dur="500" fill="hold"/>
                                        <p:tgtEl>
                                          <p:spTgt spid="3145749"/>
                                        </p:tgtEl>
                                        <p:attrNameLst>
                                          <p:attrName>ppt_x</p:attrName>
                                        </p:attrNameLst>
                                      </p:cBhvr>
                                      <p:tavLst>
                                        <p:tav tm="0">
                                          <p:val>
                                            <p:strVal val="1+#ppt_w/2"/>
                                          </p:val>
                                        </p:tav>
                                        <p:tav tm="100000">
                                          <p:val>
                                            <p:strVal val="#ppt_x"/>
                                          </p:val>
                                        </p:tav>
                                      </p:tavLst>
                                    </p:anim>
                                    <p:anim calcmode="lin" valueType="num">
                                      <p:cBhvr additive="base">
                                        <p:cTn id="13" dur="500" fill="hold"/>
                                        <p:tgtEl>
                                          <p:spTgt spid="3145749"/>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3145750"/>
                                        </p:tgtEl>
                                        <p:attrNameLst>
                                          <p:attrName>style.visibility</p:attrName>
                                        </p:attrNameLst>
                                      </p:cBhvr>
                                      <p:to>
                                        <p:strVal val="visible"/>
                                      </p:to>
                                    </p:set>
                                    <p:anim calcmode="lin" valueType="num">
                                      <p:cBhvr additive="base">
                                        <p:cTn id="16" dur="500" fill="hold"/>
                                        <p:tgtEl>
                                          <p:spTgt spid="3145750"/>
                                        </p:tgtEl>
                                        <p:attrNameLst>
                                          <p:attrName>ppt_x</p:attrName>
                                        </p:attrNameLst>
                                      </p:cBhvr>
                                      <p:tavLst>
                                        <p:tav tm="0">
                                          <p:val>
                                            <p:strVal val="1+#ppt_w/2"/>
                                          </p:val>
                                        </p:tav>
                                        <p:tav tm="100000">
                                          <p:val>
                                            <p:strVal val="#ppt_x"/>
                                          </p:val>
                                        </p:tav>
                                      </p:tavLst>
                                    </p:anim>
                                    <p:anim calcmode="lin" valueType="num">
                                      <p:cBhvr additive="base">
                                        <p:cTn id="17" dur="500" fill="hold"/>
                                        <p:tgtEl>
                                          <p:spTgt spid="314575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1" presetClass="entr" presetSubtype="0" fill="hold" grpId="0" nodeType="afterEffect">
                                  <p:stCondLst>
                                    <p:cond delay="0"/>
                                  </p:stCondLst>
                                  <p:childTnLst>
                                    <p:set>
                                      <p:cBhvr>
                                        <p:cTn id="20" dur="1" fill="hold">
                                          <p:stCondLst>
                                            <p:cond delay="0"/>
                                          </p:stCondLst>
                                        </p:cTn>
                                        <p:tgtEl>
                                          <p:spTgt spid="1049059"/>
                                        </p:tgtEl>
                                        <p:attrNameLst>
                                          <p:attrName>style.visibility</p:attrName>
                                        </p:attrNameLst>
                                      </p:cBhvr>
                                      <p:to>
                                        <p:strVal val="visible"/>
                                      </p:to>
                                    </p:set>
                                    <p:anim calcmode="lin" valueType="num">
                                      <p:cBhvr>
                                        <p:cTn id="21" dur="750" fill="hold"/>
                                        <p:tgtEl>
                                          <p:spTgt spid="1049059"/>
                                        </p:tgtEl>
                                        <p:attrNameLst>
                                          <p:attrName>ppt_w</p:attrName>
                                        </p:attrNameLst>
                                      </p:cBhvr>
                                      <p:tavLst>
                                        <p:tav tm="0">
                                          <p:val>
                                            <p:fltVal val="0"/>
                                          </p:val>
                                        </p:tav>
                                        <p:tav tm="100000">
                                          <p:val>
                                            <p:strVal val="#ppt_w"/>
                                          </p:val>
                                        </p:tav>
                                      </p:tavLst>
                                    </p:anim>
                                    <p:anim calcmode="lin" valueType="num">
                                      <p:cBhvr>
                                        <p:cTn id="22" dur="750" fill="hold"/>
                                        <p:tgtEl>
                                          <p:spTgt spid="1049059"/>
                                        </p:tgtEl>
                                        <p:attrNameLst>
                                          <p:attrName>ppt_h</p:attrName>
                                        </p:attrNameLst>
                                      </p:cBhvr>
                                      <p:tavLst>
                                        <p:tav tm="0">
                                          <p:val>
                                            <p:fltVal val="0"/>
                                          </p:val>
                                        </p:tav>
                                        <p:tav tm="100000">
                                          <p:val>
                                            <p:strVal val="#ppt_h"/>
                                          </p:val>
                                        </p:tav>
                                      </p:tavLst>
                                    </p:anim>
                                    <p:anim calcmode="lin" valueType="num">
                                      <p:cBhvr>
                                        <p:cTn id="23" dur="750" fill="hold"/>
                                        <p:tgtEl>
                                          <p:spTgt spid="1049059"/>
                                        </p:tgtEl>
                                        <p:attrNameLst>
                                          <p:attrName>style.rotation</p:attrName>
                                        </p:attrNameLst>
                                      </p:cBhvr>
                                      <p:tavLst>
                                        <p:tav tm="0">
                                          <p:val>
                                            <p:fltVal val="90"/>
                                          </p:val>
                                        </p:tav>
                                        <p:tav tm="100000">
                                          <p:val>
                                            <p:fltVal val="0"/>
                                          </p:val>
                                        </p:tav>
                                      </p:tavLst>
                                    </p:anim>
                                    <p:animEffect transition="in" filter="fade">
                                      <p:cBhvr>
                                        <p:cTn id="24" dur="750"/>
                                        <p:tgtEl>
                                          <p:spTgt spid="1049059"/>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049061"/>
                                        </p:tgtEl>
                                        <p:attrNameLst>
                                          <p:attrName>style.visibility</p:attrName>
                                        </p:attrNameLst>
                                      </p:cBhvr>
                                      <p:to>
                                        <p:strVal val="visible"/>
                                      </p:to>
                                    </p:set>
                                    <p:anim calcmode="lin" valueType="num">
                                      <p:cBhvr>
                                        <p:cTn id="27" dur="750" fill="hold"/>
                                        <p:tgtEl>
                                          <p:spTgt spid="1049061"/>
                                        </p:tgtEl>
                                        <p:attrNameLst>
                                          <p:attrName>ppt_w</p:attrName>
                                        </p:attrNameLst>
                                      </p:cBhvr>
                                      <p:tavLst>
                                        <p:tav tm="0">
                                          <p:val>
                                            <p:fltVal val="0"/>
                                          </p:val>
                                        </p:tav>
                                        <p:tav tm="100000">
                                          <p:val>
                                            <p:strVal val="#ppt_w"/>
                                          </p:val>
                                        </p:tav>
                                      </p:tavLst>
                                    </p:anim>
                                    <p:anim calcmode="lin" valueType="num">
                                      <p:cBhvr>
                                        <p:cTn id="28" dur="750" fill="hold"/>
                                        <p:tgtEl>
                                          <p:spTgt spid="1049061"/>
                                        </p:tgtEl>
                                        <p:attrNameLst>
                                          <p:attrName>ppt_h</p:attrName>
                                        </p:attrNameLst>
                                      </p:cBhvr>
                                      <p:tavLst>
                                        <p:tav tm="0">
                                          <p:val>
                                            <p:fltVal val="0"/>
                                          </p:val>
                                        </p:tav>
                                        <p:tav tm="100000">
                                          <p:val>
                                            <p:strVal val="#ppt_h"/>
                                          </p:val>
                                        </p:tav>
                                      </p:tavLst>
                                    </p:anim>
                                    <p:anim calcmode="lin" valueType="num">
                                      <p:cBhvr>
                                        <p:cTn id="29" dur="750" fill="hold"/>
                                        <p:tgtEl>
                                          <p:spTgt spid="1049061"/>
                                        </p:tgtEl>
                                        <p:attrNameLst>
                                          <p:attrName>style.rotation</p:attrName>
                                        </p:attrNameLst>
                                      </p:cBhvr>
                                      <p:tavLst>
                                        <p:tav tm="0">
                                          <p:val>
                                            <p:fltVal val="90"/>
                                          </p:val>
                                        </p:tav>
                                        <p:tav tm="100000">
                                          <p:val>
                                            <p:fltVal val="0"/>
                                          </p:val>
                                        </p:tav>
                                      </p:tavLst>
                                    </p:anim>
                                    <p:animEffect transition="in" filter="fade">
                                      <p:cBhvr>
                                        <p:cTn id="30" dur="750"/>
                                        <p:tgtEl>
                                          <p:spTgt spid="1049061"/>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049063"/>
                                        </p:tgtEl>
                                        <p:attrNameLst>
                                          <p:attrName>style.visibility</p:attrName>
                                        </p:attrNameLst>
                                      </p:cBhvr>
                                      <p:to>
                                        <p:strVal val="visible"/>
                                      </p:to>
                                    </p:set>
                                    <p:anim calcmode="lin" valueType="num">
                                      <p:cBhvr>
                                        <p:cTn id="33" dur="750" fill="hold"/>
                                        <p:tgtEl>
                                          <p:spTgt spid="1049063"/>
                                        </p:tgtEl>
                                        <p:attrNameLst>
                                          <p:attrName>ppt_w</p:attrName>
                                        </p:attrNameLst>
                                      </p:cBhvr>
                                      <p:tavLst>
                                        <p:tav tm="0">
                                          <p:val>
                                            <p:fltVal val="0"/>
                                          </p:val>
                                        </p:tav>
                                        <p:tav tm="100000">
                                          <p:val>
                                            <p:strVal val="#ppt_w"/>
                                          </p:val>
                                        </p:tav>
                                      </p:tavLst>
                                    </p:anim>
                                    <p:anim calcmode="lin" valueType="num">
                                      <p:cBhvr>
                                        <p:cTn id="34" dur="750" fill="hold"/>
                                        <p:tgtEl>
                                          <p:spTgt spid="1049063"/>
                                        </p:tgtEl>
                                        <p:attrNameLst>
                                          <p:attrName>ppt_h</p:attrName>
                                        </p:attrNameLst>
                                      </p:cBhvr>
                                      <p:tavLst>
                                        <p:tav tm="0">
                                          <p:val>
                                            <p:fltVal val="0"/>
                                          </p:val>
                                        </p:tav>
                                        <p:tav tm="100000">
                                          <p:val>
                                            <p:strVal val="#ppt_h"/>
                                          </p:val>
                                        </p:tav>
                                      </p:tavLst>
                                    </p:anim>
                                    <p:anim calcmode="lin" valueType="num">
                                      <p:cBhvr>
                                        <p:cTn id="35" dur="750" fill="hold"/>
                                        <p:tgtEl>
                                          <p:spTgt spid="1049063"/>
                                        </p:tgtEl>
                                        <p:attrNameLst>
                                          <p:attrName>style.rotation</p:attrName>
                                        </p:attrNameLst>
                                      </p:cBhvr>
                                      <p:tavLst>
                                        <p:tav tm="0">
                                          <p:val>
                                            <p:fltVal val="90"/>
                                          </p:val>
                                        </p:tav>
                                        <p:tav tm="100000">
                                          <p:val>
                                            <p:fltVal val="0"/>
                                          </p:val>
                                        </p:tav>
                                      </p:tavLst>
                                    </p:anim>
                                    <p:animEffect transition="in" filter="fade">
                                      <p:cBhvr>
                                        <p:cTn id="36" dur="750"/>
                                        <p:tgtEl>
                                          <p:spTgt spid="1049063"/>
                                        </p:tgtEl>
                                      </p:cBhvr>
                                    </p:animEffect>
                                  </p:childTnLst>
                                </p:cTn>
                              </p:par>
                            </p:childTnLst>
                          </p:cTn>
                        </p:par>
                        <p:par>
                          <p:cTn id="37" fill="hold">
                            <p:stCondLst>
                              <p:cond delay="1750"/>
                            </p:stCondLst>
                            <p:childTnLst>
                              <p:par>
                                <p:cTn id="38" presetID="31"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750" fill="hold"/>
                                        <p:tgtEl>
                                          <p:spTgt spid="13"/>
                                        </p:tgtEl>
                                        <p:attrNameLst>
                                          <p:attrName>ppt_w</p:attrName>
                                        </p:attrNameLst>
                                      </p:cBhvr>
                                      <p:tavLst>
                                        <p:tav tm="0">
                                          <p:val>
                                            <p:fltVal val="0"/>
                                          </p:val>
                                        </p:tav>
                                        <p:tav tm="100000">
                                          <p:val>
                                            <p:strVal val="#ppt_w"/>
                                          </p:val>
                                        </p:tav>
                                      </p:tavLst>
                                    </p:anim>
                                    <p:anim calcmode="lin" valueType="num">
                                      <p:cBhvr>
                                        <p:cTn id="41" dur="750" fill="hold"/>
                                        <p:tgtEl>
                                          <p:spTgt spid="13"/>
                                        </p:tgtEl>
                                        <p:attrNameLst>
                                          <p:attrName>ppt_h</p:attrName>
                                        </p:attrNameLst>
                                      </p:cBhvr>
                                      <p:tavLst>
                                        <p:tav tm="0">
                                          <p:val>
                                            <p:fltVal val="0"/>
                                          </p:val>
                                        </p:tav>
                                        <p:tav tm="100000">
                                          <p:val>
                                            <p:strVal val="#ppt_h"/>
                                          </p:val>
                                        </p:tav>
                                      </p:tavLst>
                                    </p:anim>
                                    <p:anim calcmode="lin" valueType="num">
                                      <p:cBhvr>
                                        <p:cTn id="42" dur="750" fill="hold"/>
                                        <p:tgtEl>
                                          <p:spTgt spid="13"/>
                                        </p:tgtEl>
                                        <p:attrNameLst>
                                          <p:attrName>style.rotation</p:attrName>
                                        </p:attrNameLst>
                                      </p:cBhvr>
                                      <p:tavLst>
                                        <p:tav tm="0">
                                          <p:val>
                                            <p:fltVal val="90"/>
                                          </p:val>
                                        </p:tav>
                                        <p:tav tm="100000">
                                          <p:val>
                                            <p:fltVal val="0"/>
                                          </p:val>
                                        </p:tav>
                                      </p:tavLst>
                                    </p:anim>
                                    <p:animEffect transition="in" filter="fade">
                                      <p:cBhvr>
                                        <p:cTn id="43" dur="750"/>
                                        <p:tgtEl>
                                          <p:spTgt spid="13"/>
                                        </p:tgtEl>
                                      </p:cBhvr>
                                    </p:animEffect>
                                  </p:childTnLst>
                                </p:cTn>
                              </p:par>
                            </p:childTnLst>
                          </p:cTn>
                        </p:par>
                        <p:par>
                          <p:cTn id="44" fill="hold">
                            <p:stCondLst>
                              <p:cond delay="2500"/>
                            </p:stCondLst>
                            <p:childTnLst>
                              <p:par>
                                <p:cTn id="45" presetID="31"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750" fill="hold"/>
                                        <p:tgtEl>
                                          <p:spTgt spid="14"/>
                                        </p:tgtEl>
                                        <p:attrNameLst>
                                          <p:attrName>ppt_w</p:attrName>
                                        </p:attrNameLst>
                                      </p:cBhvr>
                                      <p:tavLst>
                                        <p:tav tm="0">
                                          <p:val>
                                            <p:fltVal val="0"/>
                                          </p:val>
                                        </p:tav>
                                        <p:tav tm="100000">
                                          <p:val>
                                            <p:strVal val="#ppt_w"/>
                                          </p:val>
                                        </p:tav>
                                      </p:tavLst>
                                    </p:anim>
                                    <p:anim calcmode="lin" valueType="num">
                                      <p:cBhvr>
                                        <p:cTn id="48" dur="750" fill="hold"/>
                                        <p:tgtEl>
                                          <p:spTgt spid="14"/>
                                        </p:tgtEl>
                                        <p:attrNameLst>
                                          <p:attrName>ppt_h</p:attrName>
                                        </p:attrNameLst>
                                      </p:cBhvr>
                                      <p:tavLst>
                                        <p:tav tm="0">
                                          <p:val>
                                            <p:fltVal val="0"/>
                                          </p:val>
                                        </p:tav>
                                        <p:tav tm="100000">
                                          <p:val>
                                            <p:strVal val="#ppt_h"/>
                                          </p:val>
                                        </p:tav>
                                      </p:tavLst>
                                    </p:anim>
                                    <p:anim calcmode="lin" valueType="num">
                                      <p:cBhvr>
                                        <p:cTn id="49" dur="750" fill="hold"/>
                                        <p:tgtEl>
                                          <p:spTgt spid="14"/>
                                        </p:tgtEl>
                                        <p:attrNameLst>
                                          <p:attrName>style.rotation</p:attrName>
                                        </p:attrNameLst>
                                      </p:cBhvr>
                                      <p:tavLst>
                                        <p:tav tm="0">
                                          <p:val>
                                            <p:fltVal val="90"/>
                                          </p:val>
                                        </p:tav>
                                        <p:tav tm="100000">
                                          <p:val>
                                            <p:fltVal val="0"/>
                                          </p:val>
                                        </p:tav>
                                      </p:tavLst>
                                    </p:anim>
                                    <p:animEffect transition="in" filter="fade">
                                      <p:cBhvr>
                                        <p:cTn id="50" dur="750"/>
                                        <p:tgtEl>
                                          <p:spTgt spid="14"/>
                                        </p:tgtEl>
                                      </p:cBhvr>
                                    </p:animEffect>
                                  </p:childTnLst>
                                </p:cTn>
                              </p:par>
                              <p:par>
                                <p:cTn id="51" presetID="2" presetClass="entr" presetSubtype="2"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1+#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1+#ppt_w/2"/>
                                          </p:val>
                                        </p:tav>
                                        <p:tav tm="100000">
                                          <p:val>
                                            <p:strVal val="#ppt_x"/>
                                          </p:val>
                                        </p:tav>
                                      </p:tavLst>
                                    </p:anim>
                                    <p:anim calcmode="lin" valueType="num">
                                      <p:cBhvr additive="base">
                                        <p:cTn id="58" dur="500" fill="hold"/>
                                        <p:tgtEl>
                                          <p:spTgt spid="16"/>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3250"/>
                            </p:stCondLst>
                            <p:childTnLst>
                              <p:par>
                                <p:cTn id="64" presetID="31" presetClass="entr" presetSubtype="0"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750" fill="hold"/>
                                        <p:tgtEl>
                                          <p:spTgt spid="18"/>
                                        </p:tgtEl>
                                        <p:attrNameLst>
                                          <p:attrName>ppt_w</p:attrName>
                                        </p:attrNameLst>
                                      </p:cBhvr>
                                      <p:tavLst>
                                        <p:tav tm="0">
                                          <p:val>
                                            <p:fltVal val="0"/>
                                          </p:val>
                                        </p:tav>
                                        <p:tav tm="100000">
                                          <p:val>
                                            <p:strVal val="#ppt_w"/>
                                          </p:val>
                                        </p:tav>
                                      </p:tavLst>
                                    </p:anim>
                                    <p:anim calcmode="lin" valueType="num">
                                      <p:cBhvr>
                                        <p:cTn id="67" dur="750" fill="hold"/>
                                        <p:tgtEl>
                                          <p:spTgt spid="18"/>
                                        </p:tgtEl>
                                        <p:attrNameLst>
                                          <p:attrName>ppt_h</p:attrName>
                                        </p:attrNameLst>
                                      </p:cBhvr>
                                      <p:tavLst>
                                        <p:tav tm="0">
                                          <p:val>
                                            <p:fltVal val="0"/>
                                          </p:val>
                                        </p:tav>
                                        <p:tav tm="100000">
                                          <p:val>
                                            <p:strVal val="#ppt_h"/>
                                          </p:val>
                                        </p:tav>
                                      </p:tavLst>
                                    </p:anim>
                                    <p:anim calcmode="lin" valueType="num">
                                      <p:cBhvr>
                                        <p:cTn id="68" dur="750" fill="hold"/>
                                        <p:tgtEl>
                                          <p:spTgt spid="18"/>
                                        </p:tgtEl>
                                        <p:attrNameLst>
                                          <p:attrName>style.rotation</p:attrName>
                                        </p:attrNameLst>
                                      </p:cBhvr>
                                      <p:tavLst>
                                        <p:tav tm="0">
                                          <p:val>
                                            <p:fltVal val="90"/>
                                          </p:val>
                                        </p:tav>
                                        <p:tav tm="100000">
                                          <p:val>
                                            <p:fltVal val="0"/>
                                          </p:val>
                                        </p:tav>
                                      </p:tavLst>
                                    </p:anim>
                                    <p:animEffect transition="in" filter="fade">
                                      <p:cBhvr>
                                        <p:cTn id="69" dur="750"/>
                                        <p:tgtEl>
                                          <p:spTgt spid="18"/>
                                        </p:tgtEl>
                                      </p:cBhvr>
                                    </p:animEffect>
                                  </p:childTnLst>
                                </p:cTn>
                              </p:par>
                              <p:par>
                                <p:cTn id="70" presetID="2" presetClass="entr" presetSubtype="2" fill="hold" nodeType="with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59" grpId="0"/>
      <p:bldP spid="1049061" grpId="0"/>
      <p:bldP spid="1049063" grpId="0"/>
      <p:bldP spid="13" grpId="0"/>
      <p:bldP spid="14"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1" name="圆角矩形 46"/>
          <p:cNvSpPr/>
          <p:nvPr/>
        </p:nvSpPr>
        <p:spPr bwMode="auto">
          <a:xfrm>
            <a:off x="3480626" y="1342814"/>
            <a:ext cx="2144616" cy="1148710"/>
          </a:xfrm>
          <a:prstGeom prst="roundRect">
            <a:avLst/>
          </a:prstGeom>
          <a:gradFill flip="none" rotWithShape="1">
            <a:gsLst>
              <a:gs pos="0">
                <a:srgbClr val="F0F0F0"/>
              </a:gs>
              <a:gs pos="100000">
                <a:srgbClr val="F1F1F1"/>
              </a:gs>
            </a:gsLst>
            <a:lin ang="2700000" scaled="1"/>
          </a:gradFill>
          <a:ln w="38100">
            <a:gradFill flip="none" rotWithShape="1">
              <a:gsLst>
                <a:gs pos="0">
                  <a:srgbClr val="CECED0"/>
                </a:gs>
                <a:gs pos="100000">
                  <a:srgbClr val="FFFFFF"/>
                </a:gs>
              </a:gsLst>
              <a:lin ang="18900000" scaled="0"/>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80">
              <a:solidFill>
                <a:schemeClr val="tx1">
                  <a:lumMod val="65000"/>
                  <a:lumOff val="35000"/>
                </a:schemeClr>
              </a:solidFill>
            </a:endParaRPr>
          </a:p>
        </p:txBody>
      </p:sp>
      <p:sp>
        <p:nvSpPr>
          <p:cNvPr id="1048732" name="圆角矩形 68"/>
          <p:cNvSpPr/>
          <p:nvPr/>
        </p:nvSpPr>
        <p:spPr bwMode="auto">
          <a:xfrm>
            <a:off x="3480626" y="2746797"/>
            <a:ext cx="2144616" cy="1148710"/>
          </a:xfrm>
          <a:prstGeom prst="roundRect">
            <a:avLst/>
          </a:prstGeom>
          <a:gradFill flip="none" rotWithShape="1">
            <a:gsLst>
              <a:gs pos="0">
                <a:srgbClr val="F0F0F0"/>
              </a:gs>
              <a:gs pos="100000">
                <a:srgbClr val="F1F1F1"/>
              </a:gs>
            </a:gsLst>
            <a:lin ang="2700000" scaled="1"/>
          </a:gradFill>
          <a:ln w="38100">
            <a:gradFill flip="none" rotWithShape="1">
              <a:gsLst>
                <a:gs pos="0">
                  <a:srgbClr val="CECED0"/>
                </a:gs>
                <a:gs pos="100000">
                  <a:srgbClr val="FFFFFF"/>
                </a:gs>
              </a:gsLst>
              <a:lin ang="18900000" scaled="0"/>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80">
              <a:solidFill>
                <a:schemeClr val="tx1">
                  <a:lumMod val="65000"/>
                  <a:lumOff val="35000"/>
                </a:schemeClr>
              </a:solidFill>
            </a:endParaRPr>
          </a:p>
        </p:txBody>
      </p:sp>
      <p:grpSp>
        <p:nvGrpSpPr>
          <p:cNvPr id="2" name="组合 47"/>
          <p:cNvGrpSpPr/>
          <p:nvPr/>
        </p:nvGrpSpPr>
        <p:grpSpPr>
          <a:xfrm>
            <a:off x="1616032" y="2923517"/>
            <a:ext cx="2072914" cy="849266"/>
            <a:chOff x="4304043" y="1286668"/>
            <a:chExt cx="3837944" cy="2757793"/>
          </a:xfrm>
          <a:solidFill>
            <a:srgbClr val="108136"/>
          </a:solidFill>
          <a:effectLst>
            <a:outerShdw blurRad="381000" dist="254000" dir="8100000" algn="tr" rotWithShape="0">
              <a:prstClr val="black">
                <a:alpha val="40000"/>
              </a:prstClr>
            </a:outerShdw>
          </a:effectLst>
        </p:grpSpPr>
        <p:sp>
          <p:nvSpPr>
            <p:cNvPr id="1048735" name="圆角矩形 48"/>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lumMod val="65000"/>
                    <a:lumOff val="35000"/>
                  </a:schemeClr>
                </a:solidFill>
              </a:endParaRPr>
            </a:p>
          </p:txBody>
        </p:sp>
        <p:sp>
          <p:nvSpPr>
            <p:cNvPr id="1048736" name="圆角矩形 49"/>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lumMod val="65000"/>
                    <a:lumOff val="35000"/>
                  </a:schemeClr>
                </a:solidFill>
              </a:endParaRPr>
            </a:p>
          </p:txBody>
        </p:sp>
      </p:grpSp>
      <p:grpSp>
        <p:nvGrpSpPr>
          <p:cNvPr id="3" name="组合 59"/>
          <p:cNvGrpSpPr/>
          <p:nvPr/>
        </p:nvGrpSpPr>
        <p:grpSpPr>
          <a:xfrm>
            <a:off x="834178" y="214296"/>
            <a:ext cx="2408398" cy="3612487"/>
            <a:chOff x="4304043" y="1286668"/>
            <a:chExt cx="3837944" cy="2757793"/>
          </a:xfrm>
          <a:effectLst>
            <a:outerShdw blurRad="381000" dist="254000" dir="8100000" algn="tr" rotWithShape="0">
              <a:prstClr val="black">
                <a:alpha val="40000"/>
              </a:prstClr>
            </a:outerShdw>
          </a:effectLst>
        </p:grpSpPr>
        <p:sp>
          <p:nvSpPr>
            <p:cNvPr id="1048739" name="圆角矩形 60"/>
            <p:cNvSpPr/>
            <p:nvPr/>
          </p:nvSpPr>
          <p:spPr>
            <a:xfrm>
              <a:off x="4304043" y="1286668"/>
              <a:ext cx="3837944" cy="2757793"/>
            </a:xfrm>
            <a:prstGeom prst="roundRect">
              <a:avLst/>
            </a:prstGeom>
            <a:gradFill>
              <a:gsLst>
                <a:gs pos="0">
                  <a:schemeClr val="bg1"/>
                </a:gs>
                <a:gs pos="0">
                  <a:schemeClr val="bg1"/>
                </a:gs>
                <a:gs pos="62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lumMod val="65000"/>
                    <a:lumOff val="35000"/>
                  </a:schemeClr>
                </a:solidFill>
              </a:endParaRPr>
            </a:p>
          </p:txBody>
        </p:sp>
        <p:sp>
          <p:nvSpPr>
            <p:cNvPr id="1048740" name="圆角矩形 61"/>
            <p:cNvSpPr/>
            <p:nvPr/>
          </p:nvSpPr>
          <p:spPr>
            <a:xfrm>
              <a:off x="4351931" y="1367703"/>
              <a:ext cx="3742172" cy="2595722"/>
            </a:xfrm>
            <a:prstGeom prst="roundRect">
              <a:avLst/>
            </a:prstGeom>
            <a:gradFill>
              <a:gsLst>
                <a:gs pos="0">
                  <a:schemeClr val="bg1"/>
                </a:gs>
                <a:gs pos="0">
                  <a:schemeClr val="bg1"/>
                </a:gs>
                <a:gs pos="42000">
                  <a:srgbClr val="F0F0F0"/>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dirty="0">
                <a:solidFill>
                  <a:schemeClr val="tx1">
                    <a:lumMod val="65000"/>
                    <a:lumOff val="35000"/>
                  </a:schemeClr>
                </a:solidFill>
              </a:endParaRPr>
            </a:p>
          </p:txBody>
        </p:sp>
      </p:grpSp>
      <p:grpSp>
        <p:nvGrpSpPr>
          <p:cNvPr id="4" name="组合 50"/>
          <p:cNvGrpSpPr/>
          <p:nvPr/>
        </p:nvGrpSpPr>
        <p:grpSpPr>
          <a:xfrm>
            <a:off x="5449984" y="1482010"/>
            <a:ext cx="2072914" cy="849266"/>
            <a:chOff x="4304043" y="1286668"/>
            <a:chExt cx="3837944" cy="2757793"/>
          </a:xfrm>
          <a:solidFill>
            <a:srgbClr val="8CC94C"/>
          </a:solidFill>
          <a:effectLst>
            <a:outerShdw blurRad="381000" dist="254000" dir="8100000" algn="tr" rotWithShape="0">
              <a:prstClr val="black">
                <a:alpha val="40000"/>
              </a:prstClr>
            </a:outerShdw>
          </a:effectLst>
        </p:grpSpPr>
        <p:sp>
          <p:nvSpPr>
            <p:cNvPr id="1048741" name="圆角矩形 51"/>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lumMod val="65000"/>
                    <a:lumOff val="35000"/>
                  </a:schemeClr>
                </a:solidFill>
              </a:endParaRPr>
            </a:p>
          </p:txBody>
        </p:sp>
        <p:sp>
          <p:nvSpPr>
            <p:cNvPr id="1048742" name="圆角矩形 52"/>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lumMod val="65000"/>
                    <a:lumOff val="35000"/>
                  </a:schemeClr>
                </a:solidFill>
              </a:endParaRPr>
            </a:p>
          </p:txBody>
        </p:sp>
      </p:grpSp>
      <p:grpSp>
        <p:nvGrpSpPr>
          <p:cNvPr id="5" name="组合 69"/>
          <p:cNvGrpSpPr/>
          <p:nvPr/>
        </p:nvGrpSpPr>
        <p:grpSpPr>
          <a:xfrm>
            <a:off x="5870490" y="1421364"/>
            <a:ext cx="2408398" cy="3293526"/>
            <a:chOff x="4304043" y="1286668"/>
            <a:chExt cx="3837944" cy="2757793"/>
          </a:xfrm>
          <a:effectLst>
            <a:outerShdw blurRad="381000" dist="254000" dir="8100000" algn="tr" rotWithShape="0">
              <a:prstClr val="black">
                <a:alpha val="40000"/>
              </a:prstClr>
            </a:outerShdw>
          </a:effectLst>
        </p:grpSpPr>
        <p:sp>
          <p:nvSpPr>
            <p:cNvPr id="1048745" name="圆角矩形 70"/>
            <p:cNvSpPr/>
            <p:nvPr/>
          </p:nvSpPr>
          <p:spPr>
            <a:xfrm>
              <a:off x="4304043" y="1286668"/>
              <a:ext cx="3837944" cy="2757793"/>
            </a:xfrm>
            <a:prstGeom prst="roundRect">
              <a:avLst/>
            </a:prstGeom>
            <a:gradFill>
              <a:gsLst>
                <a:gs pos="0">
                  <a:schemeClr val="bg1"/>
                </a:gs>
                <a:gs pos="0">
                  <a:schemeClr val="bg1"/>
                </a:gs>
                <a:gs pos="62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lumMod val="65000"/>
                    <a:lumOff val="35000"/>
                  </a:schemeClr>
                </a:solidFill>
              </a:endParaRPr>
            </a:p>
          </p:txBody>
        </p:sp>
        <p:sp>
          <p:nvSpPr>
            <p:cNvPr id="1048746" name="圆角矩形 71"/>
            <p:cNvSpPr/>
            <p:nvPr/>
          </p:nvSpPr>
          <p:spPr>
            <a:xfrm>
              <a:off x="4351931" y="1367703"/>
              <a:ext cx="3742172" cy="2595722"/>
            </a:xfrm>
            <a:prstGeom prst="roundRect">
              <a:avLst/>
            </a:prstGeom>
            <a:gradFill>
              <a:gsLst>
                <a:gs pos="0">
                  <a:schemeClr val="bg1"/>
                </a:gs>
                <a:gs pos="0">
                  <a:schemeClr val="bg1"/>
                </a:gs>
                <a:gs pos="42000">
                  <a:srgbClr val="F0F0F0"/>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lumMod val="65000"/>
                    <a:lumOff val="35000"/>
                  </a:schemeClr>
                </a:solidFill>
              </a:endParaRPr>
            </a:p>
          </p:txBody>
        </p:sp>
      </p:grpSp>
      <p:sp>
        <p:nvSpPr>
          <p:cNvPr id="30" name="TextBox 29"/>
          <p:cNvSpPr txBox="1"/>
          <p:nvPr/>
        </p:nvSpPr>
        <p:spPr>
          <a:xfrm>
            <a:off x="3643306" y="3143254"/>
            <a:ext cx="1928733" cy="400110"/>
          </a:xfrm>
          <a:prstGeom prst="rect">
            <a:avLst/>
          </a:prstGeom>
          <a:noFill/>
        </p:spPr>
        <p:txBody>
          <a:bodyPr wrap="none" rtlCol="0">
            <a:spAutoFit/>
          </a:bodyPr>
          <a:lstStyle/>
          <a:p>
            <a:r>
              <a:rPr lang="zh-CN" altLang="en-US" sz="2000" spc="-300" dirty="0" smtClean="0">
                <a:latin typeface="Arial Unicode MS" pitchFamily="34" charset="-122"/>
                <a:ea typeface="Arial Unicode MS" pitchFamily="34" charset="-122"/>
                <a:cs typeface="Arial Unicode MS" pitchFamily="34" charset="-122"/>
              </a:rPr>
              <a:t>慢性重症营养障碍</a:t>
            </a:r>
            <a:endParaRPr lang="zh-CN" altLang="en-US" sz="2000" spc="-300" dirty="0">
              <a:latin typeface="Arial Unicode MS" pitchFamily="34" charset="-122"/>
              <a:ea typeface="Arial Unicode MS" pitchFamily="34" charset="-122"/>
              <a:cs typeface="Arial Unicode MS" pitchFamily="34" charset="-122"/>
            </a:endParaRPr>
          </a:p>
        </p:txBody>
      </p:sp>
      <p:sp>
        <p:nvSpPr>
          <p:cNvPr id="31" name="TextBox 30"/>
          <p:cNvSpPr txBox="1"/>
          <p:nvPr/>
        </p:nvSpPr>
        <p:spPr>
          <a:xfrm>
            <a:off x="3857620" y="1500180"/>
            <a:ext cx="1338828" cy="830997"/>
          </a:xfrm>
          <a:prstGeom prst="rect">
            <a:avLst/>
          </a:prstGeom>
          <a:noFill/>
        </p:spPr>
        <p:txBody>
          <a:bodyPr wrap="none" rtlCol="0">
            <a:spAutoFit/>
          </a:bodyPr>
          <a:lstStyle/>
          <a:p>
            <a:r>
              <a:rPr lang="zh-CN" altLang="en-US" sz="4800" spc="-300" dirty="0" smtClean="0">
                <a:latin typeface="Arial Unicode MS" pitchFamily="34" charset="-122"/>
                <a:ea typeface="Arial Unicode MS" pitchFamily="34" charset="-122"/>
                <a:cs typeface="Arial Unicode MS" pitchFamily="34" charset="-122"/>
              </a:rPr>
              <a:t>腹水</a:t>
            </a:r>
            <a:endParaRPr lang="zh-CN" altLang="en-US" sz="4800" spc="-300" dirty="0">
              <a:latin typeface="Arial Unicode MS" pitchFamily="34" charset="-122"/>
              <a:ea typeface="Arial Unicode MS" pitchFamily="34" charset="-122"/>
              <a:cs typeface="Arial Unicode MS" pitchFamily="34" charset="-122"/>
            </a:endParaRPr>
          </a:p>
        </p:txBody>
      </p:sp>
      <p:sp>
        <p:nvSpPr>
          <p:cNvPr id="18" name="TextBox 17"/>
          <p:cNvSpPr txBox="1"/>
          <p:nvPr/>
        </p:nvSpPr>
        <p:spPr>
          <a:xfrm>
            <a:off x="928662" y="428610"/>
            <a:ext cx="2286016" cy="3170099"/>
          </a:xfrm>
          <a:prstGeom prst="rect">
            <a:avLst/>
          </a:prstGeom>
          <a:noFill/>
        </p:spPr>
        <p:txBody>
          <a:bodyPr wrap="square" rtlCol="0">
            <a:spAutoFit/>
          </a:bodyPr>
          <a:lstStyle/>
          <a:p>
            <a:r>
              <a:rPr lang="zh-CN" altLang="en-US" sz="2000" dirty="0" smtClean="0">
                <a:latin typeface="Arial Unicode MS" pitchFamily="34" charset="-122"/>
                <a:ea typeface="Arial Unicode MS" pitchFamily="34" charset="-122"/>
                <a:cs typeface="Arial Unicode MS" pitchFamily="34" charset="-122"/>
              </a:rPr>
              <a:t>    小儿因单纯营养供给不足引起重症营养障碍已罕见，多因有某种慢性消耗性疾病导致低蛋白血症而发生全身水肿及腹水，因而可见股部膨隆。部分患儿可同时伴有维生素</a:t>
            </a:r>
            <a:r>
              <a:rPr lang="en-US" sz="2000" dirty="0" smtClean="0">
                <a:latin typeface="Arial Unicode MS" pitchFamily="34" charset="-122"/>
                <a:ea typeface="Arial Unicode MS" pitchFamily="34" charset="-122"/>
                <a:cs typeface="Arial Unicode MS" pitchFamily="34" charset="-122"/>
              </a:rPr>
              <a:t>B1</a:t>
            </a:r>
            <a:r>
              <a:rPr lang="zh-CN" altLang="en-US" sz="2000" dirty="0" smtClean="0">
                <a:latin typeface="Arial Unicode MS" pitchFamily="34" charset="-122"/>
                <a:ea typeface="Arial Unicode MS" pitchFamily="34" charset="-122"/>
                <a:cs typeface="Arial Unicode MS" pitchFamily="34" charset="-122"/>
              </a:rPr>
              <a:t>缺乏。</a:t>
            </a:r>
            <a:endParaRPr lang="zh-CN" altLang="en-US" sz="2000" dirty="0">
              <a:latin typeface="Arial Unicode MS" pitchFamily="34" charset="-122"/>
              <a:ea typeface="Arial Unicode MS" pitchFamily="34" charset="-122"/>
              <a:cs typeface="Arial Unicode MS" pitchFamily="34" charset="-122"/>
            </a:endParaRPr>
          </a:p>
        </p:txBody>
      </p:sp>
      <p:sp>
        <p:nvSpPr>
          <p:cNvPr id="19" name="TextBox 18"/>
          <p:cNvSpPr txBox="1"/>
          <p:nvPr/>
        </p:nvSpPr>
        <p:spPr>
          <a:xfrm>
            <a:off x="5929322" y="1500180"/>
            <a:ext cx="2500330" cy="3046988"/>
          </a:xfrm>
          <a:prstGeom prst="rect">
            <a:avLst/>
          </a:prstGeom>
          <a:noFill/>
        </p:spPr>
        <p:txBody>
          <a:bodyPr wrap="square" rtlCol="0">
            <a:spAutoFit/>
          </a:bodyPr>
          <a:lstStyle/>
          <a:p>
            <a:r>
              <a:rPr lang="zh-CN" altLang="en-US" sz="2400" dirty="0" smtClean="0">
                <a:latin typeface="Arial Unicode MS" pitchFamily="34" charset="-122"/>
                <a:ea typeface="Arial Unicode MS" pitchFamily="34" charset="-122"/>
                <a:cs typeface="Arial Unicode MS" pitchFamily="34" charset="-122"/>
              </a:rPr>
              <a:t>    腹腔内有游离液体积聚称为腹水。小儿多因肾、肝、心脏疾病、腹膜局部炎症、高度营养不良及淋巴管阻寒等引起。</a:t>
            </a:r>
            <a:endParaRPr lang="zh-CN" altLang="en-US" sz="2400" dirty="0">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1716161255"/>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48731"/>
                                        </p:tgtEl>
                                        <p:attrNameLst>
                                          <p:attrName>style.visibility</p:attrName>
                                        </p:attrNameLst>
                                      </p:cBhvr>
                                      <p:to>
                                        <p:strVal val="visible"/>
                                      </p:to>
                                    </p:set>
                                    <p:anim calcmode="lin" valueType="num">
                                      <p:cBhvr additive="base">
                                        <p:cTn id="7" dur="500" fill="hold"/>
                                        <p:tgtEl>
                                          <p:spTgt spid="1048731"/>
                                        </p:tgtEl>
                                        <p:attrNameLst>
                                          <p:attrName>ppt_x</p:attrName>
                                        </p:attrNameLst>
                                      </p:cBhvr>
                                      <p:tavLst>
                                        <p:tav tm="0">
                                          <p:val>
                                            <p:strVal val="#ppt_x"/>
                                          </p:val>
                                        </p:tav>
                                        <p:tav tm="100000">
                                          <p:val>
                                            <p:strVal val="#ppt_x"/>
                                          </p:val>
                                        </p:tav>
                                      </p:tavLst>
                                    </p:anim>
                                    <p:anim calcmode="lin" valueType="num">
                                      <p:cBhvr additive="base">
                                        <p:cTn id="8" dur="500" fill="hold"/>
                                        <p:tgtEl>
                                          <p:spTgt spid="104873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48732"/>
                                        </p:tgtEl>
                                        <p:attrNameLst>
                                          <p:attrName>style.visibility</p:attrName>
                                        </p:attrNameLst>
                                      </p:cBhvr>
                                      <p:to>
                                        <p:strVal val="visible"/>
                                      </p:to>
                                    </p:set>
                                    <p:anim calcmode="lin" valueType="num">
                                      <p:cBhvr additive="base">
                                        <p:cTn id="11" dur="500" fill="hold"/>
                                        <p:tgtEl>
                                          <p:spTgt spid="1048732"/>
                                        </p:tgtEl>
                                        <p:attrNameLst>
                                          <p:attrName>ppt_x</p:attrName>
                                        </p:attrNameLst>
                                      </p:cBhvr>
                                      <p:tavLst>
                                        <p:tav tm="0">
                                          <p:val>
                                            <p:strVal val="#ppt_x"/>
                                          </p:val>
                                        </p:tav>
                                        <p:tav tm="100000">
                                          <p:val>
                                            <p:strVal val="#ppt_x"/>
                                          </p:val>
                                        </p:tav>
                                      </p:tavLst>
                                    </p:anim>
                                    <p:anim calcmode="lin" valueType="num">
                                      <p:cBhvr additive="base">
                                        <p:cTn id="12" dur="500" fill="hold"/>
                                        <p:tgtEl>
                                          <p:spTgt spid="104873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right)">
                                      <p:cBhvr>
                                        <p:cTn id="24" dur="500"/>
                                        <p:tgtEl>
                                          <p:spTgt spid="2"/>
                                        </p:tgtEl>
                                      </p:cBhvr>
                                    </p:animEffect>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right)">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1" grpId="0" animBg="1"/>
      <p:bldP spid="104873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50"/>
          <p:cNvGrpSpPr/>
          <p:nvPr/>
        </p:nvGrpSpPr>
        <p:grpSpPr>
          <a:xfrm>
            <a:off x="2214546" y="1357304"/>
            <a:ext cx="2072914" cy="849266"/>
            <a:chOff x="4304043" y="1286668"/>
            <a:chExt cx="3837944" cy="2757793"/>
          </a:xfrm>
          <a:solidFill>
            <a:srgbClr val="8CC94C"/>
          </a:solidFill>
          <a:effectLst>
            <a:outerShdw blurRad="381000" dist="254000" dir="8100000" algn="tr" rotWithShape="0">
              <a:prstClr val="black">
                <a:alpha val="40000"/>
              </a:prstClr>
            </a:outerShdw>
          </a:effectLst>
        </p:grpSpPr>
        <p:sp>
          <p:nvSpPr>
            <p:cNvPr id="1048741" name="圆角矩形 51"/>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lumMod val="65000"/>
                    <a:lumOff val="35000"/>
                  </a:schemeClr>
                </a:solidFill>
              </a:endParaRPr>
            </a:p>
          </p:txBody>
        </p:sp>
        <p:sp>
          <p:nvSpPr>
            <p:cNvPr id="1048742" name="圆角矩形 52"/>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lumMod val="65000"/>
                    <a:lumOff val="35000"/>
                  </a:schemeClr>
                </a:solidFill>
              </a:endParaRPr>
            </a:p>
          </p:txBody>
        </p:sp>
      </p:grpSp>
      <p:grpSp>
        <p:nvGrpSpPr>
          <p:cNvPr id="5" name="组合 69"/>
          <p:cNvGrpSpPr/>
          <p:nvPr/>
        </p:nvGrpSpPr>
        <p:grpSpPr>
          <a:xfrm>
            <a:off x="3357554" y="428610"/>
            <a:ext cx="4714908" cy="4357718"/>
            <a:chOff x="4304043" y="1286668"/>
            <a:chExt cx="3837944" cy="2757793"/>
          </a:xfrm>
          <a:effectLst>
            <a:outerShdw blurRad="381000" dist="254000" dir="8100000" algn="tr" rotWithShape="0">
              <a:prstClr val="black">
                <a:alpha val="40000"/>
              </a:prstClr>
            </a:outerShdw>
          </a:effectLst>
        </p:grpSpPr>
        <p:sp>
          <p:nvSpPr>
            <p:cNvPr id="1048745" name="圆角矩形 70"/>
            <p:cNvSpPr/>
            <p:nvPr/>
          </p:nvSpPr>
          <p:spPr>
            <a:xfrm>
              <a:off x="4304043" y="1286668"/>
              <a:ext cx="3837944" cy="2757793"/>
            </a:xfrm>
            <a:prstGeom prst="roundRect">
              <a:avLst/>
            </a:prstGeom>
            <a:gradFill>
              <a:gsLst>
                <a:gs pos="0">
                  <a:schemeClr val="bg1"/>
                </a:gs>
                <a:gs pos="0">
                  <a:schemeClr val="bg1"/>
                </a:gs>
                <a:gs pos="62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lumMod val="65000"/>
                    <a:lumOff val="35000"/>
                  </a:schemeClr>
                </a:solidFill>
              </a:endParaRPr>
            </a:p>
          </p:txBody>
        </p:sp>
        <p:sp>
          <p:nvSpPr>
            <p:cNvPr id="1048746" name="圆角矩形 71"/>
            <p:cNvSpPr/>
            <p:nvPr/>
          </p:nvSpPr>
          <p:spPr>
            <a:xfrm>
              <a:off x="4351931" y="1367703"/>
              <a:ext cx="3742172" cy="2595722"/>
            </a:xfrm>
            <a:prstGeom prst="roundRect">
              <a:avLst/>
            </a:prstGeom>
            <a:gradFill>
              <a:gsLst>
                <a:gs pos="0">
                  <a:schemeClr val="bg1"/>
                </a:gs>
                <a:gs pos="0">
                  <a:schemeClr val="bg1"/>
                </a:gs>
                <a:gs pos="42000">
                  <a:srgbClr val="F0F0F0"/>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lumMod val="65000"/>
                    <a:lumOff val="35000"/>
                  </a:schemeClr>
                </a:solidFill>
              </a:endParaRPr>
            </a:p>
          </p:txBody>
        </p:sp>
      </p:grpSp>
      <p:sp>
        <p:nvSpPr>
          <p:cNvPr id="1048731" name="圆角矩形 46"/>
          <p:cNvSpPr/>
          <p:nvPr/>
        </p:nvSpPr>
        <p:spPr bwMode="auto">
          <a:xfrm>
            <a:off x="571472" y="1208726"/>
            <a:ext cx="2144616" cy="1148710"/>
          </a:xfrm>
          <a:prstGeom prst="roundRect">
            <a:avLst/>
          </a:prstGeom>
          <a:gradFill flip="none" rotWithShape="1">
            <a:gsLst>
              <a:gs pos="0">
                <a:srgbClr val="F0F0F0"/>
              </a:gs>
              <a:gs pos="100000">
                <a:srgbClr val="F1F1F1"/>
              </a:gs>
            </a:gsLst>
            <a:lin ang="2700000" scaled="1"/>
          </a:gradFill>
          <a:ln w="38100">
            <a:gradFill flip="none" rotWithShape="1">
              <a:gsLst>
                <a:gs pos="0">
                  <a:srgbClr val="CECED0"/>
                </a:gs>
                <a:gs pos="100000">
                  <a:srgbClr val="FFFFFF"/>
                </a:gs>
              </a:gsLst>
              <a:lin ang="18900000" scaled="0"/>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80">
              <a:solidFill>
                <a:schemeClr val="tx1">
                  <a:lumMod val="65000"/>
                  <a:lumOff val="35000"/>
                </a:schemeClr>
              </a:solidFill>
            </a:endParaRPr>
          </a:p>
        </p:txBody>
      </p:sp>
      <p:sp>
        <p:nvSpPr>
          <p:cNvPr id="31" name="TextBox 30"/>
          <p:cNvSpPr txBox="1"/>
          <p:nvPr/>
        </p:nvSpPr>
        <p:spPr>
          <a:xfrm>
            <a:off x="571472" y="1477026"/>
            <a:ext cx="2108269" cy="523220"/>
          </a:xfrm>
          <a:prstGeom prst="rect">
            <a:avLst/>
          </a:prstGeom>
          <a:noFill/>
        </p:spPr>
        <p:txBody>
          <a:bodyPr wrap="none" rtlCol="0">
            <a:spAutoFit/>
          </a:bodyPr>
          <a:lstStyle/>
          <a:p>
            <a:r>
              <a:rPr lang="zh-CN" altLang="en-US" sz="2800" spc="-300" dirty="0" smtClean="0">
                <a:latin typeface="Arial Unicode MS" pitchFamily="34" charset="-122"/>
                <a:ea typeface="Arial Unicode MS" pitchFamily="34" charset="-122"/>
                <a:cs typeface="Arial Unicode MS" pitchFamily="34" charset="-122"/>
              </a:rPr>
              <a:t>原发性腹膜炎</a:t>
            </a:r>
            <a:endParaRPr lang="zh-CN" altLang="en-US" sz="2800" spc="-300" dirty="0">
              <a:latin typeface="Arial Unicode MS" pitchFamily="34" charset="-122"/>
              <a:ea typeface="Arial Unicode MS" pitchFamily="34" charset="-122"/>
              <a:cs typeface="Arial Unicode MS" pitchFamily="34" charset="-122"/>
            </a:endParaRPr>
          </a:p>
        </p:txBody>
      </p:sp>
      <p:sp>
        <p:nvSpPr>
          <p:cNvPr id="19" name="TextBox 18"/>
          <p:cNvSpPr txBox="1"/>
          <p:nvPr/>
        </p:nvSpPr>
        <p:spPr>
          <a:xfrm>
            <a:off x="3571868" y="500048"/>
            <a:ext cx="4214842" cy="4955203"/>
          </a:xfrm>
          <a:prstGeom prst="rect">
            <a:avLst/>
          </a:prstGeom>
          <a:noFill/>
        </p:spPr>
        <p:txBody>
          <a:bodyPr wrap="square" rtlCol="0">
            <a:spAutoFit/>
          </a:bodyPr>
          <a:lstStyle/>
          <a:p>
            <a:r>
              <a:rPr lang="zh-CN" altLang="en-US" sz="2800" dirty="0" smtClean="0">
                <a:latin typeface="Arial Unicode MS" pitchFamily="34" charset="-122"/>
                <a:ea typeface="Arial Unicode MS" pitchFamily="34" charset="-122"/>
                <a:cs typeface="Arial Unicode MS" pitchFamily="34" charset="-122"/>
              </a:rPr>
              <a:t>    </a:t>
            </a:r>
            <a:r>
              <a:rPr lang="zh-CN" altLang="en-US" sz="2400" dirty="0" smtClean="0">
                <a:latin typeface="Arial Unicode MS" pitchFamily="34" charset="-122"/>
                <a:ea typeface="Arial Unicode MS" pitchFamily="34" charset="-122"/>
                <a:cs typeface="Arial Unicode MS" pitchFamily="34" charset="-122"/>
              </a:rPr>
              <a:t>指腹腔内并无内脏炎症或穿孔的腹膜急性化脓性感染。大多起源于菌血症。致病菌多为肺炎双球菌，其次为链球菌，葡萄球菌及大肠杆菌等。部分患儿可兼患有肾病。</a:t>
            </a:r>
            <a:r>
              <a:rPr lang="zh-CN" altLang="en-US" sz="2400" dirty="0" smtClean="0">
                <a:solidFill>
                  <a:srgbClr val="CC0000"/>
                </a:solidFill>
                <a:latin typeface="Arial Unicode MS" pitchFamily="34" charset="-122"/>
                <a:ea typeface="Arial Unicode MS" pitchFamily="34" charset="-122"/>
                <a:cs typeface="Arial Unicode MS" pitchFamily="34" charset="-122"/>
              </a:rPr>
              <a:t>婴儿常啼哭不安</a:t>
            </a:r>
            <a:r>
              <a:rPr lang="zh-CN" altLang="en-US" sz="2400" dirty="0" smtClean="0">
                <a:latin typeface="Arial Unicode MS" pitchFamily="34" charset="-122"/>
                <a:ea typeface="Arial Unicode MS" pitchFamily="34" charset="-122"/>
                <a:cs typeface="Arial Unicode MS" pitchFamily="34" charset="-122"/>
              </a:rPr>
              <a:t>及易激惹</a:t>
            </a:r>
            <a:r>
              <a:rPr lang="en-US" sz="2400" dirty="0" smtClean="0">
                <a:latin typeface="Arial Unicode MS" pitchFamily="34" charset="-122"/>
                <a:ea typeface="Arial Unicode MS" pitchFamily="34" charset="-122"/>
                <a:cs typeface="Arial Unicode MS" pitchFamily="34" charset="-122"/>
              </a:rPr>
              <a:t>,</a:t>
            </a:r>
            <a:r>
              <a:rPr lang="zh-CN" altLang="en-US" sz="2400" dirty="0" smtClean="0">
                <a:latin typeface="Arial Unicode MS" pitchFamily="34" charset="-122"/>
                <a:ea typeface="Arial Unicode MS" pitchFamily="34" charset="-122"/>
                <a:cs typeface="Arial Unicode MS" pitchFamily="34" charset="-122"/>
              </a:rPr>
              <a:t>而腹肌紧张不明显，此时以</a:t>
            </a:r>
            <a:r>
              <a:rPr lang="zh-CN" altLang="en-US" sz="2400" dirty="0" smtClean="0">
                <a:solidFill>
                  <a:srgbClr val="FF0000"/>
                </a:solidFill>
                <a:latin typeface="Arial Unicode MS" pitchFamily="34" charset="-122"/>
                <a:ea typeface="Arial Unicode MS" pitchFamily="34" charset="-122"/>
                <a:cs typeface="Arial Unicode MS" pitchFamily="34" charset="-122"/>
              </a:rPr>
              <a:t>肠鸣音消失</a:t>
            </a:r>
            <a:r>
              <a:rPr lang="zh-CN" altLang="en-US" sz="2400" dirty="0" smtClean="0">
                <a:latin typeface="Arial Unicode MS" pitchFamily="34" charset="-122"/>
                <a:ea typeface="Arial Unicode MS" pitchFamily="34" charset="-122"/>
                <a:cs typeface="Arial Unicode MS" pitchFamily="34" charset="-122"/>
              </a:rPr>
              <a:t>为诊断的重要线索，同时亦伴有脱水及其他中毒症状及神志改变等。</a:t>
            </a:r>
          </a:p>
          <a:p>
            <a:endParaRPr lang="zh-CN" altLang="en-US" sz="2400" dirty="0" smtClean="0">
              <a:latin typeface="Arial Unicode MS" pitchFamily="34" charset="-122"/>
              <a:ea typeface="Arial Unicode MS" pitchFamily="34" charset="-122"/>
              <a:cs typeface="Arial Unicode MS" pitchFamily="34" charset="-122"/>
            </a:endParaRPr>
          </a:p>
          <a:p>
            <a:endParaRPr lang="zh-CN" altLang="en-US" sz="2400" dirty="0">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364268527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48731"/>
                                        </p:tgtEl>
                                        <p:attrNameLst>
                                          <p:attrName>style.visibility</p:attrName>
                                        </p:attrNameLst>
                                      </p:cBhvr>
                                      <p:to>
                                        <p:strVal val="visible"/>
                                      </p:to>
                                    </p:set>
                                    <p:anim calcmode="lin" valueType="num">
                                      <p:cBhvr additive="base">
                                        <p:cTn id="7" dur="500" fill="hold"/>
                                        <p:tgtEl>
                                          <p:spTgt spid="1048731"/>
                                        </p:tgtEl>
                                        <p:attrNameLst>
                                          <p:attrName>ppt_x</p:attrName>
                                        </p:attrNameLst>
                                      </p:cBhvr>
                                      <p:tavLst>
                                        <p:tav tm="0">
                                          <p:val>
                                            <p:strVal val="#ppt_x"/>
                                          </p:val>
                                        </p:tav>
                                        <p:tav tm="100000">
                                          <p:val>
                                            <p:strVal val="#ppt_x"/>
                                          </p:val>
                                        </p:tav>
                                      </p:tavLst>
                                    </p:anim>
                                    <p:anim calcmode="lin" valueType="num">
                                      <p:cBhvr additive="base">
                                        <p:cTn id="8" dur="500" fill="hold"/>
                                        <p:tgtEl>
                                          <p:spTgt spid="10487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71486"/>
            <a:ext cx="4143404" cy="2677656"/>
          </a:xfrm>
          <a:prstGeom prst="rect">
            <a:avLst/>
          </a:prstGeom>
          <a:noFill/>
        </p:spPr>
        <p:txBody>
          <a:bodyPr wrap="square" rtlCol="0">
            <a:spAutoFit/>
          </a:bodyPr>
          <a:lstStyle/>
          <a:p>
            <a:r>
              <a:rPr lang="zh-CN" altLang="en-US" sz="2000" dirty="0" smtClean="0">
                <a:latin typeface="Arial Unicode MS" pitchFamily="34" charset="-122"/>
                <a:ea typeface="Arial Unicode MS" pitchFamily="34" charset="-122"/>
                <a:cs typeface="Arial Unicode MS" pitchFamily="34" charset="-122"/>
              </a:rPr>
              <a:t>    </a:t>
            </a:r>
            <a:r>
              <a:rPr lang="zh-CN" altLang="en-US" sz="2800" dirty="0" smtClean="0">
                <a:latin typeface="Arial Unicode MS" pitchFamily="34" charset="-122"/>
                <a:ea typeface="Arial Unicode MS" pitchFamily="34" charset="-122"/>
                <a:cs typeface="Arial Unicode MS" pitchFamily="34" charset="-122"/>
              </a:rPr>
              <a:t>正常情况下，肠鸣音大约每分钟</a:t>
            </a:r>
            <a:r>
              <a:rPr lang="en-US" altLang="zh-CN" sz="2800" dirty="0" smtClean="0">
                <a:latin typeface="Arial Unicode MS" pitchFamily="34" charset="-122"/>
                <a:ea typeface="Arial Unicode MS" pitchFamily="34" charset="-122"/>
                <a:cs typeface="Arial Unicode MS" pitchFamily="34" charset="-122"/>
              </a:rPr>
              <a:t>4~5 </a:t>
            </a:r>
            <a:r>
              <a:rPr lang="zh-CN" altLang="en-US" sz="2800" dirty="0" smtClean="0">
                <a:latin typeface="Arial Unicode MS" pitchFamily="34" charset="-122"/>
                <a:ea typeface="Arial Unicode MS" pitchFamily="34" charset="-122"/>
                <a:cs typeface="Arial Unicode MS" pitchFamily="34" charset="-122"/>
              </a:rPr>
              <a:t>次，其频率、声响和音调变异较大，餐后频繁而明显，休息时稀疏而微弱，只有靠检查者的经验来判定是否正常。</a:t>
            </a:r>
            <a:endParaRPr lang="zh-CN" altLang="en-US" sz="2800" dirty="0">
              <a:latin typeface="Arial Unicode MS" pitchFamily="34" charset="-122"/>
              <a:ea typeface="Arial Unicode MS" pitchFamily="34" charset="-122"/>
              <a:cs typeface="Arial Unicode MS" pitchFamily="34" charset="-122"/>
            </a:endParaRPr>
          </a:p>
        </p:txBody>
      </p:sp>
      <p:sp>
        <p:nvSpPr>
          <p:cNvPr id="3" name="TextBox 2"/>
          <p:cNvSpPr txBox="1"/>
          <p:nvPr/>
        </p:nvSpPr>
        <p:spPr>
          <a:xfrm>
            <a:off x="4786314" y="1173182"/>
            <a:ext cx="4143403" cy="3970318"/>
          </a:xfrm>
          <a:prstGeom prst="rect">
            <a:avLst/>
          </a:prstGeom>
          <a:noFill/>
        </p:spPr>
        <p:txBody>
          <a:bodyPr wrap="square" rtlCol="0">
            <a:spAutoFit/>
          </a:bodyPr>
          <a:lstStyle/>
          <a:p>
            <a:r>
              <a:rPr lang="zh-CN" altLang="en-US" dirty="0" smtClean="0"/>
              <a:t>    </a:t>
            </a:r>
            <a:r>
              <a:rPr lang="zh-CN" altLang="en-US" sz="2800" dirty="0" smtClean="0">
                <a:latin typeface="Arial Unicode MS" pitchFamily="34" charset="-122"/>
                <a:ea typeface="Arial Unicode MS" pitchFamily="34" charset="-122"/>
                <a:cs typeface="Arial Unicode MS" pitchFamily="34" charset="-122"/>
              </a:rPr>
              <a:t>肠蠕动增强时，肠鸣音达每分钟</a:t>
            </a:r>
            <a:r>
              <a:rPr lang="en-US" altLang="zh-CN" sz="2800" dirty="0" smtClean="0">
                <a:latin typeface="Arial Unicode MS" pitchFamily="34" charset="-122"/>
                <a:ea typeface="Arial Unicode MS" pitchFamily="34" charset="-122"/>
                <a:cs typeface="Arial Unicode MS" pitchFamily="34" charset="-122"/>
              </a:rPr>
              <a:t>10</a:t>
            </a:r>
            <a:r>
              <a:rPr lang="zh-CN" altLang="en-US" sz="2800" dirty="0" smtClean="0">
                <a:latin typeface="Arial Unicode MS" pitchFamily="34" charset="-122"/>
                <a:ea typeface="Arial Unicode MS" pitchFamily="34" charset="-122"/>
                <a:cs typeface="Arial Unicode MS" pitchFamily="34" charset="-122"/>
              </a:rPr>
              <a:t>次以上，但音调不特别高亢，称肠鸣音活跃，见于急性胃肠炎、服泻药后或胃肠道大出血时；如次数多且肠鸣音响亮、高亢，甚至呈叮当声或金属音，称肠鸣音亢进，见于机械性肠梗阻。</a:t>
            </a:r>
            <a:endParaRPr lang="zh-CN" altLang="en-US" sz="2800" dirty="0">
              <a:latin typeface="Arial Unicode MS" pitchFamily="34" charset="-122"/>
              <a:ea typeface="Arial Unicode MS" pitchFamily="34" charset="-122"/>
              <a:cs typeface="Arial Unicode MS" pitchFamily="34" charset="-122"/>
            </a:endParaRPr>
          </a:p>
        </p:txBody>
      </p:sp>
      <p:sp>
        <p:nvSpPr>
          <p:cNvPr id="4" name="TextBox 3"/>
          <p:cNvSpPr txBox="1"/>
          <p:nvPr/>
        </p:nvSpPr>
        <p:spPr>
          <a:xfrm>
            <a:off x="2428860" y="0"/>
            <a:ext cx="6572296" cy="646331"/>
          </a:xfrm>
          <a:prstGeom prst="rect">
            <a:avLst/>
          </a:prstGeom>
          <a:noFill/>
        </p:spPr>
        <p:txBody>
          <a:bodyPr wrap="square" rtlCol="0">
            <a:spAutoFit/>
          </a:bodyPr>
          <a:lstStyle/>
          <a:p>
            <a:r>
              <a:rPr lang="zh-CN" altLang="en-US" sz="3600" spc="-300" dirty="0" smtClean="0">
                <a:latin typeface="Arial Unicode MS" pitchFamily="34" charset="-122"/>
                <a:ea typeface="Arial Unicode MS" pitchFamily="34" charset="-122"/>
                <a:cs typeface="Arial Unicode MS" pitchFamily="34" charset="-122"/>
              </a:rPr>
              <a:t>小宝，腹部膨隆，肠鸣音活跃</a:t>
            </a:r>
            <a:endParaRPr lang="zh-CN" altLang="en-US" sz="3600" spc="-300" dirty="0">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3449978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0166" y="2285998"/>
            <a:ext cx="6143668" cy="1815882"/>
          </a:xfrm>
          <a:prstGeom prst="rect">
            <a:avLst/>
          </a:prstGeom>
          <a:noFill/>
        </p:spPr>
        <p:txBody>
          <a:bodyPr wrap="square" rtlCol="0">
            <a:spAutoFit/>
          </a:bodyPr>
          <a:lstStyle/>
          <a:p>
            <a:r>
              <a:rPr lang="zh-CN" altLang="en-US" sz="2800" dirty="0" smtClean="0">
                <a:solidFill>
                  <a:srgbClr val="CC0000"/>
                </a:solidFill>
                <a:latin typeface="Arial Unicode MS" pitchFamily="34" charset="-122"/>
                <a:ea typeface="Arial Unicode MS" pitchFamily="34" charset="-122"/>
                <a:cs typeface="Arial Unicode MS" pitchFamily="34" charset="-122"/>
              </a:rPr>
              <a:t>不完全性肠梗阻</a:t>
            </a:r>
            <a:r>
              <a:rPr lang="zh-CN" altLang="en-US" sz="2800" dirty="0" smtClean="0">
                <a:latin typeface="Arial Unicode MS" pitchFamily="34" charset="-122"/>
                <a:ea typeface="Arial Unicode MS" pitchFamily="34" charset="-122"/>
                <a:cs typeface="Arial Unicode MS" pitchFamily="34" charset="-122"/>
              </a:rPr>
              <a:t>：肠道还没有被完全阻塞，仍有部分食物、水、气体通过。</a:t>
            </a:r>
            <a:r>
              <a:rPr lang="zh-CN" altLang="en-US" sz="2800" dirty="0" smtClean="0">
                <a:solidFill>
                  <a:srgbClr val="CC0000"/>
                </a:solidFill>
                <a:latin typeface="Arial Unicode MS" pitchFamily="34" charset="-122"/>
                <a:ea typeface="Arial Unicode MS" pitchFamily="34" charset="-122"/>
                <a:cs typeface="Arial Unicode MS" pitchFamily="34" charset="-122"/>
              </a:rPr>
              <a:t>完全性梗阻</a:t>
            </a:r>
            <a:r>
              <a:rPr lang="zh-CN" altLang="en-US" sz="2800" dirty="0" smtClean="0">
                <a:latin typeface="Arial Unicode MS" pitchFamily="34" charset="-122"/>
                <a:ea typeface="Arial Unicode MS" pitchFamily="34" charset="-122"/>
                <a:cs typeface="Arial Unicode MS" pitchFamily="34" charset="-122"/>
              </a:rPr>
              <a:t>，摄取的液体和食物，消化液及气体大量积聚。</a:t>
            </a:r>
            <a:endParaRPr lang="zh-CN" altLang="en-US" sz="2800" dirty="0">
              <a:latin typeface="Arial Unicode MS" pitchFamily="34" charset="-122"/>
              <a:ea typeface="Arial Unicode MS" pitchFamily="34" charset="-122"/>
              <a:cs typeface="Arial Unicode MS" pitchFamily="34" charset="-122"/>
            </a:endParaRPr>
          </a:p>
        </p:txBody>
      </p:sp>
      <p:sp>
        <p:nvSpPr>
          <p:cNvPr id="3" name="TextBox 2"/>
          <p:cNvSpPr txBox="1"/>
          <p:nvPr/>
        </p:nvSpPr>
        <p:spPr>
          <a:xfrm>
            <a:off x="285720" y="1214428"/>
            <a:ext cx="8542723" cy="523220"/>
          </a:xfrm>
          <a:prstGeom prst="rect">
            <a:avLst/>
          </a:prstGeom>
          <a:noFill/>
        </p:spPr>
        <p:txBody>
          <a:bodyPr wrap="none" rtlCol="0">
            <a:spAutoFit/>
          </a:bodyPr>
          <a:lstStyle/>
          <a:p>
            <a:r>
              <a:rPr lang="zh-CN" altLang="en-US" sz="2800" dirty="0" smtClean="0">
                <a:latin typeface="Arial Unicode MS" pitchFamily="34" charset="-122"/>
                <a:ea typeface="Arial Unicode MS" pitchFamily="34" charset="-122"/>
                <a:cs typeface="Arial Unicode MS" pitchFamily="34" charset="-122"/>
              </a:rPr>
              <a:t>由机械性阻塞导致肠内容物通过完全受阻或严重障碍</a:t>
            </a:r>
            <a:r>
              <a:rPr lang="en-US" altLang="zh-CN" sz="2800" dirty="0" smtClean="0">
                <a:latin typeface="Arial Unicode MS" pitchFamily="34" charset="-122"/>
                <a:ea typeface="Arial Unicode MS" pitchFamily="34" charset="-122"/>
                <a:cs typeface="Arial Unicode MS" pitchFamily="34" charset="-122"/>
              </a:rPr>
              <a:t>.</a:t>
            </a:r>
            <a:endParaRPr lang="zh-CN" altLang="en-US" sz="2800" dirty="0">
              <a:latin typeface="Arial Unicode MS" pitchFamily="34" charset="-122"/>
              <a:ea typeface="Arial Unicode MS" pitchFamily="34" charset="-122"/>
              <a:cs typeface="Arial Unicode MS" pitchFamily="34" charset="-122"/>
            </a:endParaRPr>
          </a:p>
        </p:txBody>
      </p:sp>
      <p:sp>
        <p:nvSpPr>
          <p:cNvPr id="5" name="TextBox 4"/>
          <p:cNvSpPr txBox="1"/>
          <p:nvPr/>
        </p:nvSpPr>
        <p:spPr>
          <a:xfrm>
            <a:off x="2857488" y="142858"/>
            <a:ext cx="3262432" cy="707886"/>
          </a:xfrm>
          <a:prstGeom prst="rect">
            <a:avLst/>
          </a:prstGeom>
          <a:noFill/>
        </p:spPr>
        <p:txBody>
          <a:bodyPr wrap="none" rtlCol="0">
            <a:spAutoFit/>
          </a:bodyPr>
          <a:lstStyle/>
          <a:p>
            <a:r>
              <a:rPr lang="zh-CN" altLang="en-US" sz="4000" dirty="0" smtClean="0">
                <a:latin typeface="Arial Unicode MS" pitchFamily="34" charset="-122"/>
                <a:ea typeface="Arial Unicode MS" pitchFamily="34" charset="-122"/>
                <a:cs typeface="Arial Unicode MS" pitchFamily="34" charset="-122"/>
              </a:rPr>
              <a:t>机械性肠梗阻</a:t>
            </a:r>
            <a:endParaRPr lang="zh-CN" altLang="en-US" sz="4000" dirty="0">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90956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5852" y="714362"/>
            <a:ext cx="6572296" cy="646331"/>
          </a:xfrm>
          <a:prstGeom prst="rect">
            <a:avLst/>
          </a:prstGeom>
          <a:noFill/>
        </p:spPr>
        <p:txBody>
          <a:bodyPr wrap="square" rtlCol="0">
            <a:spAutoFit/>
          </a:bodyPr>
          <a:lstStyle/>
          <a:p>
            <a:r>
              <a:rPr lang="zh-CN" altLang="en-US" sz="3600" spc="-300" dirty="0" smtClean="0">
                <a:latin typeface="Arial Unicode MS" pitchFamily="34" charset="-122"/>
                <a:ea typeface="Arial Unicode MS" pitchFamily="34" charset="-122"/>
                <a:cs typeface="Arial Unicode MS" pitchFamily="34" charset="-122"/>
              </a:rPr>
              <a:t>小宝，腹部膨隆，肠鸣音活跃</a:t>
            </a:r>
            <a:endParaRPr lang="zh-CN" altLang="en-US" sz="3600" spc="-300" dirty="0">
              <a:latin typeface="Arial Unicode MS" pitchFamily="34" charset="-122"/>
              <a:ea typeface="Arial Unicode MS" pitchFamily="34" charset="-122"/>
              <a:cs typeface="Arial Unicode MS" pitchFamily="34" charset="-122"/>
            </a:endParaRPr>
          </a:p>
        </p:txBody>
      </p:sp>
      <p:sp>
        <p:nvSpPr>
          <p:cNvPr id="6" name="下箭头 5"/>
          <p:cNvSpPr/>
          <p:nvPr/>
        </p:nvSpPr>
        <p:spPr>
          <a:xfrm>
            <a:off x="3571868" y="1571618"/>
            <a:ext cx="1000132" cy="785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2500298" y="2500312"/>
            <a:ext cx="3262432" cy="707886"/>
          </a:xfrm>
          <a:prstGeom prst="rect">
            <a:avLst/>
          </a:prstGeom>
          <a:noFill/>
        </p:spPr>
        <p:txBody>
          <a:bodyPr wrap="none" rtlCol="0">
            <a:spAutoFit/>
          </a:bodyPr>
          <a:lstStyle/>
          <a:p>
            <a:r>
              <a:rPr lang="zh-CN" altLang="en-US" sz="4000" dirty="0" smtClean="0">
                <a:latin typeface="Arial Unicode MS" pitchFamily="34" charset="-122"/>
                <a:ea typeface="Arial Unicode MS" pitchFamily="34" charset="-122"/>
                <a:cs typeface="Arial Unicode MS" pitchFamily="34" charset="-122"/>
              </a:rPr>
              <a:t>机械性肠梗阻</a:t>
            </a:r>
            <a:endParaRPr lang="zh-CN" altLang="en-US" sz="4000" dirty="0">
              <a:latin typeface="Arial Unicode MS" pitchFamily="34" charset="-122"/>
              <a:ea typeface="Arial Unicode MS" pitchFamily="34" charset="-122"/>
              <a:cs typeface="Arial Unicode MS" pitchFamily="34" charset="-122"/>
            </a:endParaRPr>
          </a:p>
        </p:txBody>
      </p:sp>
      <p:sp>
        <p:nvSpPr>
          <p:cNvPr id="5" name="下箭头 4"/>
          <p:cNvSpPr/>
          <p:nvPr/>
        </p:nvSpPr>
        <p:spPr>
          <a:xfrm>
            <a:off x="3929058" y="3429006"/>
            <a:ext cx="500066"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357554" y="4000510"/>
            <a:ext cx="1723549" cy="1015663"/>
          </a:xfrm>
          <a:prstGeom prst="rect">
            <a:avLst/>
          </a:prstGeom>
          <a:noFill/>
        </p:spPr>
        <p:txBody>
          <a:bodyPr wrap="none" rtlCol="0">
            <a:spAutoFit/>
          </a:bodyPr>
          <a:lstStyle/>
          <a:p>
            <a:r>
              <a:rPr lang="zh-CN" altLang="en-US" sz="6000" dirty="0" smtClean="0">
                <a:latin typeface="Arial Unicode MS" pitchFamily="34" charset="-122"/>
                <a:ea typeface="Arial Unicode MS" pitchFamily="34" charset="-122"/>
                <a:cs typeface="Arial Unicode MS" pitchFamily="34" charset="-122"/>
              </a:rPr>
              <a:t>鼓肠</a:t>
            </a:r>
            <a:endParaRPr lang="zh-CN" altLang="en-US" sz="6000" dirty="0">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20295729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1714494"/>
            <a:ext cx="7725192" cy="646331"/>
          </a:xfrm>
          <a:prstGeom prst="rect">
            <a:avLst/>
          </a:prstGeom>
          <a:noFill/>
        </p:spPr>
        <p:txBody>
          <a:bodyPr wrap="none" rtlCol="0">
            <a:spAutoFit/>
          </a:bodyPr>
          <a:lstStyle/>
          <a:p>
            <a:r>
              <a:rPr lang="en-US" altLang="zh-CN" sz="3600" dirty="0" smtClean="0">
                <a:latin typeface="Arial Unicode MS" pitchFamily="34" charset="-122"/>
                <a:ea typeface="Arial Unicode MS" pitchFamily="34" charset="-122"/>
                <a:cs typeface="Arial Unicode MS" pitchFamily="34" charset="-122"/>
              </a:rPr>
              <a:t>《</a:t>
            </a:r>
            <a:r>
              <a:rPr lang="zh-CN" altLang="en-US" sz="3600" dirty="0" smtClean="0">
                <a:latin typeface="Arial Unicode MS" pitchFamily="34" charset="-122"/>
                <a:ea typeface="Arial Unicode MS" pitchFamily="34" charset="-122"/>
                <a:cs typeface="Arial Unicode MS" pitchFamily="34" charset="-122"/>
              </a:rPr>
              <a:t>儿科常见病症状鉴别诊断</a:t>
            </a:r>
            <a:r>
              <a:rPr lang="en-US" altLang="zh-CN" sz="3600" dirty="0" smtClean="0">
                <a:latin typeface="Arial Unicode MS" pitchFamily="34" charset="-122"/>
                <a:ea typeface="Arial Unicode MS" pitchFamily="34" charset="-122"/>
                <a:cs typeface="Arial Unicode MS" pitchFamily="34" charset="-122"/>
              </a:rPr>
              <a:t>》-</a:t>
            </a:r>
            <a:r>
              <a:rPr lang="zh-CN" altLang="en-US" sz="3600" dirty="0" smtClean="0">
                <a:latin typeface="Arial Unicode MS" pitchFamily="34" charset="-122"/>
                <a:ea typeface="Arial Unicode MS" pitchFamily="34" charset="-122"/>
                <a:cs typeface="Arial Unicode MS" pitchFamily="34" charset="-122"/>
              </a:rPr>
              <a:t>高葆谦</a:t>
            </a:r>
            <a:endParaRPr lang="zh-CN" altLang="en-US" sz="3600" dirty="0">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42329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矩形 1"/>
          <p:cNvSpPr/>
          <p:nvPr/>
        </p:nvSpPr>
        <p:spPr>
          <a:xfrm>
            <a:off x="565" y="-12162"/>
            <a:ext cx="9142871" cy="5166413"/>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300"/>
          </a:p>
        </p:txBody>
      </p:sp>
      <p:sp>
        <p:nvSpPr>
          <p:cNvPr id="1048614" name="椭圆 8"/>
          <p:cNvSpPr/>
          <p:nvPr/>
        </p:nvSpPr>
        <p:spPr>
          <a:xfrm>
            <a:off x="4264805" y="392136"/>
            <a:ext cx="4359231" cy="4359231"/>
          </a:xfrm>
          <a:prstGeom prst="ellipse">
            <a:avLst/>
          </a:prstGeom>
          <a:solidFill>
            <a:schemeClr val="bg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300"/>
          </a:p>
        </p:txBody>
      </p:sp>
      <p:sp>
        <p:nvSpPr>
          <p:cNvPr id="1048615" name="TextBox 32"/>
          <p:cNvSpPr txBox="1"/>
          <p:nvPr/>
        </p:nvSpPr>
        <p:spPr>
          <a:xfrm>
            <a:off x="4264806" y="2243107"/>
            <a:ext cx="4699682" cy="469359"/>
          </a:xfrm>
          <a:prstGeom prst="rect">
            <a:avLst/>
          </a:prstGeom>
          <a:noFill/>
        </p:spPr>
        <p:txBody>
          <a:bodyPr wrap="square" lIns="68580" tIns="34290" rIns="68580" bIns="34290" rtlCol="0">
            <a:spAutoFit/>
          </a:bodyPr>
          <a:lstStyle/>
          <a:p>
            <a:r>
              <a:rPr lang="zh-CN" altLang="en-US" sz="2600" b="1" dirty="0" smtClean="0">
                <a:latin typeface="华文新魏" pitchFamily="2" charset="-122"/>
                <a:ea typeface="华文新魏" pitchFamily="2" charset="-122"/>
                <a:sym typeface="Arial" panose="020B0604020202020204" pitchFamily="34" charset="0"/>
              </a:rPr>
              <a:t>我国儿科急诊的现状及原因</a:t>
            </a:r>
            <a:endParaRPr lang="en-US" sz="2600" b="1" dirty="0">
              <a:latin typeface="华文新魏" pitchFamily="2" charset="-122"/>
              <a:ea typeface="华文新魏" pitchFamily="2" charset="-122"/>
              <a:sym typeface="Arial" panose="020B0604020202020204" pitchFamily="34" charset="0"/>
            </a:endParaRPr>
          </a:p>
        </p:txBody>
      </p:sp>
      <p:sp>
        <p:nvSpPr>
          <p:cNvPr id="1048616" name="TextBox 32"/>
          <p:cNvSpPr txBox="1"/>
          <p:nvPr/>
        </p:nvSpPr>
        <p:spPr>
          <a:xfrm>
            <a:off x="4826002" y="2673352"/>
            <a:ext cx="3037548" cy="438582"/>
          </a:xfrm>
          <a:prstGeom prst="rect">
            <a:avLst/>
          </a:prstGeom>
          <a:noFill/>
        </p:spPr>
        <p:txBody>
          <a:bodyPr wrap="square" lIns="68580" tIns="34290" rIns="68580" bIns="34290" rtlCol="0">
            <a:spAutoFit/>
          </a:bodyPr>
          <a:lstStyle/>
          <a:p>
            <a:pPr algn="r">
              <a:lnSpc>
                <a:spcPct val="120000"/>
              </a:lnSpc>
            </a:pPr>
            <a:r>
              <a:rPr lang="en-US" altLang="zh-CN" sz="2000" dirty="0" smtClean="0">
                <a:latin typeface="华文行楷" pitchFamily="2" charset="-122"/>
                <a:ea typeface="华文行楷" pitchFamily="2" charset="-122"/>
                <a:cs typeface="+mn-ea"/>
                <a:sym typeface="Arial" panose="020B0604020202020204" pitchFamily="34" charset="0"/>
              </a:rPr>
              <a:t>2016</a:t>
            </a:r>
            <a:r>
              <a:rPr lang="zh-CN" altLang="en-US" sz="2000" dirty="0" smtClean="0">
                <a:latin typeface="华文行楷" pitchFamily="2" charset="-122"/>
                <a:ea typeface="华文行楷" pitchFamily="2" charset="-122"/>
                <a:cs typeface="+mn-ea"/>
                <a:sym typeface="Arial" panose="020B0604020202020204" pitchFamily="34" charset="0"/>
              </a:rPr>
              <a:t>级</a:t>
            </a:r>
            <a:r>
              <a:rPr lang="zh-CN" altLang="en-US" sz="2000" dirty="0">
                <a:latin typeface="华文行楷" pitchFamily="2" charset="-122"/>
                <a:ea typeface="华文行楷" pitchFamily="2" charset="-122"/>
                <a:cs typeface="+mn-ea"/>
                <a:sym typeface="Arial" panose="020B0604020202020204" pitchFamily="34" charset="0"/>
              </a:rPr>
              <a:t>康复治疗</a:t>
            </a:r>
            <a:r>
              <a:rPr lang="zh-CN" altLang="en-US" sz="2000" dirty="0" smtClean="0">
                <a:latin typeface="华文行楷" pitchFamily="2" charset="-122"/>
                <a:ea typeface="华文行楷" pitchFamily="2" charset="-122"/>
                <a:cs typeface="+mn-ea"/>
                <a:sym typeface="Arial" panose="020B0604020202020204" pitchFamily="34" charset="0"/>
              </a:rPr>
              <a:t>学杜盼盼</a:t>
            </a:r>
            <a:endParaRPr lang="en-GB" altLang="zh-CN" sz="2000" dirty="0">
              <a:latin typeface="华文行楷" pitchFamily="2" charset="-122"/>
              <a:ea typeface="华文行楷" pitchFamily="2" charset="-122"/>
              <a:cs typeface="+mn-ea"/>
              <a:sym typeface="Arial" panose="020B0604020202020204" pitchFamily="34" charset="0"/>
            </a:endParaRPr>
          </a:p>
        </p:txBody>
      </p:sp>
      <p:sp>
        <p:nvSpPr>
          <p:cNvPr id="1048617" name="椭圆 11"/>
          <p:cNvSpPr/>
          <p:nvPr/>
        </p:nvSpPr>
        <p:spPr>
          <a:xfrm>
            <a:off x="732559" y="312970"/>
            <a:ext cx="1823217" cy="204275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8800" b="1" dirty="0" smtClean="0">
                <a:solidFill>
                  <a:schemeClr val="tx1"/>
                </a:solidFill>
                <a:latin typeface="新宋体" pitchFamily="49" charset="-122"/>
                <a:ea typeface="新宋体" pitchFamily="49" charset="-122"/>
              </a:rPr>
              <a:t>06</a:t>
            </a:r>
            <a:endParaRPr lang="zh-CN" altLang="en-US" sz="8800" b="1" dirty="0">
              <a:solidFill>
                <a:schemeClr val="tx1"/>
              </a:solidFill>
              <a:latin typeface="新宋体" pitchFamily="49" charset="-122"/>
              <a:ea typeface="新宋体" pitchFamily="49" charset="-122"/>
            </a:endParaRPr>
          </a:p>
        </p:txBody>
      </p:sp>
    </p:spTree>
    <p:extLst>
      <p:ext uri="{BB962C8B-B14F-4D97-AF65-F5344CB8AC3E}">
        <p14:creationId xmlns:p14="http://schemas.microsoft.com/office/powerpoint/2010/main" val="1664545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48613"/>
                                        </p:tgtEl>
                                        <p:attrNameLst>
                                          <p:attrName>style.visibility</p:attrName>
                                        </p:attrNameLst>
                                      </p:cBhvr>
                                      <p:to>
                                        <p:strVal val="visible"/>
                                      </p:to>
                                    </p:set>
                                    <p:anim calcmode="lin" valueType="num">
                                      <p:cBhvr>
                                        <p:cTn id="7" dur="500" fill="hold"/>
                                        <p:tgtEl>
                                          <p:spTgt spid="1048613"/>
                                        </p:tgtEl>
                                        <p:attrNameLst>
                                          <p:attrName>ppt_w</p:attrName>
                                        </p:attrNameLst>
                                      </p:cBhvr>
                                      <p:tavLst>
                                        <p:tav tm="0">
                                          <p:val>
                                            <p:fltVal val="0"/>
                                          </p:val>
                                        </p:tav>
                                        <p:tav tm="100000">
                                          <p:val>
                                            <p:strVal val="#ppt_w"/>
                                          </p:val>
                                        </p:tav>
                                      </p:tavLst>
                                    </p:anim>
                                    <p:anim calcmode="lin" valueType="num">
                                      <p:cBhvr>
                                        <p:cTn id="8" dur="500" fill="hold"/>
                                        <p:tgtEl>
                                          <p:spTgt spid="1048613"/>
                                        </p:tgtEl>
                                        <p:attrNameLst>
                                          <p:attrName>ppt_h</p:attrName>
                                        </p:attrNameLst>
                                      </p:cBhvr>
                                      <p:tavLst>
                                        <p:tav tm="0">
                                          <p:val>
                                            <p:fltVal val="0"/>
                                          </p:val>
                                        </p:tav>
                                        <p:tav tm="100000">
                                          <p:val>
                                            <p:strVal val="#ppt_h"/>
                                          </p:val>
                                        </p:tav>
                                      </p:tavLst>
                                    </p:anim>
                                    <p:anim calcmode="lin" valueType="num">
                                      <p:cBhvr>
                                        <p:cTn id="9" dur="500" fill="hold"/>
                                        <p:tgtEl>
                                          <p:spTgt spid="1048613"/>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04861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15" presetClass="entr" presetSubtype="0" fill="hold" grpId="0" nodeType="afterEffect">
                                  <p:stCondLst>
                                    <p:cond delay="0"/>
                                  </p:stCondLst>
                                  <p:childTnLst>
                                    <p:set>
                                      <p:cBhvr>
                                        <p:cTn id="13" dur="1" fill="hold">
                                          <p:stCondLst>
                                            <p:cond delay="0"/>
                                          </p:stCondLst>
                                        </p:cTn>
                                        <p:tgtEl>
                                          <p:spTgt spid="1048617"/>
                                        </p:tgtEl>
                                        <p:attrNameLst>
                                          <p:attrName>style.visibility</p:attrName>
                                        </p:attrNameLst>
                                      </p:cBhvr>
                                      <p:to>
                                        <p:strVal val="visible"/>
                                      </p:to>
                                    </p:set>
                                    <p:anim calcmode="lin" valueType="num">
                                      <p:cBhvr>
                                        <p:cTn id="14" dur="1000" fill="hold"/>
                                        <p:tgtEl>
                                          <p:spTgt spid="1048617"/>
                                        </p:tgtEl>
                                        <p:attrNameLst>
                                          <p:attrName>ppt_w</p:attrName>
                                        </p:attrNameLst>
                                      </p:cBhvr>
                                      <p:tavLst>
                                        <p:tav tm="0">
                                          <p:val>
                                            <p:fltVal val="0"/>
                                          </p:val>
                                        </p:tav>
                                        <p:tav tm="100000">
                                          <p:val>
                                            <p:strVal val="#ppt_w"/>
                                          </p:val>
                                        </p:tav>
                                      </p:tavLst>
                                    </p:anim>
                                    <p:anim calcmode="lin" valueType="num">
                                      <p:cBhvr>
                                        <p:cTn id="15" dur="1000" fill="hold"/>
                                        <p:tgtEl>
                                          <p:spTgt spid="1048617"/>
                                        </p:tgtEl>
                                        <p:attrNameLst>
                                          <p:attrName>ppt_h</p:attrName>
                                        </p:attrNameLst>
                                      </p:cBhvr>
                                      <p:tavLst>
                                        <p:tav tm="0">
                                          <p:val>
                                            <p:fltVal val="0"/>
                                          </p:val>
                                        </p:tav>
                                        <p:tav tm="100000">
                                          <p:val>
                                            <p:strVal val="#ppt_h"/>
                                          </p:val>
                                        </p:tav>
                                      </p:tavLst>
                                    </p:anim>
                                    <p:anim calcmode="lin" valueType="num">
                                      <p:cBhvr>
                                        <p:cTn id="16" dur="1000" fill="hold"/>
                                        <p:tgtEl>
                                          <p:spTgt spid="104861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048617"/>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500"/>
                            </p:stCondLst>
                            <p:childTnLst>
                              <p:par>
                                <p:cTn id="19" presetID="45" presetClass="entr" presetSubtype="0" fill="hold" grpId="0" nodeType="afterEffect">
                                  <p:stCondLst>
                                    <p:cond delay="0"/>
                                  </p:stCondLst>
                                  <p:childTnLst>
                                    <p:set>
                                      <p:cBhvr>
                                        <p:cTn id="20" dur="1" fill="hold">
                                          <p:stCondLst>
                                            <p:cond delay="0"/>
                                          </p:stCondLst>
                                        </p:cTn>
                                        <p:tgtEl>
                                          <p:spTgt spid="1048614"/>
                                        </p:tgtEl>
                                        <p:attrNameLst>
                                          <p:attrName>style.visibility</p:attrName>
                                        </p:attrNameLst>
                                      </p:cBhvr>
                                      <p:to>
                                        <p:strVal val="visible"/>
                                      </p:to>
                                    </p:set>
                                    <p:animEffect transition="in" filter="fade">
                                      <p:cBhvr>
                                        <p:cTn id="21" dur="2000"/>
                                        <p:tgtEl>
                                          <p:spTgt spid="1048614"/>
                                        </p:tgtEl>
                                      </p:cBhvr>
                                    </p:animEffect>
                                    <p:anim calcmode="lin" valueType="num">
                                      <p:cBhvr>
                                        <p:cTn id="22" dur="2000" fill="hold"/>
                                        <p:tgtEl>
                                          <p:spTgt spid="1048614"/>
                                        </p:tgtEl>
                                        <p:attrNameLst>
                                          <p:attrName>ppt_w</p:attrName>
                                        </p:attrNameLst>
                                      </p:cBhvr>
                                      <p:tavLst>
                                        <p:tav tm="0" fmla="#ppt_w*sin(2.5*pi*$)">
                                          <p:val>
                                            <p:fltVal val="0"/>
                                          </p:val>
                                        </p:tav>
                                        <p:tav tm="100000">
                                          <p:val>
                                            <p:fltVal val="1"/>
                                          </p:val>
                                        </p:tav>
                                      </p:tavLst>
                                    </p:anim>
                                    <p:anim calcmode="lin" valueType="num">
                                      <p:cBhvr>
                                        <p:cTn id="23" dur="2000" fill="hold"/>
                                        <p:tgtEl>
                                          <p:spTgt spid="1048614"/>
                                        </p:tgtEl>
                                        <p:attrNameLst>
                                          <p:attrName>ppt_h</p:attrName>
                                        </p:attrNameLst>
                                      </p:cBhvr>
                                      <p:tavLst>
                                        <p:tav tm="0">
                                          <p:val>
                                            <p:strVal val="#ppt_h"/>
                                          </p:val>
                                        </p:tav>
                                        <p:tav tm="100000">
                                          <p:val>
                                            <p:strVal val="#ppt_h"/>
                                          </p:val>
                                        </p:tav>
                                      </p:tavLst>
                                    </p:anim>
                                  </p:childTnLst>
                                </p:cTn>
                              </p:par>
                            </p:childTnLst>
                          </p:cTn>
                        </p:par>
                        <p:par>
                          <p:cTn id="24" fill="hold">
                            <p:stCondLst>
                              <p:cond delay="35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1048615"/>
                                        </p:tgtEl>
                                        <p:attrNameLst>
                                          <p:attrName>style.visibility</p:attrName>
                                        </p:attrNameLst>
                                      </p:cBhvr>
                                      <p:to>
                                        <p:strVal val="visible"/>
                                      </p:to>
                                    </p:set>
                                    <p:anim by="(-#ppt_w*2)" calcmode="lin" valueType="num">
                                      <p:cBhvr rctx="PPT">
                                        <p:cTn id="27" dur="250" autoRev="1" fill="hold">
                                          <p:stCondLst>
                                            <p:cond delay="0"/>
                                          </p:stCondLst>
                                        </p:cTn>
                                        <p:tgtEl>
                                          <p:spTgt spid="1048615"/>
                                        </p:tgtEl>
                                        <p:attrNameLst>
                                          <p:attrName>ppt_w</p:attrName>
                                        </p:attrNameLst>
                                      </p:cBhvr>
                                    </p:anim>
                                    <p:anim by="(#ppt_w*0.50)" calcmode="lin" valueType="num">
                                      <p:cBhvr>
                                        <p:cTn id="28" dur="250" decel="50000" autoRev="1" fill="hold">
                                          <p:stCondLst>
                                            <p:cond delay="0"/>
                                          </p:stCondLst>
                                        </p:cTn>
                                        <p:tgtEl>
                                          <p:spTgt spid="1048615"/>
                                        </p:tgtEl>
                                        <p:attrNameLst>
                                          <p:attrName>ppt_x</p:attrName>
                                        </p:attrNameLst>
                                      </p:cBhvr>
                                    </p:anim>
                                    <p:anim from="(-#ppt_h/2)" to="(#ppt_y)" calcmode="lin" valueType="num">
                                      <p:cBhvr>
                                        <p:cTn id="29" dur="500" fill="hold">
                                          <p:stCondLst>
                                            <p:cond delay="0"/>
                                          </p:stCondLst>
                                        </p:cTn>
                                        <p:tgtEl>
                                          <p:spTgt spid="1048615"/>
                                        </p:tgtEl>
                                        <p:attrNameLst>
                                          <p:attrName>ppt_y</p:attrName>
                                        </p:attrNameLst>
                                      </p:cBhvr>
                                    </p:anim>
                                    <p:animRot by="21600000">
                                      <p:cBhvr>
                                        <p:cTn id="30" dur="500" fill="hold">
                                          <p:stCondLst>
                                            <p:cond delay="0"/>
                                          </p:stCondLst>
                                        </p:cTn>
                                        <p:tgtEl>
                                          <p:spTgt spid="1048615"/>
                                        </p:tgtEl>
                                        <p:attrNameLst>
                                          <p:attrName>r</p:attrName>
                                        </p:attrNameLst>
                                      </p:cBhvr>
                                    </p:animRot>
                                  </p:childTnLst>
                                </p:cTn>
                              </p:par>
                            </p:childTnLst>
                          </p:cTn>
                        </p:par>
                        <p:par>
                          <p:cTn id="31" fill="hold">
                            <p:stCondLst>
                              <p:cond delay="455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1048616"/>
                                        </p:tgtEl>
                                        <p:attrNameLst>
                                          <p:attrName>style.visibility</p:attrName>
                                        </p:attrNameLst>
                                      </p:cBhvr>
                                      <p:to>
                                        <p:strVal val="visible"/>
                                      </p:to>
                                    </p:set>
                                    <p:anim by="(-#ppt_w*2)" calcmode="lin" valueType="num">
                                      <p:cBhvr rctx="PPT">
                                        <p:cTn id="34" dur="250" autoRev="1" fill="hold">
                                          <p:stCondLst>
                                            <p:cond delay="0"/>
                                          </p:stCondLst>
                                        </p:cTn>
                                        <p:tgtEl>
                                          <p:spTgt spid="1048616"/>
                                        </p:tgtEl>
                                        <p:attrNameLst>
                                          <p:attrName>ppt_w</p:attrName>
                                        </p:attrNameLst>
                                      </p:cBhvr>
                                    </p:anim>
                                    <p:anim by="(#ppt_w*0.50)" calcmode="lin" valueType="num">
                                      <p:cBhvr>
                                        <p:cTn id="35" dur="250" decel="50000" autoRev="1" fill="hold">
                                          <p:stCondLst>
                                            <p:cond delay="0"/>
                                          </p:stCondLst>
                                        </p:cTn>
                                        <p:tgtEl>
                                          <p:spTgt spid="1048616"/>
                                        </p:tgtEl>
                                        <p:attrNameLst>
                                          <p:attrName>ppt_x</p:attrName>
                                        </p:attrNameLst>
                                      </p:cBhvr>
                                    </p:anim>
                                    <p:anim from="(-#ppt_h/2)" to="(#ppt_y)" calcmode="lin" valueType="num">
                                      <p:cBhvr>
                                        <p:cTn id="36" dur="500" fill="hold">
                                          <p:stCondLst>
                                            <p:cond delay="0"/>
                                          </p:stCondLst>
                                        </p:cTn>
                                        <p:tgtEl>
                                          <p:spTgt spid="1048616"/>
                                        </p:tgtEl>
                                        <p:attrNameLst>
                                          <p:attrName>ppt_y</p:attrName>
                                        </p:attrNameLst>
                                      </p:cBhvr>
                                    </p:anim>
                                    <p:animRot by="21600000">
                                      <p:cBhvr>
                                        <p:cTn id="37" dur="500" fill="hold">
                                          <p:stCondLst>
                                            <p:cond delay="0"/>
                                          </p:stCondLst>
                                        </p:cTn>
                                        <p:tgtEl>
                                          <p:spTgt spid="10486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3" grpId="0" animBg="1"/>
      <p:bldP spid="1048614" grpId="0" animBg="1"/>
      <p:bldP spid="1048615" grpId="0"/>
      <p:bldP spid="1048616" grpId="0"/>
      <p:bldP spid="104861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Group 38"/>
          <p:cNvGrpSpPr/>
          <p:nvPr/>
        </p:nvGrpSpPr>
        <p:grpSpPr bwMode="auto">
          <a:xfrm>
            <a:off x="5344017" y="1769782"/>
            <a:ext cx="753573" cy="225000"/>
            <a:chOff x="7244862" y="2564012"/>
            <a:chExt cx="1005315" cy="299674"/>
          </a:xfrm>
        </p:grpSpPr>
        <p:cxnSp>
          <p:nvCxnSpPr>
            <p:cNvPr id="3145737" name="Straight Connector 39"/>
            <p:cNvCxnSpPr/>
            <p:nvPr/>
          </p:nvCxnSpPr>
          <p:spPr>
            <a:xfrm flipV="1">
              <a:off x="7244862" y="2564012"/>
              <a:ext cx="393867" cy="299674"/>
            </a:xfrm>
            <a:prstGeom prst="line">
              <a:avLst/>
            </a:prstGeom>
            <a:ln w="6350">
              <a:solidFill>
                <a:srgbClr val="108036"/>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3145738" name="Straight Connector 40"/>
            <p:cNvCxnSpPr/>
            <p:nvPr/>
          </p:nvCxnSpPr>
          <p:spPr>
            <a:xfrm>
              <a:off x="7643494" y="2564012"/>
              <a:ext cx="606683" cy="0"/>
            </a:xfrm>
            <a:prstGeom prst="line">
              <a:avLst/>
            </a:prstGeom>
            <a:ln w="6350">
              <a:solidFill>
                <a:srgbClr val="108036"/>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13" name="Group 41"/>
          <p:cNvGrpSpPr/>
          <p:nvPr/>
        </p:nvGrpSpPr>
        <p:grpSpPr bwMode="auto">
          <a:xfrm flipH="1">
            <a:off x="2860680" y="1769782"/>
            <a:ext cx="753573" cy="225000"/>
            <a:chOff x="7244862" y="2564012"/>
            <a:chExt cx="1005315" cy="299674"/>
          </a:xfrm>
        </p:grpSpPr>
        <p:cxnSp>
          <p:nvCxnSpPr>
            <p:cNvPr id="3145739" name="Straight Connector 42"/>
            <p:cNvCxnSpPr/>
            <p:nvPr/>
          </p:nvCxnSpPr>
          <p:spPr>
            <a:xfrm flipV="1">
              <a:off x="7244862" y="2564012"/>
              <a:ext cx="393867" cy="299674"/>
            </a:xfrm>
            <a:prstGeom prst="line">
              <a:avLst/>
            </a:prstGeom>
            <a:ln w="6350">
              <a:solidFill>
                <a:srgbClr val="108036"/>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3145740" name="Straight Connector 43"/>
            <p:cNvCxnSpPr/>
            <p:nvPr/>
          </p:nvCxnSpPr>
          <p:spPr>
            <a:xfrm>
              <a:off x="7643494" y="2564012"/>
              <a:ext cx="606683" cy="0"/>
            </a:xfrm>
            <a:prstGeom prst="line">
              <a:avLst/>
            </a:prstGeom>
            <a:ln w="6350">
              <a:solidFill>
                <a:srgbClr val="108036"/>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14" name="Group 44"/>
          <p:cNvGrpSpPr/>
          <p:nvPr/>
        </p:nvGrpSpPr>
        <p:grpSpPr bwMode="auto">
          <a:xfrm rot="1354404" flipV="1">
            <a:off x="4748778" y="3220974"/>
            <a:ext cx="753573" cy="225001"/>
            <a:chOff x="7244862" y="2564012"/>
            <a:chExt cx="1005315" cy="299674"/>
          </a:xfrm>
        </p:grpSpPr>
        <p:cxnSp>
          <p:nvCxnSpPr>
            <p:cNvPr id="3145741" name="Straight Connector 45"/>
            <p:cNvCxnSpPr/>
            <p:nvPr/>
          </p:nvCxnSpPr>
          <p:spPr>
            <a:xfrm flipV="1">
              <a:off x="7242482" y="2566640"/>
              <a:ext cx="393867" cy="299674"/>
            </a:xfrm>
            <a:prstGeom prst="line">
              <a:avLst/>
            </a:prstGeom>
            <a:ln w="6350">
              <a:solidFill>
                <a:srgbClr val="108036"/>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3145742" name="Straight Connector 46"/>
            <p:cNvCxnSpPr/>
            <p:nvPr/>
          </p:nvCxnSpPr>
          <p:spPr>
            <a:xfrm>
              <a:off x="7642153" y="2566779"/>
              <a:ext cx="606683" cy="0"/>
            </a:xfrm>
            <a:prstGeom prst="line">
              <a:avLst/>
            </a:prstGeom>
            <a:ln w="6350">
              <a:solidFill>
                <a:srgbClr val="108036"/>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15" name="Group 47"/>
          <p:cNvGrpSpPr/>
          <p:nvPr/>
        </p:nvGrpSpPr>
        <p:grpSpPr bwMode="auto">
          <a:xfrm rot="-1354404" flipH="1" flipV="1">
            <a:off x="3470204" y="3220974"/>
            <a:ext cx="753573" cy="225001"/>
            <a:chOff x="7244862" y="2564012"/>
            <a:chExt cx="1005315" cy="299674"/>
          </a:xfrm>
        </p:grpSpPr>
        <p:cxnSp>
          <p:nvCxnSpPr>
            <p:cNvPr id="3145743" name="Straight Connector 48"/>
            <p:cNvCxnSpPr/>
            <p:nvPr/>
          </p:nvCxnSpPr>
          <p:spPr>
            <a:xfrm flipV="1">
              <a:off x="7245168" y="2564320"/>
              <a:ext cx="393867" cy="299674"/>
            </a:xfrm>
            <a:prstGeom prst="line">
              <a:avLst/>
            </a:prstGeom>
            <a:ln w="6350">
              <a:solidFill>
                <a:srgbClr val="108036"/>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3145744" name="Straight Connector 49"/>
            <p:cNvCxnSpPr/>
            <p:nvPr/>
          </p:nvCxnSpPr>
          <p:spPr>
            <a:xfrm>
              <a:off x="7646305" y="2565069"/>
              <a:ext cx="606683" cy="0"/>
            </a:xfrm>
            <a:prstGeom prst="line">
              <a:avLst/>
            </a:prstGeom>
            <a:ln w="6350">
              <a:solidFill>
                <a:srgbClr val="108036"/>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16" name="Group 1"/>
          <p:cNvGrpSpPr/>
          <p:nvPr/>
        </p:nvGrpSpPr>
        <p:grpSpPr bwMode="auto">
          <a:xfrm>
            <a:off x="3001157" y="1540020"/>
            <a:ext cx="2954766" cy="2878576"/>
            <a:chOff x="4121518" y="1915221"/>
            <a:chExt cx="3939219" cy="3837413"/>
          </a:xfrm>
        </p:grpSpPr>
        <p:grpSp>
          <p:nvGrpSpPr>
            <p:cNvPr id="117" name="Group 52"/>
            <p:cNvGrpSpPr/>
            <p:nvPr/>
          </p:nvGrpSpPr>
          <p:grpSpPr bwMode="auto">
            <a:xfrm>
              <a:off x="4121518" y="1915221"/>
              <a:ext cx="3939219" cy="3837413"/>
              <a:chOff x="3160707" y="1634350"/>
              <a:chExt cx="2825746" cy="2752719"/>
            </a:xfrm>
          </p:grpSpPr>
          <p:sp>
            <p:nvSpPr>
              <p:cNvPr id="1048757" name="Freeform 5"/>
              <p:cNvSpPr>
                <a:spLocks noEditPoints="1"/>
              </p:cNvSpPr>
              <p:nvPr/>
            </p:nvSpPr>
            <p:spPr bwMode="auto">
              <a:xfrm>
                <a:off x="3160707" y="1912126"/>
                <a:ext cx="1180620" cy="1243163"/>
              </a:xfrm>
              <a:custGeom>
                <a:avLst/>
                <a:gdLst/>
                <a:ahLst/>
                <a:cxnLst>
                  <a:cxn ang="0">
                    <a:pos x="85" y="294"/>
                  </a:cxn>
                  <a:cxn ang="0">
                    <a:pos x="0" y="330"/>
                  </a:cxn>
                  <a:cxn ang="0">
                    <a:pos x="314" y="0"/>
                  </a:cxn>
                  <a:cxn ang="0">
                    <a:pos x="167" y="327"/>
                  </a:cxn>
                  <a:cxn ang="0">
                    <a:pos x="85" y="294"/>
                  </a:cxn>
                  <a:cxn ang="0">
                    <a:pos x="85" y="294"/>
                  </a:cxn>
                  <a:cxn ang="0">
                    <a:pos x="85" y="294"/>
                  </a:cxn>
                </a:cxnLst>
                <a:rect l="0" t="0" r="r" b="b"/>
                <a:pathLst>
                  <a:path w="314" h="330">
                    <a:moveTo>
                      <a:pt x="85" y="294"/>
                    </a:moveTo>
                    <a:cubicBezTo>
                      <a:pt x="52" y="294"/>
                      <a:pt x="21" y="307"/>
                      <a:pt x="0" y="330"/>
                    </a:cubicBezTo>
                    <a:cubicBezTo>
                      <a:pt x="19" y="162"/>
                      <a:pt x="149" y="27"/>
                      <a:pt x="314" y="0"/>
                    </a:cubicBezTo>
                    <a:cubicBezTo>
                      <a:pt x="176" y="99"/>
                      <a:pt x="167" y="274"/>
                      <a:pt x="167" y="327"/>
                    </a:cubicBezTo>
                    <a:cubicBezTo>
                      <a:pt x="146" y="306"/>
                      <a:pt x="116" y="294"/>
                      <a:pt x="85" y="294"/>
                    </a:cubicBezTo>
                    <a:close/>
                    <a:moveTo>
                      <a:pt x="85" y="294"/>
                    </a:moveTo>
                    <a:cubicBezTo>
                      <a:pt x="85" y="294"/>
                      <a:pt x="85" y="294"/>
                      <a:pt x="85" y="294"/>
                    </a:cubicBezTo>
                  </a:path>
                </a:pathLst>
              </a:custGeom>
              <a:solidFill>
                <a:srgbClr val="108136"/>
              </a:solidFill>
              <a:ln w="9525">
                <a:noFill/>
                <a:round/>
              </a:ln>
              <a:effectLst/>
            </p:spPr>
            <p:txBody>
              <a:bodyPr/>
              <a:lstStyle/>
              <a:p>
                <a:pPr defTabSz="685165"/>
                <a:endParaRPr lang="en-US" sz="1280" dirty="0">
                  <a:latin typeface="微软雅黑" panose="020B0503020204020204" pitchFamily="34" charset="-122"/>
                  <a:ea typeface="微软雅黑" panose="020B0503020204020204" pitchFamily="34" charset="-122"/>
                </a:endParaRPr>
              </a:p>
            </p:txBody>
          </p:sp>
          <p:sp>
            <p:nvSpPr>
              <p:cNvPr id="1048758" name="Freeform 6"/>
              <p:cNvSpPr>
                <a:spLocks noEditPoints="1"/>
              </p:cNvSpPr>
              <p:nvPr/>
            </p:nvSpPr>
            <p:spPr bwMode="auto">
              <a:xfrm>
                <a:off x="3885929" y="1916680"/>
                <a:ext cx="636419" cy="1238610"/>
              </a:xfrm>
              <a:custGeom>
                <a:avLst/>
                <a:gdLst/>
                <a:ahLst/>
                <a:cxnLst>
                  <a:cxn ang="0">
                    <a:pos x="84" y="293"/>
                  </a:cxn>
                  <a:cxn ang="0">
                    <a:pos x="1" y="327"/>
                  </a:cxn>
                  <a:cxn ang="0">
                    <a:pos x="169" y="0"/>
                  </a:cxn>
                  <a:cxn ang="0">
                    <a:pos x="169" y="329"/>
                  </a:cxn>
                  <a:cxn ang="0">
                    <a:pos x="84" y="293"/>
                  </a:cxn>
                  <a:cxn ang="0">
                    <a:pos x="84" y="293"/>
                  </a:cxn>
                  <a:cxn ang="0">
                    <a:pos x="84" y="293"/>
                  </a:cxn>
                </a:cxnLst>
                <a:rect l="0" t="0" r="r" b="b"/>
                <a:pathLst>
                  <a:path w="169" h="329">
                    <a:moveTo>
                      <a:pt x="84" y="293"/>
                    </a:moveTo>
                    <a:cubicBezTo>
                      <a:pt x="52" y="293"/>
                      <a:pt x="22" y="306"/>
                      <a:pt x="1" y="327"/>
                    </a:cubicBezTo>
                    <a:cubicBezTo>
                      <a:pt x="0" y="276"/>
                      <a:pt x="8" y="87"/>
                      <a:pt x="169" y="0"/>
                    </a:cubicBezTo>
                    <a:cubicBezTo>
                      <a:pt x="169" y="329"/>
                      <a:pt x="169" y="329"/>
                      <a:pt x="169" y="329"/>
                    </a:cubicBezTo>
                    <a:cubicBezTo>
                      <a:pt x="147" y="306"/>
                      <a:pt x="117" y="293"/>
                      <a:pt x="84" y="293"/>
                    </a:cubicBezTo>
                    <a:close/>
                    <a:moveTo>
                      <a:pt x="84" y="293"/>
                    </a:moveTo>
                    <a:cubicBezTo>
                      <a:pt x="84" y="293"/>
                      <a:pt x="84" y="293"/>
                      <a:pt x="84" y="293"/>
                    </a:cubicBezTo>
                  </a:path>
                </a:pathLst>
              </a:custGeom>
              <a:solidFill>
                <a:srgbClr val="8CC94C"/>
              </a:solidFill>
              <a:ln w="9525">
                <a:noFill/>
                <a:round/>
              </a:ln>
              <a:effectLst/>
            </p:spPr>
            <p:txBody>
              <a:bodyPr/>
              <a:lstStyle/>
              <a:p>
                <a:pPr defTabSz="685165"/>
                <a:endParaRPr lang="en-US" sz="1280" dirty="0">
                  <a:latin typeface="微软雅黑" panose="020B0503020204020204" pitchFamily="34" charset="-122"/>
                  <a:ea typeface="微软雅黑" panose="020B0503020204020204" pitchFamily="34" charset="-122"/>
                </a:endParaRPr>
              </a:p>
            </p:txBody>
          </p:sp>
          <p:sp>
            <p:nvSpPr>
              <p:cNvPr id="1048759" name="Freeform 7"/>
              <p:cNvSpPr>
                <a:spLocks noEditPoints="1"/>
              </p:cNvSpPr>
              <p:nvPr/>
            </p:nvSpPr>
            <p:spPr bwMode="auto">
              <a:xfrm>
                <a:off x="4621397" y="1916680"/>
                <a:ext cx="635281" cy="1238610"/>
              </a:xfrm>
              <a:custGeom>
                <a:avLst/>
                <a:gdLst/>
                <a:ahLst/>
                <a:cxnLst>
                  <a:cxn ang="0">
                    <a:pos x="85" y="293"/>
                  </a:cxn>
                  <a:cxn ang="0">
                    <a:pos x="0" y="329"/>
                  </a:cxn>
                  <a:cxn ang="0">
                    <a:pos x="0" y="0"/>
                  </a:cxn>
                  <a:cxn ang="0">
                    <a:pos x="168" y="327"/>
                  </a:cxn>
                  <a:cxn ang="0">
                    <a:pos x="85" y="293"/>
                  </a:cxn>
                  <a:cxn ang="0">
                    <a:pos x="85" y="293"/>
                  </a:cxn>
                  <a:cxn ang="0">
                    <a:pos x="85" y="293"/>
                  </a:cxn>
                </a:cxnLst>
                <a:rect l="0" t="0" r="r" b="b"/>
                <a:pathLst>
                  <a:path w="169" h="329">
                    <a:moveTo>
                      <a:pt x="85" y="293"/>
                    </a:moveTo>
                    <a:cubicBezTo>
                      <a:pt x="52" y="293"/>
                      <a:pt x="22" y="306"/>
                      <a:pt x="0" y="329"/>
                    </a:cubicBezTo>
                    <a:cubicBezTo>
                      <a:pt x="0" y="0"/>
                      <a:pt x="0" y="0"/>
                      <a:pt x="0" y="0"/>
                    </a:cubicBezTo>
                    <a:cubicBezTo>
                      <a:pt x="161" y="87"/>
                      <a:pt x="169" y="276"/>
                      <a:pt x="168" y="327"/>
                    </a:cubicBezTo>
                    <a:cubicBezTo>
                      <a:pt x="146" y="306"/>
                      <a:pt x="116" y="293"/>
                      <a:pt x="85" y="293"/>
                    </a:cubicBezTo>
                    <a:close/>
                    <a:moveTo>
                      <a:pt x="85" y="293"/>
                    </a:moveTo>
                    <a:cubicBezTo>
                      <a:pt x="85" y="293"/>
                      <a:pt x="85" y="293"/>
                      <a:pt x="85" y="293"/>
                    </a:cubicBezTo>
                  </a:path>
                </a:pathLst>
              </a:custGeom>
              <a:solidFill>
                <a:srgbClr val="8CC94C"/>
              </a:solidFill>
              <a:ln w="9525">
                <a:noFill/>
                <a:round/>
              </a:ln>
              <a:effectLst/>
            </p:spPr>
            <p:txBody>
              <a:bodyPr/>
              <a:lstStyle/>
              <a:p>
                <a:pPr defTabSz="685165"/>
                <a:endParaRPr lang="en-US" sz="1280" dirty="0">
                  <a:latin typeface="微软雅黑" panose="020B0503020204020204" pitchFamily="34" charset="-122"/>
                  <a:ea typeface="微软雅黑" panose="020B0503020204020204" pitchFamily="34" charset="-122"/>
                </a:endParaRPr>
              </a:p>
            </p:txBody>
          </p:sp>
          <p:sp>
            <p:nvSpPr>
              <p:cNvPr id="1048760" name="Freeform 8"/>
              <p:cNvSpPr>
                <a:spLocks noEditPoints="1"/>
              </p:cNvSpPr>
              <p:nvPr/>
            </p:nvSpPr>
            <p:spPr bwMode="auto">
              <a:xfrm>
                <a:off x="4797864" y="1912126"/>
                <a:ext cx="1188589" cy="1251133"/>
              </a:xfrm>
              <a:custGeom>
                <a:avLst/>
                <a:gdLst/>
                <a:ahLst/>
                <a:cxnLst>
                  <a:cxn ang="0">
                    <a:pos x="229" y="294"/>
                  </a:cxn>
                  <a:cxn ang="0">
                    <a:pos x="147" y="327"/>
                  </a:cxn>
                  <a:cxn ang="0">
                    <a:pos x="0" y="0"/>
                  </a:cxn>
                  <a:cxn ang="0">
                    <a:pos x="316" y="332"/>
                  </a:cxn>
                  <a:cxn ang="0">
                    <a:pos x="229" y="294"/>
                  </a:cxn>
                  <a:cxn ang="0">
                    <a:pos x="229" y="294"/>
                  </a:cxn>
                  <a:cxn ang="0">
                    <a:pos x="229" y="294"/>
                  </a:cxn>
                </a:cxnLst>
                <a:rect l="0" t="0" r="r" b="b"/>
                <a:pathLst>
                  <a:path w="316" h="332">
                    <a:moveTo>
                      <a:pt x="229" y="294"/>
                    </a:moveTo>
                    <a:cubicBezTo>
                      <a:pt x="198" y="294"/>
                      <a:pt x="169" y="306"/>
                      <a:pt x="147" y="327"/>
                    </a:cubicBezTo>
                    <a:cubicBezTo>
                      <a:pt x="148" y="274"/>
                      <a:pt x="138" y="99"/>
                      <a:pt x="0" y="0"/>
                    </a:cubicBezTo>
                    <a:cubicBezTo>
                      <a:pt x="167" y="26"/>
                      <a:pt x="298" y="162"/>
                      <a:pt x="316" y="332"/>
                    </a:cubicBezTo>
                    <a:cubicBezTo>
                      <a:pt x="295" y="308"/>
                      <a:pt x="263" y="294"/>
                      <a:pt x="229" y="294"/>
                    </a:cubicBezTo>
                    <a:close/>
                    <a:moveTo>
                      <a:pt x="229" y="294"/>
                    </a:moveTo>
                    <a:cubicBezTo>
                      <a:pt x="229" y="294"/>
                      <a:pt x="229" y="294"/>
                      <a:pt x="229" y="294"/>
                    </a:cubicBezTo>
                  </a:path>
                </a:pathLst>
              </a:custGeom>
              <a:solidFill>
                <a:srgbClr val="108136"/>
              </a:solidFill>
              <a:ln w="9525">
                <a:noFill/>
                <a:round/>
              </a:ln>
              <a:effectLst/>
            </p:spPr>
            <p:txBody>
              <a:bodyPr/>
              <a:lstStyle/>
              <a:p>
                <a:pPr defTabSz="685165"/>
                <a:endParaRPr lang="en-US" sz="1280" dirty="0">
                  <a:latin typeface="微软雅黑" panose="020B0503020204020204" pitchFamily="34" charset="-122"/>
                  <a:ea typeface="微软雅黑" panose="020B0503020204020204" pitchFamily="34" charset="-122"/>
                </a:endParaRPr>
              </a:p>
            </p:txBody>
          </p:sp>
          <p:sp>
            <p:nvSpPr>
              <p:cNvPr id="1048761" name="Freeform 9"/>
              <p:cNvSpPr>
                <a:spLocks noEditPoints="1"/>
              </p:cNvSpPr>
              <p:nvPr/>
            </p:nvSpPr>
            <p:spPr bwMode="auto">
              <a:xfrm>
                <a:off x="4522348" y="3336300"/>
                <a:ext cx="494107" cy="1050769"/>
              </a:xfrm>
              <a:custGeom>
                <a:avLst/>
                <a:gdLst/>
                <a:ahLst/>
                <a:cxnLst>
                  <a:cxn ang="0">
                    <a:pos x="13" y="7"/>
                  </a:cxn>
                  <a:cxn ang="0">
                    <a:pos x="0" y="0"/>
                  </a:cxn>
                  <a:cxn ang="0">
                    <a:pos x="0" y="214"/>
                  </a:cxn>
                  <a:cxn ang="0">
                    <a:pos x="2" y="219"/>
                  </a:cxn>
                  <a:cxn ang="0">
                    <a:pos x="66" y="279"/>
                  </a:cxn>
                  <a:cxn ang="0">
                    <a:pos x="131" y="214"/>
                  </a:cxn>
                  <a:cxn ang="0">
                    <a:pos x="118" y="201"/>
                  </a:cxn>
                  <a:cxn ang="0">
                    <a:pos x="105" y="214"/>
                  </a:cxn>
                  <a:cxn ang="0">
                    <a:pos x="66" y="253"/>
                  </a:cxn>
                  <a:cxn ang="0">
                    <a:pos x="27" y="214"/>
                  </a:cxn>
                  <a:cxn ang="0">
                    <a:pos x="26" y="211"/>
                  </a:cxn>
                  <a:cxn ang="0">
                    <a:pos x="26" y="0"/>
                  </a:cxn>
                  <a:cxn ang="0">
                    <a:pos x="13" y="7"/>
                  </a:cxn>
                  <a:cxn ang="0">
                    <a:pos x="13" y="7"/>
                  </a:cxn>
                  <a:cxn ang="0">
                    <a:pos x="13" y="7"/>
                  </a:cxn>
                </a:cxnLst>
                <a:rect l="0" t="0" r="r" b="b"/>
                <a:pathLst>
                  <a:path w="131" h="279">
                    <a:moveTo>
                      <a:pt x="13" y="7"/>
                    </a:moveTo>
                    <a:cubicBezTo>
                      <a:pt x="8" y="7"/>
                      <a:pt x="3" y="4"/>
                      <a:pt x="0" y="0"/>
                    </a:cubicBezTo>
                    <a:cubicBezTo>
                      <a:pt x="0" y="214"/>
                      <a:pt x="0" y="214"/>
                      <a:pt x="0" y="214"/>
                    </a:cubicBezTo>
                    <a:cubicBezTo>
                      <a:pt x="0" y="216"/>
                      <a:pt x="1" y="218"/>
                      <a:pt x="2" y="219"/>
                    </a:cubicBezTo>
                    <a:cubicBezTo>
                      <a:pt x="4" y="253"/>
                      <a:pt x="32" y="279"/>
                      <a:pt x="66" y="279"/>
                    </a:cubicBezTo>
                    <a:cubicBezTo>
                      <a:pt x="102" y="279"/>
                      <a:pt x="131" y="250"/>
                      <a:pt x="131" y="214"/>
                    </a:cubicBezTo>
                    <a:cubicBezTo>
                      <a:pt x="131" y="207"/>
                      <a:pt x="126" y="201"/>
                      <a:pt x="118" y="201"/>
                    </a:cubicBezTo>
                    <a:cubicBezTo>
                      <a:pt x="111" y="201"/>
                      <a:pt x="105" y="207"/>
                      <a:pt x="105" y="214"/>
                    </a:cubicBezTo>
                    <a:cubicBezTo>
                      <a:pt x="105" y="236"/>
                      <a:pt x="88" y="253"/>
                      <a:pt x="66" y="253"/>
                    </a:cubicBezTo>
                    <a:cubicBezTo>
                      <a:pt x="45" y="253"/>
                      <a:pt x="27" y="236"/>
                      <a:pt x="27" y="214"/>
                    </a:cubicBezTo>
                    <a:cubicBezTo>
                      <a:pt x="27" y="213"/>
                      <a:pt x="27" y="212"/>
                      <a:pt x="26" y="211"/>
                    </a:cubicBezTo>
                    <a:cubicBezTo>
                      <a:pt x="26" y="0"/>
                      <a:pt x="26" y="0"/>
                      <a:pt x="26" y="0"/>
                    </a:cubicBezTo>
                    <a:cubicBezTo>
                      <a:pt x="24" y="4"/>
                      <a:pt x="19" y="7"/>
                      <a:pt x="13" y="7"/>
                    </a:cubicBezTo>
                    <a:close/>
                    <a:moveTo>
                      <a:pt x="13" y="7"/>
                    </a:moveTo>
                    <a:cubicBezTo>
                      <a:pt x="13" y="7"/>
                      <a:pt x="13" y="7"/>
                      <a:pt x="13" y="7"/>
                    </a:cubicBezTo>
                  </a:path>
                </a:pathLst>
              </a:custGeom>
              <a:solidFill>
                <a:schemeClr val="tx1">
                  <a:lumMod val="50000"/>
                  <a:lumOff val="50000"/>
                </a:schemeClr>
              </a:solidFill>
              <a:ln w="9525">
                <a:noFill/>
                <a:round/>
              </a:ln>
              <a:effectLst/>
            </p:spPr>
            <p:txBody>
              <a:bodyPr/>
              <a:lstStyle/>
              <a:p>
                <a:pPr defTabSz="685165"/>
                <a:endParaRPr lang="en-US" sz="1280" dirty="0">
                  <a:latin typeface="微软雅黑" panose="020B0503020204020204" pitchFamily="34" charset="-122"/>
                  <a:ea typeface="微软雅黑" panose="020B0503020204020204" pitchFamily="34" charset="-122"/>
                </a:endParaRPr>
              </a:p>
            </p:txBody>
          </p:sp>
          <p:sp>
            <p:nvSpPr>
              <p:cNvPr id="1048762" name="Freeform 10"/>
              <p:cNvSpPr>
                <a:spLocks noEditPoints="1"/>
              </p:cNvSpPr>
              <p:nvPr/>
            </p:nvSpPr>
            <p:spPr bwMode="auto">
              <a:xfrm>
                <a:off x="4522348" y="1634350"/>
                <a:ext cx="99049" cy="198086"/>
              </a:xfrm>
              <a:custGeom>
                <a:avLst/>
                <a:gdLst/>
                <a:ahLst/>
                <a:cxnLst>
                  <a:cxn ang="0">
                    <a:pos x="26" y="52"/>
                  </a:cxn>
                  <a:cxn ang="0">
                    <a:pos x="26" y="13"/>
                  </a:cxn>
                  <a:cxn ang="0">
                    <a:pos x="13" y="0"/>
                  </a:cxn>
                  <a:cxn ang="0">
                    <a:pos x="0" y="13"/>
                  </a:cxn>
                  <a:cxn ang="0">
                    <a:pos x="0" y="52"/>
                  </a:cxn>
                  <a:cxn ang="0">
                    <a:pos x="0" y="53"/>
                  </a:cxn>
                  <a:cxn ang="0">
                    <a:pos x="26" y="53"/>
                  </a:cxn>
                  <a:cxn ang="0">
                    <a:pos x="26" y="52"/>
                  </a:cxn>
                  <a:cxn ang="0">
                    <a:pos x="26" y="52"/>
                  </a:cxn>
                  <a:cxn ang="0">
                    <a:pos x="26" y="52"/>
                  </a:cxn>
                </a:cxnLst>
                <a:rect l="0" t="0" r="r" b="b"/>
                <a:pathLst>
                  <a:path w="26" h="53">
                    <a:moveTo>
                      <a:pt x="26" y="52"/>
                    </a:moveTo>
                    <a:cubicBezTo>
                      <a:pt x="26" y="13"/>
                      <a:pt x="26" y="13"/>
                      <a:pt x="26" y="13"/>
                    </a:cubicBezTo>
                    <a:cubicBezTo>
                      <a:pt x="26" y="6"/>
                      <a:pt x="20" y="0"/>
                      <a:pt x="13" y="0"/>
                    </a:cubicBezTo>
                    <a:cubicBezTo>
                      <a:pt x="6" y="0"/>
                      <a:pt x="0" y="6"/>
                      <a:pt x="0" y="13"/>
                    </a:cubicBezTo>
                    <a:cubicBezTo>
                      <a:pt x="0" y="52"/>
                      <a:pt x="0" y="52"/>
                      <a:pt x="0" y="52"/>
                    </a:cubicBezTo>
                    <a:cubicBezTo>
                      <a:pt x="0" y="52"/>
                      <a:pt x="0" y="52"/>
                      <a:pt x="0" y="53"/>
                    </a:cubicBezTo>
                    <a:cubicBezTo>
                      <a:pt x="26" y="53"/>
                      <a:pt x="26" y="53"/>
                      <a:pt x="26" y="53"/>
                    </a:cubicBezTo>
                    <a:cubicBezTo>
                      <a:pt x="26" y="52"/>
                      <a:pt x="26" y="52"/>
                      <a:pt x="26" y="52"/>
                    </a:cubicBezTo>
                    <a:close/>
                    <a:moveTo>
                      <a:pt x="26" y="52"/>
                    </a:moveTo>
                    <a:cubicBezTo>
                      <a:pt x="26" y="52"/>
                      <a:pt x="26" y="52"/>
                      <a:pt x="26" y="52"/>
                    </a:cubicBezTo>
                  </a:path>
                </a:pathLst>
              </a:custGeom>
              <a:solidFill>
                <a:schemeClr val="tx1">
                  <a:lumMod val="50000"/>
                  <a:lumOff val="50000"/>
                </a:schemeClr>
              </a:solidFill>
              <a:ln w="9525">
                <a:noFill/>
                <a:round/>
              </a:ln>
              <a:effectLst>
                <a:innerShdw blurRad="63500" dist="50800" dir="5400000">
                  <a:prstClr val="black">
                    <a:alpha val="50000"/>
                  </a:prstClr>
                </a:innerShdw>
              </a:effectLst>
            </p:spPr>
            <p:txBody>
              <a:bodyPr/>
              <a:lstStyle/>
              <a:p>
                <a:pPr defTabSz="685165"/>
                <a:endParaRPr lang="en-US" sz="1280" dirty="0">
                  <a:latin typeface="微软雅黑" panose="020B0503020204020204" pitchFamily="34" charset="-122"/>
                  <a:ea typeface="微软雅黑" panose="020B0503020204020204" pitchFamily="34" charset="-122"/>
                </a:endParaRPr>
              </a:p>
            </p:txBody>
          </p:sp>
        </p:grpSp>
        <p:sp>
          <p:nvSpPr>
            <p:cNvPr id="1048763" name="Shape 1094"/>
            <p:cNvSpPr/>
            <p:nvPr/>
          </p:nvSpPr>
          <p:spPr bwMode="auto">
            <a:xfrm>
              <a:off x="4568684" y="3131690"/>
              <a:ext cx="376996" cy="269235"/>
            </a:xfrm>
            <a:prstGeom prst="heart">
              <a:avLst/>
            </a:prstGeom>
            <a:solidFill>
              <a:schemeClr val="bg1"/>
            </a:solidFill>
            <a:ln>
              <a:noFill/>
            </a:ln>
          </p:spPr>
          <p:txBody>
            <a:bodyPr lIns="28572" tIns="28572" rIns="28572" bIns="28572" anchor="ctr"/>
            <a:lstStyle/>
            <a:p>
              <a:endParaRPr lang="zh-CN" altLang="en-US" sz="1280"/>
            </a:p>
          </p:txBody>
        </p:sp>
        <p:sp>
          <p:nvSpPr>
            <p:cNvPr id="1048764" name="Freeform 62"/>
            <p:cNvSpPr>
              <a:spLocks noEditPoints="1"/>
            </p:cNvSpPr>
            <p:nvPr/>
          </p:nvSpPr>
          <p:spPr bwMode="auto">
            <a:xfrm>
              <a:off x="5477986" y="3065772"/>
              <a:ext cx="320256" cy="360553"/>
            </a:xfrm>
            <a:prstGeom prst="lightningBolt">
              <a:avLst/>
            </a:prstGeom>
            <a:solidFill>
              <a:schemeClr val="bg1"/>
            </a:solidFill>
            <a:ln>
              <a:noFill/>
            </a:ln>
          </p:spPr>
          <p:txBody>
            <a:bodyPr/>
            <a:lstStyle/>
            <a:p>
              <a:endParaRPr lang="zh-CN" altLang="en-US" sz="1280"/>
            </a:p>
          </p:txBody>
        </p:sp>
        <p:sp>
          <p:nvSpPr>
            <p:cNvPr id="1048765" name="Shape 1090"/>
            <p:cNvSpPr/>
            <p:nvPr/>
          </p:nvSpPr>
          <p:spPr bwMode="auto">
            <a:xfrm>
              <a:off x="6331218" y="3128517"/>
              <a:ext cx="396184" cy="336517"/>
            </a:xfrm>
            <a:prstGeom prst="cloud">
              <a:avLst/>
            </a:prstGeom>
            <a:solidFill>
              <a:schemeClr val="bg1"/>
            </a:solidFill>
            <a:ln>
              <a:noFill/>
            </a:ln>
          </p:spPr>
          <p:txBody>
            <a:bodyPr lIns="28572" tIns="28572" rIns="28572" bIns="28572" anchor="ctr"/>
            <a:lstStyle/>
            <a:p>
              <a:endParaRPr lang="zh-CN" altLang="en-US" sz="1280"/>
            </a:p>
          </p:txBody>
        </p:sp>
        <p:sp>
          <p:nvSpPr>
            <p:cNvPr id="1048766" name="Shape 1687"/>
            <p:cNvSpPr/>
            <p:nvPr/>
          </p:nvSpPr>
          <p:spPr bwMode="auto">
            <a:xfrm>
              <a:off x="7277134" y="3104253"/>
              <a:ext cx="361315" cy="361342"/>
            </a:xfrm>
            <a:prstGeom prst="smileyFace">
              <a:avLst/>
            </a:prstGeom>
            <a:solidFill>
              <a:srgbClr val="FFFFFF"/>
            </a:solidFill>
            <a:ln>
              <a:noFill/>
            </a:ln>
          </p:spPr>
          <p:txBody>
            <a:bodyPr lIns="28572" tIns="28572" rIns="28572" bIns="28572" anchor="ctr"/>
            <a:lstStyle/>
            <a:p>
              <a:endParaRPr lang="zh-CN" altLang="en-US" sz="1280"/>
            </a:p>
          </p:txBody>
        </p:sp>
      </p:grpSp>
      <p:sp>
        <p:nvSpPr>
          <p:cNvPr id="1048767" name="矩形 125"/>
          <p:cNvSpPr>
            <a:spLocks noChangeArrowheads="1"/>
          </p:cNvSpPr>
          <p:nvPr/>
        </p:nvSpPr>
        <p:spPr bwMode="auto">
          <a:xfrm>
            <a:off x="213593" y="1303521"/>
            <a:ext cx="2688590" cy="374650"/>
          </a:xfrm>
          <a:prstGeom prst="rect">
            <a:avLst/>
          </a:prstGeom>
          <a:noFill/>
          <a:ln w="9525">
            <a:noFill/>
            <a:miter lim="800000"/>
          </a:ln>
        </p:spPr>
        <p:txBody>
          <a:bodyPr wrap="none" lIns="68565" tIns="34283" rIns="68565" bIns="34283">
            <a:spAutoFit/>
          </a:bodyPr>
          <a:lstStyle/>
          <a:p>
            <a:pPr algn="r"/>
            <a:r>
              <a:rPr lang="en-US" altLang="zh-CN" sz="2000" b="1" dirty="0">
                <a:solidFill>
                  <a:schemeClr val="tx1">
                    <a:lumMod val="50000"/>
                  </a:schemeClr>
                </a:solidFill>
                <a:latin typeface="Franklin Gothic Book" panose="020B0503020102020204" pitchFamily="34" charset="0"/>
                <a:ea typeface="Segoe UI Emoji" panose="020B0502040204020203" pitchFamily="34" charset="0"/>
              </a:rPr>
              <a:t>护理人力资源数量不足</a:t>
            </a:r>
          </a:p>
        </p:txBody>
      </p:sp>
      <p:sp>
        <p:nvSpPr>
          <p:cNvPr id="1048768" name="矩形 47"/>
          <p:cNvSpPr>
            <a:spLocks noChangeArrowheads="1"/>
          </p:cNvSpPr>
          <p:nvPr/>
        </p:nvSpPr>
        <p:spPr bwMode="auto">
          <a:xfrm>
            <a:off x="763447" y="1769731"/>
            <a:ext cx="1589288" cy="786130"/>
          </a:xfrm>
          <a:prstGeom prst="rect">
            <a:avLst/>
          </a:prstGeom>
          <a:noFill/>
          <a:ln w="25400">
            <a:noFill/>
            <a:miter lim="800000"/>
          </a:ln>
        </p:spPr>
        <p:txBody>
          <a:bodyPr lIns="68565" tIns="34283" rIns="68565" bIns="34283">
            <a:spAutoFit/>
          </a:bodyPr>
          <a:lstStyle/>
          <a:p>
            <a:pPr algn="l">
              <a:lnSpc>
                <a:spcPct val="130000"/>
              </a:lnSpc>
            </a:pPr>
            <a:r>
              <a:rPr lang="zh-CN" altLang="en-US" sz="1200" b="1" dirty="0">
                <a:solidFill>
                  <a:srgbClr val="090DB7"/>
                </a:solidFill>
                <a:latin typeface="黑体" panose="02010609060101010101" charset="-122"/>
                <a:ea typeface="黑体" panose="02010609060101010101" charset="-122"/>
                <a:cs typeface="+mn-ea"/>
                <a:sym typeface="+mn-lt"/>
              </a:rPr>
              <a:t>1978 年卫生部规定护理人员定编床护比为 1:0.4。</a:t>
            </a:r>
          </a:p>
        </p:txBody>
      </p:sp>
      <p:sp>
        <p:nvSpPr>
          <p:cNvPr id="1048769" name="矩形 127"/>
          <p:cNvSpPr>
            <a:spLocks noChangeArrowheads="1"/>
          </p:cNvSpPr>
          <p:nvPr/>
        </p:nvSpPr>
        <p:spPr bwMode="auto">
          <a:xfrm>
            <a:off x="6185706" y="1303546"/>
            <a:ext cx="2487930" cy="374650"/>
          </a:xfrm>
          <a:prstGeom prst="rect">
            <a:avLst/>
          </a:prstGeom>
          <a:noFill/>
          <a:ln w="9525">
            <a:noFill/>
            <a:miter lim="800000"/>
          </a:ln>
        </p:spPr>
        <p:txBody>
          <a:bodyPr wrap="none" lIns="68565" tIns="34283" rIns="68565" bIns="34283">
            <a:spAutoFit/>
          </a:bodyPr>
          <a:lstStyle/>
          <a:p>
            <a:pPr algn="l"/>
            <a:r>
              <a:rPr lang="en-US" altLang="zh-CN" sz="1705" dirty="0">
                <a:solidFill>
                  <a:schemeClr val="tx1">
                    <a:lumMod val="65000"/>
                    <a:lumOff val="35000"/>
                  </a:schemeClr>
                </a:solidFill>
                <a:latin typeface="Franklin Gothic Book" panose="020B0503020102020204" pitchFamily="34" charset="0"/>
                <a:ea typeface="Segoe UI Emoji" panose="020B0502040204020203" pitchFamily="34" charset="0"/>
              </a:rPr>
              <a:t> </a:t>
            </a:r>
            <a:r>
              <a:rPr lang="en-US" altLang="zh-CN" sz="2000" b="1" dirty="0">
                <a:solidFill>
                  <a:schemeClr val="tx1">
                    <a:lumMod val="50000"/>
                  </a:schemeClr>
                </a:solidFill>
                <a:latin typeface="Franklin Gothic Book" panose="020B0503020102020204" pitchFamily="34" charset="0"/>
                <a:ea typeface="Segoe UI Emoji" panose="020B0502040204020203" pitchFamily="34" charset="0"/>
              </a:rPr>
              <a:t>人力资源结构不合理</a:t>
            </a:r>
          </a:p>
        </p:txBody>
      </p:sp>
      <p:sp>
        <p:nvSpPr>
          <p:cNvPr id="1048770" name="矩形 47"/>
          <p:cNvSpPr>
            <a:spLocks noChangeArrowheads="1"/>
          </p:cNvSpPr>
          <p:nvPr/>
        </p:nvSpPr>
        <p:spPr bwMode="auto">
          <a:xfrm>
            <a:off x="6415575" y="1769757"/>
            <a:ext cx="1589288" cy="786130"/>
          </a:xfrm>
          <a:prstGeom prst="rect">
            <a:avLst/>
          </a:prstGeom>
          <a:noFill/>
          <a:ln w="25400">
            <a:noFill/>
            <a:miter lim="800000"/>
          </a:ln>
        </p:spPr>
        <p:txBody>
          <a:bodyPr lIns="68565" tIns="34283" rIns="68565" bIns="34283">
            <a:spAutoFit/>
          </a:bodyPr>
          <a:lstStyle/>
          <a:p>
            <a:pPr>
              <a:lnSpc>
                <a:spcPct val="130000"/>
              </a:lnSpc>
            </a:pPr>
            <a:r>
              <a:rPr lang="zh-CN" altLang="en-US" sz="1200" b="1" dirty="0">
                <a:solidFill>
                  <a:srgbClr val="090DB7"/>
                </a:solidFill>
                <a:latin typeface="黑体" panose="02010609060101010101" charset="-122"/>
                <a:ea typeface="黑体" panose="02010609060101010101" charset="-122"/>
                <a:cs typeface="+mn-ea"/>
                <a:sym typeface="+mn-lt"/>
              </a:rPr>
              <a:t>学历结构</a:t>
            </a:r>
          </a:p>
          <a:p>
            <a:pPr>
              <a:lnSpc>
                <a:spcPct val="130000"/>
              </a:lnSpc>
            </a:pPr>
            <a:r>
              <a:rPr lang="zh-CN" altLang="en-US" sz="1200" b="1" dirty="0">
                <a:solidFill>
                  <a:srgbClr val="090DB7"/>
                </a:solidFill>
                <a:latin typeface="黑体" panose="02010609060101010101" charset="-122"/>
                <a:ea typeface="黑体" panose="02010609060101010101" charset="-122"/>
                <a:cs typeface="+mn-ea"/>
                <a:sym typeface="+mn-lt"/>
              </a:rPr>
              <a:t>职称结构</a:t>
            </a:r>
          </a:p>
          <a:p>
            <a:pPr>
              <a:lnSpc>
                <a:spcPct val="130000"/>
              </a:lnSpc>
            </a:pPr>
            <a:r>
              <a:rPr lang="zh-CN" altLang="en-US" sz="1200" b="1" dirty="0">
                <a:solidFill>
                  <a:srgbClr val="090DB7"/>
                </a:solidFill>
                <a:latin typeface="黑体" panose="02010609060101010101" charset="-122"/>
                <a:ea typeface="黑体" panose="02010609060101010101" charset="-122"/>
                <a:cs typeface="+mn-ea"/>
                <a:sym typeface="+mn-lt"/>
              </a:rPr>
              <a:t>年龄结构</a:t>
            </a:r>
          </a:p>
        </p:txBody>
      </p:sp>
      <p:sp>
        <p:nvSpPr>
          <p:cNvPr id="1048771" name="矩形 129"/>
          <p:cNvSpPr>
            <a:spLocks noChangeArrowheads="1"/>
          </p:cNvSpPr>
          <p:nvPr/>
        </p:nvSpPr>
        <p:spPr bwMode="auto">
          <a:xfrm>
            <a:off x="5863924" y="3028864"/>
            <a:ext cx="1412240" cy="374650"/>
          </a:xfrm>
          <a:prstGeom prst="rect">
            <a:avLst/>
          </a:prstGeom>
          <a:noFill/>
          <a:ln w="9525">
            <a:noFill/>
            <a:miter lim="800000"/>
          </a:ln>
        </p:spPr>
        <p:txBody>
          <a:bodyPr wrap="none" lIns="68565" tIns="34283" rIns="68565" bIns="34283">
            <a:spAutoFit/>
          </a:bodyPr>
          <a:lstStyle/>
          <a:p>
            <a:pPr algn="l"/>
            <a:r>
              <a:rPr lang="en-US" altLang="zh-CN" sz="2000" b="1" dirty="0">
                <a:solidFill>
                  <a:schemeClr val="tx1">
                    <a:lumMod val="50000"/>
                  </a:schemeClr>
                </a:solidFill>
                <a:latin typeface="Franklin Gothic Book" panose="020B0503020102020204" pitchFamily="34" charset="0"/>
                <a:ea typeface="Segoe UI Emoji" panose="020B0502040204020203" pitchFamily="34" charset="0"/>
              </a:rPr>
              <a:t>工作压力大</a:t>
            </a:r>
          </a:p>
        </p:txBody>
      </p:sp>
      <p:sp>
        <p:nvSpPr>
          <p:cNvPr id="1048772" name="矩形 47"/>
          <p:cNvSpPr>
            <a:spLocks noChangeArrowheads="1"/>
          </p:cNvSpPr>
          <p:nvPr/>
        </p:nvSpPr>
        <p:spPr bwMode="auto">
          <a:xfrm>
            <a:off x="6512893" y="3319815"/>
            <a:ext cx="1589288" cy="1505585"/>
          </a:xfrm>
          <a:prstGeom prst="rect">
            <a:avLst/>
          </a:prstGeom>
          <a:noFill/>
          <a:ln w="25400">
            <a:noFill/>
            <a:miter lim="800000"/>
          </a:ln>
        </p:spPr>
        <p:txBody>
          <a:bodyPr lIns="68565" tIns="34283" rIns="68565" bIns="34283">
            <a:spAutoFit/>
          </a:bodyPr>
          <a:lstStyle/>
          <a:p>
            <a:pPr>
              <a:lnSpc>
                <a:spcPct val="130000"/>
              </a:lnSpc>
            </a:pPr>
            <a:r>
              <a:rPr lang="zh-CN" altLang="en-US" sz="1200" b="1" dirty="0">
                <a:solidFill>
                  <a:srgbClr val="090DB7"/>
                </a:solidFill>
                <a:latin typeface="微软雅黑" panose="020B0503020204020204" pitchFamily="34" charset="-122"/>
                <a:ea typeface="微软雅黑" panose="020B0503020204020204" pitchFamily="34" charset="-122"/>
                <a:cs typeface="+mn-ea"/>
                <a:sym typeface="+mn-lt"/>
              </a:rPr>
              <a:t>急诊的工作特点</a:t>
            </a:r>
          </a:p>
          <a:p>
            <a:pPr>
              <a:lnSpc>
                <a:spcPct val="130000"/>
              </a:lnSpc>
            </a:pPr>
            <a:r>
              <a:rPr lang="zh-CN" altLang="en-US" sz="1200" b="1" dirty="0">
                <a:solidFill>
                  <a:srgbClr val="090DB7"/>
                </a:solidFill>
                <a:latin typeface="微软雅黑" panose="020B0503020204020204" pitchFamily="34" charset="-122"/>
                <a:ea typeface="微软雅黑" panose="020B0503020204020204" pitchFamily="34" charset="-122"/>
                <a:cs typeface="+mn-ea"/>
                <a:sym typeface="+mn-lt"/>
              </a:rPr>
              <a:t>高负荷的工作</a:t>
            </a:r>
          </a:p>
          <a:p>
            <a:pPr>
              <a:lnSpc>
                <a:spcPct val="130000"/>
              </a:lnSpc>
            </a:pPr>
            <a:r>
              <a:rPr lang="zh-CN" altLang="en-US" sz="1200" b="1" dirty="0">
                <a:solidFill>
                  <a:srgbClr val="090DB7"/>
                </a:solidFill>
                <a:latin typeface="微软雅黑" panose="020B0503020204020204" pitchFamily="34" charset="-122"/>
                <a:ea typeface="微软雅黑" panose="020B0503020204020204" pitchFamily="34" charset="-122"/>
                <a:cs typeface="+mn-ea"/>
                <a:sym typeface="+mn-lt"/>
              </a:rPr>
              <a:t>患者越来越高的就诊需求</a:t>
            </a:r>
          </a:p>
          <a:p>
            <a:pPr>
              <a:lnSpc>
                <a:spcPct val="130000"/>
              </a:lnSpc>
            </a:pPr>
            <a:r>
              <a:rPr lang="zh-CN" altLang="en-US" sz="1200" b="1" dirty="0">
                <a:solidFill>
                  <a:srgbClr val="090DB7"/>
                </a:solidFill>
                <a:latin typeface="微软雅黑" panose="020B0503020204020204" pitchFamily="34" charset="-122"/>
                <a:ea typeface="微软雅黑" panose="020B0503020204020204" pitchFamily="34" charset="-122"/>
                <a:cs typeface="+mn-ea"/>
                <a:sym typeface="+mn-lt"/>
              </a:rPr>
              <a:t>急诊护理人员受辱事件频频发生，</a:t>
            </a:r>
          </a:p>
        </p:txBody>
      </p:sp>
      <p:sp>
        <p:nvSpPr>
          <p:cNvPr id="1048773" name="矩形 131"/>
          <p:cNvSpPr>
            <a:spLocks noChangeArrowheads="1"/>
          </p:cNvSpPr>
          <p:nvPr/>
        </p:nvSpPr>
        <p:spPr bwMode="auto">
          <a:xfrm>
            <a:off x="340847" y="3421597"/>
            <a:ext cx="3199130" cy="374650"/>
          </a:xfrm>
          <a:prstGeom prst="rect">
            <a:avLst/>
          </a:prstGeom>
          <a:noFill/>
          <a:ln w="9525">
            <a:noFill/>
            <a:miter lim="800000"/>
          </a:ln>
        </p:spPr>
        <p:txBody>
          <a:bodyPr wrap="none" lIns="68565" tIns="34283" rIns="68565" bIns="34283">
            <a:spAutoFit/>
            <a:scene3d>
              <a:camera prst="orthographicFront"/>
              <a:lightRig rig="threePt" dir="t"/>
            </a:scene3d>
          </a:bodyPr>
          <a:lstStyle/>
          <a:p>
            <a:pPr algn="r"/>
            <a:r>
              <a:rPr lang="en-US" altLang="zh-CN" sz="2000" b="1" dirty="0">
                <a:ln/>
                <a:solidFill>
                  <a:schemeClr val="tx1">
                    <a:lumMod val="50000"/>
                  </a:schemeClr>
                </a:solidFill>
                <a:effectLst/>
                <a:latin typeface="Franklin Gothic Book" panose="020B0503020102020204" pitchFamily="34" charset="0"/>
                <a:ea typeface="Segoe UI Emoji" panose="020B0502040204020203" pitchFamily="34" charset="0"/>
              </a:rPr>
              <a:t>安于现状，学习积极性不高</a:t>
            </a:r>
          </a:p>
        </p:txBody>
      </p:sp>
      <p:sp>
        <p:nvSpPr>
          <p:cNvPr id="1048774" name="矩形 47"/>
          <p:cNvSpPr>
            <a:spLocks noChangeArrowheads="1"/>
          </p:cNvSpPr>
          <p:nvPr/>
        </p:nvSpPr>
        <p:spPr bwMode="auto">
          <a:xfrm>
            <a:off x="1650795" y="3968453"/>
            <a:ext cx="1589288" cy="546735"/>
          </a:xfrm>
          <a:prstGeom prst="rect">
            <a:avLst/>
          </a:prstGeom>
          <a:noFill/>
          <a:ln w="25400">
            <a:noFill/>
            <a:miter lim="800000"/>
          </a:ln>
        </p:spPr>
        <p:txBody>
          <a:bodyPr lIns="68565" tIns="34283" rIns="68565" bIns="34283">
            <a:spAutoFit/>
          </a:bodyPr>
          <a:lstStyle/>
          <a:p>
            <a:pPr algn="l">
              <a:lnSpc>
                <a:spcPct val="130000"/>
              </a:lnSpc>
            </a:pPr>
            <a:r>
              <a:rPr lang="zh-CN" altLang="en-US" sz="1200" b="1" dirty="0">
                <a:solidFill>
                  <a:srgbClr val="090DB7"/>
                </a:solidFill>
                <a:latin typeface="微软雅黑" panose="020B0503020204020204" pitchFamily="34" charset="-122"/>
                <a:ea typeface="微软雅黑" panose="020B0503020204020204" pitchFamily="34" charset="-122"/>
                <a:cs typeface="+mn-ea"/>
                <a:sym typeface="+mn-lt"/>
              </a:rPr>
              <a:t>护理人员多以女性为主。</a:t>
            </a:r>
          </a:p>
        </p:txBody>
      </p:sp>
      <p:sp>
        <p:nvSpPr>
          <p:cNvPr id="2" name="线形标注 2(无边框) 0"/>
          <p:cNvSpPr/>
          <p:nvPr/>
        </p:nvSpPr>
        <p:spPr>
          <a:xfrm>
            <a:off x="3632835" y="610235"/>
            <a:ext cx="2006600" cy="847725"/>
          </a:xfrm>
          <a:prstGeom prst="callout2">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900">
                <a:solidFill>
                  <a:schemeClr val="tx1">
                    <a:lumMod val="50000"/>
                  </a:schemeClr>
                </a:solidFill>
              </a:rPr>
              <a:t>文章引用: 张娜, 任海燕, 陈彦玲, 吴巍. 《我国急诊门诊护理人力资源配置现状及分析》. 护理学, 2016, 5(1): 1-5.</a:t>
            </a:r>
          </a:p>
        </p:txBody>
      </p:sp>
      <p:graphicFrame>
        <p:nvGraphicFramePr>
          <p:cNvPr id="3" name="对象 2"/>
          <p:cNvGraphicFramePr>
            <a:graphicFrameLocks noChangeAspect="1"/>
          </p:cNvGraphicFramePr>
          <p:nvPr>
            <p:extLst>
              <p:ext uri="{D42A27DB-BD31-4B8C-83A1-F6EECF244321}">
                <p14:modId xmlns:p14="http://schemas.microsoft.com/office/powerpoint/2010/main" val="101448181"/>
              </p:ext>
            </p:extLst>
          </p:nvPr>
        </p:nvGraphicFramePr>
        <p:xfrm>
          <a:off x="3143250" y="2317750"/>
          <a:ext cx="2855913" cy="506413"/>
        </p:xfrm>
        <a:graphic>
          <a:graphicData uri="http://schemas.openxmlformats.org/presentationml/2006/ole">
            <mc:AlternateContent xmlns:mc="http://schemas.openxmlformats.org/markup-compatibility/2006">
              <mc:Choice xmlns:v="urn:schemas-microsoft-com:vml" Requires="v">
                <p:oleObj spid="_x0000_s1031" name="包装程序外壳对象" showAsIcon="1" r:id="rId4" imgW="2855880" imgH="506520" progId="Package">
                  <p:embed/>
                </p:oleObj>
              </mc:Choice>
              <mc:Fallback>
                <p:oleObj name="包装程序外壳对象" showAsIcon="1" r:id="rId4" imgW="2855880" imgH="506520" progId="Package">
                  <p:embed/>
                  <p:pic>
                    <p:nvPicPr>
                      <p:cNvPr id="0" name=""/>
                      <p:cNvPicPr/>
                      <p:nvPr/>
                    </p:nvPicPr>
                    <p:blipFill>
                      <a:blip r:embed="rId5"/>
                      <a:stretch>
                        <a:fillRect/>
                      </a:stretch>
                    </p:blipFill>
                    <p:spPr>
                      <a:xfrm>
                        <a:off x="3143250" y="2317750"/>
                        <a:ext cx="2855913" cy="506413"/>
                      </a:xfrm>
                      <a:prstGeom prst="rect">
                        <a:avLst/>
                      </a:prstGeom>
                    </p:spPr>
                  </p:pic>
                </p:oleObj>
              </mc:Fallback>
            </mc:AlternateContent>
          </a:graphicData>
        </a:graphic>
      </p:graphicFrame>
    </p:spTree>
    <p:extLst>
      <p:ext uri="{BB962C8B-B14F-4D97-AF65-F5344CB8AC3E}">
        <p14:creationId xmlns:p14="http://schemas.microsoft.com/office/powerpoint/2010/main" val="4023803408"/>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900" decel="100000" fill="hold"/>
                                        <p:tgtEl>
                                          <p:spTgt spid="1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113"/>
                                        </p:tgtEl>
                                        <p:attrNameLst>
                                          <p:attrName>style.visibility</p:attrName>
                                        </p:attrNameLst>
                                      </p:cBhvr>
                                      <p:to>
                                        <p:strVal val="visible"/>
                                      </p:to>
                                    </p:set>
                                    <p:animEffect transition="in" filter="wipe(right)">
                                      <p:cBhvr>
                                        <p:cTn id="14" dur="500"/>
                                        <p:tgtEl>
                                          <p:spTgt spid="113"/>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1048767"/>
                                        </p:tgtEl>
                                        <p:attrNameLst>
                                          <p:attrName>style.visibility</p:attrName>
                                        </p:attrNameLst>
                                      </p:cBhvr>
                                      <p:to>
                                        <p:strVal val="visible"/>
                                      </p:to>
                                    </p:set>
                                    <p:animEffect transition="in" filter="slide(fromBottom)">
                                      <p:cBhvr>
                                        <p:cTn id="17" dur="500"/>
                                        <p:tgtEl>
                                          <p:spTgt spid="1048767"/>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1048768"/>
                                        </p:tgtEl>
                                        <p:attrNameLst>
                                          <p:attrName>style.visibility</p:attrName>
                                        </p:attrNameLst>
                                      </p:cBhvr>
                                      <p:to>
                                        <p:strVal val="visible"/>
                                      </p:to>
                                    </p:set>
                                    <p:animEffect transition="in" filter="slide(fromBottom)">
                                      <p:cBhvr>
                                        <p:cTn id="20" dur="500"/>
                                        <p:tgtEl>
                                          <p:spTgt spid="1048768"/>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12"/>
                                        </p:tgtEl>
                                        <p:attrNameLst>
                                          <p:attrName>style.visibility</p:attrName>
                                        </p:attrNameLst>
                                      </p:cBhvr>
                                      <p:to>
                                        <p:strVal val="visible"/>
                                      </p:to>
                                    </p:set>
                                    <p:animEffect transition="in" filter="wipe(left)">
                                      <p:cBhvr>
                                        <p:cTn id="24" dur="500"/>
                                        <p:tgtEl>
                                          <p:spTgt spid="112"/>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048769"/>
                                        </p:tgtEl>
                                        <p:attrNameLst>
                                          <p:attrName>style.visibility</p:attrName>
                                        </p:attrNameLst>
                                      </p:cBhvr>
                                      <p:to>
                                        <p:strVal val="visible"/>
                                      </p:to>
                                    </p:set>
                                    <p:animEffect transition="in" filter="slide(fromBottom)">
                                      <p:cBhvr>
                                        <p:cTn id="27" dur="500"/>
                                        <p:tgtEl>
                                          <p:spTgt spid="1048769"/>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048770"/>
                                        </p:tgtEl>
                                        <p:attrNameLst>
                                          <p:attrName>style.visibility</p:attrName>
                                        </p:attrNameLst>
                                      </p:cBhvr>
                                      <p:to>
                                        <p:strVal val="visible"/>
                                      </p:to>
                                    </p:set>
                                    <p:animEffect transition="in" filter="slide(fromBottom)">
                                      <p:cBhvr>
                                        <p:cTn id="30" dur="500"/>
                                        <p:tgtEl>
                                          <p:spTgt spid="1048770"/>
                                        </p:tgtEl>
                                      </p:cBhvr>
                                    </p:animEffect>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up)">
                                      <p:cBhvr>
                                        <p:cTn id="34" dur="500"/>
                                        <p:tgtEl>
                                          <p:spTgt spid="115"/>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1048773"/>
                                        </p:tgtEl>
                                        <p:attrNameLst>
                                          <p:attrName>style.visibility</p:attrName>
                                        </p:attrNameLst>
                                      </p:cBhvr>
                                      <p:to>
                                        <p:strVal val="visible"/>
                                      </p:to>
                                    </p:set>
                                    <p:animEffect transition="in" filter="slide(fromBottom)">
                                      <p:cBhvr>
                                        <p:cTn id="37" dur="500"/>
                                        <p:tgtEl>
                                          <p:spTgt spid="1048773"/>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1048774"/>
                                        </p:tgtEl>
                                        <p:attrNameLst>
                                          <p:attrName>style.visibility</p:attrName>
                                        </p:attrNameLst>
                                      </p:cBhvr>
                                      <p:to>
                                        <p:strVal val="visible"/>
                                      </p:to>
                                    </p:set>
                                    <p:animEffect transition="in" filter="slide(fromBottom)">
                                      <p:cBhvr>
                                        <p:cTn id="40" dur="500"/>
                                        <p:tgtEl>
                                          <p:spTgt spid="1048774"/>
                                        </p:tgtEl>
                                      </p:cBhvr>
                                    </p:animEffect>
                                  </p:childTnLst>
                                </p:cTn>
                              </p:par>
                            </p:childTnLst>
                          </p:cTn>
                        </p:par>
                        <p:par>
                          <p:cTn id="41" fill="hold">
                            <p:stCondLst>
                              <p:cond delay="2500"/>
                            </p:stCondLst>
                            <p:childTnLst>
                              <p:par>
                                <p:cTn id="42" presetID="22" presetClass="entr" presetSubtype="1" fill="hold" nodeType="afterEffect">
                                  <p:stCondLst>
                                    <p:cond delay="0"/>
                                  </p:stCondLst>
                                  <p:childTnLst>
                                    <p:set>
                                      <p:cBhvr>
                                        <p:cTn id="43" dur="1" fill="hold">
                                          <p:stCondLst>
                                            <p:cond delay="0"/>
                                          </p:stCondLst>
                                        </p:cTn>
                                        <p:tgtEl>
                                          <p:spTgt spid="114"/>
                                        </p:tgtEl>
                                        <p:attrNameLst>
                                          <p:attrName>style.visibility</p:attrName>
                                        </p:attrNameLst>
                                      </p:cBhvr>
                                      <p:to>
                                        <p:strVal val="visible"/>
                                      </p:to>
                                    </p:set>
                                    <p:animEffect transition="in" filter="wipe(up)">
                                      <p:cBhvr>
                                        <p:cTn id="44" dur="500"/>
                                        <p:tgtEl>
                                          <p:spTgt spid="114"/>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1048771"/>
                                        </p:tgtEl>
                                        <p:attrNameLst>
                                          <p:attrName>style.visibility</p:attrName>
                                        </p:attrNameLst>
                                      </p:cBhvr>
                                      <p:to>
                                        <p:strVal val="visible"/>
                                      </p:to>
                                    </p:set>
                                    <p:animEffect transition="in" filter="slide(fromBottom)">
                                      <p:cBhvr>
                                        <p:cTn id="47" dur="500"/>
                                        <p:tgtEl>
                                          <p:spTgt spid="1048771"/>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1048772"/>
                                        </p:tgtEl>
                                        <p:attrNameLst>
                                          <p:attrName>style.visibility</p:attrName>
                                        </p:attrNameLst>
                                      </p:cBhvr>
                                      <p:to>
                                        <p:strVal val="visible"/>
                                      </p:to>
                                    </p:set>
                                    <p:animEffect transition="in" filter="slide(fromBottom)">
                                      <p:cBhvr>
                                        <p:cTn id="50" dur="500"/>
                                        <p:tgtEl>
                                          <p:spTgt spid="1048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67" grpId="0"/>
      <p:bldP spid="1048768" grpId="0"/>
      <p:bldP spid="1048769" grpId="0"/>
      <p:bldP spid="1048770" grpId="0"/>
      <p:bldP spid="1048771" grpId="0"/>
      <p:bldP spid="1048772" grpId="0"/>
      <p:bldP spid="1048773" grpId="0"/>
      <p:bldP spid="1048774"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49307" name="TextBox 1"/>
          <p:cNvSpPr txBox="1"/>
          <p:nvPr/>
        </p:nvSpPr>
        <p:spPr>
          <a:xfrm>
            <a:off x="2915816" y="1993192"/>
            <a:ext cx="2589491" cy="707886"/>
          </a:xfrm>
          <a:prstGeom prst="rect">
            <a:avLst/>
          </a:prstGeom>
          <a:noFill/>
        </p:spPr>
        <p:txBody>
          <a:bodyPr wrap="none" rtlCol="0">
            <a:spAutoFit/>
          </a:bodyPr>
          <a:lstStyle/>
          <a:p>
            <a:pPr algn="ctr"/>
            <a:r>
              <a:rPr lang="en-US" altLang="zh-CN" sz="4000" spc="-150" dirty="0" smtClean="0">
                <a:solidFill>
                  <a:schemeClr val="bg2"/>
                </a:solidFill>
                <a:latin typeface="Tw Cen MT" pitchFamily="34" charset="0"/>
                <a:cs typeface="Arial" pitchFamily="34" charset="0"/>
              </a:rPr>
              <a:t>THANK </a:t>
            </a:r>
            <a:r>
              <a:rPr lang="en-US" altLang="zh-CN" sz="4000" spc="-150" dirty="0" smtClean="0">
                <a:solidFill>
                  <a:schemeClr val="bg2"/>
                </a:solidFill>
                <a:latin typeface="Tw Cen MT" pitchFamily="34" charset="0"/>
                <a:cs typeface="Arial" pitchFamily="34" charset="0"/>
              </a:rPr>
              <a:t>YOU</a:t>
            </a:r>
            <a:endParaRPr lang="zh-CN" altLang="en-US" sz="4000" spc="-150" dirty="0">
              <a:solidFill>
                <a:schemeClr val="bg2"/>
              </a:solidFill>
              <a:latin typeface="Tw Cen MT" pitchFamily="34" charset="0"/>
              <a:cs typeface="Arial" pitchFamily="34" charset="0"/>
            </a:endParaRPr>
          </a:p>
        </p:txBody>
      </p:sp>
      <p:cxnSp>
        <p:nvCxnSpPr>
          <p:cNvPr id="3145759" name="直接连接符 2"/>
          <p:cNvCxnSpPr>
            <a:cxnSpLocks/>
          </p:cNvCxnSpPr>
          <p:nvPr/>
        </p:nvCxnSpPr>
        <p:spPr>
          <a:xfrm>
            <a:off x="-828600" y="-26539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45760" name="直接连接符 4"/>
          <p:cNvCxnSpPr>
            <a:cxnSpLocks/>
          </p:cNvCxnSpPr>
          <p:nvPr/>
        </p:nvCxnSpPr>
        <p:spPr>
          <a:xfrm>
            <a:off x="1367644" y="1975727"/>
            <a:ext cx="6408712" cy="0"/>
          </a:xfrm>
          <a:prstGeom prst="line">
            <a:avLst/>
          </a:prstGeom>
          <a:ln w="95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45761" name="直接连接符 5"/>
          <p:cNvCxnSpPr>
            <a:cxnSpLocks/>
          </p:cNvCxnSpPr>
          <p:nvPr/>
        </p:nvCxnSpPr>
        <p:spPr>
          <a:xfrm>
            <a:off x="1331640" y="2680567"/>
            <a:ext cx="6480720" cy="0"/>
          </a:xfrm>
          <a:prstGeom prst="line">
            <a:avLst/>
          </a:prstGeom>
          <a:ln w="95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049309" name="TextBox 120"/>
          <p:cNvSpPr txBox="1"/>
          <p:nvPr/>
        </p:nvSpPr>
        <p:spPr>
          <a:xfrm>
            <a:off x="1960025" y="193787"/>
            <a:ext cx="4844224" cy="1862048"/>
          </a:xfrm>
          <a:prstGeom prst="rect">
            <a:avLst/>
          </a:prstGeom>
          <a:noFill/>
        </p:spPr>
        <p:txBody>
          <a:bodyPr wrap="square" rtlCol="0">
            <a:spAutoFit/>
          </a:bodyPr>
          <a:lstStyle/>
          <a:p>
            <a:r>
              <a:rPr lang="en-US" altLang="zh-CN" sz="11500" b="1" spc="-150" dirty="0" smtClean="0">
                <a:latin typeface="Tw Cen MT" pitchFamily="34" charset="0"/>
                <a:cs typeface="Arial" pitchFamily="34" charset="0"/>
              </a:rPr>
              <a:t>THA   K</a:t>
            </a:r>
            <a:endParaRPr lang="zh-CN" altLang="en-US" sz="11500" dirty="0">
              <a:latin typeface="Impact" pitchFamily="34" charset="0"/>
            </a:endParaRPr>
          </a:p>
        </p:txBody>
      </p:sp>
      <p:grpSp>
        <p:nvGrpSpPr>
          <p:cNvPr id="257" name="组合 169"/>
          <p:cNvGrpSpPr/>
          <p:nvPr/>
        </p:nvGrpSpPr>
        <p:grpSpPr>
          <a:xfrm>
            <a:off x="4719526" y="442197"/>
            <a:ext cx="1051973" cy="1309122"/>
            <a:chOff x="6738938" y="6561138"/>
            <a:chExt cx="285750" cy="355600"/>
          </a:xfrm>
          <a:solidFill>
            <a:schemeClr val="tx1"/>
          </a:solidFill>
        </p:grpSpPr>
        <p:sp>
          <p:nvSpPr>
            <p:cNvPr id="1049310" name="Freeform 56"/>
            <p:cNvSpPr/>
            <p:nvPr/>
          </p:nvSpPr>
          <p:spPr bwMode="auto">
            <a:xfrm>
              <a:off x="6738938" y="6643688"/>
              <a:ext cx="285750" cy="203200"/>
            </a:xfrm>
            <a:custGeom>
              <a:avLst/>
              <a:gdLst>
                <a:gd name="T0" fmla="*/ 129 w 428"/>
                <a:gd name="T1" fmla="*/ 265 h 304"/>
                <a:gd name="T2" fmla="*/ 216 w 428"/>
                <a:gd name="T3" fmla="*/ 289 h 304"/>
                <a:gd name="T4" fmla="*/ 312 w 428"/>
                <a:gd name="T5" fmla="*/ 259 h 304"/>
                <a:gd name="T6" fmla="*/ 428 w 428"/>
                <a:gd name="T7" fmla="*/ 279 h 304"/>
                <a:gd name="T8" fmla="*/ 383 w 428"/>
                <a:gd name="T9" fmla="*/ 97 h 304"/>
                <a:gd name="T10" fmla="*/ 338 w 428"/>
                <a:gd name="T11" fmla="*/ 4 h 304"/>
                <a:gd name="T12" fmla="*/ 332 w 428"/>
                <a:gd name="T13" fmla="*/ 26 h 304"/>
                <a:gd name="T14" fmla="*/ 263 w 428"/>
                <a:gd name="T15" fmla="*/ 26 h 304"/>
                <a:gd name="T16" fmla="*/ 345 w 428"/>
                <a:gd name="T17" fmla="*/ 120 h 304"/>
                <a:gd name="T18" fmla="*/ 216 w 428"/>
                <a:gd name="T19" fmla="*/ 249 h 304"/>
                <a:gd name="T20" fmla="*/ 88 w 428"/>
                <a:gd name="T21" fmla="*/ 120 h 304"/>
                <a:gd name="T22" fmla="*/ 253 w 428"/>
                <a:gd name="T23" fmla="*/ 26 h 304"/>
                <a:gd name="T24" fmla="*/ 106 w 428"/>
                <a:gd name="T25" fmla="*/ 26 h 304"/>
                <a:gd name="T26" fmla="*/ 99 w 428"/>
                <a:gd name="T27" fmla="*/ 0 h 304"/>
                <a:gd name="T28" fmla="*/ 49 w 428"/>
                <a:gd name="T29" fmla="*/ 99 h 304"/>
                <a:gd name="T30" fmla="*/ 0 w 428"/>
                <a:gd name="T31" fmla="*/ 269 h 304"/>
                <a:gd name="T32" fmla="*/ 129 w 428"/>
                <a:gd name="T33" fmla="*/ 26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8" h="304">
                  <a:moveTo>
                    <a:pt x="129" y="265"/>
                  </a:moveTo>
                  <a:cubicBezTo>
                    <a:pt x="154" y="280"/>
                    <a:pt x="184" y="289"/>
                    <a:pt x="216" y="289"/>
                  </a:cubicBezTo>
                  <a:cubicBezTo>
                    <a:pt x="252" y="289"/>
                    <a:pt x="285" y="278"/>
                    <a:pt x="312" y="259"/>
                  </a:cubicBezTo>
                  <a:cubicBezTo>
                    <a:pt x="326" y="274"/>
                    <a:pt x="361" y="300"/>
                    <a:pt x="428" y="279"/>
                  </a:cubicBezTo>
                  <a:cubicBezTo>
                    <a:pt x="358" y="222"/>
                    <a:pt x="411" y="191"/>
                    <a:pt x="383" y="97"/>
                  </a:cubicBezTo>
                  <a:cubicBezTo>
                    <a:pt x="378" y="61"/>
                    <a:pt x="362" y="29"/>
                    <a:pt x="338" y="4"/>
                  </a:cubicBezTo>
                  <a:cubicBezTo>
                    <a:pt x="334" y="17"/>
                    <a:pt x="332" y="26"/>
                    <a:pt x="332" y="26"/>
                  </a:cubicBezTo>
                  <a:cubicBezTo>
                    <a:pt x="263" y="26"/>
                    <a:pt x="263" y="26"/>
                    <a:pt x="263" y="26"/>
                  </a:cubicBezTo>
                  <a:cubicBezTo>
                    <a:pt x="298" y="57"/>
                    <a:pt x="262" y="102"/>
                    <a:pt x="345" y="120"/>
                  </a:cubicBezTo>
                  <a:cubicBezTo>
                    <a:pt x="345" y="191"/>
                    <a:pt x="287" y="249"/>
                    <a:pt x="216" y="249"/>
                  </a:cubicBezTo>
                  <a:cubicBezTo>
                    <a:pt x="145" y="249"/>
                    <a:pt x="88" y="191"/>
                    <a:pt x="88" y="120"/>
                  </a:cubicBezTo>
                  <a:cubicBezTo>
                    <a:pt x="133" y="118"/>
                    <a:pt x="206" y="143"/>
                    <a:pt x="253" y="26"/>
                  </a:cubicBezTo>
                  <a:cubicBezTo>
                    <a:pt x="106" y="26"/>
                    <a:pt x="106" y="26"/>
                    <a:pt x="106" y="26"/>
                  </a:cubicBezTo>
                  <a:cubicBezTo>
                    <a:pt x="106" y="26"/>
                    <a:pt x="103" y="15"/>
                    <a:pt x="99" y="0"/>
                  </a:cubicBezTo>
                  <a:cubicBezTo>
                    <a:pt x="72" y="26"/>
                    <a:pt x="54" y="60"/>
                    <a:pt x="49" y="99"/>
                  </a:cubicBezTo>
                  <a:cubicBezTo>
                    <a:pt x="14" y="183"/>
                    <a:pt x="76" y="242"/>
                    <a:pt x="0" y="269"/>
                  </a:cubicBezTo>
                  <a:cubicBezTo>
                    <a:pt x="66" y="304"/>
                    <a:pt x="112" y="278"/>
                    <a:pt x="129" y="26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49311" name="Freeform 57"/>
            <p:cNvSpPr>
              <a:spLocks noEditPoints="1"/>
            </p:cNvSpPr>
            <p:nvPr/>
          </p:nvSpPr>
          <p:spPr bwMode="auto">
            <a:xfrm>
              <a:off x="6794501" y="6561138"/>
              <a:ext cx="174625" cy="92075"/>
            </a:xfrm>
            <a:custGeom>
              <a:avLst/>
              <a:gdLst>
                <a:gd name="T0" fmla="*/ 38 w 260"/>
                <a:gd name="T1" fmla="*/ 138 h 138"/>
                <a:gd name="T2" fmla="*/ 232 w 260"/>
                <a:gd name="T3" fmla="*/ 138 h 138"/>
                <a:gd name="T4" fmla="*/ 258 w 260"/>
                <a:gd name="T5" fmla="*/ 28 h 138"/>
                <a:gd name="T6" fmla="*/ 237 w 260"/>
                <a:gd name="T7" fmla="*/ 0 h 138"/>
                <a:gd name="T8" fmla="*/ 38 w 260"/>
                <a:gd name="T9" fmla="*/ 0 h 138"/>
                <a:gd name="T10" fmla="*/ 10 w 260"/>
                <a:gd name="T11" fmla="*/ 43 h 138"/>
                <a:gd name="T12" fmla="*/ 38 w 260"/>
                <a:gd name="T13" fmla="*/ 138 h 138"/>
                <a:gd name="T14" fmla="*/ 61 w 260"/>
                <a:gd name="T15" fmla="*/ 21 h 138"/>
                <a:gd name="T16" fmla="*/ 212 w 260"/>
                <a:gd name="T17" fmla="*/ 21 h 138"/>
                <a:gd name="T18" fmla="*/ 227 w 260"/>
                <a:gd name="T19" fmla="*/ 42 h 138"/>
                <a:gd name="T20" fmla="*/ 208 w 260"/>
                <a:gd name="T21" fmla="*/ 117 h 138"/>
                <a:gd name="T22" fmla="*/ 61 w 260"/>
                <a:gd name="T23" fmla="*/ 117 h 138"/>
                <a:gd name="T24" fmla="*/ 41 w 260"/>
                <a:gd name="T25" fmla="*/ 53 h 138"/>
                <a:gd name="T26" fmla="*/ 61 w 260"/>
                <a:gd name="T27" fmla="*/ 2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138">
                  <a:moveTo>
                    <a:pt x="38" y="138"/>
                  </a:moveTo>
                  <a:cubicBezTo>
                    <a:pt x="232" y="138"/>
                    <a:pt x="232" y="138"/>
                    <a:pt x="232" y="138"/>
                  </a:cubicBezTo>
                  <a:cubicBezTo>
                    <a:pt x="232" y="138"/>
                    <a:pt x="255" y="55"/>
                    <a:pt x="258" y="28"/>
                  </a:cubicBezTo>
                  <a:cubicBezTo>
                    <a:pt x="260" y="2"/>
                    <a:pt x="237" y="0"/>
                    <a:pt x="237" y="0"/>
                  </a:cubicBezTo>
                  <a:cubicBezTo>
                    <a:pt x="38" y="0"/>
                    <a:pt x="38" y="0"/>
                    <a:pt x="38" y="0"/>
                  </a:cubicBezTo>
                  <a:cubicBezTo>
                    <a:pt x="38" y="0"/>
                    <a:pt x="0" y="9"/>
                    <a:pt x="10" y="43"/>
                  </a:cubicBezTo>
                  <a:cubicBezTo>
                    <a:pt x="20" y="77"/>
                    <a:pt x="38" y="138"/>
                    <a:pt x="38" y="138"/>
                  </a:cubicBezTo>
                  <a:close/>
                  <a:moveTo>
                    <a:pt x="61" y="21"/>
                  </a:moveTo>
                  <a:cubicBezTo>
                    <a:pt x="212" y="21"/>
                    <a:pt x="212" y="21"/>
                    <a:pt x="212" y="21"/>
                  </a:cubicBezTo>
                  <a:cubicBezTo>
                    <a:pt x="212" y="21"/>
                    <a:pt x="229" y="22"/>
                    <a:pt x="227" y="42"/>
                  </a:cubicBezTo>
                  <a:cubicBezTo>
                    <a:pt x="225" y="62"/>
                    <a:pt x="208" y="117"/>
                    <a:pt x="208" y="117"/>
                  </a:cubicBezTo>
                  <a:cubicBezTo>
                    <a:pt x="61" y="117"/>
                    <a:pt x="61" y="117"/>
                    <a:pt x="61" y="117"/>
                  </a:cubicBezTo>
                  <a:cubicBezTo>
                    <a:pt x="61" y="117"/>
                    <a:pt x="48" y="79"/>
                    <a:pt x="41" y="53"/>
                  </a:cubicBezTo>
                  <a:cubicBezTo>
                    <a:pt x="33" y="28"/>
                    <a:pt x="61" y="21"/>
                    <a:pt x="61" y="2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49312" name="Freeform 58"/>
            <p:cNvSpPr/>
            <p:nvPr/>
          </p:nvSpPr>
          <p:spPr bwMode="auto">
            <a:xfrm>
              <a:off x="6858001" y="6581775"/>
              <a:ext cx="49213" cy="50800"/>
            </a:xfrm>
            <a:custGeom>
              <a:avLst/>
              <a:gdLst>
                <a:gd name="T0" fmla="*/ 9 w 31"/>
                <a:gd name="T1" fmla="*/ 32 h 32"/>
                <a:gd name="T2" fmla="*/ 22 w 31"/>
                <a:gd name="T3" fmla="*/ 32 h 32"/>
                <a:gd name="T4" fmla="*/ 22 w 31"/>
                <a:gd name="T5" fmla="*/ 23 h 32"/>
                <a:gd name="T6" fmla="*/ 31 w 31"/>
                <a:gd name="T7" fmla="*/ 23 h 32"/>
                <a:gd name="T8" fmla="*/ 31 w 31"/>
                <a:gd name="T9" fmla="*/ 9 h 32"/>
                <a:gd name="T10" fmla="*/ 22 w 31"/>
                <a:gd name="T11" fmla="*/ 9 h 32"/>
                <a:gd name="T12" fmla="*/ 22 w 31"/>
                <a:gd name="T13" fmla="*/ 0 h 32"/>
                <a:gd name="T14" fmla="*/ 9 w 31"/>
                <a:gd name="T15" fmla="*/ 0 h 32"/>
                <a:gd name="T16" fmla="*/ 9 w 31"/>
                <a:gd name="T17" fmla="*/ 9 h 32"/>
                <a:gd name="T18" fmla="*/ 0 w 31"/>
                <a:gd name="T19" fmla="*/ 9 h 32"/>
                <a:gd name="T20" fmla="*/ 0 w 31"/>
                <a:gd name="T21" fmla="*/ 23 h 32"/>
                <a:gd name="T22" fmla="*/ 9 w 31"/>
                <a:gd name="T23" fmla="*/ 23 h 32"/>
                <a:gd name="T24" fmla="*/ 9 w 31"/>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2">
                  <a:moveTo>
                    <a:pt x="9" y="32"/>
                  </a:moveTo>
                  <a:lnTo>
                    <a:pt x="22" y="32"/>
                  </a:lnTo>
                  <a:lnTo>
                    <a:pt x="22" y="23"/>
                  </a:lnTo>
                  <a:lnTo>
                    <a:pt x="31" y="23"/>
                  </a:lnTo>
                  <a:lnTo>
                    <a:pt x="31" y="9"/>
                  </a:lnTo>
                  <a:lnTo>
                    <a:pt x="22" y="9"/>
                  </a:lnTo>
                  <a:lnTo>
                    <a:pt x="22" y="0"/>
                  </a:lnTo>
                  <a:lnTo>
                    <a:pt x="9" y="0"/>
                  </a:lnTo>
                  <a:lnTo>
                    <a:pt x="9" y="9"/>
                  </a:lnTo>
                  <a:lnTo>
                    <a:pt x="0" y="9"/>
                  </a:lnTo>
                  <a:lnTo>
                    <a:pt x="0" y="23"/>
                  </a:lnTo>
                  <a:lnTo>
                    <a:pt x="9" y="23"/>
                  </a:lnTo>
                  <a:lnTo>
                    <a:pt x="9" y="3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49313" name="Freeform 59"/>
            <p:cNvSpPr>
              <a:spLocks noEditPoints="1"/>
            </p:cNvSpPr>
            <p:nvPr/>
          </p:nvSpPr>
          <p:spPr bwMode="auto">
            <a:xfrm>
              <a:off x="6756401" y="6853238"/>
              <a:ext cx="261938" cy="63500"/>
            </a:xfrm>
            <a:custGeom>
              <a:avLst/>
              <a:gdLst>
                <a:gd name="T0" fmla="*/ 327 w 389"/>
                <a:gd name="T1" fmla="*/ 0 h 96"/>
                <a:gd name="T2" fmla="*/ 65 w 389"/>
                <a:gd name="T3" fmla="*/ 0 h 96"/>
                <a:gd name="T4" fmla="*/ 23 w 389"/>
                <a:gd name="T5" fmla="*/ 43 h 96"/>
                <a:gd name="T6" fmla="*/ 0 w 389"/>
                <a:gd name="T7" fmla="*/ 96 h 96"/>
                <a:gd name="T8" fmla="*/ 12 w 389"/>
                <a:gd name="T9" fmla="*/ 96 h 96"/>
                <a:gd name="T10" fmla="*/ 363 w 389"/>
                <a:gd name="T11" fmla="*/ 96 h 96"/>
                <a:gd name="T12" fmla="*/ 389 w 389"/>
                <a:gd name="T13" fmla="*/ 96 h 96"/>
                <a:gd name="T14" fmla="*/ 370 w 389"/>
                <a:gd name="T15" fmla="*/ 43 h 96"/>
                <a:gd name="T16" fmla="*/ 327 w 389"/>
                <a:gd name="T17" fmla="*/ 0 h 96"/>
                <a:gd name="T18" fmla="*/ 47 w 389"/>
                <a:gd name="T19" fmla="*/ 75 h 96"/>
                <a:gd name="T20" fmla="*/ 56 w 389"/>
                <a:gd name="T21" fmla="*/ 56 h 96"/>
                <a:gd name="T22" fmla="*/ 89 w 389"/>
                <a:gd name="T23" fmla="*/ 21 h 96"/>
                <a:gd name="T24" fmla="*/ 301 w 389"/>
                <a:gd name="T25" fmla="*/ 21 h 96"/>
                <a:gd name="T26" fmla="*/ 335 w 389"/>
                <a:gd name="T27" fmla="*/ 56 h 96"/>
                <a:gd name="T28" fmla="*/ 343 w 389"/>
                <a:gd name="T29" fmla="*/ 75 h 96"/>
                <a:gd name="T30" fmla="*/ 47 w 389"/>
                <a:gd name="T31" fmla="*/ 7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9" h="96">
                  <a:moveTo>
                    <a:pt x="327" y="0"/>
                  </a:moveTo>
                  <a:cubicBezTo>
                    <a:pt x="65" y="0"/>
                    <a:pt x="65" y="0"/>
                    <a:pt x="65" y="0"/>
                  </a:cubicBezTo>
                  <a:cubicBezTo>
                    <a:pt x="42" y="0"/>
                    <a:pt x="23" y="43"/>
                    <a:pt x="23" y="43"/>
                  </a:cubicBezTo>
                  <a:cubicBezTo>
                    <a:pt x="0" y="96"/>
                    <a:pt x="0" y="96"/>
                    <a:pt x="0" y="96"/>
                  </a:cubicBezTo>
                  <a:cubicBezTo>
                    <a:pt x="12" y="96"/>
                    <a:pt x="12" y="96"/>
                    <a:pt x="12" y="96"/>
                  </a:cubicBezTo>
                  <a:cubicBezTo>
                    <a:pt x="363" y="96"/>
                    <a:pt x="363" y="96"/>
                    <a:pt x="363" y="96"/>
                  </a:cubicBezTo>
                  <a:cubicBezTo>
                    <a:pt x="389" y="96"/>
                    <a:pt x="389" y="96"/>
                    <a:pt x="389" y="96"/>
                  </a:cubicBezTo>
                  <a:cubicBezTo>
                    <a:pt x="370" y="43"/>
                    <a:pt x="370" y="43"/>
                    <a:pt x="370" y="43"/>
                  </a:cubicBezTo>
                  <a:cubicBezTo>
                    <a:pt x="370" y="43"/>
                    <a:pt x="351" y="0"/>
                    <a:pt x="327" y="0"/>
                  </a:cubicBezTo>
                  <a:close/>
                  <a:moveTo>
                    <a:pt x="47" y="75"/>
                  </a:moveTo>
                  <a:cubicBezTo>
                    <a:pt x="56" y="56"/>
                    <a:pt x="56" y="56"/>
                    <a:pt x="56" y="56"/>
                  </a:cubicBezTo>
                  <a:cubicBezTo>
                    <a:pt x="56" y="56"/>
                    <a:pt x="71" y="21"/>
                    <a:pt x="89" y="21"/>
                  </a:cubicBezTo>
                  <a:cubicBezTo>
                    <a:pt x="301" y="21"/>
                    <a:pt x="301" y="21"/>
                    <a:pt x="301" y="21"/>
                  </a:cubicBezTo>
                  <a:cubicBezTo>
                    <a:pt x="320" y="21"/>
                    <a:pt x="335" y="56"/>
                    <a:pt x="335" y="56"/>
                  </a:cubicBezTo>
                  <a:cubicBezTo>
                    <a:pt x="343" y="75"/>
                    <a:pt x="343" y="75"/>
                    <a:pt x="343" y="75"/>
                  </a:cubicBezTo>
                  <a:lnTo>
                    <a:pt x="47" y="75"/>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049314" name="矩形 4"/>
          <p:cNvSpPr/>
          <p:nvPr/>
        </p:nvSpPr>
        <p:spPr>
          <a:xfrm flipH="1">
            <a:off x="-108519" y="4108727"/>
            <a:ext cx="9356550" cy="1083511"/>
          </a:xfrm>
          <a:custGeom>
            <a:avLst/>
            <a:gdLst>
              <a:gd name="connsiteX0" fmla="*/ 0 w 9684568"/>
              <a:gd name="connsiteY0" fmla="*/ 0 h 1296144"/>
              <a:gd name="connsiteX1" fmla="*/ 9684568 w 9684568"/>
              <a:gd name="connsiteY1" fmla="*/ 0 h 1296144"/>
              <a:gd name="connsiteX2" fmla="*/ 9684568 w 9684568"/>
              <a:gd name="connsiteY2" fmla="*/ 1296144 h 1296144"/>
              <a:gd name="connsiteX3" fmla="*/ 0 w 9684568"/>
              <a:gd name="connsiteY3" fmla="*/ 1296144 h 1296144"/>
              <a:gd name="connsiteX4" fmla="*/ 0 w 9684568"/>
              <a:gd name="connsiteY4" fmla="*/ 0 h 1296144"/>
              <a:gd name="connsiteX0" fmla="*/ 28575 w 9684568"/>
              <a:gd name="connsiteY0" fmla="*/ 104775 h 1296144"/>
              <a:gd name="connsiteX1" fmla="*/ 9684568 w 9684568"/>
              <a:gd name="connsiteY1" fmla="*/ 0 h 1296144"/>
              <a:gd name="connsiteX2" fmla="*/ 9684568 w 9684568"/>
              <a:gd name="connsiteY2" fmla="*/ 1296144 h 1296144"/>
              <a:gd name="connsiteX3" fmla="*/ 0 w 9684568"/>
              <a:gd name="connsiteY3" fmla="*/ 1296144 h 1296144"/>
              <a:gd name="connsiteX4" fmla="*/ 28575 w 9684568"/>
              <a:gd name="connsiteY4" fmla="*/ 104775 h 1296144"/>
              <a:gd name="connsiteX0" fmla="*/ 28575 w 9684568"/>
              <a:gd name="connsiteY0" fmla="*/ 332668 h 1524037"/>
              <a:gd name="connsiteX1" fmla="*/ 9684568 w 9684568"/>
              <a:gd name="connsiteY1" fmla="*/ 227893 h 1524037"/>
              <a:gd name="connsiteX2" fmla="*/ 9684568 w 9684568"/>
              <a:gd name="connsiteY2" fmla="*/ 1524037 h 1524037"/>
              <a:gd name="connsiteX3" fmla="*/ 0 w 9684568"/>
              <a:gd name="connsiteY3" fmla="*/ 1524037 h 1524037"/>
              <a:gd name="connsiteX4" fmla="*/ 28575 w 9684568"/>
              <a:gd name="connsiteY4" fmla="*/ 332668 h 1524037"/>
              <a:gd name="connsiteX0" fmla="*/ 28575 w 9817918"/>
              <a:gd name="connsiteY0" fmla="*/ 306623 h 1497992"/>
              <a:gd name="connsiteX1" fmla="*/ 9817918 w 9817918"/>
              <a:gd name="connsiteY1" fmla="*/ 297098 h 1497992"/>
              <a:gd name="connsiteX2" fmla="*/ 9684568 w 9817918"/>
              <a:gd name="connsiteY2" fmla="*/ 1497992 h 1497992"/>
              <a:gd name="connsiteX3" fmla="*/ 0 w 9817918"/>
              <a:gd name="connsiteY3" fmla="*/ 1497992 h 1497992"/>
              <a:gd name="connsiteX4" fmla="*/ 28575 w 9817918"/>
              <a:gd name="connsiteY4" fmla="*/ 306623 h 1497992"/>
              <a:gd name="connsiteX0" fmla="*/ 28575 w 9817918"/>
              <a:gd name="connsiteY0" fmla="*/ 300518 h 1491887"/>
              <a:gd name="connsiteX1" fmla="*/ 9817918 w 9817918"/>
              <a:gd name="connsiteY1" fmla="*/ 290993 h 1491887"/>
              <a:gd name="connsiteX2" fmla="*/ 9684568 w 9817918"/>
              <a:gd name="connsiteY2" fmla="*/ 1491887 h 1491887"/>
              <a:gd name="connsiteX3" fmla="*/ 0 w 9817918"/>
              <a:gd name="connsiteY3" fmla="*/ 1491887 h 1491887"/>
              <a:gd name="connsiteX4" fmla="*/ 28575 w 9817918"/>
              <a:gd name="connsiteY4" fmla="*/ 300518 h 1491887"/>
              <a:gd name="connsiteX0" fmla="*/ 314325 w 9817918"/>
              <a:gd name="connsiteY0" fmla="*/ 261843 h 1635374"/>
              <a:gd name="connsiteX1" fmla="*/ 9817918 w 9817918"/>
              <a:gd name="connsiteY1" fmla="*/ 434480 h 1635374"/>
              <a:gd name="connsiteX2" fmla="*/ 9684568 w 9817918"/>
              <a:gd name="connsiteY2" fmla="*/ 1635374 h 1635374"/>
              <a:gd name="connsiteX3" fmla="*/ 0 w 9817918"/>
              <a:gd name="connsiteY3" fmla="*/ 1635374 h 1635374"/>
              <a:gd name="connsiteX4" fmla="*/ 314325 w 9817918"/>
              <a:gd name="connsiteY4" fmla="*/ 261843 h 1635374"/>
              <a:gd name="connsiteX0" fmla="*/ 0 w 9503593"/>
              <a:gd name="connsiteY0" fmla="*/ 261843 h 1635374"/>
              <a:gd name="connsiteX1" fmla="*/ 9503593 w 9503593"/>
              <a:gd name="connsiteY1" fmla="*/ 434480 h 1635374"/>
              <a:gd name="connsiteX2" fmla="*/ 9370243 w 9503593"/>
              <a:gd name="connsiteY2" fmla="*/ 1635374 h 1635374"/>
              <a:gd name="connsiteX3" fmla="*/ 685800 w 9503593"/>
              <a:gd name="connsiteY3" fmla="*/ 1422852 h 1635374"/>
              <a:gd name="connsiteX4" fmla="*/ 0 w 9503593"/>
              <a:gd name="connsiteY4" fmla="*/ 261843 h 1635374"/>
              <a:gd name="connsiteX0" fmla="*/ 0 w 9503593"/>
              <a:gd name="connsiteY0" fmla="*/ 261843 h 1635374"/>
              <a:gd name="connsiteX1" fmla="*/ 9503593 w 9503593"/>
              <a:gd name="connsiteY1" fmla="*/ 434480 h 1635374"/>
              <a:gd name="connsiteX2" fmla="*/ 9370243 w 9503593"/>
              <a:gd name="connsiteY2" fmla="*/ 1635374 h 1635374"/>
              <a:gd name="connsiteX3" fmla="*/ 9525 w 9503593"/>
              <a:gd name="connsiteY3" fmla="*/ 1574653 h 1635374"/>
              <a:gd name="connsiteX4" fmla="*/ 0 w 9503593"/>
              <a:gd name="connsiteY4" fmla="*/ 261843 h 1635374"/>
              <a:gd name="connsiteX0" fmla="*/ 0 w 9370243"/>
              <a:gd name="connsiteY0" fmla="*/ 261843 h 1635374"/>
              <a:gd name="connsiteX1" fmla="*/ 9160693 w 9370243"/>
              <a:gd name="connsiteY1" fmla="*/ 434480 h 1635374"/>
              <a:gd name="connsiteX2" fmla="*/ 9370243 w 9370243"/>
              <a:gd name="connsiteY2" fmla="*/ 1635374 h 1635374"/>
              <a:gd name="connsiteX3" fmla="*/ 9525 w 9370243"/>
              <a:gd name="connsiteY3" fmla="*/ 1574653 h 1635374"/>
              <a:gd name="connsiteX4" fmla="*/ 0 w 9370243"/>
              <a:gd name="connsiteY4" fmla="*/ 261843 h 1635374"/>
              <a:gd name="connsiteX0" fmla="*/ 0 w 9160693"/>
              <a:gd name="connsiteY0" fmla="*/ 261843 h 1605014"/>
              <a:gd name="connsiteX1" fmla="*/ 9160693 w 9160693"/>
              <a:gd name="connsiteY1" fmla="*/ 434480 h 1605014"/>
              <a:gd name="connsiteX2" fmla="*/ 8865418 w 9160693"/>
              <a:gd name="connsiteY2" fmla="*/ 1605014 h 1605014"/>
              <a:gd name="connsiteX3" fmla="*/ 9525 w 9160693"/>
              <a:gd name="connsiteY3" fmla="*/ 1574653 h 1605014"/>
              <a:gd name="connsiteX4" fmla="*/ 0 w 9160693"/>
              <a:gd name="connsiteY4" fmla="*/ 261843 h 1605014"/>
              <a:gd name="connsiteX0" fmla="*/ 0 w 9179743"/>
              <a:gd name="connsiteY0" fmla="*/ 261843 h 1574654"/>
              <a:gd name="connsiteX1" fmla="*/ 9160693 w 9179743"/>
              <a:gd name="connsiteY1" fmla="*/ 434480 h 1574654"/>
              <a:gd name="connsiteX2" fmla="*/ 9179743 w 9179743"/>
              <a:gd name="connsiteY2" fmla="*/ 1529113 h 1574654"/>
              <a:gd name="connsiteX3" fmla="*/ 9525 w 9179743"/>
              <a:gd name="connsiteY3" fmla="*/ 1574653 h 1574654"/>
              <a:gd name="connsiteX4" fmla="*/ 0 w 9179743"/>
              <a:gd name="connsiteY4" fmla="*/ 261843 h 1574654"/>
              <a:gd name="connsiteX0" fmla="*/ 0 w 9179743"/>
              <a:gd name="connsiteY0" fmla="*/ 501167 h 1813977"/>
              <a:gd name="connsiteX1" fmla="*/ 9160693 w 9179743"/>
              <a:gd name="connsiteY1" fmla="*/ 673804 h 1813977"/>
              <a:gd name="connsiteX2" fmla="*/ 9179743 w 9179743"/>
              <a:gd name="connsiteY2" fmla="*/ 1768437 h 1813977"/>
              <a:gd name="connsiteX3" fmla="*/ 9525 w 9179743"/>
              <a:gd name="connsiteY3" fmla="*/ 1813977 h 1813977"/>
              <a:gd name="connsiteX4" fmla="*/ 0 w 9179743"/>
              <a:gd name="connsiteY4" fmla="*/ 501167 h 1813977"/>
              <a:gd name="connsiteX0" fmla="*/ 0 w 9179743"/>
              <a:gd name="connsiteY0" fmla="*/ 414003 h 1726813"/>
              <a:gd name="connsiteX1" fmla="*/ 9160693 w 9179743"/>
              <a:gd name="connsiteY1" fmla="*/ 586640 h 1726813"/>
              <a:gd name="connsiteX2" fmla="*/ 9179743 w 9179743"/>
              <a:gd name="connsiteY2" fmla="*/ 1681273 h 1726813"/>
              <a:gd name="connsiteX3" fmla="*/ 9525 w 9179743"/>
              <a:gd name="connsiteY3" fmla="*/ 1726813 h 1726813"/>
              <a:gd name="connsiteX4" fmla="*/ 0 w 9179743"/>
              <a:gd name="connsiteY4" fmla="*/ 414003 h 1726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9743" h="1726813">
                <a:moveTo>
                  <a:pt x="0" y="414003"/>
                </a:moveTo>
                <a:cubicBezTo>
                  <a:pt x="4895064" y="-834158"/>
                  <a:pt x="5637229" y="1196627"/>
                  <a:pt x="9160693" y="586640"/>
                </a:cubicBezTo>
                <a:lnTo>
                  <a:pt x="9179743" y="1681273"/>
                </a:lnTo>
                <a:lnTo>
                  <a:pt x="9525" y="1726813"/>
                </a:lnTo>
                <a:lnTo>
                  <a:pt x="0" y="414003"/>
                </a:lnTo>
                <a:close/>
              </a:path>
            </a:pathLst>
          </a:custGeom>
          <a:gradFill>
            <a:gsLst>
              <a:gs pos="0">
                <a:schemeClr val="tx1">
                  <a:lumMod val="7500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315" name="矩形 4"/>
          <p:cNvSpPr/>
          <p:nvPr/>
        </p:nvSpPr>
        <p:spPr>
          <a:xfrm>
            <a:off x="-178618" y="4092703"/>
            <a:ext cx="9322618" cy="1870270"/>
          </a:xfrm>
          <a:custGeom>
            <a:avLst/>
            <a:gdLst>
              <a:gd name="connsiteX0" fmla="*/ 0 w 9684568"/>
              <a:gd name="connsiteY0" fmla="*/ 0 h 1296144"/>
              <a:gd name="connsiteX1" fmla="*/ 9684568 w 9684568"/>
              <a:gd name="connsiteY1" fmla="*/ 0 h 1296144"/>
              <a:gd name="connsiteX2" fmla="*/ 9684568 w 9684568"/>
              <a:gd name="connsiteY2" fmla="*/ 1296144 h 1296144"/>
              <a:gd name="connsiteX3" fmla="*/ 0 w 9684568"/>
              <a:gd name="connsiteY3" fmla="*/ 1296144 h 1296144"/>
              <a:gd name="connsiteX4" fmla="*/ 0 w 9684568"/>
              <a:gd name="connsiteY4" fmla="*/ 0 h 1296144"/>
              <a:gd name="connsiteX0" fmla="*/ 28575 w 9684568"/>
              <a:gd name="connsiteY0" fmla="*/ 104775 h 1296144"/>
              <a:gd name="connsiteX1" fmla="*/ 9684568 w 9684568"/>
              <a:gd name="connsiteY1" fmla="*/ 0 h 1296144"/>
              <a:gd name="connsiteX2" fmla="*/ 9684568 w 9684568"/>
              <a:gd name="connsiteY2" fmla="*/ 1296144 h 1296144"/>
              <a:gd name="connsiteX3" fmla="*/ 0 w 9684568"/>
              <a:gd name="connsiteY3" fmla="*/ 1296144 h 1296144"/>
              <a:gd name="connsiteX4" fmla="*/ 28575 w 9684568"/>
              <a:gd name="connsiteY4" fmla="*/ 104775 h 1296144"/>
              <a:gd name="connsiteX0" fmla="*/ 28575 w 9684568"/>
              <a:gd name="connsiteY0" fmla="*/ 332668 h 1524037"/>
              <a:gd name="connsiteX1" fmla="*/ 9684568 w 9684568"/>
              <a:gd name="connsiteY1" fmla="*/ 227893 h 1524037"/>
              <a:gd name="connsiteX2" fmla="*/ 9684568 w 9684568"/>
              <a:gd name="connsiteY2" fmla="*/ 1524037 h 1524037"/>
              <a:gd name="connsiteX3" fmla="*/ 0 w 9684568"/>
              <a:gd name="connsiteY3" fmla="*/ 1524037 h 1524037"/>
              <a:gd name="connsiteX4" fmla="*/ 28575 w 9684568"/>
              <a:gd name="connsiteY4" fmla="*/ 332668 h 1524037"/>
              <a:gd name="connsiteX0" fmla="*/ 28575 w 9817918"/>
              <a:gd name="connsiteY0" fmla="*/ 306623 h 1497992"/>
              <a:gd name="connsiteX1" fmla="*/ 9817918 w 9817918"/>
              <a:gd name="connsiteY1" fmla="*/ 297098 h 1497992"/>
              <a:gd name="connsiteX2" fmla="*/ 9684568 w 9817918"/>
              <a:gd name="connsiteY2" fmla="*/ 1497992 h 1497992"/>
              <a:gd name="connsiteX3" fmla="*/ 0 w 9817918"/>
              <a:gd name="connsiteY3" fmla="*/ 1497992 h 1497992"/>
              <a:gd name="connsiteX4" fmla="*/ 28575 w 9817918"/>
              <a:gd name="connsiteY4" fmla="*/ 306623 h 1497992"/>
              <a:gd name="connsiteX0" fmla="*/ 28575 w 9817918"/>
              <a:gd name="connsiteY0" fmla="*/ 300518 h 1491887"/>
              <a:gd name="connsiteX1" fmla="*/ 9817918 w 9817918"/>
              <a:gd name="connsiteY1" fmla="*/ 290993 h 1491887"/>
              <a:gd name="connsiteX2" fmla="*/ 9684568 w 9817918"/>
              <a:gd name="connsiteY2" fmla="*/ 1491887 h 1491887"/>
              <a:gd name="connsiteX3" fmla="*/ 0 w 9817918"/>
              <a:gd name="connsiteY3" fmla="*/ 1491887 h 1491887"/>
              <a:gd name="connsiteX4" fmla="*/ 28575 w 9817918"/>
              <a:gd name="connsiteY4" fmla="*/ 300518 h 1491887"/>
              <a:gd name="connsiteX0" fmla="*/ 314325 w 9817918"/>
              <a:gd name="connsiteY0" fmla="*/ 261843 h 1635374"/>
              <a:gd name="connsiteX1" fmla="*/ 9817918 w 9817918"/>
              <a:gd name="connsiteY1" fmla="*/ 434480 h 1635374"/>
              <a:gd name="connsiteX2" fmla="*/ 9684568 w 9817918"/>
              <a:gd name="connsiteY2" fmla="*/ 1635374 h 1635374"/>
              <a:gd name="connsiteX3" fmla="*/ 0 w 9817918"/>
              <a:gd name="connsiteY3" fmla="*/ 1635374 h 1635374"/>
              <a:gd name="connsiteX4" fmla="*/ 314325 w 9817918"/>
              <a:gd name="connsiteY4" fmla="*/ 261843 h 1635374"/>
              <a:gd name="connsiteX0" fmla="*/ 0 w 9503593"/>
              <a:gd name="connsiteY0" fmla="*/ 261843 h 1635374"/>
              <a:gd name="connsiteX1" fmla="*/ 9503593 w 9503593"/>
              <a:gd name="connsiteY1" fmla="*/ 434480 h 1635374"/>
              <a:gd name="connsiteX2" fmla="*/ 9370243 w 9503593"/>
              <a:gd name="connsiteY2" fmla="*/ 1635374 h 1635374"/>
              <a:gd name="connsiteX3" fmla="*/ 685800 w 9503593"/>
              <a:gd name="connsiteY3" fmla="*/ 1422852 h 1635374"/>
              <a:gd name="connsiteX4" fmla="*/ 0 w 9503593"/>
              <a:gd name="connsiteY4" fmla="*/ 261843 h 1635374"/>
              <a:gd name="connsiteX0" fmla="*/ 0 w 9503593"/>
              <a:gd name="connsiteY0" fmla="*/ 261843 h 1635374"/>
              <a:gd name="connsiteX1" fmla="*/ 9503593 w 9503593"/>
              <a:gd name="connsiteY1" fmla="*/ 434480 h 1635374"/>
              <a:gd name="connsiteX2" fmla="*/ 9370243 w 9503593"/>
              <a:gd name="connsiteY2" fmla="*/ 1635374 h 1635374"/>
              <a:gd name="connsiteX3" fmla="*/ 9525 w 9503593"/>
              <a:gd name="connsiteY3" fmla="*/ 1574653 h 1635374"/>
              <a:gd name="connsiteX4" fmla="*/ 0 w 9503593"/>
              <a:gd name="connsiteY4" fmla="*/ 261843 h 1635374"/>
              <a:gd name="connsiteX0" fmla="*/ 0 w 9370243"/>
              <a:gd name="connsiteY0" fmla="*/ 261843 h 1635374"/>
              <a:gd name="connsiteX1" fmla="*/ 9160693 w 9370243"/>
              <a:gd name="connsiteY1" fmla="*/ 434480 h 1635374"/>
              <a:gd name="connsiteX2" fmla="*/ 9370243 w 9370243"/>
              <a:gd name="connsiteY2" fmla="*/ 1635374 h 1635374"/>
              <a:gd name="connsiteX3" fmla="*/ 9525 w 9370243"/>
              <a:gd name="connsiteY3" fmla="*/ 1574653 h 1635374"/>
              <a:gd name="connsiteX4" fmla="*/ 0 w 9370243"/>
              <a:gd name="connsiteY4" fmla="*/ 261843 h 1635374"/>
              <a:gd name="connsiteX0" fmla="*/ 0 w 9160693"/>
              <a:gd name="connsiteY0" fmla="*/ 261843 h 1605014"/>
              <a:gd name="connsiteX1" fmla="*/ 9160693 w 9160693"/>
              <a:gd name="connsiteY1" fmla="*/ 434480 h 1605014"/>
              <a:gd name="connsiteX2" fmla="*/ 8865418 w 9160693"/>
              <a:gd name="connsiteY2" fmla="*/ 1605014 h 1605014"/>
              <a:gd name="connsiteX3" fmla="*/ 9525 w 9160693"/>
              <a:gd name="connsiteY3" fmla="*/ 1574653 h 1605014"/>
              <a:gd name="connsiteX4" fmla="*/ 0 w 9160693"/>
              <a:gd name="connsiteY4" fmla="*/ 261843 h 1605014"/>
              <a:gd name="connsiteX0" fmla="*/ 0 w 9179743"/>
              <a:gd name="connsiteY0" fmla="*/ 261843 h 1574654"/>
              <a:gd name="connsiteX1" fmla="*/ 9160693 w 9179743"/>
              <a:gd name="connsiteY1" fmla="*/ 434480 h 1574654"/>
              <a:gd name="connsiteX2" fmla="*/ 9179743 w 9179743"/>
              <a:gd name="connsiteY2" fmla="*/ 1529113 h 1574654"/>
              <a:gd name="connsiteX3" fmla="*/ 9525 w 9179743"/>
              <a:gd name="connsiteY3" fmla="*/ 1574653 h 1574654"/>
              <a:gd name="connsiteX4" fmla="*/ 0 w 9179743"/>
              <a:gd name="connsiteY4" fmla="*/ 261843 h 1574654"/>
              <a:gd name="connsiteX0" fmla="*/ 0 w 9179743"/>
              <a:gd name="connsiteY0" fmla="*/ 501167 h 1813977"/>
              <a:gd name="connsiteX1" fmla="*/ 9160693 w 9179743"/>
              <a:gd name="connsiteY1" fmla="*/ 673804 h 1813977"/>
              <a:gd name="connsiteX2" fmla="*/ 9179743 w 9179743"/>
              <a:gd name="connsiteY2" fmla="*/ 1768437 h 1813977"/>
              <a:gd name="connsiteX3" fmla="*/ 9525 w 9179743"/>
              <a:gd name="connsiteY3" fmla="*/ 1813977 h 1813977"/>
              <a:gd name="connsiteX4" fmla="*/ 0 w 9179743"/>
              <a:gd name="connsiteY4" fmla="*/ 501167 h 1813977"/>
              <a:gd name="connsiteX0" fmla="*/ 0 w 9179743"/>
              <a:gd name="connsiteY0" fmla="*/ 414003 h 1726813"/>
              <a:gd name="connsiteX1" fmla="*/ 9160693 w 9179743"/>
              <a:gd name="connsiteY1" fmla="*/ 586640 h 1726813"/>
              <a:gd name="connsiteX2" fmla="*/ 9179743 w 9179743"/>
              <a:gd name="connsiteY2" fmla="*/ 1681273 h 1726813"/>
              <a:gd name="connsiteX3" fmla="*/ 9525 w 9179743"/>
              <a:gd name="connsiteY3" fmla="*/ 1726813 h 1726813"/>
              <a:gd name="connsiteX4" fmla="*/ 0 w 9179743"/>
              <a:gd name="connsiteY4" fmla="*/ 414003 h 1726813"/>
              <a:gd name="connsiteX0" fmla="*/ 0 w 9246418"/>
              <a:gd name="connsiteY0" fmla="*/ 531923 h 1237525"/>
              <a:gd name="connsiteX1" fmla="*/ 9227368 w 9246418"/>
              <a:gd name="connsiteY1" fmla="*/ 97352 h 1237525"/>
              <a:gd name="connsiteX2" fmla="*/ 9246418 w 9246418"/>
              <a:gd name="connsiteY2" fmla="*/ 1191985 h 1237525"/>
              <a:gd name="connsiteX3" fmla="*/ 76200 w 9246418"/>
              <a:gd name="connsiteY3" fmla="*/ 1237525 h 1237525"/>
              <a:gd name="connsiteX4" fmla="*/ 0 w 9246418"/>
              <a:gd name="connsiteY4" fmla="*/ 531923 h 1237525"/>
              <a:gd name="connsiteX0" fmla="*/ 0 w 9189268"/>
              <a:gd name="connsiteY0" fmla="*/ 517010 h 1283333"/>
              <a:gd name="connsiteX1" fmla="*/ 9170218 w 9189268"/>
              <a:gd name="connsiteY1" fmla="*/ 143160 h 1283333"/>
              <a:gd name="connsiteX2" fmla="*/ 9189268 w 9189268"/>
              <a:gd name="connsiteY2" fmla="*/ 1237793 h 1283333"/>
              <a:gd name="connsiteX3" fmla="*/ 19050 w 9189268"/>
              <a:gd name="connsiteY3" fmla="*/ 1283333 h 1283333"/>
              <a:gd name="connsiteX4" fmla="*/ 0 w 9189268"/>
              <a:gd name="connsiteY4" fmla="*/ 517010 h 1283333"/>
              <a:gd name="connsiteX0" fmla="*/ 2574228 w 11763496"/>
              <a:gd name="connsiteY0" fmla="*/ 732639 h 1681908"/>
              <a:gd name="connsiteX1" fmla="*/ 11744446 w 11763496"/>
              <a:gd name="connsiteY1" fmla="*/ 358789 h 1681908"/>
              <a:gd name="connsiteX2" fmla="*/ 11763496 w 11763496"/>
              <a:gd name="connsiteY2" fmla="*/ 1453422 h 1681908"/>
              <a:gd name="connsiteX3" fmla="*/ 2593278 w 11763496"/>
              <a:gd name="connsiteY3" fmla="*/ 1498962 h 1681908"/>
              <a:gd name="connsiteX4" fmla="*/ 2574228 w 11763496"/>
              <a:gd name="connsiteY4" fmla="*/ 732639 h 1681908"/>
              <a:gd name="connsiteX0" fmla="*/ 2077519 w 11266787"/>
              <a:gd name="connsiteY0" fmla="*/ 558068 h 1348535"/>
              <a:gd name="connsiteX1" fmla="*/ 11247737 w 11266787"/>
              <a:gd name="connsiteY1" fmla="*/ 184218 h 1348535"/>
              <a:gd name="connsiteX2" fmla="*/ 11266787 w 11266787"/>
              <a:gd name="connsiteY2" fmla="*/ 1278851 h 1348535"/>
              <a:gd name="connsiteX3" fmla="*/ 2096569 w 11266787"/>
              <a:gd name="connsiteY3" fmla="*/ 1324391 h 1348535"/>
              <a:gd name="connsiteX4" fmla="*/ 2077519 w 11266787"/>
              <a:gd name="connsiteY4" fmla="*/ 558068 h 1348535"/>
              <a:gd name="connsiteX0" fmla="*/ 0 w 9189268"/>
              <a:gd name="connsiteY0" fmla="*/ 558068 h 1324392"/>
              <a:gd name="connsiteX1" fmla="*/ 9170218 w 9189268"/>
              <a:gd name="connsiteY1" fmla="*/ 184218 h 1324392"/>
              <a:gd name="connsiteX2" fmla="*/ 9189268 w 9189268"/>
              <a:gd name="connsiteY2" fmla="*/ 1278851 h 1324392"/>
              <a:gd name="connsiteX3" fmla="*/ 19050 w 9189268"/>
              <a:gd name="connsiteY3" fmla="*/ 1324391 h 1324392"/>
              <a:gd name="connsiteX4" fmla="*/ 0 w 9189268"/>
              <a:gd name="connsiteY4" fmla="*/ 558068 h 1324392"/>
              <a:gd name="connsiteX0" fmla="*/ 0 w 9189268"/>
              <a:gd name="connsiteY0" fmla="*/ 719800 h 1486123"/>
              <a:gd name="connsiteX1" fmla="*/ 9170218 w 9189268"/>
              <a:gd name="connsiteY1" fmla="*/ 345950 h 1486123"/>
              <a:gd name="connsiteX2" fmla="*/ 9189268 w 9189268"/>
              <a:gd name="connsiteY2" fmla="*/ 1440583 h 1486123"/>
              <a:gd name="connsiteX3" fmla="*/ 19050 w 9189268"/>
              <a:gd name="connsiteY3" fmla="*/ 1486123 h 1486123"/>
              <a:gd name="connsiteX4" fmla="*/ 0 w 9189268"/>
              <a:gd name="connsiteY4" fmla="*/ 719800 h 1486123"/>
              <a:gd name="connsiteX0" fmla="*/ 0 w 9189268"/>
              <a:gd name="connsiteY0" fmla="*/ 545781 h 2261285"/>
              <a:gd name="connsiteX1" fmla="*/ 9170218 w 9189268"/>
              <a:gd name="connsiteY1" fmla="*/ 1121112 h 2261285"/>
              <a:gd name="connsiteX2" fmla="*/ 9189268 w 9189268"/>
              <a:gd name="connsiteY2" fmla="*/ 2215745 h 2261285"/>
              <a:gd name="connsiteX3" fmla="*/ 19050 w 9189268"/>
              <a:gd name="connsiteY3" fmla="*/ 2261285 h 2261285"/>
              <a:gd name="connsiteX4" fmla="*/ 0 w 9189268"/>
              <a:gd name="connsiteY4" fmla="*/ 545781 h 2261285"/>
              <a:gd name="connsiteX0" fmla="*/ 0 w 9322618"/>
              <a:gd name="connsiteY0" fmla="*/ 496931 h 2212435"/>
              <a:gd name="connsiteX1" fmla="*/ 9322618 w 9322618"/>
              <a:gd name="connsiteY1" fmla="*/ 1461084 h 2212435"/>
              <a:gd name="connsiteX2" fmla="*/ 9189268 w 9322618"/>
              <a:gd name="connsiteY2" fmla="*/ 2166895 h 2212435"/>
              <a:gd name="connsiteX3" fmla="*/ 19050 w 9322618"/>
              <a:gd name="connsiteY3" fmla="*/ 2212435 h 2212435"/>
              <a:gd name="connsiteX4" fmla="*/ 0 w 9322618"/>
              <a:gd name="connsiteY4" fmla="*/ 496931 h 2212435"/>
              <a:gd name="connsiteX0" fmla="*/ 0 w 9322618"/>
              <a:gd name="connsiteY0" fmla="*/ 529982 h 2245486"/>
              <a:gd name="connsiteX1" fmla="*/ 9322618 w 9322618"/>
              <a:gd name="connsiteY1" fmla="*/ 1494135 h 2245486"/>
              <a:gd name="connsiteX2" fmla="*/ 9189268 w 9322618"/>
              <a:gd name="connsiteY2" fmla="*/ 2199946 h 2245486"/>
              <a:gd name="connsiteX3" fmla="*/ 19050 w 9322618"/>
              <a:gd name="connsiteY3" fmla="*/ 2245486 h 2245486"/>
              <a:gd name="connsiteX4" fmla="*/ 0 w 9322618"/>
              <a:gd name="connsiteY4" fmla="*/ 529982 h 2245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2618" h="2245486">
                <a:moveTo>
                  <a:pt x="0" y="529982"/>
                </a:moveTo>
                <a:cubicBezTo>
                  <a:pt x="4827119" y="-1175030"/>
                  <a:pt x="8104204" y="1806789"/>
                  <a:pt x="9322618" y="1494135"/>
                </a:cubicBezTo>
                <a:lnTo>
                  <a:pt x="9189268" y="2199946"/>
                </a:lnTo>
                <a:lnTo>
                  <a:pt x="19050" y="2245486"/>
                </a:lnTo>
                <a:lnTo>
                  <a:pt x="0" y="529982"/>
                </a:lnTo>
                <a:close/>
              </a:path>
            </a:pathLst>
          </a:custGeom>
          <a:gradFill>
            <a:gsLst>
              <a:gs pos="0">
                <a:schemeClr val="bg2"/>
              </a:gs>
              <a:gs pos="51000">
                <a:schemeClr val="bg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316" name="Freeform 176"/>
          <p:cNvSpPr>
            <a:spLocks noEditPoints="1"/>
          </p:cNvSpPr>
          <p:nvPr/>
        </p:nvSpPr>
        <p:spPr bwMode="auto">
          <a:xfrm>
            <a:off x="5906553" y="3542422"/>
            <a:ext cx="681671" cy="613504"/>
          </a:xfrm>
          <a:custGeom>
            <a:avLst/>
            <a:gdLst>
              <a:gd name="T0" fmla="*/ 62 w 236"/>
              <a:gd name="T1" fmla="*/ 20 h 213"/>
              <a:gd name="T2" fmla="*/ 34 w 236"/>
              <a:gd name="T3" fmla="*/ 20 h 213"/>
              <a:gd name="T4" fmla="*/ 138 w 236"/>
              <a:gd name="T5" fmla="*/ 0 h 213"/>
              <a:gd name="T6" fmla="*/ 138 w 236"/>
              <a:gd name="T7" fmla="*/ 29 h 213"/>
              <a:gd name="T8" fmla="*/ 138 w 236"/>
              <a:gd name="T9" fmla="*/ 0 h 213"/>
              <a:gd name="T10" fmla="*/ 223 w 236"/>
              <a:gd name="T11" fmla="*/ 103 h 213"/>
              <a:gd name="T12" fmla="*/ 207 w 236"/>
              <a:gd name="T13" fmla="*/ 103 h 213"/>
              <a:gd name="T14" fmla="*/ 186 w 236"/>
              <a:gd name="T15" fmla="*/ 108 h 213"/>
              <a:gd name="T16" fmla="*/ 171 w 236"/>
              <a:gd name="T17" fmla="*/ 52 h 213"/>
              <a:gd name="T18" fmla="*/ 149 w 236"/>
              <a:gd name="T19" fmla="*/ 37 h 213"/>
              <a:gd name="T20" fmla="*/ 128 w 236"/>
              <a:gd name="T21" fmla="*/ 37 h 213"/>
              <a:gd name="T22" fmla="*/ 114 w 236"/>
              <a:gd name="T23" fmla="*/ 42 h 213"/>
              <a:gd name="T24" fmla="*/ 92 w 236"/>
              <a:gd name="T25" fmla="*/ 97 h 213"/>
              <a:gd name="T26" fmla="*/ 59 w 236"/>
              <a:gd name="T27" fmla="*/ 42 h 213"/>
              <a:gd name="T28" fmla="*/ 39 w 236"/>
              <a:gd name="T29" fmla="*/ 42 h 213"/>
              <a:gd name="T30" fmla="*/ 34 w 236"/>
              <a:gd name="T31" fmla="*/ 43 h 213"/>
              <a:gd name="T32" fmla="*/ 17 w 236"/>
              <a:gd name="T33" fmla="*/ 55 h 213"/>
              <a:gd name="T34" fmla="*/ 14 w 236"/>
              <a:gd name="T35" fmla="*/ 112 h 213"/>
              <a:gd name="T36" fmla="*/ 31 w 236"/>
              <a:gd name="T37" fmla="*/ 67 h 213"/>
              <a:gd name="T38" fmla="*/ 30 w 236"/>
              <a:gd name="T39" fmla="*/ 144 h 213"/>
              <a:gd name="T40" fmla="*/ 31 w 236"/>
              <a:gd name="T41" fmla="*/ 204 h 213"/>
              <a:gd name="T42" fmla="*/ 48 w 236"/>
              <a:gd name="T43" fmla="*/ 145 h 213"/>
              <a:gd name="T44" fmla="*/ 51 w 236"/>
              <a:gd name="T45" fmla="*/ 204 h 213"/>
              <a:gd name="T46" fmla="*/ 67 w 236"/>
              <a:gd name="T47" fmla="*/ 145 h 213"/>
              <a:gd name="T48" fmla="*/ 88 w 236"/>
              <a:gd name="T49" fmla="*/ 144 h 213"/>
              <a:gd name="T50" fmla="*/ 66 w 236"/>
              <a:gd name="T51" fmla="*/ 67 h 213"/>
              <a:gd name="T52" fmla="*/ 82 w 236"/>
              <a:gd name="T53" fmla="*/ 110 h 213"/>
              <a:gd name="T54" fmla="*/ 103 w 236"/>
              <a:gd name="T55" fmla="*/ 109 h 213"/>
              <a:gd name="T56" fmla="*/ 121 w 236"/>
              <a:gd name="T57" fmla="*/ 63 h 213"/>
              <a:gd name="T58" fmla="*/ 121 w 236"/>
              <a:gd name="T59" fmla="*/ 204 h 213"/>
              <a:gd name="T60" fmla="*/ 138 w 236"/>
              <a:gd name="T61" fmla="*/ 130 h 213"/>
              <a:gd name="T62" fmla="*/ 141 w 236"/>
              <a:gd name="T63" fmla="*/ 204 h 213"/>
              <a:gd name="T64" fmla="*/ 157 w 236"/>
              <a:gd name="T65" fmla="*/ 144 h 213"/>
              <a:gd name="T66" fmla="*/ 161 w 236"/>
              <a:gd name="T67" fmla="*/ 63 h 213"/>
              <a:gd name="T68" fmla="*/ 175 w 236"/>
              <a:gd name="T69" fmla="*/ 111 h 213"/>
              <a:gd name="T70" fmla="*/ 203 w 236"/>
              <a:gd name="T71" fmla="*/ 128 h 213"/>
              <a:gd name="T72" fmla="*/ 215 w 236"/>
              <a:gd name="T73" fmla="*/ 209 h 213"/>
              <a:gd name="T74" fmla="*/ 215 w 236"/>
              <a:gd name="T75" fmla="*/ 164 h 213"/>
              <a:gd name="T76" fmla="*/ 216 w 236"/>
              <a:gd name="T77" fmla="*/ 209 h 213"/>
              <a:gd name="T78" fmla="*/ 226 w 236"/>
              <a:gd name="T79" fmla="*/ 128 h 213"/>
              <a:gd name="T80" fmla="*/ 227 w 236"/>
              <a:gd name="T81" fmla="*/ 128 h 213"/>
              <a:gd name="T82" fmla="*/ 236 w 236"/>
              <a:gd name="T83" fmla="*/ 161 h 213"/>
              <a:gd name="T84" fmla="*/ 227 w 236"/>
              <a:gd name="T85" fmla="*/ 116 h 213"/>
              <a:gd name="T86" fmla="*/ 186 w 236"/>
              <a:gd name="T87" fmla="*/ 10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6" h="213">
                <a:moveTo>
                  <a:pt x="48" y="6"/>
                </a:moveTo>
                <a:cubicBezTo>
                  <a:pt x="56" y="6"/>
                  <a:pt x="62" y="12"/>
                  <a:pt x="62" y="20"/>
                </a:cubicBezTo>
                <a:cubicBezTo>
                  <a:pt x="62" y="28"/>
                  <a:pt x="56" y="34"/>
                  <a:pt x="48" y="34"/>
                </a:cubicBezTo>
                <a:cubicBezTo>
                  <a:pt x="40" y="34"/>
                  <a:pt x="34" y="28"/>
                  <a:pt x="34" y="20"/>
                </a:cubicBezTo>
                <a:cubicBezTo>
                  <a:pt x="34" y="12"/>
                  <a:pt x="40" y="6"/>
                  <a:pt x="48" y="6"/>
                </a:cubicBezTo>
                <a:close/>
                <a:moveTo>
                  <a:pt x="138" y="0"/>
                </a:moveTo>
                <a:cubicBezTo>
                  <a:pt x="146" y="0"/>
                  <a:pt x="153" y="6"/>
                  <a:pt x="153" y="14"/>
                </a:cubicBezTo>
                <a:cubicBezTo>
                  <a:pt x="153" y="23"/>
                  <a:pt x="146" y="29"/>
                  <a:pt x="138" y="29"/>
                </a:cubicBezTo>
                <a:cubicBezTo>
                  <a:pt x="130" y="29"/>
                  <a:pt x="123" y="23"/>
                  <a:pt x="123" y="14"/>
                </a:cubicBezTo>
                <a:cubicBezTo>
                  <a:pt x="123" y="6"/>
                  <a:pt x="130" y="0"/>
                  <a:pt x="138" y="0"/>
                </a:cubicBezTo>
                <a:close/>
                <a:moveTo>
                  <a:pt x="215" y="95"/>
                </a:moveTo>
                <a:cubicBezTo>
                  <a:pt x="219" y="95"/>
                  <a:pt x="223" y="99"/>
                  <a:pt x="223" y="103"/>
                </a:cubicBezTo>
                <a:cubicBezTo>
                  <a:pt x="223" y="108"/>
                  <a:pt x="219" y="112"/>
                  <a:pt x="215" y="112"/>
                </a:cubicBezTo>
                <a:cubicBezTo>
                  <a:pt x="210" y="112"/>
                  <a:pt x="207" y="108"/>
                  <a:pt x="207" y="103"/>
                </a:cubicBezTo>
                <a:cubicBezTo>
                  <a:pt x="207" y="99"/>
                  <a:pt x="210" y="95"/>
                  <a:pt x="215" y="95"/>
                </a:cubicBezTo>
                <a:close/>
                <a:moveTo>
                  <a:pt x="186" y="108"/>
                </a:moveTo>
                <a:cubicBezTo>
                  <a:pt x="187" y="107"/>
                  <a:pt x="187" y="105"/>
                  <a:pt x="186" y="103"/>
                </a:cubicBezTo>
                <a:cubicBezTo>
                  <a:pt x="171" y="52"/>
                  <a:pt x="171" y="52"/>
                  <a:pt x="171" y="52"/>
                </a:cubicBezTo>
                <a:cubicBezTo>
                  <a:pt x="169" y="43"/>
                  <a:pt x="159" y="38"/>
                  <a:pt x="150" y="37"/>
                </a:cubicBezTo>
                <a:cubicBezTo>
                  <a:pt x="149" y="37"/>
                  <a:pt x="149" y="37"/>
                  <a:pt x="149" y="37"/>
                </a:cubicBezTo>
                <a:cubicBezTo>
                  <a:pt x="128" y="37"/>
                  <a:pt x="128" y="37"/>
                  <a:pt x="128" y="37"/>
                </a:cubicBezTo>
                <a:cubicBezTo>
                  <a:pt x="128" y="37"/>
                  <a:pt x="128" y="37"/>
                  <a:pt x="128" y="37"/>
                </a:cubicBezTo>
                <a:cubicBezTo>
                  <a:pt x="124" y="38"/>
                  <a:pt x="124" y="38"/>
                  <a:pt x="124" y="38"/>
                </a:cubicBezTo>
                <a:cubicBezTo>
                  <a:pt x="120" y="38"/>
                  <a:pt x="116" y="40"/>
                  <a:pt x="114" y="42"/>
                </a:cubicBezTo>
                <a:cubicBezTo>
                  <a:pt x="111" y="44"/>
                  <a:pt x="108" y="47"/>
                  <a:pt x="106" y="50"/>
                </a:cubicBezTo>
                <a:cubicBezTo>
                  <a:pt x="102" y="66"/>
                  <a:pt x="97" y="82"/>
                  <a:pt x="92" y="97"/>
                </a:cubicBezTo>
                <a:cubicBezTo>
                  <a:pt x="80" y="57"/>
                  <a:pt x="80" y="57"/>
                  <a:pt x="80" y="57"/>
                </a:cubicBezTo>
                <a:cubicBezTo>
                  <a:pt x="78" y="48"/>
                  <a:pt x="69" y="42"/>
                  <a:pt x="59" y="42"/>
                </a:cubicBezTo>
                <a:cubicBezTo>
                  <a:pt x="59" y="42"/>
                  <a:pt x="59" y="42"/>
                  <a:pt x="59" y="42"/>
                </a:cubicBezTo>
                <a:cubicBezTo>
                  <a:pt x="39" y="42"/>
                  <a:pt x="39" y="42"/>
                  <a:pt x="39" y="42"/>
                </a:cubicBezTo>
                <a:cubicBezTo>
                  <a:pt x="38" y="42"/>
                  <a:pt x="38" y="42"/>
                  <a:pt x="38" y="42"/>
                </a:cubicBezTo>
                <a:cubicBezTo>
                  <a:pt x="34" y="43"/>
                  <a:pt x="34" y="43"/>
                  <a:pt x="34" y="43"/>
                </a:cubicBezTo>
                <a:cubicBezTo>
                  <a:pt x="31" y="43"/>
                  <a:pt x="27" y="44"/>
                  <a:pt x="24" y="47"/>
                </a:cubicBezTo>
                <a:cubicBezTo>
                  <a:pt x="22" y="49"/>
                  <a:pt x="19" y="52"/>
                  <a:pt x="17" y="55"/>
                </a:cubicBezTo>
                <a:cubicBezTo>
                  <a:pt x="12" y="73"/>
                  <a:pt x="6" y="91"/>
                  <a:pt x="1" y="109"/>
                </a:cubicBezTo>
                <a:cubicBezTo>
                  <a:pt x="0" y="115"/>
                  <a:pt x="10" y="118"/>
                  <a:pt x="14" y="112"/>
                </a:cubicBezTo>
                <a:cubicBezTo>
                  <a:pt x="28" y="67"/>
                  <a:pt x="28" y="67"/>
                  <a:pt x="28" y="67"/>
                </a:cubicBezTo>
                <a:cubicBezTo>
                  <a:pt x="29" y="65"/>
                  <a:pt x="31" y="65"/>
                  <a:pt x="31" y="67"/>
                </a:cubicBezTo>
                <a:cubicBezTo>
                  <a:pt x="24" y="92"/>
                  <a:pt x="17" y="118"/>
                  <a:pt x="9" y="144"/>
                </a:cubicBezTo>
                <a:cubicBezTo>
                  <a:pt x="30" y="144"/>
                  <a:pt x="30" y="144"/>
                  <a:pt x="30" y="144"/>
                </a:cubicBezTo>
                <a:cubicBezTo>
                  <a:pt x="31" y="144"/>
                  <a:pt x="31" y="145"/>
                  <a:pt x="31" y="146"/>
                </a:cubicBezTo>
                <a:cubicBezTo>
                  <a:pt x="31" y="165"/>
                  <a:pt x="31" y="184"/>
                  <a:pt x="31" y="204"/>
                </a:cubicBezTo>
                <a:cubicBezTo>
                  <a:pt x="33" y="212"/>
                  <a:pt x="45" y="212"/>
                  <a:pt x="47" y="204"/>
                </a:cubicBezTo>
                <a:cubicBezTo>
                  <a:pt x="48" y="145"/>
                  <a:pt x="48" y="145"/>
                  <a:pt x="48" y="145"/>
                </a:cubicBezTo>
                <a:cubicBezTo>
                  <a:pt x="48" y="143"/>
                  <a:pt x="51" y="143"/>
                  <a:pt x="51" y="145"/>
                </a:cubicBezTo>
                <a:cubicBezTo>
                  <a:pt x="51" y="204"/>
                  <a:pt x="51" y="204"/>
                  <a:pt x="51" y="204"/>
                </a:cubicBezTo>
                <a:cubicBezTo>
                  <a:pt x="53" y="212"/>
                  <a:pt x="64" y="212"/>
                  <a:pt x="67" y="204"/>
                </a:cubicBezTo>
                <a:cubicBezTo>
                  <a:pt x="67" y="185"/>
                  <a:pt x="67" y="165"/>
                  <a:pt x="67" y="145"/>
                </a:cubicBezTo>
                <a:cubicBezTo>
                  <a:pt x="67" y="145"/>
                  <a:pt x="68" y="144"/>
                  <a:pt x="68" y="144"/>
                </a:cubicBezTo>
                <a:cubicBezTo>
                  <a:pt x="88" y="144"/>
                  <a:pt x="88" y="144"/>
                  <a:pt x="88" y="144"/>
                </a:cubicBezTo>
                <a:cubicBezTo>
                  <a:pt x="78" y="110"/>
                  <a:pt x="78" y="110"/>
                  <a:pt x="78" y="110"/>
                </a:cubicBezTo>
                <a:cubicBezTo>
                  <a:pt x="66" y="67"/>
                  <a:pt x="66" y="67"/>
                  <a:pt x="66" y="67"/>
                </a:cubicBezTo>
                <a:cubicBezTo>
                  <a:pt x="67" y="65"/>
                  <a:pt x="68" y="65"/>
                  <a:pt x="70" y="67"/>
                </a:cubicBezTo>
                <a:cubicBezTo>
                  <a:pt x="74" y="81"/>
                  <a:pt x="78" y="96"/>
                  <a:pt x="82" y="110"/>
                </a:cubicBezTo>
                <a:cubicBezTo>
                  <a:pt x="84" y="117"/>
                  <a:pt x="92" y="117"/>
                  <a:pt x="94" y="112"/>
                </a:cubicBezTo>
                <a:cubicBezTo>
                  <a:pt x="97" y="113"/>
                  <a:pt x="101" y="112"/>
                  <a:pt x="103" y="109"/>
                </a:cubicBezTo>
                <a:cubicBezTo>
                  <a:pt x="117" y="63"/>
                  <a:pt x="117" y="63"/>
                  <a:pt x="117" y="63"/>
                </a:cubicBezTo>
                <a:cubicBezTo>
                  <a:pt x="118" y="61"/>
                  <a:pt x="120" y="61"/>
                  <a:pt x="121" y="63"/>
                </a:cubicBezTo>
                <a:cubicBezTo>
                  <a:pt x="121" y="144"/>
                  <a:pt x="121" y="144"/>
                  <a:pt x="121" y="144"/>
                </a:cubicBezTo>
                <a:cubicBezTo>
                  <a:pt x="121" y="204"/>
                  <a:pt x="121" y="204"/>
                  <a:pt x="121" y="204"/>
                </a:cubicBezTo>
                <a:cubicBezTo>
                  <a:pt x="122" y="212"/>
                  <a:pt x="135" y="212"/>
                  <a:pt x="137" y="204"/>
                </a:cubicBezTo>
                <a:cubicBezTo>
                  <a:pt x="138" y="130"/>
                  <a:pt x="138" y="130"/>
                  <a:pt x="138" y="130"/>
                </a:cubicBezTo>
                <a:cubicBezTo>
                  <a:pt x="138" y="128"/>
                  <a:pt x="141" y="128"/>
                  <a:pt x="141" y="130"/>
                </a:cubicBezTo>
                <a:cubicBezTo>
                  <a:pt x="141" y="204"/>
                  <a:pt x="141" y="204"/>
                  <a:pt x="141" y="204"/>
                </a:cubicBezTo>
                <a:cubicBezTo>
                  <a:pt x="144" y="212"/>
                  <a:pt x="154" y="213"/>
                  <a:pt x="157" y="204"/>
                </a:cubicBezTo>
                <a:cubicBezTo>
                  <a:pt x="157" y="184"/>
                  <a:pt x="157" y="164"/>
                  <a:pt x="157" y="144"/>
                </a:cubicBezTo>
                <a:cubicBezTo>
                  <a:pt x="157" y="62"/>
                  <a:pt x="157" y="62"/>
                  <a:pt x="157" y="62"/>
                </a:cubicBezTo>
                <a:cubicBezTo>
                  <a:pt x="161" y="63"/>
                  <a:pt x="161" y="63"/>
                  <a:pt x="161" y="63"/>
                </a:cubicBezTo>
                <a:cubicBezTo>
                  <a:pt x="165" y="78"/>
                  <a:pt x="169" y="92"/>
                  <a:pt x="173" y="107"/>
                </a:cubicBezTo>
                <a:cubicBezTo>
                  <a:pt x="173" y="109"/>
                  <a:pt x="174" y="110"/>
                  <a:pt x="175" y="111"/>
                </a:cubicBezTo>
                <a:cubicBezTo>
                  <a:pt x="175" y="112"/>
                  <a:pt x="176" y="114"/>
                  <a:pt x="177" y="115"/>
                </a:cubicBezTo>
                <a:cubicBezTo>
                  <a:pt x="203" y="128"/>
                  <a:pt x="203" y="128"/>
                  <a:pt x="203" y="128"/>
                </a:cubicBezTo>
                <a:cubicBezTo>
                  <a:pt x="204" y="209"/>
                  <a:pt x="204" y="209"/>
                  <a:pt x="204" y="209"/>
                </a:cubicBezTo>
                <a:cubicBezTo>
                  <a:pt x="206" y="212"/>
                  <a:pt x="212" y="212"/>
                  <a:pt x="215" y="209"/>
                </a:cubicBezTo>
                <a:cubicBezTo>
                  <a:pt x="215" y="194"/>
                  <a:pt x="215" y="179"/>
                  <a:pt x="215" y="165"/>
                </a:cubicBezTo>
                <a:cubicBezTo>
                  <a:pt x="215" y="164"/>
                  <a:pt x="215" y="164"/>
                  <a:pt x="215" y="164"/>
                </a:cubicBezTo>
                <a:cubicBezTo>
                  <a:pt x="216" y="164"/>
                  <a:pt x="216" y="165"/>
                  <a:pt x="216" y="165"/>
                </a:cubicBezTo>
                <a:cubicBezTo>
                  <a:pt x="216" y="209"/>
                  <a:pt x="216" y="209"/>
                  <a:pt x="216" y="209"/>
                </a:cubicBezTo>
                <a:cubicBezTo>
                  <a:pt x="218" y="211"/>
                  <a:pt x="223" y="213"/>
                  <a:pt x="226" y="209"/>
                </a:cubicBezTo>
                <a:cubicBezTo>
                  <a:pt x="226" y="128"/>
                  <a:pt x="226" y="128"/>
                  <a:pt x="226" y="128"/>
                </a:cubicBezTo>
                <a:cubicBezTo>
                  <a:pt x="226" y="128"/>
                  <a:pt x="226" y="128"/>
                  <a:pt x="227" y="128"/>
                </a:cubicBezTo>
                <a:cubicBezTo>
                  <a:pt x="227" y="128"/>
                  <a:pt x="227" y="128"/>
                  <a:pt x="227" y="128"/>
                </a:cubicBezTo>
                <a:cubicBezTo>
                  <a:pt x="228" y="161"/>
                  <a:pt x="228" y="161"/>
                  <a:pt x="228" y="161"/>
                </a:cubicBezTo>
                <a:cubicBezTo>
                  <a:pt x="228" y="166"/>
                  <a:pt x="236" y="166"/>
                  <a:pt x="236" y="161"/>
                </a:cubicBezTo>
                <a:cubicBezTo>
                  <a:pt x="236" y="148"/>
                  <a:pt x="236" y="136"/>
                  <a:pt x="236" y="124"/>
                </a:cubicBezTo>
                <a:cubicBezTo>
                  <a:pt x="234" y="117"/>
                  <a:pt x="227" y="116"/>
                  <a:pt x="227" y="116"/>
                </a:cubicBezTo>
                <a:cubicBezTo>
                  <a:pt x="227" y="116"/>
                  <a:pt x="212" y="116"/>
                  <a:pt x="203" y="116"/>
                </a:cubicBezTo>
                <a:cubicBezTo>
                  <a:pt x="203" y="116"/>
                  <a:pt x="187" y="109"/>
                  <a:pt x="186" y="10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solidFill>
                <a:schemeClr val="bg2"/>
              </a:solidFill>
            </a:endParaRPr>
          </a:p>
        </p:txBody>
      </p:sp>
    </p:spTree>
  </p:cSld>
  <p:clrMapOvr>
    <a:masterClrMapping/>
  </p:clrMapOvr>
  <p:transition spd="slow" advClick="0"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49314"/>
                                        </p:tgtEl>
                                        <p:attrNameLst>
                                          <p:attrName>style.visibility</p:attrName>
                                        </p:attrNameLst>
                                      </p:cBhvr>
                                      <p:to>
                                        <p:strVal val="visible"/>
                                      </p:to>
                                    </p:set>
                                    <p:animEffect transition="in" filter="wipe(down)">
                                      <p:cBhvr>
                                        <p:cTn id="7" dur="500"/>
                                        <p:tgtEl>
                                          <p:spTgt spid="10493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49315"/>
                                        </p:tgtEl>
                                        <p:attrNameLst>
                                          <p:attrName>style.visibility</p:attrName>
                                        </p:attrNameLst>
                                      </p:cBhvr>
                                      <p:to>
                                        <p:strVal val="visible"/>
                                      </p:to>
                                    </p:set>
                                    <p:animEffect transition="in" filter="wipe(right)">
                                      <p:cBhvr>
                                        <p:cTn id="11" dur="500"/>
                                        <p:tgtEl>
                                          <p:spTgt spid="1049315"/>
                                        </p:tgtEl>
                                      </p:cBhvr>
                                    </p:animEffect>
                                  </p:childTnLst>
                                </p:cTn>
                              </p:par>
                              <p:par>
                                <p:cTn id="12" presetID="21" presetClass="entr" presetSubtype="8" fill="hold" grpId="0" nodeType="withEffect">
                                  <p:stCondLst>
                                    <p:cond delay="0"/>
                                  </p:stCondLst>
                                  <p:iterate type="lt">
                                    <p:tmPct val="10000"/>
                                  </p:iterate>
                                  <p:childTnLst>
                                    <p:set>
                                      <p:cBhvr>
                                        <p:cTn id="13" dur="1" fill="hold">
                                          <p:stCondLst>
                                            <p:cond delay="0"/>
                                          </p:stCondLst>
                                        </p:cTn>
                                        <p:tgtEl>
                                          <p:spTgt spid="1049309"/>
                                        </p:tgtEl>
                                        <p:attrNameLst>
                                          <p:attrName>style.visibility</p:attrName>
                                        </p:attrNameLst>
                                      </p:cBhvr>
                                      <p:to>
                                        <p:strVal val="visible"/>
                                      </p:to>
                                    </p:set>
                                    <p:animEffect transition="in" filter="wheel(8)">
                                      <p:cBhvr>
                                        <p:cTn id="14" dur="2000"/>
                                        <p:tgtEl>
                                          <p:spTgt spid="1049309"/>
                                        </p:tgtEl>
                                      </p:cBhvr>
                                    </p:animEffect>
                                  </p:childTnLst>
                                </p:cTn>
                              </p:par>
                              <p:par>
                                <p:cTn id="15" presetID="21" presetClass="entr" presetSubtype="1" fill="hold" nodeType="withEffect">
                                  <p:stCondLst>
                                    <p:cond delay="0"/>
                                  </p:stCondLst>
                                  <p:childTnLst>
                                    <p:set>
                                      <p:cBhvr>
                                        <p:cTn id="16" dur="1" fill="hold">
                                          <p:stCondLst>
                                            <p:cond delay="0"/>
                                          </p:stCondLst>
                                        </p:cTn>
                                        <p:tgtEl>
                                          <p:spTgt spid="257"/>
                                        </p:tgtEl>
                                        <p:attrNameLst>
                                          <p:attrName>style.visibility</p:attrName>
                                        </p:attrNameLst>
                                      </p:cBhvr>
                                      <p:to>
                                        <p:strVal val="visible"/>
                                      </p:to>
                                    </p:set>
                                    <p:animEffect transition="in" filter="wheel(1)">
                                      <p:cBhvr>
                                        <p:cTn id="17" dur="2000"/>
                                        <p:tgtEl>
                                          <p:spTgt spid="257"/>
                                        </p:tgtEl>
                                      </p:cBhvr>
                                    </p:animEffect>
                                  </p:childTnLst>
                                </p:cTn>
                              </p:par>
                            </p:childTnLst>
                          </p:cTn>
                        </p:par>
                        <p:par>
                          <p:cTn id="18" fill="hold">
                            <p:stCondLst>
                              <p:cond delay="3100"/>
                            </p:stCondLst>
                            <p:childTnLst>
                              <p:par>
                                <p:cTn id="19" presetID="2" presetClass="entr" presetSubtype="2" fill="hold" nodeType="afterEffect">
                                  <p:stCondLst>
                                    <p:cond delay="0"/>
                                  </p:stCondLst>
                                  <p:childTnLst>
                                    <p:set>
                                      <p:cBhvr>
                                        <p:cTn id="20" dur="1" fill="hold">
                                          <p:stCondLst>
                                            <p:cond delay="0"/>
                                          </p:stCondLst>
                                        </p:cTn>
                                        <p:tgtEl>
                                          <p:spTgt spid="3145761"/>
                                        </p:tgtEl>
                                        <p:attrNameLst>
                                          <p:attrName>style.visibility</p:attrName>
                                        </p:attrNameLst>
                                      </p:cBhvr>
                                      <p:to>
                                        <p:strVal val="visible"/>
                                      </p:to>
                                    </p:set>
                                    <p:anim calcmode="lin" valueType="num">
                                      <p:cBhvr additive="base">
                                        <p:cTn id="21" dur="500" fill="hold"/>
                                        <p:tgtEl>
                                          <p:spTgt spid="3145761"/>
                                        </p:tgtEl>
                                        <p:attrNameLst>
                                          <p:attrName>ppt_x</p:attrName>
                                        </p:attrNameLst>
                                      </p:cBhvr>
                                      <p:tavLst>
                                        <p:tav tm="0">
                                          <p:val>
                                            <p:strVal val="1+#ppt_w/2"/>
                                          </p:val>
                                        </p:tav>
                                        <p:tav tm="100000">
                                          <p:val>
                                            <p:strVal val="#ppt_x"/>
                                          </p:val>
                                        </p:tav>
                                      </p:tavLst>
                                    </p:anim>
                                    <p:anim calcmode="lin" valueType="num">
                                      <p:cBhvr additive="base">
                                        <p:cTn id="22" dur="500" fill="hold"/>
                                        <p:tgtEl>
                                          <p:spTgt spid="3145761"/>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145760"/>
                                        </p:tgtEl>
                                        <p:attrNameLst>
                                          <p:attrName>style.visibility</p:attrName>
                                        </p:attrNameLst>
                                      </p:cBhvr>
                                      <p:to>
                                        <p:strVal val="visible"/>
                                      </p:to>
                                    </p:set>
                                    <p:anim calcmode="lin" valueType="num">
                                      <p:cBhvr additive="base">
                                        <p:cTn id="25" dur="500" fill="hold"/>
                                        <p:tgtEl>
                                          <p:spTgt spid="3145760"/>
                                        </p:tgtEl>
                                        <p:attrNameLst>
                                          <p:attrName>ppt_x</p:attrName>
                                        </p:attrNameLst>
                                      </p:cBhvr>
                                      <p:tavLst>
                                        <p:tav tm="0">
                                          <p:val>
                                            <p:strVal val="0-#ppt_w/2"/>
                                          </p:val>
                                        </p:tav>
                                        <p:tav tm="100000">
                                          <p:val>
                                            <p:strVal val="#ppt_x"/>
                                          </p:val>
                                        </p:tav>
                                      </p:tavLst>
                                    </p:anim>
                                    <p:anim calcmode="lin" valueType="num">
                                      <p:cBhvr additive="base">
                                        <p:cTn id="26" dur="500" fill="hold"/>
                                        <p:tgtEl>
                                          <p:spTgt spid="3145760"/>
                                        </p:tgtEl>
                                        <p:attrNameLst>
                                          <p:attrName>ppt_y</p:attrName>
                                        </p:attrNameLst>
                                      </p:cBhvr>
                                      <p:tavLst>
                                        <p:tav tm="0">
                                          <p:val>
                                            <p:strVal val="#ppt_y"/>
                                          </p:val>
                                        </p:tav>
                                        <p:tav tm="100000">
                                          <p:val>
                                            <p:strVal val="#ppt_y"/>
                                          </p:val>
                                        </p:tav>
                                      </p:tavLst>
                                    </p:anim>
                                  </p:childTnLst>
                                </p:cTn>
                              </p:par>
                            </p:childTnLst>
                          </p:cTn>
                        </p:par>
                        <p:par>
                          <p:cTn id="27" fill="hold">
                            <p:stCondLst>
                              <p:cond delay="36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1049307"/>
                                        </p:tgtEl>
                                        <p:attrNameLst>
                                          <p:attrName>style.visibility</p:attrName>
                                        </p:attrNameLst>
                                      </p:cBhvr>
                                      <p:to>
                                        <p:strVal val="visible"/>
                                      </p:to>
                                    </p:set>
                                    <p:anim calcmode="lin" valueType="num">
                                      <p:cBhvr>
                                        <p:cTn id="30" dur="500" fill="hold"/>
                                        <p:tgtEl>
                                          <p:spTgt spid="1049307"/>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049307"/>
                                        </p:tgtEl>
                                        <p:attrNameLst>
                                          <p:attrName>ppt_y</p:attrName>
                                        </p:attrNameLst>
                                      </p:cBhvr>
                                      <p:tavLst>
                                        <p:tav tm="0">
                                          <p:val>
                                            <p:strVal val="#ppt_y"/>
                                          </p:val>
                                        </p:tav>
                                        <p:tav tm="100000">
                                          <p:val>
                                            <p:strVal val="#ppt_y"/>
                                          </p:val>
                                        </p:tav>
                                      </p:tavLst>
                                    </p:anim>
                                    <p:anim calcmode="lin" valueType="num">
                                      <p:cBhvr>
                                        <p:cTn id="32" dur="500" fill="hold"/>
                                        <p:tgtEl>
                                          <p:spTgt spid="1049307"/>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049307"/>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049307"/>
                                        </p:tgtEl>
                                      </p:cBhvr>
                                    </p:animEffect>
                                  </p:childTnLst>
                                </p:cTn>
                              </p:par>
                              <p:par>
                                <p:cTn id="35" presetID="42" presetClass="entr" presetSubtype="0" fill="hold" grpId="0" nodeType="withEffect">
                                  <p:stCondLst>
                                    <p:cond delay="3790"/>
                                  </p:stCondLst>
                                  <p:childTnLst>
                                    <p:set>
                                      <p:cBhvr>
                                        <p:cTn id="36" dur="1" fill="hold">
                                          <p:stCondLst>
                                            <p:cond delay="0"/>
                                          </p:stCondLst>
                                        </p:cTn>
                                        <p:tgtEl>
                                          <p:spTgt spid="1049316"/>
                                        </p:tgtEl>
                                        <p:attrNameLst>
                                          <p:attrName>style.visibility</p:attrName>
                                        </p:attrNameLst>
                                      </p:cBhvr>
                                      <p:to>
                                        <p:strVal val="visible"/>
                                      </p:to>
                                    </p:set>
                                    <p:animEffect transition="in" filter="fade">
                                      <p:cBhvr>
                                        <p:cTn id="37" dur="1000"/>
                                        <p:tgtEl>
                                          <p:spTgt spid="1049316"/>
                                        </p:tgtEl>
                                      </p:cBhvr>
                                    </p:animEffect>
                                    <p:anim calcmode="lin" valueType="num">
                                      <p:cBhvr>
                                        <p:cTn id="38" dur="1000" fill="hold"/>
                                        <p:tgtEl>
                                          <p:spTgt spid="1049316"/>
                                        </p:tgtEl>
                                        <p:attrNameLst>
                                          <p:attrName>ppt_x</p:attrName>
                                        </p:attrNameLst>
                                      </p:cBhvr>
                                      <p:tavLst>
                                        <p:tav tm="0">
                                          <p:val>
                                            <p:strVal val="#ppt_x"/>
                                          </p:val>
                                        </p:tav>
                                        <p:tav tm="100000">
                                          <p:val>
                                            <p:strVal val="#ppt_x"/>
                                          </p:val>
                                        </p:tav>
                                      </p:tavLst>
                                    </p:anim>
                                    <p:anim calcmode="lin" valueType="num">
                                      <p:cBhvr>
                                        <p:cTn id="39" dur="1000" fill="hold"/>
                                        <p:tgtEl>
                                          <p:spTgt spid="1049316"/>
                                        </p:tgtEl>
                                        <p:attrNameLst>
                                          <p:attrName>ppt_y</p:attrName>
                                        </p:attrNameLst>
                                      </p:cBhvr>
                                      <p:tavLst>
                                        <p:tav tm="0">
                                          <p:val>
                                            <p:strVal val="#ppt_y+.1"/>
                                          </p:val>
                                        </p:tav>
                                        <p:tav tm="100000">
                                          <p:val>
                                            <p:strVal val="#ppt_y"/>
                                          </p:val>
                                        </p:tav>
                                      </p:tavLst>
                                    </p:anim>
                                  </p:childTnLst>
                                </p:cTn>
                              </p:par>
                            </p:childTnLst>
                          </p:cTn>
                        </p:par>
                        <p:par>
                          <p:cTn id="40" fill="hold">
                            <p:stCondLst>
                              <p:cond delay="8390"/>
                            </p:stCondLst>
                            <p:childTnLst>
                              <p:par>
                                <p:cTn id="41" presetID="16" presetClass="entr" presetSubtype="21" fill="hold" nodeType="afterEffect">
                                  <p:stCondLst>
                                    <p:cond delay="5000"/>
                                  </p:stCondLst>
                                  <p:childTnLst>
                                    <p:set>
                                      <p:cBhvr>
                                        <p:cTn id="42" dur="1" fill="hold">
                                          <p:stCondLst>
                                            <p:cond delay="0"/>
                                          </p:stCondLst>
                                        </p:cTn>
                                        <p:tgtEl>
                                          <p:spTgt spid="3145759"/>
                                        </p:tgtEl>
                                        <p:attrNameLst>
                                          <p:attrName>style.visibility</p:attrName>
                                        </p:attrNameLst>
                                      </p:cBhvr>
                                      <p:to>
                                        <p:strVal val="visible"/>
                                      </p:to>
                                    </p:set>
                                    <p:animEffect transition="in" filter="barn(inVertical)">
                                      <p:cBhvr>
                                        <p:cTn id="43" dur="500"/>
                                        <p:tgtEl>
                                          <p:spTgt spid="3145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07" grpId="0"/>
      <p:bldP spid="1049309" grpId="0"/>
      <p:bldP spid="1049314" grpId="0" animBg="1"/>
      <p:bldP spid="1049315" grpId="0" animBg="1"/>
      <p:bldP spid="10493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2" name="TextBox 6"/>
          <p:cNvSpPr txBox="1"/>
          <p:nvPr/>
        </p:nvSpPr>
        <p:spPr>
          <a:xfrm>
            <a:off x="323528" y="627534"/>
            <a:ext cx="8568952" cy="3715378"/>
          </a:xfrm>
          <a:prstGeom prst="rect">
            <a:avLst/>
          </a:prstGeom>
          <a:noFill/>
        </p:spPr>
        <p:txBody>
          <a:bodyPr wrap="square" lIns="82808" tIns="41403" rIns="82808" bIns="41403" rtlCol="0">
            <a:spAutoFit/>
          </a:bodyPr>
          <a:lstStyle/>
          <a:p>
            <a:r>
              <a:rPr lang="zh-CN" altLang="en-US" b="1" dirty="0" smtClean="0">
                <a:latin typeface="华文楷体" pitchFamily="2" charset="-122"/>
                <a:ea typeface="华文楷体" pitchFamily="2" charset="-122"/>
              </a:rPr>
              <a:t>胃食道逆流（</a:t>
            </a:r>
            <a:r>
              <a:rPr lang="en-US" altLang="zh-CN" b="1" dirty="0" smtClean="0">
                <a:latin typeface="华文楷体" pitchFamily="2" charset="-122"/>
                <a:ea typeface="华文楷体" pitchFamily="2" charset="-122"/>
              </a:rPr>
              <a:t>GER</a:t>
            </a:r>
            <a:r>
              <a:rPr lang="zh-CN" altLang="en-US" b="1" dirty="0" smtClean="0">
                <a:latin typeface="华文楷体" pitchFamily="2" charset="-122"/>
                <a:ea typeface="华文楷体" pitchFamily="2" charset="-122"/>
              </a:rPr>
              <a:t>）</a:t>
            </a:r>
            <a:br>
              <a:rPr lang="zh-CN" altLang="en-US" b="1" dirty="0" smtClean="0">
                <a:latin typeface="华文楷体" pitchFamily="2" charset="-122"/>
                <a:ea typeface="华文楷体" pitchFamily="2" charset="-122"/>
              </a:rPr>
            </a:br>
            <a:r>
              <a:rPr lang="zh-CN" altLang="en-US" dirty="0" smtClean="0">
                <a:latin typeface="华文楷体" pitchFamily="2" charset="-122"/>
                <a:ea typeface="华文楷体" pitchFamily="2" charset="-122"/>
              </a:rPr>
              <a:t>是引起婴儿突发性哭闹的病因，主要起因是胃的收缩使胃酸逆流至食道，造成所谓的胸闷。胃食道逆流是造成婴儿突发性肠绞痛和夜晚频频清醒的普遍潜在原因。</a:t>
            </a:r>
            <a:r>
              <a:rPr lang="zh-CN" altLang="en-US" sz="1600" dirty="0" smtClean="0">
                <a:latin typeface="华文楷体" pitchFamily="2" charset="-122"/>
                <a:ea typeface="华文楷体" pitchFamily="2" charset="-122"/>
              </a:rPr>
              <a:t/>
            </a:r>
            <a:br>
              <a:rPr lang="zh-CN" altLang="en-US" sz="1600" dirty="0" smtClean="0">
                <a:latin typeface="华文楷体" pitchFamily="2" charset="-122"/>
                <a:ea typeface="华文楷体" pitchFamily="2" charset="-122"/>
              </a:rPr>
            </a:br>
            <a:r>
              <a:rPr lang="zh-CN" altLang="en-US" b="1" dirty="0" smtClean="0">
                <a:latin typeface="华文楷体" pitchFamily="2" charset="-122"/>
                <a:ea typeface="华文楷体" pitchFamily="2" charset="-122"/>
              </a:rPr>
              <a:t>耳朵感染</a:t>
            </a:r>
            <a:r>
              <a:rPr lang="zh-CN" altLang="en-US" sz="1600" dirty="0" smtClean="0">
                <a:latin typeface="华文楷体" pitchFamily="2" charset="-122"/>
                <a:ea typeface="华文楷体" pitchFamily="2" charset="-122"/>
              </a:rPr>
              <a:t/>
            </a:r>
            <a:br>
              <a:rPr lang="zh-CN" altLang="en-US" sz="1600" dirty="0" smtClean="0">
                <a:latin typeface="华文楷体" pitchFamily="2" charset="-122"/>
                <a:ea typeface="华文楷体" pitchFamily="2" charset="-122"/>
              </a:rPr>
            </a:br>
            <a:r>
              <a:rPr lang="zh-CN" altLang="en-US" dirty="0" smtClean="0">
                <a:latin typeface="华文楷体" pitchFamily="2" charset="-122"/>
                <a:ea typeface="华文楷体" pitchFamily="2" charset="-122"/>
              </a:rPr>
              <a:t>因为感染而引起的耳膜发炎常常导致宝宝或小孩烦躁哭闹，尤其是躺下的时候。鼻窦发炎常常会连带着耳朵发炎，进而让小孩觉得很不舒服，出现不当的行为，有的小孩耳朵不舒服或受到感染时并不会表现出生病的样子，反而会变得暴躁易怒。</a:t>
            </a:r>
            <a:r>
              <a:rPr lang="zh-CN" altLang="en-US" sz="1600" dirty="0" smtClean="0">
                <a:latin typeface="华文楷体" pitchFamily="2" charset="-122"/>
                <a:ea typeface="华文楷体" pitchFamily="2" charset="-122"/>
              </a:rPr>
              <a:t/>
            </a:r>
            <a:br>
              <a:rPr lang="zh-CN" altLang="en-US" sz="1600" dirty="0" smtClean="0">
                <a:latin typeface="华文楷体" pitchFamily="2" charset="-122"/>
                <a:ea typeface="华文楷体" pitchFamily="2" charset="-122"/>
              </a:rPr>
            </a:br>
            <a:r>
              <a:rPr lang="zh-CN" altLang="en-US" sz="2000" b="1" dirty="0" smtClean="0">
                <a:latin typeface="华文楷体" pitchFamily="2" charset="-122"/>
                <a:ea typeface="华文楷体" pitchFamily="2" charset="-122"/>
              </a:rPr>
              <a:t>贫血</a:t>
            </a:r>
            <a:r>
              <a:rPr lang="zh-CN" altLang="en-US" sz="1600" dirty="0" smtClean="0">
                <a:latin typeface="华文楷体" pitchFamily="2" charset="-122"/>
                <a:ea typeface="华文楷体" pitchFamily="2" charset="-122"/>
              </a:rPr>
              <a:t/>
            </a:r>
            <a:br>
              <a:rPr lang="zh-CN" altLang="en-US" sz="1600" dirty="0" smtClean="0">
                <a:latin typeface="华文楷体" pitchFamily="2" charset="-122"/>
                <a:ea typeface="华文楷体" pitchFamily="2" charset="-122"/>
              </a:rPr>
            </a:br>
            <a:r>
              <a:rPr lang="zh-CN" altLang="en-US" dirty="0" smtClean="0">
                <a:latin typeface="华文楷体" pitchFamily="2" charset="-122"/>
                <a:ea typeface="华文楷体" pitchFamily="2" charset="-122"/>
              </a:rPr>
              <a:t>贫血或红血球数量过低都可能让</a:t>
            </a:r>
            <a:r>
              <a:rPr lang="en-US" altLang="zh-CN" dirty="0" smtClean="0">
                <a:latin typeface="华文楷体" pitchFamily="2" charset="-122"/>
                <a:ea typeface="华文楷体" pitchFamily="2" charset="-122"/>
              </a:rPr>
              <a:t>9</a:t>
            </a:r>
            <a:r>
              <a:rPr lang="zh-CN" altLang="en-US" dirty="0" smtClean="0">
                <a:latin typeface="华文楷体" pitchFamily="2" charset="-122"/>
                <a:ea typeface="华文楷体" pitchFamily="2" charset="-122"/>
              </a:rPr>
              <a:t>个月大的宝宝出现烦躁不安的行为，最常引起婴儿和小孩贫血的原因就是缺乏铁质。</a:t>
            </a:r>
            <a:r>
              <a:rPr lang="zh-CN" altLang="en-US" sz="1600" dirty="0" smtClean="0">
                <a:latin typeface="华文楷体" pitchFamily="2" charset="-122"/>
                <a:ea typeface="华文楷体" pitchFamily="2" charset="-122"/>
              </a:rPr>
              <a:t/>
            </a:r>
            <a:br>
              <a:rPr lang="zh-CN" altLang="en-US" sz="1600" dirty="0" smtClean="0">
                <a:latin typeface="华文楷体" pitchFamily="2" charset="-122"/>
                <a:ea typeface="华文楷体" pitchFamily="2" charset="-122"/>
              </a:rPr>
            </a:br>
            <a:r>
              <a:rPr lang="zh-CN" altLang="en-US" b="1" dirty="0" smtClean="0">
                <a:latin typeface="华文楷体" pitchFamily="2" charset="-122"/>
                <a:ea typeface="华文楷体" pitchFamily="2" charset="-122"/>
              </a:rPr>
              <a:t>尿路感染（</a:t>
            </a:r>
            <a:r>
              <a:rPr lang="en-US" altLang="zh-CN" b="1" dirty="0" smtClean="0">
                <a:latin typeface="华文楷体" pitchFamily="2" charset="-122"/>
                <a:ea typeface="华文楷体" pitchFamily="2" charset="-122"/>
              </a:rPr>
              <a:t>UTI</a:t>
            </a:r>
            <a:r>
              <a:rPr lang="zh-CN" altLang="en-US" b="1" dirty="0" smtClean="0">
                <a:latin typeface="华文楷体" pitchFamily="2" charset="-122"/>
                <a:ea typeface="华文楷体" pitchFamily="2" charset="-122"/>
              </a:rPr>
              <a:t>）</a:t>
            </a:r>
            <a:r>
              <a:rPr lang="zh-CN" altLang="en-US" sz="1600" dirty="0" smtClean="0">
                <a:latin typeface="华文楷体" pitchFamily="2" charset="-122"/>
                <a:ea typeface="华文楷体" pitchFamily="2" charset="-122"/>
              </a:rPr>
              <a:t/>
            </a:r>
            <a:br>
              <a:rPr lang="zh-CN" altLang="en-US" sz="1600" dirty="0" smtClean="0">
                <a:latin typeface="华文楷体" pitchFamily="2" charset="-122"/>
                <a:ea typeface="华文楷体" pitchFamily="2" charset="-122"/>
              </a:rPr>
            </a:br>
            <a:r>
              <a:rPr lang="zh-CN" altLang="en-US" dirty="0" smtClean="0">
                <a:latin typeface="华文楷体" pitchFamily="2" charset="-122"/>
                <a:ea typeface="华文楷体" pitchFamily="2" charset="-122"/>
              </a:rPr>
              <a:t>虽然罕见，但若疏于治疗，却是造成急性肠绞痛的潜在严重原因。严重尿路感染的婴儿，常常会引发突发性的哭闹行为。</a:t>
            </a:r>
            <a:endParaRPr lang="zh-CN" altLang="en-US" sz="1200" dirty="0"/>
          </a:p>
        </p:txBody>
      </p:sp>
      <p:sp>
        <p:nvSpPr>
          <p:cNvPr id="11" name="矩形 10"/>
          <p:cNvSpPr/>
          <p:nvPr/>
        </p:nvSpPr>
        <p:spPr>
          <a:xfrm>
            <a:off x="3707904" y="4545450"/>
            <a:ext cx="4572000" cy="307777"/>
          </a:xfrm>
          <a:prstGeom prst="rect">
            <a:avLst/>
          </a:prstGeom>
        </p:spPr>
        <p:txBody>
          <a:bodyPr>
            <a:spAutoFit/>
          </a:bodyPr>
          <a:lstStyle/>
          <a:p>
            <a:r>
              <a:rPr lang="en-US" altLang="zh-CN" sz="1400" b="1" dirty="0" smtClean="0"/>
              <a:t>——《</a:t>
            </a:r>
            <a:r>
              <a:rPr lang="zh-CN" altLang="en-US" sz="1400" b="1" dirty="0" smtClean="0"/>
              <a:t>教养难带宝宝百科</a:t>
            </a:r>
            <a:r>
              <a:rPr lang="en-US" altLang="zh-CN" sz="1400" b="1" dirty="0" smtClean="0"/>
              <a:t>》</a:t>
            </a:r>
            <a:r>
              <a:rPr lang="zh-CN" altLang="en-US" sz="1400" b="1" dirty="0" smtClean="0"/>
              <a:t>西尔斯夫妇</a:t>
            </a:r>
            <a:endParaRPr lang="zh-CN" altLang="en-US" b="1" dirty="0"/>
          </a:p>
        </p:txBody>
      </p:sp>
      <p:sp>
        <p:nvSpPr>
          <p:cNvPr id="2" name="流程图: 过程 1"/>
          <p:cNvSpPr/>
          <p:nvPr/>
        </p:nvSpPr>
        <p:spPr>
          <a:xfrm>
            <a:off x="539552" y="195486"/>
            <a:ext cx="2952328" cy="376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突发性哭闹可能性病因</a:t>
            </a:r>
            <a:endParaRPr lang="zh-CN" altLang="en-US" sz="2000" b="1" dirty="0"/>
          </a:p>
        </p:txBody>
      </p:sp>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1048722"/>
                                        </p:tgtEl>
                                        <p:attrNameLst>
                                          <p:attrName>style.visibility</p:attrName>
                                        </p:attrNameLst>
                                      </p:cBhvr>
                                      <p:to>
                                        <p:strVal val="visible"/>
                                      </p:to>
                                    </p:set>
                                    <p:animEffect transition="in" filter="fade">
                                      <p:cBhvr>
                                        <p:cTn id="7" dur="500"/>
                                        <p:tgtEl>
                                          <p:spTgt spid="1048722"/>
                                        </p:tgtEl>
                                      </p:cBhvr>
                                    </p:animEffect>
                                    <p:anim calcmode="lin" valueType="num">
                                      <p:cBhvr>
                                        <p:cTn id="8" dur="500" fill="hold"/>
                                        <p:tgtEl>
                                          <p:spTgt spid="1048722"/>
                                        </p:tgtEl>
                                        <p:attrNameLst>
                                          <p:attrName>ppt_x</p:attrName>
                                        </p:attrNameLst>
                                      </p:cBhvr>
                                      <p:tavLst>
                                        <p:tav tm="0">
                                          <p:val>
                                            <p:strVal val="#ppt_x"/>
                                          </p:val>
                                        </p:tav>
                                        <p:tav tm="100000">
                                          <p:val>
                                            <p:strVal val="#ppt_x"/>
                                          </p:val>
                                        </p:tav>
                                      </p:tavLst>
                                    </p:anim>
                                    <p:anim calcmode="lin" valueType="num">
                                      <p:cBhvr>
                                        <p:cTn id="9" dur="500" fill="hold"/>
                                        <p:tgtEl>
                                          <p:spTgt spid="10487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5" name="Freeform 5"/>
          <p:cNvSpPr>
            <a:spLocks noEditPoints="1"/>
          </p:cNvSpPr>
          <p:nvPr/>
        </p:nvSpPr>
        <p:spPr bwMode="auto">
          <a:xfrm>
            <a:off x="736166" y="1675154"/>
            <a:ext cx="2807941" cy="2400004"/>
          </a:xfrm>
          <a:custGeom>
            <a:avLst/>
            <a:gdLst/>
            <a:ahLst/>
            <a:cxnLst>
              <a:cxn ang="0">
                <a:pos x="585" y="0"/>
              </a:cxn>
              <a:cxn ang="0">
                <a:pos x="0" y="2016"/>
              </a:cxn>
              <a:cxn ang="0">
                <a:pos x="1769" y="1749"/>
              </a:cxn>
              <a:cxn ang="0">
                <a:pos x="585" y="0"/>
              </a:cxn>
              <a:cxn ang="0">
                <a:pos x="624" y="254"/>
              </a:cxn>
              <a:cxn ang="0">
                <a:pos x="1587" y="1683"/>
              </a:cxn>
              <a:cxn ang="0">
                <a:pos x="149" y="1905"/>
              </a:cxn>
              <a:cxn ang="0">
                <a:pos x="624" y="254"/>
              </a:cxn>
            </a:cxnLst>
            <a:rect l="0" t="0" r="r" b="b"/>
            <a:pathLst>
              <a:path w="1769" h="2016">
                <a:moveTo>
                  <a:pt x="585" y="0"/>
                </a:moveTo>
                <a:lnTo>
                  <a:pt x="0" y="2016"/>
                </a:lnTo>
                <a:lnTo>
                  <a:pt x="1769" y="1749"/>
                </a:lnTo>
                <a:lnTo>
                  <a:pt x="585" y="0"/>
                </a:lnTo>
                <a:close/>
                <a:moveTo>
                  <a:pt x="624" y="254"/>
                </a:moveTo>
                <a:lnTo>
                  <a:pt x="1587" y="1683"/>
                </a:lnTo>
                <a:lnTo>
                  <a:pt x="149" y="1905"/>
                </a:lnTo>
                <a:lnTo>
                  <a:pt x="624" y="254"/>
                </a:lnTo>
                <a:close/>
              </a:path>
            </a:pathLst>
          </a:custGeom>
          <a:solidFill>
            <a:srgbClr val="108036"/>
          </a:solidFill>
          <a:ln w="9525">
            <a:noFill/>
            <a:round/>
            <a:headEnd/>
            <a:tailEnd/>
          </a:ln>
        </p:spPr>
        <p:txBody>
          <a:bodyPr vert="horz" wrap="square" lIns="91429" tIns="45714" rIns="91429" bIns="45714" numCol="1" anchor="t" anchorCtr="0" compatLnSpc="1">
            <a:prstTxWarp prst="textNoShape">
              <a:avLst/>
            </a:prstTxWarp>
          </a:bodyPr>
          <a:lstStyle/>
          <a:p>
            <a:endParaRPr lang="zh-CN" altLang="en-US" sz="1280"/>
          </a:p>
        </p:txBody>
      </p:sp>
      <p:sp>
        <p:nvSpPr>
          <p:cNvPr id="1048696" name="Freeform 6"/>
          <p:cNvSpPr>
            <a:spLocks noEditPoints="1"/>
          </p:cNvSpPr>
          <p:nvPr/>
        </p:nvSpPr>
        <p:spPr bwMode="auto">
          <a:xfrm>
            <a:off x="1499659" y="2008488"/>
            <a:ext cx="2044447" cy="1748812"/>
          </a:xfrm>
          <a:custGeom>
            <a:avLst/>
            <a:gdLst/>
            <a:ahLst/>
            <a:cxnLst>
              <a:cxn ang="0">
                <a:pos x="839" y="0"/>
              </a:cxn>
              <a:cxn ang="0">
                <a:pos x="0" y="1273"/>
              </a:cxn>
              <a:cxn ang="0">
                <a:pos x="1288" y="1469"/>
              </a:cxn>
              <a:cxn ang="0">
                <a:pos x="839" y="0"/>
              </a:cxn>
              <a:cxn ang="0">
                <a:pos x="800" y="222"/>
              </a:cxn>
              <a:cxn ang="0">
                <a:pos x="1145" y="1345"/>
              </a:cxn>
              <a:cxn ang="0">
                <a:pos x="162" y="1195"/>
              </a:cxn>
              <a:cxn ang="0">
                <a:pos x="800" y="222"/>
              </a:cxn>
            </a:cxnLst>
            <a:rect l="0" t="0" r="r" b="b"/>
            <a:pathLst>
              <a:path w="1288" h="1469">
                <a:moveTo>
                  <a:pt x="839" y="0"/>
                </a:moveTo>
                <a:lnTo>
                  <a:pt x="0" y="1273"/>
                </a:lnTo>
                <a:lnTo>
                  <a:pt x="1288" y="1469"/>
                </a:lnTo>
                <a:lnTo>
                  <a:pt x="839" y="0"/>
                </a:lnTo>
                <a:close/>
                <a:moveTo>
                  <a:pt x="800" y="222"/>
                </a:moveTo>
                <a:lnTo>
                  <a:pt x="1145" y="1345"/>
                </a:lnTo>
                <a:lnTo>
                  <a:pt x="162" y="1195"/>
                </a:lnTo>
                <a:lnTo>
                  <a:pt x="800" y="222"/>
                </a:lnTo>
                <a:close/>
              </a:path>
            </a:pathLst>
          </a:custGeom>
          <a:solidFill>
            <a:srgbClr val="8CC94C"/>
          </a:solidFill>
          <a:ln w="9525">
            <a:noFill/>
            <a:round/>
            <a:headEnd/>
            <a:tailEnd/>
          </a:ln>
        </p:spPr>
        <p:txBody>
          <a:bodyPr vert="horz" wrap="square" lIns="91429" tIns="45714" rIns="91429" bIns="45714" numCol="1" anchor="t" anchorCtr="0" compatLnSpc="1">
            <a:prstTxWarp prst="textNoShape">
              <a:avLst/>
            </a:prstTxWarp>
          </a:bodyPr>
          <a:lstStyle/>
          <a:p>
            <a:endParaRPr lang="zh-CN" altLang="en-US" sz="1280"/>
          </a:p>
        </p:txBody>
      </p:sp>
      <p:sp>
        <p:nvSpPr>
          <p:cNvPr id="1048703" name="Freeform 7"/>
          <p:cNvSpPr>
            <a:spLocks noEditPoints="1"/>
          </p:cNvSpPr>
          <p:nvPr/>
        </p:nvSpPr>
        <p:spPr bwMode="auto">
          <a:xfrm>
            <a:off x="2373470" y="2490632"/>
            <a:ext cx="1568257" cy="1266669"/>
          </a:xfrm>
          <a:custGeom>
            <a:avLst/>
            <a:gdLst/>
            <a:ahLst/>
            <a:cxnLst>
              <a:cxn ang="0">
                <a:pos x="0" y="463"/>
              </a:cxn>
              <a:cxn ang="0">
                <a:pos x="709" y="1064"/>
              </a:cxn>
              <a:cxn ang="0">
                <a:pos x="988" y="0"/>
              </a:cxn>
              <a:cxn ang="0">
                <a:pos x="0" y="463"/>
              </a:cxn>
              <a:cxn ang="0">
                <a:pos x="663" y="914"/>
              </a:cxn>
              <a:cxn ang="0">
                <a:pos x="149" y="483"/>
              </a:cxn>
              <a:cxn ang="0">
                <a:pos x="865" y="144"/>
              </a:cxn>
              <a:cxn ang="0">
                <a:pos x="663" y="914"/>
              </a:cxn>
            </a:cxnLst>
            <a:rect l="0" t="0" r="r" b="b"/>
            <a:pathLst>
              <a:path w="988" h="1064">
                <a:moveTo>
                  <a:pt x="0" y="463"/>
                </a:moveTo>
                <a:lnTo>
                  <a:pt x="709" y="1064"/>
                </a:lnTo>
                <a:lnTo>
                  <a:pt x="988" y="0"/>
                </a:lnTo>
                <a:lnTo>
                  <a:pt x="0" y="463"/>
                </a:lnTo>
                <a:close/>
                <a:moveTo>
                  <a:pt x="663" y="914"/>
                </a:moveTo>
                <a:lnTo>
                  <a:pt x="149" y="483"/>
                </a:lnTo>
                <a:lnTo>
                  <a:pt x="865" y="144"/>
                </a:lnTo>
                <a:lnTo>
                  <a:pt x="663" y="914"/>
                </a:lnTo>
                <a:close/>
              </a:path>
            </a:pathLst>
          </a:custGeom>
          <a:solidFill>
            <a:srgbClr val="108036"/>
          </a:solidFill>
          <a:ln w="9525">
            <a:noFill/>
            <a:round/>
            <a:headEnd/>
            <a:tailEnd/>
          </a:ln>
        </p:spPr>
        <p:txBody>
          <a:bodyPr vert="horz" wrap="square" lIns="91429" tIns="45714" rIns="91429" bIns="45714" numCol="1" anchor="t" anchorCtr="0" compatLnSpc="1">
            <a:prstTxWarp prst="textNoShape">
              <a:avLst/>
            </a:prstTxWarp>
          </a:bodyPr>
          <a:lstStyle/>
          <a:p>
            <a:endParaRPr lang="zh-CN" altLang="en-US" sz="1280"/>
          </a:p>
        </p:txBody>
      </p:sp>
      <p:sp>
        <p:nvSpPr>
          <p:cNvPr id="1048704" name="文本框 24"/>
          <p:cNvSpPr txBox="1">
            <a:spLocks noChangeArrowheads="1"/>
          </p:cNvSpPr>
          <p:nvPr/>
        </p:nvSpPr>
        <p:spPr bwMode="auto">
          <a:xfrm>
            <a:off x="4532234" y="2031872"/>
            <a:ext cx="3975785" cy="1892826"/>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457200">
              <a:lnSpc>
                <a:spcPct val="130000"/>
              </a:lnSpc>
            </a:pPr>
            <a:r>
              <a:rPr lang="zh-CN" altLang="en-US" dirty="0" smtClean="0">
                <a:solidFill>
                  <a:schemeClr val="tx1">
                    <a:lumMod val="50000"/>
                  </a:schemeClr>
                </a:solidFill>
                <a:latin typeface="华文仿宋" pitchFamily="2" charset="-122"/>
                <a:ea typeface="华文仿宋" pitchFamily="2" charset="-122"/>
                <a:cs typeface="+mn-ea"/>
                <a:sym typeface="+mn-lt"/>
              </a:rPr>
              <a:t>从医生的角度讲，最担心的是肠套叠的漏诊或误诊。</a:t>
            </a:r>
            <a:endParaRPr lang="en-US" altLang="zh-CN" dirty="0" smtClean="0">
              <a:solidFill>
                <a:schemeClr val="tx1">
                  <a:lumMod val="50000"/>
                </a:schemeClr>
              </a:solidFill>
              <a:latin typeface="华文仿宋" pitchFamily="2" charset="-122"/>
              <a:ea typeface="华文仿宋" pitchFamily="2" charset="-122"/>
              <a:cs typeface="+mn-ea"/>
              <a:sym typeface="+mn-lt"/>
            </a:endParaRPr>
          </a:p>
          <a:p>
            <a:pPr indent="457200">
              <a:lnSpc>
                <a:spcPct val="130000"/>
              </a:lnSpc>
            </a:pPr>
            <a:r>
              <a:rPr lang="en-US" altLang="zh-CN" dirty="0" smtClean="0">
                <a:solidFill>
                  <a:schemeClr val="tx1">
                    <a:lumMod val="50000"/>
                  </a:schemeClr>
                </a:solidFill>
                <a:latin typeface="华文仿宋" pitchFamily="2" charset="-122"/>
                <a:ea typeface="华文仿宋" pitchFamily="2" charset="-122"/>
                <a:cs typeface="+mn-ea"/>
                <a:sym typeface="+mn-lt"/>
              </a:rPr>
              <a:t>4 - 10</a:t>
            </a:r>
            <a:r>
              <a:rPr lang="zh-CN" altLang="en-US" dirty="0" smtClean="0">
                <a:solidFill>
                  <a:schemeClr val="tx1">
                    <a:lumMod val="50000"/>
                  </a:schemeClr>
                </a:solidFill>
                <a:latin typeface="华文仿宋" pitchFamily="2" charset="-122"/>
                <a:ea typeface="华文仿宋" pitchFamily="2" charset="-122"/>
                <a:cs typeface="+mn-ea"/>
                <a:sym typeface="+mn-lt"/>
              </a:rPr>
              <a:t>个</a:t>
            </a:r>
            <a:r>
              <a:rPr lang="zh-CN" altLang="en-US" dirty="0" smtClean="0">
                <a:solidFill>
                  <a:schemeClr val="tx1">
                    <a:lumMod val="50000"/>
                  </a:schemeClr>
                </a:solidFill>
                <a:latin typeface="华文仿宋" pitchFamily="2" charset="-122"/>
                <a:ea typeface="华文仿宋" pitchFamily="2" charset="-122"/>
                <a:cs typeface="+mn-ea"/>
                <a:sym typeface="+mn-lt"/>
              </a:rPr>
              <a:t>月</a:t>
            </a:r>
            <a:endParaRPr lang="en-US" altLang="zh-CN" dirty="0" smtClean="0">
              <a:solidFill>
                <a:schemeClr val="tx1">
                  <a:lumMod val="50000"/>
                </a:schemeClr>
              </a:solidFill>
              <a:latin typeface="华文仿宋" pitchFamily="2" charset="-122"/>
              <a:ea typeface="华文仿宋" pitchFamily="2" charset="-122"/>
              <a:cs typeface="+mn-ea"/>
              <a:sym typeface="+mn-lt"/>
            </a:endParaRPr>
          </a:p>
          <a:p>
            <a:pPr indent="457200">
              <a:lnSpc>
                <a:spcPct val="130000"/>
              </a:lnSpc>
            </a:pPr>
            <a:r>
              <a:rPr lang="zh-CN" altLang="en-US" dirty="0">
                <a:solidFill>
                  <a:schemeClr val="tx1">
                    <a:lumMod val="50000"/>
                  </a:schemeClr>
                </a:solidFill>
                <a:latin typeface="华文仿宋" pitchFamily="2" charset="-122"/>
                <a:ea typeface="华文仿宋" pitchFamily="2" charset="-122"/>
                <a:cs typeface="+mn-ea"/>
                <a:sym typeface="+mn-lt"/>
              </a:rPr>
              <a:t>肠梗</a:t>
            </a:r>
            <a:r>
              <a:rPr lang="zh-CN" altLang="en-US" dirty="0" smtClean="0">
                <a:solidFill>
                  <a:schemeClr val="tx1">
                    <a:lumMod val="50000"/>
                  </a:schemeClr>
                </a:solidFill>
                <a:latin typeface="华文仿宋" pitchFamily="2" charset="-122"/>
                <a:ea typeface="华文仿宋" pitchFamily="2" charset="-122"/>
                <a:cs typeface="+mn-ea"/>
                <a:sym typeface="+mn-lt"/>
              </a:rPr>
              <a:t>阻，肠段坏死、腹膜炎</a:t>
            </a:r>
            <a:endParaRPr lang="en-US" altLang="zh-CN" dirty="0" smtClean="0">
              <a:solidFill>
                <a:schemeClr val="tx1">
                  <a:lumMod val="50000"/>
                </a:schemeClr>
              </a:solidFill>
              <a:latin typeface="华文仿宋" pitchFamily="2" charset="-122"/>
              <a:ea typeface="华文仿宋" pitchFamily="2" charset="-122"/>
              <a:cs typeface="+mn-ea"/>
              <a:sym typeface="+mn-lt"/>
            </a:endParaRPr>
          </a:p>
          <a:p>
            <a:pPr indent="457200">
              <a:lnSpc>
                <a:spcPct val="130000"/>
              </a:lnSpc>
            </a:pPr>
            <a:r>
              <a:rPr lang="zh-CN" altLang="en-US" dirty="0">
                <a:solidFill>
                  <a:schemeClr val="tx1">
                    <a:lumMod val="50000"/>
                  </a:schemeClr>
                </a:solidFill>
                <a:latin typeface="华文仿宋" pitchFamily="2" charset="-122"/>
                <a:ea typeface="华文仿宋" pitchFamily="2" charset="-122"/>
                <a:cs typeface="+mn-ea"/>
                <a:sym typeface="+mn-lt"/>
              </a:rPr>
              <a:t>空气灌肠复位</a:t>
            </a:r>
            <a:endParaRPr lang="en-GB" altLang="zh-CN" dirty="0">
              <a:solidFill>
                <a:schemeClr val="tx1">
                  <a:lumMod val="50000"/>
                </a:schemeClr>
              </a:solidFill>
              <a:latin typeface="华文仿宋" pitchFamily="2" charset="-122"/>
              <a:ea typeface="华文仿宋" pitchFamily="2" charset="-122"/>
              <a:cs typeface="+mn-ea"/>
              <a:sym typeface="+mn-lt"/>
            </a:endParaRPr>
          </a:p>
        </p:txBody>
      </p:sp>
      <p:sp>
        <p:nvSpPr>
          <p:cNvPr id="1048717" name="矩形 41"/>
          <p:cNvSpPr/>
          <p:nvPr/>
        </p:nvSpPr>
        <p:spPr>
          <a:xfrm>
            <a:off x="3054907" y="170074"/>
            <a:ext cx="2954655" cy="369332"/>
          </a:xfrm>
          <a:prstGeom prst="rect">
            <a:avLst/>
          </a:prstGeom>
          <a:effectLst/>
        </p:spPr>
        <p:txBody>
          <a:bodyPr vert="horz" wrap="none">
            <a:spAutoFit/>
          </a:bodyPr>
          <a:lstStyle/>
          <a:p>
            <a:pPr algn="ctr"/>
            <a:r>
              <a:rPr lang="zh-CN" altLang="en-US" dirty="0" smtClean="0">
                <a:solidFill>
                  <a:srgbClr val="108136"/>
                </a:solidFill>
                <a:latin typeface="+mj-lt"/>
                <a:ea typeface="微软雅黑" panose="020B0503020204020204" pitchFamily="34" charset="-122"/>
              </a:rPr>
              <a:t>婴儿剧发性阵哭当心肠套叠</a:t>
            </a:r>
            <a:endParaRPr lang="zh-CN" altLang="en-US" dirty="0">
              <a:solidFill>
                <a:srgbClr val="108136"/>
              </a:solidFill>
              <a:latin typeface="+mj-lt"/>
              <a:ea typeface="微软雅黑" panose="020B0503020204020204" pitchFamily="34" charset="-122"/>
            </a:endParaRPr>
          </a:p>
        </p:txBody>
      </p:sp>
      <p:sp>
        <p:nvSpPr>
          <p:cNvPr id="1048718" name="等腰三角形 42"/>
          <p:cNvSpPr/>
          <p:nvPr/>
        </p:nvSpPr>
        <p:spPr>
          <a:xfrm rot="10800000">
            <a:off x="4239163" y="-11067"/>
            <a:ext cx="665674" cy="169934"/>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48718"/>
                                        </p:tgtEl>
                                        <p:attrNameLst>
                                          <p:attrName>style.visibility</p:attrName>
                                        </p:attrNameLst>
                                      </p:cBhvr>
                                      <p:to>
                                        <p:strVal val="visible"/>
                                      </p:to>
                                    </p:set>
                                    <p:animEffect transition="in" filter="fade">
                                      <p:cBhvr>
                                        <p:cTn id="7" dur="500"/>
                                        <p:tgtEl>
                                          <p:spTgt spid="1048718"/>
                                        </p:tgtEl>
                                      </p:cBhvr>
                                    </p:animEffect>
                                    <p:anim calcmode="lin" valueType="num">
                                      <p:cBhvr>
                                        <p:cTn id="8" dur="500" fill="hold"/>
                                        <p:tgtEl>
                                          <p:spTgt spid="1048718"/>
                                        </p:tgtEl>
                                        <p:attrNameLst>
                                          <p:attrName>ppt_x</p:attrName>
                                        </p:attrNameLst>
                                      </p:cBhvr>
                                      <p:tavLst>
                                        <p:tav tm="0">
                                          <p:val>
                                            <p:strVal val="#ppt_x"/>
                                          </p:val>
                                        </p:tav>
                                        <p:tav tm="100000">
                                          <p:val>
                                            <p:strVal val="#ppt_x"/>
                                          </p:val>
                                        </p:tav>
                                      </p:tavLst>
                                    </p:anim>
                                    <p:anim calcmode="lin" valueType="num">
                                      <p:cBhvr>
                                        <p:cTn id="9" dur="500" fill="hold"/>
                                        <p:tgtEl>
                                          <p:spTgt spid="10487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48717"/>
                                        </p:tgtEl>
                                        <p:attrNameLst>
                                          <p:attrName>style.visibility</p:attrName>
                                        </p:attrNameLst>
                                      </p:cBhvr>
                                      <p:to>
                                        <p:strVal val="visible"/>
                                      </p:to>
                                    </p:set>
                                    <p:anim calcmode="lin" valueType="num">
                                      <p:cBhvr>
                                        <p:cTn id="13" dur="500" fill="hold"/>
                                        <p:tgtEl>
                                          <p:spTgt spid="1048717"/>
                                        </p:tgtEl>
                                        <p:attrNameLst>
                                          <p:attrName>ppt_w</p:attrName>
                                        </p:attrNameLst>
                                      </p:cBhvr>
                                      <p:tavLst>
                                        <p:tav tm="0">
                                          <p:val>
                                            <p:fltVal val="0"/>
                                          </p:val>
                                        </p:tav>
                                        <p:tav tm="100000">
                                          <p:val>
                                            <p:strVal val="#ppt_w"/>
                                          </p:val>
                                        </p:tav>
                                      </p:tavLst>
                                    </p:anim>
                                    <p:anim calcmode="lin" valueType="num">
                                      <p:cBhvr>
                                        <p:cTn id="14" dur="500" fill="hold"/>
                                        <p:tgtEl>
                                          <p:spTgt spid="1048717"/>
                                        </p:tgtEl>
                                        <p:attrNameLst>
                                          <p:attrName>ppt_h</p:attrName>
                                        </p:attrNameLst>
                                      </p:cBhvr>
                                      <p:tavLst>
                                        <p:tav tm="0">
                                          <p:val>
                                            <p:fltVal val="0"/>
                                          </p:val>
                                        </p:tav>
                                        <p:tav tm="100000">
                                          <p:val>
                                            <p:strVal val="#ppt_h"/>
                                          </p:val>
                                        </p:tav>
                                      </p:tavLst>
                                    </p:anim>
                                    <p:animEffect transition="in" filter="fade">
                                      <p:cBhvr>
                                        <p:cTn id="15" dur="500"/>
                                        <p:tgtEl>
                                          <p:spTgt spid="1048717"/>
                                        </p:tgtEl>
                                      </p:cBhvr>
                                    </p:animEffect>
                                  </p:childTnLst>
                                </p:cTn>
                              </p:par>
                            </p:childTnLst>
                          </p:cTn>
                        </p:par>
                        <p:par>
                          <p:cTn id="16" fill="hold">
                            <p:stCondLst>
                              <p:cond delay="1000"/>
                            </p:stCondLst>
                            <p:childTnLst>
                              <p:par>
                                <p:cTn id="17" presetID="35" presetClass="entr" presetSubtype="0" fill="hold" grpId="0" nodeType="afterEffect">
                                  <p:stCondLst>
                                    <p:cond delay="0"/>
                                  </p:stCondLst>
                                  <p:childTnLst>
                                    <p:set>
                                      <p:cBhvr>
                                        <p:cTn id="18" dur="1" fill="hold">
                                          <p:stCondLst>
                                            <p:cond delay="0"/>
                                          </p:stCondLst>
                                        </p:cTn>
                                        <p:tgtEl>
                                          <p:spTgt spid="1048703"/>
                                        </p:tgtEl>
                                        <p:attrNameLst>
                                          <p:attrName>style.visibility</p:attrName>
                                        </p:attrNameLst>
                                      </p:cBhvr>
                                      <p:to>
                                        <p:strVal val="visible"/>
                                      </p:to>
                                    </p:set>
                                    <p:animEffect transition="in" filter="fade">
                                      <p:cBhvr>
                                        <p:cTn id="19" dur="1000"/>
                                        <p:tgtEl>
                                          <p:spTgt spid="1048703"/>
                                        </p:tgtEl>
                                      </p:cBhvr>
                                    </p:animEffect>
                                    <p:anim calcmode="lin" valueType="num">
                                      <p:cBhvr>
                                        <p:cTn id="20" dur="1000" fill="hold"/>
                                        <p:tgtEl>
                                          <p:spTgt spid="1048703"/>
                                        </p:tgtEl>
                                        <p:attrNameLst>
                                          <p:attrName>style.rotation</p:attrName>
                                        </p:attrNameLst>
                                      </p:cBhvr>
                                      <p:tavLst>
                                        <p:tav tm="0">
                                          <p:val>
                                            <p:fltVal val="720"/>
                                          </p:val>
                                        </p:tav>
                                        <p:tav tm="100000">
                                          <p:val>
                                            <p:fltVal val="0"/>
                                          </p:val>
                                        </p:tav>
                                      </p:tavLst>
                                    </p:anim>
                                    <p:anim calcmode="lin" valueType="num">
                                      <p:cBhvr>
                                        <p:cTn id="21" dur="1000" fill="hold"/>
                                        <p:tgtEl>
                                          <p:spTgt spid="1048703"/>
                                        </p:tgtEl>
                                        <p:attrNameLst>
                                          <p:attrName>ppt_h</p:attrName>
                                        </p:attrNameLst>
                                      </p:cBhvr>
                                      <p:tavLst>
                                        <p:tav tm="0">
                                          <p:val>
                                            <p:fltVal val="0"/>
                                          </p:val>
                                        </p:tav>
                                        <p:tav tm="100000">
                                          <p:val>
                                            <p:strVal val="#ppt_h"/>
                                          </p:val>
                                        </p:tav>
                                      </p:tavLst>
                                    </p:anim>
                                    <p:anim calcmode="lin" valueType="num">
                                      <p:cBhvr>
                                        <p:cTn id="22" dur="1000" fill="hold"/>
                                        <p:tgtEl>
                                          <p:spTgt spid="1048703"/>
                                        </p:tgtEl>
                                        <p:attrNameLst>
                                          <p:attrName>ppt_w</p:attrName>
                                        </p:attrNameLst>
                                      </p:cBhvr>
                                      <p:tavLst>
                                        <p:tav tm="0">
                                          <p:val>
                                            <p:fltVal val="0"/>
                                          </p:val>
                                        </p:tav>
                                        <p:tav tm="100000">
                                          <p:val>
                                            <p:strVal val="#ppt_w"/>
                                          </p:val>
                                        </p:tav>
                                      </p:tavLst>
                                    </p:anim>
                                  </p:childTnLst>
                                </p:cTn>
                              </p:par>
                            </p:childTnLst>
                          </p:cTn>
                        </p:par>
                        <p:par>
                          <p:cTn id="23" fill="hold">
                            <p:stCondLst>
                              <p:cond delay="2000"/>
                            </p:stCondLst>
                            <p:childTnLst>
                              <p:par>
                                <p:cTn id="24" presetID="35" presetClass="entr" presetSubtype="0" fill="hold" grpId="0" nodeType="afterEffect">
                                  <p:stCondLst>
                                    <p:cond delay="0"/>
                                  </p:stCondLst>
                                  <p:childTnLst>
                                    <p:set>
                                      <p:cBhvr>
                                        <p:cTn id="25" dur="1" fill="hold">
                                          <p:stCondLst>
                                            <p:cond delay="0"/>
                                          </p:stCondLst>
                                        </p:cTn>
                                        <p:tgtEl>
                                          <p:spTgt spid="1048696"/>
                                        </p:tgtEl>
                                        <p:attrNameLst>
                                          <p:attrName>style.visibility</p:attrName>
                                        </p:attrNameLst>
                                      </p:cBhvr>
                                      <p:to>
                                        <p:strVal val="visible"/>
                                      </p:to>
                                    </p:set>
                                    <p:animEffect transition="in" filter="fade">
                                      <p:cBhvr>
                                        <p:cTn id="26" dur="1000"/>
                                        <p:tgtEl>
                                          <p:spTgt spid="1048696"/>
                                        </p:tgtEl>
                                      </p:cBhvr>
                                    </p:animEffect>
                                    <p:anim calcmode="lin" valueType="num">
                                      <p:cBhvr>
                                        <p:cTn id="27" dur="1000" fill="hold"/>
                                        <p:tgtEl>
                                          <p:spTgt spid="1048696"/>
                                        </p:tgtEl>
                                        <p:attrNameLst>
                                          <p:attrName>style.rotation</p:attrName>
                                        </p:attrNameLst>
                                      </p:cBhvr>
                                      <p:tavLst>
                                        <p:tav tm="0">
                                          <p:val>
                                            <p:fltVal val="720"/>
                                          </p:val>
                                        </p:tav>
                                        <p:tav tm="100000">
                                          <p:val>
                                            <p:fltVal val="0"/>
                                          </p:val>
                                        </p:tav>
                                      </p:tavLst>
                                    </p:anim>
                                    <p:anim calcmode="lin" valueType="num">
                                      <p:cBhvr>
                                        <p:cTn id="28" dur="1000" fill="hold"/>
                                        <p:tgtEl>
                                          <p:spTgt spid="1048696"/>
                                        </p:tgtEl>
                                        <p:attrNameLst>
                                          <p:attrName>ppt_h</p:attrName>
                                        </p:attrNameLst>
                                      </p:cBhvr>
                                      <p:tavLst>
                                        <p:tav tm="0">
                                          <p:val>
                                            <p:fltVal val="0"/>
                                          </p:val>
                                        </p:tav>
                                        <p:tav tm="100000">
                                          <p:val>
                                            <p:strVal val="#ppt_h"/>
                                          </p:val>
                                        </p:tav>
                                      </p:tavLst>
                                    </p:anim>
                                    <p:anim calcmode="lin" valueType="num">
                                      <p:cBhvr>
                                        <p:cTn id="29" dur="1000" fill="hold"/>
                                        <p:tgtEl>
                                          <p:spTgt spid="1048696"/>
                                        </p:tgtEl>
                                        <p:attrNameLst>
                                          <p:attrName>ppt_w</p:attrName>
                                        </p:attrNameLst>
                                      </p:cBhvr>
                                      <p:tavLst>
                                        <p:tav tm="0">
                                          <p:val>
                                            <p:fltVal val="0"/>
                                          </p:val>
                                        </p:tav>
                                        <p:tav tm="100000">
                                          <p:val>
                                            <p:strVal val="#ppt_w"/>
                                          </p:val>
                                        </p:tav>
                                      </p:tavLst>
                                    </p:anim>
                                  </p:childTnLst>
                                </p:cTn>
                              </p:par>
                            </p:childTnLst>
                          </p:cTn>
                        </p:par>
                        <p:par>
                          <p:cTn id="30" fill="hold">
                            <p:stCondLst>
                              <p:cond delay="3000"/>
                            </p:stCondLst>
                            <p:childTnLst>
                              <p:par>
                                <p:cTn id="31" presetID="35" presetClass="entr" presetSubtype="0" fill="hold" grpId="0" nodeType="afterEffect">
                                  <p:stCondLst>
                                    <p:cond delay="0"/>
                                  </p:stCondLst>
                                  <p:childTnLst>
                                    <p:set>
                                      <p:cBhvr>
                                        <p:cTn id="32" dur="1" fill="hold">
                                          <p:stCondLst>
                                            <p:cond delay="0"/>
                                          </p:stCondLst>
                                        </p:cTn>
                                        <p:tgtEl>
                                          <p:spTgt spid="1048695"/>
                                        </p:tgtEl>
                                        <p:attrNameLst>
                                          <p:attrName>style.visibility</p:attrName>
                                        </p:attrNameLst>
                                      </p:cBhvr>
                                      <p:to>
                                        <p:strVal val="visible"/>
                                      </p:to>
                                    </p:set>
                                    <p:animEffect transition="in" filter="fade">
                                      <p:cBhvr>
                                        <p:cTn id="33" dur="1000"/>
                                        <p:tgtEl>
                                          <p:spTgt spid="1048695"/>
                                        </p:tgtEl>
                                      </p:cBhvr>
                                    </p:animEffect>
                                    <p:anim calcmode="lin" valueType="num">
                                      <p:cBhvr>
                                        <p:cTn id="34" dur="1000" fill="hold"/>
                                        <p:tgtEl>
                                          <p:spTgt spid="1048695"/>
                                        </p:tgtEl>
                                        <p:attrNameLst>
                                          <p:attrName>style.rotation</p:attrName>
                                        </p:attrNameLst>
                                      </p:cBhvr>
                                      <p:tavLst>
                                        <p:tav tm="0">
                                          <p:val>
                                            <p:fltVal val="720"/>
                                          </p:val>
                                        </p:tav>
                                        <p:tav tm="100000">
                                          <p:val>
                                            <p:fltVal val="0"/>
                                          </p:val>
                                        </p:tav>
                                      </p:tavLst>
                                    </p:anim>
                                    <p:anim calcmode="lin" valueType="num">
                                      <p:cBhvr>
                                        <p:cTn id="35" dur="1000" fill="hold"/>
                                        <p:tgtEl>
                                          <p:spTgt spid="1048695"/>
                                        </p:tgtEl>
                                        <p:attrNameLst>
                                          <p:attrName>ppt_h</p:attrName>
                                        </p:attrNameLst>
                                      </p:cBhvr>
                                      <p:tavLst>
                                        <p:tav tm="0">
                                          <p:val>
                                            <p:fltVal val="0"/>
                                          </p:val>
                                        </p:tav>
                                        <p:tav tm="100000">
                                          <p:val>
                                            <p:strVal val="#ppt_h"/>
                                          </p:val>
                                        </p:tav>
                                      </p:tavLst>
                                    </p:anim>
                                    <p:anim calcmode="lin" valueType="num">
                                      <p:cBhvr>
                                        <p:cTn id="36" dur="1000" fill="hold"/>
                                        <p:tgtEl>
                                          <p:spTgt spid="1048695"/>
                                        </p:tgtEl>
                                        <p:attrNameLst>
                                          <p:attrName>ppt_w</p:attrName>
                                        </p:attrNameLst>
                                      </p:cBhvr>
                                      <p:tavLst>
                                        <p:tav tm="0">
                                          <p:val>
                                            <p:fltVal val="0"/>
                                          </p:val>
                                        </p:tav>
                                        <p:tav tm="100000">
                                          <p:val>
                                            <p:strVal val="#ppt_w"/>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48704"/>
                                        </p:tgtEl>
                                        <p:attrNameLst>
                                          <p:attrName>style.visibility</p:attrName>
                                        </p:attrNameLst>
                                      </p:cBhvr>
                                      <p:to>
                                        <p:strVal val="visible"/>
                                      </p:to>
                                    </p:set>
                                    <p:animEffect transition="in" filter="fade">
                                      <p:cBhvr>
                                        <p:cTn id="39" dur="500"/>
                                        <p:tgtEl>
                                          <p:spTgt spid="1048704"/>
                                        </p:tgtEl>
                                      </p:cBhvr>
                                    </p:animEffect>
                                    <p:anim calcmode="lin" valueType="num">
                                      <p:cBhvr>
                                        <p:cTn id="40" dur="500" fill="hold"/>
                                        <p:tgtEl>
                                          <p:spTgt spid="1048704"/>
                                        </p:tgtEl>
                                        <p:attrNameLst>
                                          <p:attrName>ppt_x</p:attrName>
                                        </p:attrNameLst>
                                      </p:cBhvr>
                                      <p:tavLst>
                                        <p:tav tm="0">
                                          <p:val>
                                            <p:strVal val="#ppt_x"/>
                                          </p:val>
                                        </p:tav>
                                        <p:tav tm="100000">
                                          <p:val>
                                            <p:strVal val="#ppt_x"/>
                                          </p:val>
                                        </p:tav>
                                      </p:tavLst>
                                    </p:anim>
                                    <p:anim calcmode="lin" valueType="num">
                                      <p:cBhvr>
                                        <p:cTn id="41" dur="500" fill="hold"/>
                                        <p:tgtEl>
                                          <p:spTgt spid="10487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5" grpId="0" animBg="1"/>
      <p:bldP spid="1048696" grpId="0" animBg="1"/>
      <p:bldP spid="1048703" grpId="0" animBg="1"/>
      <p:bldP spid="1048704" grpId="0"/>
      <p:bldP spid="1048717" grpId="0"/>
      <p:bldP spid="10487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矩形 1"/>
          <p:cNvSpPr/>
          <p:nvPr/>
        </p:nvSpPr>
        <p:spPr>
          <a:xfrm>
            <a:off x="565" y="-12162"/>
            <a:ext cx="9142871" cy="5166413"/>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300"/>
          </a:p>
        </p:txBody>
      </p:sp>
      <p:sp>
        <p:nvSpPr>
          <p:cNvPr id="1048614" name="椭圆 8"/>
          <p:cNvSpPr/>
          <p:nvPr/>
        </p:nvSpPr>
        <p:spPr>
          <a:xfrm>
            <a:off x="4264805" y="392136"/>
            <a:ext cx="4359231" cy="4359231"/>
          </a:xfrm>
          <a:prstGeom prst="ellipse">
            <a:avLst/>
          </a:prstGeom>
          <a:solidFill>
            <a:schemeClr val="bg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300"/>
          </a:p>
        </p:txBody>
      </p:sp>
      <p:sp>
        <p:nvSpPr>
          <p:cNvPr id="1048615" name="TextBox 32"/>
          <p:cNvSpPr txBox="1"/>
          <p:nvPr/>
        </p:nvSpPr>
        <p:spPr>
          <a:xfrm>
            <a:off x="4618898" y="2259237"/>
            <a:ext cx="3931081" cy="469359"/>
          </a:xfrm>
          <a:prstGeom prst="rect">
            <a:avLst/>
          </a:prstGeom>
          <a:noFill/>
        </p:spPr>
        <p:txBody>
          <a:bodyPr wrap="square" lIns="68580" tIns="34290" rIns="68580" bIns="34290" rtlCol="0">
            <a:spAutoFit/>
          </a:bodyPr>
          <a:lstStyle/>
          <a:p>
            <a:pPr algn="ctr"/>
            <a:r>
              <a:rPr lang="zh-CN" altLang="en-US" sz="2600" b="1" dirty="0" smtClean="0">
                <a:latin typeface="华文新魏" pitchFamily="2" charset="-122"/>
                <a:ea typeface="华文新魏" pitchFamily="2" charset="-122"/>
                <a:sym typeface="Arial" panose="020B0604020202020204" pitchFamily="34" charset="0"/>
              </a:rPr>
              <a:t>小儿皮疹</a:t>
            </a:r>
            <a:endParaRPr lang="en-US" sz="2600" b="1" dirty="0">
              <a:latin typeface="华文新魏" pitchFamily="2" charset="-122"/>
              <a:ea typeface="华文新魏" pitchFamily="2" charset="-122"/>
              <a:sym typeface="Arial" panose="020B0604020202020204" pitchFamily="34" charset="0"/>
            </a:endParaRPr>
          </a:p>
        </p:txBody>
      </p:sp>
      <p:sp>
        <p:nvSpPr>
          <p:cNvPr id="1048616" name="TextBox 32"/>
          <p:cNvSpPr txBox="1"/>
          <p:nvPr/>
        </p:nvSpPr>
        <p:spPr>
          <a:xfrm>
            <a:off x="4826002" y="2673352"/>
            <a:ext cx="3037548" cy="438582"/>
          </a:xfrm>
          <a:prstGeom prst="rect">
            <a:avLst/>
          </a:prstGeom>
          <a:noFill/>
        </p:spPr>
        <p:txBody>
          <a:bodyPr wrap="square" lIns="68580" tIns="34290" rIns="68580" bIns="34290" rtlCol="0">
            <a:spAutoFit/>
          </a:bodyPr>
          <a:lstStyle/>
          <a:p>
            <a:pPr algn="r">
              <a:lnSpc>
                <a:spcPct val="120000"/>
              </a:lnSpc>
            </a:pPr>
            <a:r>
              <a:rPr lang="en-US" altLang="zh-CN" sz="2000" dirty="0" smtClean="0">
                <a:latin typeface="华文行楷" pitchFamily="2" charset="-122"/>
                <a:ea typeface="华文行楷" pitchFamily="2" charset="-122"/>
                <a:cs typeface="+mn-ea"/>
                <a:sym typeface="Arial" panose="020B0604020202020204" pitchFamily="34" charset="0"/>
              </a:rPr>
              <a:t>2017</a:t>
            </a:r>
            <a:r>
              <a:rPr lang="zh-CN" altLang="en-US" sz="2000" dirty="0" smtClean="0">
                <a:latin typeface="华文行楷" pitchFamily="2" charset="-122"/>
                <a:ea typeface="华文行楷" pitchFamily="2" charset="-122"/>
                <a:cs typeface="+mn-ea"/>
                <a:sym typeface="Arial" panose="020B0604020202020204" pitchFamily="34" charset="0"/>
              </a:rPr>
              <a:t>级康复治疗学严书棋</a:t>
            </a:r>
            <a:endParaRPr lang="en-GB" altLang="zh-CN" sz="2000" dirty="0">
              <a:latin typeface="华文行楷" pitchFamily="2" charset="-122"/>
              <a:ea typeface="华文行楷" pitchFamily="2" charset="-122"/>
              <a:cs typeface="+mn-ea"/>
              <a:sym typeface="Arial" panose="020B0604020202020204" pitchFamily="34" charset="0"/>
            </a:endParaRPr>
          </a:p>
        </p:txBody>
      </p:sp>
      <p:sp>
        <p:nvSpPr>
          <p:cNvPr id="1048617" name="椭圆 11"/>
          <p:cNvSpPr/>
          <p:nvPr/>
        </p:nvSpPr>
        <p:spPr>
          <a:xfrm>
            <a:off x="732559" y="312970"/>
            <a:ext cx="1823217" cy="204275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8800" b="1" dirty="0" smtClean="0">
                <a:solidFill>
                  <a:schemeClr val="tx1"/>
                </a:solidFill>
                <a:latin typeface="新宋体" pitchFamily="49" charset="-122"/>
                <a:ea typeface="新宋体" pitchFamily="49" charset="-122"/>
              </a:rPr>
              <a:t>02</a:t>
            </a:r>
            <a:endParaRPr lang="zh-CN" altLang="en-US" sz="8800" b="1" dirty="0">
              <a:solidFill>
                <a:schemeClr val="tx1"/>
              </a:solidFill>
              <a:latin typeface="新宋体" pitchFamily="49" charset="-122"/>
              <a:ea typeface="新宋体" pitchFamily="49" charset="-122"/>
            </a:endParaRPr>
          </a:p>
        </p:txBody>
      </p:sp>
    </p:spTree>
    <p:extLst>
      <p:ext uri="{BB962C8B-B14F-4D97-AF65-F5344CB8AC3E}">
        <p14:creationId xmlns:p14="http://schemas.microsoft.com/office/powerpoint/2010/main" val="19706075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48613"/>
                                        </p:tgtEl>
                                        <p:attrNameLst>
                                          <p:attrName>style.visibility</p:attrName>
                                        </p:attrNameLst>
                                      </p:cBhvr>
                                      <p:to>
                                        <p:strVal val="visible"/>
                                      </p:to>
                                    </p:set>
                                    <p:anim calcmode="lin" valueType="num">
                                      <p:cBhvr>
                                        <p:cTn id="7" dur="500" fill="hold"/>
                                        <p:tgtEl>
                                          <p:spTgt spid="1048613"/>
                                        </p:tgtEl>
                                        <p:attrNameLst>
                                          <p:attrName>ppt_w</p:attrName>
                                        </p:attrNameLst>
                                      </p:cBhvr>
                                      <p:tavLst>
                                        <p:tav tm="0">
                                          <p:val>
                                            <p:fltVal val="0"/>
                                          </p:val>
                                        </p:tav>
                                        <p:tav tm="100000">
                                          <p:val>
                                            <p:strVal val="#ppt_w"/>
                                          </p:val>
                                        </p:tav>
                                      </p:tavLst>
                                    </p:anim>
                                    <p:anim calcmode="lin" valueType="num">
                                      <p:cBhvr>
                                        <p:cTn id="8" dur="500" fill="hold"/>
                                        <p:tgtEl>
                                          <p:spTgt spid="1048613"/>
                                        </p:tgtEl>
                                        <p:attrNameLst>
                                          <p:attrName>ppt_h</p:attrName>
                                        </p:attrNameLst>
                                      </p:cBhvr>
                                      <p:tavLst>
                                        <p:tav tm="0">
                                          <p:val>
                                            <p:fltVal val="0"/>
                                          </p:val>
                                        </p:tav>
                                        <p:tav tm="100000">
                                          <p:val>
                                            <p:strVal val="#ppt_h"/>
                                          </p:val>
                                        </p:tav>
                                      </p:tavLst>
                                    </p:anim>
                                    <p:anim calcmode="lin" valueType="num">
                                      <p:cBhvr>
                                        <p:cTn id="9" dur="500" fill="hold"/>
                                        <p:tgtEl>
                                          <p:spTgt spid="1048613"/>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04861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15" presetClass="entr" presetSubtype="0" fill="hold" grpId="0" nodeType="afterEffect">
                                  <p:stCondLst>
                                    <p:cond delay="0"/>
                                  </p:stCondLst>
                                  <p:childTnLst>
                                    <p:set>
                                      <p:cBhvr>
                                        <p:cTn id="13" dur="1" fill="hold">
                                          <p:stCondLst>
                                            <p:cond delay="0"/>
                                          </p:stCondLst>
                                        </p:cTn>
                                        <p:tgtEl>
                                          <p:spTgt spid="1048617"/>
                                        </p:tgtEl>
                                        <p:attrNameLst>
                                          <p:attrName>style.visibility</p:attrName>
                                        </p:attrNameLst>
                                      </p:cBhvr>
                                      <p:to>
                                        <p:strVal val="visible"/>
                                      </p:to>
                                    </p:set>
                                    <p:anim calcmode="lin" valueType="num">
                                      <p:cBhvr>
                                        <p:cTn id="14" dur="1000" fill="hold"/>
                                        <p:tgtEl>
                                          <p:spTgt spid="1048617"/>
                                        </p:tgtEl>
                                        <p:attrNameLst>
                                          <p:attrName>ppt_w</p:attrName>
                                        </p:attrNameLst>
                                      </p:cBhvr>
                                      <p:tavLst>
                                        <p:tav tm="0">
                                          <p:val>
                                            <p:fltVal val="0"/>
                                          </p:val>
                                        </p:tav>
                                        <p:tav tm="100000">
                                          <p:val>
                                            <p:strVal val="#ppt_w"/>
                                          </p:val>
                                        </p:tav>
                                      </p:tavLst>
                                    </p:anim>
                                    <p:anim calcmode="lin" valueType="num">
                                      <p:cBhvr>
                                        <p:cTn id="15" dur="1000" fill="hold"/>
                                        <p:tgtEl>
                                          <p:spTgt spid="1048617"/>
                                        </p:tgtEl>
                                        <p:attrNameLst>
                                          <p:attrName>ppt_h</p:attrName>
                                        </p:attrNameLst>
                                      </p:cBhvr>
                                      <p:tavLst>
                                        <p:tav tm="0">
                                          <p:val>
                                            <p:fltVal val="0"/>
                                          </p:val>
                                        </p:tav>
                                        <p:tav tm="100000">
                                          <p:val>
                                            <p:strVal val="#ppt_h"/>
                                          </p:val>
                                        </p:tav>
                                      </p:tavLst>
                                    </p:anim>
                                    <p:anim calcmode="lin" valueType="num">
                                      <p:cBhvr>
                                        <p:cTn id="16" dur="1000" fill="hold"/>
                                        <p:tgtEl>
                                          <p:spTgt spid="104861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048617"/>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500"/>
                            </p:stCondLst>
                            <p:childTnLst>
                              <p:par>
                                <p:cTn id="19" presetID="45" presetClass="entr" presetSubtype="0" fill="hold" grpId="0" nodeType="afterEffect">
                                  <p:stCondLst>
                                    <p:cond delay="0"/>
                                  </p:stCondLst>
                                  <p:childTnLst>
                                    <p:set>
                                      <p:cBhvr>
                                        <p:cTn id="20" dur="1" fill="hold">
                                          <p:stCondLst>
                                            <p:cond delay="0"/>
                                          </p:stCondLst>
                                        </p:cTn>
                                        <p:tgtEl>
                                          <p:spTgt spid="1048614"/>
                                        </p:tgtEl>
                                        <p:attrNameLst>
                                          <p:attrName>style.visibility</p:attrName>
                                        </p:attrNameLst>
                                      </p:cBhvr>
                                      <p:to>
                                        <p:strVal val="visible"/>
                                      </p:to>
                                    </p:set>
                                    <p:animEffect transition="in" filter="fade">
                                      <p:cBhvr>
                                        <p:cTn id="21" dur="2000"/>
                                        <p:tgtEl>
                                          <p:spTgt spid="1048614"/>
                                        </p:tgtEl>
                                      </p:cBhvr>
                                    </p:animEffect>
                                    <p:anim calcmode="lin" valueType="num">
                                      <p:cBhvr>
                                        <p:cTn id="22" dur="2000" fill="hold"/>
                                        <p:tgtEl>
                                          <p:spTgt spid="1048614"/>
                                        </p:tgtEl>
                                        <p:attrNameLst>
                                          <p:attrName>ppt_w</p:attrName>
                                        </p:attrNameLst>
                                      </p:cBhvr>
                                      <p:tavLst>
                                        <p:tav tm="0" fmla="#ppt_w*sin(2.5*pi*$)">
                                          <p:val>
                                            <p:fltVal val="0"/>
                                          </p:val>
                                        </p:tav>
                                        <p:tav tm="100000">
                                          <p:val>
                                            <p:fltVal val="1"/>
                                          </p:val>
                                        </p:tav>
                                      </p:tavLst>
                                    </p:anim>
                                    <p:anim calcmode="lin" valueType="num">
                                      <p:cBhvr>
                                        <p:cTn id="23" dur="2000" fill="hold"/>
                                        <p:tgtEl>
                                          <p:spTgt spid="1048614"/>
                                        </p:tgtEl>
                                        <p:attrNameLst>
                                          <p:attrName>ppt_h</p:attrName>
                                        </p:attrNameLst>
                                      </p:cBhvr>
                                      <p:tavLst>
                                        <p:tav tm="0">
                                          <p:val>
                                            <p:strVal val="#ppt_h"/>
                                          </p:val>
                                        </p:tav>
                                        <p:tav tm="100000">
                                          <p:val>
                                            <p:strVal val="#ppt_h"/>
                                          </p:val>
                                        </p:tav>
                                      </p:tavLst>
                                    </p:anim>
                                  </p:childTnLst>
                                </p:cTn>
                              </p:par>
                            </p:childTnLst>
                          </p:cTn>
                        </p:par>
                        <p:par>
                          <p:cTn id="24" fill="hold">
                            <p:stCondLst>
                              <p:cond delay="35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1048615"/>
                                        </p:tgtEl>
                                        <p:attrNameLst>
                                          <p:attrName>style.visibility</p:attrName>
                                        </p:attrNameLst>
                                      </p:cBhvr>
                                      <p:to>
                                        <p:strVal val="visible"/>
                                      </p:to>
                                    </p:set>
                                    <p:anim by="(-#ppt_w*2)" calcmode="lin" valueType="num">
                                      <p:cBhvr rctx="PPT">
                                        <p:cTn id="27" dur="250" autoRev="1" fill="hold">
                                          <p:stCondLst>
                                            <p:cond delay="0"/>
                                          </p:stCondLst>
                                        </p:cTn>
                                        <p:tgtEl>
                                          <p:spTgt spid="1048615"/>
                                        </p:tgtEl>
                                        <p:attrNameLst>
                                          <p:attrName>ppt_w</p:attrName>
                                        </p:attrNameLst>
                                      </p:cBhvr>
                                    </p:anim>
                                    <p:anim by="(#ppt_w*0.50)" calcmode="lin" valueType="num">
                                      <p:cBhvr>
                                        <p:cTn id="28" dur="250" decel="50000" autoRev="1" fill="hold">
                                          <p:stCondLst>
                                            <p:cond delay="0"/>
                                          </p:stCondLst>
                                        </p:cTn>
                                        <p:tgtEl>
                                          <p:spTgt spid="1048615"/>
                                        </p:tgtEl>
                                        <p:attrNameLst>
                                          <p:attrName>ppt_x</p:attrName>
                                        </p:attrNameLst>
                                      </p:cBhvr>
                                    </p:anim>
                                    <p:anim from="(-#ppt_h/2)" to="(#ppt_y)" calcmode="lin" valueType="num">
                                      <p:cBhvr>
                                        <p:cTn id="29" dur="500" fill="hold">
                                          <p:stCondLst>
                                            <p:cond delay="0"/>
                                          </p:stCondLst>
                                        </p:cTn>
                                        <p:tgtEl>
                                          <p:spTgt spid="1048615"/>
                                        </p:tgtEl>
                                        <p:attrNameLst>
                                          <p:attrName>ppt_y</p:attrName>
                                        </p:attrNameLst>
                                      </p:cBhvr>
                                    </p:anim>
                                    <p:animRot by="21600000">
                                      <p:cBhvr>
                                        <p:cTn id="30" dur="500" fill="hold">
                                          <p:stCondLst>
                                            <p:cond delay="0"/>
                                          </p:stCondLst>
                                        </p:cTn>
                                        <p:tgtEl>
                                          <p:spTgt spid="1048615"/>
                                        </p:tgtEl>
                                        <p:attrNameLst>
                                          <p:attrName>r</p:attrName>
                                        </p:attrNameLst>
                                      </p:cBhvr>
                                    </p:animRot>
                                  </p:childTnLst>
                                </p:cTn>
                              </p:par>
                            </p:childTnLst>
                          </p:cTn>
                        </p:par>
                        <p:par>
                          <p:cTn id="31" fill="hold">
                            <p:stCondLst>
                              <p:cond delay="415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1048616"/>
                                        </p:tgtEl>
                                        <p:attrNameLst>
                                          <p:attrName>style.visibility</p:attrName>
                                        </p:attrNameLst>
                                      </p:cBhvr>
                                      <p:to>
                                        <p:strVal val="visible"/>
                                      </p:to>
                                    </p:set>
                                    <p:anim by="(-#ppt_w*2)" calcmode="lin" valueType="num">
                                      <p:cBhvr rctx="PPT">
                                        <p:cTn id="34" dur="250" autoRev="1" fill="hold">
                                          <p:stCondLst>
                                            <p:cond delay="0"/>
                                          </p:stCondLst>
                                        </p:cTn>
                                        <p:tgtEl>
                                          <p:spTgt spid="1048616"/>
                                        </p:tgtEl>
                                        <p:attrNameLst>
                                          <p:attrName>ppt_w</p:attrName>
                                        </p:attrNameLst>
                                      </p:cBhvr>
                                    </p:anim>
                                    <p:anim by="(#ppt_w*0.50)" calcmode="lin" valueType="num">
                                      <p:cBhvr>
                                        <p:cTn id="35" dur="250" decel="50000" autoRev="1" fill="hold">
                                          <p:stCondLst>
                                            <p:cond delay="0"/>
                                          </p:stCondLst>
                                        </p:cTn>
                                        <p:tgtEl>
                                          <p:spTgt spid="1048616"/>
                                        </p:tgtEl>
                                        <p:attrNameLst>
                                          <p:attrName>ppt_x</p:attrName>
                                        </p:attrNameLst>
                                      </p:cBhvr>
                                    </p:anim>
                                    <p:anim from="(-#ppt_h/2)" to="(#ppt_y)" calcmode="lin" valueType="num">
                                      <p:cBhvr>
                                        <p:cTn id="36" dur="500" fill="hold">
                                          <p:stCondLst>
                                            <p:cond delay="0"/>
                                          </p:stCondLst>
                                        </p:cTn>
                                        <p:tgtEl>
                                          <p:spTgt spid="1048616"/>
                                        </p:tgtEl>
                                        <p:attrNameLst>
                                          <p:attrName>ppt_y</p:attrName>
                                        </p:attrNameLst>
                                      </p:cBhvr>
                                    </p:anim>
                                    <p:animRot by="21600000">
                                      <p:cBhvr>
                                        <p:cTn id="37" dur="500" fill="hold">
                                          <p:stCondLst>
                                            <p:cond delay="0"/>
                                          </p:stCondLst>
                                        </p:cTn>
                                        <p:tgtEl>
                                          <p:spTgt spid="10486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3" grpId="0" animBg="1"/>
      <p:bldP spid="1048614" grpId="0" animBg="1"/>
      <p:bldP spid="1048615" grpId="0"/>
      <p:bldP spid="1048616" grpId="0"/>
      <p:bldP spid="10486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AutoShape 3"/>
          <p:cNvSpPr>
            <a:spLocks noChangeArrowheads="1"/>
          </p:cNvSpPr>
          <p:nvPr/>
        </p:nvSpPr>
        <p:spPr bwMode="auto">
          <a:xfrm>
            <a:off x="3876796" y="1274816"/>
            <a:ext cx="1530689" cy="440562"/>
          </a:xfrm>
          <a:prstGeom prst="roundRect">
            <a:avLst>
              <a:gd name="adj" fmla="val 13125"/>
            </a:avLst>
          </a:prstGeom>
          <a:solidFill>
            <a:srgbClr val="0075C2"/>
          </a:solidFill>
          <a:ln w="1905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微软雅黑" panose="020B0503020204020204" pitchFamily="34" charset="-122"/>
              <a:ea typeface="微软雅黑" panose="020B0503020204020204" pitchFamily="34" charset="-122"/>
            </a:endParaRPr>
          </a:p>
        </p:txBody>
      </p:sp>
      <p:sp>
        <p:nvSpPr>
          <p:cNvPr id="1048618" name="Text Box 4"/>
          <p:cNvSpPr txBox="1">
            <a:spLocks noChangeArrowheads="1"/>
          </p:cNvSpPr>
          <p:nvPr/>
        </p:nvSpPr>
        <p:spPr bwMode="auto">
          <a:xfrm>
            <a:off x="4182716" y="1361682"/>
            <a:ext cx="891277" cy="295360"/>
          </a:xfrm>
          <a:prstGeom prst="rect">
            <a:avLst/>
          </a:prstGeom>
          <a:noFill/>
          <a:ln>
            <a:noFill/>
          </a:ln>
        </p:spPr>
        <p:txBody>
          <a:bodyPr wrap="square" lIns="79146" tIns="39572" rIns="79146" bIns="39572">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50000"/>
              </a:spcBef>
              <a:spcAft>
                <a:spcPct val="0"/>
              </a:spcAft>
            </a:pPr>
            <a:r>
              <a:rPr lang="zh-CN" altLang="en-US" sz="1400" b="1" dirty="0">
                <a:solidFill>
                  <a:srgbClr val="FFFFFF"/>
                </a:solidFill>
                <a:latin typeface="Arial" panose="020B0604020202020204" pitchFamily="34" charset="0"/>
                <a:ea typeface="微软雅黑" panose="020B0503020204020204" pitchFamily="34" charset="-122"/>
              </a:rPr>
              <a:t>单击添加</a:t>
            </a:r>
            <a:endParaRPr lang="en-US" sz="1400" b="1" dirty="0">
              <a:solidFill>
                <a:srgbClr val="FFFFFF"/>
              </a:solidFill>
              <a:latin typeface="Arial" panose="020B0604020202020204" pitchFamily="34" charset="0"/>
              <a:ea typeface="微软雅黑" panose="020B0503020204020204" pitchFamily="34" charset="-122"/>
            </a:endParaRPr>
          </a:p>
        </p:txBody>
      </p:sp>
      <p:sp>
        <p:nvSpPr>
          <p:cNvPr id="1048619" name="AutoShape 5"/>
          <p:cNvSpPr>
            <a:spLocks noChangeArrowheads="1"/>
          </p:cNvSpPr>
          <p:nvPr/>
        </p:nvSpPr>
        <p:spPr bwMode="auto">
          <a:xfrm>
            <a:off x="3428992" y="1816514"/>
            <a:ext cx="2428892" cy="691024"/>
          </a:xfrm>
          <a:prstGeom prst="roundRect">
            <a:avLst>
              <a:gd name="adj" fmla="val 5657"/>
            </a:avLst>
          </a:prstGeom>
          <a:gradFill flip="none" rotWithShape="1">
            <a:gsLst>
              <a:gs pos="0">
                <a:schemeClr val="bg1">
                  <a:lumMod val="75000"/>
                  <a:tint val="66000"/>
                  <a:satMod val="160000"/>
                </a:schemeClr>
              </a:gs>
              <a:gs pos="50000">
                <a:schemeClr val="bg1">
                  <a:tint val="44500"/>
                  <a:satMod val="160000"/>
                  <a:lumMod val="96000"/>
                </a:schemeClr>
              </a:gs>
              <a:gs pos="100000">
                <a:schemeClr val="bg1">
                  <a:lumMod val="75000"/>
                  <a:tint val="23500"/>
                  <a:satMod val="160000"/>
                </a:schemeClr>
              </a:gs>
            </a:gsLst>
            <a:lin ang="13500000" scaled="1"/>
          </a:gradFill>
          <a:ln w="19050">
            <a:solidFill>
              <a:schemeClr val="bg1">
                <a:lumMod val="9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9224" tIns="39612" rIns="79224" bIns="39612" anchor="ctr"/>
          <a:lstStyle/>
          <a:p>
            <a:pPr algn="ctr"/>
            <a:r>
              <a:rPr lang="zh-CN" altLang="en-US" sz="2800" dirty="0" smtClean="0">
                <a:solidFill>
                  <a:schemeClr val="tx1"/>
                </a:solidFill>
                <a:latin typeface="微软雅黑" panose="020B0503020204020204" pitchFamily="34" charset="-122"/>
                <a:ea typeface="微软雅黑" panose="020B0503020204020204" pitchFamily="34" charset="-122"/>
              </a:rPr>
              <a:t>皮疹形态分类</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48620" name="AutoShape 9"/>
          <p:cNvSpPr>
            <a:spLocks noChangeArrowheads="1"/>
          </p:cNvSpPr>
          <p:nvPr/>
        </p:nvSpPr>
        <p:spPr bwMode="auto">
          <a:xfrm>
            <a:off x="1284389" y="2949610"/>
            <a:ext cx="1532064" cy="296546"/>
          </a:xfrm>
          <a:prstGeom prst="roundRect">
            <a:avLst>
              <a:gd name="adj" fmla="val 13125"/>
            </a:avLst>
          </a:prstGeom>
          <a:gradFill flip="none" rotWithShape="1">
            <a:gsLst>
              <a:gs pos="0">
                <a:srgbClr val="FF0000"/>
              </a:gs>
              <a:gs pos="79000">
                <a:srgbClr val="C00000"/>
              </a:gs>
              <a:gs pos="100000">
                <a:srgbClr val="FF0000"/>
              </a:gs>
            </a:gsLst>
            <a:path path="circle">
              <a:fillToRect l="50000" t="50000" r="50000" b="50000"/>
            </a:path>
          </a:gradFill>
          <a:ln w="6350" cap="flat" cmpd="sng">
            <a:solidFill>
              <a:srgbClr val="FFFFFF"/>
            </a:solidFill>
            <a:bevel/>
          </a:ln>
        </p:spPr>
        <p:txBody>
          <a:bodyPr lIns="79146" tIns="39572" rIns="79146" bIns="39572" anchor="ctr"/>
          <a:lstStyle/>
          <a:p>
            <a:pPr algn="ctr" fontAlgn="base">
              <a:spcBef>
                <a:spcPct val="0"/>
              </a:spcBef>
              <a:spcAft>
                <a:spcPct val="0"/>
              </a:spcAft>
              <a:buFont typeface="Arial" panose="020B0604020202020204" pitchFamily="34" charset="0"/>
              <a:buNone/>
            </a:pPr>
            <a:endParaRPr lang="zh-CN" altLang="en-US" sz="2300" b="1" kern="0" dirty="0">
              <a:solidFill>
                <a:srgbClr val="FFFFFF"/>
              </a:solidFill>
              <a:latin typeface="Arial" panose="020B0604020202020204" pitchFamily="34" charset="0"/>
              <a:ea typeface="微软雅黑" panose="020B0503020204020204" pitchFamily="34" charset="-122"/>
            </a:endParaRPr>
          </a:p>
        </p:txBody>
      </p:sp>
      <p:sp>
        <p:nvSpPr>
          <p:cNvPr id="1048621" name="Text Box 10"/>
          <p:cNvSpPr txBox="1">
            <a:spLocks noChangeArrowheads="1"/>
          </p:cNvSpPr>
          <p:nvPr/>
        </p:nvSpPr>
        <p:spPr bwMode="auto">
          <a:xfrm>
            <a:off x="1284390" y="2950530"/>
            <a:ext cx="1536191" cy="356916"/>
          </a:xfrm>
          <a:prstGeom prst="rect">
            <a:avLst/>
          </a:prstGeom>
          <a:solidFill>
            <a:srgbClr val="7BC143"/>
          </a:solidFill>
          <a:ln w="1905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400" b="1">
                <a:latin typeface="微软雅黑" panose="020B0503020204020204" pitchFamily="34" charset="-122"/>
                <a:ea typeface="微软雅黑" panose="020B0503020204020204" pitchFamily="34" charset="-122"/>
              </a:defRPr>
            </a:lvl1pPr>
          </a:lstStyle>
          <a:p>
            <a:r>
              <a:rPr lang="zh-CN" altLang="en-US" sz="2000" dirty="0" smtClean="0">
                <a:solidFill>
                  <a:schemeClr val="tx1"/>
                </a:solidFill>
              </a:rPr>
              <a:t>斑丘疹</a:t>
            </a:r>
            <a:endParaRPr lang="en-US" sz="2000" dirty="0"/>
          </a:p>
        </p:txBody>
      </p:sp>
      <p:sp>
        <p:nvSpPr>
          <p:cNvPr id="1048622" name="AutoShape 11"/>
          <p:cNvSpPr>
            <a:spLocks noChangeArrowheads="1"/>
          </p:cNvSpPr>
          <p:nvPr/>
        </p:nvSpPr>
        <p:spPr bwMode="auto">
          <a:xfrm>
            <a:off x="1205998" y="3389337"/>
            <a:ext cx="1692972" cy="716651"/>
          </a:xfrm>
          <a:prstGeom prst="roundRect">
            <a:avLst>
              <a:gd name="adj" fmla="val 5657"/>
            </a:avLst>
          </a:prstGeom>
          <a:gradFill flip="none" rotWithShape="1">
            <a:gsLst>
              <a:gs pos="0">
                <a:schemeClr val="bg1">
                  <a:lumMod val="75000"/>
                  <a:tint val="66000"/>
                  <a:satMod val="160000"/>
                </a:schemeClr>
              </a:gs>
              <a:gs pos="50000">
                <a:schemeClr val="bg1">
                  <a:tint val="44500"/>
                  <a:satMod val="160000"/>
                  <a:lumMod val="96000"/>
                </a:schemeClr>
              </a:gs>
              <a:gs pos="100000">
                <a:schemeClr val="bg1">
                  <a:lumMod val="75000"/>
                  <a:tint val="23500"/>
                  <a:satMod val="160000"/>
                </a:schemeClr>
              </a:gs>
            </a:gsLst>
            <a:lin ang="13500000" scaled="1"/>
          </a:gradFill>
          <a:ln w="19050">
            <a:solidFill>
              <a:schemeClr val="bg1">
                <a:lumMod val="9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9224" tIns="39612" rIns="79224" bIns="39612" anchor="ctr"/>
          <a:lstStyle/>
          <a:p>
            <a:r>
              <a:rPr lang="zh-CN" altLang="en-US" dirty="0" smtClean="0">
                <a:solidFill>
                  <a:schemeClr val="tx1"/>
                </a:solidFill>
              </a:rPr>
              <a:t>包括斑疹和丘疹</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048623" name="AutoShape 12"/>
          <p:cNvSpPr>
            <a:spLocks noChangeArrowheads="1"/>
          </p:cNvSpPr>
          <p:nvPr/>
        </p:nvSpPr>
        <p:spPr bwMode="auto">
          <a:xfrm>
            <a:off x="6191395" y="2949610"/>
            <a:ext cx="1530689" cy="296546"/>
          </a:xfrm>
          <a:prstGeom prst="roundRect">
            <a:avLst>
              <a:gd name="adj" fmla="val 13125"/>
            </a:avLst>
          </a:prstGeom>
          <a:gradFill flip="none" rotWithShape="1">
            <a:gsLst>
              <a:gs pos="0">
                <a:srgbClr val="FF0000"/>
              </a:gs>
              <a:gs pos="79000">
                <a:srgbClr val="C00000"/>
              </a:gs>
              <a:gs pos="100000">
                <a:srgbClr val="FF0000"/>
              </a:gs>
            </a:gsLst>
            <a:path path="circle">
              <a:fillToRect l="50000" t="50000" r="50000" b="50000"/>
            </a:path>
          </a:gradFill>
          <a:ln w="6350" cap="flat" cmpd="sng">
            <a:solidFill>
              <a:srgbClr val="FFFFFF"/>
            </a:solidFill>
            <a:bevel/>
          </a:ln>
        </p:spPr>
        <p:txBody>
          <a:bodyPr lIns="79146" tIns="39572" rIns="79146" bIns="39572" anchor="ctr"/>
          <a:lstStyle/>
          <a:p>
            <a:pPr algn="ctr" fontAlgn="base">
              <a:spcBef>
                <a:spcPct val="0"/>
              </a:spcBef>
              <a:spcAft>
                <a:spcPct val="0"/>
              </a:spcAft>
              <a:buFont typeface="Arial" panose="020B0604020202020204" pitchFamily="34" charset="0"/>
              <a:buNone/>
            </a:pPr>
            <a:endParaRPr lang="zh-CN" altLang="en-US" sz="2300" b="1" kern="0" dirty="0">
              <a:solidFill>
                <a:srgbClr val="FFFFFF"/>
              </a:solidFill>
              <a:latin typeface="Arial" panose="020B0604020202020204" pitchFamily="34" charset="0"/>
              <a:ea typeface="微软雅黑" panose="020B0503020204020204" pitchFamily="34" charset="-122"/>
            </a:endParaRPr>
          </a:p>
        </p:txBody>
      </p:sp>
      <p:sp>
        <p:nvSpPr>
          <p:cNvPr id="1048624" name="Text Box 13"/>
          <p:cNvSpPr txBox="1">
            <a:spLocks noChangeArrowheads="1"/>
          </p:cNvSpPr>
          <p:nvPr/>
        </p:nvSpPr>
        <p:spPr bwMode="auto">
          <a:xfrm>
            <a:off x="6191396" y="2950530"/>
            <a:ext cx="1534814" cy="356916"/>
          </a:xfrm>
          <a:prstGeom prst="rect">
            <a:avLst/>
          </a:prstGeom>
          <a:solidFill>
            <a:srgbClr val="7BC143"/>
          </a:solidFill>
          <a:ln w="1905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400" b="1">
                <a:latin typeface="微软雅黑" panose="020B0503020204020204" pitchFamily="34" charset="-122"/>
                <a:ea typeface="微软雅黑" panose="020B0503020204020204" pitchFamily="34" charset="-122"/>
              </a:defRPr>
            </a:lvl1pPr>
          </a:lstStyle>
          <a:p>
            <a:r>
              <a:rPr lang="zh-CN" altLang="en-US" sz="2000" dirty="0" smtClean="0">
                <a:solidFill>
                  <a:schemeClr val="tx1"/>
                </a:solidFill>
              </a:rPr>
              <a:t>紫癜</a:t>
            </a:r>
            <a:endParaRPr lang="zh-CN" altLang="en-US" sz="2000" dirty="0">
              <a:solidFill>
                <a:schemeClr val="tx1"/>
              </a:solidFill>
            </a:endParaRPr>
          </a:p>
        </p:txBody>
      </p:sp>
      <p:sp>
        <p:nvSpPr>
          <p:cNvPr id="1048625" name="AutoShape 14"/>
          <p:cNvSpPr>
            <a:spLocks noChangeArrowheads="1"/>
          </p:cNvSpPr>
          <p:nvPr/>
        </p:nvSpPr>
        <p:spPr bwMode="auto">
          <a:xfrm>
            <a:off x="6113004" y="3389337"/>
            <a:ext cx="1692972" cy="716651"/>
          </a:xfrm>
          <a:prstGeom prst="roundRect">
            <a:avLst>
              <a:gd name="adj" fmla="val 5657"/>
            </a:avLst>
          </a:prstGeom>
          <a:gradFill flip="none" rotWithShape="1">
            <a:gsLst>
              <a:gs pos="0">
                <a:schemeClr val="bg1">
                  <a:lumMod val="75000"/>
                  <a:tint val="66000"/>
                  <a:satMod val="160000"/>
                </a:schemeClr>
              </a:gs>
              <a:gs pos="50000">
                <a:schemeClr val="bg1">
                  <a:tint val="44500"/>
                  <a:satMod val="160000"/>
                  <a:lumMod val="96000"/>
                </a:schemeClr>
              </a:gs>
              <a:gs pos="100000">
                <a:schemeClr val="bg1">
                  <a:lumMod val="75000"/>
                  <a:tint val="23500"/>
                  <a:satMod val="160000"/>
                </a:schemeClr>
              </a:gs>
            </a:gsLst>
            <a:lin ang="13500000" scaled="1"/>
          </a:gradFill>
          <a:ln w="19050">
            <a:solidFill>
              <a:schemeClr val="bg1">
                <a:lumMod val="9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9224" tIns="39612" rIns="79224" bIns="39612" anchor="ctr"/>
          <a:lstStyle/>
          <a:p>
            <a:r>
              <a:rPr lang="zh-CN" altLang="en-US" dirty="0" smtClean="0">
                <a:solidFill>
                  <a:schemeClr val="tx1"/>
                </a:solidFill>
                <a:latin typeface="微软雅黑" panose="020B0503020204020204" pitchFamily="34" charset="-122"/>
                <a:ea typeface="微软雅黑" panose="020B0503020204020204" pitchFamily="34" charset="-122"/>
              </a:rPr>
              <a:t>紫癜</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048626" name="AutoShape 15"/>
          <p:cNvSpPr>
            <a:spLocks noChangeArrowheads="1"/>
          </p:cNvSpPr>
          <p:nvPr/>
        </p:nvSpPr>
        <p:spPr bwMode="auto">
          <a:xfrm>
            <a:off x="3876796" y="2949610"/>
            <a:ext cx="1530689" cy="296546"/>
          </a:xfrm>
          <a:prstGeom prst="roundRect">
            <a:avLst>
              <a:gd name="adj" fmla="val 13125"/>
            </a:avLst>
          </a:prstGeom>
          <a:gradFill flip="none" rotWithShape="1">
            <a:gsLst>
              <a:gs pos="0">
                <a:srgbClr val="FF0000"/>
              </a:gs>
              <a:gs pos="79000">
                <a:srgbClr val="C00000"/>
              </a:gs>
              <a:gs pos="100000">
                <a:srgbClr val="FF0000"/>
              </a:gs>
            </a:gsLst>
            <a:path path="circle">
              <a:fillToRect l="50000" t="50000" r="50000" b="50000"/>
            </a:path>
          </a:gradFill>
          <a:ln w="6350" cap="flat" cmpd="sng">
            <a:solidFill>
              <a:srgbClr val="FFFFFF"/>
            </a:solidFill>
            <a:bevel/>
          </a:ln>
        </p:spPr>
        <p:txBody>
          <a:bodyPr lIns="79146" tIns="39572" rIns="79146" bIns="39572" anchor="ctr"/>
          <a:lstStyle/>
          <a:p>
            <a:pPr algn="ctr" fontAlgn="base">
              <a:spcBef>
                <a:spcPct val="0"/>
              </a:spcBef>
              <a:spcAft>
                <a:spcPct val="0"/>
              </a:spcAft>
              <a:buFont typeface="Arial" panose="020B0604020202020204" pitchFamily="34" charset="0"/>
              <a:buNone/>
            </a:pPr>
            <a:endParaRPr lang="zh-CN" altLang="en-US" sz="2300" b="1" kern="0" dirty="0">
              <a:solidFill>
                <a:srgbClr val="FFFFFF"/>
              </a:solidFill>
              <a:latin typeface="Arial" panose="020B0604020202020204" pitchFamily="34" charset="0"/>
              <a:ea typeface="微软雅黑" panose="020B0503020204020204" pitchFamily="34" charset="-122"/>
            </a:endParaRPr>
          </a:p>
        </p:txBody>
      </p:sp>
      <p:sp>
        <p:nvSpPr>
          <p:cNvPr id="1048627" name="Text Box 16"/>
          <p:cNvSpPr txBox="1">
            <a:spLocks noChangeArrowheads="1"/>
          </p:cNvSpPr>
          <p:nvPr/>
        </p:nvSpPr>
        <p:spPr bwMode="auto">
          <a:xfrm>
            <a:off x="3876796" y="2950530"/>
            <a:ext cx="1534814" cy="356916"/>
          </a:xfrm>
          <a:prstGeom prst="rect">
            <a:avLst/>
          </a:prstGeom>
          <a:solidFill>
            <a:srgbClr val="7BC143"/>
          </a:solidFill>
          <a:ln w="1905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400" b="1">
                <a:latin typeface="微软雅黑" panose="020B0503020204020204" pitchFamily="34" charset="-122"/>
                <a:ea typeface="微软雅黑" panose="020B0503020204020204" pitchFamily="34" charset="-122"/>
              </a:defRPr>
            </a:lvl1pPr>
          </a:lstStyle>
          <a:p>
            <a:r>
              <a:rPr lang="zh-CN" altLang="en-US" sz="2000" dirty="0" smtClean="0">
                <a:solidFill>
                  <a:schemeClr val="tx1"/>
                </a:solidFill>
              </a:rPr>
              <a:t>疱疹</a:t>
            </a:r>
            <a:endParaRPr lang="en-US" sz="2000" dirty="0"/>
          </a:p>
        </p:txBody>
      </p:sp>
      <p:sp>
        <p:nvSpPr>
          <p:cNvPr id="1048628" name="AutoShape 17"/>
          <p:cNvSpPr>
            <a:spLocks noChangeArrowheads="1"/>
          </p:cNvSpPr>
          <p:nvPr/>
        </p:nvSpPr>
        <p:spPr bwMode="auto">
          <a:xfrm>
            <a:off x="3857620" y="3429006"/>
            <a:ext cx="1691597" cy="716651"/>
          </a:xfrm>
          <a:prstGeom prst="roundRect">
            <a:avLst>
              <a:gd name="adj" fmla="val 5657"/>
            </a:avLst>
          </a:prstGeom>
          <a:gradFill flip="none" rotWithShape="1">
            <a:gsLst>
              <a:gs pos="0">
                <a:schemeClr val="bg1">
                  <a:lumMod val="75000"/>
                  <a:tint val="66000"/>
                  <a:satMod val="160000"/>
                </a:schemeClr>
              </a:gs>
              <a:gs pos="50000">
                <a:schemeClr val="bg1">
                  <a:tint val="44500"/>
                  <a:satMod val="160000"/>
                  <a:lumMod val="96000"/>
                </a:schemeClr>
              </a:gs>
              <a:gs pos="100000">
                <a:schemeClr val="bg1">
                  <a:lumMod val="75000"/>
                  <a:tint val="23500"/>
                  <a:satMod val="160000"/>
                </a:schemeClr>
              </a:gs>
            </a:gsLst>
            <a:lin ang="13500000" scaled="1"/>
          </a:gradFill>
          <a:ln w="19050">
            <a:solidFill>
              <a:schemeClr val="bg1">
                <a:lumMod val="9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9224" tIns="39612" rIns="79224" bIns="39612" anchor="ctr"/>
          <a:lstStyle/>
          <a:p>
            <a:r>
              <a:rPr lang="zh-CN" altLang="en-US" dirty="0" smtClean="0">
                <a:solidFill>
                  <a:schemeClr val="tx1"/>
                </a:solidFill>
              </a:rPr>
              <a:t>包括大疱和小疱及脓胞疹</a:t>
            </a:r>
            <a:endParaRPr lang="zh-CN" altLang="en-US" dirty="0">
              <a:solidFill>
                <a:schemeClr val="tx1"/>
              </a:solidFill>
              <a:latin typeface="微软雅黑" panose="020B0503020204020204" pitchFamily="34" charset="-122"/>
              <a:ea typeface="微软雅黑" panose="020B0503020204020204" pitchFamily="34" charset="-122"/>
            </a:endParaRPr>
          </a:p>
        </p:txBody>
      </p:sp>
      <p:cxnSp>
        <p:nvCxnSpPr>
          <p:cNvPr id="3145730" name="AutoShape 18"/>
          <p:cNvCxnSpPr>
            <a:cxnSpLocks noChangeShapeType="1"/>
            <a:stCxn id="1048619" idx="2"/>
            <a:endCxn id="1048627" idx="0"/>
          </p:cNvCxnSpPr>
          <p:nvPr/>
        </p:nvCxnSpPr>
        <p:spPr bwMode="auto">
          <a:xfrm rot="16200000" flipH="1">
            <a:off x="4422324" y="2728651"/>
            <a:ext cx="442992" cy="765"/>
          </a:xfrm>
          <a:prstGeom prst="straightConnector1">
            <a:avLst/>
          </a:prstGeom>
          <a:noFill/>
          <a:ln w="9525">
            <a:solidFill>
              <a:srgbClr val="000000"/>
            </a:solidFill>
            <a:round/>
          </a:ln>
        </p:spPr>
      </p:cxnSp>
      <p:cxnSp>
        <p:nvCxnSpPr>
          <p:cNvPr id="3145731" name="AutoShape 19"/>
          <p:cNvCxnSpPr>
            <a:cxnSpLocks noChangeShapeType="1"/>
            <a:stCxn id="1048619" idx="2"/>
            <a:endCxn id="1048621" idx="0"/>
          </p:cNvCxnSpPr>
          <p:nvPr/>
        </p:nvCxnSpPr>
        <p:spPr bwMode="auto">
          <a:xfrm rot="5400000">
            <a:off x="3126466" y="1433558"/>
            <a:ext cx="442992" cy="2590952"/>
          </a:xfrm>
          <a:prstGeom prst="bentConnector3">
            <a:avLst>
              <a:gd name="adj1" fmla="val 50000"/>
            </a:avLst>
          </a:prstGeom>
          <a:noFill/>
          <a:ln w="9525">
            <a:solidFill>
              <a:srgbClr val="000000"/>
            </a:solidFill>
            <a:miter lim="800000"/>
            <a:tailEnd type="triangle" w="med" len="med"/>
          </a:ln>
        </p:spPr>
      </p:cxnSp>
      <p:cxnSp>
        <p:nvCxnSpPr>
          <p:cNvPr id="3145732" name="AutoShape 19"/>
          <p:cNvCxnSpPr>
            <a:cxnSpLocks noChangeShapeType="1"/>
          </p:cNvCxnSpPr>
          <p:nvPr/>
        </p:nvCxnSpPr>
        <p:spPr bwMode="auto">
          <a:xfrm rot="16200000" flipH="1">
            <a:off x="5721661" y="1434098"/>
            <a:ext cx="442994" cy="2591720"/>
          </a:xfrm>
          <a:prstGeom prst="bentConnector3">
            <a:avLst>
              <a:gd name="adj1" fmla="val 50000"/>
            </a:avLst>
          </a:prstGeom>
          <a:noFill/>
          <a:ln w="9525">
            <a:solidFill>
              <a:srgbClr val="000000"/>
            </a:solidFill>
            <a:miter lim="800000"/>
            <a:tailEnd type="triangle" w="med" len="med"/>
          </a:ln>
        </p:spPr>
      </p:cxnSp>
    </p:spTree>
    <p:extLst>
      <p:ext uri="{BB962C8B-B14F-4D97-AF65-F5344CB8AC3E}">
        <p14:creationId xmlns:p14="http://schemas.microsoft.com/office/powerpoint/2010/main" val="41368344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48617"/>
                                        </p:tgtEl>
                                        <p:attrNameLst>
                                          <p:attrName>style.visibility</p:attrName>
                                        </p:attrNameLst>
                                      </p:cBhvr>
                                      <p:to>
                                        <p:strVal val="visible"/>
                                      </p:to>
                                    </p:set>
                                    <p:animEffect transition="in" filter="fade">
                                      <p:cBhvr>
                                        <p:cTn id="7" dur="500"/>
                                        <p:tgtEl>
                                          <p:spTgt spid="1048617"/>
                                        </p:tgtEl>
                                      </p:cBhvr>
                                    </p:animEffect>
                                    <p:anim calcmode="lin" valueType="num">
                                      <p:cBhvr>
                                        <p:cTn id="8" dur="500" fill="hold"/>
                                        <p:tgtEl>
                                          <p:spTgt spid="1048617"/>
                                        </p:tgtEl>
                                        <p:attrNameLst>
                                          <p:attrName>ppt_x</p:attrName>
                                        </p:attrNameLst>
                                      </p:cBhvr>
                                      <p:tavLst>
                                        <p:tav tm="0">
                                          <p:val>
                                            <p:strVal val="#ppt_x"/>
                                          </p:val>
                                        </p:tav>
                                        <p:tav tm="100000">
                                          <p:val>
                                            <p:strVal val="#ppt_x"/>
                                          </p:val>
                                        </p:tav>
                                      </p:tavLst>
                                    </p:anim>
                                    <p:anim calcmode="lin" valueType="num">
                                      <p:cBhvr>
                                        <p:cTn id="9" dur="500" fill="hold"/>
                                        <p:tgtEl>
                                          <p:spTgt spid="10486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48618"/>
                                        </p:tgtEl>
                                        <p:attrNameLst>
                                          <p:attrName>style.visibility</p:attrName>
                                        </p:attrNameLst>
                                      </p:cBhvr>
                                      <p:to>
                                        <p:strVal val="visible"/>
                                      </p:to>
                                    </p:set>
                                    <p:animEffect transition="in" filter="fade">
                                      <p:cBhvr>
                                        <p:cTn id="12" dur="500"/>
                                        <p:tgtEl>
                                          <p:spTgt spid="1048618"/>
                                        </p:tgtEl>
                                      </p:cBhvr>
                                    </p:animEffect>
                                    <p:anim calcmode="lin" valueType="num">
                                      <p:cBhvr>
                                        <p:cTn id="13" dur="500" fill="hold"/>
                                        <p:tgtEl>
                                          <p:spTgt spid="1048618"/>
                                        </p:tgtEl>
                                        <p:attrNameLst>
                                          <p:attrName>ppt_x</p:attrName>
                                        </p:attrNameLst>
                                      </p:cBhvr>
                                      <p:tavLst>
                                        <p:tav tm="0">
                                          <p:val>
                                            <p:strVal val="#ppt_x"/>
                                          </p:val>
                                        </p:tav>
                                        <p:tav tm="100000">
                                          <p:val>
                                            <p:strVal val="#ppt_x"/>
                                          </p:val>
                                        </p:tav>
                                      </p:tavLst>
                                    </p:anim>
                                    <p:anim calcmode="lin" valueType="num">
                                      <p:cBhvr>
                                        <p:cTn id="14" dur="500" fill="hold"/>
                                        <p:tgtEl>
                                          <p:spTgt spid="10486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48619"/>
                                        </p:tgtEl>
                                        <p:attrNameLst>
                                          <p:attrName>style.visibility</p:attrName>
                                        </p:attrNameLst>
                                      </p:cBhvr>
                                      <p:to>
                                        <p:strVal val="visible"/>
                                      </p:to>
                                    </p:set>
                                    <p:animEffect transition="in" filter="fade">
                                      <p:cBhvr>
                                        <p:cTn id="17" dur="500"/>
                                        <p:tgtEl>
                                          <p:spTgt spid="1048619"/>
                                        </p:tgtEl>
                                      </p:cBhvr>
                                    </p:animEffect>
                                    <p:anim calcmode="lin" valueType="num">
                                      <p:cBhvr>
                                        <p:cTn id="18" dur="500" fill="hold"/>
                                        <p:tgtEl>
                                          <p:spTgt spid="1048619"/>
                                        </p:tgtEl>
                                        <p:attrNameLst>
                                          <p:attrName>ppt_x</p:attrName>
                                        </p:attrNameLst>
                                      </p:cBhvr>
                                      <p:tavLst>
                                        <p:tav tm="0">
                                          <p:val>
                                            <p:strVal val="#ppt_x"/>
                                          </p:val>
                                        </p:tav>
                                        <p:tav tm="100000">
                                          <p:val>
                                            <p:strVal val="#ppt_x"/>
                                          </p:val>
                                        </p:tav>
                                      </p:tavLst>
                                    </p:anim>
                                    <p:anim calcmode="lin" valueType="num">
                                      <p:cBhvr>
                                        <p:cTn id="19" dur="500" fill="hold"/>
                                        <p:tgtEl>
                                          <p:spTgt spid="1048619"/>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3145730"/>
                                        </p:tgtEl>
                                        <p:attrNameLst>
                                          <p:attrName>style.visibility</p:attrName>
                                        </p:attrNameLst>
                                      </p:cBhvr>
                                      <p:to>
                                        <p:strVal val="visible"/>
                                      </p:to>
                                    </p:set>
                                    <p:animEffect transition="in" filter="wipe(up)">
                                      <p:cBhvr>
                                        <p:cTn id="23" dur="500"/>
                                        <p:tgtEl>
                                          <p:spTgt spid="3145730"/>
                                        </p:tgtEl>
                                      </p:cBhvr>
                                    </p:animEffect>
                                  </p:childTnLst>
                                </p:cTn>
                              </p:par>
                              <p:par>
                                <p:cTn id="24" presetID="22" presetClass="entr" presetSubtype="1" fill="hold" nodeType="withEffect">
                                  <p:stCondLst>
                                    <p:cond delay="0"/>
                                  </p:stCondLst>
                                  <p:childTnLst>
                                    <p:set>
                                      <p:cBhvr>
                                        <p:cTn id="25" dur="1" fill="hold">
                                          <p:stCondLst>
                                            <p:cond delay="0"/>
                                          </p:stCondLst>
                                        </p:cTn>
                                        <p:tgtEl>
                                          <p:spTgt spid="3145732"/>
                                        </p:tgtEl>
                                        <p:attrNameLst>
                                          <p:attrName>style.visibility</p:attrName>
                                        </p:attrNameLst>
                                      </p:cBhvr>
                                      <p:to>
                                        <p:strVal val="visible"/>
                                      </p:to>
                                    </p:set>
                                    <p:animEffect transition="in" filter="wipe(up)">
                                      <p:cBhvr>
                                        <p:cTn id="26" dur="500"/>
                                        <p:tgtEl>
                                          <p:spTgt spid="3145732"/>
                                        </p:tgtEl>
                                      </p:cBhvr>
                                    </p:animEffect>
                                  </p:childTnLst>
                                </p:cTn>
                              </p:par>
                              <p:par>
                                <p:cTn id="27" presetID="22" presetClass="entr" presetSubtype="1" fill="hold" nodeType="withEffect">
                                  <p:stCondLst>
                                    <p:cond delay="0"/>
                                  </p:stCondLst>
                                  <p:childTnLst>
                                    <p:set>
                                      <p:cBhvr>
                                        <p:cTn id="28" dur="1" fill="hold">
                                          <p:stCondLst>
                                            <p:cond delay="0"/>
                                          </p:stCondLst>
                                        </p:cTn>
                                        <p:tgtEl>
                                          <p:spTgt spid="3145731"/>
                                        </p:tgtEl>
                                        <p:attrNameLst>
                                          <p:attrName>style.visibility</p:attrName>
                                        </p:attrNameLst>
                                      </p:cBhvr>
                                      <p:to>
                                        <p:strVal val="visible"/>
                                      </p:to>
                                    </p:set>
                                    <p:animEffect transition="in" filter="wipe(up)">
                                      <p:cBhvr>
                                        <p:cTn id="29" dur="500"/>
                                        <p:tgtEl>
                                          <p:spTgt spid="3145731"/>
                                        </p:tgtEl>
                                      </p:cBhvr>
                                    </p:animEffect>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1048620"/>
                                        </p:tgtEl>
                                        <p:attrNameLst>
                                          <p:attrName>style.visibility</p:attrName>
                                        </p:attrNameLst>
                                      </p:cBhvr>
                                      <p:to>
                                        <p:strVal val="visible"/>
                                      </p:to>
                                    </p:set>
                                    <p:animEffect transition="in" filter="fade">
                                      <p:cBhvr>
                                        <p:cTn id="33" dur="500"/>
                                        <p:tgtEl>
                                          <p:spTgt spid="1048620"/>
                                        </p:tgtEl>
                                      </p:cBhvr>
                                    </p:animEffect>
                                    <p:anim calcmode="lin" valueType="num">
                                      <p:cBhvr>
                                        <p:cTn id="34" dur="500" fill="hold"/>
                                        <p:tgtEl>
                                          <p:spTgt spid="1048620"/>
                                        </p:tgtEl>
                                        <p:attrNameLst>
                                          <p:attrName>ppt_x</p:attrName>
                                        </p:attrNameLst>
                                      </p:cBhvr>
                                      <p:tavLst>
                                        <p:tav tm="0">
                                          <p:val>
                                            <p:strVal val="#ppt_x"/>
                                          </p:val>
                                        </p:tav>
                                        <p:tav tm="100000">
                                          <p:val>
                                            <p:strVal val="#ppt_x"/>
                                          </p:val>
                                        </p:tav>
                                      </p:tavLst>
                                    </p:anim>
                                    <p:anim calcmode="lin" valueType="num">
                                      <p:cBhvr>
                                        <p:cTn id="35" dur="500" fill="hold"/>
                                        <p:tgtEl>
                                          <p:spTgt spid="104862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048621"/>
                                        </p:tgtEl>
                                        <p:attrNameLst>
                                          <p:attrName>style.visibility</p:attrName>
                                        </p:attrNameLst>
                                      </p:cBhvr>
                                      <p:to>
                                        <p:strVal val="visible"/>
                                      </p:to>
                                    </p:set>
                                    <p:animEffect transition="in" filter="fade">
                                      <p:cBhvr>
                                        <p:cTn id="38" dur="500"/>
                                        <p:tgtEl>
                                          <p:spTgt spid="1048621"/>
                                        </p:tgtEl>
                                      </p:cBhvr>
                                    </p:animEffect>
                                    <p:anim calcmode="lin" valueType="num">
                                      <p:cBhvr>
                                        <p:cTn id="39" dur="500" fill="hold"/>
                                        <p:tgtEl>
                                          <p:spTgt spid="1048621"/>
                                        </p:tgtEl>
                                        <p:attrNameLst>
                                          <p:attrName>ppt_x</p:attrName>
                                        </p:attrNameLst>
                                      </p:cBhvr>
                                      <p:tavLst>
                                        <p:tav tm="0">
                                          <p:val>
                                            <p:strVal val="#ppt_x"/>
                                          </p:val>
                                        </p:tav>
                                        <p:tav tm="100000">
                                          <p:val>
                                            <p:strVal val="#ppt_x"/>
                                          </p:val>
                                        </p:tav>
                                      </p:tavLst>
                                    </p:anim>
                                    <p:anim calcmode="lin" valueType="num">
                                      <p:cBhvr>
                                        <p:cTn id="40" dur="500" fill="hold"/>
                                        <p:tgtEl>
                                          <p:spTgt spid="104862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48622"/>
                                        </p:tgtEl>
                                        <p:attrNameLst>
                                          <p:attrName>style.visibility</p:attrName>
                                        </p:attrNameLst>
                                      </p:cBhvr>
                                      <p:to>
                                        <p:strVal val="visible"/>
                                      </p:to>
                                    </p:set>
                                    <p:animEffect transition="in" filter="fade">
                                      <p:cBhvr>
                                        <p:cTn id="43" dur="500"/>
                                        <p:tgtEl>
                                          <p:spTgt spid="1048622"/>
                                        </p:tgtEl>
                                      </p:cBhvr>
                                    </p:animEffect>
                                    <p:anim calcmode="lin" valueType="num">
                                      <p:cBhvr>
                                        <p:cTn id="44" dur="500" fill="hold"/>
                                        <p:tgtEl>
                                          <p:spTgt spid="1048622"/>
                                        </p:tgtEl>
                                        <p:attrNameLst>
                                          <p:attrName>ppt_x</p:attrName>
                                        </p:attrNameLst>
                                      </p:cBhvr>
                                      <p:tavLst>
                                        <p:tav tm="0">
                                          <p:val>
                                            <p:strVal val="#ppt_x"/>
                                          </p:val>
                                        </p:tav>
                                        <p:tav tm="100000">
                                          <p:val>
                                            <p:strVal val="#ppt_x"/>
                                          </p:val>
                                        </p:tav>
                                      </p:tavLst>
                                    </p:anim>
                                    <p:anim calcmode="lin" valueType="num">
                                      <p:cBhvr>
                                        <p:cTn id="45" dur="500" fill="hold"/>
                                        <p:tgtEl>
                                          <p:spTgt spid="1048622"/>
                                        </p:tgtEl>
                                        <p:attrNameLst>
                                          <p:attrName>ppt_y</p:attrName>
                                        </p:attrNameLst>
                                      </p:cBhvr>
                                      <p:tavLst>
                                        <p:tav tm="0">
                                          <p:val>
                                            <p:strVal val="#ppt_y+.1"/>
                                          </p:val>
                                        </p:tav>
                                        <p:tav tm="100000">
                                          <p:val>
                                            <p:strVal val="#ppt_y"/>
                                          </p:val>
                                        </p:tav>
                                      </p:tavLst>
                                    </p:anim>
                                  </p:childTnLst>
                                </p:cTn>
                              </p:par>
                            </p:childTnLst>
                          </p:cTn>
                        </p:par>
                        <p:par>
                          <p:cTn id="46" fill="hold">
                            <p:stCondLst>
                              <p:cond delay="1500"/>
                            </p:stCondLst>
                            <p:childTnLst>
                              <p:par>
                                <p:cTn id="47" presetID="42" presetClass="entr" presetSubtype="0" fill="hold" grpId="0" nodeType="afterEffect">
                                  <p:stCondLst>
                                    <p:cond delay="0"/>
                                  </p:stCondLst>
                                  <p:childTnLst>
                                    <p:set>
                                      <p:cBhvr>
                                        <p:cTn id="48" dur="1" fill="hold">
                                          <p:stCondLst>
                                            <p:cond delay="0"/>
                                          </p:stCondLst>
                                        </p:cTn>
                                        <p:tgtEl>
                                          <p:spTgt spid="1048626"/>
                                        </p:tgtEl>
                                        <p:attrNameLst>
                                          <p:attrName>style.visibility</p:attrName>
                                        </p:attrNameLst>
                                      </p:cBhvr>
                                      <p:to>
                                        <p:strVal val="visible"/>
                                      </p:to>
                                    </p:set>
                                    <p:animEffect transition="in" filter="fade">
                                      <p:cBhvr>
                                        <p:cTn id="49" dur="500"/>
                                        <p:tgtEl>
                                          <p:spTgt spid="1048626"/>
                                        </p:tgtEl>
                                      </p:cBhvr>
                                    </p:animEffect>
                                    <p:anim calcmode="lin" valueType="num">
                                      <p:cBhvr>
                                        <p:cTn id="50" dur="500" fill="hold"/>
                                        <p:tgtEl>
                                          <p:spTgt spid="1048626"/>
                                        </p:tgtEl>
                                        <p:attrNameLst>
                                          <p:attrName>ppt_x</p:attrName>
                                        </p:attrNameLst>
                                      </p:cBhvr>
                                      <p:tavLst>
                                        <p:tav tm="0">
                                          <p:val>
                                            <p:strVal val="#ppt_x"/>
                                          </p:val>
                                        </p:tav>
                                        <p:tav tm="100000">
                                          <p:val>
                                            <p:strVal val="#ppt_x"/>
                                          </p:val>
                                        </p:tav>
                                      </p:tavLst>
                                    </p:anim>
                                    <p:anim calcmode="lin" valueType="num">
                                      <p:cBhvr>
                                        <p:cTn id="51" dur="500" fill="hold"/>
                                        <p:tgtEl>
                                          <p:spTgt spid="104862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048627"/>
                                        </p:tgtEl>
                                        <p:attrNameLst>
                                          <p:attrName>style.visibility</p:attrName>
                                        </p:attrNameLst>
                                      </p:cBhvr>
                                      <p:to>
                                        <p:strVal val="visible"/>
                                      </p:to>
                                    </p:set>
                                    <p:animEffect transition="in" filter="fade">
                                      <p:cBhvr>
                                        <p:cTn id="54" dur="500"/>
                                        <p:tgtEl>
                                          <p:spTgt spid="1048627"/>
                                        </p:tgtEl>
                                      </p:cBhvr>
                                    </p:animEffect>
                                    <p:anim calcmode="lin" valueType="num">
                                      <p:cBhvr>
                                        <p:cTn id="55" dur="500" fill="hold"/>
                                        <p:tgtEl>
                                          <p:spTgt spid="1048627"/>
                                        </p:tgtEl>
                                        <p:attrNameLst>
                                          <p:attrName>ppt_x</p:attrName>
                                        </p:attrNameLst>
                                      </p:cBhvr>
                                      <p:tavLst>
                                        <p:tav tm="0">
                                          <p:val>
                                            <p:strVal val="#ppt_x"/>
                                          </p:val>
                                        </p:tav>
                                        <p:tav tm="100000">
                                          <p:val>
                                            <p:strVal val="#ppt_x"/>
                                          </p:val>
                                        </p:tav>
                                      </p:tavLst>
                                    </p:anim>
                                    <p:anim calcmode="lin" valueType="num">
                                      <p:cBhvr>
                                        <p:cTn id="56" dur="500" fill="hold"/>
                                        <p:tgtEl>
                                          <p:spTgt spid="104862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048628"/>
                                        </p:tgtEl>
                                        <p:attrNameLst>
                                          <p:attrName>style.visibility</p:attrName>
                                        </p:attrNameLst>
                                      </p:cBhvr>
                                      <p:to>
                                        <p:strVal val="visible"/>
                                      </p:to>
                                    </p:set>
                                    <p:animEffect transition="in" filter="fade">
                                      <p:cBhvr>
                                        <p:cTn id="59" dur="500"/>
                                        <p:tgtEl>
                                          <p:spTgt spid="1048628"/>
                                        </p:tgtEl>
                                      </p:cBhvr>
                                    </p:animEffect>
                                    <p:anim calcmode="lin" valueType="num">
                                      <p:cBhvr>
                                        <p:cTn id="60" dur="500" fill="hold"/>
                                        <p:tgtEl>
                                          <p:spTgt spid="1048628"/>
                                        </p:tgtEl>
                                        <p:attrNameLst>
                                          <p:attrName>ppt_x</p:attrName>
                                        </p:attrNameLst>
                                      </p:cBhvr>
                                      <p:tavLst>
                                        <p:tav tm="0">
                                          <p:val>
                                            <p:strVal val="#ppt_x"/>
                                          </p:val>
                                        </p:tav>
                                        <p:tav tm="100000">
                                          <p:val>
                                            <p:strVal val="#ppt_x"/>
                                          </p:val>
                                        </p:tav>
                                      </p:tavLst>
                                    </p:anim>
                                    <p:anim calcmode="lin" valueType="num">
                                      <p:cBhvr>
                                        <p:cTn id="61" dur="500" fill="hold"/>
                                        <p:tgtEl>
                                          <p:spTgt spid="1048628"/>
                                        </p:tgtEl>
                                        <p:attrNameLst>
                                          <p:attrName>ppt_y</p:attrName>
                                        </p:attrNameLst>
                                      </p:cBhvr>
                                      <p:tavLst>
                                        <p:tav tm="0">
                                          <p:val>
                                            <p:strVal val="#ppt_y+.1"/>
                                          </p:val>
                                        </p:tav>
                                        <p:tav tm="100000">
                                          <p:val>
                                            <p:strVal val="#ppt_y"/>
                                          </p:val>
                                        </p:tav>
                                      </p:tavLst>
                                    </p:anim>
                                  </p:childTnLst>
                                </p:cTn>
                              </p:par>
                            </p:childTnLst>
                          </p:cTn>
                        </p:par>
                        <p:par>
                          <p:cTn id="62" fill="hold">
                            <p:stCondLst>
                              <p:cond delay="2000"/>
                            </p:stCondLst>
                            <p:childTnLst>
                              <p:par>
                                <p:cTn id="63" presetID="42" presetClass="entr" presetSubtype="0" fill="hold" grpId="0" nodeType="afterEffect">
                                  <p:stCondLst>
                                    <p:cond delay="0"/>
                                  </p:stCondLst>
                                  <p:childTnLst>
                                    <p:set>
                                      <p:cBhvr>
                                        <p:cTn id="64" dur="1" fill="hold">
                                          <p:stCondLst>
                                            <p:cond delay="0"/>
                                          </p:stCondLst>
                                        </p:cTn>
                                        <p:tgtEl>
                                          <p:spTgt spid="1048623"/>
                                        </p:tgtEl>
                                        <p:attrNameLst>
                                          <p:attrName>style.visibility</p:attrName>
                                        </p:attrNameLst>
                                      </p:cBhvr>
                                      <p:to>
                                        <p:strVal val="visible"/>
                                      </p:to>
                                    </p:set>
                                    <p:animEffect transition="in" filter="fade">
                                      <p:cBhvr>
                                        <p:cTn id="65" dur="500"/>
                                        <p:tgtEl>
                                          <p:spTgt spid="1048623"/>
                                        </p:tgtEl>
                                      </p:cBhvr>
                                    </p:animEffect>
                                    <p:anim calcmode="lin" valueType="num">
                                      <p:cBhvr>
                                        <p:cTn id="66" dur="500" fill="hold"/>
                                        <p:tgtEl>
                                          <p:spTgt spid="1048623"/>
                                        </p:tgtEl>
                                        <p:attrNameLst>
                                          <p:attrName>ppt_x</p:attrName>
                                        </p:attrNameLst>
                                      </p:cBhvr>
                                      <p:tavLst>
                                        <p:tav tm="0">
                                          <p:val>
                                            <p:strVal val="#ppt_x"/>
                                          </p:val>
                                        </p:tav>
                                        <p:tav tm="100000">
                                          <p:val>
                                            <p:strVal val="#ppt_x"/>
                                          </p:val>
                                        </p:tav>
                                      </p:tavLst>
                                    </p:anim>
                                    <p:anim calcmode="lin" valueType="num">
                                      <p:cBhvr>
                                        <p:cTn id="67" dur="500" fill="hold"/>
                                        <p:tgtEl>
                                          <p:spTgt spid="1048623"/>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048624"/>
                                        </p:tgtEl>
                                        <p:attrNameLst>
                                          <p:attrName>style.visibility</p:attrName>
                                        </p:attrNameLst>
                                      </p:cBhvr>
                                      <p:to>
                                        <p:strVal val="visible"/>
                                      </p:to>
                                    </p:set>
                                    <p:animEffect transition="in" filter="fade">
                                      <p:cBhvr>
                                        <p:cTn id="70" dur="500"/>
                                        <p:tgtEl>
                                          <p:spTgt spid="1048624"/>
                                        </p:tgtEl>
                                      </p:cBhvr>
                                    </p:animEffect>
                                    <p:anim calcmode="lin" valueType="num">
                                      <p:cBhvr>
                                        <p:cTn id="71" dur="500" fill="hold"/>
                                        <p:tgtEl>
                                          <p:spTgt spid="1048624"/>
                                        </p:tgtEl>
                                        <p:attrNameLst>
                                          <p:attrName>ppt_x</p:attrName>
                                        </p:attrNameLst>
                                      </p:cBhvr>
                                      <p:tavLst>
                                        <p:tav tm="0">
                                          <p:val>
                                            <p:strVal val="#ppt_x"/>
                                          </p:val>
                                        </p:tav>
                                        <p:tav tm="100000">
                                          <p:val>
                                            <p:strVal val="#ppt_x"/>
                                          </p:val>
                                        </p:tav>
                                      </p:tavLst>
                                    </p:anim>
                                    <p:anim calcmode="lin" valueType="num">
                                      <p:cBhvr>
                                        <p:cTn id="72" dur="500" fill="hold"/>
                                        <p:tgtEl>
                                          <p:spTgt spid="1048624"/>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048625"/>
                                        </p:tgtEl>
                                        <p:attrNameLst>
                                          <p:attrName>style.visibility</p:attrName>
                                        </p:attrNameLst>
                                      </p:cBhvr>
                                      <p:to>
                                        <p:strVal val="visible"/>
                                      </p:to>
                                    </p:set>
                                    <p:animEffect transition="in" filter="fade">
                                      <p:cBhvr>
                                        <p:cTn id="75" dur="500"/>
                                        <p:tgtEl>
                                          <p:spTgt spid="1048625"/>
                                        </p:tgtEl>
                                      </p:cBhvr>
                                    </p:animEffect>
                                    <p:anim calcmode="lin" valueType="num">
                                      <p:cBhvr>
                                        <p:cTn id="76" dur="500" fill="hold"/>
                                        <p:tgtEl>
                                          <p:spTgt spid="1048625"/>
                                        </p:tgtEl>
                                        <p:attrNameLst>
                                          <p:attrName>ppt_x</p:attrName>
                                        </p:attrNameLst>
                                      </p:cBhvr>
                                      <p:tavLst>
                                        <p:tav tm="0">
                                          <p:val>
                                            <p:strVal val="#ppt_x"/>
                                          </p:val>
                                        </p:tav>
                                        <p:tav tm="100000">
                                          <p:val>
                                            <p:strVal val="#ppt_x"/>
                                          </p:val>
                                        </p:tav>
                                      </p:tavLst>
                                    </p:anim>
                                    <p:anim calcmode="lin" valueType="num">
                                      <p:cBhvr>
                                        <p:cTn id="77" dur="500" fill="hold"/>
                                        <p:tgtEl>
                                          <p:spTgt spid="10486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7" grpId="0" animBg="1"/>
      <p:bldP spid="1048618" grpId="0"/>
      <p:bldP spid="1048619" grpId="0" animBg="1"/>
      <p:bldP spid="1048620" grpId="0" animBg="1"/>
      <p:bldP spid="1048621" grpId="0" animBg="1"/>
      <p:bldP spid="1048622" grpId="0" animBg="1"/>
      <p:bldP spid="1048623" grpId="0" animBg="1"/>
      <p:bldP spid="1048624" grpId="0" animBg="1"/>
      <p:bldP spid="1048625" grpId="0" animBg="1"/>
      <p:bldP spid="1048626" grpId="0" animBg="1"/>
      <p:bldP spid="1048627" grpId="0" animBg="1"/>
      <p:bldP spid="10486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矩形 1"/>
          <p:cNvSpPr/>
          <p:nvPr/>
        </p:nvSpPr>
        <p:spPr>
          <a:xfrm rot="293950">
            <a:off x="3821286" y="3724582"/>
            <a:ext cx="2274475" cy="235355"/>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solidFill>
          <a:ln w="25400" cap="flat" cmpd="sng" algn="ctr">
            <a:noFill/>
            <a:prstDash val="solid"/>
          </a:ln>
          <a:effectLst>
            <a:outerShdw blurRad="190500" dist="63500" dir="2700000" algn="tl" rotWithShape="0">
              <a:prstClr val="black">
                <a:alpha val="40000"/>
              </a:prstClr>
            </a:outerShdw>
          </a:effectLst>
        </p:spPr>
        <p:txBody>
          <a:bodyPr rtlCol="0" anchor="ctr"/>
          <a:lstStyle/>
          <a:p>
            <a:pPr algn="ctr" defTabSz="685165">
              <a:lnSpc>
                <a:spcPct val="130000"/>
              </a:lnSpc>
            </a:pPr>
            <a:endParaRPr lang="en-US" sz="2100" kern="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36" name="矩形 1"/>
          <p:cNvSpPr/>
          <p:nvPr/>
        </p:nvSpPr>
        <p:spPr>
          <a:xfrm rot="19913209">
            <a:off x="3594419" y="3233668"/>
            <a:ext cx="1377153" cy="229681"/>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solidFill>
          <a:ln w="25400" cap="flat" cmpd="sng" algn="ctr">
            <a:noFill/>
            <a:prstDash val="solid"/>
          </a:ln>
          <a:effectLst>
            <a:outerShdw blurRad="190500" dist="63500" dir="2700000" algn="tl" rotWithShape="0">
              <a:prstClr val="black">
                <a:alpha val="40000"/>
              </a:prstClr>
            </a:outerShdw>
          </a:effectLst>
        </p:spPr>
        <p:txBody>
          <a:bodyPr rtlCol="0" anchor="ctr"/>
          <a:lstStyle/>
          <a:p>
            <a:pPr algn="ctr" defTabSz="685165">
              <a:lnSpc>
                <a:spcPct val="130000"/>
              </a:lnSpc>
            </a:pPr>
            <a:endParaRPr lang="en-US" sz="2100" kern="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37" name="矩形 1"/>
          <p:cNvSpPr/>
          <p:nvPr/>
        </p:nvSpPr>
        <p:spPr>
          <a:xfrm rot="708470">
            <a:off x="3325103" y="2677527"/>
            <a:ext cx="1707161" cy="229681"/>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solidFill>
          <a:ln w="25400" cap="flat" cmpd="sng" algn="ctr">
            <a:noFill/>
            <a:prstDash val="solid"/>
          </a:ln>
          <a:effectLst>
            <a:outerShdw blurRad="190500" dist="63500" dir="2700000" algn="tl" rotWithShape="0">
              <a:prstClr val="black">
                <a:alpha val="40000"/>
              </a:prstClr>
            </a:outerShdw>
          </a:effectLst>
        </p:spPr>
        <p:txBody>
          <a:bodyPr rtlCol="0" anchor="ctr"/>
          <a:lstStyle/>
          <a:p>
            <a:pPr algn="ctr" defTabSz="685165">
              <a:lnSpc>
                <a:spcPct val="130000"/>
              </a:lnSpc>
            </a:pPr>
            <a:endParaRPr lang="en-US" sz="2100" kern="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38" name="矩形 1"/>
          <p:cNvSpPr/>
          <p:nvPr/>
        </p:nvSpPr>
        <p:spPr>
          <a:xfrm rot="293950">
            <a:off x="3380034" y="1495213"/>
            <a:ext cx="2274475" cy="235355"/>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solidFill>
          <a:ln w="25400" cap="flat" cmpd="sng" algn="ctr">
            <a:noFill/>
            <a:prstDash val="solid"/>
          </a:ln>
          <a:effectLst>
            <a:outerShdw blurRad="190500" dist="63500" dir="2700000" algn="tl" rotWithShape="0">
              <a:prstClr val="black">
                <a:alpha val="40000"/>
              </a:prstClr>
            </a:outerShdw>
          </a:effectLst>
        </p:spPr>
        <p:txBody>
          <a:bodyPr rtlCol="0" anchor="ctr"/>
          <a:lstStyle/>
          <a:p>
            <a:pPr algn="ctr" defTabSz="685165">
              <a:lnSpc>
                <a:spcPct val="130000"/>
              </a:lnSpc>
            </a:pPr>
            <a:endParaRPr lang="en-US" sz="2100" kern="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39" name="矩形 1"/>
          <p:cNvSpPr/>
          <p:nvPr/>
        </p:nvSpPr>
        <p:spPr>
          <a:xfrm rot="20453418">
            <a:off x="2897250" y="2088360"/>
            <a:ext cx="2729114" cy="300328"/>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solidFill>
          <a:ln w="25400" cap="flat" cmpd="sng" algn="ctr">
            <a:noFill/>
            <a:prstDash val="solid"/>
          </a:ln>
          <a:effectLst>
            <a:outerShdw blurRad="190500" dist="63500" dir="2700000" algn="tl" rotWithShape="0">
              <a:prstClr val="black">
                <a:alpha val="40000"/>
              </a:prstClr>
            </a:outerShdw>
          </a:effectLst>
        </p:spPr>
        <p:txBody>
          <a:bodyPr rtlCol="0" anchor="ctr"/>
          <a:lstStyle/>
          <a:p>
            <a:pPr algn="ctr" defTabSz="685165">
              <a:lnSpc>
                <a:spcPct val="130000"/>
              </a:lnSpc>
            </a:pPr>
            <a:endParaRPr lang="en-US" sz="2100" kern="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6" name="组合 52"/>
          <p:cNvGrpSpPr/>
          <p:nvPr/>
        </p:nvGrpSpPr>
        <p:grpSpPr>
          <a:xfrm>
            <a:off x="2876102" y="1157206"/>
            <a:ext cx="562176" cy="571669"/>
            <a:chOff x="1101935" y="1054869"/>
            <a:chExt cx="1369556" cy="1392682"/>
          </a:xfrm>
        </p:grpSpPr>
        <p:sp>
          <p:nvSpPr>
            <p:cNvPr id="1048640" name="椭圆 28"/>
            <p:cNvSpPr/>
            <p:nvPr/>
          </p:nvSpPr>
          <p:spPr>
            <a:xfrm>
              <a:off x="1101935" y="1054869"/>
              <a:ext cx="1369556" cy="1392682"/>
            </a:xfrm>
            <a:prstGeom prst="ellipse">
              <a:avLst/>
            </a:prstGeom>
            <a:gradFill flip="none" rotWithShape="1">
              <a:gsLst>
                <a:gs pos="0">
                  <a:schemeClr val="bg1">
                    <a:shade val="100000"/>
                    <a:satMod val="115000"/>
                  </a:schemeClr>
                </a:gs>
                <a:gs pos="100000">
                  <a:schemeClr val="bg1">
                    <a:shade val="67500"/>
                    <a:satMod val="115000"/>
                  </a:schemeClr>
                </a:gs>
              </a:gsLst>
              <a:lin ang="2700000" scaled="1"/>
            </a:gradFill>
            <a:ln w="76200" cap="flat" cmpd="sng" algn="ctr">
              <a:solidFill>
                <a:srgbClr val="8CC94C"/>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68567" tIns="34284" rIns="68567" bIns="34284" numCol="1" spcCol="0" rtlCol="0" fromWordArt="0" anchor="ctr" anchorCtr="0" forceAA="0" compatLnSpc="1">
              <a:noAutofit/>
            </a:bodyPr>
            <a:lstStyle/>
            <a:p>
              <a:pPr algn="ctr" defTabSz="685165">
                <a:lnSpc>
                  <a:spcPct val="130000"/>
                </a:lnSpc>
              </a:pPr>
              <a:endParaRPr lang="en-US" sz="135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41" name="椭圆 29"/>
            <p:cNvSpPr/>
            <p:nvPr/>
          </p:nvSpPr>
          <p:spPr>
            <a:xfrm>
              <a:off x="1250079" y="1205514"/>
              <a:ext cx="1073269" cy="1091392"/>
            </a:xfrm>
            <a:prstGeom prst="ellipse">
              <a:avLst/>
            </a:prstGeom>
            <a:gradFill flip="none" rotWithShape="1">
              <a:gsLst>
                <a:gs pos="0">
                  <a:schemeClr val="bg1">
                    <a:shade val="100000"/>
                    <a:satMod val="115000"/>
                  </a:schemeClr>
                </a:gs>
                <a:gs pos="100000">
                  <a:schemeClr val="bg1">
                    <a:shade val="67500"/>
                    <a:satMod val="115000"/>
                  </a:schemeClr>
                </a:gs>
              </a:gsLst>
              <a:lin ang="13500000" scaled="1"/>
            </a:gradFill>
            <a:ln w="25400" cap="flat" cmpd="sng" algn="ctr">
              <a:solidFill>
                <a:srgbClr val="8CC94C"/>
              </a:solidFill>
              <a:prstDash val="solid"/>
            </a:ln>
            <a:effectLst/>
          </p:spPr>
          <p:txBody>
            <a:bodyPr rot="0" spcFirstLastPara="0" vertOverflow="overflow" horzOverflow="overflow" vert="horz" wrap="square" lIns="68567" tIns="34284" rIns="68567" bIns="34284" numCol="1" spcCol="0" rtlCol="0" fromWordArt="0" anchor="ctr" anchorCtr="0" forceAA="0" compatLnSpc="1">
              <a:noAutofit/>
            </a:bodyPr>
            <a:lstStyle/>
            <a:p>
              <a:pPr algn="ctr" defTabSz="685165">
                <a:lnSpc>
                  <a:spcPct val="130000"/>
                </a:lnSpc>
              </a:pPr>
              <a:endParaRPr lang="en-US" sz="135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7" name="组合 67"/>
          <p:cNvGrpSpPr/>
          <p:nvPr/>
        </p:nvGrpSpPr>
        <p:grpSpPr>
          <a:xfrm>
            <a:off x="5152248" y="1265164"/>
            <a:ext cx="896159" cy="911292"/>
            <a:chOff x="1101935" y="1054869"/>
            <a:chExt cx="1369556" cy="1392682"/>
          </a:xfrm>
        </p:grpSpPr>
        <p:sp>
          <p:nvSpPr>
            <p:cNvPr id="1048642" name="椭圆 28"/>
            <p:cNvSpPr/>
            <p:nvPr/>
          </p:nvSpPr>
          <p:spPr>
            <a:xfrm>
              <a:off x="1101935" y="1054869"/>
              <a:ext cx="1369556" cy="1392682"/>
            </a:xfrm>
            <a:prstGeom prst="ellipse">
              <a:avLst/>
            </a:prstGeom>
            <a:gradFill flip="none" rotWithShape="1">
              <a:gsLst>
                <a:gs pos="0">
                  <a:schemeClr val="bg1">
                    <a:shade val="100000"/>
                    <a:satMod val="115000"/>
                  </a:schemeClr>
                </a:gs>
                <a:gs pos="100000">
                  <a:schemeClr val="bg1">
                    <a:shade val="67500"/>
                    <a:satMod val="115000"/>
                  </a:schemeClr>
                </a:gs>
              </a:gsLst>
              <a:lin ang="2700000" scaled="1"/>
            </a:gradFill>
            <a:ln w="76200" cap="flat" cmpd="sng" algn="ctr">
              <a:solidFill>
                <a:srgbClr val="108036"/>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68567" tIns="34284" rIns="68567" bIns="34284" numCol="1" spcCol="0" rtlCol="0" fromWordArt="0" anchor="ctr" anchorCtr="0" forceAA="0" compatLnSpc="1">
              <a:noAutofit/>
            </a:bodyPr>
            <a:lstStyle/>
            <a:p>
              <a:pPr algn="ctr" defTabSz="685165">
                <a:lnSpc>
                  <a:spcPct val="130000"/>
                </a:lnSpc>
              </a:pPr>
              <a:endParaRPr lang="en-US" sz="135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43" name="椭圆 29"/>
            <p:cNvSpPr/>
            <p:nvPr/>
          </p:nvSpPr>
          <p:spPr>
            <a:xfrm>
              <a:off x="1250079" y="1205514"/>
              <a:ext cx="1073269" cy="1091392"/>
            </a:xfrm>
            <a:prstGeom prst="ellipse">
              <a:avLst/>
            </a:prstGeom>
            <a:gradFill flip="none" rotWithShape="1">
              <a:gsLst>
                <a:gs pos="0">
                  <a:schemeClr val="bg1">
                    <a:shade val="100000"/>
                    <a:satMod val="115000"/>
                  </a:schemeClr>
                </a:gs>
                <a:gs pos="100000">
                  <a:schemeClr val="bg1">
                    <a:shade val="67500"/>
                    <a:satMod val="115000"/>
                  </a:schemeClr>
                </a:gs>
              </a:gsLst>
              <a:lin ang="13500000" scaled="1"/>
            </a:gradFill>
            <a:ln w="25400" cap="flat" cmpd="sng" algn="ctr">
              <a:solidFill>
                <a:srgbClr val="108036"/>
              </a:solidFill>
              <a:prstDash val="solid"/>
            </a:ln>
            <a:effectLst/>
          </p:spPr>
          <p:txBody>
            <a:bodyPr rot="0" spcFirstLastPara="0" vertOverflow="overflow" horzOverflow="overflow" vert="horz" wrap="square" lIns="68567" tIns="34284" rIns="68567" bIns="34284" numCol="1" spcCol="0" rtlCol="0" fromWordArt="0" anchor="ctr" anchorCtr="0" forceAA="0" compatLnSpc="1">
              <a:noAutofit/>
            </a:bodyPr>
            <a:lstStyle/>
            <a:p>
              <a:pPr algn="ctr" defTabSz="685165">
                <a:lnSpc>
                  <a:spcPct val="130000"/>
                </a:lnSpc>
              </a:pPr>
              <a:endParaRPr lang="en-US" sz="135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8" name="组合 70"/>
          <p:cNvGrpSpPr/>
          <p:nvPr/>
        </p:nvGrpSpPr>
        <p:grpSpPr>
          <a:xfrm>
            <a:off x="2429482" y="2183811"/>
            <a:ext cx="927877" cy="943543"/>
            <a:chOff x="1101935" y="1054869"/>
            <a:chExt cx="1369556" cy="1392682"/>
          </a:xfrm>
        </p:grpSpPr>
        <p:sp>
          <p:nvSpPr>
            <p:cNvPr id="1048644" name="椭圆 28"/>
            <p:cNvSpPr/>
            <p:nvPr/>
          </p:nvSpPr>
          <p:spPr>
            <a:xfrm>
              <a:off x="1101935" y="1054869"/>
              <a:ext cx="1369556" cy="1392682"/>
            </a:xfrm>
            <a:prstGeom prst="ellipse">
              <a:avLst/>
            </a:prstGeom>
            <a:gradFill flip="none" rotWithShape="1">
              <a:gsLst>
                <a:gs pos="0">
                  <a:schemeClr val="bg1">
                    <a:shade val="100000"/>
                    <a:satMod val="115000"/>
                  </a:schemeClr>
                </a:gs>
                <a:gs pos="100000">
                  <a:schemeClr val="bg1">
                    <a:shade val="67500"/>
                    <a:satMod val="115000"/>
                  </a:schemeClr>
                </a:gs>
              </a:gsLst>
              <a:lin ang="2700000" scaled="1"/>
            </a:gradFill>
            <a:ln w="76200" cap="flat" cmpd="sng" algn="ctr">
              <a:solidFill>
                <a:srgbClr val="8CC94C"/>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68567" tIns="34284" rIns="68567" bIns="34284" numCol="1" spcCol="0" rtlCol="0" fromWordArt="0" anchor="ctr" anchorCtr="0" forceAA="0" compatLnSpc="1">
              <a:noAutofit/>
            </a:bodyPr>
            <a:lstStyle/>
            <a:p>
              <a:pPr algn="ctr" defTabSz="685165">
                <a:lnSpc>
                  <a:spcPct val="130000"/>
                </a:lnSpc>
              </a:pPr>
              <a:endParaRPr lang="en-US" sz="135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45" name="椭圆 29"/>
            <p:cNvSpPr/>
            <p:nvPr/>
          </p:nvSpPr>
          <p:spPr>
            <a:xfrm>
              <a:off x="1250079" y="1205514"/>
              <a:ext cx="1073269" cy="1091392"/>
            </a:xfrm>
            <a:prstGeom prst="ellipse">
              <a:avLst/>
            </a:prstGeom>
            <a:gradFill flip="none" rotWithShape="1">
              <a:gsLst>
                <a:gs pos="0">
                  <a:schemeClr val="bg1">
                    <a:shade val="100000"/>
                    <a:satMod val="115000"/>
                  </a:schemeClr>
                </a:gs>
                <a:gs pos="100000">
                  <a:schemeClr val="bg1">
                    <a:shade val="67500"/>
                    <a:satMod val="115000"/>
                  </a:schemeClr>
                </a:gs>
              </a:gsLst>
              <a:lin ang="13500000" scaled="1"/>
            </a:gradFill>
            <a:ln w="25400" cap="flat" cmpd="sng" algn="ctr">
              <a:solidFill>
                <a:srgbClr val="8CC94C"/>
              </a:solidFill>
              <a:prstDash val="solid"/>
            </a:ln>
            <a:effectLst/>
          </p:spPr>
          <p:txBody>
            <a:bodyPr rot="0" spcFirstLastPara="0" vertOverflow="overflow" horzOverflow="overflow" vert="horz" wrap="square" lIns="68567" tIns="34284" rIns="68567" bIns="34284" numCol="1" spcCol="0" rtlCol="0" fromWordArt="0" anchor="ctr" anchorCtr="0" forceAA="0" compatLnSpc="1">
              <a:noAutofit/>
            </a:bodyPr>
            <a:lstStyle/>
            <a:p>
              <a:pPr algn="ctr" defTabSz="685165">
                <a:lnSpc>
                  <a:spcPct val="130000"/>
                </a:lnSpc>
              </a:pPr>
              <a:endParaRPr lang="en-US" sz="135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9" name="组合 73"/>
          <p:cNvGrpSpPr/>
          <p:nvPr/>
        </p:nvGrpSpPr>
        <p:grpSpPr>
          <a:xfrm>
            <a:off x="4802775" y="2687882"/>
            <a:ext cx="530672" cy="539632"/>
            <a:chOff x="1101935" y="1054869"/>
            <a:chExt cx="1369556" cy="1392682"/>
          </a:xfrm>
        </p:grpSpPr>
        <p:sp>
          <p:nvSpPr>
            <p:cNvPr id="1048646" name="椭圆 28"/>
            <p:cNvSpPr/>
            <p:nvPr/>
          </p:nvSpPr>
          <p:spPr>
            <a:xfrm>
              <a:off x="1101935" y="1054869"/>
              <a:ext cx="1369556" cy="1392682"/>
            </a:xfrm>
            <a:prstGeom prst="ellipse">
              <a:avLst/>
            </a:prstGeom>
            <a:gradFill flip="none" rotWithShape="1">
              <a:gsLst>
                <a:gs pos="0">
                  <a:schemeClr val="bg1">
                    <a:shade val="100000"/>
                    <a:satMod val="115000"/>
                  </a:schemeClr>
                </a:gs>
                <a:gs pos="100000">
                  <a:schemeClr val="bg1">
                    <a:shade val="67500"/>
                    <a:satMod val="115000"/>
                  </a:schemeClr>
                </a:gs>
              </a:gsLst>
              <a:lin ang="2700000" scaled="1"/>
            </a:gradFill>
            <a:ln w="76200" cap="flat" cmpd="sng" algn="ctr">
              <a:solidFill>
                <a:srgbClr val="108036"/>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68567" tIns="34284" rIns="68567" bIns="34284" numCol="1" spcCol="0" rtlCol="0" fromWordArt="0" anchor="ctr" anchorCtr="0" forceAA="0" compatLnSpc="1">
              <a:noAutofit/>
            </a:bodyPr>
            <a:lstStyle/>
            <a:p>
              <a:pPr algn="ctr" defTabSz="685165">
                <a:lnSpc>
                  <a:spcPct val="130000"/>
                </a:lnSpc>
              </a:pPr>
              <a:endParaRPr lang="en-US" sz="135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47" name="椭圆 29"/>
            <p:cNvSpPr/>
            <p:nvPr/>
          </p:nvSpPr>
          <p:spPr>
            <a:xfrm>
              <a:off x="1250079" y="1205514"/>
              <a:ext cx="1073269" cy="1091392"/>
            </a:xfrm>
            <a:prstGeom prst="ellipse">
              <a:avLst/>
            </a:prstGeom>
            <a:gradFill flip="none" rotWithShape="1">
              <a:gsLst>
                <a:gs pos="0">
                  <a:schemeClr val="bg1">
                    <a:shade val="100000"/>
                    <a:satMod val="115000"/>
                  </a:schemeClr>
                </a:gs>
                <a:gs pos="100000">
                  <a:schemeClr val="bg1">
                    <a:shade val="67500"/>
                    <a:satMod val="115000"/>
                  </a:schemeClr>
                </a:gs>
              </a:gsLst>
              <a:lin ang="13500000" scaled="1"/>
            </a:gradFill>
            <a:ln w="25400" cap="flat" cmpd="sng" algn="ctr">
              <a:solidFill>
                <a:srgbClr val="108036"/>
              </a:solidFill>
              <a:prstDash val="solid"/>
            </a:ln>
            <a:effectLst/>
          </p:spPr>
          <p:txBody>
            <a:bodyPr rot="0" spcFirstLastPara="0" vertOverflow="overflow" horzOverflow="overflow" vert="horz" wrap="square" lIns="68567" tIns="34284" rIns="68567" bIns="34284" numCol="1" spcCol="0" rtlCol="0" fromWordArt="0" anchor="ctr" anchorCtr="0" forceAA="0" compatLnSpc="1">
              <a:noAutofit/>
            </a:bodyPr>
            <a:lstStyle/>
            <a:p>
              <a:pPr algn="ctr" defTabSz="685165">
                <a:lnSpc>
                  <a:spcPct val="130000"/>
                </a:lnSpc>
              </a:pPr>
              <a:endParaRPr lang="en-US" sz="135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0" name="组合 76"/>
          <p:cNvGrpSpPr/>
          <p:nvPr/>
        </p:nvGrpSpPr>
        <p:grpSpPr>
          <a:xfrm>
            <a:off x="3360233" y="3419311"/>
            <a:ext cx="530672" cy="539632"/>
            <a:chOff x="1101935" y="1054869"/>
            <a:chExt cx="1369556" cy="1392682"/>
          </a:xfrm>
        </p:grpSpPr>
        <p:sp>
          <p:nvSpPr>
            <p:cNvPr id="1048648" name="椭圆 28"/>
            <p:cNvSpPr/>
            <p:nvPr/>
          </p:nvSpPr>
          <p:spPr>
            <a:xfrm>
              <a:off x="1101935" y="1054869"/>
              <a:ext cx="1369556" cy="1392682"/>
            </a:xfrm>
            <a:prstGeom prst="ellipse">
              <a:avLst/>
            </a:prstGeom>
            <a:gradFill flip="none" rotWithShape="1">
              <a:gsLst>
                <a:gs pos="0">
                  <a:schemeClr val="bg1">
                    <a:shade val="100000"/>
                    <a:satMod val="115000"/>
                  </a:schemeClr>
                </a:gs>
                <a:gs pos="100000">
                  <a:schemeClr val="bg1">
                    <a:shade val="67500"/>
                    <a:satMod val="115000"/>
                  </a:schemeClr>
                </a:gs>
              </a:gsLst>
              <a:lin ang="2700000" scaled="1"/>
            </a:gradFill>
            <a:ln w="76200" cap="flat" cmpd="sng" algn="ctr">
              <a:solidFill>
                <a:srgbClr val="8CC94C"/>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68567" tIns="34284" rIns="68567" bIns="34284" numCol="1" spcCol="0" rtlCol="0" fromWordArt="0" anchor="ctr" anchorCtr="0" forceAA="0" compatLnSpc="1">
              <a:noAutofit/>
            </a:bodyPr>
            <a:lstStyle/>
            <a:p>
              <a:pPr algn="ctr" defTabSz="685165">
                <a:lnSpc>
                  <a:spcPct val="130000"/>
                </a:lnSpc>
              </a:pPr>
              <a:endParaRPr lang="en-US" sz="135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49" name="椭圆 29"/>
            <p:cNvSpPr/>
            <p:nvPr/>
          </p:nvSpPr>
          <p:spPr>
            <a:xfrm>
              <a:off x="1250079" y="1205514"/>
              <a:ext cx="1073269" cy="1091392"/>
            </a:xfrm>
            <a:prstGeom prst="ellipse">
              <a:avLst/>
            </a:prstGeom>
            <a:gradFill flip="none" rotWithShape="1">
              <a:gsLst>
                <a:gs pos="0">
                  <a:schemeClr val="bg1">
                    <a:shade val="100000"/>
                    <a:satMod val="115000"/>
                  </a:schemeClr>
                </a:gs>
                <a:gs pos="100000">
                  <a:schemeClr val="bg1">
                    <a:shade val="67500"/>
                    <a:satMod val="115000"/>
                  </a:schemeClr>
                </a:gs>
              </a:gsLst>
              <a:lin ang="13500000" scaled="1"/>
            </a:gradFill>
            <a:ln w="25400" cap="flat" cmpd="sng" algn="ctr">
              <a:solidFill>
                <a:srgbClr val="8CC94C"/>
              </a:solidFill>
              <a:prstDash val="solid"/>
            </a:ln>
            <a:effectLst/>
          </p:spPr>
          <p:txBody>
            <a:bodyPr rot="0" spcFirstLastPara="0" vertOverflow="overflow" horzOverflow="overflow" vert="horz" wrap="square" lIns="68567" tIns="34284" rIns="68567" bIns="34284" numCol="1" spcCol="0" rtlCol="0" fromWordArt="0" anchor="ctr" anchorCtr="0" forceAA="0" compatLnSpc="1">
              <a:noAutofit/>
            </a:bodyPr>
            <a:lstStyle/>
            <a:p>
              <a:pPr algn="ctr" defTabSz="685165">
                <a:lnSpc>
                  <a:spcPct val="130000"/>
                </a:lnSpc>
              </a:pPr>
              <a:endParaRPr lang="en-US" sz="135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1" name="组合 79"/>
          <p:cNvGrpSpPr/>
          <p:nvPr/>
        </p:nvGrpSpPr>
        <p:grpSpPr>
          <a:xfrm>
            <a:off x="5852752" y="3545821"/>
            <a:ext cx="692510" cy="704203"/>
            <a:chOff x="1101935" y="1054869"/>
            <a:chExt cx="1369556" cy="1392682"/>
          </a:xfrm>
        </p:grpSpPr>
        <p:sp>
          <p:nvSpPr>
            <p:cNvPr id="1048650" name="椭圆 28"/>
            <p:cNvSpPr/>
            <p:nvPr/>
          </p:nvSpPr>
          <p:spPr>
            <a:xfrm>
              <a:off x="1101935" y="1054869"/>
              <a:ext cx="1369556" cy="1392682"/>
            </a:xfrm>
            <a:prstGeom prst="ellipse">
              <a:avLst/>
            </a:prstGeom>
            <a:gradFill flip="none" rotWithShape="1">
              <a:gsLst>
                <a:gs pos="0">
                  <a:schemeClr val="bg1">
                    <a:shade val="100000"/>
                    <a:satMod val="115000"/>
                  </a:schemeClr>
                </a:gs>
                <a:gs pos="100000">
                  <a:schemeClr val="bg1">
                    <a:shade val="67500"/>
                    <a:satMod val="115000"/>
                  </a:schemeClr>
                </a:gs>
              </a:gsLst>
              <a:lin ang="2700000" scaled="1"/>
            </a:gradFill>
            <a:ln w="76200" cap="flat" cmpd="sng" algn="ctr">
              <a:solidFill>
                <a:srgbClr val="108036"/>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68567" tIns="34284" rIns="68567" bIns="34284" numCol="1" spcCol="0" rtlCol="0" fromWordArt="0" anchor="ctr" anchorCtr="0" forceAA="0" compatLnSpc="1">
              <a:noAutofit/>
            </a:bodyPr>
            <a:lstStyle/>
            <a:p>
              <a:pPr algn="ctr" defTabSz="685165">
                <a:lnSpc>
                  <a:spcPct val="130000"/>
                </a:lnSpc>
              </a:pPr>
              <a:endParaRPr lang="en-US" sz="135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51" name="椭圆 29"/>
            <p:cNvSpPr/>
            <p:nvPr/>
          </p:nvSpPr>
          <p:spPr>
            <a:xfrm>
              <a:off x="1250079" y="1205514"/>
              <a:ext cx="1073269" cy="1091392"/>
            </a:xfrm>
            <a:prstGeom prst="ellipse">
              <a:avLst/>
            </a:prstGeom>
            <a:gradFill flip="none" rotWithShape="1">
              <a:gsLst>
                <a:gs pos="0">
                  <a:schemeClr val="bg1">
                    <a:shade val="100000"/>
                    <a:satMod val="115000"/>
                  </a:schemeClr>
                </a:gs>
                <a:gs pos="100000">
                  <a:schemeClr val="bg1">
                    <a:shade val="67500"/>
                    <a:satMod val="115000"/>
                  </a:schemeClr>
                </a:gs>
              </a:gsLst>
              <a:lin ang="13500000" scaled="1"/>
            </a:gradFill>
            <a:ln w="25400" cap="flat" cmpd="sng" algn="ctr">
              <a:solidFill>
                <a:srgbClr val="108036"/>
              </a:solidFill>
              <a:prstDash val="solid"/>
            </a:ln>
            <a:effectLst/>
          </p:spPr>
          <p:txBody>
            <a:bodyPr rot="0" spcFirstLastPara="0" vertOverflow="overflow" horzOverflow="overflow" vert="horz" wrap="square" lIns="68567" tIns="34284" rIns="68567" bIns="34284" numCol="1" spcCol="0" rtlCol="0" fromWordArt="0" anchor="ctr" anchorCtr="0" forceAA="0" compatLnSpc="1">
              <a:noAutofit/>
            </a:bodyPr>
            <a:lstStyle/>
            <a:p>
              <a:pPr algn="ctr" defTabSz="685165">
                <a:lnSpc>
                  <a:spcPct val="130000"/>
                </a:lnSpc>
              </a:pPr>
              <a:endParaRPr lang="en-US" sz="135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048653" name="TextBox 171"/>
          <p:cNvSpPr txBox="1"/>
          <p:nvPr/>
        </p:nvSpPr>
        <p:spPr>
          <a:xfrm>
            <a:off x="6695554" y="3864205"/>
            <a:ext cx="1986450" cy="719228"/>
          </a:xfrm>
          <a:prstGeom prst="rect">
            <a:avLst/>
          </a:prstGeom>
          <a:noFill/>
        </p:spPr>
        <p:txBody>
          <a:bodyPr wrap="square" lIns="68573" tIns="34286" rIns="68573" bIns="34286" rtlCol="0">
            <a:spAutoFit/>
          </a:bodyPr>
          <a:lstStyle/>
          <a:p>
            <a:pPr>
              <a:lnSpc>
                <a:spcPct val="130000"/>
              </a:lnSpc>
            </a:pPr>
            <a:r>
              <a:rPr lang="zh-CN" altLang="en-US" sz="36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猩红热</a:t>
            </a:r>
            <a:endParaRPr lang="en-GB" altLang="zh-CN" sz="3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048655" name="TextBox 171"/>
          <p:cNvSpPr txBox="1"/>
          <p:nvPr/>
        </p:nvSpPr>
        <p:spPr>
          <a:xfrm>
            <a:off x="926312" y="3802278"/>
            <a:ext cx="2431241" cy="789439"/>
          </a:xfrm>
          <a:prstGeom prst="rect">
            <a:avLst/>
          </a:prstGeom>
          <a:noFill/>
        </p:spPr>
        <p:txBody>
          <a:bodyPr wrap="square" lIns="68573" tIns="34286" rIns="68573" bIns="34286" rtlCol="0">
            <a:spAutoFit/>
          </a:bodyPr>
          <a:lstStyle/>
          <a:p>
            <a:pPr algn="r">
              <a:lnSpc>
                <a:spcPct val="130000"/>
              </a:lnSpc>
            </a:pPr>
            <a:r>
              <a:rPr lang="zh-CN" altLang="en-US" sz="36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幼儿玫瑰疹</a:t>
            </a:r>
            <a:endParaRPr lang="en-GB" altLang="zh-CN" sz="3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048657" name="TextBox 171"/>
          <p:cNvSpPr txBox="1"/>
          <p:nvPr/>
        </p:nvSpPr>
        <p:spPr>
          <a:xfrm>
            <a:off x="5426385" y="2832079"/>
            <a:ext cx="1986450" cy="719228"/>
          </a:xfrm>
          <a:prstGeom prst="rect">
            <a:avLst/>
          </a:prstGeom>
          <a:noFill/>
        </p:spPr>
        <p:txBody>
          <a:bodyPr wrap="square" lIns="68573" tIns="34286" rIns="68573" bIns="34286" rtlCol="0">
            <a:spAutoFit/>
          </a:bodyPr>
          <a:lstStyle/>
          <a:p>
            <a:pPr>
              <a:lnSpc>
                <a:spcPct val="130000"/>
              </a:lnSpc>
            </a:pPr>
            <a:r>
              <a:rPr lang="zh-CN" altLang="en-US" sz="36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药疹</a:t>
            </a:r>
            <a:endParaRPr lang="en-GB" altLang="zh-CN" sz="3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048659" name="TextBox 171"/>
          <p:cNvSpPr txBox="1"/>
          <p:nvPr/>
        </p:nvSpPr>
        <p:spPr>
          <a:xfrm>
            <a:off x="348322" y="2584368"/>
            <a:ext cx="1986450" cy="719228"/>
          </a:xfrm>
          <a:prstGeom prst="rect">
            <a:avLst/>
          </a:prstGeom>
          <a:noFill/>
        </p:spPr>
        <p:txBody>
          <a:bodyPr wrap="square" lIns="68573" tIns="34286" rIns="68573" bIns="34286" rtlCol="0">
            <a:spAutoFit/>
          </a:bodyPr>
          <a:lstStyle/>
          <a:p>
            <a:pPr algn="r">
              <a:lnSpc>
                <a:spcPct val="130000"/>
              </a:lnSpc>
            </a:pPr>
            <a:r>
              <a:rPr lang="zh-CN" altLang="en-US" sz="36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风疹</a:t>
            </a:r>
            <a:endParaRPr lang="en-GB" altLang="zh-CN" sz="3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048661" name="TextBox 171"/>
          <p:cNvSpPr txBox="1"/>
          <p:nvPr/>
        </p:nvSpPr>
        <p:spPr>
          <a:xfrm>
            <a:off x="6107589" y="1645133"/>
            <a:ext cx="1986450" cy="719228"/>
          </a:xfrm>
          <a:prstGeom prst="rect">
            <a:avLst/>
          </a:prstGeom>
          <a:noFill/>
        </p:spPr>
        <p:txBody>
          <a:bodyPr wrap="square" lIns="68573" tIns="34286" rIns="68573" bIns="34286" rtlCol="0">
            <a:spAutoFit/>
          </a:bodyPr>
          <a:lstStyle/>
          <a:p>
            <a:pPr>
              <a:lnSpc>
                <a:spcPct val="130000"/>
              </a:lnSpc>
            </a:pPr>
            <a:r>
              <a:rPr lang="zh-CN" altLang="en-US" sz="36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婴儿湿疹</a:t>
            </a:r>
            <a:endParaRPr lang="en-GB" altLang="zh-CN" sz="3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048663" name="TextBox 171"/>
          <p:cNvSpPr txBox="1"/>
          <p:nvPr/>
        </p:nvSpPr>
        <p:spPr>
          <a:xfrm>
            <a:off x="719886" y="1407744"/>
            <a:ext cx="1986450" cy="719228"/>
          </a:xfrm>
          <a:prstGeom prst="rect">
            <a:avLst/>
          </a:prstGeom>
          <a:noFill/>
        </p:spPr>
        <p:txBody>
          <a:bodyPr wrap="square" lIns="68573" tIns="34286" rIns="68573" bIns="34286" rtlCol="0">
            <a:spAutoFit/>
          </a:bodyPr>
          <a:lstStyle/>
          <a:p>
            <a:pPr algn="r">
              <a:lnSpc>
                <a:spcPct val="130000"/>
              </a:lnSpc>
            </a:pPr>
            <a:r>
              <a:rPr lang="zh-CN" altLang="en-US" sz="3600" dirty="0" smtClean="0"/>
              <a:t>麻疹</a:t>
            </a:r>
            <a:endParaRPr lang="en-GB" altLang="zh-CN" sz="3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048665" name="矩形 46"/>
          <p:cNvSpPr/>
          <p:nvPr/>
        </p:nvSpPr>
        <p:spPr>
          <a:xfrm>
            <a:off x="2571736" y="285734"/>
            <a:ext cx="3775394" cy="707886"/>
          </a:xfrm>
          <a:prstGeom prst="rect">
            <a:avLst/>
          </a:prstGeom>
          <a:effectLst/>
        </p:spPr>
        <p:txBody>
          <a:bodyPr vert="horz" wrap="none">
            <a:spAutoFit/>
          </a:bodyPr>
          <a:lstStyle/>
          <a:p>
            <a:pPr algn="ctr"/>
            <a:r>
              <a:rPr lang="zh-CN" altLang="en-US" sz="4000" dirty="0" smtClean="0">
                <a:solidFill>
                  <a:srgbClr val="108136"/>
                </a:solidFill>
                <a:latin typeface="+mj-lt"/>
                <a:ea typeface="微软雅黑" panose="020B0503020204020204" pitchFamily="34" charset="-122"/>
              </a:rPr>
              <a:t>斑丘疹考虑疾病</a:t>
            </a:r>
            <a:endParaRPr lang="zh-CN" altLang="en-US" sz="4000" dirty="0">
              <a:solidFill>
                <a:srgbClr val="108136"/>
              </a:solidFill>
              <a:latin typeface="+mj-lt"/>
              <a:ea typeface="微软雅黑" panose="020B0503020204020204" pitchFamily="34" charset="-122"/>
            </a:endParaRPr>
          </a:p>
        </p:txBody>
      </p:sp>
      <p:sp>
        <p:nvSpPr>
          <p:cNvPr id="1048666" name="等腰三角形 47"/>
          <p:cNvSpPr/>
          <p:nvPr/>
        </p:nvSpPr>
        <p:spPr>
          <a:xfrm rot="10800000">
            <a:off x="4239163" y="-11067"/>
            <a:ext cx="665674" cy="169934"/>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Tree>
    <p:extLst>
      <p:ext uri="{BB962C8B-B14F-4D97-AF65-F5344CB8AC3E}">
        <p14:creationId xmlns:p14="http://schemas.microsoft.com/office/powerpoint/2010/main" val="34484340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48666"/>
                                        </p:tgtEl>
                                        <p:attrNameLst>
                                          <p:attrName>style.visibility</p:attrName>
                                        </p:attrNameLst>
                                      </p:cBhvr>
                                      <p:to>
                                        <p:strVal val="visible"/>
                                      </p:to>
                                    </p:set>
                                    <p:animEffect transition="in" filter="fade">
                                      <p:cBhvr>
                                        <p:cTn id="7" dur="500"/>
                                        <p:tgtEl>
                                          <p:spTgt spid="1048666"/>
                                        </p:tgtEl>
                                      </p:cBhvr>
                                    </p:animEffect>
                                    <p:anim calcmode="lin" valueType="num">
                                      <p:cBhvr>
                                        <p:cTn id="8" dur="500" fill="hold"/>
                                        <p:tgtEl>
                                          <p:spTgt spid="1048666"/>
                                        </p:tgtEl>
                                        <p:attrNameLst>
                                          <p:attrName>ppt_x</p:attrName>
                                        </p:attrNameLst>
                                      </p:cBhvr>
                                      <p:tavLst>
                                        <p:tav tm="0">
                                          <p:val>
                                            <p:strVal val="#ppt_x"/>
                                          </p:val>
                                        </p:tav>
                                        <p:tav tm="100000">
                                          <p:val>
                                            <p:strVal val="#ppt_x"/>
                                          </p:val>
                                        </p:tav>
                                      </p:tavLst>
                                    </p:anim>
                                    <p:anim calcmode="lin" valueType="num">
                                      <p:cBhvr>
                                        <p:cTn id="9" dur="500" fill="hold"/>
                                        <p:tgtEl>
                                          <p:spTgt spid="104866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48665"/>
                                        </p:tgtEl>
                                        <p:attrNameLst>
                                          <p:attrName>style.visibility</p:attrName>
                                        </p:attrNameLst>
                                      </p:cBhvr>
                                      <p:to>
                                        <p:strVal val="visible"/>
                                      </p:to>
                                    </p:set>
                                    <p:anim calcmode="lin" valueType="num">
                                      <p:cBhvr>
                                        <p:cTn id="13" dur="500" fill="hold"/>
                                        <p:tgtEl>
                                          <p:spTgt spid="1048665"/>
                                        </p:tgtEl>
                                        <p:attrNameLst>
                                          <p:attrName>ppt_w</p:attrName>
                                        </p:attrNameLst>
                                      </p:cBhvr>
                                      <p:tavLst>
                                        <p:tav tm="0">
                                          <p:val>
                                            <p:fltVal val="0"/>
                                          </p:val>
                                        </p:tav>
                                        <p:tav tm="100000">
                                          <p:val>
                                            <p:strVal val="#ppt_w"/>
                                          </p:val>
                                        </p:tav>
                                      </p:tavLst>
                                    </p:anim>
                                    <p:anim calcmode="lin" valueType="num">
                                      <p:cBhvr>
                                        <p:cTn id="14" dur="500" fill="hold"/>
                                        <p:tgtEl>
                                          <p:spTgt spid="1048665"/>
                                        </p:tgtEl>
                                        <p:attrNameLst>
                                          <p:attrName>ppt_h</p:attrName>
                                        </p:attrNameLst>
                                      </p:cBhvr>
                                      <p:tavLst>
                                        <p:tav tm="0">
                                          <p:val>
                                            <p:fltVal val="0"/>
                                          </p:val>
                                        </p:tav>
                                        <p:tav tm="100000">
                                          <p:val>
                                            <p:strVal val="#ppt_h"/>
                                          </p:val>
                                        </p:tav>
                                      </p:tavLst>
                                    </p:anim>
                                    <p:animEffect transition="in" filter="fade">
                                      <p:cBhvr>
                                        <p:cTn id="15" dur="500"/>
                                        <p:tgtEl>
                                          <p:spTgt spid="1048665"/>
                                        </p:tgtEl>
                                      </p:cBhvr>
                                    </p:animEffect>
                                  </p:childTnLst>
                                </p:cTn>
                              </p:par>
                            </p:childTnLst>
                          </p:cTn>
                        </p:par>
                        <p:par>
                          <p:cTn id="16" fill="hold">
                            <p:stCondLst>
                              <p:cond delay="1000"/>
                            </p:stCondLst>
                            <p:childTnLst>
                              <p:par>
                                <p:cTn id="17" presetID="23" presetClass="entr" presetSubtype="16" fill="hold" nodeType="after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p:cTn id="19" dur="500" fill="hold"/>
                                        <p:tgtEl>
                                          <p:spTgt spid="71"/>
                                        </p:tgtEl>
                                        <p:attrNameLst>
                                          <p:attrName>ppt_w</p:attrName>
                                        </p:attrNameLst>
                                      </p:cBhvr>
                                      <p:tavLst>
                                        <p:tav tm="0">
                                          <p:val>
                                            <p:fltVal val="0"/>
                                          </p:val>
                                        </p:tav>
                                        <p:tav tm="100000">
                                          <p:val>
                                            <p:strVal val="#ppt_w"/>
                                          </p:val>
                                        </p:tav>
                                      </p:tavLst>
                                    </p:anim>
                                    <p:anim calcmode="lin" valueType="num">
                                      <p:cBhvr>
                                        <p:cTn id="20" dur="500" fill="hold"/>
                                        <p:tgtEl>
                                          <p:spTgt spid="71"/>
                                        </p:tgtEl>
                                        <p:attrNameLst>
                                          <p:attrName>ppt_h</p:attrName>
                                        </p:attrNameLst>
                                      </p:cBhvr>
                                      <p:tavLst>
                                        <p:tav tm="0">
                                          <p:val>
                                            <p:fltVal val="0"/>
                                          </p:val>
                                        </p:tav>
                                        <p:tav tm="100000">
                                          <p:val>
                                            <p:strVal val="#ppt_h"/>
                                          </p:val>
                                        </p:tav>
                                      </p:tavLst>
                                    </p:anim>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1048635"/>
                                        </p:tgtEl>
                                        <p:attrNameLst>
                                          <p:attrName>style.visibility</p:attrName>
                                        </p:attrNameLst>
                                      </p:cBhvr>
                                      <p:to>
                                        <p:strVal val="visible"/>
                                      </p:to>
                                    </p:set>
                                    <p:animEffect transition="in" filter="wipe(right)">
                                      <p:cBhvr>
                                        <p:cTn id="24" dur="500"/>
                                        <p:tgtEl>
                                          <p:spTgt spid="1048635"/>
                                        </p:tgtEl>
                                      </p:cBhvr>
                                    </p:animEffect>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70"/>
                                        </p:tgtEl>
                                        <p:attrNameLst>
                                          <p:attrName>style.visibility</p:attrName>
                                        </p:attrNameLst>
                                      </p:cBhvr>
                                      <p:to>
                                        <p:strVal val="visible"/>
                                      </p:to>
                                    </p:set>
                                    <p:anim calcmode="lin" valueType="num">
                                      <p:cBhvr>
                                        <p:cTn id="28" dur="500" fill="hold"/>
                                        <p:tgtEl>
                                          <p:spTgt spid="70"/>
                                        </p:tgtEl>
                                        <p:attrNameLst>
                                          <p:attrName>ppt_w</p:attrName>
                                        </p:attrNameLst>
                                      </p:cBhvr>
                                      <p:tavLst>
                                        <p:tav tm="0">
                                          <p:val>
                                            <p:fltVal val="0"/>
                                          </p:val>
                                        </p:tav>
                                        <p:tav tm="100000">
                                          <p:val>
                                            <p:strVal val="#ppt_w"/>
                                          </p:val>
                                        </p:tav>
                                      </p:tavLst>
                                    </p:anim>
                                    <p:anim calcmode="lin" valueType="num">
                                      <p:cBhvr>
                                        <p:cTn id="29" dur="500" fill="hold"/>
                                        <p:tgtEl>
                                          <p:spTgt spid="70"/>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048636"/>
                                        </p:tgtEl>
                                        <p:attrNameLst>
                                          <p:attrName>style.visibility</p:attrName>
                                        </p:attrNameLst>
                                      </p:cBhvr>
                                      <p:to>
                                        <p:strVal val="visible"/>
                                      </p:to>
                                    </p:set>
                                    <p:animEffect transition="in" filter="wipe(left)">
                                      <p:cBhvr>
                                        <p:cTn id="33" dur="500"/>
                                        <p:tgtEl>
                                          <p:spTgt spid="1048636"/>
                                        </p:tgtEl>
                                      </p:cBhvr>
                                    </p:animEffect>
                                  </p:childTnLst>
                                </p:cTn>
                              </p:par>
                            </p:childTnLst>
                          </p:cTn>
                        </p:par>
                        <p:par>
                          <p:cTn id="34" fill="hold">
                            <p:stCondLst>
                              <p:cond delay="3000"/>
                            </p:stCondLst>
                            <p:childTnLst>
                              <p:par>
                                <p:cTn id="35" presetID="23" presetClass="entr" presetSubtype="16" fill="hold" nodeType="afterEffect">
                                  <p:stCondLst>
                                    <p:cond delay="0"/>
                                  </p:stCondLst>
                                  <p:childTnLst>
                                    <p:set>
                                      <p:cBhvr>
                                        <p:cTn id="36" dur="1" fill="hold">
                                          <p:stCondLst>
                                            <p:cond delay="0"/>
                                          </p:stCondLst>
                                        </p:cTn>
                                        <p:tgtEl>
                                          <p:spTgt spid="69"/>
                                        </p:tgtEl>
                                        <p:attrNameLst>
                                          <p:attrName>style.visibility</p:attrName>
                                        </p:attrNameLst>
                                      </p:cBhvr>
                                      <p:to>
                                        <p:strVal val="visible"/>
                                      </p:to>
                                    </p:set>
                                    <p:anim calcmode="lin" valueType="num">
                                      <p:cBhvr>
                                        <p:cTn id="37" dur="500" fill="hold"/>
                                        <p:tgtEl>
                                          <p:spTgt spid="69"/>
                                        </p:tgtEl>
                                        <p:attrNameLst>
                                          <p:attrName>ppt_w</p:attrName>
                                        </p:attrNameLst>
                                      </p:cBhvr>
                                      <p:tavLst>
                                        <p:tav tm="0">
                                          <p:val>
                                            <p:fltVal val="0"/>
                                          </p:val>
                                        </p:tav>
                                        <p:tav tm="100000">
                                          <p:val>
                                            <p:strVal val="#ppt_w"/>
                                          </p:val>
                                        </p:tav>
                                      </p:tavLst>
                                    </p:anim>
                                    <p:anim calcmode="lin" valueType="num">
                                      <p:cBhvr>
                                        <p:cTn id="38" dur="500" fill="hold"/>
                                        <p:tgtEl>
                                          <p:spTgt spid="69"/>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2" presetClass="entr" presetSubtype="2" fill="hold" grpId="0" nodeType="afterEffect">
                                  <p:stCondLst>
                                    <p:cond delay="0"/>
                                  </p:stCondLst>
                                  <p:childTnLst>
                                    <p:set>
                                      <p:cBhvr>
                                        <p:cTn id="41" dur="1" fill="hold">
                                          <p:stCondLst>
                                            <p:cond delay="0"/>
                                          </p:stCondLst>
                                        </p:cTn>
                                        <p:tgtEl>
                                          <p:spTgt spid="1048637"/>
                                        </p:tgtEl>
                                        <p:attrNameLst>
                                          <p:attrName>style.visibility</p:attrName>
                                        </p:attrNameLst>
                                      </p:cBhvr>
                                      <p:to>
                                        <p:strVal val="visible"/>
                                      </p:to>
                                    </p:set>
                                    <p:animEffect transition="in" filter="wipe(right)">
                                      <p:cBhvr>
                                        <p:cTn id="42" dur="500"/>
                                        <p:tgtEl>
                                          <p:spTgt spid="1048637"/>
                                        </p:tgtEl>
                                      </p:cBhvr>
                                    </p:animEffect>
                                  </p:childTnLst>
                                </p:cTn>
                              </p:par>
                            </p:childTnLst>
                          </p:cTn>
                        </p:par>
                        <p:par>
                          <p:cTn id="43" fill="hold">
                            <p:stCondLst>
                              <p:cond delay="4000"/>
                            </p:stCondLst>
                            <p:childTnLst>
                              <p:par>
                                <p:cTn id="44" presetID="23" presetClass="entr" presetSubtype="16" fill="hold" nodeType="afterEffect">
                                  <p:stCondLst>
                                    <p:cond delay="0"/>
                                  </p:stCondLst>
                                  <p:childTnLst>
                                    <p:set>
                                      <p:cBhvr>
                                        <p:cTn id="45" dur="1" fill="hold">
                                          <p:stCondLst>
                                            <p:cond delay="0"/>
                                          </p:stCondLst>
                                        </p:cTn>
                                        <p:tgtEl>
                                          <p:spTgt spid="68"/>
                                        </p:tgtEl>
                                        <p:attrNameLst>
                                          <p:attrName>style.visibility</p:attrName>
                                        </p:attrNameLst>
                                      </p:cBhvr>
                                      <p:to>
                                        <p:strVal val="visible"/>
                                      </p:to>
                                    </p:set>
                                    <p:anim calcmode="lin" valueType="num">
                                      <p:cBhvr>
                                        <p:cTn id="46" dur="500" fill="hold"/>
                                        <p:tgtEl>
                                          <p:spTgt spid="68"/>
                                        </p:tgtEl>
                                        <p:attrNameLst>
                                          <p:attrName>ppt_w</p:attrName>
                                        </p:attrNameLst>
                                      </p:cBhvr>
                                      <p:tavLst>
                                        <p:tav tm="0">
                                          <p:val>
                                            <p:fltVal val="0"/>
                                          </p:val>
                                        </p:tav>
                                        <p:tav tm="100000">
                                          <p:val>
                                            <p:strVal val="#ppt_w"/>
                                          </p:val>
                                        </p:tav>
                                      </p:tavLst>
                                    </p:anim>
                                    <p:anim calcmode="lin" valueType="num">
                                      <p:cBhvr>
                                        <p:cTn id="47" dur="500" fill="hold"/>
                                        <p:tgtEl>
                                          <p:spTgt spid="68"/>
                                        </p:tgtEl>
                                        <p:attrNameLst>
                                          <p:attrName>ppt_h</p:attrName>
                                        </p:attrNameLst>
                                      </p:cBhvr>
                                      <p:tavLst>
                                        <p:tav tm="0">
                                          <p:val>
                                            <p:fltVal val="0"/>
                                          </p:val>
                                        </p:tav>
                                        <p:tav tm="100000">
                                          <p:val>
                                            <p:strVal val="#ppt_h"/>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1048639"/>
                                        </p:tgtEl>
                                        <p:attrNameLst>
                                          <p:attrName>style.visibility</p:attrName>
                                        </p:attrNameLst>
                                      </p:cBhvr>
                                      <p:to>
                                        <p:strVal val="visible"/>
                                      </p:to>
                                    </p:set>
                                    <p:animEffect transition="in" filter="wipe(left)">
                                      <p:cBhvr>
                                        <p:cTn id="51" dur="500"/>
                                        <p:tgtEl>
                                          <p:spTgt spid="1048639"/>
                                        </p:tgtEl>
                                      </p:cBhvr>
                                    </p:animEffect>
                                  </p:childTnLst>
                                </p:cTn>
                              </p:par>
                            </p:childTnLst>
                          </p:cTn>
                        </p:par>
                        <p:par>
                          <p:cTn id="52" fill="hold">
                            <p:stCondLst>
                              <p:cond delay="5000"/>
                            </p:stCondLst>
                            <p:childTnLst>
                              <p:par>
                                <p:cTn id="53" presetID="23" presetClass="entr" presetSubtype="16" fill="hold" nodeType="afterEffect">
                                  <p:stCondLst>
                                    <p:cond delay="0"/>
                                  </p:stCondLst>
                                  <p:childTnLst>
                                    <p:set>
                                      <p:cBhvr>
                                        <p:cTn id="54" dur="1" fill="hold">
                                          <p:stCondLst>
                                            <p:cond delay="0"/>
                                          </p:stCondLst>
                                        </p:cTn>
                                        <p:tgtEl>
                                          <p:spTgt spid="67"/>
                                        </p:tgtEl>
                                        <p:attrNameLst>
                                          <p:attrName>style.visibility</p:attrName>
                                        </p:attrNameLst>
                                      </p:cBhvr>
                                      <p:to>
                                        <p:strVal val="visible"/>
                                      </p:to>
                                    </p:set>
                                    <p:anim calcmode="lin" valueType="num">
                                      <p:cBhvr>
                                        <p:cTn id="55" dur="500" fill="hold"/>
                                        <p:tgtEl>
                                          <p:spTgt spid="67"/>
                                        </p:tgtEl>
                                        <p:attrNameLst>
                                          <p:attrName>ppt_w</p:attrName>
                                        </p:attrNameLst>
                                      </p:cBhvr>
                                      <p:tavLst>
                                        <p:tav tm="0">
                                          <p:val>
                                            <p:fltVal val="0"/>
                                          </p:val>
                                        </p:tav>
                                        <p:tav tm="100000">
                                          <p:val>
                                            <p:strVal val="#ppt_w"/>
                                          </p:val>
                                        </p:tav>
                                      </p:tavLst>
                                    </p:anim>
                                    <p:anim calcmode="lin" valueType="num">
                                      <p:cBhvr>
                                        <p:cTn id="56" dur="500" fill="hold"/>
                                        <p:tgtEl>
                                          <p:spTgt spid="67"/>
                                        </p:tgtEl>
                                        <p:attrNameLst>
                                          <p:attrName>ppt_h</p:attrName>
                                        </p:attrNameLst>
                                      </p:cBhvr>
                                      <p:tavLst>
                                        <p:tav tm="0">
                                          <p:val>
                                            <p:fltVal val="0"/>
                                          </p:val>
                                        </p:tav>
                                        <p:tav tm="100000">
                                          <p:val>
                                            <p:strVal val="#ppt_h"/>
                                          </p:val>
                                        </p:tav>
                                      </p:tavLst>
                                    </p:anim>
                                  </p:childTnLst>
                                </p:cTn>
                              </p:par>
                            </p:childTnLst>
                          </p:cTn>
                        </p:par>
                        <p:par>
                          <p:cTn id="57" fill="hold">
                            <p:stCondLst>
                              <p:cond delay="5500"/>
                            </p:stCondLst>
                            <p:childTnLst>
                              <p:par>
                                <p:cTn id="58" presetID="22" presetClass="entr" presetSubtype="2" fill="hold" grpId="0" nodeType="afterEffect">
                                  <p:stCondLst>
                                    <p:cond delay="0"/>
                                  </p:stCondLst>
                                  <p:childTnLst>
                                    <p:set>
                                      <p:cBhvr>
                                        <p:cTn id="59" dur="1" fill="hold">
                                          <p:stCondLst>
                                            <p:cond delay="0"/>
                                          </p:stCondLst>
                                        </p:cTn>
                                        <p:tgtEl>
                                          <p:spTgt spid="1048638"/>
                                        </p:tgtEl>
                                        <p:attrNameLst>
                                          <p:attrName>style.visibility</p:attrName>
                                        </p:attrNameLst>
                                      </p:cBhvr>
                                      <p:to>
                                        <p:strVal val="visible"/>
                                      </p:to>
                                    </p:set>
                                    <p:animEffect transition="in" filter="wipe(right)">
                                      <p:cBhvr>
                                        <p:cTn id="60" dur="500"/>
                                        <p:tgtEl>
                                          <p:spTgt spid="1048638"/>
                                        </p:tgtEl>
                                      </p:cBhvr>
                                    </p:animEffect>
                                  </p:childTnLst>
                                </p:cTn>
                              </p:par>
                            </p:childTnLst>
                          </p:cTn>
                        </p:par>
                        <p:par>
                          <p:cTn id="61" fill="hold">
                            <p:stCondLst>
                              <p:cond delay="6000"/>
                            </p:stCondLst>
                            <p:childTnLst>
                              <p:par>
                                <p:cTn id="62" presetID="23" presetClass="entr" presetSubtype="16" fill="hold" nodeType="afterEffect">
                                  <p:stCondLst>
                                    <p:cond delay="0"/>
                                  </p:stCondLst>
                                  <p:childTnLst>
                                    <p:set>
                                      <p:cBhvr>
                                        <p:cTn id="63" dur="1" fill="hold">
                                          <p:stCondLst>
                                            <p:cond delay="0"/>
                                          </p:stCondLst>
                                        </p:cTn>
                                        <p:tgtEl>
                                          <p:spTgt spid="66"/>
                                        </p:tgtEl>
                                        <p:attrNameLst>
                                          <p:attrName>style.visibility</p:attrName>
                                        </p:attrNameLst>
                                      </p:cBhvr>
                                      <p:to>
                                        <p:strVal val="visible"/>
                                      </p:to>
                                    </p:set>
                                    <p:anim calcmode="lin" valueType="num">
                                      <p:cBhvr>
                                        <p:cTn id="64" dur="500" fill="hold"/>
                                        <p:tgtEl>
                                          <p:spTgt spid="66"/>
                                        </p:tgtEl>
                                        <p:attrNameLst>
                                          <p:attrName>ppt_w</p:attrName>
                                        </p:attrNameLst>
                                      </p:cBhvr>
                                      <p:tavLst>
                                        <p:tav tm="0">
                                          <p:val>
                                            <p:fltVal val="0"/>
                                          </p:val>
                                        </p:tav>
                                        <p:tav tm="100000">
                                          <p:val>
                                            <p:strVal val="#ppt_w"/>
                                          </p:val>
                                        </p:tav>
                                      </p:tavLst>
                                    </p:anim>
                                    <p:anim calcmode="lin" valueType="num">
                                      <p:cBhvr>
                                        <p:cTn id="65" dur="500" fill="hold"/>
                                        <p:tgtEl>
                                          <p:spTgt spid="66"/>
                                        </p:tgtEl>
                                        <p:attrNameLst>
                                          <p:attrName>ppt_h</p:attrName>
                                        </p:attrNameLst>
                                      </p:cBhvr>
                                      <p:tavLst>
                                        <p:tav tm="0">
                                          <p:val>
                                            <p:fltVal val="0"/>
                                          </p:val>
                                        </p:tav>
                                        <p:tav tm="100000">
                                          <p:val>
                                            <p:strVal val="#ppt_h"/>
                                          </p:val>
                                        </p:tav>
                                      </p:tavLst>
                                    </p:anim>
                                  </p:childTnLst>
                                </p:cTn>
                              </p:par>
                              <p:par>
                                <p:cTn id="66" presetID="12" presetClass="entr" presetSubtype="2" fill="hold" grpId="0" nodeType="withEffect">
                                  <p:stCondLst>
                                    <p:cond delay="0"/>
                                  </p:stCondLst>
                                  <p:childTnLst>
                                    <p:set>
                                      <p:cBhvr>
                                        <p:cTn id="67" dur="1" fill="hold">
                                          <p:stCondLst>
                                            <p:cond delay="0"/>
                                          </p:stCondLst>
                                        </p:cTn>
                                        <p:tgtEl>
                                          <p:spTgt spid="1048653"/>
                                        </p:tgtEl>
                                        <p:attrNameLst>
                                          <p:attrName>style.visibility</p:attrName>
                                        </p:attrNameLst>
                                      </p:cBhvr>
                                      <p:to>
                                        <p:strVal val="visible"/>
                                      </p:to>
                                    </p:set>
                                    <p:anim calcmode="lin" valueType="num">
                                      <p:cBhvr additive="base">
                                        <p:cTn id="68" dur="500"/>
                                        <p:tgtEl>
                                          <p:spTgt spid="1048653"/>
                                        </p:tgtEl>
                                        <p:attrNameLst>
                                          <p:attrName>ppt_x</p:attrName>
                                        </p:attrNameLst>
                                      </p:cBhvr>
                                      <p:tavLst>
                                        <p:tav tm="0">
                                          <p:val>
                                            <p:strVal val="#ppt_x+#ppt_w*1.125000"/>
                                          </p:val>
                                        </p:tav>
                                        <p:tav tm="100000">
                                          <p:val>
                                            <p:strVal val="#ppt_x"/>
                                          </p:val>
                                        </p:tav>
                                      </p:tavLst>
                                    </p:anim>
                                    <p:animEffect transition="in" filter="wipe(left)">
                                      <p:cBhvr>
                                        <p:cTn id="69" dur="500"/>
                                        <p:tgtEl>
                                          <p:spTgt spid="1048653"/>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1048655"/>
                                        </p:tgtEl>
                                        <p:attrNameLst>
                                          <p:attrName>style.visibility</p:attrName>
                                        </p:attrNameLst>
                                      </p:cBhvr>
                                      <p:to>
                                        <p:strVal val="visible"/>
                                      </p:to>
                                    </p:set>
                                    <p:anim calcmode="lin" valueType="num">
                                      <p:cBhvr additive="base">
                                        <p:cTn id="72" dur="500"/>
                                        <p:tgtEl>
                                          <p:spTgt spid="1048655"/>
                                        </p:tgtEl>
                                        <p:attrNameLst>
                                          <p:attrName>ppt_x</p:attrName>
                                        </p:attrNameLst>
                                      </p:cBhvr>
                                      <p:tavLst>
                                        <p:tav tm="0">
                                          <p:val>
                                            <p:strVal val="#ppt_x-#ppt_w*1.125000"/>
                                          </p:val>
                                        </p:tav>
                                        <p:tav tm="100000">
                                          <p:val>
                                            <p:strVal val="#ppt_x"/>
                                          </p:val>
                                        </p:tav>
                                      </p:tavLst>
                                    </p:anim>
                                    <p:animEffect transition="in" filter="wipe(right)">
                                      <p:cBhvr>
                                        <p:cTn id="73" dur="500"/>
                                        <p:tgtEl>
                                          <p:spTgt spid="1048655"/>
                                        </p:tgtEl>
                                      </p:cBhvr>
                                    </p:animEffect>
                                  </p:childTnLst>
                                </p:cTn>
                              </p:par>
                              <p:par>
                                <p:cTn id="74" presetID="12" presetClass="entr" presetSubtype="2" fill="hold" grpId="0" nodeType="withEffect">
                                  <p:stCondLst>
                                    <p:cond delay="0"/>
                                  </p:stCondLst>
                                  <p:childTnLst>
                                    <p:set>
                                      <p:cBhvr>
                                        <p:cTn id="75" dur="1" fill="hold">
                                          <p:stCondLst>
                                            <p:cond delay="0"/>
                                          </p:stCondLst>
                                        </p:cTn>
                                        <p:tgtEl>
                                          <p:spTgt spid="1048657"/>
                                        </p:tgtEl>
                                        <p:attrNameLst>
                                          <p:attrName>style.visibility</p:attrName>
                                        </p:attrNameLst>
                                      </p:cBhvr>
                                      <p:to>
                                        <p:strVal val="visible"/>
                                      </p:to>
                                    </p:set>
                                    <p:anim calcmode="lin" valueType="num">
                                      <p:cBhvr additive="base">
                                        <p:cTn id="76" dur="500"/>
                                        <p:tgtEl>
                                          <p:spTgt spid="1048657"/>
                                        </p:tgtEl>
                                        <p:attrNameLst>
                                          <p:attrName>ppt_x</p:attrName>
                                        </p:attrNameLst>
                                      </p:cBhvr>
                                      <p:tavLst>
                                        <p:tav tm="0">
                                          <p:val>
                                            <p:strVal val="#ppt_x+#ppt_w*1.125000"/>
                                          </p:val>
                                        </p:tav>
                                        <p:tav tm="100000">
                                          <p:val>
                                            <p:strVal val="#ppt_x"/>
                                          </p:val>
                                        </p:tav>
                                      </p:tavLst>
                                    </p:anim>
                                    <p:animEffect transition="in" filter="wipe(left)">
                                      <p:cBhvr>
                                        <p:cTn id="77" dur="500"/>
                                        <p:tgtEl>
                                          <p:spTgt spid="1048657"/>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1048659"/>
                                        </p:tgtEl>
                                        <p:attrNameLst>
                                          <p:attrName>style.visibility</p:attrName>
                                        </p:attrNameLst>
                                      </p:cBhvr>
                                      <p:to>
                                        <p:strVal val="visible"/>
                                      </p:to>
                                    </p:set>
                                    <p:anim calcmode="lin" valueType="num">
                                      <p:cBhvr additive="base">
                                        <p:cTn id="80" dur="500"/>
                                        <p:tgtEl>
                                          <p:spTgt spid="1048659"/>
                                        </p:tgtEl>
                                        <p:attrNameLst>
                                          <p:attrName>ppt_x</p:attrName>
                                        </p:attrNameLst>
                                      </p:cBhvr>
                                      <p:tavLst>
                                        <p:tav tm="0">
                                          <p:val>
                                            <p:strVal val="#ppt_x-#ppt_w*1.125000"/>
                                          </p:val>
                                        </p:tav>
                                        <p:tav tm="100000">
                                          <p:val>
                                            <p:strVal val="#ppt_x"/>
                                          </p:val>
                                        </p:tav>
                                      </p:tavLst>
                                    </p:anim>
                                    <p:animEffect transition="in" filter="wipe(right)">
                                      <p:cBhvr>
                                        <p:cTn id="81" dur="500"/>
                                        <p:tgtEl>
                                          <p:spTgt spid="1048659"/>
                                        </p:tgtEl>
                                      </p:cBhvr>
                                    </p:animEffect>
                                  </p:childTnLst>
                                </p:cTn>
                              </p:par>
                              <p:par>
                                <p:cTn id="82" presetID="12" presetClass="entr" presetSubtype="2" fill="hold" grpId="0" nodeType="withEffect">
                                  <p:stCondLst>
                                    <p:cond delay="0"/>
                                  </p:stCondLst>
                                  <p:childTnLst>
                                    <p:set>
                                      <p:cBhvr>
                                        <p:cTn id="83" dur="1" fill="hold">
                                          <p:stCondLst>
                                            <p:cond delay="0"/>
                                          </p:stCondLst>
                                        </p:cTn>
                                        <p:tgtEl>
                                          <p:spTgt spid="1048661"/>
                                        </p:tgtEl>
                                        <p:attrNameLst>
                                          <p:attrName>style.visibility</p:attrName>
                                        </p:attrNameLst>
                                      </p:cBhvr>
                                      <p:to>
                                        <p:strVal val="visible"/>
                                      </p:to>
                                    </p:set>
                                    <p:anim calcmode="lin" valueType="num">
                                      <p:cBhvr additive="base">
                                        <p:cTn id="84" dur="500"/>
                                        <p:tgtEl>
                                          <p:spTgt spid="1048661"/>
                                        </p:tgtEl>
                                        <p:attrNameLst>
                                          <p:attrName>ppt_x</p:attrName>
                                        </p:attrNameLst>
                                      </p:cBhvr>
                                      <p:tavLst>
                                        <p:tav tm="0">
                                          <p:val>
                                            <p:strVal val="#ppt_x+#ppt_w*1.125000"/>
                                          </p:val>
                                        </p:tav>
                                        <p:tav tm="100000">
                                          <p:val>
                                            <p:strVal val="#ppt_x"/>
                                          </p:val>
                                        </p:tav>
                                      </p:tavLst>
                                    </p:anim>
                                    <p:animEffect transition="in" filter="wipe(left)">
                                      <p:cBhvr>
                                        <p:cTn id="85" dur="500"/>
                                        <p:tgtEl>
                                          <p:spTgt spid="1048661"/>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1048663"/>
                                        </p:tgtEl>
                                        <p:attrNameLst>
                                          <p:attrName>style.visibility</p:attrName>
                                        </p:attrNameLst>
                                      </p:cBhvr>
                                      <p:to>
                                        <p:strVal val="visible"/>
                                      </p:to>
                                    </p:set>
                                    <p:anim calcmode="lin" valueType="num">
                                      <p:cBhvr additive="base">
                                        <p:cTn id="88" dur="500"/>
                                        <p:tgtEl>
                                          <p:spTgt spid="1048663"/>
                                        </p:tgtEl>
                                        <p:attrNameLst>
                                          <p:attrName>ppt_x</p:attrName>
                                        </p:attrNameLst>
                                      </p:cBhvr>
                                      <p:tavLst>
                                        <p:tav tm="0">
                                          <p:val>
                                            <p:strVal val="#ppt_x-#ppt_w*1.125000"/>
                                          </p:val>
                                        </p:tav>
                                        <p:tav tm="100000">
                                          <p:val>
                                            <p:strVal val="#ppt_x"/>
                                          </p:val>
                                        </p:tav>
                                      </p:tavLst>
                                    </p:anim>
                                    <p:animEffect transition="in" filter="wipe(right)">
                                      <p:cBhvr>
                                        <p:cTn id="89" dur="500"/>
                                        <p:tgtEl>
                                          <p:spTgt spid="1048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5" grpId="0" animBg="1"/>
      <p:bldP spid="1048636" grpId="0" animBg="1"/>
      <p:bldP spid="1048637" grpId="0" animBg="1"/>
      <p:bldP spid="1048638" grpId="0" animBg="1"/>
      <p:bldP spid="1048639" grpId="0" animBg="1"/>
      <p:bldP spid="1048653" grpId="0"/>
      <p:bldP spid="1048655" grpId="0"/>
      <p:bldP spid="1048657" grpId="0"/>
      <p:bldP spid="1048659" grpId="0"/>
      <p:bldP spid="1048661" grpId="0"/>
      <p:bldP spid="1048663" grpId="0"/>
      <p:bldP spid="1048665" grpId="0"/>
      <p:bldP spid="1048666" grpId="0" animBg="1"/>
    </p:bldLst>
  </p:timing>
</p:sld>
</file>

<file path=ppt/theme/theme1.xml><?xml version="1.0" encoding="utf-8"?>
<a:theme xmlns:a="http://schemas.openxmlformats.org/drawingml/2006/main" name="首页">
  <a:themeElements>
    <a:clrScheme name="医院蓝绿">
      <a:dk1>
        <a:srgbClr val="11A0DC"/>
      </a:dk1>
      <a:lt1>
        <a:srgbClr val="B2B2B2"/>
      </a:lt1>
      <a:dk2>
        <a:srgbClr val="204F7D"/>
      </a:dk2>
      <a:lt2>
        <a:srgbClr val="CFD82F"/>
      </a:lt2>
      <a:accent1>
        <a:srgbClr val="FFFFFF"/>
      </a:accent1>
      <a:accent2>
        <a:srgbClr val="B2B2B2"/>
      </a:accent2>
      <a:accent3>
        <a:srgbClr val="969696"/>
      </a:accent3>
      <a:accent4>
        <a:srgbClr val="808080"/>
      </a:accent4>
      <a:accent5>
        <a:srgbClr val="5F5F5F"/>
      </a:accent5>
      <a:accent6>
        <a:srgbClr val="4D4D4D"/>
      </a:accent6>
      <a:hlink>
        <a:srgbClr val="0070C0"/>
      </a:hlink>
      <a:folHlink>
        <a:srgbClr val="7030A0"/>
      </a:folHlink>
    </a:clrScheme>
    <a:fontScheme name="ios">
      <a:majorFont>
        <a:latin typeface="TeXGyreAdventor"/>
        <a:ea typeface="微软雅黑"/>
        <a:cs typeface=""/>
      </a:majorFont>
      <a:minorFont>
        <a:latin typeface="Ping He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首页">
  <a:themeElements>
    <a:clrScheme name="自定义 5">
      <a:dk1>
        <a:srgbClr val="373843"/>
      </a:dk1>
      <a:lt1>
        <a:srgbClr val="FFFFFF"/>
      </a:lt1>
      <a:dk2>
        <a:srgbClr val="11BED5"/>
      </a:dk2>
      <a:lt2>
        <a:srgbClr val="FFFFFF"/>
      </a:lt2>
      <a:accent1>
        <a:srgbClr val="11BED5"/>
      </a:accent1>
      <a:accent2>
        <a:srgbClr val="FFC000"/>
      </a:accent2>
      <a:accent3>
        <a:srgbClr val="11BED5"/>
      </a:accent3>
      <a:accent4>
        <a:srgbClr val="FFC000"/>
      </a:accent4>
      <a:accent5>
        <a:srgbClr val="11BED5"/>
      </a:accent5>
      <a:accent6>
        <a:srgbClr val="FFC000"/>
      </a:accent6>
      <a:hlink>
        <a:srgbClr val="11BED5"/>
      </a:hlink>
      <a:folHlink>
        <a:srgbClr val="800080"/>
      </a:folHlink>
    </a:clrScheme>
    <a:fontScheme name="ios">
      <a:majorFont>
        <a:latin typeface="TeXGyreAdventor"/>
        <a:ea typeface="微软雅黑"/>
        <a:cs typeface=""/>
      </a:majorFont>
      <a:minorFont>
        <a:latin typeface="Ping He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空白页">
  <a:themeElements>
    <a:clrScheme name="粉红色">
      <a:dk1>
        <a:srgbClr val="FA0053"/>
      </a:dk1>
      <a:lt1>
        <a:srgbClr val="B2B2B2"/>
      </a:lt1>
      <a:dk2>
        <a:srgbClr val="FF7C80"/>
      </a:dk2>
      <a:lt2>
        <a:srgbClr val="FFCCCC"/>
      </a:lt2>
      <a:accent1>
        <a:srgbClr val="FFFFFF"/>
      </a:accent1>
      <a:accent2>
        <a:srgbClr val="B2B2B2"/>
      </a:accent2>
      <a:accent3>
        <a:srgbClr val="969696"/>
      </a:accent3>
      <a:accent4>
        <a:srgbClr val="808080"/>
      </a:accent4>
      <a:accent5>
        <a:srgbClr val="5F5F5F"/>
      </a:accent5>
      <a:accent6>
        <a:srgbClr val="4D4D4D"/>
      </a:accent6>
      <a:hlink>
        <a:srgbClr val="0070C0"/>
      </a:hlink>
      <a:folHlink>
        <a:srgbClr val="7030A0"/>
      </a:folHlink>
    </a:clrScheme>
    <a:fontScheme name="ios">
      <a:majorFont>
        <a:latin typeface="TeXGyreAdventor"/>
        <a:ea typeface="微软雅黑"/>
        <a:cs typeface=""/>
      </a:majorFont>
      <a:minorFont>
        <a:latin typeface="Ping He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2">
  <a:themeElements>
    <a:clrScheme name="医院蓝绿">
      <a:dk1>
        <a:srgbClr val="11A0DC"/>
      </a:dk1>
      <a:lt1>
        <a:srgbClr val="B2B2B2"/>
      </a:lt1>
      <a:dk2>
        <a:srgbClr val="204F7D"/>
      </a:dk2>
      <a:lt2>
        <a:srgbClr val="CFD82F"/>
      </a:lt2>
      <a:accent1>
        <a:srgbClr val="FFFFFF"/>
      </a:accent1>
      <a:accent2>
        <a:srgbClr val="B2B2B2"/>
      </a:accent2>
      <a:accent3>
        <a:srgbClr val="969696"/>
      </a:accent3>
      <a:accent4>
        <a:srgbClr val="808080"/>
      </a:accent4>
      <a:accent5>
        <a:srgbClr val="5F5F5F"/>
      </a:accent5>
      <a:accent6>
        <a:srgbClr val="4D4D4D"/>
      </a:accent6>
      <a:hlink>
        <a:srgbClr val="0070C0"/>
      </a:hlink>
      <a:folHlink>
        <a:srgbClr val="7030A0"/>
      </a:folHlink>
    </a:clrScheme>
    <a:fontScheme name="ios">
      <a:majorFont>
        <a:latin typeface="TeXGyreAdventor"/>
        <a:ea typeface="微软雅黑"/>
        <a:cs typeface=""/>
      </a:majorFont>
      <a:minorFont>
        <a:latin typeface="Ping He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TotalTime>
  <Words>3904</Words>
  <Application>Microsoft Office PowerPoint</Application>
  <PresentationFormat>全屏显示(16:9)</PresentationFormat>
  <Paragraphs>249</Paragraphs>
  <Slides>48</Slides>
  <Notes>43</Notes>
  <HiddenSlides>0</HiddenSlides>
  <MMClips>0</MMClips>
  <ScaleCrop>false</ScaleCrop>
  <HeadingPairs>
    <vt:vector size="6" baseType="variant">
      <vt:variant>
        <vt:lpstr>主题</vt:lpstr>
      </vt:variant>
      <vt:variant>
        <vt:i4>5</vt:i4>
      </vt:variant>
      <vt:variant>
        <vt:lpstr>嵌入 OLE 服务器</vt:lpstr>
      </vt:variant>
      <vt:variant>
        <vt:i4>1</vt:i4>
      </vt:variant>
      <vt:variant>
        <vt:lpstr>幻灯片标题</vt:lpstr>
      </vt:variant>
      <vt:variant>
        <vt:i4>48</vt:i4>
      </vt:variant>
    </vt:vector>
  </HeadingPairs>
  <TitlesOfParts>
    <vt:vector size="54" baseType="lpstr">
      <vt:lpstr>首页</vt:lpstr>
      <vt:lpstr>1_首页</vt:lpstr>
      <vt:lpstr>空白页</vt:lpstr>
      <vt:lpstr>1_2</vt:lpstr>
      <vt:lpstr>Office 主题</vt:lpstr>
      <vt:lpstr>包装程序外壳对象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医疗医院</dc:title>
  <dc:creator>第一PPT模板网：www.1ppt.com</dc:creator>
  <cp:lastModifiedBy>lenovo</cp:lastModifiedBy>
  <cp:revision>28</cp:revision>
  <dcterms:created xsi:type="dcterms:W3CDTF">2017-12-13T08:01:33Z</dcterms:created>
  <dcterms:modified xsi:type="dcterms:W3CDTF">2017-12-22T20:00:52Z</dcterms:modified>
</cp:coreProperties>
</file>