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7ACB2F-8D34-4C69-B5DA-A7A442EC9DE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040C683-9C96-4C53-85A8-B92BF7E78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a16="http://schemas.microsoft.com/office/drawing/2014/main" id="{FBE1E247-BB1E-442A-97B2-2067D77D5ADB}"/>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9E5A77FF-84CC-4EB1-B37E-DC50E2D44A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4D7F177-DA02-4584-874D-BBAC587F3F53}"/>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426264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B58377-6D15-4AB9-AE9B-F8C7595CDD7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C91488E-6B2B-49E6-A83E-71A0FDEA7786}"/>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8361832-92E9-4A12-B4E8-D4F5C0A5C6E4}"/>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1EC1959B-0503-444C-B8BA-34510092670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7019F48-71B1-432C-B6B8-3B24D1B55F21}"/>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89141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A66C4DA-AF23-4FBF-9F69-36857DFF802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BB77C59-1552-4086-8061-9CEB0E58FD3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86ACC21-CD29-4070-B8B8-67CD2478CF47}"/>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2E30D9E5-935F-4BDA-8206-BED27551760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7C18D37-A0B4-4618-8DE6-52E4636F44C8}"/>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194952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6D0BB6-AED2-4C13-BC3B-483BF247BC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2DE2A06-D2BA-404D-8D21-E90C8AD9BFB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823E1BF-90A0-4982-9038-881F77B64B28}"/>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7083ACE1-6001-4366-B400-55DFD2AB636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68FC61A-FD6A-42F5-9E5E-420AA5C063A1}"/>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417264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17E5D-654E-4670-B882-B1C626C89C9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4181824-AA67-4522-9EAB-E269A682E9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46D52174-36A9-4EF1-B1F0-B394587CE6FA}"/>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AF7C88F2-0695-475B-A42F-362A6464A74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E01972-2449-473F-A778-45B6596174F5}"/>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224149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AA47BE-B5F1-4203-BE90-D33E10B8070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1B3FF21-1C21-4B63-8D91-2097FA0A47B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C765B632-6220-494A-AAF1-A28C1364614D}"/>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067A458-67A6-4DB0-8737-2E7C73B838B2}"/>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6" name="页脚占位符 5">
            <a:extLst>
              <a:ext uri="{FF2B5EF4-FFF2-40B4-BE49-F238E27FC236}">
                <a16:creationId xmlns:a16="http://schemas.microsoft.com/office/drawing/2014/main" id="{724F7183-BA16-4F09-BD39-BDAF53A4F53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DE0173E-BBF8-4489-931B-D7C366F039FE}"/>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167882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C0CFE5-A1D3-4117-A13C-126ADA589E5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C1FD0A-8215-451C-9A4C-4FBC24367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E502C90B-8F4A-460F-B728-E5BE7DC36269}"/>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CC85B50-27DC-4F1E-BE1B-7CCE28E25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1C607DEC-8010-43FD-81E4-0BCB4F63149A}"/>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9B9A5089-E8A1-4391-AB0A-D7BE3AB50A90}"/>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8" name="页脚占位符 7">
            <a:extLst>
              <a:ext uri="{FF2B5EF4-FFF2-40B4-BE49-F238E27FC236}">
                <a16:creationId xmlns:a16="http://schemas.microsoft.com/office/drawing/2014/main" id="{774C34BF-9186-4F8C-AF05-62B655A09C3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58FE667-8CCD-4E91-8A64-5764753C9DA4}"/>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408321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A3D679-1828-4D7A-A476-AA7095ADB0F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D37546F-8B9A-428F-BDEF-AED407D473DE}"/>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4" name="页脚占位符 3">
            <a:extLst>
              <a:ext uri="{FF2B5EF4-FFF2-40B4-BE49-F238E27FC236}">
                <a16:creationId xmlns:a16="http://schemas.microsoft.com/office/drawing/2014/main" id="{171A0AC7-F351-4BEC-AF82-69D747A4A73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67B2115-CE9C-4208-B203-97F9F63B41FB}"/>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83487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15C3EC1-E39D-4414-B6F1-B8B6C1045A3D}"/>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3" name="页脚占位符 2">
            <a:extLst>
              <a:ext uri="{FF2B5EF4-FFF2-40B4-BE49-F238E27FC236}">
                <a16:creationId xmlns:a16="http://schemas.microsoft.com/office/drawing/2014/main" id="{364BB9EA-2F22-4F1C-9188-D67A6961D76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9767652-7777-4085-8ACC-0B43CB0F2E17}"/>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324548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E5AE95-1002-4301-A3E2-ED4EC130A64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9530C69F-E14A-4DB0-A3AB-02F7604765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E1E9F8A-99B2-4478-8CAE-124D43AA6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B2B91B5-C620-4C4F-8B42-6A7F4D092FE1}"/>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6" name="页脚占位符 5">
            <a:extLst>
              <a:ext uri="{FF2B5EF4-FFF2-40B4-BE49-F238E27FC236}">
                <a16:creationId xmlns:a16="http://schemas.microsoft.com/office/drawing/2014/main" id="{30875058-E44D-4726-ACA1-ABC707FD8B4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7C82DDE-6C00-44F1-8CCD-734FCCD29120}"/>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35604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5D80A0-E98A-4118-AE5B-B67E4802015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8B3C165-95C9-4A7C-B9CC-41CB7A930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E05994B-1635-4480-86B5-F714B3ABF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95E8092-DEBE-4130-B273-12B71E02FAB9}"/>
              </a:ext>
            </a:extLst>
          </p:cNvPr>
          <p:cNvSpPr>
            <a:spLocks noGrp="1"/>
          </p:cNvSpPr>
          <p:nvPr>
            <p:ph type="dt" sz="half" idx="10"/>
          </p:nvPr>
        </p:nvSpPr>
        <p:spPr/>
        <p:txBody>
          <a:bodyPr/>
          <a:lstStyle/>
          <a:p>
            <a:fld id="{88F9A87D-1226-49E8-92B5-4B02ACD06BFB}" type="datetimeFigureOut">
              <a:rPr lang="zh-CN" altLang="en-US" smtClean="0"/>
              <a:t>2017/12/8</a:t>
            </a:fld>
            <a:endParaRPr lang="zh-CN" altLang="en-US"/>
          </a:p>
        </p:txBody>
      </p:sp>
      <p:sp>
        <p:nvSpPr>
          <p:cNvPr id="6" name="页脚占位符 5">
            <a:extLst>
              <a:ext uri="{FF2B5EF4-FFF2-40B4-BE49-F238E27FC236}">
                <a16:creationId xmlns:a16="http://schemas.microsoft.com/office/drawing/2014/main" id="{DFC5A671-04BF-465B-A5FF-E8326F15CC9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F202213-D9BB-4BC7-8F17-640CAD1A614A}"/>
              </a:ext>
            </a:extLst>
          </p:cNvPr>
          <p:cNvSpPr>
            <a:spLocks noGrp="1"/>
          </p:cNvSpPr>
          <p:nvPr>
            <p:ph type="sldNum" sz="quarter" idx="12"/>
          </p:nvPr>
        </p:nvSpPr>
        <p:spPr/>
        <p:txBody>
          <a:body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262281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C5BF57C-6E0B-45D7-A3D4-55844BC6E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BDC3DAB-9F5C-425B-88B2-B7C2BA4DE1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6CEA2BA-A9C0-48AC-9CED-6B49945652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9A87D-1226-49E8-92B5-4B02ACD06BFB}" type="datetimeFigureOut">
              <a:rPr lang="zh-CN" altLang="en-US" smtClean="0"/>
              <a:t>2017/12/8</a:t>
            </a:fld>
            <a:endParaRPr lang="zh-CN" altLang="en-US"/>
          </a:p>
        </p:txBody>
      </p:sp>
      <p:sp>
        <p:nvSpPr>
          <p:cNvPr id="5" name="页脚占位符 4">
            <a:extLst>
              <a:ext uri="{FF2B5EF4-FFF2-40B4-BE49-F238E27FC236}">
                <a16:creationId xmlns:a16="http://schemas.microsoft.com/office/drawing/2014/main" id="{23AC7CC0-8199-4132-A1D4-B233FE0AD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21AB4FF-DA7C-4395-A579-ACEB5AFA3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32558-1424-4CA1-826D-CF86AACD1744}" type="slidenum">
              <a:rPr lang="zh-CN" altLang="en-US" smtClean="0"/>
              <a:t>‹#›</a:t>
            </a:fld>
            <a:endParaRPr lang="zh-CN" altLang="en-US"/>
          </a:p>
        </p:txBody>
      </p:sp>
    </p:spTree>
    <p:extLst>
      <p:ext uri="{BB962C8B-B14F-4D97-AF65-F5344CB8AC3E}">
        <p14:creationId xmlns:p14="http://schemas.microsoft.com/office/powerpoint/2010/main" val="500836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D8C8C6-6ACF-45D5-AB3F-F54A45DFAB88}"/>
              </a:ext>
            </a:extLst>
          </p:cNvPr>
          <p:cNvSpPr>
            <a:spLocks noGrp="1"/>
          </p:cNvSpPr>
          <p:nvPr>
            <p:ph type="ctrTitle"/>
          </p:nvPr>
        </p:nvSpPr>
        <p:spPr/>
        <p:txBody>
          <a:bodyPr>
            <a:normAutofit fontScale="90000"/>
          </a:bodyPr>
          <a:lstStyle/>
          <a:p>
            <a:r>
              <a:rPr lang="zh-CN" altLang="en-US" dirty="0"/>
              <a:t>为什么宝宝夜里总醒，还伴有伤心哭泣？</a:t>
            </a:r>
            <a:br>
              <a:rPr lang="zh-CN" altLang="en-US" dirty="0"/>
            </a:br>
            <a:endParaRPr lang="zh-CN" altLang="en-US" dirty="0"/>
          </a:p>
        </p:txBody>
      </p:sp>
      <p:sp>
        <p:nvSpPr>
          <p:cNvPr id="3" name="副标题 2">
            <a:extLst>
              <a:ext uri="{FF2B5EF4-FFF2-40B4-BE49-F238E27FC236}">
                <a16:creationId xmlns:a16="http://schemas.microsoft.com/office/drawing/2014/main" id="{36E2251B-EBB5-49A3-85A6-C28A99B663C5}"/>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36325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D21EE0-CB61-4DF8-AF41-6E805DA22425}"/>
              </a:ext>
            </a:extLst>
          </p:cNvPr>
          <p:cNvSpPr>
            <a:spLocks noGrp="1"/>
          </p:cNvSpPr>
          <p:nvPr>
            <p:ph type="title"/>
          </p:nvPr>
        </p:nvSpPr>
        <p:spPr>
          <a:xfrm>
            <a:off x="791547" y="2361876"/>
            <a:ext cx="10515600" cy="1325563"/>
          </a:xfrm>
        </p:spPr>
        <p:txBody>
          <a:bodyPr>
            <a:normAutofit fontScale="90000"/>
          </a:bodyPr>
          <a:lstStyle/>
          <a:p>
            <a:r>
              <a:rPr lang="en-US" altLang="zh-CN" b="1" dirty="0"/>
              <a:t>9.</a:t>
            </a:r>
            <a:r>
              <a:rPr lang="zh-CN" altLang="en-US" b="1" dirty="0"/>
              <a:t>太冷、太热</a:t>
            </a:r>
            <a:r>
              <a:rPr lang="zh-CN" altLang="en-US" dirty="0"/>
              <a:t>　</a:t>
            </a:r>
            <a:br>
              <a:rPr lang="zh-CN" altLang="en-US" dirty="0"/>
            </a:br>
            <a:r>
              <a:rPr lang="zh-CN" altLang="en-US" dirty="0"/>
              <a:t>被冻醒好说，但热醒的情况更多。妈妈需要看看是不是自己给孩子穿盖过多。此外睡衣和床品不舒服也会造成夜醒增多。</a:t>
            </a:r>
            <a:br>
              <a:rPr lang="zh-CN" altLang="en-US" dirty="0"/>
            </a:br>
            <a:endParaRPr lang="zh-CN" altLang="en-US" dirty="0"/>
          </a:p>
        </p:txBody>
      </p:sp>
    </p:spTree>
    <p:extLst>
      <p:ext uri="{BB962C8B-B14F-4D97-AF65-F5344CB8AC3E}">
        <p14:creationId xmlns:p14="http://schemas.microsoft.com/office/powerpoint/2010/main" val="306961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C6EAC8-00E0-4811-9189-2E5FFF44D685}"/>
              </a:ext>
            </a:extLst>
          </p:cNvPr>
          <p:cNvSpPr>
            <a:spLocks noGrp="1"/>
          </p:cNvSpPr>
          <p:nvPr>
            <p:ph type="title"/>
          </p:nvPr>
        </p:nvSpPr>
        <p:spPr>
          <a:xfrm>
            <a:off x="782217" y="2837738"/>
            <a:ext cx="10515600" cy="1325563"/>
          </a:xfrm>
        </p:spPr>
        <p:txBody>
          <a:bodyPr>
            <a:normAutofit fontScale="90000"/>
          </a:bodyPr>
          <a:lstStyle/>
          <a:p>
            <a:r>
              <a:rPr lang="en-US" altLang="zh-CN" b="1" dirty="0"/>
              <a:t>10.</a:t>
            </a:r>
            <a:r>
              <a:rPr lang="zh-CN" altLang="en-US" b="1" dirty="0"/>
              <a:t>鼻塞、呼吸道有刺激物、耳部感染</a:t>
            </a:r>
            <a:r>
              <a:rPr lang="zh-CN" altLang="en-US" dirty="0"/>
              <a:t>　　</a:t>
            </a:r>
            <a:br>
              <a:rPr lang="zh-CN" altLang="en-US" dirty="0"/>
            </a:br>
            <a:r>
              <a:rPr lang="zh-CN" altLang="en-US" dirty="0"/>
              <a:t>宝宝鼻子有鼻痂阻塞，或者其他情况如鼻窦炎、感冒等情况引起的鼻塞也是造成宝宝夜醒的原因。此外，室内残存的香烟味、香水味、棉絮、灰尘过大等也能让宝宝夜醒增多。如果宝宝夜醒多的同时有频繁摇头、使劲抓挠耳朵的情况，需注意是不是耳朵有感染，可能是洗澡水进入引起的。</a:t>
            </a:r>
            <a:br>
              <a:rPr lang="zh-CN" altLang="en-US" dirty="0"/>
            </a:br>
            <a:endParaRPr lang="zh-CN" altLang="en-US" dirty="0"/>
          </a:p>
        </p:txBody>
      </p:sp>
    </p:spTree>
    <p:extLst>
      <p:ext uri="{BB962C8B-B14F-4D97-AF65-F5344CB8AC3E}">
        <p14:creationId xmlns:p14="http://schemas.microsoft.com/office/powerpoint/2010/main" val="1098576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CB1712-C753-45DF-91D7-E39B99FE8887}"/>
              </a:ext>
            </a:extLst>
          </p:cNvPr>
          <p:cNvSpPr>
            <a:spLocks noGrp="1"/>
          </p:cNvSpPr>
          <p:nvPr>
            <p:ph type="title"/>
          </p:nvPr>
        </p:nvSpPr>
        <p:spPr>
          <a:xfrm>
            <a:off x="763555" y="2520496"/>
            <a:ext cx="10515600" cy="1325563"/>
          </a:xfrm>
        </p:spPr>
        <p:txBody>
          <a:bodyPr>
            <a:normAutofit fontScale="90000"/>
          </a:bodyPr>
          <a:lstStyle/>
          <a:p>
            <a:r>
              <a:rPr lang="en-US" altLang="zh-CN" b="1" dirty="0"/>
              <a:t>11.</a:t>
            </a:r>
            <a:r>
              <a:rPr lang="zh-CN" altLang="en-US" b="1" dirty="0"/>
              <a:t>缺钙的宝宝更容易夜哭</a:t>
            </a:r>
            <a:br>
              <a:rPr lang="zh-CN" altLang="en-US" dirty="0"/>
            </a:br>
            <a:br>
              <a:rPr lang="zh-CN" altLang="en-US" dirty="0"/>
            </a:br>
            <a:br>
              <a:rPr lang="zh-CN" altLang="en-US" dirty="0"/>
            </a:br>
            <a:r>
              <a:rPr lang="zh-CN" altLang="en-US" dirty="0"/>
              <a:t>　　宝宝缺钙不积极治疗很可能患上佝偻病，缺钙的宝宝夜间常常烦躁不安，还会出现多汗、枕秃、方颅、囟门闭合晚、肋骨串珠等等症状。</a:t>
            </a:r>
            <a:br>
              <a:rPr lang="zh-CN" altLang="en-US" dirty="0"/>
            </a:br>
            <a:endParaRPr lang="zh-CN" altLang="en-US" dirty="0"/>
          </a:p>
        </p:txBody>
      </p:sp>
    </p:spTree>
    <p:extLst>
      <p:ext uri="{BB962C8B-B14F-4D97-AF65-F5344CB8AC3E}">
        <p14:creationId xmlns:p14="http://schemas.microsoft.com/office/powerpoint/2010/main" val="4173456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D0C790-FBEA-4358-87F3-176B4B44A9B8}"/>
              </a:ext>
            </a:extLst>
          </p:cNvPr>
          <p:cNvSpPr>
            <a:spLocks noGrp="1"/>
          </p:cNvSpPr>
          <p:nvPr>
            <p:ph type="title"/>
          </p:nvPr>
        </p:nvSpPr>
        <p:spPr>
          <a:xfrm>
            <a:off x="744894" y="3341589"/>
            <a:ext cx="10515600" cy="1325563"/>
          </a:xfrm>
        </p:spPr>
        <p:txBody>
          <a:bodyPr>
            <a:normAutofit fontScale="90000"/>
          </a:bodyPr>
          <a:lstStyle/>
          <a:p>
            <a:r>
              <a:rPr lang="en-US" altLang="zh-CN" b="1" dirty="0"/>
              <a:t>12.</a:t>
            </a:r>
            <a:r>
              <a:rPr lang="zh-CN" altLang="en-US" b="1" dirty="0"/>
              <a:t>宝宝肚子胀气也会夜间哭闹</a:t>
            </a:r>
            <a:br>
              <a:rPr lang="zh-CN" altLang="en-US" dirty="0"/>
            </a:br>
            <a:r>
              <a:rPr lang="zh-CN" altLang="en-US" dirty="0"/>
              <a:t>由于消化功能不够完善，所以宝宝会不定期出现腹胀状况。</a:t>
            </a:r>
            <a:br>
              <a:rPr lang="zh-CN" altLang="en-US" dirty="0"/>
            </a:br>
            <a:r>
              <a:rPr lang="en-US" altLang="zh-CN" b="1" dirty="0"/>
              <a:t>13.</a:t>
            </a:r>
            <a:r>
              <a:rPr lang="zh-CN" altLang="en-US" b="1" dirty="0"/>
              <a:t>肠绞痛易引起小儿夜哭</a:t>
            </a:r>
            <a:br>
              <a:rPr lang="zh-CN" altLang="en-US" dirty="0"/>
            </a:br>
            <a:r>
              <a:rPr lang="zh-CN" altLang="en-US" dirty="0"/>
              <a:t>       在肠绞痛发生时，宝宝的小脸会胀红、下肢蜷曲于肚子上，这种情形通常发作得很急，常见于下午及夜间，好发于</a:t>
            </a:r>
            <a:r>
              <a:rPr lang="en-US" altLang="zh-CN" dirty="0"/>
              <a:t>3</a:t>
            </a:r>
            <a:r>
              <a:rPr lang="zh-CN" altLang="en-US" dirty="0"/>
              <a:t>～</a:t>
            </a:r>
            <a:r>
              <a:rPr lang="en-US" altLang="zh-CN" dirty="0"/>
              <a:t>6</a:t>
            </a:r>
            <a:r>
              <a:rPr lang="zh-CN" altLang="en-US" dirty="0"/>
              <a:t>周新生儿。当然，妈妈不要过于紧张，等宝宝到了</a:t>
            </a:r>
            <a:r>
              <a:rPr lang="en-US" altLang="zh-CN" dirty="0"/>
              <a:t>3</a:t>
            </a:r>
            <a:r>
              <a:rPr lang="zh-CN" altLang="en-US" dirty="0"/>
              <a:t>个月大左右时，肠绞痛的发生率将大大降低。</a:t>
            </a:r>
            <a:br>
              <a:rPr lang="zh-CN" altLang="en-US" dirty="0"/>
            </a:br>
            <a:br>
              <a:rPr lang="zh-CN" altLang="en-US" dirty="0"/>
            </a:br>
            <a:br>
              <a:rPr lang="zh-CN" altLang="en-US" dirty="0"/>
            </a:br>
            <a:endParaRPr lang="zh-CN" altLang="en-US" dirty="0"/>
          </a:p>
        </p:txBody>
      </p:sp>
    </p:spTree>
    <p:extLst>
      <p:ext uri="{BB962C8B-B14F-4D97-AF65-F5344CB8AC3E}">
        <p14:creationId xmlns:p14="http://schemas.microsoft.com/office/powerpoint/2010/main" val="2476247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47C3F3-C72A-4746-B325-9047A52B7891}"/>
              </a:ext>
            </a:extLst>
          </p:cNvPr>
          <p:cNvSpPr>
            <a:spLocks noGrp="1"/>
          </p:cNvSpPr>
          <p:nvPr>
            <p:ph type="title"/>
          </p:nvPr>
        </p:nvSpPr>
        <p:spPr>
          <a:xfrm>
            <a:off x="856861" y="3033680"/>
            <a:ext cx="10515600" cy="1325563"/>
          </a:xfrm>
        </p:spPr>
        <p:txBody>
          <a:bodyPr>
            <a:normAutofit fontScale="90000"/>
          </a:bodyPr>
          <a:lstStyle/>
          <a:p>
            <a:r>
              <a:rPr lang="en-US" altLang="zh-CN" sz="3600" b="1" dirty="0"/>
              <a:t>14.</a:t>
            </a:r>
            <a:r>
              <a:rPr lang="zh-CN" altLang="en-US" sz="3600" dirty="0"/>
              <a:t>梦呓</a:t>
            </a:r>
            <a:br>
              <a:rPr lang="zh-CN" altLang="en-US" sz="2000" dirty="0"/>
            </a:br>
            <a:r>
              <a:rPr lang="zh-CN" altLang="en-US" sz="2000" dirty="0"/>
              <a:t>        与大人说梦话一样，婴儿睡觉时也会出现梦呓。人的睡眠可分为快速眼动</a:t>
            </a:r>
            <a:r>
              <a:rPr lang="en-US" altLang="zh-CN" sz="2000" dirty="0"/>
              <a:t>(REM)</a:t>
            </a:r>
            <a:r>
              <a:rPr lang="zh-CN" altLang="en-US" sz="2000" dirty="0"/>
              <a:t>睡眠和非快速眼动</a:t>
            </a:r>
            <a:r>
              <a:rPr lang="en-US" altLang="zh-CN" sz="2000" dirty="0"/>
              <a:t>(NREM)</a:t>
            </a:r>
            <a:r>
              <a:rPr lang="zh-CN" altLang="en-US" sz="2000" dirty="0"/>
              <a:t>睡眠两大部分。</a:t>
            </a:r>
            <a:br>
              <a:rPr lang="zh-CN" altLang="en-US" sz="2000" dirty="0"/>
            </a:br>
            <a:br>
              <a:rPr lang="zh-CN" altLang="en-US" sz="2000" dirty="0"/>
            </a:br>
            <a:r>
              <a:rPr lang="zh-CN" altLang="en-US" sz="2000" dirty="0"/>
              <a:t>        </a:t>
            </a:r>
            <a:r>
              <a:rPr lang="en-US" altLang="zh-CN" sz="2000" dirty="0"/>
              <a:t>REM</a:t>
            </a:r>
            <a:r>
              <a:rPr lang="zh-CN" altLang="en-US" sz="2000" dirty="0"/>
              <a:t>睡眠，快速眼球运动</a:t>
            </a:r>
            <a:r>
              <a:rPr lang="en-US" altLang="zh-CN" sz="2000" dirty="0"/>
              <a:t>(rapid eyes movement)</a:t>
            </a:r>
            <a:r>
              <a:rPr lang="zh-CN" altLang="en-US" sz="2000" dirty="0"/>
              <a:t>，是一个睡眠的阶段，眼球在此阶段时会呈现不由自主的快速移动。在这个阶段，大脑神经元的活动与清醒的时候相同。多数在醒来后能够回忆的栩栩如生的梦都是在</a:t>
            </a:r>
            <a:r>
              <a:rPr lang="en-US" altLang="zh-CN" sz="2000" dirty="0"/>
              <a:t>REM</a:t>
            </a:r>
            <a:r>
              <a:rPr lang="zh-CN" altLang="en-US" sz="2000" dirty="0"/>
              <a:t>睡眠发生的。它是全部睡眠阶段中最浅的。</a:t>
            </a:r>
            <a:br>
              <a:rPr lang="zh-CN" altLang="en-US" sz="2000" dirty="0"/>
            </a:br>
            <a:br>
              <a:rPr lang="zh-CN" altLang="en-US" sz="2000" dirty="0"/>
            </a:br>
            <a:r>
              <a:rPr lang="zh-CN" altLang="en-US" sz="2000" dirty="0"/>
              <a:t>        除了</a:t>
            </a:r>
            <a:r>
              <a:rPr lang="en-US" altLang="zh-CN" sz="2000" dirty="0"/>
              <a:t>REM</a:t>
            </a:r>
            <a:r>
              <a:rPr lang="zh-CN" altLang="en-US" sz="2000" dirty="0"/>
              <a:t>以外的睡眠阶段被称为</a:t>
            </a:r>
            <a:r>
              <a:rPr lang="en-US" altLang="zh-CN" sz="2000" dirty="0"/>
              <a:t>NON-REM</a:t>
            </a:r>
            <a:r>
              <a:rPr lang="zh-CN" altLang="en-US" sz="2000" dirty="0"/>
              <a:t>（</a:t>
            </a:r>
            <a:r>
              <a:rPr lang="en-US" altLang="zh-CN" sz="2000" dirty="0"/>
              <a:t>NREM</a:t>
            </a:r>
            <a:r>
              <a:rPr lang="zh-CN" altLang="en-US" sz="2000" dirty="0"/>
              <a:t>）。</a:t>
            </a:r>
            <a:r>
              <a:rPr lang="en-US" altLang="zh-CN" sz="2000" dirty="0"/>
              <a:t>NREM</a:t>
            </a:r>
            <a:r>
              <a:rPr lang="zh-CN" altLang="en-US" sz="2000" dirty="0"/>
              <a:t>分为四个阶段，由浅至深，第四阶段是熟睡期，在熟睡期后会继续往低阶段过渡，当回到第二阶段之后，变回进入</a:t>
            </a:r>
            <a:r>
              <a:rPr lang="en-US" altLang="zh-CN" sz="2000" dirty="0"/>
              <a:t>REM</a:t>
            </a:r>
            <a:r>
              <a:rPr lang="zh-CN" altLang="en-US" sz="2000" dirty="0"/>
              <a:t>睡眠的阶段。并且，</a:t>
            </a:r>
            <a:r>
              <a:rPr lang="en-US" altLang="zh-CN" sz="2000" dirty="0"/>
              <a:t>REM</a:t>
            </a:r>
            <a:r>
              <a:rPr lang="zh-CN" altLang="en-US" sz="2000" dirty="0"/>
              <a:t>睡眠的时间随着两者的交替时间会出现增加，这就是为什么人们在清晨的时候做梦要更多。</a:t>
            </a:r>
            <a:br>
              <a:rPr lang="zh-CN" altLang="en-US" sz="2000" dirty="0"/>
            </a:br>
            <a:br>
              <a:rPr lang="zh-CN" altLang="en-US" sz="2000" dirty="0"/>
            </a:br>
            <a:r>
              <a:rPr lang="zh-CN" altLang="en-US" sz="2000" dirty="0"/>
              <a:t>        </a:t>
            </a:r>
            <a:r>
              <a:rPr lang="en-US" altLang="zh-CN" sz="2000" dirty="0"/>
              <a:t>NREM</a:t>
            </a:r>
            <a:r>
              <a:rPr lang="zh-CN" altLang="en-US" sz="2000" dirty="0"/>
              <a:t>睡眠是深度睡眠，身体保持静止的高质量睡眠。</a:t>
            </a:r>
            <a:r>
              <a:rPr lang="en-US" altLang="zh-CN" sz="2000" dirty="0"/>
              <a:t>REM</a:t>
            </a:r>
            <a:r>
              <a:rPr lang="zh-CN" altLang="en-US" sz="2000" dirty="0"/>
              <a:t>睡眠为浅睡眠，大脑接近觉醒状态，做梦、翻身多发生在这个阶段。</a:t>
            </a:r>
            <a:br>
              <a:rPr lang="en-US" altLang="zh-CN" sz="2000" dirty="0"/>
            </a:br>
            <a:r>
              <a:rPr lang="en-US" altLang="zh-CN" sz="2000" dirty="0"/>
              <a:t>        </a:t>
            </a:r>
            <a:r>
              <a:rPr lang="zh-CN" altLang="en-US" sz="2200" dirty="0"/>
              <a:t>婴儿和大人一样，</a:t>
            </a:r>
            <a:r>
              <a:rPr lang="en-US" altLang="zh-CN" sz="2200" dirty="0"/>
              <a:t>REM </a:t>
            </a:r>
            <a:r>
              <a:rPr lang="zh-CN" altLang="en-US" sz="2200" dirty="0"/>
              <a:t>睡眠和</a:t>
            </a:r>
            <a:r>
              <a:rPr lang="en-US" altLang="zh-CN" sz="2200" dirty="0"/>
              <a:t>NREM </a:t>
            </a:r>
            <a:r>
              <a:rPr lang="zh-CN" altLang="en-US" sz="2200" dirty="0"/>
              <a:t>睡眠相互交替，睡眠比较浅的</a:t>
            </a:r>
            <a:r>
              <a:rPr lang="en-US" altLang="zh-CN" sz="2200" dirty="0"/>
              <a:t>REM </a:t>
            </a:r>
            <a:r>
              <a:rPr lang="zh-CN" altLang="en-US" sz="2200" dirty="0"/>
              <a:t>睡眠时会说梦话。但是，新生儿或婴儿尚未学会说话，所以用哭泣代替梦话。</a:t>
            </a:r>
            <a:br>
              <a:rPr lang="zh-CN" altLang="en-US" sz="2200" dirty="0"/>
            </a:br>
            <a:br>
              <a:rPr lang="zh-CN" altLang="en-US" sz="2200" dirty="0"/>
            </a:br>
            <a:r>
              <a:rPr lang="zh-CN" altLang="en-US" sz="2200" dirty="0"/>
              <a:t>而也有些孩子在处于</a:t>
            </a:r>
            <a:r>
              <a:rPr lang="en-US" altLang="zh-CN" sz="2200" dirty="0"/>
              <a:t>REM </a:t>
            </a:r>
            <a:r>
              <a:rPr lang="zh-CN" altLang="en-US" sz="2200" dirty="0"/>
              <a:t>睡眠时，会用舞动手或脚，身体向后仰、大笑等情况。</a:t>
            </a:r>
            <a:br>
              <a:rPr lang="zh-CN" altLang="en-US" dirty="0"/>
            </a:br>
            <a:endParaRPr lang="zh-CN" altLang="en-US" dirty="0"/>
          </a:p>
        </p:txBody>
      </p:sp>
      <p:sp>
        <p:nvSpPr>
          <p:cNvPr id="4" name="AutoShape 2" descr="https://mmbiz.qpic.cn/mmbiz_jpg/AdylVSCPfQ1wHd5mGylMwGRjzmHk0j3v6chs8tKbIk0v6ibXicwptmY4yADsdicvkmHhvGpFia1umSxovW1Gl4G7xA/640?wx_fmt=jpeg&amp;tp=webp&amp;wxfrom=5&amp;wx_lazy=1">
            <a:extLst>
              <a:ext uri="{FF2B5EF4-FFF2-40B4-BE49-F238E27FC236}">
                <a16:creationId xmlns:a16="http://schemas.microsoft.com/office/drawing/2014/main" id="{05317467-F781-48DD-9160-71F0DF9D7646}"/>
              </a:ext>
            </a:extLst>
          </p:cNvPr>
          <p:cNvSpPr>
            <a:spLocks noChangeAspect="1" noChangeArrowheads="1"/>
          </p:cNvSpPr>
          <p:nvPr/>
        </p:nvSpPr>
        <p:spPr bwMode="auto">
          <a:xfrm>
            <a:off x="42863" y="-668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422251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FDF4E1-5079-4729-BD9F-09601D5A4FC9}"/>
              </a:ext>
            </a:extLst>
          </p:cNvPr>
          <p:cNvSpPr>
            <a:spLocks noGrp="1"/>
          </p:cNvSpPr>
          <p:nvPr>
            <p:ph type="title"/>
          </p:nvPr>
        </p:nvSpPr>
        <p:spPr/>
        <p:txBody>
          <a:bodyPr/>
          <a:lstStyle/>
          <a:p>
            <a:endParaRPr lang="zh-CN" altLang="en-US"/>
          </a:p>
        </p:txBody>
      </p:sp>
    </p:spTree>
    <p:extLst>
      <p:ext uri="{BB962C8B-B14F-4D97-AF65-F5344CB8AC3E}">
        <p14:creationId xmlns:p14="http://schemas.microsoft.com/office/powerpoint/2010/main" val="312562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2AD0E4-99E1-4487-BD90-024CCC761924}"/>
              </a:ext>
            </a:extLst>
          </p:cNvPr>
          <p:cNvSpPr>
            <a:spLocks noGrp="1"/>
          </p:cNvSpPr>
          <p:nvPr>
            <p:ph type="title"/>
          </p:nvPr>
        </p:nvSpPr>
        <p:spPr>
          <a:xfrm>
            <a:off x="782216" y="2707109"/>
            <a:ext cx="10515600" cy="1325563"/>
          </a:xfrm>
        </p:spPr>
        <p:txBody>
          <a:bodyPr>
            <a:normAutofit fontScale="90000"/>
          </a:bodyPr>
          <a:lstStyle/>
          <a:p>
            <a:r>
              <a:rPr lang="en-US" altLang="zh-CN" b="1" dirty="0"/>
              <a:t>1.</a:t>
            </a:r>
            <a:r>
              <a:rPr lang="zh-CN" altLang="en-US" b="1" dirty="0"/>
              <a:t>出牙痛</a:t>
            </a:r>
            <a:r>
              <a:rPr lang="zh-CN" altLang="en-US" dirty="0"/>
              <a:t>　</a:t>
            </a:r>
            <a:br>
              <a:rPr lang="zh-CN" altLang="en-US" dirty="0"/>
            </a:br>
            <a:r>
              <a:rPr lang="zh-CN" altLang="en-US" dirty="0"/>
              <a:t>当新牙顶出敏感柔软的牙床时就会产生疼痛，有些宝宝的痛苦比其他的宝宝要强烈。但是所有的宝宝在长牙期间都会变得暴躁和爱哭。</a:t>
            </a:r>
            <a:br>
              <a:rPr lang="zh-CN" altLang="en-US" dirty="0"/>
            </a:br>
            <a:r>
              <a:rPr lang="zh-CN" altLang="en-US" dirty="0"/>
              <a:t>如果你的宝宝看起来很痛，但是又找不到原因，你可以试着用手指抚摸他的牙龈，你或许会发现牙床上有一个硬核（一般来说，第一个乳牙会在</a:t>
            </a:r>
            <a:r>
              <a:rPr lang="en-US" altLang="zh-CN" dirty="0"/>
              <a:t>4-7</a:t>
            </a:r>
            <a:r>
              <a:rPr lang="zh-CN" altLang="en-US" dirty="0"/>
              <a:t>个月的时候长出，也可能会更早一点。）</a:t>
            </a:r>
            <a:br>
              <a:rPr lang="zh-CN" altLang="en-US" dirty="0"/>
            </a:br>
            <a:endParaRPr lang="zh-CN" altLang="en-US" dirty="0"/>
          </a:p>
        </p:txBody>
      </p:sp>
    </p:spTree>
    <p:extLst>
      <p:ext uri="{BB962C8B-B14F-4D97-AF65-F5344CB8AC3E}">
        <p14:creationId xmlns:p14="http://schemas.microsoft.com/office/powerpoint/2010/main" val="320683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34D081-E2A3-4717-9D58-9EACDD04A456}"/>
              </a:ext>
            </a:extLst>
          </p:cNvPr>
          <p:cNvSpPr>
            <a:spLocks noGrp="1"/>
          </p:cNvSpPr>
          <p:nvPr>
            <p:ph type="title"/>
          </p:nvPr>
        </p:nvSpPr>
        <p:spPr>
          <a:xfrm>
            <a:off x="782216" y="2528595"/>
            <a:ext cx="10515600" cy="347080"/>
          </a:xfrm>
        </p:spPr>
        <p:txBody>
          <a:bodyPr>
            <a:normAutofit fontScale="90000"/>
          </a:bodyPr>
          <a:lstStyle/>
          <a:p>
            <a:r>
              <a:rPr lang="en-US" altLang="zh-CN" b="1" dirty="0"/>
              <a:t>2.</a:t>
            </a:r>
            <a:r>
              <a:rPr lang="zh-CN" altLang="en-US" b="1" dirty="0"/>
              <a:t>性格问题（高需求宝宝）</a:t>
            </a:r>
            <a:r>
              <a:rPr lang="zh-CN" altLang="en-US" dirty="0"/>
              <a:t>　</a:t>
            </a:r>
            <a:br>
              <a:rPr lang="zh-CN" altLang="en-US" dirty="0"/>
            </a:br>
            <a:r>
              <a:rPr lang="zh-CN" altLang="en-US" dirty="0"/>
              <a:t>大约有</a:t>
            </a:r>
            <a:r>
              <a:rPr lang="en-US" altLang="zh-CN" dirty="0"/>
              <a:t>1/5</a:t>
            </a:r>
            <a:r>
              <a:rPr lang="zh-CN" altLang="en-US" dirty="0"/>
              <a:t>的宝宝是高需求宝宝，他们充满活力、需求不断、恋奶，这些特质都会影响到他们的睡眠。他们似乎时刻充满活力，连夜晚都是这样。</a:t>
            </a:r>
            <a:br>
              <a:rPr lang="zh-CN" altLang="en-US" dirty="0"/>
            </a:br>
            <a:endParaRPr lang="zh-CN" altLang="en-US" dirty="0"/>
          </a:p>
        </p:txBody>
      </p:sp>
    </p:spTree>
    <p:extLst>
      <p:ext uri="{BB962C8B-B14F-4D97-AF65-F5344CB8AC3E}">
        <p14:creationId xmlns:p14="http://schemas.microsoft.com/office/powerpoint/2010/main" val="326053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6BBCC-7B8A-4DE5-B0E3-C4375F2DE319}"/>
              </a:ext>
            </a:extLst>
          </p:cNvPr>
          <p:cNvSpPr>
            <a:spLocks noGrp="1"/>
          </p:cNvSpPr>
          <p:nvPr>
            <p:ph type="title"/>
          </p:nvPr>
        </p:nvSpPr>
        <p:spPr>
          <a:xfrm>
            <a:off x="828869" y="2389868"/>
            <a:ext cx="10515600" cy="1325563"/>
          </a:xfrm>
        </p:spPr>
        <p:txBody>
          <a:bodyPr>
            <a:normAutofit fontScale="90000"/>
          </a:bodyPr>
          <a:lstStyle/>
          <a:p>
            <a:r>
              <a:rPr lang="en-US" altLang="zh-CN" b="1" dirty="0"/>
              <a:t>3.</a:t>
            </a:r>
            <a:r>
              <a:rPr lang="zh-CN" altLang="en-US" b="1" dirty="0"/>
              <a:t>分离焦虑</a:t>
            </a:r>
            <a:r>
              <a:rPr lang="zh-CN" altLang="en-US" dirty="0"/>
              <a:t>　　</a:t>
            </a:r>
            <a:br>
              <a:rPr lang="zh-CN" altLang="en-US" dirty="0"/>
            </a:br>
            <a:r>
              <a:rPr lang="zh-CN" altLang="en-US" dirty="0"/>
              <a:t>与爸爸妈妈分床睡或不在一个房间睡，会让某些敏感的宝宝没有安全感。还有一种情况是，妈妈担心晚上喂奶影响爸爸的休息，而让爸爸在其他房间睡，有的宝宝就会因此感到焦虑。</a:t>
            </a:r>
            <a:br>
              <a:rPr lang="zh-CN" altLang="en-US" dirty="0"/>
            </a:br>
            <a:endParaRPr lang="zh-CN" altLang="en-US" dirty="0"/>
          </a:p>
        </p:txBody>
      </p:sp>
    </p:spTree>
    <p:extLst>
      <p:ext uri="{BB962C8B-B14F-4D97-AF65-F5344CB8AC3E}">
        <p14:creationId xmlns:p14="http://schemas.microsoft.com/office/powerpoint/2010/main" val="10007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64D7C4-C191-4539-9671-68502DD0B805}"/>
              </a:ext>
            </a:extLst>
          </p:cNvPr>
          <p:cNvSpPr>
            <a:spLocks noGrp="1"/>
          </p:cNvSpPr>
          <p:nvPr>
            <p:ph type="title"/>
          </p:nvPr>
        </p:nvSpPr>
        <p:spPr>
          <a:xfrm>
            <a:off x="838200" y="2147272"/>
            <a:ext cx="10515600" cy="1325563"/>
          </a:xfrm>
        </p:spPr>
        <p:txBody>
          <a:bodyPr>
            <a:normAutofit fontScale="90000"/>
          </a:bodyPr>
          <a:lstStyle/>
          <a:p>
            <a:r>
              <a:rPr lang="en-US" altLang="zh-CN" b="1" dirty="0"/>
              <a:t>4.</a:t>
            </a:r>
            <a:r>
              <a:rPr lang="zh-CN" altLang="en-US" b="1" dirty="0"/>
              <a:t>家庭出现问题</a:t>
            </a:r>
            <a:br>
              <a:rPr lang="zh-CN" altLang="en-US" dirty="0"/>
            </a:br>
            <a:r>
              <a:rPr lang="zh-CN" altLang="en-US" dirty="0"/>
              <a:t>父母总是吵架、婆媳之间不和会影响宝宝睡眠吗？当然会。和睦的家庭关系会给宝宝安全感。</a:t>
            </a:r>
            <a:br>
              <a:rPr lang="zh-CN" altLang="en-US" dirty="0"/>
            </a:br>
            <a:endParaRPr lang="zh-CN" altLang="en-US" dirty="0"/>
          </a:p>
        </p:txBody>
      </p:sp>
    </p:spTree>
    <p:extLst>
      <p:ext uri="{BB962C8B-B14F-4D97-AF65-F5344CB8AC3E}">
        <p14:creationId xmlns:p14="http://schemas.microsoft.com/office/powerpoint/2010/main" val="236143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385CC0-9A72-4B51-9CE4-89751F20053A}"/>
              </a:ext>
            </a:extLst>
          </p:cNvPr>
          <p:cNvSpPr>
            <a:spLocks noGrp="1"/>
          </p:cNvSpPr>
          <p:nvPr>
            <p:ph type="title"/>
          </p:nvPr>
        </p:nvSpPr>
        <p:spPr>
          <a:xfrm>
            <a:off x="866192" y="2473843"/>
            <a:ext cx="10515600" cy="1325563"/>
          </a:xfrm>
        </p:spPr>
        <p:txBody>
          <a:bodyPr>
            <a:normAutofit fontScale="90000"/>
          </a:bodyPr>
          <a:lstStyle/>
          <a:p>
            <a:r>
              <a:rPr lang="en-US" altLang="zh-CN" b="1" dirty="0"/>
              <a:t>5.</a:t>
            </a:r>
            <a:r>
              <a:rPr lang="zh-CN" altLang="en-US" b="1" dirty="0"/>
              <a:t>妈妈或爸爸情绪不好、抑郁</a:t>
            </a:r>
            <a:r>
              <a:rPr lang="zh-CN" altLang="en-US" dirty="0"/>
              <a:t>　</a:t>
            </a:r>
            <a:br>
              <a:rPr lang="zh-CN" altLang="en-US" dirty="0"/>
            </a:br>
            <a:r>
              <a:rPr lang="zh-CN" altLang="en-US" dirty="0"/>
              <a:t>许多新妈妈会陷入产后抑郁，觉得带宝宝很累很烦。尤其夜醒多的时候，妈妈或爸爸会抱怨，甚至批评孩子，这样的宝宝每天在惊恐中入睡，能睡的安稳吗？</a:t>
            </a:r>
            <a:br>
              <a:rPr lang="zh-CN" altLang="en-US" dirty="0"/>
            </a:br>
            <a:endParaRPr lang="zh-CN" altLang="en-US" dirty="0"/>
          </a:p>
        </p:txBody>
      </p:sp>
    </p:spTree>
    <p:extLst>
      <p:ext uri="{BB962C8B-B14F-4D97-AF65-F5344CB8AC3E}">
        <p14:creationId xmlns:p14="http://schemas.microsoft.com/office/powerpoint/2010/main" val="157307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DDD3AF-28F3-4C85-89F3-C3423AEEC889}"/>
              </a:ext>
            </a:extLst>
          </p:cNvPr>
          <p:cNvSpPr>
            <a:spLocks noGrp="1"/>
          </p:cNvSpPr>
          <p:nvPr>
            <p:ph type="title"/>
          </p:nvPr>
        </p:nvSpPr>
        <p:spPr>
          <a:xfrm>
            <a:off x="875522" y="2632464"/>
            <a:ext cx="10515600" cy="1325563"/>
          </a:xfrm>
        </p:spPr>
        <p:txBody>
          <a:bodyPr>
            <a:normAutofit fontScale="90000"/>
          </a:bodyPr>
          <a:lstStyle/>
          <a:p>
            <a:r>
              <a:rPr lang="en-US" altLang="zh-CN" b="1" dirty="0"/>
              <a:t>6.</a:t>
            </a:r>
            <a:r>
              <a:rPr lang="zh-CN" altLang="en-US" b="1" dirty="0"/>
              <a:t>尿布湿了</a:t>
            </a:r>
            <a:r>
              <a:rPr lang="zh-CN" altLang="en-US" dirty="0"/>
              <a:t>　　</a:t>
            </a:r>
            <a:br>
              <a:rPr lang="zh-CN" altLang="en-US" dirty="0"/>
            </a:br>
            <a:r>
              <a:rPr lang="zh-CN" altLang="en-US" dirty="0"/>
              <a:t>纸尿裤的好处显而易见，传统布尿布在宝宝夜晚排尿时会增加不适感，但吸水性不好的纸尿裤也会增加宝宝的夜醒。宝宝起尿布疹、泌尿感染也会在夜晚排尿时让宝宝感到疼痛。</a:t>
            </a:r>
            <a:br>
              <a:rPr lang="zh-CN" altLang="en-US" dirty="0"/>
            </a:br>
            <a:br>
              <a:rPr lang="zh-CN" altLang="en-US" dirty="0"/>
            </a:br>
            <a:endParaRPr lang="zh-CN" altLang="en-US" dirty="0"/>
          </a:p>
        </p:txBody>
      </p:sp>
    </p:spTree>
    <p:extLst>
      <p:ext uri="{BB962C8B-B14F-4D97-AF65-F5344CB8AC3E}">
        <p14:creationId xmlns:p14="http://schemas.microsoft.com/office/powerpoint/2010/main" val="312828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119D1C-98C4-4C89-9176-A9FD30F69093}"/>
              </a:ext>
            </a:extLst>
          </p:cNvPr>
          <p:cNvSpPr>
            <a:spLocks noGrp="1"/>
          </p:cNvSpPr>
          <p:nvPr>
            <p:ph type="title"/>
          </p:nvPr>
        </p:nvSpPr>
        <p:spPr>
          <a:xfrm>
            <a:off x="856861" y="2193925"/>
            <a:ext cx="10515600" cy="1325563"/>
          </a:xfrm>
        </p:spPr>
        <p:txBody>
          <a:bodyPr>
            <a:normAutofit fontScale="90000"/>
          </a:bodyPr>
          <a:lstStyle/>
          <a:p>
            <a:r>
              <a:rPr lang="en-US" altLang="zh-CN" b="1" dirty="0"/>
              <a:t>7.</a:t>
            </a:r>
            <a:r>
              <a:rPr lang="zh-CN" altLang="en-US" b="1" dirty="0"/>
              <a:t>练习白天学到的技能</a:t>
            </a:r>
            <a:r>
              <a:rPr lang="zh-CN" altLang="en-US" dirty="0"/>
              <a:t>　　</a:t>
            </a:r>
            <a:br>
              <a:rPr lang="zh-CN" altLang="en-US" dirty="0"/>
            </a:br>
            <a:r>
              <a:rPr lang="zh-CN" altLang="en-US" dirty="0"/>
              <a:t>宝宝夜醒时在翻身或者爬，其实这是成长中的正常现象。</a:t>
            </a:r>
            <a:br>
              <a:rPr lang="zh-CN" altLang="en-US" dirty="0"/>
            </a:br>
            <a:endParaRPr lang="zh-CN" altLang="en-US" dirty="0"/>
          </a:p>
        </p:txBody>
      </p:sp>
    </p:spTree>
    <p:extLst>
      <p:ext uri="{BB962C8B-B14F-4D97-AF65-F5344CB8AC3E}">
        <p14:creationId xmlns:p14="http://schemas.microsoft.com/office/powerpoint/2010/main" val="265732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CA01A5-77EF-4160-AF3B-E22767EE5AAC}"/>
              </a:ext>
            </a:extLst>
          </p:cNvPr>
          <p:cNvSpPr>
            <a:spLocks noGrp="1"/>
          </p:cNvSpPr>
          <p:nvPr>
            <p:ph type="title"/>
          </p:nvPr>
        </p:nvSpPr>
        <p:spPr>
          <a:xfrm>
            <a:off x="791547" y="2585811"/>
            <a:ext cx="10515600" cy="1325563"/>
          </a:xfrm>
        </p:spPr>
        <p:txBody>
          <a:bodyPr>
            <a:normAutofit fontScale="90000"/>
          </a:bodyPr>
          <a:lstStyle/>
          <a:p>
            <a:r>
              <a:rPr lang="en-US" altLang="zh-CN" b="1" dirty="0"/>
              <a:t>8.</a:t>
            </a:r>
            <a:r>
              <a:rPr lang="zh-CN" altLang="en-US" b="1" dirty="0"/>
              <a:t>饿了</a:t>
            </a:r>
            <a:r>
              <a:rPr lang="zh-CN" altLang="en-US" dirty="0"/>
              <a:t>　</a:t>
            </a:r>
            <a:br>
              <a:rPr lang="zh-CN" altLang="en-US" dirty="0"/>
            </a:br>
            <a:r>
              <a:rPr lang="zh-CN" altLang="en-US" dirty="0"/>
              <a:t>之所以把这条放在比较靠后的地方是因为真正因为饿而频繁夜醒的情况并不很多。而每次夜醒妈妈们都以为孩子是饿了，而陷入夜醒</a:t>
            </a:r>
            <a:r>
              <a:rPr lang="en-US" altLang="zh-CN" dirty="0"/>
              <a:t>—</a:t>
            </a:r>
            <a:r>
              <a:rPr lang="zh-CN" altLang="en-US" dirty="0"/>
              <a:t>喂奶</a:t>
            </a:r>
            <a:r>
              <a:rPr lang="en-US" altLang="zh-CN" dirty="0"/>
              <a:t>—</a:t>
            </a:r>
            <a:r>
              <a:rPr lang="zh-CN" altLang="en-US" dirty="0"/>
              <a:t>夜醒排尿、哭闹</a:t>
            </a:r>
            <a:r>
              <a:rPr lang="en-US" altLang="zh-CN" dirty="0"/>
              <a:t>——</a:t>
            </a:r>
            <a:r>
              <a:rPr lang="zh-CN" altLang="en-US" dirty="0"/>
              <a:t>喂奶</a:t>
            </a:r>
            <a:r>
              <a:rPr lang="en-US" altLang="zh-CN" dirty="0"/>
              <a:t>……</a:t>
            </a:r>
            <a:r>
              <a:rPr lang="zh-CN" altLang="en-US" dirty="0"/>
              <a:t>的怪圈。孩子吃两口就睡了，那不是真正的饿。</a:t>
            </a:r>
            <a:br>
              <a:rPr lang="zh-CN" altLang="en-US" dirty="0"/>
            </a:br>
            <a:endParaRPr lang="zh-CN" altLang="en-US" dirty="0"/>
          </a:p>
        </p:txBody>
      </p:sp>
    </p:spTree>
    <p:extLst>
      <p:ext uri="{BB962C8B-B14F-4D97-AF65-F5344CB8AC3E}">
        <p14:creationId xmlns:p14="http://schemas.microsoft.com/office/powerpoint/2010/main" val="267863210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100</Words>
  <Application>Microsoft Office PowerPoint</Application>
  <PresentationFormat>宽屏</PresentationFormat>
  <Paragraphs>14</Paragraphs>
  <Slides>15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等线</vt:lpstr>
      <vt:lpstr>等线 Light</vt:lpstr>
      <vt:lpstr>Arial</vt:lpstr>
      <vt:lpstr>Office 主题​​</vt:lpstr>
      <vt:lpstr>为什么宝宝夜里总醒，还伴有伤心哭泣？ </vt:lpstr>
      <vt:lpstr>1.出牙痛　 当新牙顶出敏感柔软的牙床时就会产生疼痛，有些宝宝的痛苦比其他的宝宝要强烈。但是所有的宝宝在长牙期间都会变得暴躁和爱哭。 如果你的宝宝看起来很痛，但是又找不到原因，你可以试着用手指抚摸他的牙龈，你或许会发现牙床上有一个硬核（一般来说，第一个乳牙会在4-7个月的时候长出，也可能会更早一点。） </vt:lpstr>
      <vt:lpstr>2.性格问题（高需求宝宝）　 大约有1/5的宝宝是高需求宝宝，他们充满活力、需求不断、恋奶，这些特质都会影响到他们的睡眠。他们似乎时刻充满活力，连夜晚都是这样。 </vt:lpstr>
      <vt:lpstr>3.分离焦虑　　 与爸爸妈妈分床睡或不在一个房间睡，会让某些敏感的宝宝没有安全感。还有一种情况是，妈妈担心晚上喂奶影响爸爸的休息，而让爸爸在其他房间睡，有的宝宝就会因此感到焦虑。 </vt:lpstr>
      <vt:lpstr>4.家庭出现问题 父母总是吵架、婆媳之间不和会影响宝宝睡眠吗？当然会。和睦的家庭关系会给宝宝安全感。 </vt:lpstr>
      <vt:lpstr>5.妈妈或爸爸情绪不好、抑郁　 许多新妈妈会陷入产后抑郁，觉得带宝宝很累很烦。尤其夜醒多的时候，妈妈或爸爸会抱怨，甚至批评孩子，这样的宝宝每天在惊恐中入睡，能睡的安稳吗？ </vt:lpstr>
      <vt:lpstr>6.尿布湿了　　 纸尿裤的好处显而易见，传统布尿布在宝宝夜晚排尿时会增加不适感，但吸水性不好的纸尿裤也会增加宝宝的夜醒。宝宝起尿布疹、泌尿感染也会在夜晚排尿时让宝宝感到疼痛。  </vt:lpstr>
      <vt:lpstr>7.练习白天学到的技能　　 宝宝夜醒时在翻身或者爬，其实这是成长中的正常现象。 </vt:lpstr>
      <vt:lpstr>8.饿了　 之所以把这条放在比较靠后的地方是因为真正因为饿而频繁夜醒的情况并不很多。而每次夜醒妈妈们都以为孩子是饿了，而陷入夜醒—喂奶—夜醒排尿、哭闹——喂奶……的怪圈。孩子吃两口就睡了，那不是真正的饿。 </vt:lpstr>
      <vt:lpstr>9.太冷、太热　 被冻醒好说，但热醒的情况更多。妈妈需要看看是不是自己给孩子穿盖过多。此外睡衣和床品不舒服也会造成夜醒增多。 </vt:lpstr>
      <vt:lpstr>10.鼻塞、呼吸道有刺激物、耳部感染　　 宝宝鼻子有鼻痂阻塞，或者其他情况如鼻窦炎、感冒等情况引起的鼻塞也是造成宝宝夜醒的原因。此外，室内残存的香烟味、香水味、棉絮、灰尘过大等也能让宝宝夜醒增多。如果宝宝夜醒多的同时有频繁摇头、使劲抓挠耳朵的情况，需注意是不是耳朵有感染，可能是洗澡水进入引起的。 </vt:lpstr>
      <vt:lpstr>11.缺钙的宝宝更容易夜哭   　　宝宝缺钙不积极治疗很可能患上佝偻病，缺钙的宝宝夜间常常烦躁不安，还会出现多汗、枕秃、方颅、囟门闭合晚、肋骨串珠等等症状。 </vt:lpstr>
      <vt:lpstr>12.宝宝肚子胀气也会夜间哭闹 由于消化功能不够完善，所以宝宝会不定期出现腹胀状况。 13.肠绞痛易引起小儿夜哭        在肠绞痛发生时，宝宝的小脸会胀红、下肢蜷曲于肚子上，这种情形通常发作得很急，常见于下午及夜间，好发于3～6周新生儿。当然，妈妈不要过于紧张，等宝宝到了3个月大左右时，肠绞痛的发生率将大大降低。   </vt:lpstr>
      <vt:lpstr>14.梦呓         与大人说梦话一样，婴儿睡觉时也会出现梦呓。人的睡眠可分为快速眼动(REM)睡眠和非快速眼动(NREM)睡眠两大部分。          REM睡眠，快速眼球运动(rapid eyes movement)，是一个睡眠的阶段，眼球在此阶段时会呈现不由自主的快速移动。在这个阶段，大脑神经元的活动与清醒的时候相同。多数在醒来后能够回忆的栩栩如生的梦都是在REM睡眠发生的。它是全部睡眠阶段中最浅的。          除了REM以外的睡眠阶段被称为NON-REM（NREM）。NREM分为四个阶段，由浅至深，第四阶段是熟睡期，在熟睡期后会继续往低阶段过渡，当回到第二阶段之后，变回进入REM睡眠的阶段。并且，REM睡眠的时间随着两者的交替时间会出现增加，这就是为什么人们在清晨的时候做梦要更多。          NREM睡眠是深度睡眠，身体保持静止的高质量睡眠。REM睡眠为浅睡眠，大脑接近觉醒状态，做梦、翻身多发生在这个阶段。         婴儿和大人一样，REM 睡眠和NREM 睡眠相互交替，睡眠比较浅的REM 睡眠时会说梦话。但是，新生儿或婴儿尚未学会说话，所以用哭泣代替梦话。  而也有些孩子在处于REM 睡眠时，会用舞动手或脚，身体向后仰、大笑等情况。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为什么宝宝夜里总醒，还伴有伤心哭泣？ </dc:title>
  <dc:creator>Joshua</dc:creator>
  <cp:lastModifiedBy>Joshua</cp:lastModifiedBy>
  <cp:revision>2</cp:revision>
  <dcterms:created xsi:type="dcterms:W3CDTF">2017-12-08T15:20:03Z</dcterms:created>
  <dcterms:modified xsi:type="dcterms:W3CDTF">2017-12-08T15:31:15Z</dcterms:modified>
</cp:coreProperties>
</file>