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Override1.xml" ContentType="application/vnd.openxmlformats-officedocument.themeOverrid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257" r:id="rId3"/>
    <p:sldId id="258" r:id="rId5"/>
    <p:sldId id="261" r:id="rId6"/>
    <p:sldId id="262" r:id="rId7"/>
    <p:sldId id="263" r:id="rId8"/>
  </p:sldIdLst>
  <p:sldSz cx="12192000" cy="6858000"/>
  <p:notesSz cx="7103745" cy="10234295"/>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116" d="100"/>
          <a:sy n="116" d="100"/>
        </p:scale>
        <p:origin x="336"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presProps" Target="presProps.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 Type="http://schemas.openxmlformats.org/officeDocument/2006/relationships/theme" Target="theme/theme1.xml"/><Relationship Id="rId11" Type="http://schemas.openxmlformats.org/officeDocument/2006/relationships/tableStyles" Target="tableStyles.xml"/><Relationship Id="rId10" Type="http://schemas.openxmlformats.org/officeDocument/2006/relationships/viewProps" Target="viewProps.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3078290" cy="513492"/>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4023812" y="0"/>
            <a:ext cx="3078290" cy="513492"/>
          </a:xfrm>
          <a:prstGeom prst="rect">
            <a:avLst/>
          </a:prstGeom>
        </p:spPr>
        <p:txBody>
          <a:bodyPr vert="horz" lIns="91440" tIns="45720" rIns="91440" bIns="45720" rtlCol="0"/>
          <a:lstStyle>
            <a:lvl1pPr algn="r">
              <a:defRPr sz="1200"/>
            </a:lvl1pPr>
          </a:lstStyle>
          <a:p>
            <a:fld id="{D2A48B96-639E-45A3-A0BA-2464DFDB1FA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481584" y="1279287"/>
            <a:ext cx="6140577" cy="3454075"/>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710375" y="4925254"/>
            <a:ext cx="5682996" cy="4029754"/>
          </a:xfrm>
          <a:prstGeom prst="rect">
            <a:avLst/>
          </a:prstGeom>
        </p:spPr>
        <p:txBody>
          <a:bodyPr vert="horz" lIns="91440" tIns="45720" rIns="91440" bIns="45720" rtlCol="0"/>
          <a:lstStyle/>
          <a:p>
            <a:pPr lvl="0"/>
            <a:r>
              <a:rPr lang="zh-CN" altLang="en-US" smtClean="0"/>
              <a:t>单击此处编辑母版文本样式</a:t>
            </a:r>
            <a:endParaRPr lang="zh-CN" altLang="en-US" smtClean="0"/>
          </a:p>
          <a:p>
            <a:pPr lvl="1"/>
            <a:r>
              <a:rPr lang="zh-CN" altLang="en-US" smtClean="0"/>
              <a:t>第二级</a:t>
            </a:r>
            <a:endParaRPr lang="zh-CN" altLang="en-US" smtClean="0"/>
          </a:p>
          <a:p>
            <a:pPr lvl="2"/>
            <a:r>
              <a:rPr lang="zh-CN" altLang="en-US" smtClean="0"/>
              <a:t>第三级</a:t>
            </a:r>
            <a:endParaRPr lang="zh-CN" altLang="en-US" smtClean="0"/>
          </a:p>
          <a:p>
            <a:pPr lvl="3"/>
            <a:r>
              <a:rPr lang="zh-CN" altLang="en-US" smtClean="0"/>
              <a:t>第四级</a:t>
            </a:r>
            <a:endParaRPr lang="zh-CN" altLang="en-US" smtClean="0"/>
          </a:p>
          <a:p>
            <a:pPr lvl="4"/>
            <a:r>
              <a:rPr lang="zh-CN" altLang="en-US" smtClean="0"/>
              <a:t>第五级</a:t>
            </a:r>
            <a:endParaRPr lang="zh-CN" altLang="en-US"/>
          </a:p>
        </p:txBody>
      </p:sp>
      <p:sp>
        <p:nvSpPr>
          <p:cNvPr id="6" name="页脚占位符 5"/>
          <p:cNvSpPr>
            <a:spLocks noGrp="1"/>
          </p:cNvSpPr>
          <p:nvPr>
            <p:ph type="ftr" sz="quarter" idx="4"/>
          </p:nvPr>
        </p:nvSpPr>
        <p:spPr>
          <a:xfrm>
            <a:off x="0" y="9720804"/>
            <a:ext cx="3078290" cy="513491"/>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4023812" y="9720804"/>
            <a:ext cx="3078290" cy="513491"/>
          </a:xfrm>
          <a:prstGeom prst="rect">
            <a:avLst/>
          </a:prstGeom>
        </p:spPr>
        <p:txBody>
          <a:bodyPr vert="horz" lIns="91440" tIns="45720" rIns="91440" bIns="45720" rtlCol="0" anchor="b"/>
          <a:lstStyle>
            <a:lvl1pPr algn="r">
              <a:defRPr sz="1200"/>
            </a:lvl1pPr>
          </a:lstStyle>
          <a:p>
            <a:fld id="{A6837353-30EB-4A48-80EB-173D804AEFB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a:xfrm>
            <a:off x="685800" y="4400550"/>
            <a:ext cx="5486400" cy="3600450"/>
          </a:xfrm>
          <a:prstGeom prst="rect">
            <a:avLst/>
          </a:prstGeom>
        </p:spPr>
        <p:txBody>
          <a:bodyPr/>
          <a:lstStyle/>
          <a:p>
            <a:endParaRPr lang="zh-CN" altLang="en-US"/>
          </a:p>
        </p:txBody>
      </p:sp>
      <p:sp>
        <p:nvSpPr>
          <p:cNvPr id="4" name="日期占位符 3"/>
          <p:cNvSpPr>
            <a:spLocks noGrp="1"/>
          </p:cNvSpPr>
          <p:nvPr>
            <p:ph type="dt" idx="10"/>
          </p:nvPr>
        </p:nvSpPr>
        <p:spPr/>
        <p:txBody>
          <a:bodyPr/>
          <a:lstStyle/>
          <a:p>
            <a:fld id="{6167825A-42C3-43DF-A9E0-B8B749B3939F}" type="datetime1">
              <a:rPr lang="zh-CN" altLang="en-US" smtClean="0"/>
            </a:fld>
            <a:endParaRPr lang="zh-CN" altLang="en-US" sz="1200"/>
          </a:p>
        </p:txBody>
      </p:sp>
      <p:sp>
        <p:nvSpPr>
          <p:cNvPr id="5" name="灯片编号占位符 4"/>
          <p:cNvSpPr>
            <a:spLocks noGrp="1"/>
          </p:cNvSpPr>
          <p:nvPr>
            <p:ph type="sldNum" sz="quarter" idx="11"/>
          </p:nvPr>
        </p:nvSpPr>
        <p:spPr/>
        <p:txBody>
          <a:bodyPr/>
          <a:lstStyle/>
          <a:p>
            <a:fld id="{DFA0162E-2667-456C-A790-270787271587}" type="slidenum">
              <a:rPr lang="zh-CN" altLang="en-US" smtClean="0"/>
            </a:fld>
            <a:endParaRPr lang="zh-CN"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latin typeface="楷体" panose="02010609060101010101" charset="-122"/>
                <a:ea typeface="楷体" panose="02010609060101010101" charset="-122"/>
                <a:sym typeface="+mn-ea"/>
              </a:rPr>
              <a:t>1</a:t>
            </a:r>
            <a:r>
              <a:rPr lang="zh-CN" altLang="en-US">
                <a:latin typeface="楷体" panose="02010609060101010101" charset="-122"/>
                <a:ea typeface="楷体" panose="02010609060101010101" charset="-122"/>
                <a:sym typeface="+mn-ea"/>
              </a:rPr>
              <a:t>、所谓构音器官异常，是指以脑性瘫痪为代表的运动性疾病以及腭裂为代表的器质性病变等；这些疾病 会阻碍语言的表达，引起语言发育迟缓。 </a:t>
            </a:r>
            <a:endParaRPr lang="zh-CN" altLang="en-US">
              <a:latin typeface="楷体" panose="02010609060101010101" charset="-122"/>
              <a:ea typeface="楷体" panose="02010609060101010101" charset="-122"/>
              <a:sym typeface="+mn-ea"/>
            </a:endParaRPr>
          </a:p>
          <a:p>
            <a:r>
              <a:rPr lang="en-US" altLang="zh-CN"/>
              <a:t>2</a:t>
            </a:r>
            <a:r>
              <a:rPr lang="zh-CN" altLang="en-US"/>
              <a:t>、孩子有听力方面的障碍，会导致不能充分地接受语言刺激，自然就不能好好地说话。</a:t>
            </a:r>
            <a:endParaRPr lang="zh-CN" altLang="en-US"/>
          </a:p>
          <a:p>
            <a:r>
              <a:rPr lang="en-US" altLang="zh-CN"/>
              <a:t>3</a:t>
            </a:r>
            <a:r>
              <a:rPr lang="zh-CN" altLang="en-US"/>
              <a:t>、特发性语言障碍常表现为：①学会发第一个词 的时间晚，多出现在2岁以后，正常出现在10～15个月；②接近3岁时才能发出单词或两个词的句子，正常 出现在12～1 8个月；③接近4岁时才会用代词，尤其 是“我”，正常出现在3岁左右；④词汇量小；⑤不会说出复杂的句子，不遵守正常词序，用第三人称代替说 “我”。通常特发性语言障碍儿童的言语理解能力好于 表达能力。</a:t>
            </a:r>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a:t>1</a:t>
            </a:r>
            <a:r>
              <a:rPr lang="zh-CN" altLang="en-US"/>
              <a:t>、家长没时间和小孩说话，使小孩缺少了语言刺激，没有语言的记忆。</a:t>
            </a:r>
            <a:endParaRPr lang="zh-CN" altLang="en-US"/>
          </a:p>
          <a:p>
            <a:r>
              <a:rPr lang="en-US" altLang="zh-CN"/>
              <a:t>2</a:t>
            </a:r>
            <a:r>
              <a:rPr lang="zh-CN" altLang="en-US"/>
              <a:t>、如果家长过分娇惯与保护小孩，当小孩的意愿还来不及表达的时候，早就有人把需要的一切都准备好了。</a:t>
            </a:r>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eaLnBrk="0" fontAlgn="base" latinLnBrk="0" hangingPunct="0">
              <a:lnSpc>
                <a:spcPct val="100000"/>
              </a:lnSpc>
              <a:spcBef>
                <a:spcPct val="0"/>
              </a:spcBef>
              <a:spcAft>
                <a:spcPct val="0"/>
              </a:spcAft>
              <a:buClrTx/>
              <a:buSzTx/>
              <a:buFontTx/>
              <a:buNone/>
              <a:defRPr/>
            </a:pPr>
            <a:fld id="{39AD698A-D66C-4FA1-BBD8-F72AE9E6E751}" type="slidenum">
              <a:rPr kumimoji="0" lang="zh-CN" altLang="en-US" sz="1200" b="0" i="0" u="none" strike="noStrike" kern="1200" cap="none" spc="0" normalizeH="0" baseline="0" noProof="0" smtClean="0">
                <a:ln>
                  <a:noFill/>
                </a:ln>
                <a:solidFill>
                  <a:prstClr val="black"/>
                </a:solidFill>
                <a:effectLst/>
                <a:uLnTx/>
                <a:uFillTx/>
                <a:latin typeface="Calibri" panose="020F0502020204030204" charset="0"/>
                <a:ea typeface="微软雅黑" panose="020B0503020204020204" charset="-122"/>
              </a:rPr>
            </a:fld>
            <a:endParaRPr kumimoji="0" lang="zh-CN" altLang="en-US" sz="1200" b="0" i="0" u="none" strike="noStrike" kern="1200" cap="none" spc="0" normalizeH="0" baseline="0" noProof="0">
              <a:ln>
                <a:noFill/>
              </a:ln>
              <a:solidFill>
                <a:prstClr val="black"/>
              </a:solidFill>
              <a:effectLst/>
              <a:uLnTx/>
              <a:uFillTx/>
              <a:latin typeface="Calibri" panose="020F0502020204030204" charset="0"/>
              <a:ea typeface="微软雅黑" panose="020B0503020204020204" charset="-122"/>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nvPr>
        </p:nvSpPr>
        <p:spPr>
          <a:xfrm>
            <a:off x="1524000" y="1122363"/>
            <a:ext cx="9144000" cy="2387600"/>
          </a:xfrm>
        </p:spPr>
        <p:txBody>
          <a:bodyPr anchor="b">
            <a:normAutofit/>
          </a:bodyPr>
          <a:lstStyle>
            <a:lvl1pPr algn="ctr">
              <a:defRPr sz="7200" b="1">
                <a:solidFill>
                  <a:schemeClr val="accent1"/>
                </a:solidFill>
              </a:defRPr>
            </a:lvl1pPr>
          </a:lstStyle>
          <a:p>
            <a:r>
              <a:rPr lang="zh-CN" altLang="en-US" dirty="0"/>
              <a:t>单击此处</a:t>
            </a:r>
            <a:r>
              <a:rPr lang="zh-CN" altLang="en-US" dirty="0" smtClean="0"/>
              <a:t>编辑标题</a:t>
            </a:r>
            <a:endParaRPr lang="zh-CN" altLang="en-US" dirty="0"/>
          </a:p>
        </p:txBody>
      </p:sp>
      <p:sp>
        <p:nvSpPr>
          <p:cNvPr id="3" name="副标题 2"/>
          <p:cNvSpPr>
            <a:spLocks noGrp="1"/>
          </p:cNvSpPr>
          <p:nvPr>
            <p:ph type="subTitle" idx="1"/>
          </p:nvPr>
        </p:nvSpPr>
        <p:spPr>
          <a:xfrm>
            <a:off x="1524000" y="3602038"/>
            <a:ext cx="9144000" cy="1655762"/>
          </a:xfrm>
        </p:spPr>
        <p:txBody>
          <a:bodyPr>
            <a:normAutofit/>
          </a:bodyPr>
          <a:lstStyle>
            <a:lvl1pPr marL="0" indent="0" algn="ctr">
              <a:buNone/>
              <a:defRPr sz="28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单击此处编辑母版副标题样式</a:t>
            </a:r>
            <a:endParaRPr lang="zh-CN" altLang="en-US" dirty="0"/>
          </a:p>
        </p:txBody>
      </p:sp>
      <p:sp>
        <p:nvSpPr>
          <p:cNvPr id="4" name="日期占位符 3"/>
          <p:cNvSpPr>
            <a:spLocks noGrp="1"/>
          </p:cNvSpPr>
          <p:nvPr>
            <p:ph type="dt" sz="half" idx="10"/>
          </p:nvPr>
        </p:nvSpPr>
        <p:spPr/>
        <p:txBody>
          <a:body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565CE74E-AB26-4998-AD42-012C4C1AD076}" type="slidenum">
              <a:rPr lang="zh-CN" altLang="en-US" smtClean="0"/>
            </a:fld>
            <a:endParaRPr lang="zh-CN"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nvPr>
        </p:nvSpPr>
        <p:spPr>
          <a:xfrm>
            <a:off x="838200" y="551543"/>
            <a:ext cx="10515600" cy="5558971"/>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b" anchorCtr="0"/>
          <a:lstStyle/>
          <a:p>
            <a:r>
              <a:rPr lang="zh-CN" altLang="en-US" dirty="0" smtClean="0"/>
              <a:t>单击此处编辑母版标题样式</a:t>
            </a:r>
            <a:endParaRPr lang="zh-CN" altLang="en-US" dirty="0"/>
          </a:p>
        </p:txBody>
      </p:sp>
      <p:sp>
        <p:nvSpPr>
          <p:cNvPr id="3" name="内容占位符 2"/>
          <p:cNvSpPr>
            <a:spLocks noGrp="1"/>
          </p:cNvSpPr>
          <p:nvPr>
            <p:ph idx="1"/>
          </p:nvPr>
        </p:nvSpPr>
        <p:spPr/>
        <p:txBody>
          <a:bodyPr/>
          <a:lstStyle>
            <a:lvl1pPr>
              <a:defRPr sz="2400"/>
            </a:lvl1pPr>
            <a:lvl2pPr>
              <a:defRPr sz="2000"/>
            </a:lvl2pPr>
            <a:lvl3pPr>
              <a:defRPr sz="1800"/>
            </a:lvl3pPr>
            <a:lvl4pPr>
              <a:defRPr sz="1800"/>
            </a:lvl4pPr>
            <a:lvl5pPr>
              <a:defRPr sz="1800"/>
            </a:lvl5p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dirty="0"/>
          </a:p>
        </p:txBody>
      </p:sp>
      <p:sp>
        <p:nvSpPr>
          <p:cNvPr id="5" name="页脚占位符 4"/>
          <p:cNvSpPr>
            <a:spLocks noGrp="1"/>
          </p:cNvSpPr>
          <p:nvPr>
            <p:ph type="ftr" sz="quarter" idx="11"/>
          </p:nvPr>
        </p:nvSpPr>
        <p:spPr/>
        <p:txBody>
          <a:bodyPr/>
          <a:lstStyle/>
          <a:p>
            <a:endParaRPr lang="zh-CN" altLang="en-US" dirty="0"/>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7" name="等腰三角形 6"/>
          <p:cNvSpPr/>
          <p:nvPr/>
        </p:nvSpPr>
        <p:spPr>
          <a:xfrm>
            <a:off x="3293691" y="2202642"/>
            <a:ext cx="1100332" cy="110414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algn="ctr"/>
            <a:endParaRPr lang="zh-CN" altLang="en-US" sz="1705">
              <a:latin typeface="Arial" panose="020B0604020202020204" pitchFamily="34" charset="0"/>
              <a:ea typeface="微软雅黑" panose="020B0503020204020204" charset="-122"/>
              <a:cs typeface="+mn-ea"/>
              <a:sym typeface="Arial" panose="020B0604020202020204" pitchFamily="34" charset="0"/>
            </a:endParaRPr>
          </a:p>
        </p:txBody>
      </p:sp>
      <p:sp>
        <p:nvSpPr>
          <p:cNvPr id="8" name="等腰三角形 7"/>
          <p:cNvSpPr/>
          <p:nvPr/>
        </p:nvSpPr>
        <p:spPr>
          <a:xfrm flipV="1">
            <a:off x="92566" y="3517806"/>
            <a:ext cx="1100332" cy="1104140"/>
          </a:xfrm>
          <a:prstGeom prs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algn="ctr"/>
            <a:endParaRPr lang="zh-CN" altLang="en-US" sz="1705">
              <a:latin typeface="Arial" panose="020B0604020202020204" pitchFamily="34" charset="0"/>
              <a:ea typeface="微软雅黑" panose="020B0503020204020204" charset="-122"/>
              <a:cs typeface="+mn-ea"/>
              <a:sym typeface="Arial" panose="020B0604020202020204" pitchFamily="34" charset="0"/>
            </a:endParaRPr>
          </a:p>
        </p:txBody>
      </p:sp>
      <p:sp>
        <p:nvSpPr>
          <p:cNvPr id="9" name="矩形 8"/>
          <p:cNvSpPr/>
          <p:nvPr/>
        </p:nvSpPr>
        <p:spPr>
          <a:xfrm>
            <a:off x="1005" y="2462131"/>
            <a:ext cx="12189993" cy="1895333"/>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algn="ctr"/>
            <a:endParaRPr lang="zh-CN" altLang="en-US" sz="1705">
              <a:latin typeface="Arial" panose="020B0604020202020204" pitchFamily="34" charset="0"/>
              <a:ea typeface="微软雅黑" panose="020B0503020204020204" charset="-122"/>
              <a:cs typeface="+mn-ea"/>
              <a:sym typeface="Arial" panose="020B0604020202020204" pitchFamily="34" charset="0"/>
            </a:endParaRPr>
          </a:p>
        </p:txBody>
      </p:sp>
      <p:sp>
        <p:nvSpPr>
          <p:cNvPr id="10" name="平行四边形 9"/>
          <p:cNvSpPr/>
          <p:nvPr/>
        </p:nvSpPr>
        <p:spPr>
          <a:xfrm>
            <a:off x="639836" y="2203494"/>
            <a:ext cx="3208778" cy="2412614"/>
          </a:xfrm>
          <a:prstGeom prst="parallelogram">
            <a:avLst>
              <a:gd name="adj" fmla="val 48207"/>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lIns="91425" tIns="45713" rIns="91425" bIns="45713" rtlCol="0" anchor="ctr"/>
          <a:lstStyle/>
          <a:p>
            <a:pPr algn="ctr"/>
            <a:endParaRPr lang="zh-CN" altLang="en-US" sz="1705">
              <a:latin typeface="Arial" panose="020B0604020202020204" pitchFamily="34" charset="0"/>
              <a:ea typeface="微软雅黑" panose="020B0503020204020204" charset="-122"/>
              <a:cs typeface="+mn-ea"/>
              <a:sym typeface="Arial" panose="020B0604020202020204" pitchFamily="34" charset="0"/>
            </a:endParaRPr>
          </a:p>
        </p:txBody>
      </p:sp>
      <p:sp>
        <p:nvSpPr>
          <p:cNvPr id="11" name="文本框 6"/>
          <p:cNvSpPr txBox="1"/>
          <p:nvPr/>
        </p:nvSpPr>
        <p:spPr>
          <a:xfrm>
            <a:off x="1416006" y="2531536"/>
            <a:ext cx="1762577" cy="1640205"/>
          </a:xfrm>
          <a:prstGeom prst="rect">
            <a:avLst/>
          </a:prstGeom>
          <a:noFill/>
        </p:spPr>
        <p:txBody>
          <a:bodyPr wrap="square" lIns="0" tIns="0" rIns="0" bIns="0" rtlCol="0">
            <a:spAutoFit/>
          </a:bodyPr>
          <a:lstStyle/>
          <a:p>
            <a:pPr algn="ctr"/>
            <a:r>
              <a:rPr lang="en-US" altLang="zh-CN" sz="10660" dirty="0">
                <a:solidFill>
                  <a:schemeClr val="bg1"/>
                </a:solidFill>
                <a:latin typeface="Arial" panose="020B0604020202020204" pitchFamily="34" charset="0"/>
                <a:ea typeface="微软雅黑" panose="020B0503020204020204" charset="-122"/>
                <a:cs typeface="+mn-ea"/>
                <a:sym typeface="Arial" panose="020B0604020202020204" pitchFamily="34" charset="0"/>
              </a:rPr>
              <a:t>01</a:t>
            </a:r>
            <a:endParaRPr lang="zh-CN" altLang="en-US" sz="10660" dirty="0">
              <a:solidFill>
                <a:schemeClr val="bg1"/>
              </a:solidFill>
              <a:latin typeface="Arial" panose="020B0604020202020204" pitchFamily="34" charset="0"/>
              <a:ea typeface="微软雅黑" panose="020B0503020204020204" charset="-122"/>
              <a:cs typeface="+mn-ea"/>
              <a:sym typeface="Arial" panose="020B0604020202020204" pitchFamily="34" charset="0"/>
            </a:endParaRPr>
          </a:p>
        </p:txBody>
      </p:sp>
      <p:sp>
        <p:nvSpPr>
          <p:cNvPr id="2" name="标题 1"/>
          <p:cNvSpPr>
            <a:spLocks noGrp="1"/>
          </p:cNvSpPr>
          <p:nvPr>
            <p:ph type="title"/>
          </p:nvPr>
        </p:nvSpPr>
        <p:spPr>
          <a:xfrm>
            <a:off x="3846753" y="2456293"/>
            <a:ext cx="8344246" cy="1172717"/>
          </a:xfrm>
        </p:spPr>
        <p:txBody>
          <a:bodyPr anchor="b">
            <a:normAutofit/>
          </a:bodyPr>
          <a:lstStyle>
            <a:lvl1pPr algn="l">
              <a:defRPr sz="4800" b="1">
                <a:solidFill>
                  <a:schemeClr val="bg1"/>
                </a:solidFill>
              </a:defRPr>
            </a:lvl1pPr>
          </a:lstStyle>
          <a:p>
            <a:r>
              <a:rPr lang="zh-CN" altLang="en-US" dirty="0" smtClean="0"/>
              <a:t>单击此处编辑母版标题样式</a:t>
            </a:r>
            <a:endParaRPr lang="zh-CN" altLang="en-US" dirty="0"/>
          </a:p>
        </p:txBody>
      </p:sp>
      <p:sp>
        <p:nvSpPr>
          <p:cNvPr id="3" name="文本占位符 2"/>
          <p:cNvSpPr>
            <a:spLocks noGrp="1"/>
          </p:cNvSpPr>
          <p:nvPr>
            <p:ph type="body" idx="1"/>
          </p:nvPr>
        </p:nvSpPr>
        <p:spPr>
          <a:xfrm>
            <a:off x="3846752" y="3673583"/>
            <a:ext cx="8344247" cy="683882"/>
          </a:xfrm>
        </p:spPr>
        <p:txBody>
          <a:bodyPr>
            <a:normAutofit/>
          </a:bodyPr>
          <a:lstStyle>
            <a:lvl1pPr marL="0" indent="0" algn="l">
              <a:buNone/>
              <a:defRPr sz="1800" b="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smtClean="0"/>
              <a:t>单击此处编辑母版文本样式</a:t>
            </a:r>
            <a:endParaRPr lang="zh-CN" altLang="en-US" dirty="0" smtClean="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nchor="b" anchorCtr="0"/>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内容占位符 3"/>
          <p:cNvSpPr>
            <a:spLocks noGrp="1"/>
          </p:cNvSpPr>
          <p:nvPr>
            <p:ph sz="half" idx="2"/>
          </p:nvPr>
        </p:nvSpPr>
        <p:spPr>
          <a:xfrm>
            <a:off x="6172200" y="1825625"/>
            <a:ext cx="5181600" cy="4351338"/>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日期占位符 4"/>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nchor="b" anchorCtr="0"/>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744961"/>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4" name="内容占位符 3"/>
          <p:cNvSpPr>
            <a:spLocks noGrp="1"/>
          </p:cNvSpPr>
          <p:nvPr>
            <p:ph sz="half" idx="2"/>
          </p:nvPr>
        </p:nvSpPr>
        <p:spPr>
          <a:xfrm>
            <a:off x="839788" y="2615609"/>
            <a:ext cx="5157787"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5" name="文本占位符 4"/>
          <p:cNvSpPr>
            <a:spLocks noGrp="1"/>
          </p:cNvSpPr>
          <p:nvPr>
            <p:ph type="body" sz="quarter" idx="3"/>
          </p:nvPr>
        </p:nvSpPr>
        <p:spPr>
          <a:xfrm>
            <a:off x="6172200" y="1744961"/>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smtClean="0"/>
              <a:t>单击此处编辑母版文本样式</a:t>
            </a:r>
            <a:endParaRPr lang="zh-CN" altLang="en-US" dirty="0" smtClean="0"/>
          </a:p>
        </p:txBody>
      </p:sp>
      <p:sp>
        <p:nvSpPr>
          <p:cNvPr id="6" name="内容占位符 5"/>
          <p:cNvSpPr>
            <a:spLocks noGrp="1"/>
          </p:cNvSpPr>
          <p:nvPr>
            <p:ph sz="quarter" idx="4"/>
          </p:nvPr>
        </p:nvSpPr>
        <p:spPr>
          <a:xfrm>
            <a:off x="6172200" y="2615609"/>
            <a:ext cx="5183188" cy="3574054"/>
          </a:xfrm>
        </p:spPr>
        <p:txBody>
          <a:bodyPr/>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7" name="日期占位符 6"/>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2462609"/>
            <a:ext cx="7874000" cy="1932782"/>
          </a:xfrm>
        </p:spPr>
        <p:txBody>
          <a:bodyPr>
            <a:normAutofit/>
          </a:bodyPr>
          <a:lstStyle>
            <a:lvl1pPr>
              <a:defRPr sz="6600" b="1">
                <a:solidFill>
                  <a:schemeClr val="accent1"/>
                </a:solidFill>
              </a:defRPr>
            </a:lvl1pPr>
          </a:lstStyle>
          <a:p>
            <a:r>
              <a:rPr lang="zh-CN" altLang="en-US" dirty="0" smtClean="0"/>
              <a:t>单击此处编辑标题</a:t>
            </a:r>
            <a:endParaRPr lang="zh-CN" altLang="en-US" dirty="0"/>
          </a:p>
        </p:txBody>
      </p:sp>
      <p:sp>
        <p:nvSpPr>
          <p:cNvPr id="3" name="日期占位符 2"/>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hasCustomPrompt="1"/>
          </p:nvPr>
        </p:nvSpPr>
        <p:spPr>
          <a:xfrm>
            <a:off x="838200" y="713673"/>
            <a:ext cx="4681654" cy="1428161"/>
          </a:xfrm>
        </p:spPr>
        <p:txBody>
          <a:bodyPr anchor="t" anchorCtr="0">
            <a:normAutofit/>
          </a:bodyPr>
          <a:lstStyle>
            <a:lvl1pPr>
              <a:defRPr sz="3600"/>
            </a:lvl1pPr>
          </a:lstStyle>
          <a:p>
            <a:r>
              <a:rPr lang="zh-CN" altLang="en-US" dirty="0" smtClean="0"/>
              <a:t>单击此处编辑标题</a:t>
            </a:r>
            <a:endParaRPr lang="zh-CN" altLang="en-US" dirty="0"/>
          </a:p>
        </p:txBody>
      </p:sp>
      <p:sp>
        <p:nvSpPr>
          <p:cNvPr id="3" name="图片占位符 2"/>
          <p:cNvSpPr>
            <a:spLocks noGrp="1" noChangeAspect="1"/>
          </p:cNvSpPr>
          <p:nvPr>
            <p:ph type="pic" idx="1"/>
          </p:nvPr>
        </p:nvSpPr>
        <p:spPr>
          <a:xfrm>
            <a:off x="5642517" y="713673"/>
            <a:ext cx="5711882" cy="54036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dirty="0"/>
          </a:p>
        </p:txBody>
      </p:sp>
      <p:sp>
        <p:nvSpPr>
          <p:cNvPr id="4" name="文本占位符 3"/>
          <p:cNvSpPr>
            <a:spLocks noGrp="1"/>
          </p:cNvSpPr>
          <p:nvPr>
            <p:ph type="body" sz="half" idx="2"/>
          </p:nvPr>
        </p:nvSpPr>
        <p:spPr>
          <a:xfrm>
            <a:off x="838200" y="2313873"/>
            <a:ext cx="4681654" cy="3811588"/>
          </a:xfrm>
        </p:spPr>
        <p:txBody>
          <a:bodyP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dirty="0" smtClean="0"/>
              <a:t>单击此处编辑母版文本样式</a:t>
            </a:r>
            <a:endParaRPr lang="zh-CN" altLang="en-US" dirty="0" smtClean="0"/>
          </a:p>
        </p:txBody>
      </p:sp>
      <p:sp>
        <p:nvSpPr>
          <p:cNvPr id="5" name="日期占位符 4"/>
          <p:cNvSpPr>
            <a:spLocks noGrp="1"/>
          </p:cNvSpPr>
          <p:nvPr>
            <p:ph type="dt" sz="half" idx="10"/>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nvPr>
        </p:nvSpPr>
        <p:spPr/>
        <p:txBody>
          <a:bodyPr/>
          <a:lstStyle/>
          <a:p>
            <a:endParaRPr lang="zh-CN" altLang="en-US" dirty="0"/>
          </a:p>
        </p:txBody>
      </p:sp>
      <p:sp>
        <p:nvSpPr>
          <p:cNvPr id="7" name="灯片编号占位符 6"/>
          <p:cNvSpPr>
            <a:spLocks noGrp="1"/>
          </p:cNvSpPr>
          <p:nvPr>
            <p:ph type="sldNum" sz="quarter" idx="12"/>
          </p:nvPr>
        </p:nvSpPr>
        <p:spPr/>
        <p:txBody>
          <a:bodyPr/>
          <a:lstStyle/>
          <a:p>
            <a:fld id="{FABC47A4-756D-490B-A52F-7D9E2C9FC05F}" type="slidenum">
              <a:rPr lang="zh-CN" altLang="en-US" smtClean="0"/>
            </a:fld>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nvPr>
        </p:nvSpPr>
        <p:spPr>
          <a:xfrm>
            <a:off x="10444898" y="365125"/>
            <a:ext cx="908901" cy="5811838"/>
          </a:xfrm>
        </p:spPr>
        <p:txBody>
          <a:bodyPr vert="eaVert">
            <a:normAutofit/>
          </a:bodyPr>
          <a:lstStyle>
            <a:lvl1pPr>
              <a:defRPr sz="4400"/>
            </a:lvl1pPr>
          </a:lstStyle>
          <a:p>
            <a:r>
              <a:rPr lang="zh-CN" altLang="en-US" dirty="0" smtClean="0"/>
              <a:t>单击此处编辑标题</a:t>
            </a:r>
            <a:endParaRPr lang="zh-CN" altLang="en-US" dirty="0"/>
          </a:p>
        </p:txBody>
      </p:sp>
      <p:sp>
        <p:nvSpPr>
          <p:cNvPr id="3" name="竖排文字占位符 2"/>
          <p:cNvSpPr>
            <a:spLocks noGrp="1"/>
          </p:cNvSpPr>
          <p:nvPr>
            <p:ph type="body" orient="vert" idx="1"/>
          </p:nvPr>
        </p:nvSpPr>
        <p:spPr>
          <a:xfrm>
            <a:off x="838199" y="365125"/>
            <a:ext cx="9446443" cy="5811838"/>
          </a:xfrm>
        </p:spPr>
        <p:txBody>
          <a:bodyPr vert="eaVert"/>
          <a:lstStyle/>
          <a:p>
            <a:pPr lvl="0"/>
            <a:r>
              <a:rPr lang="zh-CN" altLang="en-US" dirty="0" smtClean="0"/>
              <a:t>单击此处编辑母版文本样式</a:t>
            </a:r>
            <a:endParaRPr lang="zh-CN" altLang="en-US" dirty="0" smtClean="0"/>
          </a:p>
          <a:p>
            <a:pPr lvl="1"/>
            <a:r>
              <a:rPr lang="zh-CN" altLang="en-US" dirty="0" smtClean="0"/>
              <a:t>第二级</a:t>
            </a:r>
            <a:endParaRPr lang="zh-CN" altLang="en-US" dirty="0" smtClean="0"/>
          </a:p>
          <a:p>
            <a:pPr lvl="2"/>
            <a:r>
              <a:rPr lang="zh-CN" altLang="en-US" dirty="0" smtClean="0"/>
              <a:t>第三级</a:t>
            </a:r>
            <a:endParaRPr lang="zh-CN" altLang="en-US" dirty="0" smtClean="0"/>
          </a:p>
          <a:p>
            <a:pPr lvl="3"/>
            <a:r>
              <a:rPr lang="zh-CN" altLang="en-US" dirty="0" smtClean="0"/>
              <a:t>第四级</a:t>
            </a:r>
            <a:endParaRPr lang="zh-CN" altLang="en-US" dirty="0" smtClean="0"/>
          </a:p>
          <a:p>
            <a:pPr lvl="4"/>
            <a:r>
              <a:rPr lang="zh-CN" altLang="en-US" dirty="0" smtClean="0"/>
              <a:t>第五级</a:t>
            </a:r>
            <a:endParaRPr lang="zh-CN" altLang="en-US" dirty="0"/>
          </a:p>
        </p:txBody>
      </p:sp>
      <p:sp>
        <p:nvSpPr>
          <p:cNvPr id="4" name="日期占位符 3"/>
          <p:cNvSpPr>
            <a:spLocks noGrp="1"/>
          </p:cNvSpPr>
          <p:nvPr>
            <p:ph type="dt" sz="half" idx="10"/>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5" Type="http://schemas.openxmlformats.org/officeDocument/2006/relationships/theme" Target="../theme/theme1.xml"/><Relationship Id="rId14" Type="http://schemas.openxmlformats.org/officeDocument/2006/relationships/tags" Target="../tags/tag3.xml"/><Relationship Id="rId13" Type="http://schemas.openxmlformats.org/officeDocument/2006/relationships/tags" Target="../tags/tag2.xml"/><Relationship Id="rId12" Type="http://schemas.openxmlformats.org/officeDocument/2006/relationships/tags" Target="../tags/tag1.xml"/><Relationship Id="rId11" Type="http://schemas.openxmlformats.org/officeDocument/2006/relationships/image" Target="../media/image1.jpeg"/><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图片 6"/>
          <p:cNvPicPr>
            <a:picLocks noChangeAspect="1"/>
          </p:cNvPicPr>
          <p:nvPr/>
        </p:nvPicPr>
        <p:blipFill>
          <a:blip r:embed="rId11"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8" name="矩形 7"/>
          <p:cNvSpPr/>
          <p:nvPr/>
        </p:nvSpPr>
        <p:spPr>
          <a:xfrm>
            <a:off x="0" y="0"/>
            <a:ext cx="12192000" cy="6858000"/>
          </a:xfrm>
          <a:prstGeom prst="rect">
            <a:avLst/>
          </a:prstGeom>
          <a:gradFill>
            <a:gsLst>
              <a:gs pos="11000">
                <a:schemeClr val="accent3">
                  <a:alpha val="80000"/>
                </a:schemeClr>
              </a:gs>
              <a:gs pos="0">
                <a:schemeClr val="accent3">
                  <a:alpha val="80000"/>
                </a:schemeClr>
              </a:gs>
              <a:gs pos="23000">
                <a:schemeClr val="accent3">
                  <a:alpha val="80000"/>
                </a:schemeClr>
              </a:gs>
              <a:gs pos="58242">
                <a:schemeClr val="accent3">
                  <a:alpha val="70000"/>
                </a:schemeClr>
              </a:gs>
              <a:gs pos="97253">
                <a:schemeClr val="accent3">
                  <a:alpha val="90000"/>
                </a:schemeClr>
              </a:gs>
              <a:gs pos="89011">
                <a:schemeClr val="accent3">
                  <a:alpha val="85000"/>
                </a:schemeClr>
              </a:gs>
              <a:gs pos="79000">
                <a:schemeClr val="accent3">
                  <a:alpha val="80000"/>
                </a:schemeClr>
              </a:gs>
              <a:gs pos="69000">
                <a:schemeClr val="accent3">
                  <a:alpha val="75000"/>
                </a:schemeClr>
              </a:gs>
              <a:gs pos="47000">
                <a:schemeClr val="accent3"/>
              </a:gs>
              <a:gs pos="35000">
                <a:schemeClr val="accent3">
                  <a:alpha val="80000"/>
                </a:schemeClr>
              </a:gs>
            </a:gsLst>
            <a:lin ang="10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atin typeface="微软雅黑 Light" panose="020B0502040204020203" pitchFamily="34" charset="-122"/>
              <a:ea typeface="锐字工房云字库细圆GBK" panose="02010604000000000000" pitchFamily="2" charset="-122"/>
              <a:sym typeface="微软雅黑 Light" panose="020B0502040204020203" pitchFamily="34" charset="-122"/>
            </a:endParaRPr>
          </a:p>
        </p:txBody>
      </p:sp>
      <p:sp>
        <p:nvSpPr>
          <p:cNvPr id="2" name="标题占位符 1"/>
          <p:cNvSpPr>
            <a:spLocks noGrp="1"/>
          </p:cNvSpPr>
          <p:nvPr>
            <p:ph type="title"/>
            <p:custDataLst>
              <p:tags r:id="rId12"/>
            </p:custDataLst>
          </p:nvPr>
        </p:nvSpPr>
        <p:spPr>
          <a:xfrm>
            <a:off x="838200" y="365125"/>
            <a:ext cx="10515600" cy="1325563"/>
          </a:xfrm>
          <a:prstGeom prst="rect">
            <a:avLst/>
          </a:prstGeom>
        </p:spPr>
        <p:txBody>
          <a:bodyPr vert="horz" lIns="91440" tIns="45720" rIns="91440" bIns="45720" rtlCol="0" anchor="ctr">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838200" y="1825625"/>
            <a:ext cx="10515600" cy="4351338"/>
          </a:xfrm>
          <a:prstGeom prst="rect">
            <a:avLst/>
          </a:prstGeom>
        </p:spPr>
        <p:txBody>
          <a:bodyPr vert="horz" lIns="91440" tIns="45720" rIns="91440" bIns="4572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D997B5FA-0921-464F-AAE1-844C04324D75}" type="datetimeFigureOut">
              <a:rPr lang="zh-CN" altLang="en-US" smtClean="0"/>
            </a:fld>
            <a:endParaRPr lang="zh-CN" altLang="en-US" dirty="0"/>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endParaRPr lang="zh-CN" altLang="en-US"/>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normAutofit/>
          </a:bodyPr>
          <a:lstStyle>
            <a:lvl1pPr algn="ctr">
              <a:defRPr sz="1200">
                <a:solidFill>
                  <a:schemeClr val="bg1">
                    <a:lumMod val="50000"/>
                  </a:schemeClr>
                </a:solidFill>
                <a:latin typeface="黑体" panose="02010609060101010101" pitchFamily="49" charset="-122"/>
                <a:ea typeface="黑体" panose="02010609060101010101" pitchFamily="49" charset="-122"/>
              </a:defRPr>
            </a:lvl1pPr>
          </a:lstStyle>
          <a:p>
            <a:fld id="{565CE74E-AB26-4998-AD42-012C4C1AD076}" type="slidenum">
              <a:rPr lang="zh-CN" altLang="en-US" smtClean="0"/>
            </a:fld>
            <a:endParaRPr lang="zh-CN" altLang="en-US"/>
          </a:p>
        </p:txBody>
      </p:sp>
      <p:sp>
        <p:nvSpPr>
          <p:cNvPr id="9" name="KSO_TEMPLATE" hidden="1"/>
          <p:cNvSpPr/>
          <p:nvPr>
            <p:custDataLst>
              <p:tags r:id="rId14"/>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6" Type="http://schemas.openxmlformats.org/officeDocument/2006/relationships/notesSlide" Target="../notesSlides/notesSlide1.xml"/><Relationship Id="rId5" Type="http://schemas.openxmlformats.org/officeDocument/2006/relationships/slideLayout" Target="../slideLayouts/slideLayout1.xml"/><Relationship Id="rId4" Type="http://schemas.openxmlformats.org/officeDocument/2006/relationships/themeOverride" Target="../theme/themeOverride1.xml"/><Relationship Id="rId3" Type="http://schemas.openxmlformats.org/officeDocument/2006/relationships/tags" Target="../tags/tag6.xml"/><Relationship Id="rId2" Type="http://schemas.openxmlformats.org/officeDocument/2006/relationships/tags" Target="../tags/tag5.xml"/><Relationship Id="rId1" Type="http://schemas.openxmlformats.org/officeDocument/2006/relationships/tags" Target="../tags/tag4.xml"/></Relationships>
</file>

<file path=ppt/slides/_rels/slide2.xml.rels><?xml version="1.0" encoding="UTF-8" standalone="yes"?>
<Relationships xmlns="http://schemas.openxmlformats.org/package/2006/relationships"><Relationship Id="rId4" Type="http://schemas.openxmlformats.org/officeDocument/2006/relationships/notesSlide" Target="../notesSlides/notesSlide2.xml"/><Relationship Id="rId3" Type="http://schemas.openxmlformats.org/officeDocument/2006/relationships/slideLayout" Target="../slideLayouts/slideLayout2.xml"/><Relationship Id="rId2" Type="http://schemas.openxmlformats.org/officeDocument/2006/relationships/tags" Target="../tags/tag8.xml"/><Relationship Id="rId1" Type="http://schemas.openxmlformats.org/officeDocument/2006/relationships/tags" Target="../tags/tag7.xml"/></Relationships>
</file>

<file path=ppt/slides/_rels/slide3.xml.rels><?xml version="1.0" encoding="UTF-8" standalone="yes"?>
<Relationships xmlns="http://schemas.openxmlformats.org/package/2006/relationships"><Relationship Id="rId5" Type="http://schemas.openxmlformats.org/officeDocument/2006/relationships/notesSlide" Target="../notesSlides/notesSlide3.xml"/><Relationship Id="rId4" Type="http://schemas.openxmlformats.org/officeDocument/2006/relationships/slideLayout" Target="../slideLayouts/slideLayout2.xml"/><Relationship Id="rId3" Type="http://schemas.openxmlformats.org/officeDocument/2006/relationships/tags" Target="../tags/tag11.xml"/><Relationship Id="rId2" Type="http://schemas.openxmlformats.org/officeDocument/2006/relationships/tags" Target="../tags/tag10.xml"/><Relationship Id="rId1" Type="http://schemas.openxmlformats.org/officeDocument/2006/relationships/tags" Target="../tags/tag9.xml"/></Relationships>
</file>

<file path=ppt/slides/_rels/slide4.xml.rels><?xml version="1.0" encoding="UTF-8" standalone="yes"?>
<Relationships xmlns="http://schemas.openxmlformats.org/package/2006/relationships"><Relationship Id="rId5" Type="http://schemas.openxmlformats.org/officeDocument/2006/relationships/notesSlide" Target="../notesSlides/notesSlide4.xml"/><Relationship Id="rId4" Type="http://schemas.openxmlformats.org/officeDocument/2006/relationships/slideLayout" Target="../slideLayouts/slideLayout2.xml"/><Relationship Id="rId3" Type="http://schemas.openxmlformats.org/officeDocument/2006/relationships/tags" Target="../tags/tag14.xml"/><Relationship Id="rId2" Type="http://schemas.openxmlformats.org/officeDocument/2006/relationships/tags" Target="../tags/tag13.xml"/><Relationship Id="rId1" Type="http://schemas.openxmlformats.org/officeDocument/2006/relationships/tags" Target="../tags/tag12.xml"/></Relationships>
</file>

<file path=ppt/slides/_rels/slide5.xml.rels><?xml version="1.0" encoding="UTF-8" standalone="yes"?>
<Relationships xmlns="http://schemas.openxmlformats.org/package/2006/relationships"><Relationship Id="rId5" Type="http://schemas.openxmlformats.org/officeDocument/2006/relationships/notesSlide" Target="../notesSlides/notesSlide5.xml"/><Relationship Id="rId4" Type="http://schemas.openxmlformats.org/officeDocument/2006/relationships/slideLayout" Target="../slideLayouts/slideLayout2.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tags" Target="../tags/tag1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标题 9"/>
          <p:cNvSpPr>
            <a:spLocks noGrp="1"/>
          </p:cNvSpPr>
          <p:nvPr>
            <p:ph type="ctrTitle"/>
            <p:custDataLst>
              <p:tags r:id="rId1"/>
            </p:custDataLst>
          </p:nvPr>
        </p:nvSpPr>
        <p:spPr/>
        <p:txBody>
          <a:bodyPr/>
          <a:lstStyle/>
          <a:p>
            <a:r>
              <a:rPr lang="zh-CN" altLang="en-US" sz="6600" smtClean="0">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rPr>
              <a:t>儿童语言发育迟缓的原因</a:t>
            </a:r>
            <a:endParaRPr lang="zh-CN" altLang="en-US" sz="6600" smtClean="0">
              <a:solidFill>
                <a:schemeClr val="tx1"/>
              </a:solidFill>
              <a:effectLst>
                <a:outerShdw blurRad="38100" dist="19050" dir="2700000" algn="tl" rotWithShape="0">
                  <a:schemeClr val="dk1">
                    <a:alpha val="40000"/>
                  </a:schemeClr>
                </a:outerShdw>
              </a:effectLst>
              <a:latin typeface="楷体" panose="02010609060101010101" charset="-122"/>
              <a:ea typeface="楷体" panose="02010609060101010101" charset="-122"/>
            </a:endParaRPr>
          </a:p>
        </p:txBody>
      </p:sp>
      <p:sp>
        <p:nvSpPr>
          <p:cNvPr id="11" name="副标题 10"/>
          <p:cNvSpPr>
            <a:spLocks noGrp="1"/>
          </p:cNvSpPr>
          <p:nvPr>
            <p:ph type="subTitle" idx="1"/>
            <p:custDataLst>
              <p:tags r:id="rId2"/>
            </p:custDataLst>
          </p:nvPr>
        </p:nvSpPr>
        <p:spPr/>
        <p:txBody>
          <a:bodyPr/>
          <a:lstStyle/>
          <a:p>
            <a:pPr algn="r"/>
            <a:r>
              <a:rPr lang="en-US" altLang="zh-CN" sz="3600" smtClean="0">
                <a:solidFill>
                  <a:schemeClr val="tx1"/>
                </a:solidFill>
                <a:latin typeface="楷体" panose="02010609060101010101" charset="-122"/>
                <a:ea typeface="楷体" panose="02010609060101010101" charset="-122"/>
              </a:rPr>
              <a:t>——</a:t>
            </a:r>
            <a:r>
              <a:rPr lang="zh-CN" altLang="en-US" sz="3600" smtClean="0">
                <a:solidFill>
                  <a:schemeClr val="tx1"/>
                </a:solidFill>
                <a:latin typeface="楷体" panose="02010609060101010101" charset="-122"/>
                <a:ea typeface="楷体" panose="02010609060101010101" charset="-122"/>
              </a:rPr>
              <a:t>第二组：薛雅婷</a:t>
            </a:r>
            <a:endParaRPr lang="zh-CN" altLang="en-US" sz="3600" smtClean="0">
              <a:solidFill>
                <a:schemeClr val="tx1"/>
              </a:solidFill>
              <a:latin typeface="楷体" panose="02010609060101010101" charset="-122"/>
              <a:ea typeface="楷体" panose="02010609060101010101" charset="-122"/>
            </a:endParaRPr>
          </a:p>
        </p:txBody>
      </p:sp>
    </p:spTree>
    <p:custDataLst>
      <p:tags r:id="rId3"/>
    </p:custData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Requires="p14" p14:dur="2000" advTm="0">
        <p15:prstTrans prst="crush"/>
      </p:transition>
    </mc:Choice>
    <mc:Fallback>
      <p:transition spd="slow" advTm="0">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wrap="square" lIns="91440" tIns="45720" rIns="91440" bIns="45720" rtlCol="0" anchor="ctr">
            <a:normAutofit/>
          </a:bodyPr>
          <a:lstStyle/>
          <a:p>
            <a:r>
              <a:rPr lang="zh-CN" altLang="en-US" sz="4400" dirty="0">
                <a:solidFill>
                  <a:schemeClr val="tx1"/>
                </a:solidFill>
                <a:latin typeface="楷体" panose="02010609060101010101" charset="-122"/>
                <a:ea typeface="楷体" panose="02010609060101010101" charset="-122"/>
              </a:rPr>
              <a:t>自身原因</a:t>
            </a:r>
            <a:endParaRPr lang="zh-CN" altLang="en-US" sz="4400" dirty="0">
              <a:solidFill>
                <a:schemeClr val="tx1"/>
              </a:solidFill>
              <a:latin typeface="楷体" panose="02010609060101010101" charset="-122"/>
              <a:ea typeface="楷体" panose="02010609060101010101" charset="-122"/>
            </a:endParaRPr>
          </a:p>
        </p:txBody>
      </p:sp>
      <p:sp>
        <p:nvSpPr>
          <p:cNvPr id="5" name="内容占位符 4"/>
          <p:cNvSpPr/>
          <p:nvPr>
            <p:ph idx="1"/>
          </p:nvPr>
        </p:nvSpPr>
        <p:spPr/>
        <p:txBody>
          <a:bodyPr/>
          <a:p>
            <a:pPr marL="0" indent="0">
              <a:buNone/>
            </a:pPr>
            <a:r>
              <a:rPr lang="en-US" altLang="zh-CN" sz="2800">
                <a:latin typeface="楷体" panose="02010609060101010101" charset="-122"/>
                <a:ea typeface="楷体" panose="02010609060101010101" charset="-122"/>
              </a:rPr>
              <a:t>1</a:t>
            </a:r>
            <a:r>
              <a:rPr lang="zh-CN" altLang="en-US" sz="2800">
                <a:latin typeface="楷体" panose="02010609060101010101" charset="-122"/>
                <a:ea typeface="楷体" panose="02010609060101010101" charset="-122"/>
              </a:rPr>
              <a:t>、构音器官的异常。所谓构音器官异常，是指以脑性瘫痪为代表的运动性疾病以及腭裂为代表的器质性病变等； </a:t>
            </a:r>
            <a:endParaRPr lang="zh-CN" altLang="en-US" sz="2800">
              <a:latin typeface="楷体" panose="02010609060101010101" charset="-122"/>
              <a:ea typeface="楷体" panose="02010609060101010101" charset="-122"/>
            </a:endParaRPr>
          </a:p>
          <a:p>
            <a:pPr marL="0" indent="0">
              <a:buNone/>
            </a:pPr>
            <a:r>
              <a:rPr lang="en-US" altLang="zh-CN" sz="2800">
                <a:latin typeface="楷体" panose="02010609060101010101" charset="-122"/>
                <a:ea typeface="楷体" panose="02010609060101010101" charset="-122"/>
              </a:rPr>
              <a:t>2</a:t>
            </a:r>
            <a:r>
              <a:rPr lang="zh-CN" altLang="en-US" sz="2800">
                <a:latin typeface="楷体" panose="02010609060101010101" charset="-122"/>
                <a:ea typeface="楷体" panose="02010609060101010101" charset="-122"/>
              </a:rPr>
              <a:t>、听力障碍。</a:t>
            </a:r>
            <a:endParaRPr lang="zh-CN" altLang="en-US" sz="2800">
              <a:latin typeface="楷体" panose="02010609060101010101" charset="-122"/>
              <a:ea typeface="楷体" panose="02010609060101010101" charset="-122"/>
            </a:endParaRPr>
          </a:p>
          <a:p>
            <a:pPr marL="0" indent="0">
              <a:buNone/>
            </a:pPr>
            <a:r>
              <a:rPr lang="en-US" altLang="zh-CN" sz="2800">
                <a:latin typeface="楷体" panose="02010609060101010101" charset="-122"/>
                <a:ea typeface="楷体" panose="02010609060101010101" charset="-122"/>
              </a:rPr>
              <a:t>3</a:t>
            </a:r>
            <a:r>
              <a:rPr lang="zh-CN" altLang="en-US" sz="2800">
                <a:latin typeface="楷体" panose="02010609060101010101" charset="-122"/>
                <a:ea typeface="楷体" panose="02010609060101010101" charset="-122"/>
              </a:rPr>
              <a:t>、智力发展迟缓。智力发育迟缓儿童在听理解、</a:t>
            </a:r>
            <a:r>
              <a:rPr lang="en-US" altLang="zh-CN" sz="2800">
                <a:latin typeface="楷体" panose="02010609060101010101" charset="-122"/>
                <a:ea typeface="楷体" panose="02010609060101010101" charset="-122"/>
              </a:rPr>
              <a:t>言语表达、语言获得等方面都比普通儿童落后或迟缓。导致智力发育障碍的脑损伤原因包括脑创伤、脑炎、先天性 21一三体综合征等。</a:t>
            </a:r>
            <a:endParaRPr lang="en-US" altLang="zh-CN" sz="2800">
              <a:latin typeface="楷体" panose="02010609060101010101" charset="-122"/>
              <a:ea typeface="楷体" panose="02010609060101010101" charset="-122"/>
            </a:endParaRPr>
          </a:p>
          <a:p>
            <a:pPr marL="0" indent="0">
              <a:buNone/>
            </a:pPr>
            <a:r>
              <a:rPr lang="en-US" altLang="zh-CN" sz="2800">
                <a:latin typeface="楷体" panose="02010609060101010101" charset="-122"/>
                <a:ea typeface="楷体" panose="02010609060101010101" charset="-122"/>
              </a:rPr>
              <a:t>4</a:t>
            </a:r>
            <a:r>
              <a:rPr lang="zh-CN" altLang="en-US" sz="2800">
                <a:latin typeface="楷体" panose="02010609060101010101" charset="-122"/>
                <a:ea typeface="楷体" panose="02010609060101010101" charset="-122"/>
              </a:rPr>
              <a:t>、特发性语言障碍。又称为发育性语言障碍、语言滞后，是指单纯性语言功能或能力的某一方面或全面发育迟缓，除语言障碍外，其他方面发育正常，并且不存在有导致语言不能正常发育的一般原因。</a:t>
            </a:r>
            <a:endParaRPr lang="zh-CN" altLang="en-US" sz="2800">
              <a:latin typeface="楷体" panose="02010609060101010101" charset="-122"/>
              <a:ea typeface="楷体" panose="02010609060101010101" charset="-122"/>
            </a:endParaRPr>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wrap="square" lIns="91440" tIns="45720" rIns="91440" bIns="45720" rtlCol="0" anchor="ctr">
            <a:normAutofit/>
          </a:bodyPr>
          <a:lstStyle/>
          <a:p>
            <a:r>
              <a:rPr lang="zh-CN" altLang="en-US" sz="4400" dirty="0">
                <a:solidFill>
                  <a:schemeClr val="tx1"/>
                </a:solidFill>
                <a:latin typeface="楷体" panose="02010609060101010101" charset="-122"/>
                <a:ea typeface="楷体" panose="02010609060101010101" charset="-122"/>
              </a:rPr>
              <a:t>环境因素</a:t>
            </a:r>
            <a:endParaRPr lang="zh-CN" altLang="en-US" sz="4400" dirty="0">
              <a:solidFill>
                <a:schemeClr val="tx1"/>
              </a:solidFill>
              <a:latin typeface="楷体" panose="02010609060101010101" charset="-122"/>
              <a:ea typeface="楷体" panose="02010609060101010101" charset="-122"/>
            </a:endParaRPr>
          </a:p>
        </p:txBody>
      </p:sp>
      <p:sp>
        <p:nvSpPr>
          <p:cNvPr id="3" name="内容占位符 2"/>
          <p:cNvSpPr>
            <a:spLocks noGrp="1"/>
          </p:cNvSpPr>
          <p:nvPr>
            <p:ph idx="1"/>
            <p:custDataLst>
              <p:tags r:id="rId2"/>
            </p:custDataLst>
          </p:nvPr>
        </p:nvSpPr>
        <p:spPr/>
        <p:txBody>
          <a:bodyPr>
            <a:normAutofit/>
          </a:bodyPr>
          <a:lstStyle/>
          <a:p>
            <a:pPr marL="0" indent="0" algn="just">
              <a:lnSpc>
                <a:spcPct val="120000"/>
              </a:lnSpc>
              <a:buNone/>
            </a:pPr>
            <a:r>
              <a:rPr lang="zh-CN" altLang="en-US" sz="2800" dirty="0">
                <a:latin typeface="楷体" panose="02010609060101010101" charset="-122"/>
                <a:ea typeface="楷体" panose="02010609060101010101" charset="-122"/>
              </a:rPr>
              <a:t>不良的语言环境也会导致儿童语言发育迟缓。</a:t>
            </a:r>
            <a:endParaRPr lang="zh-CN" altLang="en-US" sz="2800" dirty="0">
              <a:latin typeface="楷体" panose="02010609060101010101" charset="-122"/>
              <a:ea typeface="楷体" panose="02010609060101010101" charset="-122"/>
            </a:endParaRPr>
          </a:p>
          <a:p>
            <a:pPr marL="0" indent="0" algn="just">
              <a:lnSpc>
                <a:spcPct val="120000"/>
              </a:lnSpc>
              <a:buNone/>
            </a:pPr>
            <a:r>
              <a:rPr lang="en-US" altLang="zh-CN" sz="2800" dirty="0">
                <a:latin typeface="楷体" panose="02010609060101010101" charset="-122"/>
                <a:ea typeface="楷体" panose="02010609060101010101" charset="-122"/>
              </a:rPr>
              <a:t>1</a:t>
            </a:r>
            <a:r>
              <a:rPr lang="zh-CN" altLang="en-US" sz="2800" dirty="0">
                <a:latin typeface="楷体" panose="02010609060101010101" charset="-122"/>
                <a:ea typeface="楷体" panose="02010609060101010101" charset="-122"/>
              </a:rPr>
              <a:t>、父母太忙，没时间与小孩交流。</a:t>
            </a:r>
            <a:endParaRPr lang="zh-CN" altLang="en-US" sz="2800" dirty="0">
              <a:latin typeface="楷体" panose="02010609060101010101" charset="-122"/>
              <a:ea typeface="楷体" panose="02010609060101010101" charset="-122"/>
            </a:endParaRPr>
          </a:p>
          <a:p>
            <a:pPr marL="0" indent="0" algn="just">
              <a:lnSpc>
                <a:spcPct val="120000"/>
              </a:lnSpc>
              <a:buNone/>
            </a:pPr>
            <a:r>
              <a:rPr lang="en-US" altLang="zh-CN" sz="2800" dirty="0">
                <a:latin typeface="楷体" panose="02010609060101010101" charset="-122"/>
                <a:ea typeface="楷体" panose="02010609060101010101" charset="-122"/>
              </a:rPr>
              <a:t>2</a:t>
            </a:r>
            <a:r>
              <a:rPr lang="zh-CN" altLang="en-US" sz="2800" dirty="0">
                <a:latin typeface="楷体" panose="02010609060101010101" charset="-122"/>
                <a:ea typeface="楷体" panose="02010609060101010101" charset="-122"/>
              </a:rPr>
              <a:t>、语言环境不固定。家庭里面有太多种方言，导致儿童无法适从，错过语言发育的最佳时期。</a:t>
            </a:r>
            <a:endParaRPr lang="zh-CN" altLang="en-US" sz="2800" dirty="0">
              <a:latin typeface="楷体" panose="02010609060101010101" charset="-122"/>
              <a:ea typeface="楷体" panose="02010609060101010101" charset="-122"/>
            </a:endParaRPr>
          </a:p>
          <a:p>
            <a:pPr marL="0" indent="0" algn="just">
              <a:lnSpc>
                <a:spcPct val="120000"/>
              </a:lnSpc>
              <a:buNone/>
            </a:pPr>
            <a:r>
              <a:rPr lang="en-US" altLang="zh-CN" sz="2800" dirty="0">
                <a:latin typeface="楷体" panose="02010609060101010101" charset="-122"/>
                <a:ea typeface="楷体" panose="02010609060101010101" charset="-122"/>
              </a:rPr>
              <a:t>3</a:t>
            </a:r>
            <a:r>
              <a:rPr lang="zh-CN" altLang="en-US" sz="2800" dirty="0">
                <a:latin typeface="楷体" panose="02010609060101010101" charset="-122"/>
                <a:ea typeface="楷体" panose="02010609060101010101" charset="-122"/>
              </a:rPr>
              <a:t>、父母等亲人过分地娇惯小孩，导致小孩在表达他们的意愿时就已准备好一切。</a:t>
            </a:r>
            <a:endParaRPr lang="zh-CN" altLang="en-US" sz="2800" dirty="0">
              <a:latin typeface="楷体" panose="02010609060101010101" charset="-122"/>
              <a:ea typeface="楷体" panose="02010609060101010101" charset="-122"/>
            </a:endParaRPr>
          </a:p>
          <a:p>
            <a:pPr marL="0" indent="0" algn="just">
              <a:lnSpc>
                <a:spcPct val="120000"/>
              </a:lnSpc>
              <a:buNone/>
            </a:pPr>
            <a:endParaRPr lang="zh-CN" altLang="en-US" sz="2800" dirty="0">
              <a:latin typeface="楷体" panose="02010609060101010101" charset="-122"/>
              <a:ea typeface="楷体" panose="02010609060101010101" charset="-122"/>
            </a:endParaRPr>
          </a:p>
        </p:txBody>
      </p:sp>
    </p:spTree>
    <p:custDataLst>
      <p:tags r:id="rId3"/>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wrap="square" lIns="91440" tIns="45720" rIns="91440" bIns="45720" rtlCol="0" anchor="ctr">
            <a:normAutofit/>
          </a:bodyPr>
          <a:lstStyle/>
          <a:p>
            <a:r>
              <a:rPr lang="zh-CN" altLang="en-US" sz="4400" dirty="0">
                <a:solidFill>
                  <a:schemeClr val="tx1"/>
                </a:solidFill>
                <a:latin typeface="楷体" panose="02010609060101010101" charset="-122"/>
                <a:ea typeface="楷体" panose="02010609060101010101" charset="-122"/>
              </a:rPr>
              <a:t>其他原因</a:t>
            </a:r>
            <a:endParaRPr lang="zh-CN" altLang="en-US" sz="4400" dirty="0">
              <a:solidFill>
                <a:schemeClr val="tx1"/>
              </a:solidFill>
              <a:latin typeface="楷体" panose="02010609060101010101" charset="-122"/>
              <a:ea typeface="楷体" panose="02010609060101010101" charset="-122"/>
            </a:endParaRPr>
          </a:p>
        </p:txBody>
      </p:sp>
      <p:sp>
        <p:nvSpPr>
          <p:cNvPr id="3" name="内容占位符 2"/>
          <p:cNvSpPr>
            <a:spLocks noGrp="1"/>
          </p:cNvSpPr>
          <p:nvPr>
            <p:ph idx="1"/>
            <p:custDataLst>
              <p:tags r:id="rId2"/>
            </p:custDataLst>
          </p:nvPr>
        </p:nvSpPr>
        <p:spPr/>
        <p:txBody>
          <a:bodyPr>
            <a:normAutofit/>
          </a:bodyPr>
          <a:lstStyle/>
          <a:p>
            <a:pPr marL="0" indent="0" algn="just">
              <a:lnSpc>
                <a:spcPct val="120000"/>
              </a:lnSpc>
              <a:buNone/>
            </a:pPr>
            <a:r>
              <a:rPr lang="en-US" altLang="zh-CN" sz="2800" dirty="0">
                <a:latin typeface="楷体" panose="02010609060101010101" charset="-122"/>
                <a:ea typeface="楷体" panose="02010609060101010101" charset="-122"/>
              </a:rPr>
              <a:t>1</a:t>
            </a:r>
            <a:r>
              <a:rPr lang="zh-CN" altLang="en-US" sz="2800" dirty="0">
                <a:latin typeface="楷体" panose="02010609060101010101" charset="-122"/>
                <a:ea typeface="楷体" panose="02010609060101010101" charset="-122"/>
              </a:rPr>
              <a:t>、宫内及围产期高危因素。</a:t>
            </a:r>
            <a:r>
              <a:rPr lang="zh-CN" altLang="en-US" sz="2800" dirty="0">
                <a:latin typeface="楷体" panose="02010609060101010101" charset="-122"/>
                <a:ea typeface="楷体" panose="02010609060101010101" charset="-122"/>
                <a:sym typeface="+mn-ea"/>
              </a:rPr>
              <a:t>宫内及围产期高危因</a:t>
            </a:r>
            <a:r>
              <a:rPr lang="zh-CN" altLang="en-US" sz="2800" dirty="0">
                <a:latin typeface="楷体" panose="02010609060101010101" charset="-122"/>
                <a:ea typeface="楷体" panose="02010609060101010101" charset="-122"/>
              </a:rPr>
              <a:t>素由于可对患儿的脑组织造成损伤，因此也是导致儿童语言发育落后的重要原因，而且宫内及围产期高危因素也是造成儿童听觉障碍的重要原因。</a:t>
            </a:r>
            <a:endParaRPr lang="zh-CN" altLang="en-US" sz="2800" dirty="0">
              <a:latin typeface="楷体" panose="02010609060101010101" charset="-122"/>
              <a:ea typeface="楷体" panose="02010609060101010101" charset="-122"/>
            </a:endParaRPr>
          </a:p>
          <a:p>
            <a:pPr marL="0" indent="0" algn="just">
              <a:lnSpc>
                <a:spcPct val="120000"/>
              </a:lnSpc>
              <a:buNone/>
            </a:pPr>
            <a:r>
              <a:rPr lang="en-US" altLang="zh-CN" sz="2800" dirty="0">
                <a:latin typeface="楷体" panose="02010609060101010101" charset="-122"/>
                <a:ea typeface="楷体" panose="02010609060101010101" charset="-122"/>
              </a:rPr>
              <a:t>2</a:t>
            </a:r>
            <a:r>
              <a:rPr lang="zh-CN" altLang="en-US" sz="2800" dirty="0">
                <a:latin typeface="楷体" panose="02010609060101010101" charset="-122"/>
                <a:ea typeface="楷体" panose="02010609060101010101" charset="-122"/>
              </a:rPr>
              <a:t>、染色体异常。</a:t>
            </a:r>
            <a:endParaRPr lang="zh-CN" altLang="en-US" sz="2800" dirty="0">
              <a:latin typeface="楷体" panose="02010609060101010101" charset="-122"/>
              <a:ea typeface="楷体" panose="02010609060101010101" charset="-122"/>
            </a:endParaRPr>
          </a:p>
          <a:p>
            <a:pPr marL="0" indent="0" algn="just">
              <a:lnSpc>
                <a:spcPct val="120000"/>
              </a:lnSpc>
              <a:buNone/>
            </a:pPr>
            <a:r>
              <a:rPr lang="en-US" altLang="zh-CN" sz="2800" dirty="0">
                <a:latin typeface="楷体" panose="02010609060101010101" charset="-122"/>
                <a:ea typeface="楷体" panose="02010609060101010101" charset="-122"/>
              </a:rPr>
              <a:t>3</a:t>
            </a:r>
            <a:r>
              <a:rPr lang="zh-CN" altLang="en-US" sz="2800" dirty="0">
                <a:latin typeface="楷体" panose="02010609060101010101" charset="-122"/>
                <a:ea typeface="楷体" panose="02010609060101010101" charset="-122"/>
              </a:rPr>
              <a:t>、胎儿期感染性疾病。</a:t>
            </a:r>
            <a:endParaRPr lang="zh-CN" altLang="en-US" sz="2800" dirty="0">
              <a:latin typeface="楷体" panose="02010609060101010101" charset="-122"/>
              <a:ea typeface="楷体" panose="02010609060101010101" charset="-122"/>
            </a:endParaRPr>
          </a:p>
        </p:txBody>
      </p:sp>
    </p:spTree>
    <p:custDataLst>
      <p:tags r:id="rId3"/>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title"/>
            <p:custDataLst>
              <p:tags r:id="rId1"/>
            </p:custDataLst>
          </p:nvPr>
        </p:nvSpPr>
        <p:spPr/>
        <p:txBody>
          <a:bodyPr vert="horz" wrap="square" lIns="91440" tIns="45720" rIns="91440" bIns="45720" rtlCol="0" anchor="ctr">
            <a:normAutofit/>
          </a:bodyPr>
          <a:lstStyle/>
          <a:p>
            <a:r>
              <a:rPr lang="zh-CN" altLang="en-US" sz="4400" dirty="0">
                <a:solidFill>
                  <a:schemeClr val="tx1"/>
                </a:solidFill>
              </a:rPr>
              <a:t>参考文献</a:t>
            </a:r>
            <a:endParaRPr lang="zh-CN" altLang="en-US" sz="4400" dirty="0">
              <a:solidFill>
                <a:schemeClr val="tx1"/>
              </a:solidFill>
            </a:endParaRPr>
          </a:p>
        </p:txBody>
      </p:sp>
      <p:sp>
        <p:nvSpPr>
          <p:cNvPr id="3" name="内容占位符 2"/>
          <p:cNvSpPr>
            <a:spLocks noGrp="1"/>
          </p:cNvSpPr>
          <p:nvPr>
            <p:ph idx="1"/>
            <p:custDataLst>
              <p:tags r:id="rId2"/>
            </p:custDataLst>
          </p:nvPr>
        </p:nvSpPr>
        <p:spPr/>
        <p:txBody>
          <a:bodyPr>
            <a:normAutofit/>
          </a:bodyPr>
          <a:lstStyle/>
          <a:p>
            <a:pPr marL="0" indent="0" algn="just">
              <a:lnSpc>
                <a:spcPct val="120000"/>
              </a:lnSpc>
              <a:buNone/>
            </a:pPr>
            <a:r>
              <a:rPr lang="en-US" altLang="zh-CN" sz="1800" dirty="0"/>
              <a:t>1</a:t>
            </a:r>
            <a:r>
              <a:rPr lang="zh-CN" altLang="en-US" sz="1800" dirty="0"/>
              <a:t>、《儿童健康护理知识问答 》 - 崔振泽主编 2014</a:t>
            </a:r>
            <a:endParaRPr lang="zh-CN" altLang="en-US" sz="1800" dirty="0"/>
          </a:p>
          <a:p>
            <a:pPr marL="0" indent="0" algn="just">
              <a:lnSpc>
                <a:spcPct val="120000"/>
              </a:lnSpc>
              <a:buNone/>
            </a:pPr>
            <a:r>
              <a:rPr lang="en-US" altLang="zh-CN" sz="1800" dirty="0"/>
              <a:t>2</a:t>
            </a:r>
            <a:r>
              <a:rPr lang="zh-CN" altLang="en-US" sz="1800" dirty="0"/>
              <a:t>、《医学信息》 -2013年2期 占六娇《语言发育迟缓的相关病例分析》</a:t>
            </a:r>
            <a:endParaRPr lang="zh-CN" altLang="en-US" sz="1800" dirty="0"/>
          </a:p>
          <a:p>
            <a:pPr marL="0" indent="0" algn="just">
              <a:lnSpc>
                <a:spcPct val="120000"/>
              </a:lnSpc>
              <a:buNone/>
            </a:pPr>
            <a:r>
              <a:rPr lang="en-US" altLang="zh-CN" sz="1800" dirty="0"/>
              <a:t>3</a:t>
            </a:r>
            <a:r>
              <a:rPr lang="zh-CN" altLang="en-US" sz="1800" dirty="0"/>
              <a:t>、《中国听力语言康复科学杂志》 ISTIC -2016年5期 于萍 《儿童言语语言障碍二》</a:t>
            </a:r>
            <a:endParaRPr lang="zh-CN" altLang="en-US" sz="1800" dirty="0"/>
          </a:p>
          <a:p>
            <a:pPr marL="0" indent="0" algn="just">
              <a:lnSpc>
                <a:spcPct val="120000"/>
              </a:lnSpc>
              <a:buNone/>
            </a:pPr>
            <a:r>
              <a:rPr lang="en-US" altLang="zh-CN" sz="1800" dirty="0"/>
              <a:t>4</a:t>
            </a:r>
            <a:r>
              <a:rPr lang="zh-CN" altLang="en-US" sz="1800" dirty="0"/>
              <a:t>、《内蒙古中医药》 -2004年5期刘锦 焦喜涛 胡中梅 宫宏宇《儿童语言发育迟缓</a:t>
            </a:r>
            <a:r>
              <a:rPr lang="en-US" altLang="zh-CN" sz="1800" dirty="0"/>
              <a:t>56</a:t>
            </a:r>
            <a:r>
              <a:rPr lang="zh-CN" altLang="en-US" sz="1800" dirty="0"/>
              <a:t>例临床分析》</a:t>
            </a:r>
            <a:endParaRPr lang="zh-CN" altLang="en-US" sz="1800" dirty="0"/>
          </a:p>
          <a:p>
            <a:pPr marL="0" indent="0" algn="just">
              <a:lnSpc>
                <a:spcPct val="120000"/>
              </a:lnSpc>
              <a:buNone/>
            </a:pPr>
            <a:endParaRPr lang="zh-CN" altLang="en-US" sz="1800" dirty="0"/>
          </a:p>
        </p:txBody>
      </p:sp>
    </p:spTree>
    <p:custDataLst>
      <p:tags r:id="rId3"/>
    </p:custDataLst>
  </p:cSld>
  <p:clrMapOvr>
    <a:masterClrMapping/>
  </p:clrMapOvr>
</p:sld>
</file>

<file path=ppt/tags/tag1.xml><?xml version="1.0" encoding="utf-8"?>
<p:tagLst xmlns:p="http://schemas.openxmlformats.org/presentationml/2006/main">
  <p:tag name="KSO_WM_TAG_VERSION" val="1.0"/>
  <p:tag name="KSO_WM_TEMPLATE_CATEGORY" val="custom"/>
  <p:tag name="KSO_WM_TEMPLATE_INDEX" val="20181641"/>
</p:tagLst>
</file>

<file path=ppt/tags/tag10.xml><?xml version="1.0" encoding="utf-8"?>
<p:tagLst xmlns:p="http://schemas.openxmlformats.org/presentationml/2006/main">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585"/>
  <p:tag name="KSO_WM_UNIT_LAYERLEVEL" val="1"/>
  <p:tag name="KSO_WM_UNIT_INDEX" val="1"/>
  <p:tag name="KSO_WM_UNIT_TYPE" val="f"/>
  <p:tag name="KSO_WM_TEMPLATE_CATEGORY" val="custom"/>
  <p:tag name="KSO_WM_TEMPLATE_INDEX" val="20181641"/>
  <p:tag name="KSO_WM_UNIT_ID" val="custom20181641_2*f*1"/>
</p:tagLst>
</file>

<file path=ppt/tags/tag11.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61_2"/>
  <p:tag name="KSO_WM_TEMPLATE_CATEGORY" val="custom"/>
  <p:tag name="KSO_WM_TEMPLATE_INDEX" val="20181641"/>
  <p:tag name="KSO_WM_SLIDE_ID" val="custom20181641_2"/>
  <p:tag name="KSO_WM_SLIDE_INDEX" val="2"/>
  <p:tag name="KSO_WM_TEMPLATE_SUBCATEGORY" val="combine"/>
</p:tagLst>
</file>

<file path=ppt/tags/tag12.xml><?xml version="1.0" encoding="utf-8"?>
<p:tagLst xmlns:p="http://schemas.openxmlformats.org/presentationml/2006/main">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TYPE" val="a"/>
  <p:tag name="KSO_WM_TEMPLATE_CATEGORY" val="custom"/>
  <p:tag name="KSO_WM_TEMPLATE_INDEX" val="20181641"/>
  <p:tag name="KSO_WM_UNIT_ID" val="custom20181641_2*a*1"/>
</p:tagLst>
</file>

<file path=ppt/tags/tag13.xml><?xml version="1.0" encoding="utf-8"?>
<p:tagLst xmlns:p="http://schemas.openxmlformats.org/presentationml/2006/main">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585"/>
  <p:tag name="KSO_WM_UNIT_LAYERLEVEL" val="1"/>
  <p:tag name="KSO_WM_UNIT_INDEX" val="1"/>
  <p:tag name="KSO_WM_UNIT_TYPE" val="f"/>
  <p:tag name="KSO_WM_TEMPLATE_CATEGORY" val="custom"/>
  <p:tag name="KSO_WM_TEMPLATE_INDEX" val="20181641"/>
  <p:tag name="KSO_WM_UNIT_ID" val="custom20181641_2*f*1"/>
</p:tagLst>
</file>

<file path=ppt/tags/tag14.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61_2"/>
  <p:tag name="KSO_WM_TEMPLATE_CATEGORY" val="custom"/>
  <p:tag name="KSO_WM_TEMPLATE_INDEX" val="20181641"/>
  <p:tag name="KSO_WM_SLIDE_ID" val="custom20181641_2"/>
  <p:tag name="KSO_WM_SLIDE_INDEX" val="2"/>
  <p:tag name="KSO_WM_TEMPLATE_SUBCATEGORY" val="combine"/>
</p:tagLst>
</file>

<file path=ppt/tags/tag15.xml><?xml version="1.0" encoding="utf-8"?>
<p:tagLst xmlns:p="http://schemas.openxmlformats.org/presentationml/2006/main">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TYPE" val="a"/>
  <p:tag name="KSO_WM_TEMPLATE_CATEGORY" val="custom"/>
  <p:tag name="KSO_WM_TEMPLATE_INDEX" val="20181641"/>
  <p:tag name="KSO_WM_UNIT_ID" val="custom20181641_2*a*1"/>
</p:tagLst>
</file>

<file path=ppt/tags/tag16.xml><?xml version="1.0" encoding="utf-8"?>
<p:tagLst xmlns:p="http://schemas.openxmlformats.org/presentationml/2006/main">
  <p:tag name="KSO_WM_TAG_VERSION" val="1.0"/>
  <p:tag name="KSO_WM_BEAUTIFY_FLAG" val="#wm#"/>
  <p:tag name="KSO_WM_UNIT_PRESET_TEXT_LEN" val="465"/>
  <p:tag name="KSO_WM_UNIT_PRESET_TEXT_INDEX" val="5"/>
  <p:tag name="KSO_WM_UNIT_CLEAR" val="0"/>
  <p:tag name="KSO_WM_UNIT_COMPATIBLE" val="0"/>
  <p:tag name="KSO_WM_UNIT_HIGHLIGHT" val="0"/>
  <p:tag name="KSO_WM_UNIT_VALUE" val="585"/>
  <p:tag name="KSO_WM_UNIT_LAYERLEVEL" val="1"/>
  <p:tag name="KSO_WM_UNIT_INDEX" val="1"/>
  <p:tag name="KSO_WM_UNIT_TYPE" val="f"/>
  <p:tag name="KSO_WM_TEMPLATE_CATEGORY" val="custom"/>
  <p:tag name="KSO_WM_TEMPLATE_INDEX" val="20181641"/>
  <p:tag name="KSO_WM_UNIT_ID" val="custom20181641_2*f*1"/>
</p:tagLst>
</file>

<file path=ppt/tags/tag17.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61_2"/>
  <p:tag name="KSO_WM_TEMPLATE_CATEGORY" val="custom"/>
  <p:tag name="KSO_WM_TEMPLATE_INDEX" val="20181641"/>
  <p:tag name="KSO_WM_SLIDE_ID" val="custom20181641_2"/>
  <p:tag name="KSO_WM_SLIDE_INDEX" val="2"/>
  <p:tag name="KSO_WM_TEMPLATE_SUBCATEGORY" val="combine"/>
</p:tagLst>
</file>

<file path=ppt/tags/tag2.xml><?xml version="1.0" encoding="utf-8"?>
<p:tagLst xmlns:p="http://schemas.openxmlformats.org/presentationml/2006/main">
  <p:tag name="KSO_WM_TAG_VERSION" val="1.0"/>
  <p:tag name="KSO_WM_TEMPLATE_CATEGORY" val="custom"/>
  <p:tag name="KSO_WM_TEMPLATE_INDEX" val="20181641"/>
</p:tagLst>
</file>

<file path=ppt/tags/tag3.xml><?xml version="1.0" encoding="utf-8"?>
<p:tagLst xmlns:p="http://schemas.openxmlformats.org/presentationml/2006/main">
  <p:tag name="KSO_WM_TAG_VERSION" val="1.0"/>
  <p:tag name="KSO_WM_BEAUTIFY_FLAG" val="#wm#"/>
  <p:tag name="KSO_WM_COMBINE_RELATE_SLIDE_ID" val="background20180961_1"/>
  <p:tag name="KSO_WM_TEMPLATE_CATEGORY" val="custom"/>
  <p:tag name="KSO_WM_TEMPLATE_INDEX" val="20181641"/>
  <p:tag name="KSO_WM_TEMPLATE_SUBCATEGORY" val="combine"/>
  <p:tag name="KSO_WM_TEMPLATE_THUMBS_INDEX" val="1、4、5、6、12、13、19、22"/>
</p:tagLst>
</file>

<file path=ppt/tags/tag4.xml><?xml version="1.0" encoding="utf-8"?>
<p:tagLst xmlns:p="http://schemas.openxmlformats.org/presentationml/2006/main">
  <p:tag name="KSO_WM_TAG_VERSION" val="1.0"/>
  <p:tag name="KSO_WM_BEAUTIFY_FLAG" val="#wm#"/>
  <p:tag name="KSO_WM_UNIT_TYPE" val="a"/>
  <p:tag name="KSO_WM_UNIT_INDEX" val="1"/>
  <p:tag name="KSO_WM_UNIT_LAYERLEVEL" val="1"/>
  <p:tag name="KSO_WM_UNIT_VALUE" val="20"/>
  <p:tag name="KSO_WM_UNIT_ISCONTENTSTITLE" val="0"/>
  <p:tag name="KSO_WM_UNIT_HIGHLIGHT" val="0"/>
  <p:tag name="KSO_WM_UNIT_COMPATIBLE" val="0"/>
  <p:tag name="KSO_WM_UNIT_CLEAR" val="0"/>
  <p:tag name="KSO_WM_UNIT_PRESET_TEXT" val="小清新简约工作汇报"/>
  <p:tag name="KSO_WM_TEMPLATE_CATEGORY" val="custom"/>
  <p:tag name="KSO_WM_TEMPLATE_INDEX" val="20181641"/>
  <p:tag name="KSO_WM_UNIT_ID" val="custom20181641_1*a*1"/>
</p:tagLst>
</file>

<file path=ppt/tags/tag5.xml><?xml version="1.0" encoding="utf-8"?>
<p:tagLst xmlns:p="http://schemas.openxmlformats.org/presentationml/2006/main">
  <p:tag name="KSO_WM_TAG_VERSION" val="1.0"/>
  <p:tag name="KSO_WM_BEAUTIFY_FLAG" val="#wm#"/>
  <p:tag name="KSO_WM_UNIT_TYPE" val="b"/>
  <p:tag name="KSO_WM_UNIT_INDEX" val="1"/>
  <p:tag name="KSO_WM_UNIT_LAYERLEVEL" val="1"/>
  <p:tag name="KSO_WM_UNIT_VALUE" val="116"/>
  <p:tag name="KSO_WM_UNIT_ISCONTENTSTITLE" val="0"/>
  <p:tag name="KSO_WM_UNIT_HIGHLIGHT" val="0"/>
  <p:tag name="KSO_WM_UNIT_COMPATIBLE" val="0"/>
  <p:tag name="KSO_WM_UNIT_CLEAR" val="0"/>
  <p:tag name="KSO_WM_UNIT_PRESET_TEXT" val="汇报人：稻壳儿"/>
  <p:tag name="KSO_WM_TEMPLATE_CATEGORY" val="custom"/>
  <p:tag name="KSO_WM_TEMPLATE_INDEX" val="20181641"/>
  <p:tag name="KSO_WM_UNIT_ID" val="custom20181641_1*b*1"/>
</p:tagLst>
</file>

<file path=ppt/tags/tag6.xml><?xml version="1.0" encoding="utf-8"?>
<p:tagLst xmlns:p="http://schemas.openxmlformats.org/presentationml/2006/main">
  <p:tag name="KSO_WM_TAG_VERSION" val="1.0"/>
  <p:tag name="KSO_WM_SLIDE_ITEM_CNT" val="2"/>
  <p:tag name="KSO_WM_SLIDE_LAYOUT" val="a_b"/>
  <p:tag name="KSO_WM_SLIDE_LAYOUT_CNT" val="1_1"/>
  <p:tag name="KSO_WM_SLIDE_TYPE" val="title"/>
  <p:tag name="KSO_WM_BEAUTIFY_FLAG" val="#wm#"/>
  <p:tag name="KSO_WM_COMBINE_RELATE_SLIDE_ID" val="background20180961_1"/>
  <p:tag name="KSO_WM_TEMPLATE_CATEGORY" val="custom"/>
  <p:tag name="KSO_WM_TEMPLATE_INDEX" val="20181641"/>
  <p:tag name="KSO_WM_SLIDE_ID" val="custom20181641_1"/>
  <p:tag name="KSO_WM_SLIDE_INDEX" val="1"/>
  <p:tag name="KSO_WM_TEMPLATE_SUBCATEGORY" val="combine"/>
  <p:tag name="KSO_WM_TEMPLATE_THUMBS_INDEX" val="1、4、5、6、12、13、19、22"/>
</p:tagLst>
</file>

<file path=ppt/tags/tag7.xml><?xml version="1.0" encoding="utf-8"?>
<p:tagLst xmlns:p="http://schemas.openxmlformats.org/presentationml/2006/main">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TYPE" val="a"/>
  <p:tag name="KSO_WM_TEMPLATE_CATEGORY" val="custom"/>
  <p:tag name="KSO_WM_TEMPLATE_INDEX" val="20181641"/>
  <p:tag name="KSO_WM_UNIT_ID" val="custom20181641_2*a*1"/>
</p:tagLst>
</file>

<file path=ppt/tags/tag8.xml><?xml version="1.0" encoding="utf-8"?>
<p:tagLst xmlns:p="http://schemas.openxmlformats.org/presentationml/2006/main">
  <p:tag name="KSO_WM_SLIDE_SIZE" val="828*343"/>
  <p:tag name="KSO_WM_SLIDE_POSITION" val="66*144"/>
  <p:tag name="KSO_WM_SLIDE_LAYOUT_CNT" val="1_1"/>
  <p:tag name="KSO_WM_SLIDE_LAYOUT" val="a_f"/>
  <p:tag name="KSO_WM_BEAUTIFY_FLAG" val="#wm#"/>
  <p:tag name="KSO_WM_SLIDE_TYPE" val="text"/>
  <p:tag name="KSO_WM_SLIDE_ITEM_CNT" val="1"/>
  <p:tag name="KSO_WM_TAG_VERSION" val="1.0"/>
  <p:tag name="KSO_WM_COMBINE_RELATE_SLIDE_ID" val="background20180961_2"/>
  <p:tag name="KSO_WM_TEMPLATE_CATEGORY" val="custom"/>
  <p:tag name="KSO_WM_TEMPLATE_INDEX" val="20181641"/>
  <p:tag name="KSO_WM_SLIDE_ID" val="custom20181641_2"/>
  <p:tag name="KSO_WM_SLIDE_INDEX" val="2"/>
  <p:tag name="KSO_WM_TEMPLATE_SUBCATEGORY" val="combine"/>
</p:tagLst>
</file>

<file path=ppt/tags/tag9.xml><?xml version="1.0" encoding="utf-8"?>
<p:tagLst xmlns:p="http://schemas.openxmlformats.org/presentationml/2006/main">
  <p:tag name="KSO_WM_TAG_VERSION" val="1.0"/>
  <p:tag name="KSO_WM_BEAUTIFY_FLAG" val="#wm#"/>
  <p:tag name="KSO_WM_UNIT_PRESET_TEXT_LEN" val="17"/>
  <p:tag name="KSO_WM_UNIT_PRESET_TEXT_INDEX" val="3"/>
  <p:tag name="KSO_WM_UNIT_CLEAR" val="0"/>
  <p:tag name="KSO_WM_UNIT_COMPATIBLE" val="0"/>
  <p:tag name="KSO_WM_UNIT_HIGHLIGHT" val="0"/>
  <p:tag name="KSO_WM_UNIT_ISCONTENTSTITLE" val="0"/>
  <p:tag name="KSO_WM_UNIT_VALUE" val="40"/>
  <p:tag name="KSO_WM_UNIT_LAYERLEVEL" val="1"/>
  <p:tag name="KSO_WM_UNIT_INDEX" val="1"/>
  <p:tag name="KSO_WM_UNIT_TYPE" val="a"/>
  <p:tag name="KSO_WM_TEMPLATE_CATEGORY" val="custom"/>
  <p:tag name="KSO_WM_TEMPLATE_INDEX" val="20181641"/>
  <p:tag name="KSO_WM_UNIT_ID" val="custom20181641_2*a*1"/>
</p:tagLst>
</file>

<file path=ppt/theme/theme1.xml><?xml version="1.0" encoding="utf-8"?>
<a:theme xmlns:a="http://schemas.openxmlformats.org/drawingml/2006/main" name="1_Office 主题">
  <a:themeElements>
    <a:clrScheme name="Office">
      <a:dk1>
        <a:srgbClr val="000000"/>
      </a:dk1>
      <a:lt1>
        <a:srgbClr val="FFFFFF"/>
      </a:lt1>
      <a:dk2>
        <a:srgbClr val="00B0F0"/>
      </a:dk2>
      <a:lt2>
        <a:srgbClr val="FFFFFF"/>
      </a:lt2>
      <a:accent1>
        <a:srgbClr val="0070C0"/>
      </a:accent1>
      <a:accent2>
        <a:srgbClr val="00B0F0"/>
      </a:accent2>
      <a:accent3>
        <a:srgbClr val="FFFFFF"/>
      </a:accent3>
      <a:accent4>
        <a:srgbClr val="000000"/>
      </a:accent4>
      <a:accent5>
        <a:srgbClr val="5B9BD5"/>
      </a:accent5>
      <a:accent6>
        <a:srgbClr val="70AD47"/>
      </a:accent6>
      <a:hlink>
        <a:srgbClr val="0563C1"/>
      </a:hlink>
      <a:folHlink>
        <a:srgbClr val="954F72"/>
      </a:folHlink>
    </a:clrScheme>
    <a:fontScheme name="Arial">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Override1.xml><?xml version="1.0" encoding="utf-8"?>
<a:themeOverride xmlns:a="http://schemas.openxmlformats.org/drawingml/2006/main">
  <a:clrScheme name="Office">
    <a:dk1>
      <a:srgbClr val="000000"/>
    </a:dk1>
    <a:lt1>
      <a:srgbClr val="FFFFFF"/>
    </a:lt1>
    <a:dk2>
      <a:srgbClr val="00B0F0"/>
    </a:dk2>
    <a:lt2>
      <a:srgbClr val="FFFFFF"/>
    </a:lt2>
    <a:accent1>
      <a:srgbClr val="0070C0"/>
    </a:accent1>
    <a:accent2>
      <a:srgbClr val="00B0F0"/>
    </a:accent2>
    <a:accent3>
      <a:srgbClr val="FFFFFF"/>
    </a:accent3>
    <a:accent4>
      <a:srgbClr val="000000"/>
    </a:accent4>
    <a:accent5>
      <a:srgbClr val="5B9BD5"/>
    </a:accent5>
    <a:accent6>
      <a:srgbClr val="70AD47"/>
    </a:accent6>
    <a:hlink>
      <a:srgbClr val="0563C1"/>
    </a:hlink>
    <a:folHlink>
      <a:srgbClr val="954F72"/>
    </a:folHlink>
  </a:clrScheme>
</a:themeOverride>
</file>

<file path=docProps/app.xml><?xml version="1.0" encoding="utf-8"?>
<Properties xmlns="http://schemas.openxmlformats.org/officeDocument/2006/extended-properties" xmlns:vt="http://schemas.openxmlformats.org/officeDocument/2006/docPropsVTypes">
  <TotalTime>0</TotalTime>
  <Words>645</Words>
  <Application>WPS 演示</Application>
  <PresentationFormat>宽屏</PresentationFormat>
  <Paragraphs>33</Paragraphs>
  <Slides>5</Slides>
  <Notes>0</Notes>
  <HiddenSlides>0</HiddenSlides>
  <MMClips>0</MMClips>
  <ScaleCrop>false</ScaleCrop>
  <HeadingPairs>
    <vt:vector size="6" baseType="variant">
      <vt:variant>
        <vt:lpstr>已用的字体</vt:lpstr>
      </vt:variant>
      <vt:variant>
        <vt:i4>24</vt:i4>
      </vt:variant>
      <vt:variant>
        <vt:lpstr>主题</vt:lpstr>
      </vt:variant>
      <vt:variant>
        <vt:i4>1</vt:i4>
      </vt:variant>
      <vt:variant>
        <vt:lpstr>幻灯片标题</vt:lpstr>
      </vt:variant>
      <vt:variant>
        <vt:i4>5</vt:i4>
      </vt:variant>
    </vt:vector>
  </HeadingPairs>
  <TitlesOfParts>
    <vt:vector size="30" baseType="lpstr">
      <vt:lpstr>Arial</vt:lpstr>
      <vt:lpstr>宋体</vt:lpstr>
      <vt:lpstr>Wingdings</vt:lpstr>
      <vt:lpstr>微软雅黑 Light</vt:lpstr>
      <vt:lpstr>锐字工房云字库细圆GBK</vt:lpstr>
      <vt:lpstr>黑体</vt:lpstr>
      <vt:lpstr>微软雅黑</vt:lpstr>
      <vt:lpstr>Calibri</vt:lpstr>
      <vt:lpstr>Arial Unicode MS</vt:lpstr>
      <vt:lpstr>华文仿宋</vt:lpstr>
      <vt:lpstr>华文宋体</vt:lpstr>
      <vt:lpstr>新宋体</vt:lpstr>
      <vt:lpstr>仿宋</vt:lpstr>
      <vt:lpstr>华文中宋</vt:lpstr>
      <vt:lpstr>等线 Light</vt:lpstr>
      <vt:lpstr>隶书</vt:lpstr>
      <vt:lpstr>等线</vt:lpstr>
      <vt:lpstr>楷体</vt:lpstr>
      <vt:lpstr>华文新魏</vt:lpstr>
      <vt:lpstr>华文楷体</vt:lpstr>
      <vt:lpstr>华文细黑</vt:lpstr>
      <vt:lpstr>华文隶书</vt:lpstr>
      <vt:lpstr>方正姚体</vt:lpstr>
      <vt:lpstr>华文彩云</vt:lpstr>
      <vt:lpstr>1_Office 主题</vt:lpstr>
      <vt:lpstr>儿童语言发育迟缓的原因</vt:lpstr>
      <vt:lpstr>自身原因</vt:lpstr>
      <vt:lpstr>环境因素</vt:lpstr>
      <vt:lpstr>其他原因</vt:lpstr>
      <vt:lpstr>LOREM IPSUM DOLOR</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Lenovo</dc:creator>
  <cp:lastModifiedBy>云里雾里</cp:lastModifiedBy>
  <cp:revision>2</cp:revision>
  <dcterms:created xsi:type="dcterms:W3CDTF">2017-12-02T02:04:00Z</dcterms:created>
  <dcterms:modified xsi:type="dcterms:W3CDTF">2017-12-08T16:02:57Z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2052-10.1.0.6929</vt:lpwstr>
  </property>
</Properties>
</file>