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56" r:id="rId4"/>
    <p:sldId id="259" r:id="rId5"/>
    <p:sldId id="257" r:id="rId7"/>
    <p:sldId id="270" r:id="rId8"/>
    <p:sldId id="271" r:id="rId9"/>
    <p:sldId id="272" r:id="rId10"/>
    <p:sldId id="274" r:id="rId11"/>
    <p:sldId id="276" r:id="rId12"/>
    <p:sldId id="277" r:id="rId13"/>
    <p:sldId id="279" r:id="rId14"/>
    <p:sldId id="258" r:id="rId15"/>
    <p:sldId id="280" r:id="rId16"/>
  </p:sldIdLst>
  <p:sldSz cx="12192000" cy="6858000"/>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033"/>
    <p:restoredTop sz="94660"/>
  </p:normalViewPr>
  <p:slideViewPr>
    <p:cSldViewPr snapToGrid="0" showGuides="1">
      <p:cViewPr varScale="1">
        <p:scale>
          <a:sx n="116" d="100"/>
          <a:sy n="116" d="100"/>
        </p:scale>
        <p:origin x="276" y="108"/>
      </p:cViewPr>
      <p:guideLst>
        <p:guide orient="horz" pos="219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AB9C471-93EB-46DE-8CC2-EAFA7C81E44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137398-DF25-4CEB-A69D-5FCE8733F75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blipFill rotWithShape="0">
          <a:blip r:embed="rId2"/>
          <a:stretch>
            <a:fillRect/>
          </a:stretch>
        </a:blipFill>
        <a:effectLst/>
      </p:bgPr>
    </p:bg>
    <p:spTree>
      <p:nvGrpSpPr>
        <p:cNvPr id="1" name=""/>
        <p:cNvGrpSpPr/>
        <p:nvPr/>
      </p:nvGrpSpPr>
      <p:grpSpPr>
        <a:xfrm>
          <a:off x="0" y="0"/>
          <a:ext cx="0" cy="0"/>
          <a:chOff x="0" y="0"/>
          <a:chExt cx="0" cy="0"/>
        </a:xfrm>
      </p:grpSpPr>
      <p:sp>
        <p:nvSpPr>
          <p:cNvPr id="13" name="Flowchart: Manual Input 8"/>
          <p:cNvSpPr/>
          <p:nvPr/>
        </p:nvSpPr>
        <p:spPr>
          <a:xfrm rot="16200000">
            <a:off x="2730061" y="-2603939"/>
            <a:ext cx="6858000" cy="1206587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18"/>
              <a:gd name="connsiteY0-2" fmla="*/ 6370 h 10000"/>
              <a:gd name="connsiteX1-3" fmla="*/ 10018 w 10018"/>
              <a:gd name="connsiteY1-4" fmla="*/ 0 h 10000"/>
              <a:gd name="connsiteX2-5" fmla="*/ 10018 w 10018"/>
              <a:gd name="connsiteY2-6" fmla="*/ 10000 h 10000"/>
              <a:gd name="connsiteX3-7" fmla="*/ 18 w 10018"/>
              <a:gd name="connsiteY3-8" fmla="*/ 10000 h 10000"/>
              <a:gd name="connsiteX4-9" fmla="*/ 0 w 10018"/>
              <a:gd name="connsiteY4-10" fmla="*/ 6370 h 10000"/>
              <a:gd name="connsiteX0-11" fmla="*/ 0 w 10000"/>
              <a:gd name="connsiteY0-12" fmla="*/ 5650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5650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10000">
                <a:moveTo>
                  <a:pt x="0" y="5650"/>
                </a:moveTo>
                <a:lnTo>
                  <a:pt x="10000" y="0"/>
                </a:lnTo>
                <a:lnTo>
                  <a:pt x="10000" y="10000"/>
                </a:lnTo>
                <a:lnTo>
                  <a:pt x="0" y="10000"/>
                </a:lnTo>
                <a:lnTo>
                  <a:pt x="0" y="5650"/>
                </a:lnTo>
                <a:close/>
              </a:path>
            </a:pathLst>
          </a:cu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Diagonal Stripe 9"/>
          <p:cNvSpPr/>
          <p:nvPr/>
        </p:nvSpPr>
        <p:spPr>
          <a:xfrm flipV="1">
            <a:off x="-1" y="-3"/>
            <a:ext cx="6810703" cy="6857999"/>
          </a:xfrm>
          <a:prstGeom prst="diagStripe">
            <a:avLst>
              <a:gd name="adj" fmla="val 93166"/>
            </a:avLst>
          </a:prstGeom>
          <a:solidFill>
            <a:schemeClr val="accent1">
              <a:lumMod val="60000"/>
              <a:lumOff val="4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ltLang="zh-CN" smtClean="0"/>
              <a:t>Click to edit Master title style</a:t>
            </a:r>
            <a:endParaRPr lang="zh-CN"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zh-CN" altLang="en-US"/>
          </a:p>
        </p:txBody>
      </p:sp>
      <p:sp>
        <p:nvSpPr>
          <p:cNvPr id="1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4530"/>
            <a:ext cx="10363200" cy="2387600"/>
          </a:xfrm>
        </p:spPr>
        <p:txBody>
          <a:bodyPr anchor="b">
            <a:normAutofit/>
          </a:bodyPr>
          <a:lstStyle>
            <a:lvl1pPr algn="ctr">
              <a:defRPr sz="60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ltLang="zh-CN" smtClean="0"/>
              <a:t>Click to edit Master subtitle style</a:t>
            </a:r>
            <a:endParaRPr lang="en-US" dirty="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Content Placeholder 2"/>
          <p:cNvSpPr>
            <a:spLocks noGrp="1"/>
          </p:cNvSpPr>
          <p:nvPr>
            <p:ph idx="1"/>
          </p:nvPr>
        </p:nvSpPr>
        <p:spPr/>
        <p:txBody>
          <a:body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dirty="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1712423"/>
            <a:ext cx="10363200" cy="2851208"/>
          </a:xfrm>
        </p:spPr>
        <p:txBody>
          <a:bodyPr anchor="b">
            <a:normAutofit/>
          </a:bodyPr>
          <a:lstStyle>
            <a:lvl1pPr>
              <a:defRPr sz="6000" b="0"/>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914400" y="4552635"/>
            <a:ext cx="103632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endParaRPr lang="en-US" altLang="zh-CN"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Content Placeholder 2"/>
          <p:cNvSpPr>
            <a:spLocks noGrp="1"/>
          </p:cNvSpPr>
          <p:nvPr>
            <p:ph sz="half" idx="1"/>
          </p:nvPr>
        </p:nvSpPr>
        <p:spPr>
          <a:xfrm>
            <a:off x="914399" y="1828802"/>
            <a:ext cx="5112328" cy="4351337"/>
          </a:xfrm>
        </p:spPr>
        <p:txBody>
          <a:body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dirty="0"/>
          </a:p>
        </p:txBody>
      </p:sp>
      <p:sp>
        <p:nvSpPr>
          <p:cNvPr id="4" name="Content Placeholder 3"/>
          <p:cNvSpPr>
            <a:spLocks noGrp="1"/>
          </p:cNvSpPr>
          <p:nvPr>
            <p:ph sz="half" idx="2"/>
          </p:nvPr>
        </p:nvSpPr>
        <p:spPr>
          <a:xfrm>
            <a:off x="6172200" y="1828802"/>
            <a:ext cx="5105400" cy="4351337"/>
          </a:xfrm>
        </p:spPr>
        <p:txBody>
          <a:body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dirty="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399" y="1681852"/>
            <a:ext cx="5086928"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endParaRPr lang="en-US" altLang="zh-CN" smtClean="0"/>
          </a:p>
        </p:txBody>
      </p:sp>
      <p:sp>
        <p:nvSpPr>
          <p:cNvPr id="4" name="Content Placeholder 3"/>
          <p:cNvSpPr>
            <a:spLocks noGrp="1"/>
          </p:cNvSpPr>
          <p:nvPr>
            <p:ph sz="half" idx="2"/>
          </p:nvPr>
        </p:nvSpPr>
        <p:spPr>
          <a:xfrm>
            <a:off x="914399" y="2507552"/>
            <a:ext cx="5086928" cy="3680525"/>
          </a:xfrm>
        </p:spPr>
        <p:txBody>
          <a:body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dirty="0"/>
          </a:p>
        </p:txBody>
      </p:sp>
      <p:sp>
        <p:nvSpPr>
          <p:cNvPr id="5" name="Text Placeholder 4"/>
          <p:cNvSpPr>
            <a:spLocks noGrp="1"/>
          </p:cNvSpPr>
          <p:nvPr>
            <p:ph type="body" sz="quarter" idx="3"/>
          </p:nvPr>
        </p:nvSpPr>
        <p:spPr>
          <a:xfrm>
            <a:off x="6172201" y="1681851"/>
            <a:ext cx="5105400"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endParaRPr lang="en-US" altLang="zh-CN" smtClean="0"/>
          </a:p>
        </p:txBody>
      </p:sp>
      <p:sp>
        <p:nvSpPr>
          <p:cNvPr id="6" name="Content Placeholder 5"/>
          <p:cNvSpPr>
            <a:spLocks noGrp="1"/>
          </p:cNvSpPr>
          <p:nvPr>
            <p:ph sz="quarter" idx="4"/>
          </p:nvPr>
        </p:nvSpPr>
        <p:spPr>
          <a:xfrm>
            <a:off x="6172201" y="2507552"/>
            <a:ext cx="5105400" cy="3680525"/>
          </a:xfrm>
        </p:spPr>
        <p:txBody>
          <a:body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p>
        </p:txBody>
      </p:sp>
      <p:sp>
        <p:nvSpPr>
          <p:cNvPr id="10" name="Title 9"/>
          <p:cNvSpPr>
            <a:spLocks noGrp="1"/>
          </p:cNvSpPr>
          <p:nvPr>
            <p:ph type="title"/>
          </p:nvPr>
        </p:nvSpPr>
        <p:spPr/>
        <p:txBody>
          <a:bodyPr/>
          <a:lstStyle/>
          <a:p>
            <a:r>
              <a:rPr lang="en-US" altLang="zh-CN" smtClean="0"/>
              <a:t>Click to edit Master title style</a:t>
            </a:r>
            <a:endParaRPr lang="en-US" dirty="0"/>
          </a:p>
        </p:txBody>
      </p:sp>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7" name="页脚占位符 6"/>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8" name="灯片编号占位符 7"/>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CN" smtClean="0"/>
              <a:t>Click to edit Master title style</a:t>
            </a:r>
            <a:endParaRPr lang="en-US"/>
          </a:p>
        </p:txBody>
      </p:sp>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931920" cy="1600197"/>
          </a:xfrm>
        </p:spPr>
        <p:txBody>
          <a:bodyPr anchor="b">
            <a:normAutofit/>
          </a:bodyPr>
          <a:lstStyle>
            <a:lvl1pPr>
              <a:defRPr sz="3200" b="0"/>
            </a:lvl1pPr>
          </a:lstStyle>
          <a:p>
            <a:r>
              <a:rPr lang="en-US" altLang="zh-CN"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endParaRPr lang="en-US" altLang="zh-CN"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altLang="zh-CN"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000"/>
              </a:spcBef>
              <a:spcAft>
                <a:spcPts val="0"/>
              </a:spcAft>
              <a:buClrTx/>
              <a:buSzTx/>
              <a:buFont typeface="Wingdings 2" pitchFamily="18" charset="2"/>
              <a:buNone/>
              <a:defRPr/>
            </a:pPr>
            <a:r>
              <a:rPr kumimoji="0" lang="en-US" altLang="zh-CN" sz="3200" b="0" i="0" u="none" strike="noStrike" kern="1200" cap="none" spc="0" normalizeH="0" baseline="0" noProof="0" smtClean="0">
                <a:ln>
                  <a:noFill/>
                </a:ln>
                <a:solidFill>
                  <a:schemeClr val="tx1"/>
                </a:solidFill>
                <a:effectLst/>
                <a:uLnTx/>
                <a:uFillTx/>
                <a:latin typeface="+mn-lt"/>
                <a:ea typeface="+mn-ea"/>
                <a:cs typeface="+mn-cs"/>
              </a:rPr>
              <a:t>Click icon to add picture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endParaRPr lang="en-US" altLang="zh-CN"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914400" y="1828802"/>
            <a:ext cx="10363201" cy="4351336"/>
          </a:xfrm>
        </p:spPr>
        <p:txBody>
          <a:bodyPr vert="eaVert"/>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dirty="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552700" cy="5811838"/>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914399" y="360364"/>
            <a:ext cx="7658101" cy="5811836"/>
          </a:xfrm>
        </p:spPr>
        <p:txBody>
          <a:bodyPr vert="eaVert"/>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CN" smtClean="0"/>
              <a:t>Click to edit Master text styles</a:t>
            </a:r>
            <a:endParaRPr lang="en-US" altLang="zh-CN"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zh-CN" alt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endParaRPr lang="en-US" altLang="zh-CN" smtClean="0"/>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zh-CN" altLang="en-US"/>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endParaRPr lang="en-US" altLang="zh-CN" smtClean="0"/>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zh-CN" alt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zh-CN" alt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endParaRPr lang="en-US" altLang="zh-CN"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5183188" y="987425"/>
            <a:ext cx="6172200" cy="4873625"/>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ct val="30000"/>
              </a:spcBef>
              <a:spcAft>
                <a:spcPts val="0"/>
              </a:spcAft>
              <a:buClr>
                <a:schemeClr val="accent1"/>
              </a:buClr>
              <a:buSzPct val="90000"/>
              <a:buFont typeface="Wingdings 2" pitchFamily="18" charset="2"/>
              <a:buNone/>
              <a:defRPr/>
            </a:pPr>
            <a:endParaRPr kumimoji="0" lang="zh-CN" altLang="en-US" sz="32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endParaRPr lang="en-US" altLang="zh-CN"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sp>
        <p:nvSpPr>
          <p:cNvPr id="7" name="Rectangle 6"/>
          <p:cNvSpPr/>
          <p:nvPr/>
        </p:nvSpPr>
        <p:spPr>
          <a:xfrm>
            <a:off x="0" y="0"/>
            <a:ext cx="12192000" cy="6858000"/>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Rectangle 8"/>
          <p:cNvSpPr/>
          <p:nvPr/>
        </p:nvSpPr>
        <p:spPr>
          <a:xfrm>
            <a:off x="0" y="836613"/>
            <a:ext cx="12192000" cy="5616575"/>
          </a:xfrm>
          <a:prstGeom prst="rect">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Rectangle 7"/>
          <p:cNvSpPr/>
          <p:nvPr/>
        </p:nvSpPr>
        <p:spPr>
          <a:xfrm>
            <a:off x="0" y="836613"/>
            <a:ext cx="12192000" cy="5586413"/>
          </a:xfrm>
          <a:prstGeom prst="rect">
            <a:avLst/>
          </a:prstGeom>
          <a:blipFill>
            <a:blip r:embed="rId12">
              <a:alphaModFix amt="47000"/>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Rectangle 9"/>
          <p:cNvSpPr/>
          <p:nvPr/>
        </p:nvSpPr>
        <p:spPr>
          <a:xfrm>
            <a:off x="0" y="6527800"/>
            <a:ext cx="12192000" cy="157163"/>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Rectangle 10"/>
          <p:cNvSpPr/>
          <p:nvPr/>
        </p:nvSpPr>
        <p:spPr>
          <a:xfrm>
            <a:off x="0" y="6527800"/>
            <a:ext cx="12192000" cy="157163"/>
          </a:xfrm>
          <a:prstGeom prst="rect">
            <a:avLst/>
          </a:prstGeom>
          <a:blipFill>
            <a:blip r:embed="rId12">
              <a:alphaModFix amt="47000"/>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Rectangle 11"/>
          <p:cNvSpPr/>
          <p:nvPr/>
        </p:nvSpPr>
        <p:spPr>
          <a:xfrm>
            <a:off x="0" y="6453188"/>
            <a:ext cx="12192000" cy="44450"/>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Title Placeholder 1"/>
          <p:cNvSpPr>
            <a:spLocks noGrp="1"/>
          </p:cNvSpPr>
          <p:nvPr>
            <p:ph type="title"/>
          </p:nvPr>
        </p:nvSpPr>
        <p:spPr>
          <a:xfrm>
            <a:off x="838200" y="0"/>
            <a:ext cx="10515600" cy="836613"/>
          </a:xfrm>
          <a:prstGeom prst="rect">
            <a:avLst/>
          </a:prstGeom>
        </p:spPr>
        <p:txBody>
          <a:bodyPr vert="horz" lIns="91440" tIns="45720" rIns="91440" bIns="45720" rtlCol="0" anchor="ctr">
            <a:normAutofit/>
          </a:bodyPr>
          <a:lstStyle/>
          <a:p>
            <a:r>
              <a:rPr lang="en-US" altLang="zh-CN" dirty="0" smtClean="0"/>
              <a:t>Click to edit Master title style</a:t>
            </a:r>
            <a:endParaRPr lang="zh-CN" altLang="en-US" dirty="0"/>
          </a:p>
        </p:txBody>
      </p:sp>
      <p:sp>
        <p:nvSpPr>
          <p:cNvPr id="3" name="Text Placeholder 2"/>
          <p:cNvSpPr>
            <a:spLocks noGrp="1"/>
          </p:cNvSpPr>
          <p:nvPr>
            <p:ph type="body" idx="1"/>
          </p:nvPr>
        </p:nvSpPr>
        <p:spPr>
          <a:xfrm>
            <a:off x="838200" y="1008063"/>
            <a:ext cx="10515600" cy="5407025"/>
          </a:xfrm>
          <a:prstGeom prst="rect">
            <a:avLst/>
          </a:prstGeom>
        </p:spPr>
        <p:txBody>
          <a:bodyPr vert="horz" lIns="91440" tIns="45720" rIns="91440" bIns="45720" rtlCol="0">
            <a:normAutofit/>
          </a:bodyPr>
          <a:lstStyle/>
          <a:p>
            <a:pPr lvl="0"/>
            <a:r>
              <a:rPr lang="en-US" altLang="zh-CN" dirty="0" smtClean="0"/>
              <a:t>Click to edit Master text styles</a:t>
            </a:r>
            <a:endParaRPr lang="en-US" altLang="zh-CN" dirty="0" smtClean="0"/>
          </a:p>
          <a:p>
            <a:pPr lvl="1"/>
            <a:r>
              <a:rPr lang="en-US" altLang="zh-CN" dirty="0" smtClean="0"/>
              <a:t>Second level</a:t>
            </a:r>
            <a:endParaRPr lang="en-US" altLang="zh-CN" dirty="0" smtClean="0"/>
          </a:p>
          <a:p>
            <a:pPr lvl="2"/>
            <a:r>
              <a:rPr lang="en-US" altLang="zh-CN" dirty="0" smtClean="0"/>
              <a:t>Third level</a:t>
            </a:r>
            <a:endParaRPr lang="en-US" altLang="zh-CN" dirty="0" smtClean="0"/>
          </a:p>
          <a:p>
            <a:pPr lvl="3"/>
            <a:r>
              <a:rPr lang="en-US" altLang="zh-CN" dirty="0" smtClean="0"/>
              <a:t>Fourth level</a:t>
            </a:r>
            <a:endParaRPr lang="en-US" altLang="zh-CN" dirty="0" smtClean="0"/>
          </a:p>
          <a:p>
            <a:pPr lvl="4"/>
            <a:r>
              <a:rPr lang="en-US" altLang="zh-CN" dirty="0" smtClean="0"/>
              <a:t>Fifth level</a:t>
            </a:r>
            <a:endParaRPr lang="zh-CN" alt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C41ABD39-5103-4421-9404-DB506232F164}"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3600" b="1" kern="1200">
          <a:solidFill>
            <a:schemeClr val="bg1"/>
          </a:solidFill>
          <a:effectLst>
            <a:innerShdw blurRad="63500" dist="50800" dir="10800000">
              <a:prstClr val="black">
                <a:alpha val="50000"/>
              </a:prstClr>
            </a:inn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1"/>
        </a:buClr>
        <a:buSzPct val="90000"/>
        <a:buFont typeface="Wingdings 2" pitchFamily="18" charset="2"/>
        <a:buChar char="¾"/>
        <a:defRPr sz="2400" kern="1200">
          <a:solidFill>
            <a:schemeClr val="tx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600" kern="1200">
          <a:solidFill>
            <a:schemeClr val="tx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sp>
        <p:nvSpPr>
          <p:cNvPr id="2050" name="Title Placeholder 1"/>
          <p:cNvSpPr>
            <a:spLocks noGrp="1"/>
          </p:cNvSpPr>
          <p:nvPr>
            <p:ph type="title"/>
          </p:nvPr>
        </p:nvSpPr>
        <p:spPr>
          <a:xfrm>
            <a:off x="914400" y="365125"/>
            <a:ext cx="10363200" cy="1325563"/>
          </a:xfrm>
          <a:prstGeom prst="rect">
            <a:avLst/>
          </a:prstGeom>
          <a:noFill/>
          <a:ln w="9525">
            <a:noFill/>
          </a:ln>
        </p:spPr>
        <p:txBody>
          <a:bodyPr anchor="ctr"/>
          <a:p>
            <a:pPr lvl="0"/>
            <a:r>
              <a:rPr lang="en-US" altLang="zh-CN" dirty="0"/>
              <a:t>Click to edit Master title style</a:t>
            </a:r>
            <a:endParaRPr lang="en-US" altLang="zh-CN" dirty="0"/>
          </a:p>
        </p:txBody>
      </p:sp>
      <p:sp>
        <p:nvSpPr>
          <p:cNvPr id="2051" name="Text Placeholder 2"/>
          <p:cNvSpPr>
            <a:spLocks noGrp="1"/>
          </p:cNvSpPr>
          <p:nvPr>
            <p:ph type="body" idx="1"/>
          </p:nvPr>
        </p:nvSpPr>
        <p:spPr>
          <a:xfrm>
            <a:off x="914400" y="1828800"/>
            <a:ext cx="10363200" cy="4351338"/>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4" name="Date Placeholder 3"/>
          <p:cNvSpPr>
            <a:spLocks noGrp="1"/>
          </p:cNvSpPr>
          <p:nvPr>
            <p:ph type="dt" sz="half" idx="2"/>
          </p:nvPr>
        </p:nvSpPr>
        <p:spPr>
          <a:xfrm>
            <a:off x="9144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5" name="Footer Placeholder 4"/>
          <p:cNvSpPr>
            <a:spLocks noGrp="1"/>
          </p:cNvSpPr>
          <p:nvPr>
            <p:ph type="ftr" sz="quarter" idx="3"/>
          </p:nvPr>
        </p:nvSpPr>
        <p:spPr>
          <a:xfrm>
            <a:off x="4041775"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prstClr val="black">
                  <a:lumMod val="65000"/>
                  <a:lumOff val="35000"/>
                </a:prst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534400"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4DD93453-F8B7-4081-98A6-CF762DB63FAE}" type="slidenum">
              <a:rPr kumimoji="0" lang="zh-CN" altLang="en-US" sz="1100" b="0" i="0" u="none" strike="noStrike" kern="1200" cap="none" spc="0" normalizeH="0" baseline="0" noProof="0" smtClean="0">
                <a:ln>
                  <a:noFill/>
                </a:ln>
                <a:solidFill>
                  <a:prstClr val="black">
                    <a:tint val="75000"/>
                  </a:prstClr>
                </a:solidFill>
                <a:effectLst/>
                <a:uLnTx/>
                <a:uFillTx/>
                <a:latin typeface="+mn-lt"/>
                <a:ea typeface="+mn-ea"/>
                <a:cs typeface="+mn-cs"/>
              </a:rPr>
            </a:fld>
            <a:endParaRPr kumimoji="0" lang="zh-CN" altLang="en-US" sz="11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18.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tags" Target="../tags/tag10.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noFill/>
          <a:ln>
            <a:noFill/>
          </a:ln>
          <a:effectLst/>
          <a:scene3d>
            <a:camera prst="orthographicFront"/>
            <a:lightRig rig="balanced" dir="t"/>
          </a:scene3d>
          <a:sp3d prstMaterial="plastic"/>
        </p:spPr>
        <p:txBody>
          <a:bodyPr vert="horz" lIns="91440" tIns="45720" rIns="91440" bIns="45720" rtlCol="0" anchor="b">
            <a:normAutofit/>
          </a:body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5400" b="1" i="0" u="none" strike="noStrike" kern="1200" cap="none" spc="0" normalizeH="0" baseline="0" noProof="0" dirty="0">
                <a:ln>
                  <a:noFill/>
                </a:ln>
                <a:solidFill>
                  <a:schemeClr val="bg1"/>
                </a:solidFill>
                <a:effectLst>
                  <a:innerShdw blurRad="63500" dist="50800" dir="10800000">
                    <a:prstClr val="black">
                      <a:alpha val="50000"/>
                    </a:prstClr>
                  </a:innerShdw>
                </a:effectLst>
                <a:uLnTx/>
                <a:uFillTx/>
                <a:latin typeface="+mj-lt"/>
                <a:ea typeface="+mj-ea"/>
                <a:cs typeface="+mj-cs"/>
              </a:rPr>
              <a:t>儿童语言发育迟缓的康复训练</a:t>
            </a:r>
            <a:endParaRPr kumimoji="0" lang="zh-CN" altLang="en-US" sz="5400" b="1" i="0" u="none" strike="noStrike" kern="1200" cap="none" spc="0" normalizeH="0" baseline="0" noProof="0" dirty="0">
              <a:ln>
                <a:noFill/>
              </a:ln>
              <a:solidFill>
                <a:schemeClr val="bg1"/>
              </a:solidFill>
              <a:effectLst>
                <a:innerShdw blurRad="63500" dist="50800" dir="10800000">
                  <a:prstClr val="black">
                    <a:alpha val="50000"/>
                  </a:prstClr>
                </a:innerShdw>
              </a:effectLst>
              <a:uLnTx/>
              <a:uFillTx/>
              <a:latin typeface="+mj-lt"/>
              <a:ea typeface="+mj-ea"/>
              <a:cs typeface="+mj-cs"/>
            </a:endParaRPr>
          </a:p>
        </p:txBody>
      </p:sp>
      <p:sp>
        <p:nvSpPr>
          <p:cNvPr id="4099" name="Subtitle 2"/>
          <p:cNvSpPr>
            <a:spLocks noGrp="1"/>
          </p:cNvSpPr>
          <p:nvPr>
            <p:ph type="subTitle" idx="1"/>
          </p:nvPr>
        </p:nvSpPr>
        <p:spPr>
          <a:noFill/>
          <a:ln>
            <a:noFill/>
          </a:ln>
        </p:spPr>
        <p:txBody>
          <a:bodyPr vert="horz" wrap="square" lIns="91440" tIns="45720" rIns="91440" bIns="45720" anchor="t"/>
          <a:p>
            <a:pPr algn="r" defTabSz="914400">
              <a:buSzPct val="90000"/>
            </a:pPr>
            <a:endParaRPr lang="zh-CN" altLang="en-US" b="1" kern="1200" dirty="0">
              <a:solidFill>
                <a:schemeClr val="bg1"/>
              </a:solidFill>
              <a:effectLst/>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marL="0" indent="0">
              <a:buNone/>
            </a:pPr>
            <a:r>
              <a:rPr lang="zh-CN" altLang="en-US" sz="3600" b="1"/>
              <a:t>《儿童语言发育迟缓训练的研究》</a:t>
            </a:r>
            <a:endParaRPr lang="zh-CN" altLang="en-US" sz="3600" b="1"/>
          </a:p>
          <a:p>
            <a:pPr marL="0" indent="0">
              <a:buNone/>
            </a:pPr>
            <a:r>
              <a:rPr lang="zh-CN" altLang="en-US" sz="3600" b="1"/>
              <a:t>方法：60例语言发育迟缓患儿,按年龄分三组采用符号形式与指示内容关系方法训练辅以听觉统合、感觉统合、针灸及家庭指导</a:t>
            </a:r>
            <a:r>
              <a:rPr lang="zh-CN" altLang="en-US" sz="3600" b="1">
                <a:solidFill>
                  <a:srgbClr val="FF0000"/>
                </a:solidFill>
                <a:uFillTx/>
              </a:rPr>
              <a:t>3个月</a:t>
            </a:r>
            <a:r>
              <a:rPr lang="zh-CN" altLang="en-US" sz="3600" b="1"/>
              <a:t>。</a:t>
            </a:r>
            <a:endParaRPr lang="zh-CN" altLang="en-US" sz="3600" b="1"/>
          </a:p>
          <a:p>
            <a:pPr marL="0" indent="0">
              <a:buNone/>
            </a:pPr>
            <a:r>
              <a:rPr lang="zh-CN" altLang="en-US" sz="3600" b="1"/>
              <a:t>结果：三组患儿训练后均能取得显著疗效,总有效率达</a:t>
            </a:r>
            <a:r>
              <a:rPr lang="zh-CN" altLang="en-US" sz="3600" b="1">
                <a:solidFill>
                  <a:srgbClr val="FF0000"/>
                </a:solidFill>
                <a:uFillTx/>
              </a:rPr>
              <a:t>86.66%</a:t>
            </a:r>
            <a:r>
              <a:rPr lang="zh-CN" altLang="en-US" sz="3600" b="1"/>
              <a:t>,&lt;4岁有效率75.00%,2岁≤年龄&lt;3岁与4岁≤年龄≤6岁组疗效比较差异有统计学意义。</a:t>
            </a:r>
            <a:endParaRPr lang="zh-CN" altLang="en-US" sz="3600" b="1"/>
          </a:p>
          <a:p>
            <a:pPr marL="0" indent="0">
              <a:buNone/>
            </a:pPr>
            <a:endParaRPr lang="zh-CN" altLang="en-US" sz="3600" b="1"/>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Rectangle 4"/>
          <p:cNvSpPr/>
          <p:nvPr/>
        </p:nvSpPr>
        <p:spPr>
          <a:xfrm>
            <a:off x="0" y="3429000"/>
            <a:ext cx="12192000" cy="3429000"/>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4" name="Rectangle 3"/>
          <p:cNvSpPr/>
          <p:nvPr/>
        </p:nvSpPr>
        <p:spPr>
          <a:xfrm>
            <a:off x="0" y="-15240"/>
            <a:ext cx="12192000" cy="4616450"/>
          </a:xfrm>
          <a:prstGeom prst="rect">
            <a:avLst/>
          </a:prstGeom>
          <a:solidFill>
            <a:schemeClr val="bg1"/>
          </a:solidFill>
          <a:ln>
            <a:noFill/>
          </a:ln>
          <a:effectLst>
            <a:outerShdw blurRad="127000" dist="76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10" name="文本框 9"/>
          <p:cNvSpPr txBox="1"/>
          <p:nvPr/>
        </p:nvSpPr>
        <p:spPr>
          <a:xfrm>
            <a:off x="700405" y="523875"/>
            <a:ext cx="10378440" cy="6185535"/>
          </a:xfrm>
          <a:prstGeom prst="rect">
            <a:avLst/>
          </a:prstGeom>
          <a:noFill/>
        </p:spPr>
        <p:txBody>
          <a:bodyPr wrap="square" rtlCol="0">
            <a:spAutoFit/>
          </a:bodyPr>
          <a:p>
            <a:r>
              <a:rPr lang="zh-CN" altLang="en-US" sz="3600" b="1"/>
              <a:t>《儿童语言发育迟缓的早期干预研究》</a:t>
            </a:r>
            <a:endParaRPr lang="zh-CN" altLang="en-US" sz="3600" b="1"/>
          </a:p>
          <a:p>
            <a:r>
              <a:rPr lang="zh-CN" altLang="en-US" sz="3600" b="1"/>
              <a:t>对象：随机选择上海青浦地区6个社区13～24个月的幼儿206名，用问卷方式选出</a:t>
            </a:r>
            <a:r>
              <a:rPr lang="en-US" altLang="zh-CN" sz="3600" b="1"/>
              <a:t>14</a:t>
            </a:r>
            <a:r>
              <a:rPr lang="zh-CN" altLang="en-US" sz="3600" b="1"/>
              <a:t>名词汇量异常儿童。</a:t>
            </a:r>
            <a:endParaRPr lang="zh-CN" altLang="en-US" sz="3600" b="1"/>
          </a:p>
          <a:p>
            <a:r>
              <a:rPr lang="zh-CN" altLang="en-US" sz="3600" b="1"/>
              <a:t>结果：经</a:t>
            </a:r>
            <a:r>
              <a:rPr lang="zh-CN" altLang="en-US" sz="3600" b="1">
                <a:solidFill>
                  <a:srgbClr val="FF0000"/>
                </a:solidFill>
                <a:uFillTx/>
              </a:rPr>
              <a:t>12个月</a:t>
            </a:r>
            <a:r>
              <a:rPr lang="zh-CN" altLang="en-US" sz="3600" b="1"/>
              <a:t>的干预后Gesell言语能和应人能的发育商（DQ）均有显著提高（P〈0．01），应物能也有显著提高（P〈0．05）。言语能和应人能的提高都显示出一个明显的追赶效应，发育水平分别提高（18．0±5．3）个月和（16．2±5．9）个月。经干预后</a:t>
            </a:r>
            <a:r>
              <a:rPr lang="zh-CN" altLang="en-US" sz="3600" b="1">
                <a:solidFill>
                  <a:srgbClr val="FF0000"/>
                </a:solidFill>
                <a:uFillTx/>
              </a:rPr>
              <a:t>71．4％</a:t>
            </a:r>
            <a:r>
              <a:rPr lang="zh-CN" altLang="en-US" sz="3600" b="1"/>
              <a:t>幼儿的语言水平达到正常。</a:t>
            </a:r>
            <a:endParaRPr lang="zh-CN" altLang="en-US" sz="3600" b="1"/>
          </a:p>
          <a:p>
            <a:endParaRPr lang="zh-CN" altLang="en-US" sz="3600"/>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a:off x="2036619" y="462905"/>
            <a:ext cx="8118763" cy="747484"/>
          </a:xfrm>
          <a:prstGeom prst="rect">
            <a:avLst/>
          </a:prstGeom>
        </p:spPr>
        <p:txBody>
          <a:bodyPr wrap="square" lIns="0" tIns="0" rIns="0" bIns="0" anchor="ctr" anchorCtr="0">
            <a:normAutofit/>
          </a:bodyPr>
          <a:lstStyle/>
          <a:p>
            <a:pPr algn="ctr"/>
            <a:r>
              <a:rPr lang="zh-CN" altLang="en-US" sz="2800" dirty="0">
                <a:latin typeface="+mj-lt"/>
                <a:ea typeface="+mj-ea"/>
                <a:cs typeface="+mj-cs"/>
              </a:rPr>
              <a:t>参考文献</a:t>
            </a:r>
            <a:endParaRPr lang="zh-CN" altLang="en-US" sz="2800" dirty="0">
              <a:latin typeface="+mj-lt"/>
              <a:ea typeface="+mj-ea"/>
              <a:cs typeface="+mj-cs"/>
            </a:endParaRPr>
          </a:p>
        </p:txBody>
      </p:sp>
      <p:sp>
        <p:nvSpPr>
          <p:cNvPr id="5" name="矩形 4"/>
          <p:cNvSpPr/>
          <p:nvPr>
            <p:custDataLst>
              <p:tags r:id="rId2"/>
            </p:custDataLst>
          </p:nvPr>
        </p:nvSpPr>
        <p:spPr>
          <a:xfrm>
            <a:off x="2823035" y="1548438"/>
            <a:ext cx="6299638" cy="1061906"/>
          </a:xfrm>
          <a:prstGeom prst="rect">
            <a:avLst/>
          </a:prstGeom>
        </p:spPr>
        <p:txBody>
          <a:bodyPr wrap="square" lIns="0" tIns="0" rIns="0" bIns="0">
            <a:normAutofit/>
          </a:bodyPr>
          <a:lstStyle/>
          <a:p>
            <a:pPr>
              <a:lnSpc>
                <a:spcPct val="110000"/>
              </a:lnSpc>
            </a:pPr>
            <a:r>
              <a:rPr lang="zh-CN" altLang="en-US" dirty="0">
                <a:solidFill>
                  <a:schemeClr val="accent1">
                    <a:lumMod val="75000"/>
                  </a:schemeClr>
                </a:solidFill>
              </a:rPr>
              <a:t>［</a:t>
            </a:r>
            <a:r>
              <a:rPr lang="en-US" altLang="zh-CN" dirty="0">
                <a:solidFill>
                  <a:schemeClr val="accent1">
                    <a:lumMod val="75000"/>
                  </a:schemeClr>
                </a:solidFill>
              </a:rPr>
              <a:t>1］</a:t>
            </a:r>
            <a:r>
              <a:rPr lang="zh-CN" altLang="en-US" dirty="0">
                <a:solidFill>
                  <a:schemeClr val="accent1">
                    <a:lumMod val="75000"/>
                  </a:schemeClr>
                </a:solidFill>
              </a:rPr>
              <a:t>黄莹, 陈志玮, 敖美卿. 儿童语言发育迟缓训练的研究[J]. 中国实用医药, 2014(20):33-34.</a:t>
            </a:r>
            <a:endParaRPr lang="zh-CN" altLang="en-US" dirty="0">
              <a:solidFill>
                <a:schemeClr val="accent1">
                  <a:lumMod val="75000"/>
                </a:schemeClr>
              </a:solidFill>
            </a:endParaRPr>
          </a:p>
        </p:txBody>
      </p:sp>
      <p:sp>
        <p:nvSpPr>
          <p:cNvPr id="27" name="矩形 26"/>
          <p:cNvSpPr/>
          <p:nvPr>
            <p:custDataLst>
              <p:tags r:id="rId3"/>
            </p:custDataLst>
          </p:nvPr>
        </p:nvSpPr>
        <p:spPr>
          <a:xfrm>
            <a:off x="2823035" y="2317590"/>
            <a:ext cx="6299638" cy="1061906"/>
          </a:xfrm>
          <a:prstGeom prst="rect">
            <a:avLst/>
          </a:prstGeom>
        </p:spPr>
        <p:txBody>
          <a:bodyPr wrap="square" lIns="0" tIns="0" rIns="0" bIns="0">
            <a:normAutofit/>
          </a:bodyPr>
          <a:lstStyle/>
          <a:p>
            <a:pPr>
              <a:lnSpc>
                <a:spcPct val="110000"/>
              </a:lnSpc>
            </a:pPr>
            <a:r>
              <a:rPr lang="zh-CN" altLang="en-US" dirty="0">
                <a:solidFill>
                  <a:schemeClr val="accent1">
                    <a:lumMod val="75000"/>
                  </a:schemeClr>
                </a:solidFill>
              </a:rPr>
              <a:t>［</a:t>
            </a:r>
            <a:r>
              <a:rPr lang="en-US" altLang="zh-CN" dirty="0">
                <a:solidFill>
                  <a:schemeClr val="accent1">
                    <a:lumMod val="75000"/>
                  </a:schemeClr>
                </a:solidFill>
              </a:rPr>
              <a:t>2］</a:t>
            </a:r>
            <a:r>
              <a:rPr lang="zh-CN" altLang="en-US" dirty="0">
                <a:solidFill>
                  <a:schemeClr val="accent1">
                    <a:lumMod val="75000"/>
                  </a:schemeClr>
                </a:solidFill>
              </a:rPr>
              <a:t>卫冬洁. 儿童语言发育迟缓的语言治疗[J]. 中国组织工程研究, 2001, 5(15):24-25.</a:t>
            </a:r>
            <a:endParaRPr lang="zh-CN" altLang="en-US" dirty="0">
              <a:solidFill>
                <a:schemeClr val="accent1">
                  <a:lumMod val="75000"/>
                </a:schemeClr>
              </a:solidFill>
            </a:endParaRPr>
          </a:p>
        </p:txBody>
      </p:sp>
      <p:sp>
        <p:nvSpPr>
          <p:cNvPr id="30" name="矩形 29"/>
          <p:cNvSpPr/>
          <p:nvPr>
            <p:custDataLst>
              <p:tags r:id="rId4"/>
            </p:custDataLst>
          </p:nvPr>
        </p:nvSpPr>
        <p:spPr>
          <a:xfrm>
            <a:off x="2823210" y="3056255"/>
            <a:ext cx="6299835" cy="2463165"/>
          </a:xfrm>
          <a:prstGeom prst="rect">
            <a:avLst/>
          </a:prstGeom>
        </p:spPr>
        <p:txBody>
          <a:bodyPr wrap="square" lIns="0" tIns="0" rIns="0" bIns="0">
            <a:normAutofit/>
          </a:bodyPr>
          <a:lstStyle/>
          <a:p>
            <a:pPr>
              <a:lnSpc>
                <a:spcPct val="110000"/>
              </a:lnSpc>
            </a:pPr>
            <a:r>
              <a:rPr lang="zh-CN" altLang="en-US" dirty="0">
                <a:solidFill>
                  <a:schemeClr val="accent1">
                    <a:lumMod val="75000"/>
                  </a:schemeClr>
                </a:solidFill>
              </a:rPr>
              <a:t>［</a:t>
            </a:r>
            <a:r>
              <a:rPr lang="en-US" altLang="zh-CN" dirty="0">
                <a:solidFill>
                  <a:schemeClr val="accent1">
                    <a:lumMod val="75000"/>
                  </a:schemeClr>
                </a:solidFill>
              </a:rPr>
              <a:t>3］</a:t>
            </a:r>
            <a:r>
              <a:rPr lang="zh-CN" altLang="en-US" dirty="0">
                <a:solidFill>
                  <a:schemeClr val="accent1">
                    <a:lumMod val="75000"/>
                  </a:schemeClr>
                </a:solidFill>
              </a:rPr>
              <a:t>赵秀勉, 程亚颖, 王向静. 语言发育迟缓儿童家庭语言干预效果的探讨[J]. 中国妇幼保健, 2008, 23(22):3112-3113.</a:t>
            </a:r>
            <a:endParaRPr lang="zh-CN" altLang="en-US" dirty="0">
              <a:solidFill>
                <a:schemeClr val="accent1">
                  <a:lumMod val="75000"/>
                </a:schemeClr>
              </a:solidFill>
            </a:endParaRPr>
          </a:p>
          <a:p>
            <a:pPr>
              <a:lnSpc>
                <a:spcPct val="110000"/>
              </a:lnSpc>
            </a:pPr>
            <a:endParaRPr lang="zh-CN" altLang="en-US" dirty="0">
              <a:solidFill>
                <a:schemeClr val="accent1">
                  <a:lumMod val="75000"/>
                </a:schemeClr>
              </a:solidFill>
            </a:endParaRPr>
          </a:p>
          <a:p>
            <a:pPr>
              <a:lnSpc>
                <a:spcPct val="110000"/>
              </a:lnSpc>
            </a:pPr>
            <a:r>
              <a:rPr lang="zh-CN" altLang="en-US" dirty="0">
                <a:solidFill>
                  <a:schemeClr val="accent1">
                    <a:lumMod val="75000"/>
                  </a:schemeClr>
                </a:solidFill>
              </a:rPr>
              <a:t>［</a:t>
            </a:r>
            <a:r>
              <a:rPr lang="en-US" altLang="zh-CN" dirty="0">
                <a:solidFill>
                  <a:schemeClr val="accent1">
                    <a:lumMod val="75000"/>
                  </a:schemeClr>
                </a:solidFill>
              </a:rPr>
              <a:t>4］</a:t>
            </a:r>
            <a:r>
              <a:rPr lang="zh-CN" altLang="en-US" dirty="0">
                <a:solidFill>
                  <a:schemeClr val="accent1">
                    <a:lumMod val="75000"/>
                  </a:schemeClr>
                </a:solidFill>
              </a:rPr>
              <a:t>章依文, 金星明, 马骏,等. 儿童语言发育迟缓的早期干预研究[J]. 中华儿科杂志, 2007, 45(1):51-54.</a:t>
            </a:r>
            <a:endParaRPr lang="zh-CN" altLang="en-US" dirty="0">
              <a:solidFill>
                <a:schemeClr val="accent1">
                  <a:lumMod val="75000"/>
                </a:schemeClr>
              </a:solidFill>
            </a:endParaRPr>
          </a:p>
          <a:p>
            <a:pPr>
              <a:lnSpc>
                <a:spcPct val="110000"/>
              </a:lnSpc>
            </a:pPr>
            <a:endParaRPr lang="zh-CN" altLang="en-US" dirty="0">
              <a:solidFill>
                <a:schemeClr val="accent1">
                  <a:lumMod val="75000"/>
                </a:schemeClr>
              </a:solidFill>
            </a:endParaRPr>
          </a:p>
          <a:p>
            <a:pPr>
              <a:lnSpc>
                <a:spcPct val="110000"/>
              </a:lnSpc>
            </a:pPr>
            <a:r>
              <a:rPr lang="zh-CN" altLang="en-US" dirty="0">
                <a:solidFill>
                  <a:schemeClr val="accent1">
                    <a:lumMod val="75000"/>
                  </a:schemeClr>
                </a:solidFill>
              </a:rPr>
              <a:t>［</a:t>
            </a:r>
            <a:r>
              <a:rPr lang="en-US" altLang="zh-CN" dirty="0">
                <a:solidFill>
                  <a:schemeClr val="accent1">
                    <a:lumMod val="75000"/>
                  </a:schemeClr>
                </a:solidFill>
              </a:rPr>
              <a:t>5］</a:t>
            </a:r>
            <a:r>
              <a:rPr lang="zh-CN" altLang="en-US" dirty="0">
                <a:solidFill>
                  <a:schemeClr val="accent1">
                    <a:lumMod val="75000"/>
                  </a:schemeClr>
                </a:solidFill>
              </a:rPr>
              <a:t>宋成忠, 马艳平, 杨凯,等. 游戏疗法在儿童语言发育迟缓训练中的应用[J]. 世界中西医结合杂志, 2012, 07(2):139-141.</a:t>
            </a:r>
            <a:endParaRPr lang="zh-CN" altLang="en-US" dirty="0">
              <a:solidFill>
                <a:schemeClr val="accent1">
                  <a:lumMod val="75000"/>
                </a:schemeClr>
              </a:solidFill>
            </a:endParaRPr>
          </a:p>
        </p:txBody>
      </p:sp>
    </p:spTree>
    <p:custDataLst>
      <p:tags r:id="rId5"/>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custDataLst>
              <p:tags r:id="rId1"/>
            </p:custDataLst>
          </p:nvPr>
        </p:nvGrpSpPr>
        <p:grpSpPr>
          <a:xfrm>
            <a:off x="2326105" y="1636295"/>
            <a:ext cx="2389227" cy="1818215"/>
            <a:chOff x="4184231" y="2126906"/>
            <a:chExt cx="1437447" cy="1029185"/>
          </a:xfrm>
        </p:grpSpPr>
        <p:sp>
          <p:nvSpPr>
            <p:cNvPr id="6" name="任意多边形 5"/>
            <p:cNvSpPr/>
            <p:nvPr>
              <p:custDataLst>
                <p:tags r:id="rId2"/>
              </p:custDataLst>
            </p:nvPr>
          </p:nvSpPr>
          <p:spPr>
            <a:xfrm rot="21090748">
              <a:off x="4184231" y="2126906"/>
              <a:ext cx="1437447" cy="1029185"/>
            </a:xfrm>
            <a:custGeom>
              <a:avLst/>
              <a:gdLst>
                <a:gd name="connsiteX0" fmla="*/ 1437447 w 1437447"/>
                <a:gd name="connsiteY0" fmla="*/ 0 h 1029185"/>
                <a:gd name="connsiteX1" fmla="*/ 1437447 w 1437447"/>
                <a:gd name="connsiteY1" fmla="*/ 1029185 h 1029185"/>
                <a:gd name="connsiteX2" fmla="*/ 0 w 1437447"/>
                <a:gd name="connsiteY2" fmla="*/ 677046 h 1029185"/>
                <a:gd name="connsiteX3" fmla="*/ 344375 w 1437447"/>
                <a:gd name="connsiteY3" fmla="*/ 0 h 1029185"/>
              </a:gdLst>
              <a:ahLst/>
              <a:cxnLst>
                <a:cxn ang="0">
                  <a:pos x="connsiteX0" y="connsiteY0"/>
                </a:cxn>
                <a:cxn ang="0">
                  <a:pos x="connsiteX1" y="connsiteY1"/>
                </a:cxn>
                <a:cxn ang="0">
                  <a:pos x="connsiteX2" y="connsiteY2"/>
                </a:cxn>
                <a:cxn ang="0">
                  <a:pos x="connsiteX3" y="connsiteY3"/>
                </a:cxn>
              </a:cxnLst>
              <a:rect l="l" t="t" r="r" b="b"/>
              <a:pathLst>
                <a:path w="1437447" h="1029185">
                  <a:moveTo>
                    <a:pt x="1437447" y="0"/>
                  </a:moveTo>
                  <a:lnTo>
                    <a:pt x="1437447" y="1029185"/>
                  </a:lnTo>
                  <a:lnTo>
                    <a:pt x="0" y="677046"/>
                  </a:lnTo>
                  <a:lnTo>
                    <a:pt x="344375" y="0"/>
                  </a:lnTo>
                  <a:close/>
                </a:path>
              </a:pathLst>
            </a:custGeom>
            <a:solidFill>
              <a:schemeClr val="accent1"/>
            </a:solidFill>
          </p:spPr>
          <p:txBody>
            <a:bodyPr rot="0" spcFirstLastPara="0" vertOverflow="overflow" horzOverflow="overflow" vert="horz" wrap="square" lIns="288000" tIns="45720" rIns="91440" bIns="288000" numCol="1" spcCol="0" rtlCol="0" fromWordArt="0" anchor="ctr" anchorCtr="0" forceAA="0" compatLnSpc="1">
              <a:normAutofit/>
            </a:bodyPr>
            <a:lstStyle/>
            <a:p>
              <a:pPr algn="just"/>
              <a:r>
                <a:rPr lang="en-US" altLang="zh-CN" sz="4000" smtClean="0">
                  <a:solidFill>
                    <a:schemeClr val="bg1"/>
                  </a:solidFill>
                </a:rPr>
                <a:t>1</a:t>
              </a:r>
              <a:r>
                <a:rPr lang="zh-CN" altLang="en-US" sz="4000" smtClean="0">
                  <a:solidFill>
                    <a:schemeClr val="bg1"/>
                  </a:solidFill>
                </a:rPr>
                <a:t>、方法</a:t>
              </a:r>
              <a:endParaRPr lang="zh-CN" altLang="en-US" sz="4000" smtClean="0">
                <a:solidFill>
                  <a:schemeClr val="bg1"/>
                </a:solidFill>
              </a:endParaRPr>
            </a:p>
          </p:txBody>
        </p:sp>
        <p:sp>
          <p:nvSpPr>
            <p:cNvPr id="10" name="任意多边形 9"/>
            <p:cNvSpPr/>
            <p:nvPr>
              <p:custDataLst>
                <p:tags r:id="rId3"/>
              </p:custDataLst>
            </p:nvPr>
          </p:nvSpPr>
          <p:spPr>
            <a:xfrm rot="618640">
              <a:off x="4197200" y="2907024"/>
              <a:ext cx="224840" cy="174319"/>
            </a:xfrm>
            <a:custGeom>
              <a:avLst/>
              <a:gdLst>
                <a:gd name="connsiteX0" fmla="*/ 0 w 224840"/>
                <a:gd name="connsiteY0" fmla="*/ 19802 h 174319"/>
                <a:gd name="connsiteX1" fmla="*/ 224840 w 224840"/>
                <a:gd name="connsiteY1" fmla="*/ 0 h 174319"/>
                <a:gd name="connsiteX2" fmla="*/ 224840 w 224840"/>
                <a:gd name="connsiteY2" fmla="*/ 174319 h 174319"/>
              </a:gdLst>
              <a:ahLst/>
              <a:cxnLst>
                <a:cxn ang="0">
                  <a:pos x="connsiteX0" y="connsiteY0"/>
                </a:cxn>
                <a:cxn ang="0">
                  <a:pos x="connsiteX1" y="connsiteY1"/>
                </a:cxn>
                <a:cxn ang="0">
                  <a:pos x="connsiteX2" y="connsiteY2"/>
                </a:cxn>
              </a:cxnLst>
              <a:rect l="l" t="t" r="r" b="b"/>
              <a:pathLst>
                <a:path w="224840" h="174319">
                  <a:moveTo>
                    <a:pt x="0" y="19802"/>
                  </a:moveTo>
                  <a:lnTo>
                    <a:pt x="224840" y="0"/>
                  </a:lnTo>
                  <a:lnTo>
                    <a:pt x="224840" y="174319"/>
                  </a:lnTo>
                  <a:close/>
                </a:path>
              </a:pathLst>
            </a:custGeom>
            <a:solidFill>
              <a:schemeClr val="accent1">
                <a:lumMod val="75000"/>
              </a:schemeClr>
            </a:solidFill>
          </p:spPr>
          <p:txBody>
            <a:bodyPr rot="0" spcFirstLastPara="0" vertOverflow="overflow" horzOverflow="overflow" vert="horz" wrap="square" lIns="91440" tIns="45720" rIns="91440" bIns="45720" numCol="1" spcCol="0" rtlCol="0" fromWordArt="0" anchor="ctr" anchorCtr="0" forceAA="0" compatLnSpc="1">
              <a:normAutofit fontScale="62500" lnSpcReduction="20000"/>
            </a:bodyPr>
            <a:lstStyle/>
            <a:p>
              <a:pPr algn="just">
                <a:lnSpc>
                  <a:spcPct val="130000"/>
                </a:lnSpc>
              </a:pPr>
              <a:endParaRPr lang="zh-CN" altLang="en-US" dirty="0" err="1">
                <a:solidFill>
                  <a:schemeClr val="bg1"/>
                </a:solidFill>
              </a:endParaRPr>
            </a:p>
          </p:txBody>
        </p:sp>
      </p:grpSp>
      <p:grpSp>
        <p:nvGrpSpPr>
          <p:cNvPr id="13" name="组合 12"/>
          <p:cNvGrpSpPr/>
          <p:nvPr>
            <p:custDataLst>
              <p:tags r:id="rId4"/>
            </p:custDataLst>
          </p:nvPr>
        </p:nvGrpSpPr>
        <p:grpSpPr>
          <a:xfrm>
            <a:off x="4661899" y="2951879"/>
            <a:ext cx="2389227" cy="1818215"/>
            <a:chOff x="4184231" y="2126906"/>
            <a:chExt cx="1437447" cy="1029185"/>
          </a:xfrm>
        </p:grpSpPr>
        <p:sp>
          <p:nvSpPr>
            <p:cNvPr id="14" name="任意多边形 13"/>
            <p:cNvSpPr/>
            <p:nvPr>
              <p:custDataLst>
                <p:tags r:id="rId5"/>
              </p:custDataLst>
            </p:nvPr>
          </p:nvSpPr>
          <p:spPr>
            <a:xfrm rot="21090748">
              <a:off x="4184231" y="2126906"/>
              <a:ext cx="1437447" cy="1029185"/>
            </a:xfrm>
            <a:custGeom>
              <a:avLst/>
              <a:gdLst>
                <a:gd name="connsiteX0" fmla="*/ 1437447 w 1437447"/>
                <a:gd name="connsiteY0" fmla="*/ 0 h 1029185"/>
                <a:gd name="connsiteX1" fmla="*/ 1437447 w 1437447"/>
                <a:gd name="connsiteY1" fmla="*/ 1029185 h 1029185"/>
                <a:gd name="connsiteX2" fmla="*/ 0 w 1437447"/>
                <a:gd name="connsiteY2" fmla="*/ 677046 h 1029185"/>
                <a:gd name="connsiteX3" fmla="*/ 344375 w 1437447"/>
                <a:gd name="connsiteY3" fmla="*/ 0 h 1029185"/>
              </a:gdLst>
              <a:ahLst/>
              <a:cxnLst>
                <a:cxn ang="0">
                  <a:pos x="connsiteX0" y="connsiteY0"/>
                </a:cxn>
                <a:cxn ang="0">
                  <a:pos x="connsiteX1" y="connsiteY1"/>
                </a:cxn>
                <a:cxn ang="0">
                  <a:pos x="connsiteX2" y="connsiteY2"/>
                </a:cxn>
                <a:cxn ang="0">
                  <a:pos x="connsiteX3" y="connsiteY3"/>
                </a:cxn>
              </a:cxnLst>
              <a:rect l="l" t="t" r="r" b="b"/>
              <a:pathLst>
                <a:path w="1437447" h="1029185">
                  <a:moveTo>
                    <a:pt x="1437447" y="0"/>
                  </a:moveTo>
                  <a:lnTo>
                    <a:pt x="1437447" y="1029185"/>
                  </a:lnTo>
                  <a:lnTo>
                    <a:pt x="0" y="677046"/>
                  </a:lnTo>
                  <a:lnTo>
                    <a:pt x="344375" y="0"/>
                  </a:lnTo>
                  <a:close/>
                </a:path>
              </a:pathLst>
            </a:custGeom>
            <a:solidFill>
              <a:schemeClr val="accent2"/>
            </a:solidFill>
          </p:spPr>
          <p:txBody>
            <a:bodyPr rot="0" spcFirstLastPara="0" vertOverflow="overflow" horzOverflow="overflow" vert="horz" wrap="square" lIns="288000" tIns="45720" rIns="91440" bIns="288000" numCol="1" spcCol="0" rtlCol="0" fromWordArt="0" anchor="ctr" anchorCtr="0" forceAA="0" compatLnSpc="1">
              <a:normAutofit/>
            </a:bodyPr>
            <a:lstStyle/>
            <a:p>
              <a:pPr algn="just"/>
              <a:r>
                <a:rPr lang="en-US" altLang="zh-CN" sz="4000" smtClean="0">
                  <a:solidFill>
                    <a:schemeClr val="bg1"/>
                  </a:solidFill>
                </a:rPr>
                <a:t> 2</a:t>
              </a:r>
              <a:r>
                <a:rPr lang="zh-CN" altLang="en-US" sz="4000" smtClean="0">
                  <a:solidFill>
                    <a:schemeClr val="bg1"/>
                  </a:solidFill>
                </a:rPr>
                <a:t>、时间</a:t>
              </a:r>
              <a:endParaRPr lang="zh-CN" altLang="en-US" sz="4000" smtClean="0">
                <a:solidFill>
                  <a:schemeClr val="bg1"/>
                </a:solidFill>
              </a:endParaRPr>
            </a:p>
          </p:txBody>
        </p:sp>
        <p:sp>
          <p:nvSpPr>
            <p:cNvPr id="15" name="任意多边形 14"/>
            <p:cNvSpPr/>
            <p:nvPr>
              <p:custDataLst>
                <p:tags r:id="rId6"/>
              </p:custDataLst>
            </p:nvPr>
          </p:nvSpPr>
          <p:spPr>
            <a:xfrm rot="618640">
              <a:off x="4197200" y="2907024"/>
              <a:ext cx="224840" cy="174319"/>
            </a:xfrm>
            <a:custGeom>
              <a:avLst/>
              <a:gdLst>
                <a:gd name="connsiteX0" fmla="*/ 0 w 224840"/>
                <a:gd name="connsiteY0" fmla="*/ 19802 h 174319"/>
                <a:gd name="connsiteX1" fmla="*/ 224840 w 224840"/>
                <a:gd name="connsiteY1" fmla="*/ 0 h 174319"/>
                <a:gd name="connsiteX2" fmla="*/ 224840 w 224840"/>
                <a:gd name="connsiteY2" fmla="*/ 174319 h 174319"/>
              </a:gdLst>
              <a:ahLst/>
              <a:cxnLst>
                <a:cxn ang="0">
                  <a:pos x="connsiteX0" y="connsiteY0"/>
                </a:cxn>
                <a:cxn ang="0">
                  <a:pos x="connsiteX1" y="connsiteY1"/>
                </a:cxn>
                <a:cxn ang="0">
                  <a:pos x="connsiteX2" y="connsiteY2"/>
                </a:cxn>
              </a:cxnLst>
              <a:rect l="l" t="t" r="r" b="b"/>
              <a:pathLst>
                <a:path w="224840" h="174319">
                  <a:moveTo>
                    <a:pt x="0" y="19802"/>
                  </a:moveTo>
                  <a:lnTo>
                    <a:pt x="224840" y="0"/>
                  </a:lnTo>
                  <a:lnTo>
                    <a:pt x="224840" y="174319"/>
                  </a:lnTo>
                  <a:close/>
                </a:path>
              </a:pathLst>
            </a:custGeom>
            <a:solidFill>
              <a:schemeClr val="accent2">
                <a:lumMod val="75000"/>
              </a:schemeClr>
            </a:solidFill>
          </p:spPr>
          <p:txBody>
            <a:bodyPr rot="0" spcFirstLastPara="0" vertOverflow="overflow" horzOverflow="overflow" vert="horz" wrap="square" lIns="91440" tIns="45720" rIns="91440" bIns="45720" numCol="1" spcCol="0" rtlCol="0" fromWordArt="0" anchor="ctr" anchorCtr="0" forceAA="0" compatLnSpc="1">
              <a:normAutofit fontScale="62500" lnSpcReduction="20000"/>
            </a:bodyPr>
            <a:lstStyle/>
            <a:p>
              <a:pPr algn="just">
                <a:lnSpc>
                  <a:spcPct val="130000"/>
                </a:lnSpc>
              </a:pPr>
              <a:endParaRPr lang="zh-CN" altLang="en-US" dirty="0" err="1">
                <a:solidFill>
                  <a:schemeClr val="bg1"/>
                </a:solidFill>
              </a:endParaRPr>
            </a:p>
          </p:txBody>
        </p:sp>
      </p:grpSp>
      <p:grpSp>
        <p:nvGrpSpPr>
          <p:cNvPr id="16" name="组合 15"/>
          <p:cNvGrpSpPr/>
          <p:nvPr>
            <p:custDataLst>
              <p:tags r:id="rId7"/>
            </p:custDataLst>
          </p:nvPr>
        </p:nvGrpSpPr>
        <p:grpSpPr>
          <a:xfrm>
            <a:off x="6997693" y="4267463"/>
            <a:ext cx="2389227" cy="1818215"/>
            <a:chOff x="4184231" y="2126906"/>
            <a:chExt cx="1437447" cy="1029185"/>
          </a:xfrm>
        </p:grpSpPr>
        <p:sp>
          <p:nvSpPr>
            <p:cNvPr id="17" name="任意多边形 16"/>
            <p:cNvSpPr/>
            <p:nvPr>
              <p:custDataLst>
                <p:tags r:id="rId8"/>
              </p:custDataLst>
            </p:nvPr>
          </p:nvSpPr>
          <p:spPr>
            <a:xfrm rot="21090748">
              <a:off x="4184231" y="2126906"/>
              <a:ext cx="1437447" cy="1029185"/>
            </a:xfrm>
            <a:custGeom>
              <a:avLst/>
              <a:gdLst>
                <a:gd name="connsiteX0" fmla="*/ 1437447 w 1437447"/>
                <a:gd name="connsiteY0" fmla="*/ 0 h 1029185"/>
                <a:gd name="connsiteX1" fmla="*/ 1437447 w 1437447"/>
                <a:gd name="connsiteY1" fmla="*/ 1029185 h 1029185"/>
                <a:gd name="connsiteX2" fmla="*/ 0 w 1437447"/>
                <a:gd name="connsiteY2" fmla="*/ 677046 h 1029185"/>
                <a:gd name="connsiteX3" fmla="*/ 344375 w 1437447"/>
                <a:gd name="connsiteY3" fmla="*/ 0 h 1029185"/>
              </a:gdLst>
              <a:ahLst/>
              <a:cxnLst>
                <a:cxn ang="0">
                  <a:pos x="connsiteX0" y="connsiteY0"/>
                </a:cxn>
                <a:cxn ang="0">
                  <a:pos x="connsiteX1" y="connsiteY1"/>
                </a:cxn>
                <a:cxn ang="0">
                  <a:pos x="connsiteX2" y="connsiteY2"/>
                </a:cxn>
                <a:cxn ang="0">
                  <a:pos x="connsiteX3" y="connsiteY3"/>
                </a:cxn>
              </a:cxnLst>
              <a:rect l="l" t="t" r="r" b="b"/>
              <a:pathLst>
                <a:path w="1437447" h="1029185">
                  <a:moveTo>
                    <a:pt x="1437447" y="0"/>
                  </a:moveTo>
                  <a:lnTo>
                    <a:pt x="1437447" y="1029185"/>
                  </a:lnTo>
                  <a:lnTo>
                    <a:pt x="0" y="677046"/>
                  </a:lnTo>
                  <a:lnTo>
                    <a:pt x="344375" y="0"/>
                  </a:lnTo>
                  <a:close/>
                </a:path>
              </a:pathLst>
            </a:custGeom>
            <a:solidFill>
              <a:schemeClr val="accent3"/>
            </a:solidFill>
          </p:spPr>
          <p:txBody>
            <a:bodyPr rot="0" spcFirstLastPara="0" vertOverflow="overflow" horzOverflow="overflow" vert="horz" wrap="square" lIns="288000" tIns="45720" rIns="91440" bIns="288000" numCol="1" spcCol="0" rtlCol="0" fromWordArt="0" anchor="ctr" anchorCtr="0" forceAA="0" compatLnSpc="1">
              <a:normAutofit/>
            </a:bodyPr>
            <a:lstStyle/>
            <a:p>
              <a:pPr algn="just"/>
              <a:r>
                <a:rPr lang="en-US" altLang="zh-CN" sz="4000" smtClean="0">
                  <a:solidFill>
                    <a:schemeClr val="bg1"/>
                  </a:solidFill>
                </a:rPr>
                <a:t> 3</a:t>
              </a:r>
              <a:r>
                <a:rPr lang="zh-CN" altLang="en-US" sz="4000" smtClean="0">
                  <a:solidFill>
                    <a:schemeClr val="bg1"/>
                  </a:solidFill>
                </a:rPr>
                <a:t>、愈后</a:t>
              </a:r>
              <a:endParaRPr lang="zh-CN" altLang="en-US" sz="4000" smtClean="0">
                <a:solidFill>
                  <a:schemeClr val="bg1"/>
                </a:solidFill>
              </a:endParaRPr>
            </a:p>
          </p:txBody>
        </p:sp>
        <p:sp>
          <p:nvSpPr>
            <p:cNvPr id="18" name="任意多边形 17"/>
            <p:cNvSpPr/>
            <p:nvPr>
              <p:custDataLst>
                <p:tags r:id="rId9"/>
              </p:custDataLst>
            </p:nvPr>
          </p:nvSpPr>
          <p:spPr>
            <a:xfrm rot="618640">
              <a:off x="4197200" y="2907024"/>
              <a:ext cx="224840" cy="174319"/>
            </a:xfrm>
            <a:custGeom>
              <a:avLst/>
              <a:gdLst>
                <a:gd name="connsiteX0" fmla="*/ 0 w 224840"/>
                <a:gd name="connsiteY0" fmla="*/ 19802 h 174319"/>
                <a:gd name="connsiteX1" fmla="*/ 224840 w 224840"/>
                <a:gd name="connsiteY1" fmla="*/ 0 h 174319"/>
                <a:gd name="connsiteX2" fmla="*/ 224840 w 224840"/>
                <a:gd name="connsiteY2" fmla="*/ 174319 h 174319"/>
              </a:gdLst>
              <a:ahLst/>
              <a:cxnLst>
                <a:cxn ang="0">
                  <a:pos x="connsiteX0" y="connsiteY0"/>
                </a:cxn>
                <a:cxn ang="0">
                  <a:pos x="connsiteX1" y="connsiteY1"/>
                </a:cxn>
                <a:cxn ang="0">
                  <a:pos x="connsiteX2" y="connsiteY2"/>
                </a:cxn>
              </a:cxnLst>
              <a:rect l="l" t="t" r="r" b="b"/>
              <a:pathLst>
                <a:path w="224840" h="174319">
                  <a:moveTo>
                    <a:pt x="0" y="19802"/>
                  </a:moveTo>
                  <a:lnTo>
                    <a:pt x="224840" y="0"/>
                  </a:lnTo>
                  <a:lnTo>
                    <a:pt x="224840" y="174319"/>
                  </a:lnTo>
                  <a:close/>
                </a:path>
              </a:pathLst>
            </a:custGeom>
            <a:solidFill>
              <a:schemeClr val="accent3">
                <a:lumMod val="75000"/>
              </a:schemeClr>
            </a:solidFill>
          </p:spPr>
          <p:txBody>
            <a:bodyPr rot="0" spcFirstLastPara="0" vertOverflow="overflow" horzOverflow="overflow" vert="horz" wrap="square" lIns="91440" tIns="45720" rIns="91440" bIns="45720" numCol="1" spcCol="0" rtlCol="0" fromWordArt="0" anchor="ctr" anchorCtr="0" forceAA="0" compatLnSpc="1">
              <a:normAutofit fontScale="62500" lnSpcReduction="20000"/>
            </a:bodyPr>
            <a:lstStyle/>
            <a:p>
              <a:pPr algn="just">
                <a:lnSpc>
                  <a:spcPct val="130000"/>
                </a:lnSpc>
              </a:pPr>
              <a:endParaRPr lang="zh-CN" altLang="en-US" dirty="0" err="1">
                <a:solidFill>
                  <a:schemeClr val="bg1"/>
                </a:solidFill>
              </a:endParaRPr>
            </a:p>
          </p:txBody>
        </p:sp>
      </p:grpSp>
    </p:spTree>
    <p:custDataLst>
      <p:tags r:id="rId10"/>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1"/>
            <a:ext cx="10515600" cy="836612"/>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1" i="0" u="none" strike="noStrike" kern="1200" cap="none" spc="0" normalizeH="0" baseline="0" noProof="0" dirty="0">
                <a:ln>
                  <a:noFill/>
                </a:ln>
                <a:solidFill>
                  <a:schemeClr val="bg1"/>
                </a:solidFill>
                <a:effectLst>
                  <a:innerShdw blurRad="63500" dist="50800" dir="10800000">
                    <a:prstClr val="black">
                      <a:alpha val="50000"/>
                    </a:prstClr>
                  </a:innerShdw>
                </a:effectLst>
                <a:uLnTx/>
                <a:uFillTx/>
                <a:latin typeface="+mj-lt"/>
                <a:ea typeface="+mj-ea"/>
                <a:cs typeface="+mj-cs"/>
              </a:rPr>
              <a:t>康复训练方法</a:t>
            </a:r>
            <a:endParaRPr kumimoji="0" lang="zh-CN" altLang="en-US" sz="3600" b="1" i="0" u="none" strike="noStrike" kern="1200" cap="none" spc="0" normalizeH="0" baseline="0" noProof="0" dirty="0">
              <a:ln>
                <a:noFill/>
              </a:ln>
              <a:solidFill>
                <a:schemeClr val="bg1"/>
              </a:solidFill>
              <a:effectLst>
                <a:innerShdw blurRad="63500" dist="50800" dir="10800000">
                  <a:prstClr val="black">
                    <a:alpha val="50000"/>
                  </a:prstClr>
                </a:innerShdw>
              </a:effectLst>
              <a:uLnTx/>
              <a:uFillTx/>
              <a:latin typeface="+mj-lt"/>
              <a:ea typeface="+mj-ea"/>
              <a:cs typeface="+mj-cs"/>
            </a:endParaRPr>
          </a:p>
        </p:txBody>
      </p:sp>
      <p:sp>
        <p:nvSpPr>
          <p:cNvPr id="3" name="Content Placeholder 2"/>
          <p:cNvSpPr>
            <a:spLocks noGrp="1"/>
          </p:cNvSpPr>
          <p:nvPr>
            <p:ph idx="1"/>
          </p:nvPr>
        </p:nvSpPr>
        <p:spPr>
          <a:xfrm>
            <a:off x="473075" y="993140"/>
            <a:ext cx="10880725" cy="5422265"/>
          </a:xfrm>
        </p:spPr>
        <p:txBody>
          <a:bodyPr vert="horz" lIns="91440" tIns="45720" rIns="91440" bIns="45720" rtlCol="0">
            <a:normAutofit/>
          </a:bodyPr>
          <a:lstStyle/>
          <a:p>
            <a:pPr marL="0" marR="0" lvl="0" indent="0" algn="l" defTabSz="914400" rtl="0" eaLnBrk="1" fontAlgn="auto" latinLnBrk="0" hangingPunct="1">
              <a:lnSpc>
                <a:spcPct val="90000"/>
              </a:lnSpc>
              <a:spcBef>
                <a:spcPct val="30000"/>
              </a:spcBef>
              <a:spcAft>
                <a:spcPts val="0"/>
              </a:spcAft>
              <a:buClr>
                <a:schemeClr val="accent1"/>
              </a:buClr>
              <a:buSzPct val="90000"/>
              <a:buFont typeface="Wingdings 2" pitchFamily="18" charset="2"/>
              <a:buNone/>
              <a:defRPr/>
            </a:pPr>
            <a:r>
              <a:rPr kumimoji="0" lang="zh-CN" altLang="en-US"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采用专业训练与家庭训练相结合的模式，具体的常用训练方法有：</a:t>
            </a:r>
            <a:endParaRPr kumimoji="0" lang="zh-CN" altLang="en-US"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90000"/>
              </a:lnSpc>
              <a:spcBef>
                <a:spcPct val="30000"/>
              </a:spcBef>
              <a:spcAft>
                <a:spcPts val="0"/>
              </a:spcAft>
              <a:buClr>
                <a:schemeClr val="accent1"/>
              </a:buClr>
              <a:buSzPct val="90000"/>
              <a:buFont typeface="Wingdings 2" pitchFamily="18" charset="2"/>
              <a:buNone/>
              <a:defRPr/>
            </a:pPr>
            <a:r>
              <a:rPr kumimoji="0" lang="en-US" altLang="zh-CN"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a:t>
            </a:r>
            <a:r>
              <a:rPr kumimoji="0" lang="zh-CN" altLang="en-US"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、游戏疗法</a:t>
            </a:r>
            <a:endParaRPr kumimoji="0" lang="zh-CN" alt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90000"/>
              </a:lnSpc>
              <a:spcBef>
                <a:spcPct val="30000"/>
              </a:spcBef>
              <a:spcAft>
                <a:spcPts val="0"/>
              </a:spcAft>
              <a:buClr>
                <a:schemeClr val="accent1"/>
              </a:buClr>
              <a:buSzPct val="90000"/>
              <a:buFont typeface="Wingdings 2" pitchFamily="18" charset="2"/>
              <a:buNone/>
              <a:defRPr/>
            </a:pPr>
            <a:r>
              <a:rPr kumimoji="0" lang="en-US" altLang="zh-CN"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a:t>
            </a:r>
            <a:r>
              <a:rPr kumimoji="0" lang="zh-CN" altLang="en-US"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、手势符号的训练</a:t>
            </a:r>
            <a:endParaRPr kumimoji="0" lang="zh-CN" altLang="en-US"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90000"/>
              </a:lnSpc>
              <a:spcBef>
                <a:spcPct val="30000"/>
              </a:spcBef>
              <a:spcAft>
                <a:spcPts val="0"/>
              </a:spcAft>
              <a:buClr>
                <a:schemeClr val="accent1"/>
              </a:buClr>
              <a:buSzPct val="90000"/>
              <a:buFont typeface="Wingdings 2" pitchFamily="18" charset="2"/>
              <a:buNone/>
              <a:defRPr/>
            </a:pPr>
            <a:r>
              <a:rPr kumimoji="0" lang="en-US" altLang="zh-CN"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a:t>
            </a:r>
            <a:r>
              <a:rPr kumimoji="0" lang="zh-CN" altLang="en-US"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、文字训练</a:t>
            </a:r>
            <a:endParaRPr kumimoji="0" lang="zh-CN" altLang="en-US"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90000"/>
              </a:lnSpc>
              <a:spcBef>
                <a:spcPct val="30000"/>
              </a:spcBef>
              <a:spcAft>
                <a:spcPts val="0"/>
              </a:spcAft>
              <a:buClr>
                <a:schemeClr val="accent1"/>
              </a:buClr>
              <a:buSzPct val="90000"/>
              <a:buFont typeface="Wingdings 2" pitchFamily="18" charset="2"/>
              <a:buNone/>
              <a:defRPr/>
            </a:pPr>
            <a:r>
              <a:rPr kumimoji="0" lang="en-US" altLang="zh-CN"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a:t>
            </a:r>
            <a:r>
              <a:rPr kumimoji="0" lang="zh-CN" altLang="en-US"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a:t>
            </a:r>
            <a:r>
              <a:rPr lang="zh-CN" altLang="en-US" sz="4400" b="1">
                <a:sym typeface="+mn-ea"/>
              </a:rPr>
              <a:t>符号形式与指示内容关系的训练</a:t>
            </a:r>
            <a:endParaRPr kumimoji="0" lang="zh-CN" altLang="en-US"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90000"/>
              </a:lnSpc>
              <a:spcBef>
                <a:spcPct val="30000"/>
              </a:spcBef>
              <a:spcAft>
                <a:spcPts val="0"/>
              </a:spcAft>
              <a:buClr>
                <a:schemeClr val="accent1"/>
              </a:buClr>
              <a:buSzPct val="90000"/>
              <a:buFont typeface="Wingdings 2" pitchFamily="18" charset="2"/>
              <a:buNone/>
              <a:defRPr/>
            </a:pPr>
            <a:r>
              <a:rPr kumimoji="0" lang="en-US" altLang="zh-CN"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E</a:t>
            </a:r>
            <a:r>
              <a:rPr kumimoji="0" lang="zh-CN" altLang="en-US"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、交流训练</a:t>
            </a:r>
            <a:endParaRPr kumimoji="0" lang="zh-CN" altLang="en-US"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228600" marR="0" lvl="0" indent="-228600" algn="l" defTabSz="914400" rtl="0" eaLnBrk="1" fontAlgn="auto" latinLnBrk="0" hangingPunct="1">
              <a:lnSpc>
                <a:spcPct val="90000"/>
              </a:lnSpc>
              <a:spcBef>
                <a:spcPct val="30000"/>
              </a:spcBef>
              <a:spcAft>
                <a:spcPts val="0"/>
              </a:spcAft>
              <a:buClr>
                <a:schemeClr val="accent1"/>
              </a:buClr>
              <a:buSzPct val="90000"/>
              <a:buFont typeface="Wingdings 2" pitchFamily="18" charset="2"/>
              <a:buChar char="¾"/>
              <a:defRPr/>
            </a:pPr>
            <a:endParaRPr kumimoji="0" lang="zh-CN" alt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linds(horizontal)">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文本框 10"/>
          <p:cNvSpPr txBox="1"/>
          <p:nvPr/>
        </p:nvSpPr>
        <p:spPr>
          <a:xfrm>
            <a:off x="353695" y="1074420"/>
            <a:ext cx="11336020" cy="3969385"/>
          </a:xfrm>
          <a:prstGeom prst="rect">
            <a:avLst/>
          </a:prstGeom>
          <a:noFill/>
        </p:spPr>
        <p:txBody>
          <a:bodyPr wrap="square" rtlCol="0">
            <a:spAutoFit/>
          </a:bodyPr>
          <a:p>
            <a:r>
              <a:rPr lang="en-US" altLang="zh-CN" sz="3600" b="1"/>
              <a:t>1</a:t>
            </a:r>
            <a:r>
              <a:rPr lang="zh-CN" altLang="en-US" sz="3600" b="1"/>
              <a:t>、游戏疗法：</a:t>
            </a:r>
            <a:endParaRPr lang="zh-CN" altLang="en-US" sz="3600" b="1"/>
          </a:p>
          <a:p>
            <a:r>
              <a:rPr lang="zh-CN" altLang="en-US" sz="3600" b="1"/>
              <a:t>对语言发育迟缓患儿以游戏形式进行理解、表达、操作性课题及交流等方面的康复治疗。该疗法利用主动、有目的的活动</a:t>
            </a:r>
            <a:r>
              <a:rPr lang="zh-CN" altLang="en-US" sz="3600" b="1">
                <a:sym typeface="+mn-ea"/>
              </a:rPr>
              <a:t>进行训练，以日常生活的每个环节为训练实例，会很容易被患儿接受。</a:t>
            </a:r>
            <a:endParaRPr lang="zh-CN" altLang="en-US" sz="3600" b="1">
              <a:sym typeface="+mn-ea"/>
            </a:endParaRPr>
          </a:p>
          <a:p>
            <a:r>
              <a:rPr lang="zh-CN" altLang="en-US" sz="3600" b="1"/>
              <a:t>临床研究</a:t>
            </a:r>
            <a:r>
              <a:rPr lang="en-US" altLang="zh-CN" sz="3600" b="1"/>
              <a:t>——</a:t>
            </a:r>
            <a:r>
              <a:rPr lang="zh-CN" altLang="en-US" sz="3600" b="1"/>
              <a:t>《游戏疗法在儿童语言发育迟缓训练中的应用》</a:t>
            </a:r>
            <a:endParaRPr lang="zh-CN" altLang="en-US" sz="3600" b="1"/>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descr="游戏疗法在儿童语言发育迟缓训练中的应用_01"/>
          <p:cNvPicPr>
            <a:picLocks noChangeAspect="1"/>
          </p:cNvPicPr>
          <p:nvPr>
            <p:ph idx="1"/>
          </p:nvPr>
        </p:nvPicPr>
        <p:blipFill>
          <a:blip r:embed="rId1"/>
          <a:stretch>
            <a:fillRect/>
          </a:stretch>
        </p:blipFill>
        <p:spPr>
          <a:xfrm>
            <a:off x="335280" y="842645"/>
            <a:ext cx="3710305" cy="5407025"/>
          </a:xfrm>
          <a:prstGeom prst="rect">
            <a:avLst/>
          </a:prstGeom>
        </p:spPr>
      </p:pic>
      <p:sp>
        <p:nvSpPr>
          <p:cNvPr id="6" name="文本框 5"/>
          <p:cNvSpPr txBox="1"/>
          <p:nvPr/>
        </p:nvSpPr>
        <p:spPr>
          <a:xfrm>
            <a:off x="4045585" y="1163955"/>
            <a:ext cx="7553960" cy="5077460"/>
          </a:xfrm>
          <a:prstGeom prst="rect">
            <a:avLst/>
          </a:prstGeom>
          <a:noFill/>
        </p:spPr>
        <p:txBody>
          <a:bodyPr wrap="square" rtlCol="0">
            <a:spAutoFit/>
          </a:bodyPr>
          <a:p>
            <a:r>
              <a:rPr lang="zh-CN" altLang="en-US" sz="3600" b="1"/>
              <a:t>选择</a:t>
            </a:r>
            <a:r>
              <a:rPr lang="en-US" altLang="zh-CN" sz="3600" b="1"/>
              <a:t>30</a:t>
            </a:r>
            <a:r>
              <a:rPr lang="zh-CN" altLang="en-US" sz="3600" b="1"/>
              <a:t>例语言发育迟缓患儿，针对其语言发育状况进行评定；对</a:t>
            </a:r>
            <a:r>
              <a:rPr lang="en-US" altLang="zh-CN" sz="3600" b="1">
                <a:sym typeface="+mn-ea"/>
              </a:rPr>
              <a:t>30</a:t>
            </a:r>
            <a:r>
              <a:rPr lang="zh-CN" altLang="en-US" sz="3600" b="1">
                <a:sym typeface="+mn-ea"/>
              </a:rPr>
              <a:t>例语言发育迟缓患儿进行游戏疗法，每天两次，每次</a:t>
            </a:r>
            <a:r>
              <a:rPr lang="en-US" altLang="zh-CN" sz="3600" b="1">
                <a:sym typeface="+mn-ea"/>
              </a:rPr>
              <a:t>20~30min</a:t>
            </a:r>
            <a:r>
              <a:rPr lang="zh-CN" altLang="en-US" sz="3600" b="1">
                <a:sym typeface="+mn-ea"/>
              </a:rPr>
              <a:t>，每次</a:t>
            </a:r>
            <a:r>
              <a:rPr lang="en-US" altLang="zh-CN" sz="3600" b="1">
                <a:sym typeface="+mn-ea"/>
              </a:rPr>
              <a:t>2~3</a:t>
            </a:r>
            <a:r>
              <a:rPr lang="zh-CN" altLang="en-US" sz="3600" b="1">
                <a:sym typeface="+mn-ea"/>
              </a:rPr>
              <a:t>个课题，每周</a:t>
            </a:r>
            <a:r>
              <a:rPr lang="en-US" altLang="zh-CN" sz="3600" b="1">
                <a:sym typeface="+mn-ea"/>
              </a:rPr>
              <a:t>5~6d</a:t>
            </a:r>
            <a:r>
              <a:rPr lang="zh-CN" altLang="en-US" sz="3600" b="1">
                <a:sym typeface="+mn-ea"/>
              </a:rPr>
              <a:t>，</a:t>
            </a:r>
            <a:r>
              <a:rPr lang="en-US" altLang="zh-CN" sz="3600" b="1">
                <a:sym typeface="+mn-ea"/>
              </a:rPr>
              <a:t>12</a:t>
            </a:r>
            <a:r>
              <a:rPr lang="zh-CN" altLang="en-US" sz="3600" b="1">
                <a:sym typeface="+mn-ea"/>
              </a:rPr>
              <a:t>周为一疗程，</a:t>
            </a:r>
            <a:r>
              <a:rPr lang="en-US" altLang="zh-CN" sz="3600" b="1">
                <a:sym typeface="+mn-ea"/>
              </a:rPr>
              <a:t>3</a:t>
            </a:r>
            <a:r>
              <a:rPr lang="zh-CN" altLang="en-US" sz="3600" b="1">
                <a:sym typeface="+mn-ea"/>
              </a:rPr>
              <a:t>个月后评定疗效。</a:t>
            </a:r>
            <a:endParaRPr lang="zh-CN" altLang="en-US" sz="3600" b="1">
              <a:sym typeface="+mn-ea"/>
            </a:endParaRPr>
          </a:p>
          <a:p>
            <a:r>
              <a:rPr lang="zh-CN" altLang="en-US" sz="3600" b="1">
                <a:sym typeface="+mn-ea"/>
              </a:rPr>
              <a:t>结论：将训练以游戏形式进行，很容易被患儿接受。游戏疗法能有效改善语言发育迟缓患儿的语言功能。</a:t>
            </a:r>
            <a:r>
              <a:rPr lang="zh-CN" altLang="en-US" sz="3600">
                <a:sym typeface="+mn-ea"/>
              </a:rPr>
              <a:t> </a:t>
            </a:r>
            <a:endParaRPr lang="zh-CN" altLang="en-US" sz="3600">
              <a:sym typeface="+mn-ea"/>
            </a:endParaRPr>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ox(in)">
                                      <p:cBhvr>
                                        <p:cTn id="13" dur="2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框 2"/>
          <p:cNvSpPr txBox="1"/>
          <p:nvPr/>
        </p:nvSpPr>
        <p:spPr>
          <a:xfrm>
            <a:off x="457835" y="1042670"/>
            <a:ext cx="11261725" cy="3969385"/>
          </a:xfrm>
          <a:prstGeom prst="rect">
            <a:avLst/>
          </a:prstGeom>
          <a:noFill/>
        </p:spPr>
        <p:txBody>
          <a:bodyPr wrap="square" rtlCol="0">
            <a:spAutoFit/>
          </a:bodyPr>
          <a:p>
            <a:r>
              <a:rPr lang="en-US" altLang="zh-CN" sz="3600" b="1"/>
              <a:t>2</a:t>
            </a:r>
            <a:r>
              <a:rPr lang="zh-CN" altLang="en-US" sz="3600" b="1"/>
              <a:t>、手势符号的训练：</a:t>
            </a:r>
            <a:endParaRPr lang="zh-CN" altLang="en-US" sz="3600" b="1"/>
          </a:p>
          <a:p>
            <a:r>
              <a:rPr lang="zh-CN" altLang="en-US" sz="3600" b="1"/>
              <a:t>手势符号是利用本人的手势作为一定意义的示意符号，可通过手势符号表示意愿，也可用来与他人进行非语言交流。对中、重度语言发育迟缓的儿童或言语符号未掌握的儿童、表达困难的儿童均可将手势语作为表达训练的导人方式，逐步过渡到用幼儿语、口语进行表达的目标。</a:t>
            </a:r>
            <a:endParaRPr lang="zh-CN" altLang="en-US" sz="3600" b="1"/>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框 2"/>
          <p:cNvSpPr txBox="1"/>
          <p:nvPr/>
        </p:nvSpPr>
        <p:spPr>
          <a:xfrm>
            <a:off x="716280" y="837565"/>
            <a:ext cx="10927080" cy="5077460"/>
          </a:xfrm>
          <a:prstGeom prst="rect">
            <a:avLst/>
          </a:prstGeom>
          <a:noFill/>
        </p:spPr>
        <p:txBody>
          <a:bodyPr wrap="square" rtlCol="0">
            <a:spAutoFit/>
          </a:bodyPr>
          <a:p>
            <a:r>
              <a:rPr lang="en-US" altLang="zh-CN" sz="3600" b="1"/>
              <a:t>3</a:t>
            </a:r>
            <a:r>
              <a:rPr lang="zh-CN" altLang="en-US" sz="3600" b="1"/>
              <a:t>、文字训练：</a:t>
            </a:r>
            <a:endParaRPr lang="zh-CN" altLang="en-US" sz="3600" b="1"/>
          </a:p>
          <a:p>
            <a:r>
              <a:rPr lang="zh-CN" altLang="en-US" sz="3600" b="1"/>
              <a:t>对于语言发育迟缓的儿童言语学习困难时，如果将文字符号作为语言行为形成的媒介是一种非常有效的学习方法。文字训练的顺序为：文字形的辨别→文字符号与意义的结合→文字符号与音声的结合→文字符号与意义、音声的构造性对应的结合。</a:t>
            </a:r>
            <a:endParaRPr lang="zh-CN" altLang="en-US" sz="3600" b="1"/>
          </a:p>
          <a:p>
            <a:r>
              <a:rPr lang="zh-CN" altLang="en-US" sz="3600" b="1"/>
              <a:t>文字训练适用于言语理解与表达发育均迟缓的儿童；言语理解好而表达困难的儿童；既有以上原因且伴有构音障碍、说话清晰度低下的儿童。</a:t>
            </a:r>
            <a:endParaRPr lang="zh-CN" altLang="en-US" sz="3600" b="1"/>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graphicFrame>
        <p:nvGraphicFramePr>
          <p:cNvPr id="3" name="表格 2"/>
          <p:cNvGraphicFramePr/>
          <p:nvPr/>
        </p:nvGraphicFramePr>
        <p:xfrm>
          <a:off x="350520" y="1386840"/>
          <a:ext cx="4098290" cy="5059680"/>
        </p:xfrm>
        <a:graphic>
          <a:graphicData uri="http://schemas.openxmlformats.org/drawingml/2006/table">
            <a:tbl>
              <a:tblPr firstRow="1" bandRow="1">
                <a:tableStyleId>{5C22544A-7EE6-4342-B048-85BDC9FD1C3A}</a:tableStyleId>
              </a:tblPr>
              <a:tblGrid>
                <a:gridCol w="1156970"/>
                <a:gridCol w="2941320"/>
              </a:tblGrid>
              <a:tr h="396240">
                <a:tc>
                  <a:txBody>
                    <a:bodyPr/>
                    <a:p>
                      <a:pPr>
                        <a:buNone/>
                      </a:pPr>
                      <a:r>
                        <a:rPr lang="zh-CN" altLang="en-US" sz="2000">
                          <a:solidFill>
                            <a:schemeClr val="tx1"/>
                          </a:solidFill>
                        </a:rPr>
                        <a:t>阶段</a:t>
                      </a:r>
                      <a:endParaRPr lang="zh-CN" altLang="en-US" sz="2000">
                        <a:solidFill>
                          <a:schemeClr val="tx1"/>
                        </a:solidFill>
                      </a:endParaRPr>
                    </a:p>
                  </a:txBody>
                  <a:tcPr>
                    <a:noFill/>
                  </a:tcPr>
                </a:tc>
                <a:tc>
                  <a:txBody>
                    <a:bodyPr/>
                    <a:p>
                      <a:pPr>
                        <a:buNone/>
                      </a:pPr>
                      <a:r>
                        <a:rPr lang="zh-CN" altLang="en-US" sz="2000">
                          <a:solidFill>
                            <a:schemeClr val="tx1"/>
                          </a:solidFill>
                        </a:rPr>
                        <a:t>内容</a:t>
                      </a:r>
                      <a:endParaRPr lang="zh-CN" altLang="en-US" sz="2000">
                        <a:solidFill>
                          <a:schemeClr val="tx1"/>
                        </a:solidFill>
                      </a:endParaRPr>
                    </a:p>
                  </a:txBody>
                  <a:tcPr>
                    <a:noFill/>
                  </a:tcPr>
                </a:tc>
              </a:tr>
              <a:tr h="1508760">
                <a:tc>
                  <a:txBody>
                    <a:bodyPr/>
                    <a:p>
                      <a:pPr>
                        <a:buNone/>
                      </a:pPr>
                      <a:r>
                        <a:rPr lang="zh-CN" altLang="en-US" sz="2000"/>
                        <a:t>第</a:t>
                      </a:r>
                      <a:r>
                        <a:rPr lang="en-US" altLang="zh-CN" sz="2000"/>
                        <a:t>1</a:t>
                      </a:r>
                      <a:r>
                        <a:rPr lang="zh-CN" altLang="en-US" sz="2000"/>
                        <a:t>阶段</a:t>
                      </a:r>
                      <a:endParaRPr lang="zh-CN" altLang="en-US" sz="2000"/>
                    </a:p>
                    <a:p>
                      <a:pPr>
                        <a:buNone/>
                      </a:pPr>
                      <a:r>
                        <a:rPr lang="zh-CN" altLang="en-US" sz="2000"/>
                        <a:t>第</a:t>
                      </a:r>
                      <a:r>
                        <a:rPr lang="en-US" altLang="zh-CN" sz="2000"/>
                        <a:t>2</a:t>
                      </a:r>
                      <a:r>
                        <a:rPr lang="zh-CN" altLang="en-US" sz="2000"/>
                        <a:t>阶段</a:t>
                      </a:r>
                      <a:endParaRPr lang="zh-CN" altLang="en-US" sz="2000"/>
                    </a:p>
                    <a:p>
                      <a:pPr>
                        <a:buNone/>
                      </a:pPr>
                      <a:r>
                        <a:rPr lang="zh-CN" altLang="en-US" sz="2000"/>
                        <a:t>      </a:t>
                      </a:r>
                      <a:r>
                        <a:rPr lang="en-US" altLang="zh-CN" sz="2000"/>
                        <a:t>2-1</a:t>
                      </a:r>
                      <a:endParaRPr lang="en-US" altLang="zh-CN" sz="2000"/>
                    </a:p>
                    <a:p>
                      <a:pPr>
                        <a:buNone/>
                      </a:pPr>
                      <a:r>
                        <a:rPr lang="en-US" altLang="zh-CN" sz="2000"/>
                        <a:t>      2-2</a:t>
                      </a:r>
                      <a:endParaRPr lang="en-US" altLang="zh-CN" sz="2000"/>
                    </a:p>
                    <a:p>
                      <a:pPr>
                        <a:buNone/>
                      </a:pPr>
                      <a:r>
                        <a:rPr lang="en-US" altLang="zh-CN" sz="2000"/>
                        <a:t>      2-3</a:t>
                      </a:r>
                      <a:endParaRPr lang="en-US" altLang="zh-CN" sz="2000"/>
                    </a:p>
                    <a:p>
                      <a:pPr>
                        <a:buNone/>
                      </a:pPr>
                      <a:r>
                        <a:rPr lang="zh-CN" altLang="en-US" sz="2000"/>
                        <a:t>第</a:t>
                      </a:r>
                      <a:r>
                        <a:rPr lang="en-US" altLang="zh-CN" sz="2000"/>
                        <a:t>3</a:t>
                      </a:r>
                      <a:r>
                        <a:rPr lang="zh-CN" altLang="en-US" sz="2000"/>
                        <a:t>阶段</a:t>
                      </a:r>
                      <a:endParaRPr lang="zh-CN" altLang="en-US" sz="2000"/>
                    </a:p>
                    <a:p>
                      <a:pPr>
                        <a:buNone/>
                      </a:pPr>
                      <a:r>
                        <a:rPr lang="zh-CN" altLang="en-US" sz="2000"/>
                        <a:t>      </a:t>
                      </a:r>
                      <a:r>
                        <a:rPr lang="en-US" altLang="zh-CN" sz="2000"/>
                        <a:t>3-1</a:t>
                      </a:r>
                      <a:endParaRPr lang="en-US" altLang="zh-CN" sz="2000"/>
                    </a:p>
                    <a:p>
                      <a:pPr>
                        <a:buNone/>
                      </a:pPr>
                      <a:r>
                        <a:rPr lang="en-US" altLang="zh-CN" sz="2000"/>
                        <a:t>      3-2</a:t>
                      </a:r>
                      <a:endParaRPr lang="en-US" altLang="zh-CN" sz="2000"/>
                    </a:p>
                    <a:p>
                      <a:pPr>
                        <a:buNone/>
                      </a:pPr>
                      <a:endParaRPr lang="en-US" altLang="zh-CN" sz="2000"/>
                    </a:p>
                    <a:p>
                      <a:pPr>
                        <a:buNone/>
                      </a:pPr>
                      <a:endParaRPr lang="en-US" altLang="zh-CN" sz="2000"/>
                    </a:p>
                    <a:p>
                      <a:pPr>
                        <a:buNone/>
                      </a:pPr>
                      <a:r>
                        <a:rPr lang="zh-CN" altLang="en-US" sz="2000"/>
                        <a:t>第</a:t>
                      </a:r>
                      <a:r>
                        <a:rPr lang="en-US" altLang="zh-CN" sz="2000"/>
                        <a:t>4</a:t>
                      </a:r>
                      <a:r>
                        <a:rPr lang="zh-CN" altLang="en-US" sz="2000"/>
                        <a:t>阶段</a:t>
                      </a:r>
                      <a:endParaRPr lang="zh-CN" altLang="en-US" sz="2000"/>
                    </a:p>
                    <a:p>
                      <a:pPr>
                        <a:buNone/>
                      </a:pPr>
                      <a:r>
                        <a:rPr lang="zh-CN" altLang="en-US" sz="2000"/>
                        <a:t>      </a:t>
                      </a:r>
                      <a:r>
                        <a:rPr lang="en-US" altLang="zh-CN" sz="2000"/>
                        <a:t>4-1</a:t>
                      </a:r>
                      <a:endParaRPr lang="en-US" altLang="zh-CN" sz="2000"/>
                    </a:p>
                    <a:p>
                      <a:pPr>
                        <a:buNone/>
                      </a:pPr>
                      <a:r>
                        <a:rPr lang="en-US" altLang="zh-CN" sz="2000"/>
                        <a:t>      4-2</a:t>
                      </a:r>
                      <a:endParaRPr lang="en-US" altLang="zh-CN" sz="2000"/>
                    </a:p>
                    <a:p>
                      <a:pPr>
                        <a:buNone/>
                      </a:pPr>
                      <a:r>
                        <a:rPr lang="zh-CN" altLang="en-US" sz="2000"/>
                        <a:t>第</a:t>
                      </a:r>
                      <a:r>
                        <a:rPr lang="en-US" altLang="zh-CN" sz="2000"/>
                        <a:t>5</a:t>
                      </a:r>
                      <a:r>
                        <a:rPr lang="zh-CN" altLang="en-US" sz="2000"/>
                        <a:t>阶段</a:t>
                      </a:r>
                      <a:endParaRPr lang="zh-CN" altLang="en-US" sz="2000"/>
                    </a:p>
                  </a:txBody>
                  <a:tcPr/>
                </a:tc>
                <a:tc>
                  <a:txBody>
                    <a:bodyPr/>
                    <a:p>
                      <a:pPr>
                        <a:buNone/>
                      </a:pPr>
                      <a:r>
                        <a:rPr lang="zh-CN" altLang="en-US" sz="2000"/>
                        <a:t>对事物、事态理解困难</a:t>
                      </a:r>
                      <a:endParaRPr lang="zh-CN" altLang="en-US" sz="2000"/>
                    </a:p>
                    <a:p>
                      <a:pPr>
                        <a:buNone/>
                      </a:pPr>
                      <a:r>
                        <a:rPr lang="zh-CN" altLang="en-US" sz="2000"/>
                        <a:t>事物的基础概念</a:t>
                      </a:r>
                      <a:endParaRPr lang="zh-CN" altLang="en-US" sz="2000"/>
                    </a:p>
                    <a:p>
                      <a:pPr>
                        <a:buNone/>
                      </a:pPr>
                      <a:r>
                        <a:rPr lang="zh-CN" altLang="en-US" sz="2000"/>
                        <a:t>机能性动作</a:t>
                      </a:r>
                      <a:endParaRPr lang="zh-CN" altLang="en-US" sz="2000"/>
                    </a:p>
                    <a:p>
                      <a:pPr>
                        <a:buNone/>
                      </a:pPr>
                      <a:r>
                        <a:rPr lang="zh-CN" altLang="en-US" sz="2000"/>
                        <a:t>匹配物品</a:t>
                      </a:r>
                      <a:endParaRPr lang="zh-CN" altLang="en-US" sz="2000"/>
                    </a:p>
                    <a:p>
                      <a:pPr>
                        <a:buNone/>
                      </a:pPr>
                      <a:r>
                        <a:rPr lang="zh-CN" altLang="en-US" sz="2000"/>
                        <a:t>选择物品</a:t>
                      </a:r>
                      <a:endParaRPr lang="zh-CN" altLang="en-US" sz="2000"/>
                    </a:p>
                    <a:p>
                      <a:pPr>
                        <a:buNone/>
                      </a:pPr>
                      <a:r>
                        <a:rPr lang="zh-CN" altLang="en-US" sz="2000"/>
                        <a:t>事物的符号</a:t>
                      </a:r>
                      <a:endParaRPr lang="zh-CN" altLang="en-US" sz="2000"/>
                    </a:p>
                    <a:p>
                      <a:pPr>
                        <a:buNone/>
                      </a:pPr>
                      <a:r>
                        <a:rPr lang="zh-CN" altLang="en-US" sz="2000"/>
                        <a:t>手势符号</a:t>
                      </a:r>
                      <a:endParaRPr lang="zh-CN" altLang="en-US" sz="2000"/>
                    </a:p>
                    <a:p>
                      <a:pPr>
                        <a:buNone/>
                      </a:pPr>
                      <a:r>
                        <a:rPr lang="zh-CN" altLang="en-US" sz="2000"/>
                        <a:t>言语符号</a:t>
                      </a:r>
                      <a:endParaRPr lang="zh-CN" altLang="en-US" sz="2000"/>
                    </a:p>
                    <a:p>
                      <a:pPr>
                        <a:buNone/>
                      </a:pPr>
                      <a:r>
                        <a:rPr lang="zh-CN" altLang="en-US" sz="2000"/>
                        <a:t>幼儿语言语</a:t>
                      </a:r>
                      <a:endParaRPr lang="zh-CN" altLang="en-US" sz="2000"/>
                    </a:p>
                    <a:p>
                      <a:pPr>
                        <a:buNone/>
                      </a:pPr>
                      <a:r>
                        <a:rPr lang="zh-CN" altLang="en-US" sz="2000"/>
                        <a:t>成人语言语</a:t>
                      </a:r>
                      <a:endParaRPr lang="zh-CN" altLang="en-US" sz="2000"/>
                    </a:p>
                    <a:p>
                      <a:pPr>
                        <a:buNone/>
                      </a:pPr>
                      <a:r>
                        <a:rPr lang="zh-CN" altLang="en-US" sz="2000"/>
                        <a:t>词句，主要因素</a:t>
                      </a:r>
                      <a:endParaRPr lang="zh-CN" altLang="en-US" sz="2000"/>
                    </a:p>
                    <a:p>
                      <a:pPr>
                        <a:buNone/>
                      </a:pPr>
                      <a:r>
                        <a:rPr lang="zh-CN" altLang="en-US" sz="2000"/>
                        <a:t>双词句</a:t>
                      </a:r>
                      <a:endParaRPr lang="zh-CN" altLang="en-US" sz="2000"/>
                    </a:p>
                    <a:p>
                      <a:pPr>
                        <a:buNone/>
                      </a:pPr>
                      <a:r>
                        <a:rPr lang="zh-CN" altLang="en-US" sz="2000"/>
                        <a:t>三词句</a:t>
                      </a:r>
                      <a:endParaRPr lang="zh-CN" altLang="en-US" sz="2000"/>
                    </a:p>
                    <a:p>
                      <a:pPr>
                        <a:buNone/>
                      </a:pPr>
                      <a:r>
                        <a:rPr lang="zh-CN" altLang="en-US" sz="2000"/>
                        <a:t>语句，组句规则</a:t>
                      </a:r>
                      <a:endParaRPr lang="zh-CN" altLang="en-US" sz="2000"/>
                    </a:p>
                  </a:txBody>
                  <a:tcPr/>
                </a:tc>
              </a:tr>
            </a:tbl>
          </a:graphicData>
        </a:graphic>
      </p:graphicFrame>
      <p:sp>
        <p:nvSpPr>
          <p:cNvPr id="4" name="文本框 3"/>
          <p:cNvSpPr txBox="1"/>
          <p:nvPr/>
        </p:nvSpPr>
        <p:spPr>
          <a:xfrm>
            <a:off x="350520" y="926465"/>
            <a:ext cx="4998720" cy="460375"/>
          </a:xfrm>
          <a:prstGeom prst="rect">
            <a:avLst/>
          </a:prstGeom>
          <a:noFill/>
        </p:spPr>
        <p:txBody>
          <a:bodyPr wrap="square" rtlCol="0">
            <a:spAutoFit/>
          </a:bodyPr>
          <a:p>
            <a:r>
              <a:rPr lang="zh-CN" altLang="en-US" sz="2400"/>
              <a:t>表</a:t>
            </a:r>
            <a:r>
              <a:rPr lang="en-US" altLang="zh-CN" sz="2400"/>
              <a:t>-</a:t>
            </a:r>
            <a:r>
              <a:rPr lang="zh-CN" altLang="en-US" sz="2400"/>
              <a:t>符号形式与所指内容关系阶段</a:t>
            </a:r>
            <a:endParaRPr lang="zh-CN" altLang="en-US" sz="2400"/>
          </a:p>
        </p:txBody>
      </p:sp>
      <p:sp>
        <p:nvSpPr>
          <p:cNvPr id="5" name="文本框 4"/>
          <p:cNvSpPr txBox="1"/>
          <p:nvPr/>
        </p:nvSpPr>
        <p:spPr>
          <a:xfrm>
            <a:off x="4312285" y="1021080"/>
            <a:ext cx="7804785" cy="2306955"/>
          </a:xfrm>
          <a:prstGeom prst="rect">
            <a:avLst/>
          </a:prstGeom>
          <a:noFill/>
        </p:spPr>
        <p:txBody>
          <a:bodyPr wrap="square" rtlCol="0">
            <a:spAutoFit/>
          </a:bodyPr>
          <a:p>
            <a:r>
              <a:rPr lang="en-US" altLang="zh-CN" sz="3600" b="1"/>
              <a:t>4</a:t>
            </a:r>
            <a:r>
              <a:rPr lang="zh-CN" altLang="en-US" sz="3600" b="1"/>
              <a:t>、符号形式与指示内容关系的训练：</a:t>
            </a:r>
            <a:endParaRPr lang="zh-CN" altLang="en-US" sz="3600" b="1"/>
          </a:p>
          <a:p>
            <a:r>
              <a:rPr lang="zh-CN" altLang="en-US" sz="3600" b="1"/>
              <a:t>一般分为五个阶段，根据患儿的评估发育年龄，选择相宜阶段的内容训练方法</a:t>
            </a:r>
            <a:endParaRPr lang="zh-CN" altLang="en-US" sz="3600" b="1"/>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1"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ppt_y</p:attrName>
                                        </p:attrNameLst>
                                      </p:cBhvr>
                                      <p:tavLst>
                                        <p:tav tm="0">
                                          <p:val>
                                            <p:strVal val="#ppt_y+#ppt_h*1.125000"/>
                                          </p:val>
                                        </p:tav>
                                        <p:tav tm="100000">
                                          <p:val>
                                            <p:strVal val="#ppt_y"/>
                                          </p:val>
                                        </p:tav>
                                      </p:tavLst>
                                    </p:anim>
                                    <p:animEffect transition="in" filter="wipe(up)">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框 2"/>
          <p:cNvSpPr txBox="1"/>
          <p:nvPr/>
        </p:nvSpPr>
        <p:spPr>
          <a:xfrm>
            <a:off x="901700" y="1240155"/>
            <a:ext cx="10226040" cy="2861310"/>
          </a:xfrm>
          <a:prstGeom prst="rect">
            <a:avLst/>
          </a:prstGeom>
          <a:noFill/>
        </p:spPr>
        <p:txBody>
          <a:bodyPr wrap="square" rtlCol="0">
            <a:spAutoFit/>
          </a:bodyPr>
          <a:p>
            <a:r>
              <a:rPr lang="en-US" altLang="zh-CN" sz="3600" b="1"/>
              <a:t>5</a:t>
            </a:r>
            <a:r>
              <a:rPr lang="zh-CN" altLang="en-US" sz="3600" b="1"/>
              <a:t>、交流训练：</a:t>
            </a:r>
            <a:endParaRPr lang="zh-CN" altLang="en-US" sz="3600" b="1"/>
          </a:p>
          <a:p>
            <a:r>
              <a:rPr lang="zh-CN" altLang="en-US" sz="3600" b="1"/>
              <a:t>交流训练不需要特殊教材，主要是根据儿童的发育水平选用合适的训练项目进行训练。交流训练不仅在训练室中进行，在家中，社会中应随时随地地进行，充分引导儿童去与人主动交流。</a:t>
            </a:r>
            <a:endParaRPr lang="zh-CN" altLang="en-US" sz="3600" b="1"/>
          </a:p>
        </p:txBody>
      </p:sp>
    </p:spTree>
    <p:custDataLst>
      <p:tags r:id="rId1"/>
    </p:custDataLst>
  </p:cSld>
  <p:clrMapOvr>
    <a:masterClrMapping/>
  </p:clrMapOvr>
</p:sld>
</file>

<file path=ppt/tags/tag1.xml><?xml version="1.0" encoding="utf-8"?>
<p:tagLst xmlns:p="http://schemas.openxmlformats.org/presentationml/2006/main">
  <p:tag name="KSO_WM_TAG_VERSION" val="1.0"/>
  <p:tag name="KSO_WM_BEAUTIFY_FLAG" val="#wm#"/>
  <p:tag name="KSO_WM_UNIT_TYPE" val="i"/>
  <p:tag name="KSO_WM_UNIT_ID" val="diagram160451_4*i*1"/>
  <p:tag name="KSO_WM_TEMPLATE_CATEGORY" val="diagram"/>
  <p:tag name="KSO_WM_TEMPLATE_INDEX" val="160451"/>
  <p:tag name="KSO_WM_UNIT_INDEX" val="1"/>
</p:tagLst>
</file>

<file path=ppt/tags/tag10.xml><?xml version="1.0" encoding="utf-8"?>
<p:tagLst xmlns:p="http://schemas.openxmlformats.org/presentationml/2006/main">
  <p:tag name="KSO_WM_SLIDE_ID" val="diagram160451_4"/>
  <p:tag name="KSO_WM_SLIDE_INDEX" val="4"/>
  <p:tag name="KSO_WM_SLIDE_ITEM_CNT" val="3"/>
  <p:tag name="KSO_WM_SLIDE_LAYOUT" val="a_l"/>
  <p:tag name="KSO_WM_SLIDE_LAYOUT_CNT" val="1_1"/>
  <p:tag name="KSO_WM_SLIDE_TYPE" val="text"/>
  <p:tag name="KSO_WM_BEAUTIFY_FLAG" val="#wm#"/>
  <p:tag name="KSO_WM_TEMPLATE_CATEGORY" val="diagram"/>
  <p:tag name="KSO_WM_TEMPLATE_INDEX" val="160451"/>
  <p:tag name="KSO_WM_TAG_VERSION" val="1.0"/>
  <p:tag name="KSO_WM_DIAGRAM_GROUP_CODE" val="l1-1"/>
  <p:tag name="KSO_WM_SLIDE_POSITION" val="183*129"/>
  <p:tag name="KSO_WM_SLIDE_SIZE" val="556*350"/>
</p:tagLst>
</file>

<file path=ppt/tags/tag11.xml><?xml version="1.0" encoding="utf-8"?>
<p:tagLst xmlns:p="http://schemas.openxmlformats.org/presentationml/2006/main">
  <p:tag name="KSO_WM_BEAUTIFY_FLAG" val="#wm#"/>
  <p:tag name="KSO_WM_TEMPLATE_CATEGORY" val="diagram"/>
  <p:tag name="KSO_WM_TEMPLATE_INDEX" val="160451"/>
</p:tagLst>
</file>

<file path=ppt/tags/tag12.xml><?xml version="1.0" encoding="utf-8"?>
<p:tagLst xmlns:p="http://schemas.openxmlformats.org/presentationml/2006/main">
  <p:tag name="KSO_WM_BEAUTIFY_FLAG" val="#wm#"/>
  <p:tag name="KSO_WM_TEMPLATE_CATEGORY" val="diagram"/>
  <p:tag name="KSO_WM_TEMPLATE_INDEX" val="160451"/>
</p:tagLst>
</file>

<file path=ppt/tags/tag13.xml><?xml version="1.0" encoding="utf-8"?>
<p:tagLst xmlns:p="http://schemas.openxmlformats.org/presentationml/2006/main">
  <p:tag name="KSO_WM_BEAUTIFY_FLAG" val="#wm#"/>
  <p:tag name="KSO_WM_TEMPLATE_CATEGORY" val="diagram"/>
  <p:tag name="KSO_WM_TEMPLATE_INDEX" val="160451"/>
</p:tagLst>
</file>

<file path=ppt/tags/tag14.xml><?xml version="1.0" encoding="utf-8"?>
<p:tagLst xmlns:p="http://schemas.openxmlformats.org/presentationml/2006/main">
  <p:tag name="KSO_WM_BEAUTIFY_FLAG" val="#wm#"/>
  <p:tag name="KSO_WM_TEMPLATE_CATEGORY" val="diagram"/>
  <p:tag name="KSO_WM_TEMPLATE_INDEX" val="160451"/>
</p:tagLst>
</file>

<file path=ppt/tags/tag15.xml><?xml version="1.0" encoding="utf-8"?>
<p:tagLst xmlns:p="http://schemas.openxmlformats.org/presentationml/2006/main">
  <p:tag name="KSO_WM_BEAUTIFY_FLAG" val="#wm#"/>
  <p:tag name="KSO_WM_TEMPLATE_CATEGORY" val="diagram"/>
  <p:tag name="KSO_WM_TEMPLATE_INDEX" val="160451"/>
</p:tagLst>
</file>

<file path=ppt/tags/tag16.xml><?xml version="1.0" encoding="utf-8"?>
<p:tagLst xmlns:p="http://schemas.openxmlformats.org/presentationml/2006/main">
  <p:tag name="KSO_WM_BEAUTIFY_FLAG" val="#wm#"/>
  <p:tag name="KSO_WM_TEMPLATE_CATEGORY" val="diagram"/>
  <p:tag name="KSO_WM_TEMPLATE_INDEX" val="160451"/>
</p:tagLst>
</file>

<file path=ppt/tags/tag17.xml><?xml version="1.0" encoding="utf-8"?>
<p:tagLst xmlns:p="http://schemas.openxmlformats.org/presentationml/2006/main">
  <p:tag name="KSO_WM_BEAUTIFY_FLAG" val="#wm#"/>
  <p:tag name="KSO_WM_TEMPLATE_CATEGORY" val="diagram"/>
  <p:tag name="KSO_WM_TEMPLATE_INDEX" val="160451"/>
</p:tagLst>
</file>

<file path=ppt/tags/tag18.xml><?xml version="1.0" encoding="utf-8"?>
<p:tagLst xmlns:p="http://schemas.openxmlformats.org/presentationml/2006/main">
  <p:tag name="KSO_WM_TAG_VERSION" val="1.0"/>
  <p:tag name="KSO_WM_BEAUTIFY_FLAG" val="#wm#"/>
  <p:tag name="KSO_WM_UNIT_ID" val="diagram160511_3*a*1"/>
  <p:tag name="KSO_WM_TEMPLATE_CATEGORY" val="diagram"/>
  <p:tag name="KSO_WM_TEMPLATE_INDEX" val="160511"/>
  <p:tag name="KSO_WM_UNIT_TYPE" val="a"/>
  <p:tag name="KSO_WM_UNIT_INDEX" val="1"/>
  <p:tag name="KSO_WM_UNIT_CLEAR" val="1"/>
  <p:tag name="KSO_WM_UNIT_LAYERLEVEL" val="1"/>
  <p:tag name="KSO_WM_UNIT_VALUE" val="52"/>
  <p:tag name="KSO_WM_UNIT_ISCONTENTSTITLE" val="0"/>
  <p:tag name="KSO_WM_UNIT_HIGHLIGHT" val="0"/>
  <p:tag name="KSO_WM_UNIT_COMPATIBLE" val="0"/>
  <p:tag name="KSO_WM_UNIT_PRESET_TEXT_INDEX" val="3"/>
  <p:tag name="KSO_WM_UNIT_PRESET_TEXT_LEN" val="17"/>
</p:tagLst>
</file>

<file path=ppt/tags/tag19.xml><?xml version="1.0" encoding="utf-8"?>
<p:tagLst xmlns:p="http://schemas.openxmlformats.org/presentationml/2006/main">
  <p:tag name="KSO_WM_TAG_VERSION" val="1.0"/>
  <p:tag name="KSO_WM_BEAUTIFY_FLAG" val="#wm#"/>
  <p:tag name="KSO_WM_UNIT_ID" val="diagram160511_3*l_h_f*1_1_1"/>
  <p:tag name="KSO_WM_TEMPLATE_CATEGORY" val="diagram"/>
  <p:tag name="KSO_WM_TEMPLATE_INDEX" val="160511"/>
  <p:tag name="KSO_WM_UNIT_TYPE" val="l_h_f"/>
  <p:tag name="KSO_WM_UNIT_INDEX" val="1_1_1"/>
  <p:tag name="KSO_WM_UNIT_CLEAR" val="1"/>
  <p:tag name="KSO_WM_UNIT_LAYERLEVEL" val="1_1_1"/>
  <p:tag name="KSO_WM_UNIT_VALUE" val="81"/>
  <p:tag name="KSO_WM_UNIT_HIGHLIGHT" val="0"/>
  <p:tag name="KSO_WM_UNIT_COMPATIBLE" val="0"/>
  <p:tag name="KSO_WM_UNIT_PRESET_TEXT_INDEX" val="4"/>
  <p:tag name="KSO_WM_UNIT_PRESET_TEXT_LEN" val="118"/>
  <p:tag name="KSO_WM_DIAGRAM_GROUP_CODE" val="l1-1"/>
  <p:tag name="KSO_WM_UNIT_TEXT_FILL_FORE_SCHEMECOLOR_INDEX" val="5"/>
  <p:tag name="KSO_WM_UNIT_TEXT_FILL_TYPE" val="1"/>
  <p:tag name="KSO_WM_UNIT_USESOURCEFORMAT_APPLY" val="0"/>
</p:tagLst>
</file>

<file path=ppt/tags/tag2.xml><?xml version="1.0" encoding="utf-8"?>
<p:tagLst xmlns:p="http://schemas.openxmlformats.org/presentationml/2006/main">
  <p:tag name="KSO_WM_TAG_VERSION" val="1.0"/>
  <p:tag name="KSO_WM_BEAUTIFY_FLAG" val="#wm#"/>
  <p:tag name="KSO_WM_UNIT_ID" val="diagram160451_4*l_h_f*1_1_1"/>
  <p:tag name="KSO_WM_TEMPLATE_CATEGORY" val="diagram"/>
  <p:tag name="KSO_WM_TEMPLATE_INDEX" val="160451"/>
  <p:tag name="KSO_WM_UNIT_TYPE" val="l_h_f"/>
  <p:tag name="KSO_WM_UNIT_INDEX" val="1_1_1"/>
  <p:tag name="KSO_WM_UNIT_CLEAR" val="1"/>
  <p:tag name="KSO_WM_UNIT_LAYERLEVEL" val="1_1_1"/>
  <p:tag name="KSO_WM_UNIT_VALUE" val="40"/>
  <p:tag name="KSO_WM_UNIT_HIGHLIGHT" val="0"/>
  <p:tag name="KSO_WM_UNIT_COMPATIBLE" val="0"/>
  <p:tag name="KSO_WM_DIAGRAM_GROUP_CODE" val="l1-1"/>
  <p:tag name="KSO_WM_UNIT_PRESET_TEXT" val="SED DO EIUSMOD TEMPOR"/>
  <p:tag name="KSO_WM_UNIT_FILL_FORE_SCHEMECOLOR_INDEX" val="5"/>
  <p:tag name="KSO_WM_UNIT_FILL_TYPE" val="1"/>
  <p:tag name="KSO_WM_UNIT_TEXT_FILL_FORE_SCHEMECOLOR_INDEX" val="14"/>
  <p:tag name="KSO_WM_UNIT_TEXT_FILL_TYPE" val="1"/>
  <p:tag name="KSO_WM_UNIT_USESOURCEFORMAT_APPLY" val="0"/>
</p:tagLst>
</file>

<file path=ppt/tags/tag20.xml><?xml version="1.0" encoding="utf-8"?>
<p:tagLst xmlns:p="http://schemas.openxmlformats.org/presentationml/2006/main">
  <p:tag name="KSO_WM_TAG_VERSION" val="1.0"/>
  <p:tag name="KSO_WM_BEAUTIFY_FLAG" val="#wm#"/>
  <p:tag name="KSO_WM_UNIT_ID" val="diagram160511_3*l_h_f*1_2_1"/>
  <p:tag name="KSO_WM_TEMPLATE_CATEGORY" val="diagram"/>
  <p:tag name="KSO_WM_TEMPLATE_INDEX" val="160511"/>
  <p:tag name="KSO_WM_UNIT_TYPE" val="l_h_f"/>
  <p:tag name="KSO_WM_UNIT_INDEX" val="1_2_1"/>
  <p:tag name="KSO_WM_UNIT_CLEAR" val="1"/>
  <p:tag name="KSO_WM_UNIT_LAYERLEVEL" val="1_1_1"/>
  <p:tag name="KSO_WM_UNIT_VALUE" val="81"/>
  <p:tag name="KSO_WM_UNIT_HIGHLIGHT" val="0"/>
  <p:tag name="KSO_WM_UNIT_COMPATIBLE" val="0"/>
  <p:tag name="KSO_WM_UNIT_PRESET_TEXT_INDEX" val="4"/>
  <p:tag name="KSO_WM_UNIT_PRESET_TEXT_LEN" val="118"/>
  <p:tag name="KSO_WM_DIAGRAM_GROUP_CODE" val="l1-1"/>
  <p:tag name="KSO_WM_UNIT_TEXT_FILL_FORE_SCHEMECOLOR_INDEX" val="5"/>
  <p:tag name="KSO_WM_UNIT_TEXT_FILL_TYPE" val="1"/>
  <p:tag name="KSO_WM_UNIT_USESOURCEFORMAT_APPLY" val="0"/>
</p:tagLst>
</file>

<file path=ppt/tags/tag21.xml><?xml version="1.0" encoding="utf-8"?>
<p:tagLst xmlns:p="http://schemas.openxmlformats.org/presentationml/2006/main">
  <p:tag name="KSO_WM_TAG_VERSION" val="1.0"/>
  <p:tag name="KSO_WM_BEAUTIFY_FLAG" val="#wm#"/>
  <p:tag name="KSO_WM_UNIT_ID" val="diagram160511_3*l_h_f*1_3_1"/>
  <p:tag name="KSO_WM_TEMPLATE_CATEGORY" val="diagram"/>
  <p:tag name="KSO_WM_TEMPLATE_INDEX" val="160511"/>
  <p:tag name="KSO_WM_UNIT_TYPE" val="l_h_f"/>
  <p:tag name="KSO_WM_UNIT_INDEX" val="1_3_1"/>
  <p:tag name="KSO_WM_UNIT_CLEAR" val="1"/>
  <p:tag name="KSO_WM_UNIT_LAYERLEVEL" val="1_1_1"/>
  <p:tag name="KSO_WM_UNIT_VALUE" val="81"/>
  <p:tag name="KSO_WM_UNIT_HIGHLIGHT" val="0"/>
  <p:tag name="KSO_WM_UNIT_COMPATIBLE" val="0"/>
  <p:tag name="KSO_WM_UNIT_PRESET_TEXT_INDEX" val="4"/>
  <p:tag name="KSO_WM_UNIT_PRESET_TEXT_LEN" val="118"/>
  <p:tag name="KSO_WM_DIAGRAM_GROUP_CODE" val="l1-1"/>
  <p:tag name="KSO_WM_UNIT_TEXT_FILL_FORE_SCHEMECOLOR_INDEX" val="5"/>
  <p:tag name="KSO_WM_UNIT_TEXT_FILL_TYPE" val="1"/>
  <p:tag name="KSO_WM_UNIT_USESOURCEFORMAT_APPLY" val="0"/>
</p:tagLst>
</file>

<file path=ppt/tags/tag22.xml><?xml version="1.0" encoding="utf-8"?>
<p:tagLst xmlns:p="http://schemas.openxmlformats.org/presentationml/2006/main">
  <p:tag name="KSO_WM_TEMPLATE_CATEGORY" val="diagram"/>
  <p:tag name="KSO_WM_TEMPLATE_INDEX" val="160511"/>
  <p:tag name="KSO_WM_SLIDE_ID" val="diagram160511_3"/>
  <p:tag name="KSO_WM_SLIDE_INDEX" val="3"/>
  <p:tag name="KSO_WM_SLIDE_ITEM_CNT" val="3"/>
  <p:tag name="KSO_WM_SLIDE_LAYOUT" val="a_l"/>
  <p:tag name="KSO_WM_SLIDE_LAYOUT_CNT" val="1_1"/>
  <p:tag name="KSO_WM_SLIDE_TYPE" val="text"/>
  <p:tag name="KSO_WM_BEAUTIFY_FLAG" val="#wm#"/>
  <p:tag name="KSO_WM_SLIDE_POSITION" val="215*121"/>
  <p:tag name="KSO_WM_SLIDE_SIZE" val="530*372"/>
  <p:tag name="KSO_WM_TAG_VERSION" val="1.0"/>
  <p:tag name="KSO_WM_DIAGRAM_GROUP_CODE" val="l1-1"/>
</p:tagLst>
</file>

<file path=ppt/tags/tag3.xml><?xml version="1.0" encoding="utf-8"?>
<p:tagLst xmlns:p="http://schemas.openxmlformats.org/presentationml/2006/main">
  <p:tag name="KSO_WM_TAG_VERSION" val="1.0"/>
  <p:tag name="KSO_WM_BEAUTIFY_FLAG" val="#wm#"/>
  <p:tag name="KSO_WM_UNIT_ID" val="diagram160451_4*l_i*1_1"/>
  <p:tag name="KSO_WM_TEMPLATE_CATEGORY" val="diagram"/>
  <p:tag name="KSO_WM_TEMPLATE_INDEX" val="160451"/>
  <p:tag name="KSO_WM_UNIT_TYPE" val="l_i"/>
  <p:tag name="KSO_WM_UNIT_INDEX" val="1_1"/>
  <p:tag name="KSO_WM_UNIT_CLEAR" val="1"/>
  <p:tag name="KSO_WM_UNIT_LAYERLEVEL" val="1_1"/>
  <p:tag name="KSO_WM_DIAGRAM_GROUP_CODE" val="l1-1"/>
  <p:tag name="KSO_WM_UNIT_FILL_FORE_SCHEMECOLOR_INDEX" val="5"/>
  <p:tag name="KSO_WM_UNIT_FILL_TYPE" val="1"/>
  <p:tag name="KSO_WM_UNIT_TEXT_FILL_FORE_SCHEMECOLOR_INDEX" val="14"/>
  <p:tag name="KSO_WM_UNIT_TEXT_FILL_TYPE" val="1"/>
  <p:tag name="KSO_WM_UNIT_USESOURCEFORMAT_APPLY" val="0"/>
</p:tagLst>
</file>

<file path=ppt/tags/tag4.xml><?xml version="1.0" encoding="utf-8"?>
<p:tagLst xmlns:p="http://schemas.openxmlformats.org/presentationml/2006/main">
  <p:tag name="KSO_WM_TAG_VERSION" val="1.0"/>
  <p:tag name="KSO_WM_BEAUTIFY_FLAG" val="#wm#"/>
  <p:tag name="KSO_WM_UNIT_TYPE" val="i"/>
  <p:tag name="KSO_WM_UNIT_ID" val="diagram160451_4*i*6"/>
  <p:tag name="KSO_WM_TEMPLATE_CATEGORY" val="diagram"/>
  <p:tag name="KSO_WM_TEMPLATE_INDEX" val="160451"/>
  <p:tag name="KSO_WM_UNIT_INDEX" val="6"/>
</p:tagLst>
</file>

<file path=ppt/tags/tag5.xml><?xml version="1.0" encoding="utf-8"?>
<p:tagLst xmlns:p="http://schemas.openxmlformats.org/presentationml/2006/main">
  <p:tag name="KSO_WM_TAG_VERSION" val="1.0"/>
  <p:tag name="KSO_WM_BEAUTIFY_FLAG" val="#wm#"/>
  <p:tag name="KSO_WM_UNIT_ID" val="diagram160451_4*l_h_f*1_2_1"/>
  <p:tag name="KSO_WM_TEMPLATE_CATEGORY" val="diagram"/>
  <p:tag name="KSO_WM_TEMPLATE_INDEX" val="160451"/>
  <p:tag name="KSO_WM_UNIT_TYPE" val="l_h_f"/>
  <p:tag name="KSO_WM_UNIT_INDEX" val="1_2_1"/>
  <p:tag name="KSO_WM_UNIT_CLEAR" val="1"/>
  <p:tag name="KSO_WM_UNIT_LAYERLEVEL" val="1_1_1"/>
  <p:tag name="KSO_WM_UNIT_VALUE" val="40"/>
  <p:tag name="KSO_WM_UNIT_HIGHLIGHT" val="0"/>
  <p:tag name="KSO_WM_UNIT_COMPATIBLE" val="0"/>
  <p:tag name="KSO_WM_DIAGRAM_GROUP_CODE" val="l1-1"/>
  <p:tag name="KSO_WM_UNIT_PRESET_TEXT" val="SED DO EIUSMOD TEMPOR"/>
  <p:tag name="KSO_WM_UNIT_FILL_FORE_SCHEMECOLOR_INDEX" val="6"/>
  <p:tag name="KSO_WM_UNIT_FILL_TYPE" val="1"/>
  <p:tag name="KSO_WM_UNIT_TEXT_FILL_FORE_SCHEMECOLOR_INDEX" val="14"/>
  <p:tag name="KSO_WM_UNIT_TEXT_FILL_TYPE" val="1"/>
  <p:tag name="KSO_WM_UNIT_USESOURCEFORMAT_APPLY" val="0"/>
</p:tagLst>
</file>

<file path=ppt/tags/tag6.xml><?xml version="1.0" encoding="utf-8"?>
<p:tagLst xmlns:p="http://schemas.openxmlformats.org/presentationml/2006/main">
  <p:tag name="KSO_WM_TAG_VERSION" val="1.0"/>
  <p:tag name="KSO_WM_BEAUTIFY_FLAG" val="#wm#"/>
  <p:tag name="KSO_WM_UNIT_ID" val="diagram160451_4*l_i*1_2"/>
  <p:tag name="KSO_WM_TEMPLATE_CATEGORY" val="diagram"/>
  <p:tag name="KSO_WM_TEMPLATE_INDEX" val="160451"/>
  <p:tag name="KSO_WM_UNIT_TYPE" val="l_i"/>
  <p:tag name="KSO_WM_UNIT_INDEX" val="1_2"/>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 name="KSO_WM_UNIT_USESOURCEFORMAT_APPLY" val="0"/>
</p:tagLst>
</file>

<file path=ppt/tags/tag7.xml><?xml version="1.0" encoding="utf-8"?>
<p:tagLst xmlns:p="http://schemas.openxmlformats.org/presentationml/2006/main">
  <p:tag name="KSO_WM_TAG_VERSION" val="1.0"/>
  <p:tag name="KSO_WM_BEAUTIFY_FLAG" val="#wm#"/>
  <p:tag name="KSO_WM_UNIT_TYPE" val="i"/>
  <p:tag name="KSO_WM_UNIT_ID" val="diagram160451_4*i*11"/>
  <p:tag name="KSO_WM_TEMPLATE_CATEGORY" val="diagram"/>
  <p:tag name="KSO_WM_TEMPLATE_INDEX" val="160451"/>
  <p:tag name="KSO_WM_UNIT_INDEX" val="11"/>
</p:tagLst>
</file>

<file path=ppt/tags/tag8.xml><?xml version="1.0" encoding="utf-8"?>
<p:tagLst xmlns:p="http://schemas.openxmlformats.org/presentationml/2006/main">
  <p:tag name="KSO_WM_TAG_VERSION" val="1.0"/>
  <p:tag name="KSO_WM_BEAUTIFY_FLAG" val="#wm#"/>
  <p:tag name="KSO_WM_UNIT_ID" val="diagram160451_4*l_h_f*1_3_1"/>
  <p:tag name="KSO_WM_TEMPLATE_CATEGORY" val="diagram"/>
  <p:tag name="KSO_WM_TEMPLATE_INDEX" val="160451"/>
  <p:tag name="KSO_WM_UNIT_TYPE" val="l_h_f"/>
  <p:tag name="KSO_WM_UNIT_INDEX" val="1_3_1"/>
  <p:tag name="KSO_WM_UNIT_CLEAR" val="1"/>
  <p:tag name="KSO_WM_UNIT_LAYERLEVEL" val="1_1_1"/>
  <p:tag name="KSO_WM_UNIT_VALUE" val="40"/>
  <p:tag name="KSO_WM_UNIT_HIGHLIGHT" val="0"/>
  <p:tag name="KSO_WM_UNIT_COMPATIBLE" val="0"/>
  <p:tag name="KSO_WM_DIAGRAM_GROUP_CODE" val="l1-1"/>
  <p:tag name="KSO_WM_UNIT_PRESET_TEXT" val="SED DO EIUSMOD TEMPOR"/>
  <p:tag name="KSO_WM_UNIT_FILL_FORE_SCHEMECOLOR_INDEX" val="7"/>
  <p:tag name="KSO_WM_UNIT_FILL_TYPE" val="1"/>
  <p:tag name="KSO_WM_UNIT_TEXT_FILL_FORE_SCHEMECOLOR_INDEX" val="14"/>
  <p:tag name="KSO_WM_UNIT_TEXT_FILL_TYPE" val="1"/>
  <p:tag name="KSO_WM_UNIT_USESOURCEFORMAT_APPLY" val="0"/>
</p:tagLst>
</file>

<file path=ppt/tags/tag9.xml><?xml version="1.0" encoding="utf-8"?>
<p:tagLst xmlns:p="http://schemas.openxmlformats.org/presentationml/2006/main">
  <p:tag name="KSO_WM_TAG_VERSION" val="1.0"/>
  <p:tag name="KSO_WM_BEAUTIFY_FLAG" val="#wm#"/>
  <p:tag name="KSO_WM_UNIT_ID" val="diagram160451_4*l_i*1_3"/>
  <p:tag name="KSO_WM_TEMPLATE_CATEGORY" val="diagram"/>
  <p:tag name="KSO_WM_TEMPLATE_INDEX" val="160451"/>
  <p:tag name="KSO_WM_UNIT_TYPE" val="l_i"/>
  <p:tag name="KSO_WM_UNIT_INDEX" val="1_3"/>
  <p:tag name="KSO_WM_UNIT_CLEAR" val="1"/>
  <p:tag name="KSO_WM_UNIT_LAYERLEVEL" val="1_1"/>
  <p:tag name="KSO_WM_DIAGRAM_GROUP_CODE" val="l1-1"/>
  <p:tag name="KSO_WM_UNIT_FILL_FORE_SCHEMECOLOR_INDEX" val="7"/>
  <p:tag name="KSO_WM_UNIT_FILL_TYPE" val="1"/>
  <p:tag name="KSO_WM_UNIT_TEXT_FILL_FORE_SCHEMECOLOR_INDEX" val="14"/>
  <p:tag name="KSO_WM_UNIT_TEXT_FILL_TYPE" val="1"/>
  <p:tag name="KSO_WM_UNIT_USESOURCEFORMAT_APPLY" val="0"/>
</p:tagLst>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ustom 1">
      <a:majorFont>
        <a:latin typeface="Arial"/>
        <a:ea typeface="微软雅黑"/>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lang="zh-CN" altLang="en-US" sz="360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otalTime>0</TotalTime>
  <Words>1681</Words>
  <Application>WPS 演示</Application>
  <PresentationFormat>宽屏</PresentationFormat>
  <Paragraphs>96</Paragraphs>
  <Slides>12</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12</vt:i4>
      </vt:variant>
    </vt:vector>
  </HeadingPairs>
  <TitlesOfParts>
    <vt:vector size="24" baseType="lpstr">
      <vt:lpstr>Arial</vt:lpstr>
      <vt:lpstr>宋体</vt:lpstr>
      <vt:lpstr>Wingdings</vt:lpstr>
      <vt:lpstr>Times New Roman</vt:lpstr>
      <vt:lpstr>Wingdings 2</vt:lpstr>
      <vt:lpstr>微软雅黑</vt:lpstr>
      <vt:lpstr>Arial Unicode MS</vt:lpstr>
      <vt:lpstr>Calibri</vt:lpstr>
      <vt:lpstr>Wingdings</vt:lpstr>
      <vt:lpstr>Calibri Light</vt:lpstr>
      <vt:lpstr>Office Theme</vt:lpstr>
      <vt:lpstr>1_Office Theme</vt:lpstr>
      <vt:lpstr>儿童语言发育迟缓的康复训练</vt:lpstr>
      <vt:lpstr>PowerPoint 演示文稿</vt:lpstr>
      <vt:lpstr>康复训练方法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邹恩栋</dc:creator>
  <cp:keywords>XS-宽屏 16：9;SC-淡绿色;BG-浅色;DH-静态</cp:keywords>
  <dc:subject>TP-通用纹理</dc:subject>
  <cp:category>UDi-主题模板</cp:category>
  <cp:lastModifiedBy>可以的话，都离我远远的！</cp:lastModifiedBy>
  <cp:revision>13</cp:revision>
  <dcterms:created xsi:type="dcterms:W3CDTF">2012-10-26T12:14:00Z</dcterms:created>
  <dcterms:modified xsi:type="dcterms:W3CDTF">2017-12-08T15:48:26Z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