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6" r:id="rId3"/>
    <p:sldId id="257" r:id="rId4"/>
    <p:sldId id="265" r:id="rId5"/>
    <p:sldId id="262" r:id="rId6"/>
    <p:sldId id="266" r:id="rId7"/>
    <p:sldId id="269" r:id="rId8"/>
    <p:sldId id="267" r:id="rId9"/>
    <p:sldId id="264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0000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54E5246-5877-40D2-84F5-12183076286D}" type="datetimeFigureOut">
              <a:rPr lang="zh-CN" altLang="en-US"/>
              <a:pPr>
                <a:defRPr/>
              </a:pPr>
              <a:t>2017/12/8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32FFB6A-2487-4A08-8FEC-BB91FA0A5F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A76A-5828-4466-B9E8-CA0F9AF65FEC}" type="datetimeFigureOut">
              <a:rPr lang="zh-CN" altLang="en-US"/>
              <a:pPr>
                <a:defRPr/>
              </a:pPr>
              <a:t>2017/12/8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FD9B-43B1-4A60-B4ED-D7FD190944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B7F7-A7DB-41DE-93EB-E79397E5FD4C}" type="datetimeFigureOut">
              <a:rPr lang="zh-CN" altLang="en-US"/>
              <a:pPr>
                <a:defRPr/>
              </a:pPr>
              <a:t>2017/12/8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82F31-CFC4-455B-8718-515F798F14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1BF05-586C-4641-B4AA-6133175418FD}" type="datetimeFigureOut">
              <a:rPr lang="zh-CN" altLang="en-US"/>
              <a:pPr>
                <a:defRPr/>
              </a:pPr>
              <a:t>2017/12/8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3550-4E5F-4174-B3A9-E1396F93FB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AE32-CF30-4C88-807F-129EEC7D02BE}" type="datetimeFigureOut">
              <a:rPr lang="zh-CN" altLang="en-US"/>
              <a:pPr>
                <a:defRPr/>
              </a:pPr>
              <a:t>2017/12/8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3FCB-DB30-4A69-BCF2-ECF3287174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7A828-122F-4D3E-8DE9-47798CFBF0E6}" type="datetimeFigureOut">
              <a:rPr lang="zh-CN" altLang="en-US"/>
              <a:pPr>
                <a:defRPr/>
              </a:pPr>
              <a:t>2017/12/8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68B52-C9A6-4934-A6F2-FEE0044965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9B05-DE0B-4F2C-9046-2AE62B488BFF}" type="datetimeFigureOut">
              <a:rPr lang="zh-CN" altLang="en-US"/>
              <a:pPr>
                <a:defRPr/>
              </a:pPr>
              <a:t>2017/12/8 Friday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13E5F-0610-41BB-B12D-B5A6E0183E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0A81-2D49-4089-B5D8-B6C121D3EA1A}" type="datetimeFigureOut">
              <a:rPr lang="zh-CN" altLang="en-US"/>
              <a:pPr>
                <a:defRPr/>
              </a:pPr>
              <a:t>2017/12/8 Friday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BEF5-27B0-4038-8306-76A2D480F4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0EC9F-2CCB-40D6-98EE-F4E901908229}" type="datetimeFigureOut">
              <a:rPr lang="zh-CN" altLang="en-US"/>
              <a:pPr>
                <a:defRPr/>
              </a:pPr>
              <a:t>2017/12/8 Friday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2DE51-9C2B-483D-9E63-D6294B5885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C9E28-7F23-4329-AF36-F752529BEFCA}" type="datetimeFigureOut">
              <a:rPr lang="zh-CN" altLang="en-US"/>
              <a:pPr>
                <a:defRPr/>
              </a:pPr>
              <a:t>2017/12/8 Friday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153E-E762-4E45-9E66-F1DBE60473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36B6-A028-43F1-B570-DB658E1FF2FA}" type="datetimeFigureOut">
              <a:rPr lang="zh-CN" altLang="en-US"/>
              <a:pPr>
                <a:defRPr/>
              </a:pPr>
              <a:t>2017/12/8 Friday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8763-C421-49A8-9605-95C9B90887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DC12-ADFB-441A-BAFB-B9C38E6316A6}" type="datetimeFigureOut">
              <a:rPr lang="zh-CN" altLang="en-US"/>
              <a:pPr>
                <a:defRPr/>
              </a:pPr>
              <a:t>2017/12/8 Friday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66CF-35D6-4868-B475-97CA4321E2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AF6208-93BC-46B3-BF5C-5480C61EA3AC}" type="datetimeFigureOut">
              <a:rPr lang="zh-CN" altLang="en-US"/>
              <a:pPr>
                <a:defRPr/>
              </a:pPr>
              <a:t>2017/12/8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A789A8-1BA5-4C4E-B10C-833E7B2E11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20799;&#31461;&#35821;&#35328;&#21457;&#32946;&#36831;&#32531;(&#35780;&#23450;&#25216;&#26415;).do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/>
              <a:t>如果发现孩子有以下表现，应该引起警惕</a:t>
            </a:r>
            <a:r>
              <a:rPr lang="zh-CN" altLang="en-US" sz="3600"/>
              <a:t>，孩子有可能患了语言障碍，需要去看看医生了。</a:t>
            </a:r>
          </a:p>
          <a:p>
            <a:r>
              <a:rPr lang="zh-CN" altLang="en-US" sz="3600"/>
              <a:t>　　</a:t>
            </a:r>
            <a:r>
              <a:rPr lang="en-US" altLang="zh-CN" sz="3600"/>
              <a:t>1</a:t>
            </a:r>
            <a:r>
              <a:rPr lang="zh-CN" altLang="en-US" sz="3600"/>
              <a:t>、过了</a:t>
            </a:r>
            <a:r>
              <a:rPr lang="en-US" altLang="zh-CN" sz="3600"/>
              <a:t>1</a:t>
            </a:r>
            <a:r>
              <a:rPr lang="zh-CN" altLang="en-US" sz="3600"/>
              <a:t>岁，还只能发元音，如</a:t>
            </a:r>
            <a:r>
              <a:rPr lang="en-US" altLang="zh-CN" sz="3600"/>
              <a:t>a</a:t>
            </a:r>
            <a:r>
              <a:rPr lang="zh-CN" altLang="en-US" sz="3600"/>
              <a:t>、</a:t>
            </a:r>
            <a:r>
              <a:rPr lang="en-US" altLang="zh-CN" sz="3600"/>
              <a:t>o</a:t>
            </a:r>
            <a:r>
              <a:rPr lang="zh-CN" altLang="en-US" sz="3600"/>
              <a:t>、</a:t>
            </a:r>
            <a:r>
              <a:rPr lang="en-US" altLang="zh-CN" sz="3600"/>
              <a:t>e</a:t>
            </a:r>
            <a:r>
              <a:rPr lang="zh-CN" altLang="en-US" sz="3600"/>
              <a:t>等。</a:t>
            </a:r>
          </a:p>
          <a:p>
            <a:r>
              <a:rPr lang="zh-CN" altLang="en-US" sz="3600"/>
              <a:t>　　</a:t>
            </a:r>
            <a:r>
              <a:rPr lang="en-US" altLang="zh-CN" sz="3600"/>
              <a:t>2</a:t>
            </a:r>
            <a:r>
              <a:rPr lang="zh-CN" altLang="en-US" sz="3600"/>
              <a:t>、超过两岁还不会说话。</a:t>
            </a:r>
          </a:p>
          <a:p>
            <a:r>
              <a:rPr lang="zh-CN" altLang="en-US" sz="3600"/>
              <a:t>　　</a:t>
            </a:r>
            <a:r>
              <a:rPr lang="en-US" altLang="zh-CN" sz="3600"/>
              <a:t>3</a:t>
            </a:r>
            <a:r>
              <a:rPr lang="zh-CN" altLang="en-US" sz="3600"/>
              <a:t>、超过</a:t>
            </a:r>
            <a:r>
              <a:rPr lang="en-US" altLang="zh-CN" sz="3600"/>
              <a:t>3</a:t>
            </a:r>
            <a:r>
              <a:rPr lang="zh-CN" altLang="en-US" sz="3600"/>
              <a:t>岁说话还不能连成句子。</a:t>
            </a:r>
          </a:p>
          <a:p>
            <a:r>
              <a:rPr lang="zh-CN" altLang="en-US" sz="3600"/>
              <a:t>　　</a:t>
            </a:r>
            <a:r>
              <a:rPr lang="en-US" altLang="zh-CN" sz="3600"/>
              <a:t>4</a:t>
            </a:r>
            <a:r>
              <a:rPr lang="zh-CN" altLang="en-US" sz="3600"/>
              <a:t>、超过</a:t>
            </a:r>
            <a:r>
              <a:rPr lang="en-US" altLang="zh-CN" sz="3600"/>
              <a:t>5</a:t>
            </a:r>
            <a:r>
              <a:rPr lang="zh-CN" altLang="en-US" sz="3600"/>
              <a:t>岁，把难发的音换成易发音，还有不少造句错误，语言不流利，语言节奏、速度和抑扬都表现得异常。</a:t>
            </a:r>
          </a:p>
          <a:p>
            <a:r>
              <a:rPr lang="zh-CN" altLang="en-US" sz="3600"/>
              <a:t>　　</a:t>
            </a:r>
            <a:r>
              <a:rPr lang="en-US" altLang="zh-CN" sz="3600"/>
              <a:t>5</a:t>
            </a:r>
            <a:r>
              <a:rPr lang="zh-CN" altLang="en-US" sz="3600"/>
              <a:t>、孩子说话吃力，感到为难，而且能自我意识到。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 rot="-5400000">
            <a:off x="286544" y="800894"/>
            <a:ext cx="3097213" cy="24479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endParaRPr lang="zh-CN" altLang="en-US" sz="1800">
              <a:latin typeface="Arial" charset="0"/>
            </a:endParaRPr>
          </a:p>
        </p:txBody>
      </p:sp>
      <p:sp>
        <p:nvSpPr>
          <p:cNvPr id="15363" name="标题 1"/>
          <p:cNvSpPr>
            <a:spLocks noGrp="1"/>
          </p:cNvSpPr>
          <p:nvPr>
            <p:ph type="ctrTitle"/>
          </p:nvPr>
        </p:nvSpPr>
        <p:spPr>
          <a:xfrm>
            <a:off x="323850" y="765175"/>
            <a:ext cx="2952750" cy="2232025"/>
          </a:xfrm>
        </p:spPr>
        <p:txBody>
          <a:bodyPr/>
          <a:lstStyle/>
          <a:p>
            <a:pPr eaLnBrk="1" hangingPunct="1"/>
            <a:r>
              <a:rPr lang="zh-CN" altLang="en-US" smtClean="0"/>
              <a:t>你说我语言发育迟缓？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矩形 3"/>
          <p:cNvSpPr/>
          <p:nvPr/>
        </p:nvSpPr>
        <p:spPr>
          <a:xfrm>
            <a:off x="714348" y="849300"/>
            <a:ext cx="36631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</a:rPr>
              <a:t>它指什么？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1916113"/>
            <a:ext cx="4537075" cy="405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>
                <a:solidFill>
                  <a:srgbClr val="FFCC99"/>
                </a:solidFill>
              </a:rPr>
              <a:t>是指由各种原因引起的儿童</a:t>
            </a:r>
            <a:r>
              <a:rPr lang="zh-CN" altLang="en-US" sz="4000" b="1">
                <a:solidFill>
                  <a:schemeClr val="accent1"/>
                </a:solidFill>
              </a:rPr>
              <a:t>口头表达能力或语言理解能力</a:t>
            </a:r>
            <a:r>
              <a:rPr lang="zh-CN" altLang="en-US" sz="6000" b="1">
                <a:solidFill>
                  <a:srgbClr val="FF0000"/>
                </a:solidFill>
              </a:rPr>
              <a:t>明显</a:t>
            </a:r>
            <a:r>
              <a:rPr lang="zh-CN" altLang="en-US" sz="4000" b="1">
                <a:solidFill>
                  <a:srgbClr val="FFCC99"/>
                </a:solidFill>
              </a:rPr>
              <a:t>落后于同龄儿童的正常发育水平。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79388" y="404813"/>
            <a:ext cx="5903912" cy="543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/>
              <a:t>      </a:t>
            </a:r>
            <a:r>
              <a:rPr lang="zh-CN" altLang="en-US" sz="2800" b="1">
                <a:solidFill>
                  <a:srgbClr val="FF0000"/>
                </a:solidFill>
              </a:rPr>
              <a:t>智力低下</a:t>
            </a:r>
            <a:r>
              <a:rPr lang="zh-CN" altLang="en-US" sz="2800" b="1"/>
              <a:t>、</a:t>
            </a:r>
            <a:r>
              <a:rPr lang="zh-CN" altLang="en-US" sz="2800" b="1">
                <a:solidFill>
                  <a:srgbClr val="FF0000"/>
                </a:solidFill>
              </a:rPr>
              <a:t>听力障碍</a:t>
            </a:r>
            <a:r>
              <a:rPr lang="zh-CN" altLang="en-US" sz="2800" b="1"/>
              <a:t>、</a:t>
            </a:r>
            <a:r>
              <a:rPr lang="zh-CN" altLang="en-US" sz="2800" b="1">
                <a:solidFill>
                  <a:srgbClr val="FF0000"/>
                </a:solidFill>
              </a:rPr>
              <a:t>视觉障碍</a:t>
            </a:r>
            <a:r>
              <a:rPr lang="zh-CN" altLang="en-US" sz="2800" b="1"/>
              <a:t>、</a:t>
            </a:r>
            <a:r>
              <a:rPr lang="zh-CN" altLang="en-US" sz="2800" b="1">
                <a:solidFill>
                  <a:srgbClr val="FF0000"/>
                </a:solidFill>
              </a:rPr>
              <a:t>构音器官疾病</a:t>
            </a:r>
            <a:r>
              <a:rPr lang="zh-CN" altLang="en-US" sz="2800" b="1"/>
              <a:t>、</a:t>
            </a:r>
            <a:r>
              <a:rPr lang="zh-CN" altLang="en-US" sz="2800" b="1">
                <a:solidFill>
                  <a:srgbClr val="FF0000"/>
                </a:solidFill>
              </a:rPr>
              <a:t>中枢神经系统疾病</a:t>
            </a:r>
            <a:r>
              <a:rPr lang="zh-CN" altLang="en-US" sz="2800" b="1"/>
              <a:t>、</a:t>
            </a:r>
            <a:r>
              <a:rPr lang="zh-CN" altLang="en-US" sz="2800" b="1">
                <a:solidFill>
                  <a:srgbClr val="FF0000"/>
                </a:solidFill>
              </a:rPr>
              <a:t>语言环境不良等因素</a:t>
            </a:r>
            <a:r>
              <a:rPr lang="zh-CN" altLang="en-US" sz="2800" b="1"/>
              <a:t>均是儿童语言发育迟缓的常见原因。因此若发现儿童有语言发育迟缓现象</a:t>
            </a:r>
            <a:r>
              <a:rPr lang="en-US" altLang="zh-CN" sz="2800" b="1"/>
              <a:t>,</a:t>
            </a:r>
            <a:r>
              <a:rPr lang="zh-CN" altLang="en-US" sz="2800" b="1"/>
              <a:t>应努力查找病因。</a:t>
            </a:r>
          </a:p>
          <a:p>
            <a:r>
              <a:rPr lang="zh-CN" altLang="en-US" sz="2800" b="1"/>
              <a:t>      若儿童无以上明确原因而出现的语言发育明显延迟现象</a:t>
            </a:r>
            <a:r>
              <a:rPr lang="en-US" altLang="zh-CN" sz="2800" b="1"/>
              <a:t>,</a:t>
            </a:r>
            <a:r>
              <a:rPr lang="zh-CN" altLang="en-US" sz="2800" b="1"/>
              <a:t>则称为特发性语言发育障碍或发育性语言迟缓。</a:t>
            </a:r>
          </a:p>
          <a:p>
            <a:endParaRPr lang="zh-CN" altLang="en-US" sz="2800" b="1"/>
          </a:p>
          <a:p>
            <a:endParaRPr lang="zh-CN" altLang="en-US" sz="2800" b="1"/>
          </a:p>
          <a:p>
            <a:pPr>
              <a:spcBef>
                <a:spcPct val="50000"/>
              </a:spcBef>
            </a:pPr>
            <a:endParaRPr lang="zh-CN" altLang="en-US" sz="2800" b="1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4005263"/>
            <a:ext cx="6481763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folHlink"/>
                </a:solidFill>
              </a:rPr>
              <a:t>特发性语言发育障碍的病因目前尚不清楚</a:t>
            </a:r>
            <a:r>
              <a:rPr lang="en-US" altLang="zh-CN" sz="2800" b="1">
                <a:solidFill>
                  <a:schemeClr val="folHlink"/>
                </a:solidFill>
              </a:rPr>
              <a:t>,</a:t>
            </a:r>
            <a:r>
              <a:rPr lang="zh-CN" altLang="en-US" sz="2800" b="1">
                <a:solidFill>
                  <a:schemeClr val="folHlink"/>
                </a:solidFill>
              </a:rPr>
              <a:t>可能与脑组织的某些感知功能异常有关。一般认为主要由</a:t>
            </a:r>
            <a:r>
              <a:rPr lang="zh-CN" altLang="en-US" sz="2800" b="1">
                <a:solidFill>
                  <a:srgbClr val="FF0000"/>
                </a:solidFill>
              </a:rPr>
              <a:t>先天因素</a:t>
            </a:r>
            <a:r>
              <a:rPr lang="zh-CN" altLang="en-US" sz="2800" b="1">
                <a:solidFill>
                  <a:schemeClr val="folHlink"/>
                </a:solidFill>
              </a:rPr>
              <a:t>所致。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5435600" y="5516563"/>
            <a:ext cx="8229600" cy="4525962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8435" name="WordArt 6"/>
          <p:cNvSpPr>
            <a:spLocks noChangeArrowheads="1" noChangeShapeType="1" noTextEdit="1"/>
          </p:cNvSpPr>
          <p:nvPr/>
        </p:nvSpPr>
        <p:spPr bwMode="auto">
          <a:xfrm>
            <a:off x="1763713" y="5300663"/>
            <a:ext cx="504190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原因小归纳总结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124075" y="260350"/>
            <a:ext cx="21605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i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/>
                <a:ea typeface="宋体"/>
              </a:rPr>
              <a:t>智力因素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6011863" y="1628775"/>
            <a:ext cx="1866900" cy="7000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/>
                <a:ea typeface="宋体"/>
              </a:rPr>
              <a:t>听觉系统</a:t>
            </a: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 rot="5400000">
            <a:off x="-649287" y="1736725"/>
            <a:ext cx="3241675" cy="15843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宋体"/>
                <a:ea typeface="宋体"/>
              </a:rPr>
              <a:t>环境因素</a:t>
            </a:r>
          </a:p>
        </p:txBody>
      </p:sp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4787900" y="333375"/>
            <a:ext cx="37338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i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/>
                <a:ea typeface="宋体"/>
              </a:rPr>
              <a:t>中枢神经系统疾病</a:t>
            </a:r>
          </a:p>
        </p:txBody>
      </p:sp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3851275" y="2781300"/>
            <a:ext cx="2012950" cy="8778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36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宋体"/>
                <a:ea typeface="宋体"/>
              </a:rPr>
              <a:t>构音系统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3419475" y="1412875"/>
            <a:ext cx="22320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视觉障碍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8" grpId="0" animBg="1"/>
      <p:bldP spid="17419" grpId="0" animBg="1"/>
      <p:bldP spid="17420" grpId="0" animBg="1"/>
      <p:bldP spid="174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2843213" cy="283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folHlink"/>
                </a:solidFill>
              </a:rPr>
              <a:t>若儿童无以上</a:t>
            </a:r>
            <a:r>
              <a:rPr lang="zh-CN" altLang="en-US" sz="3600" b="1">
                <a:solidFill>
                  <a:srgbClr val="FF0000"/>
                </a:solidFill>
              </a:rPr>
              <a:t>明确原因</a:t>
            </a:r>
            <a:r>
              <a:rPr lang="zh-CN" altLang="en-US" sz="3600" b="1">
                <a:solidFill>
                  <a:schemeClr val="folHlink"/>
                </a:solidFill>
              </a:rPr>
              <a:t>而出现的语言发育明显延迟现象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2268538" y="1268413"/>
            <a:ext cx="1223962" cy="12239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4211638" y="3357563"/>
            <a:ext cx="1152525" cy="1223962"/>
          </a:xfrm>
          <a:prstGeom prst="upArrow">
            <a:avLst>
              <a:gd name="adj1" fmla="val 50000"/>
              <a:gd name="adj2" fmla="val 26550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5580063" y="1268413"/>
            <a:ext cx="1368425" cy="1152525"/>
          </a:xfrm>
          <a:prstGeom prst="leftArrow">
            <a:avLst>
              <a:gd name="adj1" fmla="val 50000"/>
              <a:gd name="adj2" fmla="val 29683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pic>
        <p:nvPicPr>
          <p:cNvPr id="20489" name="Picture 9" descr="timg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27463"/>
            <a:ext cx="381635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339975" y="2781300"/>
            <a:ext cx="4824413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i="1">
                <a:solidFill>
                  <a:srgbClr val="FF0000"/>
                </a:solidFill>
              </a:rPr>
              <a:t>则称为特发性语言发育障碍或发育性语言迟缓。的确是先天大脑迷之问题</a:t>
            </a:r>
          </a:p>
          <a:p>
            <a:pPr algn="ctr">
              <a:spcBef>
                <a:spcPct val="50000"/>
              </a:spcBef>
            </a:pPr>
            <a:endParaRPr lang="zh-CN" altLang="en-US" sz="40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4" grpId="1"/>
      <p:bldP spid="20486" grpId="0" animBg="1"/>
      <p:bldP spid="20486" grpId="1" animBg="1"/>
      <p:bldP spid="20487" grpId="0" animBg="1"/>
      <p:bldP spid="20487" grpId="1" animBg="1"/>
      <p:bldP spid="20488" grpId="0" animBg="1"/>
      <p:bldP spid="20488" grpId="1" animBg="1"/>
      <p:bldP spid="204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0"/>
            <a:ext cx="6481763" cy="6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i="1"/>
              <a:t>特发性语言发育障碍儿童在学前阶段可无明显的心理情绪异常，仍然活泼、愉快，上学后由于语言交流困难，小儿常出现焦虑、抑郁、退缩、违拗等行为问题。该类</a:t>
            </a:r>
            <a:r>
              <a:rPr lang="zh-CN" altLang="en-US" sz="2800" b="1" i="1">
                <a:solidFill>
                  <a:srgbClr val="FF0000"/>
                </a:solidFill>
              </a:rPr>
              <a:t>儿童常学习困难，主要是阅读、理解和计算困难。由于这些儿童的内在语言发育正常，因此可参加一些带有创造性的游戏，也可以绘画。具有一定的人际交往能力，如用表情和动作表示自己的需求。对母亲能表示依恋，能与小朋友一起玩耍。对患儿进行智力测验时，表现为言语部分差，但操作部分正常，出现言语智商和操作智商的分离</a:t>
            </a:r>
            <a:r>
              <a:rPr lang="zh-CN" altLang="en-US" sz="2800" b="1" i="1"/>
              <a:t>。</a:t>
            </a:r>
          </a:p>
          <a:p>
            <a:pPr>
              <a:spcBef>
                <a:spcPct val="50000"/>
              </a:spcBef>
            </a:pPr>
            <a:endParaRPr lang="zh-CN" altLang="en-US" sz="28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900113" y="620713"/>
            <a:ext cx="4824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如何诊断？</a:t>
            </a: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900113" y="1412875"/>
            <a:ext cx="755967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我们是有一套评定技术标准的。物体操作评定 、语言发育能力评定 、语言发育相关能力评定、交流态度评定 等等</a:t>
            </a:r>
          </a:p>
          <a:p>
            <a:r>
              <a:rPr lang="zh-CN" altLang="en-US"/>
              <a:t/>
            </a:r>
            <a:br>
              <a:rPr lang="zh-CN" altLang="en-US"/>
            </a:br>
            <a:r>
              <a:rPr lang="zh-CN" altLang="en-US" sz="1800">
                <a:hlinkClick r:id="rId2" action="ppaction://hlinkfile"/>
              </a:rPr>
              <a:t>儿童语言发育迟缓</a:t>
            </a:r>
            <a:r>
              <a:rPr lang="en-US" altLang="zh-CN" sz="1800">
                <a:hlinkClick r:id="rId2" action="ppaction://hlinkfile"/>
              </a:rPr>
              <a:t>(</a:t>
            </a:r>
            <a:r>
              <a:rPr lang="zh-CN" altLang="en-US" sz="1800">
                <a:hlinkClick r:id="rId2" action="ppaction://hlinkfile"/>
              </a:rPr>
              <a:t>评定技术</a:t>
            </a:r>
            <a:r>
              <a:rPr lang="en-US" altLang="zh-CN" sz="1800">
                <a:hlinkClick r:id="rId2" action="ppaction://hlinkfile"/>
              </a:rPr>
              <a:t>).doc</a:t>
            </a:r>
            <a:endParaRPr lang="en-US" altLang="zh-CN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不可轻易确诊为自闭症孤独症，儿童语言发育四岁前都不能确诊为迟滞，正常儿童在这期间也发展着语言。</a:t>
            </a:r>
            <a:endParaRPr lang="en-US" altLang="zh-CN" smtClean="0"/>
          </a:p>
          <a:p>
            <a:pPr eaLnBrk="1" hangingPunct="1"/>
            <a:r>
              <a:rPr lang="zh-CN" altLang="en-US" smtClean="0"/>
              <a:t>但早期干预仍然是必要的，如语言模仿练习</a:t>
            </a:r>
            <a:endParaRPr lang="en-US" altLang="zh-CN" smtClean="0"/>
          </a:p>
          <a:p>
            <a:pPr eaLnBrk="1" hangingPunct="1"/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733</Words>
  <PresentationFormat>全屏显示(4:3)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Calibri</vt:lpstr>
      <vt:lpstr>宋体</vt:lpstr>
      <vt:lpstr>Arial</vt:lpstr>
      <vt:lpstr>Office 主题</vt:lpstr>
      <vt:lpstr>幻灯片 1</vt:lpstr>
      <vt:lpstr>你说我语言发育迟缓？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语言发育迟缓</dc:title>
  <dc:creator>Administrator</dc:creator>
  <cp:lastModifiedBy>AutoBVT</cp:lastModifiedBy>
  <cp:revision>18</cp:revision>
  <dcterms:created xsi:type="dcterms:W3CDTF">2017-12-01T05:57:03Z</dcterms:created>
  <dcterms:modified xsi:type="dcterms:W3CDTF">2017-12-08T13:04:40Z</dcterms:modified>
</cp:coreProperties>
</file>