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686" r:id="rId3"/>
    <p:sldId id="2688" r:id="rId5"/>
    <p:sldId id="2689" r:id="rId6"/>
    <p:sldId id="2690" r:id="rId7"/>
    <p:sldId id="2691" r:id="rId8"/>
    <p:sldId id="2693" r:id="rId9"/>
    <p:sldId id="2692" r:id="rId10"/>
    <p:sldId id="2712" r:id="rId11"/>
    <p:sldId id="2709" r:id="rId12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E41"/>
    <a:srgbClr val="591E87"/>
    <a:srgbClr val="749A03"/>
    <a:srgbClr val="9EC304"/>
    <a:srgbClr val="A432E1"/>
    <a:srgbClr val="A7BC1B"/>
    <a:srgbClr val="C65568"/>
    <a:srgbClr val="591F0E"/>
    <a:srgbClr val="725A41"/>
    <a:srgbClr val="ECC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0" autoAdjust="0"/>
    <p:restoredTop sz="92986" autoAdjust="0"/>
  </p:normalViewPr>
  <p:slideViewPr>
    <p:cSldViewPr>
      <p:cViewPr varScale="1">
        <p:scale>
          <a:sx n="84" d="100"/>
          <a:sy n="84" d="100"/>
        </p:scale>
        <p:origin x="318" y="114"/>
      </p:cViewPr>
      <p:guideLst>
        <p:guide orient="horz" pos="736"/>
        <p:guide pos="4050"/>
        <p:guide pos="512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幼圆" panose="02010509060101010101" pitchFamily="49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06024D97-E667-405D-B634-E583E2108D71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幼圆" panose="02010509060101010101" pitchFamily="49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幼圆" panose="02010509060101010101" pitchFamily="49" charset="-122"/>
              </a:defRPr>
            </a:lvl1pPr>
          </a:lstStyle>
          <a:p>
            <a:fld id="{418F03C3-53C1-4F10-8DAF-D1F318E96C6E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幼圆" panose="02010509060101010101" pitchFamily="49" charset="-122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幼圆" panose="02010509060101010101" pitchFamily="49" charset="-122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幼圆" panose="02010509060101010101" pitchFamily="49" charset="-122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幼圆" panose="02010509060101010101" pitchFamily="49" charset="-122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幼圆" panose="02010509060101010101" pitchFamily="49" charset="-122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072CDB6-E1FA-46ED-B4B9-DDF96359B0CB}" type="slidenum">
              <a:rPr lang="zh-CN" altLang="en-US">
                <a:ea typeface="幼圆" panose="02010509060101010101" pitchFamily="49" charset="-122"/>
              </a:rPr>
            </a:fld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072CDB6-E1FA-46ED-B4B9-DDF96359B0CB}" type="slidenum">
              <a:rPr lang="zh-CN" altLang="en-US">
                <a:ea typeface="幼圆" panose="02010509060101010101" pitchFamily="49" charset="-122"/>
              </a:rPr>
            </a:fld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072CDB6-E1FA-46ED-B4B9-DDF96359B0CB}" type="slidenum">
              <a:rPr lang="zh-CN" altLang="en-US">
                <a:ea typeface="幼圆" panose="02010509060101010101" pitchFamily="49" charset="-122"/>
              </a:rPr>
            </a:fld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072CDB6-E1FA-46ED-B4B9-DDF96359B0CB}" type="slidenum">
              <a:rPr lang="zh-CN" altLang="en-US">
                <a:ea typeface="幼圆" panose="02010509060101010101" pitchFamily="49" charset="-122"/>
              </a:rPr>
            </a:fld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F072CDB6-E1FA-46ED-B4B9-DDF96359B0CB}" type="slidenum">
              <a:rPr lang="zh-CN" altLang="en-US">
                <a:ea typeface="幼圆" panose="02010509060101010101" pitchFamily="49" charset="-122"/>
              </a:rPr>
            </a:fld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601">
        <p14:window dir="vert"/>
      </p:transition>
    </mc:Choice>
    <mc:Fallback>
      <p:transition spd="slow" advTm="9601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幼圆" panose="02010509060101010101" pitchFamily="49" charset="-122"/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spd="slow" p14:dur="1500" advTm="9601">
        <p14:window dir="vert"/>
      </p:transition>
    </mc:Choice>
    <mc:Fallback>
      <p:transition spd="slow" advTm="9601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8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78" y="3171950"/>
            <a:ext cx="6769434" cy="3807806"/>
          </a:xfrm>
          <a:prstGeom prst="rect">
            <a:avLst/>
          </a:prstGeom>
        </p:spPr>
      </p:pic>
      <p:sp>
        <p:nvSpPr>
          <p:cNvPr id="49" name="任意多边形: 形状 48"/>
          <p:cNvSpPr/>
          <p:nvPr/>
        </p:nvSpPr>
        <p:spPr>
          <a:xfrm>
            <a:off x="-9331" y="3610947"/>
            <a:ext cx="1063690" cy="3116424"/>
          </a:xfrm>
          <a:custGeom>
            <a:avLst/>
            <a:gdLst>
              <a:gd name="connsiteX0" fmla="*/ 0 w 1063690"/>
              <a:gd name="connsiteY0" fmla="*/ 550506 h 3116424"/>
              <a:gd name="connsiteX1" fmla="*/ 1063690 w 1063690"/>
              <a:gd name="connsiteY1" fmla="*/ 0 h 3116424"/>
              <a:gd name="connsiteX2" fmla="*/ 821094 w 1063690"/>
              <a:gd name="connsiteY2" fmla="*/ 3116424 h 3116424"/>
              <a:gd name="connsiteX3" fmla="*/ 0 w 1063690"/>
              <a:gd name="connsiteY3" fmla="*/ 3116424 h 3116424"/>
              <a:gd name="connsiteX4" fmla="*/ 0 w 1063690"/>
              <a:gd name="connsiteY4" fmla="*/ 550506 h 31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690" h="3116424">
                <a:moveTo>
                  <a:pt x="0" y="550506"/>
                </a:moveTo>
                <a:lnTo>
                  <a:pt x="1063690" y="0"/>
                </a:lnTo>
                <a:lnTo>
                  <a:pt x="821094" y="3116424"/>
                </a:lnTo>
                <a:lnTo>
                  <a:pt x="0" y="3116424"/>
                </a:lnTo>
                <a:lnTo>
                  <a:pt x="0" y="55050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50" name="任意多边形: 形状 49"/>
          <p:cNvSpPr/>
          <p:nvPr/>
        </p:nvSpPr>
        <p:spPr>
          <a:xfrm>
            <a:off x="466531" y="1632857"/>
            <a:ext cx="3592285" cy="3442996"/>
          </a:xfrm>
          <a:custGeom>
            <a:avLst/>
            <a:gdLst>
              <a:gd name="connsiteX0" fmla="*/ 0 w 3592285"/>
              <a:gd name="connsiteY0" fmla="*/ 699796 h 3442996"/>
              <a:gd name="connsiteX1" fmla="*/ 3592285 w 3592285"/>
              <a:gd name="connsiteY1" fmla="*/ 0 h 3442996"/>
              <a:gd name="connsiteX2" fmla="*/ 2425959 w 3592285"/>
              <a:gd name="connsiteY2" fmla="*/ 3442996 h 3442996"/>
              <a:gd name="connsiteX3" fmla="*/ 0 w 3592285"/>
              <a:gd name="connsiteY3" fmla="*/ 699796 h 344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85" h="3442996">
                <a:moveTo>
                  <a:pt x="0" y="699796"/>
                </a:moveTo>
                <a:lnTo>
                  <a:pt x="3592285" y="0"/>
                </a:lnTo>
                <a:lnTo>
                  <a:pt x="2425959" y="3442996"/>
                </a:lnTo>
                <a:lnTo>
                  <a:pt x="0" y="69979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1968500" y="1276350"/>
            <a:ext cx="1270000" cy="965200"/>
          </a:xfrm>
          <a:custGeom>
            <a:avLst/>
            <a:gdLst>
              <a:gd name="connsiteX0" fmla="*/ 0 w 1270000"/>
              <a:gd name="connsiteY0" fmla="*/ 965200 h 965200"/>
              <a:gd name="connsiteX1" fmla="*/ 1035050 w 1270000"/>
              <a:gd name="connsiteY1" fmla="*/ 0 h 965200"/>
              <a:gd name="connsiteX2" fmla="*/ 1270000 w 1270000"/>
              <a:gd name="connsiteY2" fmla="*/ 93345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965200">
                <a:moveTo>
                  <a:pt x="0" y="965200"/>
                </a:moveTo>
                <a:lnTo>
                  <a:pt x="1035050" y="0"/>
                </a:lnTo>
                <a:lnTo>
                  <a:pt x="1270000" y="93345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3238500" y="0"/>
            <a:ext cx="2470795" cy="2392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任意多边形: 形状 40"/>
          <p:cNvSpPr/>
          <p:nvPr/>
        </p:nvSpPr>
        <p:spPr>
          <a:xfrm>
            <a:off x="400050" y="3019425"/>
            <a:ext cx="3457575" cy="1752600"/>
          </a:xfrm>
          <a:custGeom>
            <a:avLst/>
            <a:gdLst>
              <a:gd name="connsiteX0" fmla="*/ 733425 w 3457575"/>
              <a:gd name="connsiteY0" fmla="*/ 0 h 1752600"/>
              <a:gd name="connsiteX1" fmla="*/ 0 w 3457575"/>
              <a:gd name="connsiteY1" fmla="*/ 733425 h 1752600"/>
              <a:gd name="connsiteX2" fmla="*/ 3457575 w 3457575"/>
              <a:gd name="connsiteY2" fmla="*/ 1752600 h 1752600"/>
              <a:gd name="connsiteX3" fmla="*/ 3305175 w 3457575"/>
              <a:gd name="connsiteY3" fmla="*/ 1114425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7575" h="1752600">
                <a:moveTo>
                  <a:pt x="733425" y="0"/>
                </a:moveTo>
                <a:lnTo>
                  <a:pt x="0" y="733425"/>
                </a:lnTo>
                <a:lnTo>
                  <a:pt x="3457575" y="1752600"/>
                </a:lnTo>
                <a:lnTo>
                  <a:pt x="3305175" y="1114425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3333031" y="3760341"/>
            <a:ext cx="720080" cy="7200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8831" y="3256285"/>
            <a:ext cx="1668016" cy="15841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任意多边形: 形状 47"/>
          <p:cNvSpPr/>
          <p:nvPr/>
        </p:nvSpPr>
        <p:spPr>
          <a:xfrm>
            <a:off x="2686050" y="1428750"/>
            <a:ext cx="374650" cy="368300"/>
          </a:xfrm>
          <a:custGeom>
            <a:avLst/>
            <a:gdLst>
              <a:gd name="connsiteX0" fmla="*/ 0 w 374650"/>
              <a:gd name="connsiteY0" fmla="*/ 260350 h 368300"/>
              <a:gd name="connsiteX1" fmla="*/ 279400 w 374650"/>
              <a:gd name="connsiteY1" fmla="*/ 0 h 368300"/>
              <a:gd name="connsiteX2" fmla="*/ 374650 w 374650"/>
              <a:gd name="connsiteY2" fmla="*/ 368300 h 368300"/>
              <a:gd name="connsiteX3" fmla="*/ 0 w 374650"/>
              <a:gd name="connsiteY3" fmla="*/ 26035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650" h="368300">
                <a:moveTo>
                  <a:pt x="0" y="260350"/>
                </a:moveTo>
                <a:lnTo>
                  <a:pt x="279400" y="0"/>
                </a:lnTo>
                <a:lnTo>
                  <a:pt x="374650" y="368300"/>
                </a:lnTo>
                <a:lnTo>
                  <a:pt x="0" y="260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081905" y="2247900"/>
            <a:ext cx="729361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3200" dirty="0">
                <a:solidFill>
                  <a:schemeClr val="bg1"/>
                </a:solidFill>
              </a:rPr>
              <a:t>案例二---次要问题---</a:t>
            </a:r>
            <a:endParaRPr sz="3200" dirty="0">
              <a:solidFill>
                <a:schemeClr val="bg1"/>
              </a:solidFill>
            </a:endParaRPr>
          </a:p>
          <a:p>
            <a:pPr algn="l"/>
            <a:r>
              <a:rPr sz="3200" dirty="0">
                <a:solidFill>
                  <a:schemeClr val="bg1"/>
                </a:solidFill>
              </a:rPr>
              <a:t>智力障碍儿童康复治疗训练方法有哪些？可以达到什么效果？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67390" y="5774690"/>
            <a:ext cx="15081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>
                <a:solidFill>
                  <a:schemeClr val="bg1"/>
                </a:solidFill>
                <a:sym typeface="+mn-ea"/>
              </a:rPr>
              <a:t>一组（1）</a:t>
            </a:r>
            <a:endParaRPr lang="zh-CN" altLang="en-US" sz="2800">
              <a:solidFill>
                <a:schemeClr val="bg1"/>
              </a:solidFill>
            </a:endParaRPr>
          </a:p>
          <a:p>
            <a:pPr algn="l"/>
            <a:r>
              <a:rPr lang="zh-CN" altLang="en-US" sz="2800">
                <a:solidFill>
                  <a:schemeClr val="bg1"/>
                </a:solidFill>
              </a:rPr>
              <a:t>林盈盈  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9" grpId="0" animBg="1"/>
      <p:bldP spid="41" grpId="0" animBg="1"/>
      <p:bldP spid="48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/>
          <p:cNvSpPr/>
          <p:nvPr/>
        </p:nvSpPr>
        <p:spPr>
          <a:xfrm>
            <a:off x="35743" y="2421267"/>
            <a:ext cx="9088778" cy="4491342"/>
          </a:xfrm>
          <a:custGeom>
            <a:avLst/>
            <a:gdLst>
              <a:gd name="connsiteX0" fmla="*/ 0 w 6527800"/>
              <a:gd name="connsiteY0" fmla="*/ 0 h 3225800"/>
              <a:gd name="connsiteX1" fmla="*/ 5156200 w 6527800"/>
              <a:gd name="connsiteY1" fmla="*/ 38100 h 3225800"/>
              <a:gd name="connsiteX2" fmla="*/ 6527800 w 6527800"/>
              <a:gd name="connsiteY2" fmla="*/ 3225800 h 3225800"/>
              <a:gd name="connsiteX3" fmla="*/ 0 w 6527800"/>
              <a:gd name="connsiteY3" fmla="*/ 0 h 322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800" h="3225800">
                <a:moveTo>
                  <a:pt x="0" y="0"/>
                </a:moveTo>
                <a:lnTo>
                  <a:pt x="5156200" y="38100"/>
                </a:lnTo>
                <a:lnTo>
                  <a:pt x="6527800" y="3225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8401556" y="4958737"/>
            <a:ext cx="4657309" cy="2273913"/>
          </a:xfrm>
          <a:custGeom>
            <a:avLst/>
            <a:gdLst>
              <a:gd name="connsiteX0" fmla="*/ 0 w 7023100"/>
              <a:gd name="connsiteY0" fmla="*/ 0 h 3429000"/>
              <a:gd name="connsiteX1" fmla="*/ 1384300 w 7023100"/>
              <a:gd name="connsiteY1" fmla="*/ 3187700 h 3429000"/>
              <a:gd name="connsiteX2" fmla="*/ 1816100 w 7023100"/>
              <a:gd name="connsiteY2" fmla="*/ 3429000 h 3429000"/>
              <a:gd name="connsiteX3" fmla="*/ 7023100 w 7023100"/>
              <a:gd name="connsiteY3" fmla="*/ 3416300 h 3429000"/>
              <a:gd name="connsiteX4" fmla="*/ 0 w 7023100"/>
              <a:gd name="connsiteY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3100" h="3429000">
                <a:moveTo>
                  <a:pt x="0" y="0"/>
                </a:moveTo>
                <a:lnTo>
                  <a:pt x="1384300" y="3187700"/>
                </a:lnTo>
                <a:lnTo>
                  <a:pt x="1816100" y="3429000"/>
                </a:lnTo>
                <a:lnTo>
                  <a:pt x="7023100" y="3416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778" y="2240994"/>
            <a:ext cx="5836156" cy="3282836"/>
          </a:xfrm>
          <a:prstGeom prst="rect">
            <a:avLst/>
          </a:prstGeom>
        </p:spPr>
      </p:pic>
      <p:sp>
        <p:nvSpPr>
          <p:cNvPr id="24" name="文本框 23"/>
          <p:cNvSpPr txBox="1">
            <a:spLocks noChangeAspect="1" noChangeArrowheads="1"/>
          </p:cNvSpPr>
          <p:nvPr/>
        </p:nvSpPr>
        <p:spPr bwMode="auto">
          <a:xfrm>
            <a:off x="1228090" y="2554605"/>
            <a:ext cx="627316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sz="3200" dirty="0">
                <a:solidFill>
                  <a:schemeClr val="tx1"/>
                </a:solidFill>
                <a:sym typeface="+mn-ea"/>
              </a:rPr>
              <a:t>智力障碍儿童康复治疗训练方法有哪些？</a:t>
            </a:r>
            <a:endParaRPr lang="en-US" altLang="zh-CN" sz="3200" dirty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746889"/>
            <a:ext cx="12280265" cy="2875208"/>
            <a:chOff x="0" y="-746889"/>
            <a:chExt cx="12280265" cy="2875208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-488131"/>
              <a:ext cx="2392916" cy="2204722"/>
              <a:chOff x="1444172" y="591989"/>
              <a:chExt cx="5705283" cy="5256584"/>
            </a:xfrm>
          </p:grpSpPr>
          <p:sp>
            <p:nvSpPr>
              <p:cNvPr id="64" name="任意多边形: 形状 63"/>
              <p:cNvSpPr/>
              <p:nvPr/>
            </p:nvSpPr>
            <p:spPr>
              <a:xfrm>
                <a:off x="1901872" y="2405577"/>
                <a:ext cx="3592285" cy="3442996"/>
              </a:xfrm>
              <a:custGeom>
                <a:avLst/>
                <a:gdLst>
                  <a:gd name="connsiteX0" fmla="*/ 0 w 3592285"/>
                  <a:gd name="connsiteY0" fmla="*/ 699796 h 3442996"/>
                  <a:gd name="connsiteX1" fmla="*/ 3592285 w 3592285"/>
                  <a:gd name="connsiteY1" fmla="*/ 0 h 3442996"/>
                  <a:gd name="connsiteX2" fmla="*/ 2425959 w 3592285"/>
                  <a:gd name="connsiteY2" fmla="*/ 3442996 h 3442996"/>
                  <a:gd name="connsiteX3" fmla="*/ 0 w 3592285"/>
                  <a:gd name="connsiteY3" fmla="*/ 699796 h 344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2285" h="3442996">
                    <a:moveTo>
                      <a:pt x="0" y="699796"/>
                    </a:moveTo>
                    <a:lnTo>
                      <a:pt x="3592285" y="0"/>
                    </a:lnTo>
                    <a:lnTo>
                      <a:pt x="2425959" y="3442996"/>
                    </a:lnTo>
                    <a:lnTo>
                      <a:pt x="0" y="699796"/>
                    </a:ln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>
              <a:xfrm>
                <a:off x="3403842" y="2049069"/>
                <a:ext cx="1270001" cy="965200"/>
              </a:xfrm>
              <a:custGeom>
                <a:avLst/>
                <a:gdLst>
                  <a:gd name="connsiteX0" fmla="*/ 0 w 1270000"/>
                  <a:gd name="connsiteY0" fmla="*/ 965200 h 965200"/>
                  <a:gd name="connsiteX1" fmla="*/ 1035050 w 1270000"/>
                  <a:gd name="connsiteY1" fmla="*/ 0 h 965200"/>
                  <a:gd name="connsiteX2" fmla="*/ 1270000 w 1270000"/>
                  <a:gd name="connsiteY2" fmla="*/ 933450 h 965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00" h="965200">
                    <a:moveTo>
                      <a:pt x="0" y="965200"/>
                    </a:moveTo>
                    <a:lnTo>
                      <a:pt x="1035050" y="0"/>
                    </a:lnTo>
                    <a:lnTo>
                      <a:pt x="1270000" y="93345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>
              <a:xfrm>
                <a:off x="1835390" y="3792146"/>
                <a:ext cx="3457575" cy="1752599"/>
              </a:xfrm>
              <a:custGeom>
                <a:avLst/>
                <a:gdLst>
                  <a:gd name="connsiteX0" fmla="*/ 733425 w 3457575"/>
                  <a:gd name="connsiteY0" fmla="*/ 0 h 1752600"/>
                  <a:gd name="connsiteX1" fmla="*/ 0 w 3457575"/>
                  <a:gd name="connsiteY1" fmla="*/ 733425 h 1752600"/>
                  <a:gd name="connsiteX2" fmla="*/ 3457575 w 3457575"/>
                  <a:gd name="connsiteY2" fmla="*/ 1752600 h 1752600"/>
                  <a:gd name="connsiteX3" fmla="*/ 3305175 w 3457575"/>
                  <a:gd name="connsiteY3" fmla="*/ 1114425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57575" h="1752600">
                    <a:moveTo>
                      <a:pt x="733425" y="0"/>
                    </a:moveTo>
                    <a:lnTo>
                      <a:pt x="0" y="733425"/>
                    </a:lnTo>
                    <a:lnTo>
                      <a:pt x="3457575" y="1752600"/>
                    </a:lnTo>
                    <a:lnTo>
                      <a:pt x="3305175" y="1114425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H="1">
                <a:off x="4768373" y="4533062"/>
                <a:ext cx="720081" cy="72008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1444172" y="4029005"/>
                <a:ext cx="1668016" cy="158417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任意多边形: 形状 69"/>
              <p:cNvSpPr/>
              <p:nvPr/>
            </p:nvSpPr>
            <p:spPr>
              <a:xfrm>
                <a:off x="4121391" y="2201470"/>
                <a:ext cx="374650" cy="368301"/>
              </a:xfrm>
              <a:custGeom>
                <a:avLst/>
                <a:gdLst>
                  <a:gd name="connsiteX0" fmla="*/ 0 w 374650"/>
                  <a:gd name="connsiteY0" fmla="*/ 260350 h 368300"/>
                  <a:gd name="connsiteX1" fmla="*/ 279400 w 374650"/>
                  <a:gd name="connsiteY1" fmla="*/ 0 h 368300"/>
                  <a:gd name="connsiteX2" fmla="*/ 374650 w 374650"/>
                  <a:gd name="connsiteY2" fmla="*/ 368300 h 368300"/>
                  <a:gd name="connsiteX3" fmla="*/ 0 w 374650"/>
                  <a:gd name="connsiteY3" fmla="*/ 26035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4650" h="368300">
                    <a:moveTo>
                      <a:pt x="0" y="260350"/>
                    </a:moveTo>
                    <a:lnTo>
                      <a:pt x="279400" y="0"/>
                    </a:lnTo>
                    <a:lnTo>
                      <a:pt x="374650" y="368300"/>
                    </a:lnTo>
                    <a:lnTo>
                      <a:pt x="0" y="2603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 flipH="1">
                <a:off x="4678659" y="591989"/>
                <a:ext cx="2470796" cy="239218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>
              <a:off x="1696257" y="1164838"/>
              <a:ext cx="689335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8589615" y="1056826"/>
              <a:ext cx="216024" cy="21602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幼圆" panose="02010509060101010101" pitchFamily="49" charset="-122"/>
              </a:endParaRPr>
            </a:p>
          </p:txBody>
        </p:sp>
        <p:pic>
          <p:nvPicPr>
            <p:cNvPr id="75" name="图片 7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06853">
              <a:off x="4041281" y="-746889"/>
              <a:ext cx="5111480" cy="287520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894205" y="213866"/>
              <a:ext cx="10386060" cy="953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一、采用康复心理护理及肢体训练、语言训练、运动训练、针灸、等综合治疗。</a:t>
              </a:r>
              <a:endParaRPr lang="zh-CN" altLang="en-US" sz="2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461770" y="1894840"/>
            <a:ext cx="10693400" cy="4984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（1）语言训练：对语言障碍的患儿，在家长的配合下进行语言训练，使其逐步恢复语言的功能。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2）智力发育迟缓的训练：采用运动处方的训练，运动训练是中枢神经最有效的刺激形式，所有运动都可向中枢神经提供感觉运动和反射性传入。多次重复训练是条件反射的综合，使大脑皮质建立暂时性的联系和条件反射。配合其他综合治疗措施例如体育疗法和功能训练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3）心理康复治疗：根据个体差异，对每个患儿采取不同的心理干预手段。可采用支持疗法、认知治疗、行为矫正和家庭疗法等心理治疗方法。应采用心理治疗方法使家长及患儿树立战胜疾病的信心，使他们能自觉配合我们进行康复治疗护理，达到康复治疗的目的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（4）辅助针灸疗法：小儿头针疗法，因为天天有语言障碍，可选择针灸语言一、二、三区。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704344"/>
            <a:ext cx="9140061" cy="2875208"/>
            <a:chOff x="0" y="-704344"/>
            <a:chExt cx="9140061" cy="2875208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-488131"/>
              <a:ext cx="2392916" cy="2204722"/>
              <a:chOff x="1444172" y="591989"/>
              <a:chExt cx="5705283" cy="5256584"/>
            </a:xfrm>
          </p:grpSpPr>
          <p:sp>
            <p:nvSpPr>
              <p:cNvPr id="64" name="任意多边形: 形状 63"/>
              <p:cNvSpPr/>
              <p:nvPr/>
            </p:nvSpPr>
            <p:spPr>
              <a:xfrm>
                <a:off x="1901872" y="2405577"/>
                <a:ext cx="3592285" cy="3442996"/>
              </a:xfrm>
              <a:custGeom>
                <a:avLst/>
                <a:gdLst>
                  <a:gd name="connsiteX0" fmla="*/ 0 w 3592285"/>
                  <a:gd name="connsiteY0" fmla="*/ 699796 h 3442996"/>
                  <a:gd name="connsiteX1" fmla="*/ 3592285 w 3592285"/>
                  <a:gd name="connsiteY1" fmla="*/ 0 h 3442996"/>
                  <a:gd name="connsiteX2" fmla="*/ 2425959 w 3592285"/>
                  <a:gd name="connsiteY2" fmla="*/ 3442996 h 3442996"/>
                  <a:gd name="connsiteX3" fmla="*/ 0 w 3592285"/>
                  <a:gd name="connsiteY3" fmla="*/ 699796 h 344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2285" h="3442996">
                    <a:moveTo>
                      <a:pt x="0" y="699796"/>
                    </a:moveTo>
                    <a:lnTo>
                      <a:pt x="3592285" y="0"/>
                    </a:lnTo>
                    <a:lnTo>
                      <a:pt x="2425959" y="3442996"/>
                    </a:lnTo>
                    <a:lnTo>
                      <a:pt x="0" y="699796"/>
                    </a:ln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>
              <a:xfrm>
                <a:off x="3403842" y="2049069"/>
                <a:ext cx="1270001" cy="965200"/>
              </a:xfrm>
              <a:custGeom>
                <a:avLst/>
                <a:gdLst>
                  <a:gd name="connsiteX0" fmla="*/ 0 w 1270000"/>
                  <a:gd name="connsiteY0" fmla="*/ 965200 h 965200"/>
                  <a:gd name="connsiteX1" fmla="*/ 1035050 w 1270000"/>
                  <a:gd name="connsiteY1" fmla="*/ 0 h 965200"/>
                  <a:gd name="connsiteX2" fmla="*/ 1270000 w 1270000"/>
                  <a:gd name="connsiteY2" fmla="*/ 933450 h 965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00" h="965200">
                    <a:moveTo>
                      <a:pt x="0" y="965200"/>
                    </a:moveTo>
                    <a:lnTo>
                      <a:pt x="1035050" y="0"/>
                    </a:lnTo>
                    <a:lnTo>
                      <a:pt x="1270000" y="93345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>
              <a:xfrm>
                <a:off x="1835390" y="3792146"/>
                <a:ext cx="3457575" cy="1752599"/>
              </a:xfrm>
              <a:custGeom>
                <a:avLst/>
                <a:gdLst>
                  <a:gd name="connsiteX0" fmla="*/ 733425 w 3457575"/>
                  <a:gd name="connsiteY0" fmla="*/ 0 h 1752600"/>
                  <a:gd name="connsiteX1" fmla="*/ 0 w 3457575"/>
                  <a:gd name="connsiteY1" fmla="*/ 733425 h 1752600"/>
                  <a:gd name="connsiteX2" fmla="*/ 3457575 w 3457575"/>
                  <a:gd name="connsiteY2" fmla="*/ 1752600 h 1752600"/>
                  <a:gd name="connsiteX3" fmla="*/ 3305175 w 3457575"/>
                  <a:gd name="connsiteY3" fmla="*/ 1114425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57575" h="1752600">
                    <a:moveTo>
                      <a:pt x="733425" y="0"/>
                    </a:moveTo>
                    <a:lnTo>
                      <a:pt x="0" y="733425"/>
                    </a:lnTo>
                    <a:lnTo>
                      <a:pt x="3457575" y="1752600"/>
                    </a:lnTo>
                    <a:lnTo>
                      <a:pt x="3305175" y="1114425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H="1">
                <a:off x="4768373" y="4533062"/>
                <a:ext cx="720081" cy="72008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1444172" y="4029005"/>
                <a:ext cx="1668016" cy="158417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任意多边形: 形状 69"/>
              <p:cNvSpPr/>
              <p:nvPr/>
            </p:nvSpPr>
            <p:spPr>
              <a:xfrm>
                <a:off x="4121391" y="2201470"/>
                <a:ext cx="374650" cy="368301"/>
              </a:xfrm>
              <a:custGeom>
                <a:avLst/>
                <a:gdLst>
                  <a:gd name="connsiteX0" fmla="*/ 0 w 374650"/>
                  <a:gd name="connsiteY0" fmla="*/ 260350 h 368300"/>
                  <a:gd name="connsiteX1" fmla="*/ 279400 w 374650"/>
                  <a:gd name="connsiteY1" fmla="*/ 0 h 368300"/>
                  <a:gd name="connsiteX2" fmla="*/ 374650 w 374650"/>
                  <a:gd name="connsiteY2" fmla="*/ 368300 h 368300"/>
                  <a:gd name="connsiteX3" fmla="*/ 0 w 374650"/>
                  <a:gd name="connsiteY3" fmla="*/ 26035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4650" h="368300">
                    <a:moveTo>
                      <a:pt x="0" y="260350"/>
                    </a:moveTo>
                    <a:lnTo>
                      <a:pt x="279400" y="0"/>
                    </a:lnTo>
                    <a:lnTo>
                      <a:pt x="374650" y="368300"/>
                    </a:lnTo>
                    <a:lnTo>
                      <a:pt x="0" y="2603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 flipH="1">
                <a:off x="4678659" y="591989"/>
                <a:ext cx="2470796" cy="239218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>
              <a:off x="1696257" y="1164838"/>
              <a:ext cx="689335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8589615" y="1056826"/>
              <a:ext cx="216024" cy="21602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幼圆" panose="02010509060101010101" pitchFamily="49" charset="-122"/>
              </a:endParaRPr>
            </a:p>
          </p:txBody>
        </p:sp>
        <p:pic>
          <p:nvPicPr>
            <p:cNvPr id="75" name="图片 7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06853">
              <a:off x="4028581" y="-704344"/>
              <a:ext cx="5111480" cy="2875208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2252911" y="572825"/>
              <a:ext cx="375793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二、家庭教育心理康复</a:t>
              </a:r>
              <a:endParaRPr lang="zh-CN" altLang="en-US" sz="2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14450" y="2272665"/>
            <a:ext cx="8324215" cy="376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（1）社会生活适应能力（30%）：包括个人、家庭、社会生活适应方面的知识和能力的训练。（2）活动训练（40%）：包括大小肌肉能力训练，运动能力训练，体育、美术、音乐、手工、游戏，观察认知能力。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（3）实用语算（20%）：基本的语文，言语交往能力发展，常用汉字认识和应用，简单阅读与书写，日常生活中算术知识和应用，货币、基本的算术、常用计量单位、时间。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（4）音乐教学（10%）。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感觉统合训练。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704344"/>
            <a:ext cx="9140061" cy="2875208"/>
            <a:chOff x="0" y="-704344"/>
            <a:chExt cx="9140061" cy="2875208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-488131"/>
              <a:ext cx="2392916" cy="2204722"/>
              <a:chOff x="1444172" y="591989"/>
              <a:chExt cx="5705283" cy="5256584"/>
            </a:xfrm>
          </p:grpSpPr>
          <p:sp>
            <p:nvSpPr>
              <p:cNvPr id="64" name="任意多边形: 形状 63"/>
              <p:cNvSpPr/>
              <p:nvPr/>
            </p:nvSpPr>
            <p:spPr>
              <a:xfrm>
                <a:off x="1901872" y="2405577"/>
                <a:ext cx="3592285" cy="3442996"/>
              </a:xfrm>
              <a:custGeom>
                <a:avLst/>
                <a:gdLst>
                  <a:gd name="connsiteX0" fmla="*/ 0 w 3592285"/>
                  <a:gd name="connsiteY0" fmla="*/ 699796 h 3442996"/>
                  <a:gd name="connsiteX1" fmla="*/ 3592285 w 3592285"/>
                  <a:gd name="connsiteY1" fmla="*/ 0 h 3442996"/>
                  <a:gd name="connsiteX2" fmla="*/ 2425959 w 3592285"/>
                  <a:gd name="connsiteY2" fmla="*/ 3442996 h 3442996"/>
                  <a:gd name="connsiteX3" fmla="*/ 0 w 3592285"/>
                  <a:gd name="connsiteY3" fmla="*/ 699796 h 344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2285" h="3442996">
                    <a:moveTo>
                      <a:pt x="0" y="699796"/>
                    </a:moveTo>
                    <a:lnTo>
                      <a:pt x="3592285" y="0"/>
                    </a:lnTo>
                    <a:lnTo>
                      <a:pt x="2425959" y="3442996"/>
                    </a:lnTo>
                    <a:lnTo>
                      <a:pt x="0" y="699796"/>
                    </a:ln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>
              <a:xfrm>
                <a:off x="3403842" y="2049069"/>
                <a:ext cx="1270001" cy="965200"/>
              </a:xfrm>
              <a:custGeom>
                <a:avLst/>
                <a:gdLst>
                  <a:gd name="connsiteX0" fmla="*/ 0 w 1270000"/>
                  <a:gd name="connsiteY0" fmla="*/ 965200 h 965200"/>
                  <a:gd name="connsiteX1" fmla="*/ 1035050 w 1270000"/>
                  <a:gd name="connsiteY1" fmla="*/ 0 h 965200"/>
                  <a:gd name="connsiteX2" fmla="*/ 1270000 w 1270000"/>
                  <a:gd name="connsiteY2" fmla="*/ 933450 h 965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00" h="965200">
                    <a:moveTo>
                      <a:pt x="0" y="965200"/>
                    </a:moveTo>
                    <a:lnTo>
                      <a:pt x="1035050" y="0"/>
                    </a:lnTo>
                    <a:lnTo>
                      <a:pt x="1270000" y="93345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>
              <a:xfrm>
                <a:off x="1835390" y="3792146"/>
                <a:ext cx="3457575" cy="1752599"/>
              </a:xfrm>
              <a:custGeom>
                <a:avLst/>
                <a:gdLst>
                  <a:gd name="connsiteX0" fmla="*/ 733425 w 3457575"/>
                  <a:gd name="connsiteY0" fmla="*/ 0 h 1752600"/>
                  <a:gd name="connsiteX1" fmla="*/ 0 w 3457575"/>
                  <a:gd name="connsiteY1" fmla="*/ 733425 h 1752600"/>
                  <a:gd name="connsiteX2" fmla="*/ 3457575 w 3457575"/>
                  <a:gd name="connsiteY2" fmla="*/ 1752600 h 1752600"/>
                  <a:gd name="connsiteX3" fmla="*/ 3305175 w 3457575"/>
                  <a:gd name="connsiteY3" fmla="*/ 1114425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57575" h="1752600">
                    <a:moveTo>
                      <a:pt x="733425" y="0"/>
                    </a:moveTo>
                    <a:lnTo>
                      <a:pt x="0" y="733425"/>
                    </a:lnTo>
                    <a:lnTo>
                      <a:pt x="3457575" y="1752600"/>
                    </a:lnTo>
                    <a:lnTo>
                      <a:pt x="3305175" y="1114425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H="1">
                <a:off x="4768373" y="4533062"/>
                <a:ext cx="720081" cy="72008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1444172" y="4029005"/>
                <a:ext cx="1668016" cy="158417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任意多边形: 形状 69"/>
              <p:cNvSpPr/>
              <p:nvPr/>
            </p:nvSpPr>
            <p:spPr>
              <a:xfrm>
                <a:off x="4121391" y="2201470"/>
                <a:ext cx="374650" cy="368301"/>
              </a:xfrm>
              <a:custGeom>
                <a:avLst/>
                <a:gdLst>
                  <a:gd name="connsiteX0" fmla="*/ 0 w 374650"/>
                  <a:gd name="connsiteY0" fmla="*/ 260350 h 368300"/>
                  <a:gd name="connsiteX1" fmla="*/ 279400 w 374650"/>
                  <a:gd name="connsiteY1" fmla="*/ 0 h 368300"/>
                  <a:gd name="connsiteX2" fmla="*/ 374650 w 374650"/>
                  <a:gd name="connsiteY2" fmla="*/ 368300 h 368300"/>
                  <a:gd name="connsiteX3" fmla="*/ 0 w 374650"/>
                  <a:gd name="connsiteY3" fmla="*/ 26035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4650" h="368300">
                    <a:moveTo>
                      <a:pt x="0" y="260350"/>
                    </a:moveTo>
                    <a:lnTo>
                      <a:pt x="279400" y="0"/>
                    </a:lnTo>
                    <a:lnTo>
                      <a:pt x="374650" y="368300"/>
                    </a:lnTo>
                    <a:lnTo>
                      <a:pt x="0" y="2603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 flipH="1">
                <a:off x="4678659" y="591989"/>
                <a:ext cx="2470796" cy="239218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>
              <a:off x="1696257" y="1164838"/>
              <a:ext cx="689335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2252911" y="572825"/>
              <a:ext cx="3400425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三、多媒体教学训练</a:t>
              </a:r>
              <a:endParaRPr lang="zh-CN" altLang="en-US" sz="2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589615" y="1056826"/>
              <a:ext cx="216024" cy="21602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幼圆" panose="02010509060101010101" pitchFamily="49" charset="-122"/>
              </a:endParaRPr>
            </a:p>
          </p:txBody>
        </p:sp>
        <p:pic>
          <p:nvPicPr>
            <p:cNvPr id="75" name="图片 7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06853">
              <a:off x="4028581" y="-704344"/>
              <a:ext cx="5111480" cy="2875208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354455" y="2075180"/>
            <a:ext cx="8399780" cy="4984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（1）感知能力的康复训练：运用动画的形式通过颜色辨别、方位辨别、声音的模仿、触觉分辨、记忆能力对宝宝进行康复训练。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（2）认知能力训练：运用多媒体以非常形象生动的方式，让宝宝认识形状、认识蔬菜和水果、卡片配对、认识数字、认识时间。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（3）语言交流能力的康复训练：运用多媒体让宝宝与网络动画人物进行各种各式的对话，把宝宝家长的图片做成课件并与之对话。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1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（4）社会适应能力的康复训练：运用多媒体对宝宝进行综合性的康复训练，包括看公益动画片、和家人视频聊天、和同学交流等。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5264150" y="336550"/>
            <a:ext cx="7594600" cy="6896100"/>
          </a:xfrm>
          <a:custGeom>
            <a:avLst/>
            <a:gdLst>
              <a:gd name="connsiteX0" fmla="*/ 7594600 w 7594600"/>
              <a:gd name="connsiteY0" fmla="*/ 0 h 6896100"/>
              <a:gd name="connsiteX1" fmla="*/ 0 w 7594600"/>
              <a:gd name="connsiteY1" fmla="*/ 3035300 h 6896100"/>
              <a:gd name="connsiteX2" fmla="*/ 2032000 w 7594600"/>
              <a:gd name="connsiteY2" fmla="*/ 6896100 h 6896100"/>
              <a:gd name="connsiteX3" fmla="*/ 7594600 w 7594600"/>
              <a:gd name="connsiteY3" fmla="*/ 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600" h="6896100">
                <a:moveTo>
                  <a:pt x="7594600" y="0"/>
                </a:moveTo>
                <a:lnTo>
                  <a:pt x="0" y="3035300"/>
                </a:lnTo>
                <a:lnTo>
                  <a:pt x="2032000" y="6896100"/>
                </a:lnTo>
                <a:lnTo>
                  <a:pt x="7594600" y="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14" y="1310561"/>
            <a:ext cx="8268602" cy="4651086"/>
          </a:xfrm>
          <a:prstGeom prst="rect">
            <a:avLst/>
          </a:prstGeom>
        </p:spPr>
      </p:pic>
      <p:sp>
        <p:nvSpPr>
          <p:cNvPr id="23" name="文本框 22"/>
          <p:cNvSpPr txBox="1">
            <a:spLocks noChangeAspect="1" noChangeArrowheads="1"/>
          </p:cNvSpPr>
          <p:nvPr/>
        </p:nvSpPr>
        <p:spPr bwMode="auto">
          <a:xfrm>
            <a:off x="5941695" y="3096260"/>
            <a:ext cx="41783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sz="3200" b="1" dirty="0">
                <a:solidFill>
                  <a:schemeClr val="tx1"/>
                </a:solidFill>
                <a:sym typeface="+mn-ea"/>
              </a:rPr>
              <a:t>可以达到什么效果？</a:t>
            </a:r>
            <a:endParaRPr lang="en-US" altLang="zh-CN" sz="3200" b="1" dirty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704344"/>
            <a:ext cx="8805639" cy="2875208"/>
            <a:chOff x="0" y="-704344"/>
            <a:chExt cx="8805639" cy="2875208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-488131"/>
              <a:ext cx="2392916" cy="2204722"/>
              <a:chOff x="1444172" y="591989"/>
              <a:chExt cx="5705283" cy="5256584"/>
            </a:xfrm>
          </p:grpSpPr>
          <p:sp>
            <p:nvSpPr>
              <p:cNvPr id="64" name="任意多边形: 形状 63"/>
              <p:cNvSpPr/>
              <p:nvPr/>
            </p:nvSpPr>
            <p:spPr>
              <a:xfrm>
                <a:off x="1901872" y="2405577"/>
                <a:ext cx="3592285" cy="3442996"/>
              </a:xfrm>
              <a:custGeom>
                <a:avLst/>
                <a:gdLst>
                  <a:gd name="connsiteX0" fmla="*/ 0 w 3592285"/>
                  <a:gd name="connsiteY0" fmla="*/ 699796 h 3442996"/>
                  <a:gd name="connsiteX1" fmla="*/ 3592285 w 3592285"/>
                  <a:gd name="connsiteY1" fmla="*/ 0 h 3442996"/>
                  <a:gd name="connsiteX2" fmla="*/ 2425959 w 3592285"/>
                  <a:gd name="connsiteY2" fmla="*/ 3442996 h 3442996"/>
                  <a:gd name="connsiteX3" fmla="*/ 0 w 3592285"/>
                  <a:gd name="connsiteY3" fmla="*/ 699796 h 344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2285" h="3442996">
                    <a:moveTo>
                      <a:pt x="0" y="699796"/>
                    </a:moveTo>
                    <a:lnTo>
                      <a:pt x="3592285" y="0"/>
                    </a:lnTo>
                    <a:lnTo>
                      <a:pt x="2425959" y="3442996"/>
                    </a:lnTo>
                    <a:lnTo>
                      <a:pt x="0" y="699796"/>
                    </a:ln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>
              <a:xfrm>
                <a:off x="3403842" y="2049069"/>
                <a:ext cx="1270001" cy="965200"/>
              </a:xfrm>
              <a:custGeom>
                <a:avLst/>
                <a:gdLst>
                  <a:gd name="connsiteX0" fmla="*/ 0 w 1270000"/>
                  <a:gd name="connsiteY0" fmla="*/ 965200 h 965200"/>
                  <a:gd name="connsiteX1" fmla="*/ 1035050 w 1270000"/>
                  <a:gd name="connsiteY1" fmla="*/ 0 h 965200"/>
                  <a:gd name="connsiteX2" fmla="*/ 1270000 w 1270000"/>
                  <a:gd name="connsiteY2" fmla="*/ 933450 h 965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000" h="965200">
                    <a:moveTo>
                      <a:pt x="0" y="965200"/>
                    </a:moveTo>
                    <a:lnTo>
                      <a:pt x="1035050" y="0"/>
                    </a:lnTo>
                    <a:lnTo>
                      <a:pt x="1270000" y="933450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>
              <a:xfrm>
                <a:off x="1835390" y="3792146"/>
                <a:ext cx="3457575" cy="1752599"/>
              </a:xfrm>
              <a:custGeom>
                <a:avLst/>
                <a:gdLst>
                  <a:gd name="connsiteX0" fmla="*/ 733425 w 3457575"/>
                  <a:gd name="connsiteY0" fmla="*/ 0 h 1752600"/>
                  <a:gd name="connsiteX1" fmla="*/ 0 w 3457575"/>
                  <a:gd name="connsiteY1" fmla="*/ 733425 h 1752600"/>
                  <a:gd name="connsiteX2" fmla="*/ 3457575 w 3457575"/>
                  <a:gd name="connsiteY2" fmla="*/ 1752600 h 1752600"/>
                  <a:gd name="connsiteX3" fmla="*/ 3305175 w 3457575"/>
                  <a:gd name="connsiteY3" fmla="*/ 1114425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57575" h="1752600">
                    <a:moveTo>
                      <a:pt x="733425" y="0"/>
                    </a:moveTo>
                    <a:lnTo>
                      <a:pt x="0" y="733425"/>
                    </a:lnTo>
                    <a:lnTo>
                      <a:pt x="3457575" y="1752600"/>
                    </a:lnTo>
                    <a:lnTo>
                      <a:pt x="3305175" y="1114425"/>
                    </a:lnTo>
                  </a:path>
                </a:pathLst>
              </a:cu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H="1">
                <a:off x="4768373" y="4533062"/>
                <a:ext cx="720081" cy="720081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1444172" y="4029005"/>
                <a:ext cx="1668016" cy="158417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任意多边形: 形状 69"/>
              <p:cNvSpPr/>
              <p:nvPr/>
            </p:nvSpPr>
            <p:spPr>
              <a:xfrm>
                <a:off x="4121391" y="2201470"/>
                <a:ext cx="374650" cy="368301"/>
              </a:xfrm>
              <a:custGeom>
                <a:avLst/>
                <a:gdLst>
                  <a:gd name="connsiteX0" fmla="*/ 0 w 374650"/>
                  <a:gd name="connsiteY0" fmla="*/ 260350 h 368300"/>
                  <a:gd name="connsiteX1" fmla="*/ 279400 w 374650"/>
                  <a:gd name="connsiteY1" fmla="*/ 0 h 368300"/>
                  <a:gd name="connsiteX2" fmla="*/ 374650 w 374650"/>
                  <a:gd name="connsiteY2" fmla="*/ 368300 h 368300"/>
                  <a:gd name="connsiteX3" fmla="*/ 0 w 374650"/>
                  <a:gd name="connsiteY3" fmla="*/ 260350 h 36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4650" h="368300">
                    <a:moveTo>
                      <a:pt x="0" y="260350"/>
                    </a:moveTo>
                    <a:lnTo>
                      <a:pt x="279400" y="0"/>
                    </a:lnTo>
                    <a:lnTo>
                      <a:pt x="374650" y="368300"/>
                    </a:lnTo>
                    <a:lnTo>
                      <a:pt x="0" y="2603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幼圆" panose="02010509060101010101" pitchFamily="49" charset="-122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 flipH="1">
                <a:off x="4678659" y="591989"/>
                <a:ext cx="2470796" cy="239218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>
              <a:off x="1696257" y="1164838"/>
              <a:ext cx="689335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2252911" y="572825"/>
              <a:ext cx="3098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altLang="zh-CN" sz="2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589615" y="1056826"/>
              <a:ext cx="216024" cy="21602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幼圆" panose="02010509060101010101" pitchFamily="49" charset="-122"/>
              </a:endParaRPr>
            </a:p>
          </p:txBody>
        </p:sp>
        <p:pic>
          <p:nvPicPr>
            <p:cNvPr id="75" name="图片 7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06853">
              <a:off x="1947686" y="-704344"/>
              <a:ext cx="5111480" cy="2875208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394460" y="1708785"/>
            <a:ext cx="9883775" cy="5292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latinLnBrk="0" hangingPunct="1">
              <a:lnSpc>
                <a:spcPts val="33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1）使其在心理、智力、体能诸方面得到发展，最大限度地补偿其缺陷，掌握生活中实用的知识，形成基本的生活实用技能和良好习惯，为步入学校打基础。主要补偿运动、感知、言语、思维、个性等方面的缺陷。促进其早日入学，接受最基本的文化教育。（启发：智力低下儿童往往依赖成人照顾的时期要比正常儿童长，这就使大多数家长忽略了及时培养智力低下儿童的独立性，家长们长期代替他们做许多他们自己应该学着做的事情，例如用勺子吃饭、自己攒衣服等，结果使智力低下儿童失去了学习和锻炼的机会。）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3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（2）感知能力，患儿分辨方位的能力有很大提升，可分辨上下和前后。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3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（3）认知能力改善明显，可认识整点的时间和所有数字。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3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（4）语言交流能力发展，可回答名字、几岁等简单问题。</a:t>
            </a:r>
            <a:endParaRPr lang="zh-CN" altLang="en-US" sz="2400" b="1">
              <a:solidFill>
                <a:schemeClr val="bg1"/>
              </a:solidFill>
            </a:endParaRPr>
          </a:p>
          <a:p>
            <a:pPr eaLnBrk="1" latinLnBrk="0" hangingPunct="1">
              <a:lnSpc>
                <a:spcPts val="338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（5）社会适应能力增强，认识人数增加。</a:t>
            </a:r>
            <a:endParaRPr lang="zh-CN" altLang="en-US" sz="2400" b="1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任意多边形: 形状 48"/>
          <p:cNvSpPr/>
          <p:nvPr/>
        </p:nvSpPr>
        <p:spPr>
          <a:xfrm>
            <a:off x="-9331" y="3610947"/>
            <a:ext cx="1063690" cy="3116424"/>
          </a:xfrm>
          <a:custGeom>
            <a:avLst/>
            <a:gdLst>
              <a:gd name="connsiteX0" fmla="*/ 0 w 1063690"/>
              <a:gd name="connsiteY0" fmla="*/ 550506 h 3116424"/>
              <a:gd name="connsiteX1" fmla="*/ 1063690 w 1063690"/>
              <a:gd name="connsiteY1" fmla="*/ 0 h 3116424"/>
              <a:gd name="connsiteX2" fmla="*/ 821094 w 1063690"/>
              <a:gd name="connsiteY2" fmla="*/ 3116424 h 3116424"/>
              <a:gd name="connsiteX3" fmla="*/ 0 w 1063690"/>
              <a:gd name="connsiteY3" fmla="*/ 3116424 h 3116424"/>
              <a:gd name="connsiteX4" fmla="*/ 0 w 1063690"/>
              <a:gd name="connsiteY4" fmla="*/ 550506 h 31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690" h="3116424">
                <a:moveTo>
                  <a:pt x="0" y="550506"/>
                </a:moveTo>
                <a:lnTo>
                  <a:pt x="1063690" y="0"/>
                </a:lnTo>
                <a:lnTo>
                  <a:pt x="821094" y="3116424"/>
                </a:lnTo>
                <a:lnTo>
                  <a:pt x="0" y="3116424"/>
                </a:lnTo>
                <a:lnTo>
                  <a:pt x="0" y="55050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50" name="任意多边形: 形状 49"/>
          <p:cNvSpPr/>
          <p:nvPr/>
        </p:nvSpPr>
        <p:spPr>
          <a:xfrm>
            <a:off x="466531" y="1632857"/>
            <a:ext cx="3592285" cy="3442996"/>
          </a:xfrm>
          <a:custGeom>
            <a:avLst/>
            <a:gdLst>
              <a:gd name="connsiteX0" fmla="*/ 0 w 3592285"/>
              <a:gd name="connsiteY0" fmla="*/ 699796 h 3442996"/>
              <a:gd name="connsiteX1" fmla="*/ 3592285 w 3592285"/>
              <a:gd name="connsiteY1" fmla="*/ 0 h 3442996"/>
              <a:gd name="connsiteX2" fmla="*/ 2425959 w 3592285"/>
              <a:gd name="connsiteY2" fmla="*/ 3442996 h 3442996"/>
              <a:gd name="connsiteX3" fmla="*/ 0 w 3592285"/>
              <a:gd name="connsiteY3" fmla="*/ 699796 h 344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85" h="3442996">
                <a:moveTo>
                  <a:pt x="0" y="699796"/>
                </a:moveTo>
                <a:lnTo>
                  <a:pt x="3592285" y="0"/>
                </a:lnTo>
                <a:lnTo>
                  <a:pt x="2425959" y="3442996"/>
                </a:lnTo>
                <a:lnTo>
                  <a:pt x="0" y="69979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1968500" y="1276350"/>
            <a:ext cx="1270000" cy="965200"/>
          </a:xfrm>
          <a:custGeom>
            <a:avLst/>
            <a:gdLst>
              <a:gd name="connsiteX0" fmla="*/ 0 w 1270000"/>
              <a:gd name="connsiteY0" fmla="*/ 965200 h 965200"/>
              <a:gd name="connsiteX1" fmla="*/ 1035050 w 1270000"/>
              <a:gd name="connsiteY1" fmla="*/ 0 h 965200"/>
              <a:gd name="connsiteX2" fmla="*/ 1270000 w 1270000"/>
              <a:gd name="connsiteY2" fmla="*/ 93345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965200">
                <a:moveTo>
                  <a:pt x="0" y="965200"/>
                </a:moveTo>
                <a:lnTo>
                  <a:pt x="1035050" y="0"/>
                </a:lnTo>
                <a:lnTo>
                  <a:pt x="1270000" y="93345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3238500" y="0"/>
            <a:ext cx="2470795" cy="2392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任意多边形: 形状 40"/>
          <p:cNvSpPr/>
          <p:nvPr/>
        </p:nvSpPr>
        <p:spPr>
          <a:xfrm>
            <a:off x="400050" y="3019425"/>
            <a:ext cx="3457575" cy="1752600"/>
          </a:xfrm>
          <a:custGeom>
            <a:avLst/>
            <a:gdLst>
              <a:gd name="connsiteX0" fmla="*/ 733425 w 3457575"/>
              <a:gd name="connsiteY0" fmla="*/ 0 h 1752600"/>
              <a:gd name="connsiteX1" fmla="*/ 0 w 3457575"/>
              <a:gd name="connsiteY1" fmla="*/ 733425 h 1752600"/>
              <a:gd name="connsiteX2" fmla="*/ 3457575 w 3457575"/>
              <a:gd name="connsiteY2" fmla="*/ 1752600 h 1752600"/>
              <a:gd name="connsiteX3" fmla="*/ 3305175 w 3457575"/>
              <a:gd name="connsiteY3" fmla="*/ 1114425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7575" h="1752600">
                <a:moveTo>
                  <a:pt x="733425" y="0"/>
                </a:moveTo>
                <a:lnTo>
                  <a:pt x="0" y="733425"/>
                </a:lnTo>
                <a:lnTo>
                  <a:pt x="3457575" y="1752600"/>
                </a:lnTo>
                <a:lnTo>
                  <a:pt x="3305175" y="1114425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3333031" y="3760341"/>
            <a:ext cx="720080" cy="7200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8831" y="3256285"/>
            <a:ext cx="1668016" cy="15841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任意多边形: 形状 47"/>
          <p:cNvSpPr/>
          <p:nvPr/>
        </p:nvSpPr>
        <p:spPr>
          <a:xfrm>
            <a:off x="2686050" y="1428750"/>
            <a:ext cx="374650" cy="368300"/>
          </a:xfrm>
          <a:custGeom>
            <a:avLst/>
            <a:gdLst>
              <a:gd name="connsiteX0" fmla="*/ 0 w 374650"/>
              <a:gd name="connsiteY0" fmla="*/ 260350 h 368300"/>
              <a:gd name="connsiteX1" fmla="*/ 279400 w 374650"/>
              <a:gd name="connsiteY1" fmla="*/ 0 h 368300"/>
              <a:gd name="connsiteX2" fmla="*/ 374650 w 374650"/>
              <a:gd name="connsiteY2" fmla="*/ 368300 h 368300"/>
              <a:gd name="connsiteX3" fmla="*/ 0 w 374650"/>
              <a:gd name="connsiteY3" fmla="*/ 26035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650" h="368300">
                <a:moveTo>
                  <a:pt x="0" y="260350"/>
                </a:moveTo>
                <a:lnTo>
                  <a:pt x="279400" y="0"/>
                </a:lnTo>
                <a:lnTo>
                  <a:pt x="374650" y="368300"/>
                </a:lnTo>
                <a:lnTo>
                  <a:pt x="0" y="260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2" name="图片 1" descr="QQ图片201707010220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90" y="1213485"/>
            <a:ext cx="12854940" cy="327914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332" y="2520440"/>
            <a:ext cx="6769434" cy="3807806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ldLvl="0" animBg="1"/>
      <p:bldP spid="50" grpId="0" bldLvl="0" animBg="1"/>
      <p:bldP spid="9" grpId="0" bldLvl="0" animBg="1"/>
      <p:bldP spid="41" grpId="0" bldLvl="0" animBg="1"/>
      <p:bldP spid="4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208" y="1736850"/>
            <a:ext cx="6769434" cy="3807806"/>
          </a:xfrm>
          <a:prstGeom prst="rect">
            <a:avLst/>
          </a:prstGeom>
        </p:spPr>
      </p:pic>
      <p:sp>
        <p:nvSpPr>
          <p:cNvPr id="49" name="任意多边形: 形状 48"/>
          <p:cNvSpPr/>
          <p:nvPr/>
        </p:nvSpPr>
        <p:spPr>
          <a:xfrm>
            <a:off x="-9331" y="3610947"/>
            <a:ext cx="1063690" cy="3116424"/>
          </a:xfrm>
          <a:custGeom>
            <a:avLst/>
            <a:gdLst>
              <a:gd name="connsiteX0" fmla="*/ 0 w 1063690"/>
              <a:gd name="connsiteY0" fmla="*/ 550506 h 3116424"/>
              <a:gd name="connsiteX1" fmla="*/ 1063690 w 1063690"/>
              <a:gd name="connsiteY1" fmla="*/ 0 h 3116424"/>
              <a:gd name="connsiteX2" fmla="*/ 821094 w 1063690"/>
              <a:gd name="connsiteY2" fmla="*/ 3116424 h 3116424"/>
              <a:gd name="connsiteX3" fmla="*/ 0 w 1063690"/>
              <a:gd name="connsiteY3" fmla="*/ 3116424 h 3116424"/>
              <a:gd name="connsiteX4" fmla="*/ 0 w 1063690"/>
              <a:gd name="connsiteY4" fmla="*/ 550506 h 31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690" h="3116424">
                <a:moveTo>
                  <a:pt x="0" y="550506"/>
                </a:moveTo>
                <a:lnTo>
                  <a:pt x="1063690" y="0"/>
                </a:lnTo>
                <a:lnTo>
                  <a:pt x="821094" y="3116424"/>
                </a:lnTo>
                <a:lnTo>
                  <a:pt x="0" y="3116424"/>
                </a:lnTo>
                <a:lnTo>
                  <a:pt x="0" y="55050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50" name="任意多边形: 形状 49"/>
          <p:cNvSpPr/>
          <p:nvPr/>
        </p:nvSpPr>
        <p:spPr>
          <a:xfrm>
            <a:off x="466531" y="1632857"/>
            <a:ext cx="3592285" cy="3442996"/>
          </a:xfrm>
          <a:custGeom>
            <a:avLst/>
            <a:gdLst>
              <a:gd name="connsiteX0" fmla="*/ 0 w 3592285"/>
              <a:gd name="connsiteY0" fmla="*/ 699796 h 3442996"/>
              <a:gd name="connsiteX1" fmla="*/ 3592285 w 3592285"/>
              <a:gd name="connsiteY1" fmla="*/ 0 h 3442996"/>
              <a:gd name="connsiteX2" fmla="*/ 2425959 w 3592285"/>
              <a:gd name="connsiteY2" fmla="*/ 3442996 h 3442996"/>
              <a:gd name="connsiteX3" fmla="*/ 0 w 3592285"/>
              <a:gd name="connsiteY3" fmla="*/ 699796 h 344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85" h="3442996">
                <a:moveTo>
                  <a:pt x="0" y="699796"/>
                </a:moveTo>
                <a:lnTo>
                  <a:pt x="3592285" y="0"/>
                </a:lnTo>
                <a:lnTo>
                  <a:pt x="2425959" y="3442996"/>
                </a:lnTo>
                <a:lnTo>
                  <a:pt x="0" y="69979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1968500" y="1276350"/>
            <a:ext cx="1270000" cy="965200"/>
          </a:xfrm>
          <a:custGeom>
            <a:avLst/>
            <a:gdLst>
              <a:gd name="connsiteX0" fmla="*/ 0 w 1270000"/>
              <a:gd name="connsiteY0" fmla="*/ 965200 h 965200"/>
              <a:gd name="connsiteX1" fmla="*/ 1035050 w 1270000"/>
              <a:gd name="connsiteY1" fmla="*/ 0 h 965200"/>
              <a:gd name="connsiteX2" fmla="*/ 1270000 w 1270000"/>
              <a:gd name="connsiteY2" fmla="*/ 93345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965200">
                <a:moveTo>
                  <a:pt x="0" y="965200"/>
                </a:moveTo>
                <a:lnTo>
                  <a:pt x="1035050" y="0"/>
                </a:lnTo>
                <a:lnTo>
                  <a:pt x="1270000" y="933450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3238500" y="0"/>
            <a:ext cx="2470795" cy="2392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任意多边形: 形状 40"/>
          <p:cNvSpPr/>
          <p:nvPr/>
        </p:nvSpPr>
        <p:spPr>
          <a:xfrm>
            <a:off x="400050" y="3019425"/>
            <a:ext cx="3457575" cy="1752600"/>
          </a:xfrm>
          <a:custGeom>
            <a:avLst/>
            <a:gdLst>
              <a:gd name="connsiteX0" fmla="*/ 733425 w 3457575"/>
              <a:gd name="connsiteY0" fmla="*/ 0 h 1752600"/>
              <a:gd name="connsiteX1" fmla="*/ 0 w 3457575"/>
              <a:gd name="connsiteY1" fmla="*/ 733425 h 1752600"/>
              <a:gd name="connsiteX2" fmla="*/ 3457575 w 3457575"/>
              <a:gd name="connsiteY2" fmla="*/ 1752600 h 1752600"/>
              <a:gd name="connsiteX3" fmla="*/ 3305175 w 3457575"/>
              <a:gd name="connsiteY3" fmla="*/ 1114425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7575" h="1752600">
                <a:moveTo>
                  <a:pt x="733425" y="0"/>
                </a:moveTo>
                <a:lnTo>
                  <a:pt x="0" y="733425"/>
                </a:lnTo>
                <a:lnTo>
                  <a:pt x="3457575" y="1752600"/>
                </a:lnTo>
                <a:lnTo>
                  <a:pt x="3305175" y="1114425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3333031" y="3760341"/>
            <a:ext cx="720080" cy="7200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8831" y="3256285"/>
            <a:ext cx="1668016" cy="15841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任意多边形: 形状 47"/>
          <p:cNvSpPr/>
          <p:nvPr/>
        </p:nvSpPr>
        <p:spPr>
          <a:xfrm>
            <a:off x="2686050" y="1428750"/>
            <a:ext cx="374650" cy="368300"/>
          </a:xfrm>
          <a:custGeom>
            <a:avLst/>
            <a:gdLst>
              <a:gd name="connsiteX0" fmla="*/ 0 w 374650"/>
              <a:gd name="connsiteY0" fmla="*/ 260350 h 368300"/>
              <a:gd name="connsiteX1" fmla="*/ 279400 w 374650"/>
              <a:gd name="connsiteY1" fmla="*/ 0 h 368300"/>
              <a:gd name="connsiteX2" fmla="*/ 374650 w 374650"/>
              <a:gd name="connsiteY2" fmla="*/ 368300 h 368300"/>
              <a:gd name="connsiteX3" fmla="*/ 0 w 374650"/>
              <a:gd name="connsiteY3" fmla="*/ 26035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650" h="368300">
                <a:moveTo>
                  <a:pt x="0" y="260350"/>
                </a:moveTo>
                <a:lnTo>
                  <a:pt x="279400" y="0"/>
                </a:lnTo>
                <a:lnTo>
                  <a:pt x="374650" y="368300"/>
                </a:lnTo>
                <a:lnTo>
                  <a:pt x="0" y="260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幼圆" panose="02010509060101010101" pitchFamily="49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597679" y="2486675"/>
            <a:ext cx="40944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Thank You </a:t>
            </a:r>
            <a:r>
              <a:rPr lang="zh-CN" altLang="en-US" sz="4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！！</a:t>
            </a:r>
            <a:endParaRPr lang="zh-CN" altLang="en-US" sz="4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9" grpId="0" animBg="1"/>
      <p:bldP spid="41" grpId="0" animBg="1"/>
      <p:bldP spid="48" grpId="0" animBg="1"/>
      <p:bldP spid="51" grpId="0"/>
    </p:bldLst>
  </p:timing>
</p:sld>
</file>

<file path=ppt/tags/tag1.xml><?xml version="1.0" encoding="utf-8"?>
<p:tagLst xmlns:p="http://schemas.openxmlformats.org/presentationml/2006/main">
  <p:tag name="TIMING" val="|0.9|0.9|1.2|1.2|2.4"/>
</p:tagLst>
</file>

<file path=ppt/tags/tag2.xml><?xml version="1.0" encoding="utf-8"?>
<p:tagLst xmlns:p="http://schemas.openxmlformats.org/presentationml/2006/main">
  <p:tag name="TIMING" val="|0.4"/>
</p:tagLst>
</file>

<file path=ppt/tags/tag3.xml><?xml version="1.0" encoding="utf-8"?>
<p:tagLst xmlns:p="http://schemas.openxmlformats.org/presentationml/2006/main">
  <p:tag name="TIMING" val="|0.8|0.8"/>
</p:tagLst>
</file>

<file path=ppt/tags/tag4.xml><?xml version="1.0" encoding="utf-8"?>
<p:tagLst xmlns:p="http://schemas.openxmlformats.org/presentationml/2006/main">
  <p:tag name="TIMING" val="|0.8|0.8"/>
</p:tagLst>
</file>

<file path=ppt/tags/tag5.xml><?xml version="1.0" encoding="utf-8"?>
<p:tagLst xmlns:p="http://schemas.openxmlformats.org/presentationml/2006/main">
  <p:tag name="TIMING" val="|5.1"/>
</p:tagLst>
</file>

<file path=ppt/tags/tag6.xml><?xml version="1.0" encoding="utf-8"?>
<p:tagLst xmlns:p="http://schemas.openxmlformats.org/presentationml/2006/main">
  <p:tag name="TIMING" val="|0"/>
</p:tagLst>
</file>

<file path=ppt/tags/tag7.xml><?xml version="1.0" encoding="utf-8"?>
<p:tagLst xmlns:p="http://schemas.openxmlformats.org/presentationml/2006/main">
  <p:tag name="TIMING" val="|0.8|0.8"/>
</p:tagLst>
</file>

<file path=ppt/tags/tag8.xml><?xml version="1.0" encoding="utf-8"?>
<p:tagLst xmlns:p="http://schemas.openxmlformats.org/presentationml/2006/main">
  <p:tag name="TIMING" val="|0.9|0.9|1|0.8|3.4"/>
</p:tagLst>
</file>

<file path=ppt/tags/tag9.xml><?xml version="1.0" encoding="utf-8"?>
<p:tagLst xmlns:p="http://schemas.openxmlformats.org/presentationml/2006/main">
  <p:tag name="TIMING" val="|0.9|0.9|1|0.8|3.4"/>
</p:tagLst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1224</Words>
  <Application>WPS 演示</Application>
  <PresentationFormat>自定义</PresentationFormat>
  <Paragraphs>39</Paragraphs>
  <Slides>9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幼圆</vt:lpstr>
      <vt:lpstr>Calibri</vt:lpstr>
      <vt:lpstr>Adobe Gothic Std B</vt:lpstr>
      <vt:lpstr>方正兰亭黑_GBK</vt:lpstr>
      <vt:lpstr>微软雅黑</vt:lpstr>
      <vt:lpstr>MS UI Gothic</vt:lpstr>
      <vt:lpstr>Arial Unicode MS</vt:lpstr>
      <vt:lpstr>Calibri Light</vt:lpstr>
      <vt:lpstr>方正中等线简体</vt:lpstr>
      <vt:lpstr>Broadway BT</vt:lpstr>
      <vt:lpstr>Helvetica Neue</vt:lpstr>
      <vt:lpstr>Meiryo</vt:lpstr>
      <vt:lpstr>Arial Narrow</vt:lpstr>
      <vt:lpstr>黑体</vt:lpstr>
      <vt:lpstr>Segoe Print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http:/www.ypppt.com</cp:keywords>
  <dc:description>http://www.ypppt.com/</dc:description>
  <cp:lastModifiedBy>Administrator</cp:lastModifiedBy>
  <cp:revision>3</cp:revision>
  <dcterms:created xsi:type="dcterms:W3CDTF">2016-09-17T14:09:00Z</dcterms:created>
  <dcterms:modified xsi:type="dcterms:W3CDTF">2017-06-30T18:39:15Z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2052-10.1.0.6569</vt:lpwstr>
  </property>
</Properties>
</file>