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70" r:id="rId7"/>
    <p:sldId id="271" r:id="rId8"/>
    <p:sldId id="263" r:id="rId9"/>
    <p:sldId id="269" r:id="rId10"/>
    <p:sldId id="262" r:id="rId11"/>
    <p:sldId id="272" r:id="rId12"/>
    <p:sldId id="274"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AD698A-D66C-4FA1-BBD8-F72AE9E6E7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AD698A-D66C-4FA1-BBD8-F72AE9E6E75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AD698A-D66C-4FA1-BBD8-F72AE9E6E75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32" name="组合 31"/>
          <p:cNvGrpSpPr/>
          <p:nvPr/>
        </p:nvGrpSpPr>
        <p:grpSpPr>
          <a:xfrm>
            <a:off x="0" y="2823386"/>
            <a:ext cx="12192000" cy="1086278"/>
            <a:chOff x="-946959" y="3029865"/>
            <a:chExt cx="13138959" cy="1170650"/>
          </a:xfrm>
        </p:grpSpPr>
        <p:grpSp>
          <p:nvGrpSpPr>
            <p:cNvPr id="33" name="组合 32"/>
            <p:cNvGrpSpPr/>
            <p:nvPr/>
          </p:nvGrpSpPr>
          <p:grpSpPr>
            <a:xfrm>
              <a:off x="3467100" y="3035902"/>
              <a:ext cx="8724900" cy="1158577"/>
              <a:chOff x="-5498257" y="321731"/>
              <a:chExt cx="23188510" cy="3079194"/>
            </a:xfrm>
          </p:grpSpPr>
          <p:pic>
            <p:nvPicPr>
              <p:cNvPr id="36" name="图片 35"/>
              <p:cNvPicPr>
                <a:picLocks noChangeAspect="1"/>
              </p:cNvPicPr>
              <p:nvPr/>
            </p:nvPicPr>
            <p:blipFill rotWithShape="1">
              <a:blip r:embed="rId2" cstate="email">
                <a:duotone>
                  <a:schemeClr val="bg2">
                    <a:shade val="45000"/>
                    <a:satMod val="135000"/>
                  </a:schemeClr>
                  <a:prstClr val="white"/>
                </a:duotone>
              </a:blip>
              <a:srcRect r="-3"/>
              <a:stretch>
                <a:fillRect/>
              </a:stretch>
            </p:blipFill>
            <p:spPr>
              <a:xfrm>
                <a:off x="6141719" y="321731"/>
                <a:ext cx="5728547" cy="3079194"/>
              </a:xfrm>
              <a:prstGeom prst="rect">
                <a:avLst/>
              </a:prstGeom>
            </p:spPr>
          </p:pic>
          <p:pic>
            <p:nvPicPr>
              <p:cNvPr id="37" name="图片 36"/>
              <p:cNvPicPr>
                <a:picLocks noChangeAspect="1"/>
              </p:cNvPicPr>
              <p:nvPr/>
            </p:nvPicPr>
            <p:blipFill rotWithShape="1">
              <a:blip r:embed="rId3" cstate="email">
                <a:duotone>
                  <a:schemeClr val="bg2">
                    <a:shade val="45000"/>
                    <a:satMod val="135000"/>
                  </a:schemeClr>
                  <a:prstClr val="white"/>
                </a:duotone>
              </a:blip>
              <a:srcRect r="-3"/>
              <a:stretch>
                <a:fillRect/>
              </a:stretch>
            </p:blipFill>
            <p:spPr>
              <a:xfrm>
                <a:off x="321731" y="321731"/>
                <a:ext cx="5728548" cy="3079194"/>
              </a:xfrm>
              <a:prstGeom prst="rect">
                <a:avLst/>
              </a:prstGeom>
            </p:spPr>
          </p:pic>
          <p:pic>
            <p:nvPicPr>
              <p:cNvPr id="38" name="图片 37"/>
              <p:cNvPicPr>
                <a:picLocks noChangeAspect="1"/>
              </p:cNvPicPr>
              <p:nvPr/>
            </p:nvPicPr>
            <p:blipFill rotWithShape="1">
              <a:blip r:embed="rId4" cstate="email">
                <a:duotone>
                  <a:schemeClr val="bg2">
                    <a:shade val="45000"/>
                    <a:satMod val="135000"/>
                  </a:schemeClr>
                  <a:prstClr val="white"/>
                </a:duotone>
              </a:blip>
              <a:srcRect r="-3"/>
              <a:stretch>
                <a:fillRect/>
              </a:stretch>
            </p:blipFill>
            <p:spPr>
              <a:xfrm>
                <a:off x="-5498257" y="337773"/>
                <a:ext cx="5728548" cy="3047107"/>
              </a:xfrm>
              <a:prstGeom prst="rect">
                <a:avLst/>
              </a:prstGeom>
            </p:spPr>
          </p:pic>
          <p:pic>
            <p:nvPicPr>
              <p:cNvPr id="39" name="图片 38"/>
              <p:cNvPicPr>
                <a:picLocks noChangeAspect="1"/>
              </p:cNvPicPr>
              <p:nvPr/>
            </p:nvPicPr>
            <p:blipFill rotWithShape="1">
              <a:blip r:embed="rId5" cstate="email">
                <a:duotone>
                  <a:schemeClr val="bg2">
                    <a:shade val="45000"/>
                    <a:satMod val="135000"/>
                  </a:schemeClr>
                  <a:prstClr val="white"/>
                </a:duotone>
              </a:blip>
              <a:srcRect r="-3"/>
              <a:stretch>
                <a:fillRect/>
              </a:stretch>
            </p:blipFill>
            <p:spPr>
              <a:xfrm>
                <a:off x="11961706" y="337774"/>
                <a:ext cx="5728547" cy="3047107"/>
              </a:xfrm>
              <a:prstGeom prst="rect">
                <a:avLst/>
              </a:prstGeom>
            </p:spPr>
          </p:pic>
        </p:grpSp>
        <p:pic>
          <p:nvPicPr>
            <p:cNvPr id="34" name="图片 33"/>
            <p:cNvPicPr>
              <a:picLocks noChangeAspect="1"/>
            </p:cNvPicPr>
            <p:nvPr/>
          </p:nvPicPr>
          <p:blipFill rotWithShape="1">
            <a:blip r:embed="rId2" cstate="email">
              <a:duotone>
                <a:schemeClr val="bg2">
                  <a:shade val="45000"/>
                  <a:satMod val="135000"/>
                </a:schemeClr>
                <a:prstClr val="white"/>
              </a:duotone>
            </a:blip>
            <a:srcRect r="-3"/>
            <a:stretch>
              <a:fillRect/>
            </a:stretch>
          </p:blipFill>
          <p:spPr>
            <a:xfrm flipH="1">
              <a:off x="1277273" y="3029865"/>
              <a:ext cx="2155421" cy="1158577"/>
            </a:xfrm>
            <a:prstGeom prst="rect">
              <a:avLst/>
            </a:prstGeom>
          </p:spPr>
        </p:pic>
        <p:pic>
          <p:nvPicPr>
            <p:cNvPr id="35" name="图片 34"/>
            <p:cNvPicPr>
              <a:picLocks noChangeAspect="1"/>
            </p:cNvPicPr>
            <p:nvPr/>
          </p:nvPicPr>
          <p:blipFill rotWithShape="1">
            <a:blip r:embed="rId3" cstate="email">
              <a:duotone>
                <a:schemeClr val="bg2">
                  <a:shade val="45000"/>
                  <a:satMod val="135000"/>
                </a:schemeClr>
                <a:prstClr val="white"/>
              </a:duotone>
            </a:blip>
            <a:srcRect r="-3"/>
            <a:stretch>
              <a:fillRect/>
            </a:stretch>
          </p:blipFill>
          <p:spPr>
            <a:xfrm>
              <a:off x="-946959" y="3041938"/>
              <a:ext cx="2155421" cy="1158577"/>
            </a:xfrm>
            <a:prstGeom prst="rect">
              <a:avLst/>
            </a:prstGeom>
          </p:spPr>
        </p:pic>
      </p:grpSp>
      <p:sp>
        <p:nvSpPr>
          <p:cNvPr id="2" name="Title 1"/>
          <p:cNvSpPr>
            <a:spLocks noGrp="1"/>
          </p:cNvSpPr>
          <p:nvPr>
            <p:ph type="ctrTitle" hasCustomPrompt="1"/>
          </p:nvPr>
        </p:nvSpPr>
        <p:spPr>
          <a:xfrm>
            <a:off x="777976" y="3976373"/>
            <a:ext cx="10575824" cy="1256061"/>
          </a:xfrm>
        </p:spPr>
        <p:txBody>
          <a:bodyPr anchor="b">
            <a:normAutofit/>
          </a:bodyPr>
          <a:lstStyle>
            <a:lvl1pPr algn="r">
              <a:defRPr sz="5400"/>
            </a:lvl1pPr>
          </a:lstStyle>
          <a:p>
            <a:r>
              <a:rPr lang="zh-CN" altLang="en-US" dirty="0"/>
              <a:t>单击此处编辑标题</a:t>
            </a:r>
            <a:endParaRPr lang="en-US" dirty="0"/>
          </a:p>
        </p:txBody>
      </p:sp>
      <p:sp>
        <p:nvSpPr>
          <p:cNvPr id="3" name="Subtitle 2"/>
          <p:cNvSpPr>
            <a:spLocks noGrp="1"/>
          </p:cNvSpPr>
          <p:nvPr>
            <p:ph type="subTitle" idx="1" hasCustomPrompt="1"/>
          </p:nvPr>
        </p:nvSpPr>
        <p:spPr>
          <a:xfrm>
            <a:off x="777976" y="5302433"/>
            <a:ext cx="10575824" cy="715595"/>
          </a:xfrm>
        </p:spPr>
        <p:txBody>
          <a:bodyPr>
            <a:normAutofit/>
          </a:bodyPr>
          <a:lstStyle>
            <a:lvl1pPr marL="0" indent="0" algn="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endParaRPr lang="en-US" dirty="0"/>
          </a:p>
        </p:txBody>
      </p:sp>
      <p:sp>
        <p:nvSpPr>
          <p:cNvPr id="4" name="Date Placeholder 3"/>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7C0E1D-24C4-406F-9615-DBDA8D2D1F93}" type="slidenum">
              <a:rPr lang="zh-CN" altLang="en-US" smtClean="0"/>
            </a:fld>
            <a:endParaRPr lang="zh-CN" altLang="en-US"/>
          </a:p>
        </p:txBody>
      </p:sp>
      <p:cxnSp>
        <p:nvCxnSpPr>
          <p:cNvPr id="7" name="直接连接符 20"/>
          <p:cNvCxnSpPr>
            <a:cxnSpLocks noChangeShapeType="1"/>
          </p:cNvCxnSpPr>
          <p:nvPr/>
        </p:nvCxnSpPr>
        <p:spPr bwMode="auto">
          <a:xfrm>
            <a:off x="973394" y="1424284"/>
            <a:ext cx="3179506" cy="1"/>
          </a:xfrm>
          <a:prstGeom prst="line">
            <a:avLst/>
          </a:prstGeom>
          <a:noFill/>
          <a:ln w="28575">
            <a:solidFill>
              <a:srgbClr val="404040"/>
            </a:solidFill>
            <a:round/>
          </a:ln>
          <a:extLst>
            <a:ext uri="{909E8E84-426E-40DD-AFC4-6F175D3DCCD1}">
              <a14:hiddenFill xmlns:a14="http://schemas.microsoft.com/office/drawing/2010/main">
                <a:noFill/>
              </a14:hiddenFill>
            </a:ext>
          </a:ex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Date Placeholder 3"/>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5" name="Date Placeholder 4"/>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7C0E1D-24C4-406F-9615-DBDA8D2D1F93}" type="slidenum">
              <a:rPr lang="zh-CN" altLang="en-US" smtClean="0"/>
            </a:fld>
            <a:endParaRPr lang="zh-CN" altLang="en-US"/>
          </a:p>
        </p:txBody>
      </p:sp>
      <p:cxnSp>
        <p:nvCxnSpPr>
          <p:cNvPr id="8" name="直接连接符 20"/>
          <p:cNvCxnSpPr>
            <a:cxnSpLocks noChangeShapeType="1"/>
          </p:cNvCxnSpPr>
          <p:nvPr/>
        </p:nvCxnSpPr>
        <p:spPr bwMode="auto">
          <a:xfrm>
            <a:off x="973394" y="1424284"/>
            <a:ext cx="3179506" cy="1"/>
          </a:xfrm>
          <a:prstGeom prst="line">
            <a:avLst/>
          </a:prstGeom>
          <a:noFill/>
          <a:ln w="28575">
            <a:solidFill>
              <a:srgbClr val="404040"/>
            </a:solidFill>
            <a:round/>
          </a:ln>
          <a:extLst>
            <a:ext uri="{909E8E84-426E-40DD-AFC4-6F175D3DCCD1}">
              <a14:hiddenFill xmlns:a14="http://schemas.microsoft.com/office/drawing/2010/main">
                <a:noFill/>
              </a14:hiddenFill>
            </a:ext>
          </a:ex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编辑文本</a:t>
            </a:r>
            <a:endParaRPr lang="zh-CN" altLang="en-US" dirty="0"/>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编辑文本</a:t>
            </a:r>
            <a:endParaRPr lang="zh-CN" altLang="en-US" dirty="0"/>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7" name="Date Placeholder 6"/>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编辑文本</a:t>
            </a:r>
            <a:endParaRPr lang="zh-CN" altLang="en-US" dirty="0"/>
          </a:p>
        </p:txBody>
      </p:sp>
      <p:sp>
        <p:nvSpPr>
          <p:cNvPr id="5" name="Date Placeholder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098156" y="365125"/>
            <a:ext cx="1255643" cy="5811838"/>
          </a:xfrm>
        </p:spPr>
        <p:txBody>
          <a:bodyPr vert="eaVert"/>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090991"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D7636-5BE1-44BC-BB5F-15739D9E18E1}"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C0E1D-24C4-406F-9615-DBDA8D2D1F93}"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1.xml"/><Relationship Id="rId3"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4.xml"/><Relationship Id="rId3" Type="http://schemas.openxmlformats.org/officeDocument/2006/relationships/image" Target="../media/image7.png"/><Relationship Id="rId2" Type="http://schemas.openxmlformats.org/officeDocument/2006/relationships/tags" Target="../tags/tag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10.png"/><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19.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tags" Target="../tags/tag22.xml"/><Relationship Id="rId3"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8.xml"/><Relationship Id="rId5" Type="http://schemas.openxmlformats.org/officeDocument/2006/relationships/tags" Target="../tags/tag25.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dirty="0"/>
              <a:t>孤独症</a:t>
            </a:r>
            <a:r>
              <a:rPr lang="zh-CN" altLang="en-US" dirty="0"/>
              <a:t>社会补助的情况</a:t>
            </a:r>
            <a:endParaRPr lang="zh-CN" altLang="en-US" dirty="0"/>
          </a:p>
        </p:txBody>
      </p:sp>
      <p:sp>
        <p:nvSpPr>
          <p:cNvPr id="3" name="副标题 2"/>
          <p:cNvSpPr>
            <a:spLocks noGrp="1"/>
          </p:cNvSpPr>
          <p:nvPr>
            <p:ph type="subTitle" idx="1"/>
            <p:custDataLst>
              <p:tags r:id="rId2"/>
            </p:custDataLst>
          </p:nvPr>
        </p:nvSpPr>
        <p:spPr/>
        <p:txBody>
          <a:bodyPr/>
          <a:lstStyle/>
          <a:p>
            <a:r>
              <a:rPr lang="zh-CN" altLang="en-US" dirty="0"/>
              <a:t>预防何远航</a:t>
            </a:r>
            <a:endParaRPr lang="zh-CN" altLang="en-US"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寻找答案中遇到的问题</a:t>
            </a:r>
            <a:endParaRPr lang="zh-CN" altLang="en-US"/>
          </a:p>
        </p:txBody>
      </p:sp>
      <p:sp>
        <p:nvSpPr>
          <p:cNvPr id="3" name="内容占位符 2"/>
          <p:cNvSpPr>
            <a:spLocks noGrp="1"/>
          </p:cNvSpPr>
          <p:nvPr>
            <p:ph idx="1"/>
          </p:nvPr>
        </p:nvSpPr>
        <p:spPr/>
        <p:txBody>
          <a:bodyPr/>
          <a:p>
            <a:r>
              <a:rPr lang="en-US" altLang="zh-CN" sz="4800"/>
              <a:t>1.</a:t>
            </a:r>
            <a:r>
              <a:rPr lang="zh-CN" altLang="en-US" sz="4800"/>
              <a:t>出台的政策文献</a:t>
            </a:r>
            <a:r>
              <a:rPr lang="zh-CN" altLang="en-US" sz="4800"/>
              <a:t>如何查找？</a:t>
            </a:r>
            <a:endParaRPr lang="zh-CN" altLang="en-US" sz="4800"/>
          </a:p>
          <a:p>
            <a:r>
              <a:rPr lang="en-US" altLang="zh-CN" sz="4800"/>
              <a:t>2.</a:t>
            </a:r>
            <a:r>
              <a:rPr lang="zh-CN" altLang="en-US" sz="4800"/>
              <a:t>网上对于自闭症问题的回答很冷漠？</a:t>
            </a:r>
            <a:endParaRPr lang="zh-CN" altLang="en-US" sz="4800"/>
          </a:p>
          <a:p>
            <a:r>
              <a:rPr lang="en-US" altLang="zh-CN" sz="4800"/>
              <a:t>3.</a:t>
            </a:r>
            <a:r>
              <a:rPr lang="zh-CN" altLang="en-US" sz="4800"/>
              <a:t>对于政策如何</a:t>
            </a:r>
            <a:r>
              <a:rPr lang="zh-CN" altLang="en-US" sz="4800"/>
              <a:t>实施与落实不公开？</a:t>
            </a:r>
            <a:endParaRPr lang="zh-CN" altLang="en-US" sz="48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838200" y="365125"/>
            <a:ext cx="10515600" cy="1325563"/>
          </a:xfrm>
        </p:spPr>
        <p:txBody>
          <a:bodyPr/>
          <a:lstStyle/>
          <a:p>
            <a:r>
              <a:rPr lang="zh-CN" altLang="en-US" dirty="0"/>
              <a:t>案例中天天被诊断为：孤独症</a:t>
            </a:r>
            <a:endParaRPr lang="zh-CN" altLang="en-US" dirty="0"/>
          </a:p>
        </p:txBody>
      </p:sp>
      <p:pic>
        <p:nvPicPr>
          <p:cNvPr id="6" name="内容占位符 5"/>
          <p:cNvPicPr>
            <a:picLocks noChangeAspect="1"/>
          </p:cNvPicPr>
          <p:nvPr>
            <p:ph idx="1"/>
          </p:nvPr>
        </p:nvPicPr>
        <p:blipFill>
          <a:blip r:embed="rId2"/>
          <a:stretch>
            <a:fillRect/>
          </a:stretch>
        </p:blipFill>
        <p:spPr>
          <a:xfrm rot="16200000">
            <a:off x="3429000" y="-1139190"/>
            <a:ext cx="5172075" cy="1045718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t>提问：孤独症社会补助如何？</a:t>
            </a:r>
            <a:endParaRPr lang="zh-CN" altLang="en-US" dirty="0"/>
          </a:p>
        </p:txBody>
      </p:sp>
      <p:sp>
        <p:nvSpPr>
          <p:cNvPr id="4" name="内容占位符 3"/>
          <p:cNvSpPr>
            <a:spLocks noGrp="1"/>
          </p:cNvSpPr>
          <p:nvPr>
            <p:ph sz="half" idx="2"/>
            <p:custDataLst>
              <p:tags r:id="rId2"/>
            </p:custDataLst>
          </p:nvPr>
        </p:nvSpPr>
        <p:spPr/>
        <p:txBody>
          <a:bodyPr>
            <a:noAutofit/>
          </a:bodyPr>
          <a:lstStyle/>
          <a:p>
            <a:pPr algn="just">
              <a:lnSpc>
                <a:spcPct val="120000"/>
              </a:lnSpc>
            </a:pPr>
            <a:r>
              <a:rPr lang="zh-CN" altLang="en-US" sz="2800" dirty="0"/>
              <a:t>2012-4-11 新浪新闻中心 </a:t>
            </a:r>
            <a:endParaRPr lang="zh-CN" altLang="en-US" sz="2800" dirty="0"/>
          </a:p>
          <a:p>
            <a:pPr marL="0" indent="0" algn="just">
              <a:lnSpc>
                <a:spcPct val="120000"/>
              </a:lnSpc>
              <a:buNone/>
            </a:pPr>
            <a:r>
              <a:rPr lang="zh-CN" altLang="en-US" sz="2800" dirty="0"/>
              <a:t>广东省0-6岁自闭症儿童每年可以获得至少1.2万元以上的救助性康复训练经费。</a:t>
            </a:r>
            <a:endParaRPr lang="zh-CN" altLang="en-US" sz="2800" dirty="0"/>
          </a:p>
        </p:txBody>
      </p:sp>
      <p:pic>
        <p:nvPicPr>
          <p:cNvPr id="7" name="内容占位符 6"/>
          <p:cNvPicPr>
            <a:picLocks noChangeAspect="1"/>
          </p:cNvPicPr>
          <p:nvPr>
            <p:ph sz="half" idx="1"/>
          </p:nvPr>
        </p:nvPicPr>
        <p:blipFill>
          <a:blip r:embed="rId3"/>
          <a:stretch>
            <a:fillRect/>
          </a:stretch>
        </p:blipFill>
        <p:spPr>
          <a:xfrm>
            <a:off x="838835" y="1825625"/>
            <a:ext cx="4725670" cy="374523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t>孤独症社会补助如何？</a:t>
            </a:r>
            <a:endParaRPr lang="zh-CN" altLang="en-US" dirty="0"/>
          </a:p>
        </p:txBody>
      </p:sp>
      <p:sp>
        <p:nvSpPr>
          <p:cNvPr id="4" name="内容占位符 3"/>
          <p:cNvSpPr>
            <a:spLocks noGrp="1"/>
          </p:cNvSpPr>
          <p:nvPr>
            <p:ph sz="half" idx="2"/>
            <p:custDataLst>
              <p:tags r:id="rId2"/>
            </p:custDataLst>
          </p:nvPr>
        </p:nvSpPr>
        <p:spPr/>
        <p:txBody>
          <a:bodyPr>
            <a:noAutofit/>
          </a:bodyPr>
          <a:lstStyle/>
          <a:p>
            <a:pPr algn="just">
              <a:lnSpc>
                <a:spcPct val="120000"/>
              </a:lnSpc>
            </a:pPr>
            <a:r>
              <a:rPr lang="zh-CN" altLang="en-US" sz="2800" dirty="0"/>
              <a:t>惠州市2009年实施《0—7岁孤独症儿童康复救助实施办法》，每个自闭症儿童每年可获得1.2万元救助金。2014年，惠州市又将自闭症康复救助项目列入市政府十大民生实事，每名在训的7岁以下的自闭症儿童每年另外获得8000元经费。</a:t>
            </a:r>
            <a:endParaRPr lang="zh-CN" altLang="en-US" sz="2800" dirty="0"/>
          </a:p>
        </p:txBody>
      </p:sp>
      <p:pic>
        <p:nvPicPr>
          <p:cNvPr id="5" name="内容占位符 4"/>
          <p:cNvPicPr>
            <a:picLocks noChangeAspect="1"/>
          </p:cNvPicPr>
          <p:nvPr>
            <p:ph sz="half" idx="1"/>
          </p:nvPr>
        </p:nvPicPr>
        <p:blipFill>
          <a:blip r:embed="rId3"/>
          <a:stretch>
            <a:fillRect/>
          </a:stretch>
        </p:blipFill>
        <p:spPr>
          <a:xfrm>
            <a:off x="742950" y="1887855"/>
            <a:ext cx="5219065" cy="356806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孤独症社会补助如何？</a:t>
            </a:r>
            <a:endParaRPr lang="zh-CN" altLang="en-US"/>
          </a:p>
        </p:txBody>
      </p:sp>
      <p:sp>
        <p:nvSpPr>
          <p:cNvPr id="4" name="内容占位符 3"/>
          <p:cNvSpPr>
            <a:spLocks noGrp="1"/>
          </p:cNvSpPr>
          <p:nvPr>
            <p:ph sz="half" idx="2"/>
          </p:nvPr>
        </p:nvSpPr>
        <p:spPr>
          <a:xfrm>
            <a:off x="370205" y="1691005"/>
            <a:ext cx="5394960" cy="4351655"/>
          </a:xfrm>
        </p:spPr>
        <p:txBody>
          <a:bodyPr/>
          <a:p>
            <a:r>
              <a:rPr lang="zh-CN" altLang="en-US">
                <a:sym typeface="+mn-ea"/>
              </a:rPr>
              <a:t>佛山自闭症儿童，只要凭有效医学证明，就可以享受免费十五年特殊教育！</a:t>
            </a:r>
            <a:endParaRPr lang="zh-CN" altLang="en-US"/>
          </a:p>
          <a:p>
            <a:pPr marL="0" indent="0">
              <a:buNone/>
            </a:pPr>
            <a:r>
              <a:rPr lang="zh-CN" altLang="en-US"/>
              <a:t>（《佛山市实行残疾儿童少年十五年免费教育实施方案(2015年修订稿)》）</a:t>
            </a:r>
            <a:endParaRPr lang="zh-CN" altLang="en-US"/>
          </a:p>
          <a:p>
            <a:endParaRPr lang="zh-CN" altLang="en-US"/>
          </a:p>
        </p:txBody>
      </p:sp>
      <p:pic>
        <p:nvPicPr>
          <p:cNvPr id="5" name="内容占位符 4"/>
          <p:cNvPicPr>
            <a:picLocks noChangeAspect="1"/>
          </p:cNvPicPr>
          <p:nvPr>
            <p:ph sz="half" idx="1"/>
          </p:nvPr>
        </p:nvPicPr>
        <p:blipFill>
          <a:blip r:embed="rId1"/>
          <a:stretch>
            <a:fillRect/>
          </a:stretch>
        </p:blipFill>
        <p:spPr>
          <a:xfrm>
            <a:off x="6490970" y="1691005"/>
            <a:ext cx="5542280" cy="3878580"/>
          </a:xfrm>
          <a:prstGeom prst="rect">
            <a:avLst/>
          </a:prstGeom>
        </p:spPr>
      </p:pic>
      <p:pic>
        <p:nvPicPr>
          <p:cNvPr id="6" name="图片 5"/>
          <p:cNvPicPr>
            <a:picLocks noChangeAspect="1"/>
          </p:cNvPicPr>
          <p:nvPr/>
        </p:nvPicPr>
        <p:blipFill>
          <a:blip r:embed="rId2"/>
          <a:stretch>
            <a:fillRect/>
          </a:stretch>
        </p:blipFill>
        <p:spPr>
          <a:xfrm>
            <a:off x="583565" y="3215640"/>
            <a:ext cx="5181600" cy="3152140"/>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839786" y="294152"/>
            <a:ext cx="10162511" cy="101412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zh-CN" altLang="en-US" dirty="0">
                <a:solidFill>
                  <a:schemeClr val="tx1"/>
                </a:solidFill>
              </a:rPr>
              <a:t>提问：如何申请到社会补助？</a:t>
            </a:r>
            <a:endParaRPr lang="zh-CN" altLang="en-US" dirty="0">
              <a:solidFill>
                <a:schemeClr val="tx1"/>
              </a:solidFill>
            </a:endParaRPr>
          </a:p>
        </p:txBody>
      </p:sp>
      <p:pic>
        <p:nvPicPr>
          <p:cNvPr id="2" name="图片 1"/>
          <p:cNvPicPr>
            <a:picLocks noChangeAspect="1"/>
          </p:cNvPicPr>
          <p:nvPr/>
        </p:nvPicPr>
        <p:blipFill>
          <a:blip r:embed="rId2"/>
          <a:stretch>
            <a:fillRect/>
          </a:stretch>
        </p:blipFill>
        <p:spPr>
          <a:xfrm>
            <a:off x="1186180" y="1206500"/>
            <a:ext cx="9233535" cy="505396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t>孤独症社会补助申请</a:t>
            </a:r>
            <a:r>
              <a:rPr lang="zh-CN" altLang="en-US" dirty="0"/>
              <a:t>？</a:t>
            </a:r>
            <a:endParaRPr lang="zh-CN" altLang="en-US" dirty="0"/>
          </a:p>
        </p:txBody>
      </p:sp>
      <p:pic>
        <p:nvPicPr>
          <p:cNvPr id="6" name="内容占位符 5"/>
          <p:cNvPicPr>
            <a:picLocks noChangeAspect="1"/>
          </p:cNvPicPr>
          <p:nvPr>
            <p:ph sz="half" idx="1"/>
          </p:nvPr>
        </p:nvPicPr>
        <p:blipFill>
          <a:blip r:embed="rId2"/>
          <a:stretch>
            <a:fillRect/>
          </a:stretch>
        </p:blipFill>
        <p:spPr>
          <a:xfrm>
            <a:off x="60960" y="1691005"/>
            <a:ext cx="6202680" cy="4401820"/>
          </a:xfrm>
          <a:prstGeom prst="rect">
            <a:avLst/>
          </a:prstGeom>
        </p:spPr>
      </p:pic>
      <p:pic>
        <p:nvPicPr>
          <p:cNvPr id="7" name="内容占位符 6"/>
          <p:cNvPicPr>
            <a:picLocks noChangeAspect="1"/>
          </p:cNvPicPr>
          <p:nvPr>
            <p:ph sz="half" idx="2"/>
          </p:nvPr>
        </p:nvPicPr>
        <p:blipFill>
          <a:blip r:embed="rId3"/>
          <a:stretch>
            <a:fillRect/>
          </a:stretch>
        </p:blipFill>
        <p:spPr>
          <a:xfrm>
            <a:off x="6396355" y="1805305"/>
            <a:ext cx="5753100" cy="4173220"/>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40105" y="457200"/>
            <a:ext cx="3145155" cy="629920"/>
          </a:xfrm>
        </p:spPr>
        <p:txBody>
          <a:bodyPr/>
          <a:lstStyle/>
          <a:p>
            <a:r>
              <a:rPr lang="zh-CN" altLang="en-US" dirty="0">
                <a:solidFill>
                  <a:srgbClr val="00B0F0"/>
                </a:solidFill>
              </a:rPr>
              <a:t>佛山</a:t>
            </a:r>
            <a:endParaRPr lang="zh-CN" altLang="en-US" dirty="0">
              <a:solidFill>
                <a:srgbClr val="00B0F0"/>
              </a:solidFill>
            </a:endParaRPr>
          </a:p>
        </p:txBody>
      </p:sp>
      <p:sp>
        <p:nvSpPr>
          <p:cNvPr id="4" name="文本占位符 3"/>
          <p:cNvSpPr>
            <a:spLocks noGrp="1"/>
          </p:cNvSpPr>
          <p:nvPr>
            <p:ph type="body" sz="half" idx="2"/>
            <p:custDataLst>
              <p:tags r:id="rId2"/>
            </p:custDataLst>
          </p:nvPr>
        </p:nvSpPr>
        <p:spPr>
          <a:xfrm>
            <a:off x="982980" y="1008380"/>
            <a:ext cx="3789045" cy="4852670"/>
          </a:xfrm>
        </p:spPr>
        <p:txBody>
          <a:bodyPr>
            <a:normAutofit fontScale="90000"/>
          </a:bodyPr>
          <a:lstStyle/>
          <a:p>
            <a:r>
              <a:rPr lang="zh-CN" altLang="en-US" dirty="0">
                <a:solidFill>
                  <a:srgbClr val="00B050"/>
                </a:solidFill>
              </a:rPr>
              <a:t>学前教育 </a:t>
            </a:r>
            <a:endParaRPr lang="zh-CN" altLang="en-US" dirty="0">
              <a:solidFill>
                <a:srgbClr val="00B050"/>
              </a:solidFill>
            </a:endParaRPr>
          </a:p>
          <a:p>
            <a:r>
              <a:rPr lang="zh-CN" altLang="en-US" dirty="0"/>
              <a:t>具有本市户籍，领有第二代《中华人民共和国残疾人证》，在我市经区级以上教育行政部门审批(备案)的幼儿园(含特殊教育学校和普通小学附设的幼儿部、幼儿班以及送教上门分教点)就读的，并在全国学前教育管理信息系统中有学籍登记的学前三年残疾儿童。</a:t>
            </a:r>
            <a:endParaRPr lang="zh-CN" altLang="en-US" dirty="0"/>
          </a:p>
          <a:p>
            <a:r>
              <a:rPr lang="zh-CN" altLang="en-US" dirty="0">
                <a:solidFill>
                  <a:srgbClr val="00B050"/>
                </a:solidFill>
              </a:rPr>
              <a:t>高中阶段教育 </a:t>
            </a:r>
            <a:endParaRPr lang="zh-CN" altLang="en-US" dirty="0">
              <a:solidFill>
                <a:srgbClr val="00B050"/>
              </a:solidFill>
            </a:endParaRPr>
          </a:p>
          <a:p>
            <a:r>
              <a:rPr lang="zh-CN" altLang="en-US" dirty="0"/>
              <a:t>领有第二代《中华人民共和国残疾人证》，并在我市特殊教育学校、普通高中和中等职业技术学校接受三年高中阶段教育的本市户籍残疾学生。</a:t>
            </a:r>
            <a:endParaRPr lang="zh-CN" altLang="en-US" dirty="0"/>
          </a:p>
          <a:p>
            <a:endParaRPr lang="zh-CN" altLang="en-US" dirty="0"/>
          </a:p>
        </p:txBody>
      </p:sp>
      <p:pic>
        <p:nvPicPr>
          <p:cNvPr id="6" name="图片占位符 5"/>
          <p:cNvPicPr>
            <a:picLocks noChangeAspect="1"/>
          </p:cNvPicPr>
          <p:nvPr>
            <p:ph type="pic" idx="1"/>
          </p:nvPr>
        </p:nvPicPr>
        <p:blipFill>
          <a:blip r:embed="rId3"/>
          <a:stretch>
            <a:fillRect/>
          </a:stretch>
        </p:blipFill>
        <p:spPr>
          <a:xfrm>
            <a:off x="5274945" y="926465"/>
            <a:ext cx="6035675" cy="427672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40105" y="457200"/>
            <a:ext cx="3145155" cy="629920"/>
          </a:xfrm>
        </p:spPr>
        <p:txBody>
          <a:bodyPr/>
          <a:lstStyle/>
          <a:p>
            <a:r>
              <a:rPr lang="zh-CN" altLang="en-US" dirty="0">
                <a:solidFill>
                  <a:srgbClr val="00B0F0"/>
                </a:solidFill>
              </a:rPr>
              <a:t>广州</a:t>
            </a:r>
            <a:endParaRPr lang="zh-CN" altLang="en-US" dirty="0">
              <a:solidFill>
                <a:srgbClr val="00B0F0"/>
              </a:solidFill>
            </a:endParaRPr>
          </a:p>
        </p:txBody>
      </p:sp>
      <p:sp>
        <p:nvSpPr>
          <p:cNvPr id="4" name="文本占位符 3"/>
          <p:cNvSpPr>
            <a:spLocks noGrp="1"/>
          </p:cNvSpPr>
          <p:nvPr>
            <p:ph type="body" sz="half" idx="2"/>
            <p:custDataLst>
              <p:tags r:id="rId2"/>
            </p:custDataLst>
          </p:nvPr>
        </p:nvSpPr>
        <p:spPr>
          <a:xfrm>
            <a:off x="982980" y="1008380"/>
            <a:ext cx="3789045" cy="4852670"/>
          </a:xfrm>
        </p:spPr>
        <p:txBody>
          <a:bodyPr>
            <a:normAutofit lnSpcReduction="10000"/>
          </a:bodyPr>
          <a:lstStyle/>
          <a:p>
            <a:endParaRPr lang="zh-CN" altLang="en-US" dirty="0">
              <a:solidFill>
                <a:schemeClr val="tx1"/>
              </a:solidFill>
              <a:sym typeface="+mn-ea"/>
            </a:endParaRPr>
          </a:p>
          <a:p>
            <a:r>
              <a:rPr lang="zh-CN" altLang="en-US" dirty="0">
                <a:solidFill>
                  <a:schemeClr val="tx1"/>
                </a:solidFill>
                <a:sym typeface="+mn-ea"/>
              </a:rPr>
              <a:t>广州市人民政府办公厅关于加强我市特殊教育工作的实施意见(2012—2016年)</a:t>
            </a:r>
            <a:endParaRPr lang="zh-CN" altLang="en-US" dirty="0">
              <a:solidFill>
                <a:schemeClr val="tx1"/>
              </a:solidFill>
              <a:sym typeface="+mn-ea"/>
            </a:endParaRPr>
          </a:p>
          <a:p>
            <a:endParaRPr lang="zh-CN" altLang="en-US" dirty="0">
              <a:solidFill>
                <a:schemeClr val="tx1"/>
              </a:solidFill>
              <a:sym typeface="+mn-ea"/>
            </a:endParaRPr>
          </a:p>
          <a:p>
            <a:r>
              <a:rPr lang="zh-CN" altLang="en-US" dirty="0">
                <a:solidFill>
                  <a:schemeClr val="tx1"/>
                </a:solidFill>
                <a:sym typeface="+mn-ea"/>
              </a:rPr>
              <a:t>广州市残疾人事业发展第十一个五年规划的通知</a:t>
            </a:r>
            <a:endParaRPr lang="zh-CN" altLang="en-US" dirty="0">
              <a:solidFill>
                <a:schemeClr val="tx1"/>
              </a:solidFill>
              <a:sym typeface="+mn-ea"/>
            </a:endParaRPr>
          </a:p>
          <a:p>
            <a:endParaRPr lang="zh-CN" altLang="en-US" dirty="0">
              <a:solidFill>
                <a:schemeClr val="tx1"/>
              </a:solidFill>
              <a:sym typeface="+mn-ea"/>
            </a:endParaRPr>
          </a:p>
          <a:p>
            <a:r>
              <a:rPr lang="zh-CN" altLang="en-US" dirty="0">
                <a:solidFill>
                  <a:schemeClr val="tx1"/>
                </a:solidFill>
                <a:sym typeface="+mn-ea"/>
              </a:rPr>
              <a:t>广州市人民政府办公厅关于印发广州市人口发展和基本公共服务体系建设第十三个五年规划（2016—2020年）的通知</a:t>
            </a:r>
            <a:endParaRPr lang="zh-CN" altLang="en-US" dirty="0">
              <a:solidFill>
                <a:schemeClr val="tx1"/>
              </a:solidFill>
              <a:sym typeface="+mn-ea"/>
            </a:endParaRPr>
          </a:p>
          <a:p>
            <a:r>
              <a:rPr lang="zh-CN" altLang="en-US" dirty="0">
                <a:solidFill>
                  <a:schemeClr val="tx1"/>
                </a:solidFill>
                <a:sym typeface="+mn-ea"/>
              </a:rPr>
              <a:t>（把孤独症患者列为</a:t>
            </a:r>
            <a:r>
              <a:rPr lang="zh-CN" altLang="en-US" dirty="0">
                <a:solidFill>
                  <a:srgbClr val="FFC000"/>
                </a:solidFill>
                <a:sym typeface="+mn-ea"/>
              </a:rPr>
              <a:t>残疾人</a:t>
            </a:r>
            <a:r>
              <a:rPr lang="zh-CN" altLang="en-US" dirty="0">
                <a:solidFill>
                  <a:schemeClr val="tx1"/>
                </a:solidFill>
                <a:sym typeface="+mn-ea"/>
              </a:rPr>
              <a:t>）</a:t>
            </a:r>
            <a:endParaRPr lang="zh-CN" altLang="en-US" dirty="0">
              <a:solidFill>
                <a:schemeClr val="tx1"/>
              </a:solidFill>
              <a:sym typeface="+mn-ea"/>
            </a:endParaRPr>
          </a:p>
        </p:txBody>
      </p:sp>
      <p:pic>
        <p:nvPicPr>
          <p:cNvPr id="5" name="图片占位符 4"/>
          <p:cNvPicPr>
            <a:picLocks noChangeAspect="1"/>
          </p:cNvPicPr>
          <p:nvPr>
            <p:ph type="pic" idx="1"/>
          </p:nvPr>
        </p:nvPicPr>
        <p:blipFill>
          <a:blip r:embed="rId3"/>
          <a:stretch>
            <a:fillRect/>
          </a:stretch>
        </p:blipFill>
        <p:spPr>
          <a:xfrm>
            <a:off x="5461000" y="1008380"/>
            <a:ext cx="5916930" cy="4265930"/>
          </a:xfrm>
          <a:prstGeom prst="rect">
            <a:avLst/>
          </a:prstGeom>
        </p:spPr>
      </p:pic>
      <p:pic>
        <p:nvPicPr>
          <p:cNvPr id="7" name="图片 6"/>
          <p:cNvPicPr>
            <a:picLocks noChangeAspect="1"/>
          </p:cNvPicPr>
          <p:nvPr/>
        </p:nvPicPr>
        <p:blipFill>
          <a:blip r:embed="rId4"/>
          <a:stretch>
            <a:fillRect/>
          </a:stretch>
        </p:blipFill>
        <p:spPr>
          <a:xfrm>
            <a:off x="1983740" y="401320"/>
            <a:ext cx="2308860" cy="74104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64417"/>
</p:tagLst>
</file>

<file path=ppt/tags/tag10.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f"/>
  <p:tag name="KSO_WM_UNIT_INDEX" val="2"/>
  <p:tag name="KSO_WM_UNIT_ID" val="custom20164417_3*f*2"/>
  <p:tag name="KSO_WM_UNIT_LAYERLEVEL" val="1"/>
  <p:tag name="KSO_WM_UNIT_VALUE" val="273"/>
  <p:tag name="KSO_WM_UNIT_HIGHLIGHT" val="0"/>
  <p:tag name="KSO_WM_UNIT_COMPATIBLE" val="0"/>
  <p:tag name="KSO_WM_UNIT_CLEAR" val="0"/>
  <p:tag name="KSO_WM_UNIT_PRESET_TEXT_INDEX" val="6"/>
  <p:tag name="KSO_WM_UNIT_PRESET_TEXT_LEN" val="152"/>
</p:tagLst>
</file>

<file path=ppt/tags/tag11.xml><?xml version="1.0" encoding="utf-8"?>
<p:tagLst xmlns:p="http://schemas.openxmlformats.org/presentationml/2006/main">
  <p:tag name="KSO_WM_TEMPLATE_CATEGORY" val="custom"/>
  <p:tag name="KSO_WM_TEMPLATE_INDEX" val="20164417"/>
  <p:tag name="KSO_WM_TAG_VERSION" val="1.0"/>
  <p:tag name="KSO_WM_SLIDE_ID" val="custom20164417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12.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a"/>
  <p:tag name="KSO_WM_UNIT_INDEX" val="1"/>
  <p:tag name="KSO_WM_UNIT_ID" val="custom20164417_3*a*1"/>
  <p:tag name="KSO_WM_UNIT_LAYERLEVEL" val="1"/>
  <p:tag name="KSO_WM_UNIT_VALUE" val="50"/>
  <p:tag name="KSO_WM_UNIT_ISCONTENTSTITLE" val="0"/>
  <p:tag name="KSO_WM_UNIT_HIGHLIGHT" val="0"/>
  <p:tag name="KSO_WM_UNIT_COMPATIBLE" val="0"/>
  <p:tag name="KSO_WM_UNIT_CLEAR" val="0"/>
  <p:tag name="KSO_WM_UNIT_PRESET_TEXT_INDEX" val="0"/>
  <p:tag name="KSO_WM_UNIT_PRESET_TEXT_LEN" val="9"/>
</p:tagLst>
</file>

<file path=ppt/tags/tag13.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f"/>
  <p:tag name="KSO_WM_UNIT_INDEX" val="2"/>
  <p:tag name="KSO_WM_UNIT_ID" val="custom20164417_3*f*2"/>
  <p:tag name="KSO_WM_UNIT_LAYERLEVEL" val="1"/>
  <p:tag name="KSO_WM_UNIT_VALUE" val="273"/>
  <p:tag name="KSO_WM_UNIT_HIGHLIGHT" val="0"/>
  <p:tag name="KSO_WM_UNIT_COMPATIBLE" val="0"/>
  <p:tag name="KSO_WM_UNIT_CLEAR" val="0"/>
  <p:tag name="KSO_WM_UNIT_PRESET_TEXT_INDEX" val="6"/>
  <p:tag name="KSO_WM_UNIT_PRESET_TEXT_LEN" val="152"/>
</p:tagLst>
</file>

<file path=ppt/tags/tag14.xml><?xml version="1.0" encoding="utf-8"?>
<p:tagLst xmlns:p="http://schemas.openxmlformats.org/presentationml/2006/main">
  <p:tag name="KSO_WM_TEMPLATE_CATEGORY" val="custom"/>
  <p:tag name="KSO_WM_TEMPLATE_INDEX" val="20164417"/>
  <p:tag name="KSO_WM_TAG_VERSION" val="1.0"/>
  <p:tag name="KSO_WM_SLIDE_ID" val="custom20164417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15.xml><?xml version="1.0" encoding="utf-8"?>
<p:tagLst xmlns:p="http://schemas.openxmlformats.org/presentationml/2006/main">
  <p:tag name="KSO_WM_BEAUTIFY_FLAG" val="#wm#"/>
  <p:tag name="KSO_WM_TEMPLATE_CATEGORY" val="custom"/>
  <p:tag name="KSO_WM_TEMPLATE_INDEX" val="20164417"/>
</p:tagLst>
</file>

<file path=ppt/tags/tag16.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a"/>
  <p:tag name="KSO_WM_UNIT_INDEX" val="1"/>
  <p:tag name="KSO_WM_UNIT_ID" val="custom20164417_7*a*1"/>
  <p:tag name="KSO_WM_UNIT_LAYERLEVEL" val="1"/>
  <p:tag name="KSO_WM_UNIT_VALUE" val="21"/>
  <p:tag name="KSO_WM_UNIT_ISCONTENTSTITLE" val="0"/>
  <p:tag name="KSO_WM_UNIT_HIGHLIGHT" val="0"/>
  <p:tag name="KSO_WM_UNIT_COMPATIBLE" val="0"/>
  <p:tag name="KSO_WM_UNIT_CLEAR" val="0"/>
  <p:tag name="KSO_WM_UNIT_PRESET_TEXT_INDEX" val="0"/>
  <p:tag name="KSO_WM_UNIT_PRESET_TEXT_LEN" val="9"/>
</p:tagLst>
</file>

<file path=ppt/tags/tag17.xml><?xml version="1.0" encoding="utf-8"?>
<p:tagLst xmlns:p="http://schemas.openxmlformats.org/presentationml/2006/main">
  <p:tag name="KSO_WM_TEMPLATE_CATEGORY" val="custom"/>
  <p:tag name="KSO_WM_TEMPLATE_INDEX" val="20164417"/>
  <p:tag name="KSO_WM_TAG_VERSION" val="1.0"/>
  <p:tag name="KSO_WM_SLIDE_ID" val="custom20164417_7"/>
  <p:tag name="KSO_WM_SLIDE_INDEX" val="7"/>
  <p:tag name="KSO_WM_SLIDE_ITEM_CNT" val="2"/>
  <p:tag name="KSO_WM_SLIDE_LAYOUT" val="a_f_d"/>
  <p:tag name="KSO_WM_SLIDE_LAYOUT_CNT" val="1_1_1"/>
  <p:tag name="KSO_WM_SLIDE_TYPE" val="text"/>
  <p:tag name="KSO_WM_BEAUTIFY_FLAG" val="#wm#"/>
  <p:tag name="KSO_WM_SLIDE_POSITION" val="66*111"/>
  <p:tag name="KSO_WM_SLIDE_SIZE" val="800*396"/>
</p:tagLst>
</file>

<file path=ppt/tags/tag18.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a"/>
  <p:tag name="KSO_WM_UNIT_INDEX" val="1"/>
  <p:tag name="KSO_WM_UNIT_ID" val="custom20164417_3*a*1"/>
  <p:tag name="KSO_WM_UNIT_LAYERLEVEL" val="1"/>
  <p:tag name="KSO_WM_UNIT_VALUE" val="50"/>
  <p:tag name="KSO_WM_UNIT_ISCONTENTSTITLE" val="0"/>
  <p:tag name="KSO_WM_UNIT_HIGHLIGHT" val="0"/>
  <p:tag name="KSO_WM_UNIT_COMPATIBLE" val="0"/>
  <p:tag name="KSO_WM_UNIT_CLEAR" val="0"/>
  <p:tag name="KSO_WM_UNIT_PRESET_TEXT_INDEX" val="0"/>
  <p:tag name="KSO_WM_UNIT_PRESET_TEXT_LEN" val="9"/>
</p:tagLst>
</file>

<file path=ppt/tags/tag19.xml><?xml version="1.0" encoding="utf-8"?>
<p:tagLst xmlns:p="http://schemas.openxmlformats.org/presentationml/2006/main">
  <p:tag name="KSO_WM_TEMPLATE_CATEGORY" val="custom"/>
  <p:tag name="KSO_WM_TEMPLATE_INDEX" val="20164417"/>
  <p:tag name="KSO_WM_TAG_VERSION" val="1.0"/>
  <p:tag name="KSO_WM_SLIDE_ID" val="custom20164417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2.xml><?xml version="1.0" encoding="utf-8"?>
<p:tagLst xmlns:p="http://schemas.openxmlformats.org/presentationml/2006/main">
  <p:tag name="KSO_WM_TAG_VERSION" val="1.0"/>
  <p:tag name="KSO_WM_TEMPLATE_CATEGORY" val="custom"/>
  <p:tag name="KSO_WM_TEMPLATE_INDEX" val="20164417"/>
</p:tagLst>
</file>

<file path=ppt/tags/tag20.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a"/>
  <p:tag name="KSO_WM_UNIT_INDEX" val="1"/>
  <p:tag name="KSO_WM_UNIT_ID" val="custom20164417_6*a*1"/>
  <p:tag name="KSO_WM_UNIT_LAYERLEVEL" val="1"/>
  <p:tag name="KSO_WM_UNIT_VALUE" val="30"/>
  <p:tag name="KSO_WM_UNIT_ISCONTENTSTITLE" val="0"/>
  <p:tag name="KSO_WM_UNIT_HIGHLIGHT" val="0"/>
  <p:tag name="KSO_WM_UNIT_COMPATIBLE" val="0"/>
  <p:tag name="KSO_WM_UNIT_CLEAR" val="0"/>
  <p:tag name="KSO_WM_UNIT_PRESET_TEXT_INDEX" val="0"/>
  <p:tag name="KSO_WM_UNIT_PRESET_TEXT_LEN" val="9"/>
</p:tagLst>
</file>

<file path=ppt/tags/tag21.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f"/>
  <p:tag name="KSO_WM_UNIT_INDEX" val="1"/>
  <p:tag name="KSO_WM_UNIT_ID" val="custom20164417_6*f*1"/>
  <p:tag name="KSO_WM_UNIT_LAYERLEVEL" val="1"/>
  <p:tag name="KSO_WM_UNIT_VALUE" val="182"/>
  <p:tag name="KSO_WM_UNIT_HIGHLIGHT" val="0"/>
  <p:tag name="KSO_WM_UNIT_COMPATIBLE" val="0"/>
  <p:tag name="KSO_WM_UNIT_CLEAR" val="0"/>
  <p:tag name="KSO_WM_UNIT_PRESET_TEXT_INDEX" val="6"/>
  <p:tag name="KSO_WM_UNIT_PRESET_TEXT_LEN" val="152"/>
</p:tagLst>
</file>

<file path=ppt/tags/tag22.xml><?xml version="1.0" encoding="utf-8"?>
<p:tagLst xmlns:p="http://schemas.openxmlformats.org/presentationml/2006/main">
  <p:tag name="KSO_WM_TEMPLATE_CATEGORY" val="custom"/>
  <p:tag name="KSO_WM_TEMPLATE_INDEX" val="20164417"/>
  <p:tag name="KSO_WM_TAG_VERSION" val="1.0"/>
  <p:tag name="KSO_WM_SLIDE_ID" val="custom20164417_6"/>
  <p:tag name="KSO_WM_SLIDE_INDEX" val="6"/>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23.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a"/>
  <p:tag name="KSO_WM_UNIT_INDEX" val="1"/>
  <p:tag name="KSO_WM_UNIT_ID" val="custom20164417_6*a*1"/>
  <p:tag name="KSO_WM_UNIT_LAYERLEVEL" val="1"/>
  <p:tag name="KSO_WM_UNIT_VALUE" val="30"/>
  <p:tag name="KSO_WM_UNIT_ISCONTENTSTITLE" val="0"/>
  <p:tag name="KSO_WM_UNIT_HIGHLIGHT" val="0"/>
  <p:tag name="KSO_WM_UNIT_COMPATIBLE" val="0"/>
  <p:tag name="KSO_WM_UNIT_CLEAR" val="0"/>
  <p:tag name="KSO_WM_UNIT_PRESET_TEXT_INDEX" val="0"/>
  <p:tag name="KSO_WM_UNIT_PRESET_TEXT_LEN" val="9"/>
</p:tagLst>
</file>

<file path=ppt/tags/tag24.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f"/>
  <p:tag name="KSO_WM_UNIT_INDEX" val="1"/>
  <p:tag name="KSO_WM_UNIT_ID" val="custom20164417_6*f*1"/>
  <p:tag name="KSO_WM_UNIT_LAYERLEVEL" val="1"/>
  <p:tag name="KSO_WM_UNIT_VALUE" val="182"/>
  <p:tag name="KSO_WM_UNIT_HIGHLIGHT" val="0"/>
  <p:tag name="KSO_WM_UNIT_COMPATIBLE" val="0"/>
  <p:tag name="KSO_WM_UNIT_CLEAR" val="0"/>
  <p:tag name="KSO_WM_UNIT_PRESET_TEXT_INDEX" val="6"/>
  <p:tag name="KSO_WM_UNIT_PRESET_TEXT_LEN" val="152"/>
</p:tagLst>
</file>

<file path=ppt/tags/tag25.xml><?xml version="1.0" encoding="utf-8"?>
<p:tagLst xmlns:p="http://schemas.openxmlformats.org/presentationml/2006/main">
  <p:tag name="KSO_WM_TEMPLATE_CATEGORY" val="custom"/>
  <p:tag name="KSO_WM_TEMPLATE_INDEX" val="20164417"/>
  <p:tag name="KSO_WM_TAG_VERSION" val="1.0"/>
  <p:tag name="KSO_WM_SLIDE_ID" val="custom20164417_6"/>
  <p:tag name="KSO_WM_SLIDE_INDEX" val="6"/>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26.xml><?xml version="1.0" encoding="utf-8"?>
<p:tagLst xmlns:p="http://schemas.openxmlformats.org/presentationml/2006/main">
  <p:tag name="KSO_WM_BEAUTIFY_FLAG" val="#wm#"/>
  <p:tag name="KSO_WM_TEMPLATE_CATEGORY" val="custom"/>
  <p:tag name="KSO_WM_TEMPLATE_INDEX" val="20164417"/>
</p:tagLst>
</file>

<file path=ppt/tags/tag3.xml><?xml version="1.0" encoding="utf-8"?>
<p:tagLst xmlns:p="http://schemas.openxmlformats.org/presentationml/2006/main">
  <p:tag name="KSO_WM_TEMPLATE_CATEGORY" val="custom"/>
  <p:tag name="KSO_WM_TEMPLATE_INDEX" val="20164417"/>
  <p:tag name="KSO_WM_TAG_VERSION" val="1.0"/>
  <p:tag name="KSO_WM_BEAUTIFY_FLAG" val="#wm#"/>
  <p:tag name="KSO_WM_TEMPLATE_THUMBS_INDEX" val="1、2、3、4、5、6、7、8、9、10、11、12、13"/>
</p:tagLst>
</file>

<file path=ppt/tags/tag4.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a"/>
  <p:tag name="KSO_WM_UNIT_INDEX" val="1"/>
  <p:tag name="KSO_WM_UNIT_ID" val="custom20164417_1*a*1"/>
  <p:tag name="KSO_WM_UNIT_LAYERLEVEL" val="1"/>
  <p:tag name="KSO_WM_UNIT_VALUE" val="17"/>
  <p:tag name="KSO_WM_UNIT_ISCONTENTSTITLE" val="0"/>
  <p:tag name="KSO_WM_UNIT_HIGHLIGHT" val="0"/>
  <p:tag name="KSO_WM_UNIT_COMPATIBLE" val="0"/>
  <p:tag name="KSO_WM_UNIT_CLEAR" val="0"/>
  <p:tag name="KSO_WM_UNIT_PRESET_TEXT_INDEX" val="0"/>
  <p:tag name="KSO_WM_UNIT_PRESET_TEXT_LEN" val="9"/>
</p:tagLst>
</file>

<file path=ppt/tags/tag5.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b"/>
  <p:tag name="KSO_WM_UNIT_INDEX" val="1"/>
  <p:tag name="KSO_WM_UNIT_ID" val="custom20164417_1*b*1"/>
  <p:tag name="KSO_WM_UNIT_LAYERLEVEL" val="1"/>
  <p:tag name="KSO_WM_UNIT_VALUE" val="34"/>
  <p:tag name="KSO_WM_UNIT_ISCONTENTSTITLE" val="0"/>
  <p:tag name="KSO_WM_UNIT_HIGHLIGHT" val="0"/>
  <p:tag name="KSO_WM_UNIT_COMPATIBLE" val="0"/>
  <p:tag name="KSO_WM_UNIT_CLEAR" val="0"/>
  <p:tag name="KSO_WM_UNIT_PRESET_TEXT_INDEX" val="1"/>
  <p:tag name="KSO_WM_UNIT_PRESET_TEXT_LEN" val="10"/>
</p:tagLst>
</file>

<file path=ppt/tags/tag6.xml><?xml version="1.0" encoding="utf-8"?>
<p:tagLst xmlns:p="http://schemas.openxmlformats.org/presentationml/2006/main">
  <p:tag name="KSO_WM_TEMPLATE_CATEGORY" val="custom"/>
  <p:tag name="KSO_WM_TEMPLATE_INDEX" val="20164417"/>
  <p:tag name="KSO_WM_TAG_VERSION" val="1.0"/>
  <p:tag name="KSO_WM_SLIDE_ID" val="custom20164417_1"/>
  <p:tag name="KSO_WM_SLIDE_INDEX" val="1"/>
  <p:tag name="KSO_WM_SLIDE_ITEM_CNT" val="2"/>
  <p:tag name="KSO_WM_SLIDE_LAYOUT" val="a_b"/>
  <p:tag name="KSO_WM_SLIDE_LAYOUT_CNT" val="1_1"/>
  <p:tag name="KSO_WM_SLIDE_TYPE" val="text"/>
  <p:tag name="KSO_WM_BEAUTIFY_FLAG" val="#wm#"/>
  <p:tag name="KSO_WM_SLIDE_POSITION" val="61*418"/>
  <p:tag name="KSO_WM_SLIDE_SIZE" val="833*56"/>
  <p:tag name="KSO_WM_TEMPLATE_THUMBS_INDEX" val="1、2、3、4、5、6、7、8、9、10、11、12、13"/>
</p:tagLst>
</file>

<file path=ppt/tags/tag7.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a"/>
  <p:tag name="KSO_WM_UNIT_INDEX" val="1"/>
  <p:tag name="KSO_WM_UNIT_ID" val="custom20164417_2*a*1"/>
  <p:tag name="KSO_WM_UNIT_LAYERLEVEL" val="1"/>
  <p:tag name="KSO_WM_UNIT_VALUE" val="50"/>
  <p:tag name="KSO_WM_UNIT_ISCONTENTSTITLE" val="0"/>
  <p:tag name="KSO_WM_UNIT_HIGHLIGHT" val="0"/>
  <p:tag name="KSO_WM_UNIT_COMPATIBLE" val="0"/>
  <p:tag name="KSO_WM_UNIT_CLEAR" val="0"/>
  <p:tag name="KSO_WM_UNIT_PRESET_TEXT_INDEX" val="0"/>
  <p:tag name="KSO_WM_UNIT_PRESET_TEXT_LEN" val="9"/>
</p:tagLst>
</file>

<file path=ppt/tags/tag8.xml><?xml version="1.0" encoding="utf-8"?>
<p:tagLst xmlns:p="http://schemas.openxmlformats.org/presentationml/2006/main">
  <p:tag name="KSO_WM_TEMPLATE_CATEGORY" val="custom"/>
  <p:tag name="KSO_WM_TEMPLATE_INDEX" val="20164417"/>
  <p:tag name="KSO_WM_TAG_VERSION" val="1.0"/>
  <p:tag name="KSO_WM_SLIDE_ID" val="custom20164417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xml><?xml version="1.0" encoding="utf-8"?>
<p:tagLst xmlns:p="http://schemas.openxmlformats.org/presentationml/2006/main">
  <p:tag name="KSO_WM_TAG_VERSION" val="1.0"/>
  <p:tag name="KSO_WM_BEAUTIFY_FLAG" val="#wm#"/>
  <p:tag name="KSO_WM_TEMPLATE_CATEGORY" val="custom"/>
  <p:tag name="KSO_WM_TEMPLATE_INDEX" val="20164417"/>
  <p:tag name="KSO_WM_UNIT_TYPE" val="a"/>
  <p:tag name="KSO_WM_UNIT_INDEX" val="1"/>
  <p:tag name="KSO_WM_UNIT_ID" val="custom20164417_3*a*1"/>
  <p:tag name="KSO_WM_UNIT_LAYERLEVEL" val="1"/>
  <p:tag name="KSO_WM_UNIT_VALUE" val="50"/>
  <p:tag name="KSO_WM_UNIT_ISCONTENTSTITLE" val="0"/>
  <p:tag name="KSO_WM_UNIT_HIGHLIGHT" val="0"/>
  <p:tag name="KSO_WM_UNIT_COMPATIBLE" val="0"/>
  <p:tag name="KSO_WM_UNIT_CLEAR" val="0"/>
  <p:tag name="KSO_WM_UNIT_PRESET_TEXT_INDEX" val="0"/>
  <p:tag name="KSO_WM_UNIT_PRESET_TEXT_LEN" val="9"/>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704</Words>
  <Application>WPS 演示</Application>
  <PresentationFormat>宽屏</PresentationFormat>
  <Paragraphs>48</Paragraphs>
  <Slides>10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Arial Unicode MS</vt:lpstr>
      <vt:lpstr>Calibri Light</vt:lpstr>
      <vt:lpstr>Calibri</vt:lpstr>
      <vt:lpstr>微软雅黑</vt:lpstr>
      <vt:lpstr>黑体</vt:lpstr>
      <vt:lpstr>Arial</vt:lpstr>
      <vt:lpstr>MS PGothic</vt:lpstr>
      <vt:lpstr>Gill Sans</vt:lpstr>
      <vt:lpstr>Segoe Print</vt:lpstr>
      <vt:lpstr>Office Theme</vt:lpstr>
      <vt:lpstr>请在此输入您的标题</vt:lpstr>
      <vt:lpstr>请在此输入您的标题</vt:lpstr>
      <vt:lpstr>请在此输入您的标题</vt:lpstr>
      <vt:lpstr>孤独症社会补助如何？</vt:lpstr>
      <vt:lpstr>PowerPoint 演示文稿</vt:lpstr>
      <vt:lpstr>PowerPoint 演示文稿</vt:lpstr>
      <vt:lpstr>提问：孤独症社会补助如何？</vt:lpstr>
      <vt:lpstr>请在此输入您的标题</vt:lpstr>
      <vt:lpstr>佛山</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何远航</cp:lastModifiedBy>
  <cp:revision>2</cp:revision>
  <dcterms:created xsi:type="dcterms:W3CDTF">2015-05-05T08:02:00Z</dcterms:created>
  <dcterms:modified xsi:type="dcterms:W3CDTF">2017-07-07T18:30:31Z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