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8" r:id="rId8"/>
    <p:sldId id="263" r:id="rId9"/>
    <p:sldId id="264" r:id="rId10"/>
    <p:sldId id="265" r:id="rId11"/>
    <p:sldId id="266" r:id="rId12"/>
    <p:sldId id="26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7664" y="836712"/>
            <a:ext cx="626469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5400" b="1" dirty="0" smtClean="0"/>
              <a:t>儿童行为发育异常的社会感知 </a:t>
            </a:r>
            <a:endParaRPr kumimoji="1" lang="zh-CN" altLang="en-US" sz="5400" b="1" dirty="0"/>
          </a:p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Social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perception of abnormal behavior in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children</a:t>
            </a:r>
          </a:p>
          <a:p>
            <a:pPr algn="ctr"/>
            <a:r>
              <a:rPr kumimoji="1" lang="zh-CN" altLang="en-US" sz="5400" b="1" dirty="0" smtClean="0">
                <a:solidFill>
                  <a:srgbClr val="660066"/>
                </a:solidFill>
              </a:rPr>
              <a:t>如何诊断孤独症？</a:t>
            </a:r>
            <a:endParaRPr kumimoji="1" lang="zh-CN" altLang="en-US" sz="5400" b="1" dirty="0">
              <a:solidFill>
                <a:srgbClr val="660066"/>
              </a:solidFill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3347864" y="5621571"/>
            <a:ext cx="6900863" cy="123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002060"/>
                </a:solidFill>
                <a:latin typeface="华文行楷" pitchFamily="2" charset="-122"/>
                <a:ea typeface="华文行楷" pitchFamily="2" charset="-122"/>
              </a:rPr>
              <a:t>制作：梁泓中</a:t>
            </a:r>
            <a:endParaRPr lang="en-US" altLang="zh-CN" sz="4400" dirty="0">
              <a:solidFill>
                <a:srgbClr val="002060"/>
              </a:solidFill>
              <a:latin typeface="华文行楷" pitchFamily="2" charset="-122"/>
              <a:ea typeface="华文行楷" pitchFamily="2" charset="-122"/>
            </a:endParaRPr>
          </a:p>
          <a:p>
            <a:pPr algn="ctr">
              <a:lnSpc>
                <a:spcPts val="3000"/>
              </a:lnSpc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CC33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第一大组第二小组</a:t>
            </a:r>
            <a:endParaRPr lang="zh-CN" altLang="en-US" sz="4400" dirty="0">
              <a:solidFill>
                <a:srgbClr val="CC33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中宋" pitchFamily="2" charset="-122"/>
                <a:ea typeface="华文中宋" pitchFamily="2" charset="-122"/>
              </a:rPr>
              <a:t>南方医科大学</a:t>
            </a:r>
            <a:endParaRPr lang="zh-CN" altLang="en-US" sz="3600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26" name="Picture 2" descr="F:\study\选修\行为发育感知\第三个材料\图片\天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2266950" cy="1847850"/>
          </a:xfrm>
          <a:prstGeom prst="rect">
            <a:avLst/>
          </a:prstGeom>
          <a:noFill/>
        </p:spPr>
      </p:pic>
      <p:pic>
        <p:nvPicPr>
          <p:cNvPr id="4" name="Picture 3" descr="F:\study\选修\行为发育感知\第三个材料\图片\法官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81128"/>
            <a:ext cx="1728192" cy="1296144"/>
          </a:xfrm>
          <a:prstGeom prst="rect">
            <a:avLst/>
          </a:prstGeom>
          <a:noFill/>
        </p:spPr>
      </p:pic>
      <p:pic>
        <p:nvPicPr>
          <p:cNvPr id="1028" name="Picture 4" descr="F:\study\选修\行为发育感知\第三个材料\图片\听诊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2159638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763" y="0"/>
            <a:ext cx="9204764" cy="29238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量化表的使用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2400" dirty="0" smtClean="0"/>
              <a:t>视觉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动作统合发展测验（</a:t>
            </a:r>
            <a:r>
              <a:rPr lang="en-US" altLang="zh-CN" sz="2400" dirty="0" smtClean="0"/>
              <a:t>VMI</a:t>
            </a:r>
            <a:r>
              <a:rPr lang="zh-CN" altLang="en-US" sz="2400" dirty="0" smtClean="0"/>
              <a:t>）可测得精细运动的发展情况</a:t>
            </a:r>
            <a:endParaRPr lang="en-US" altLang="zh-CN" sz="2400" dirty="0" smtClean="0"/>
          </a:p>
          <a:p>
            <a:r>
              <a:rPr lang="zh-CN" altLang="en-US" sz="2400" dirty="0" smtClean="0"/>
              <a:t>武德科</a:t>
            </a:r>
            <a:r>
              <a:rPr lang="zh-CN" altLang="en-US" sz="2400" dirty="0" smtClean="0"/>
              <a:t>克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詹森成就测验可测得基本阅读和数学技能情况</a:t>
            </a:r>
            <a:endParaRPr lang="en-US" altLang="zh-CN" sz="2400" dirty="0" smtClean="0"/>
          </a:p>
          <a:p>
            <a:r>
              <a:rPr lang="zh-CN" altLang="en-US" sz="2400" dirty="0" smtClean="0"/>
              <a:t>儿童社会适应行为</a:t>
            </a:r>
            <a:r>
              <a:rPr lang="zh-CN" altLang="en-US" sz="2400" dirty="0" smtClean="0"/>
              <a:t>评定量表可测得适应行为情况。</a:t>
            </a:r>
            <a:endParaRPr lang="en-US" altLang="zh-CN" sz="2400" dirty="0" smtClean="0"/>
          </a:p>
          <a:p>
            <a:r>
              <a:rPr lang="zh-CN" altLang="en-US" sz="2400" dirty="0" smtClean="0"/>
              <a:t>阿肯巴克儿童行为量表（</a:t>
            </a:r>
            <a:r>
              <a:rPr lang="en-US" altLang="zh-CN" sz="2400" dirty="0" smtClean="0"/>
              <a:t>CBCL</a:t>
            </a:r>
            <a:r>
              <a:rPr lang="zh-CN" altLang="en-US" sz="2400" dirty="0" smtClean="0"/>
              <a:t>）可测得社交、注意力、思维障碍和退缩等情况。</a:t>
            </a:r>
            <a:endParaRPr lang="zh-CN" altLang="en-US" sz="2400" dirty="0"/>
          </a:p>
        </p:txBody>
      </p:sp>
      <p:pic>
        <p:nvPicPr>
          <p:cNvPr id="5122" name="Picture 2" descr="F:\study\选修\行为发育感知\第三个材料\图片\QQ截图20170708034805.png"/>
          <p:cNvPicPr>
            <a:picLocks noChangeAspect="1" noChangeArrowheads="1"/>
          </p:cNvPicPr>
          <p:nvPr/>
        </p:nvPicPr>
        <p:blipFill>
          <a:blip r:embed="rId2" cstate="print"/>
          <a:srcRect t="16285"/>
          <a:stretch>
            <a:fillRect/>
          </a:stretch>
        </p:blipFill>
        <p:spPr bwMode="auto">
          <a:xfrm>
            <a:off x="1043608" y="3501008"/>
            <a:ext cx="6696075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tudy\选修\行为发育感知\第三个材料\图片\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8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tudy\选修\行为发育感知\第三个材料\图片\猫趴阳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0" y="0"/>
            <a:ext cx="4427984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/>
              <a:t>参考</a:t>
            </a:r>
            <a:r>
              <a:rPr lang="zh-CN" altLang="en-US" dirty="0" smtClean="0"/>
              <a:t>文献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韦</a:t>
            </a:r>
            <a:r>
              <a:rPr lang="zh-CN" altLang="en-US" dirty="0" smtClean="0"/>
              <a:t>小满</a:t>
            </a:r>
            <a:r>
              <a:rPr lang="en-US" altLang="zh-CN" dirty="0" smtClean="0"/>
              <a:t>.</a:t>
            </a:r>
            <a:r>
              <a:rPr lang="zh-CN" altLang="en-US" dirty="0" smtClean="0"/>
              <a:t>特殊儿童心理评估</a:t>
            </a:r>
            <a:r>
              <a:rPr lang="en-US" altLang="zh-CN" dirty="0" smtClean="0"/>
              <a:t>[Z].</a:t>
            </a:r>
            <a:r>
              <a:rPr lang="zh-CN" altLang="en-US" dirty="0" smtClean="0"/>
              <a:t>华夏出版社</a:t>
            </a:r>
            <a:r>
              <a:rPr lang="en-US" altLang="zh-CN" dirty="0" smtClean="0"/>
              <a:t>,</a:t>
            </a:r>
            <a:r>
              <a:rPr lang="en-US" altLang="zh-CN" dirty="0" smtClean="0"/>
              <a:t>2006.331-337.</a:t>
            </a:r>
          </a:p>
          <a:p>
            <a:r>
              <a:rPr lang="zh-CN" altLang="en-US" dirty="0" smtClean="0"/>
              <a:t>魏金</a:t>
            </a:r>
            <a:r>
              <a:rPr lang="zh-CN" altLang="en-US" dirty="0" smtClean="0"/>
              <a:t>铠、栗克清、高顺卿、崔泽</a:t>
            </a:r>
            <a:r>
              <a:rPr lang="en-US" altLang="zh-CN" dirty="0" smtClean="0"/>
              <a:t>.</a:t>
            </a:r>
            <a:r>
              <a:rPr lang="zh-CN" altLang="en-US" dirty="0" smtClean="0"/>
              <a:t>现代儿童心理行为疾病</a:t>
            </a:r>
            <a:r>
              <a:rPr lang="en-US" altLang="zh-CN" dirty="0" smtClean="0"/>
              <a:t>[Z].</a:t>
            </a:r>
            <a:r>
              <a:rPr lang="zh-CN" altLang="en-US" dirty="0" smtClean="0"/>
              <a:t>人民军医出版社</a:t>
            </a:r>
            <a:r>
              <a:rPr lang="en-US" altLang="zh-CN" dirty="0" smtClean="0"/>
              <a:t>,2002.245-268.</a:t>
            </a:r>
          </a:p>
          <a:p>
            <a:r>
              <a:rPr lang="zh-CN" altLang="en-US" dirty="0" smtClean="0"/>
              <a:t>周妍、张功、邓红珠、邹小兵</a:t>
            </a:r>
            <a:r>
              <a:rPr lang="en-US" altLang="zh-CN" dirty="0" smtClean="0"/>
              <a:t>.</a:t>
            </a:r>
            <a:r>
              <a:rPr lang="zh-CN" altLang="en-US" dirty="0" smtClean="0"/>
              <a:t>孤独症谱系障碍儿童的脑电特征与临床症状 的相关性</a:t>
            </a:r>
            <a:r>
              <a:rPr lang="zh-CN" altLang="en-US" dirty="0" smtClean="0"/>
              <a:t>分析</a:t>
            </a:r>
            <a:r>
              <a:rPr lang="en-US" altLang="zh-CN" dirty="0" smtClean="0"/>
              <a:t>[J]</a:t>
            </a:r>
            <a:r>
              <a:rPr lang="zh-CN" altLang="en-US" dirty="0" smtClean="0"/>
              <a:t>新医学</a:t>
            </a:r>
            <a:r>
              <a:rPr lang="en-US" altLang="zh-CN" dirty="0" smtClean="0"/>
              <a:t>,2016.</a:t>
            </a:r>
          </a:p>
          <a:p>
            <a:r>
              <a:rPr lang="zh-CN" altLang="en-US" dirty="0" smtClean="0"/>
              <a:t>禚传</a:t>
            </a:r>
            <a:r>
              <a:rPr lang="zh-CN" altLang="en-US" dirty="0" smtClean="0"/>
              <a:t>君、 范勇</a:t>
            </a:r>
            <a:r>
              <a:rPr lang="en-US" altLang="zh-CN" dirty="0" smtClean="0"/>
              <a:t>.</a:t>
            </a:r>
            <a:r>
              <a:rPr lang="zh-CN" altLang="en-US" dirty="0" smtClean="0"/>
              <a:t>孤独症谱系障碍的多模态神经影像学研究</a:t>
            </a:r>
            <a:r>
              <a:rPr lang="zh-CN" altLang="en-US" dirty="0" smtClean="0"/>
              <a:t>进展</a:t>
            </a:r>
            <a:r>
              <a:rPr lang="en-US" altLang="zh-CN" dirty="0" smtClean="0"/>
              <a:t>[J]</a:t>
            </a:r>
            <a:r>
              <a:rPr lang="zh-CN" altLang="en-US" dirty="0" smtClean="0"/>
              <a:t>中华实用儿科临床</a:t>
            </a:r>
            <a:r>
              <a:rPr lang="zh-CN" altLang="en-US" dirty="0" smtClean="0"/>
              <a:t>杂志</a:t>
            </a:r>
            <a:r>
              <a:rPr lang="en-US" altLang="zh-CN" dirty="0" smtClean="0"/>
              <a:t>,2014.</a:t>
            </a:r>
          </a:p>
          <a:p>
            <a:r>
              <a:rPr lang="zh-CN" altLang="en-US" dirty="0" smtClean="0"/>
              <a:t>李</a:t>
            </a:r>
            <a:r>
              <a:rPr lang="zh-CN" altLang="en-US" dirty="0" smtClean="0"/>
              <a:t>想</a:t>
            </a:r>
            <a:r>
              <a:rPr lang="en-US" altLang="zh-CN" dirty="0" smtClean="0"/>
              <a:t>.</a:t>
            </a:r>
            <a:r>
              <a:rPr lang="zh-CN" altLang="en-US" dirty="0" smtClean="0"/>
              <a:t>青少年孤独症与</a:t>
            </a:r>
            <a:r>
              <a:rPr lang="en-US" altLang="zh-CN" dirty="0" smtClean="0"/>
              <a:t>II</a:t>
            </a:r>
            <a:r>
              <a:rPr lang="zh-CN" altLang="en-US" dirty="0" smtClean="0"/>
              <a:t>型精神分裂症患者的静息态脑功能影像与表 情认知功能</a:t>
            </a:r>
            <a:r>
              <a:rPr lang="zh-CN" altLang="en-US" dirty="0" smtClean="0"/>
              <a:t>研究</a:t>
            </a:r>
            <a:r>
              <a:rPr lang="en-US" altLang="zh-CN" dirty="0" smtClean="0"/>
              <a:t>[D]2010.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92080" y="2564904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16428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000" dirty="0" smtClean="0"/>
              <a:t>思考</a:t>
            </a:r>
            <a:endParaRPr lang="en-US" altLang="zh-CN" sz="6000" dirty="0" smtClean="0"/>
          </a:p>
          <a:p>
            <a:endParaRPr lang="en-US" altLang="zh-CN" sz="1200" dirty="0" smtClean="0"/>
          </a:p>
          <a:p>
            <a:r>
              <a:rPr lang="zh-CN" altLang="en-US" dirty="0" smtClean="0"/>
              <a:t>关键词 　孤独症　诊断标准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3600" dirty="0" smtClean="0"/>
              <a:t>孤独症：个体特征和社会特征、行为特征与器质特征、身与心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 smtClean="0"/>
              <a:t>诊断</a:t>
            </a:r>
            <a:r>
              <a:rPr lang="zh-CN" altLang="en-US" sz="3600" dirty="0" smtClean="0"/>
              <a:t>标准：分层级定程度、诊断数据来源</a:t>
            </a:r>
            <a:endParaRPr lang="en-US" altLang="zh-CN" sz="3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000" dirty="0" smtClean="0"/>
              <a:t>查阅资料</a:t>
            </a:r>
            <a:endParaRPr lang="en-US" altLang="zh-CN" sz="6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三重障碍原则</a:t>
            </a:r>
            <a:endParaRPr lang="en-US" altLang="zh-CN" sz="2000" dirty="0" smtClean="0"/>
          </a:p>
          <a:p>
            <a:r>
              <a:rPr lang="zh-CN" altLang="en-US" sz="2000" dirty="0" smtClean="0"/>
              <a:t>按照</a:t>
            </a:r>
            <a:r>
              <a:rPr lang="zh-CN" altLang="en-US" sz="2000" dirty="0" smtClean="0"/>
              <a:t>世界卫生组织</a:t>
            </a:r>
            <a:r>
              <a:rPr lang="en-US" altLang="zh-CN" sz="2000" dirty="0" smtClean="0"/>
              <a:t>1992</a:t>
            </a:r>
            <a:r>
              <a:rPr lang="zh-CN" altLang="en-US" sz="2000" dirty="0" smtClean="0"/>
              <a:t>年提出的鉴别标准，只有在</a:t>
            </a:r>
            <a:r>
              <a:rPr lang="en-US" altLang="zh-CN" sz="2000" dirty="0" smtClean="0"/>
              <a:t>3</a:t>
            </a:r>
            <a:r>
              <a:rPr lang="zh-CN" altLang="en-US" sz="2000" dirty="0" smtClean="0"/>
              <a:t>岁以前同时出现显著的</a:t>
            </a:r>
            <a:r>
              <a:rPr lang="zh-CN" altLang="en-US" sz="2000" dirty="0" smtClean="0">
                <a:solidFill>
                  <a:srgbClr val="FF0000"/>
                </a:solidFill>
              </a:rPr>
              <a:t>语言和非语言障碍</a:t>
            </a:r>
            <a:r>
              <a:rPr lang="zh-CN" altLang="en-US" sz="2000" dirty="0" smtClean="0"/>
              <a:t>、</a:t>
            </a:r>
            <a:r>
              <a:rPr lang="zh-CN" altLang="en-US" sz="2000" dirty="0" smtClean="0">
                <a:solidFill>
                  <a:srgbClr val="FF0000"/>
                </a:solidFill>
              </a:rPr>
              <a:t>社会交往障碍</a:t>
            </a:r>
            <a:r>
              <a:rPr lang="zh-CN" altLang="en-US" sz="2000" dirty="0" smtClean="0"/>
              <a:t>和</a:t>
            </a:r>
            <a:r>
              <a:rPr lang="zh-CN" altLang="en-US" sz="2000" dirty="0" smtClean="0">
                <a:solidFill>
                  <a:srgbClr val="FF0000"/>
                </a:solidFill>
              </a:rPr>
              <a:t>象征性游戏障碍</a:t>
            </a:r>
            <a:r>
              <a:rPr lang="zh-CN" altLang="en-US" sz="2000" dirty="0" smtClean="0"/>
              <a:t>的儿童才可以诊断为孤独症儿童。</a:t>
            </a:r>
            <a:endParaRPr lang="en-US" altLang="zh-CN" sz="2000" dirty="0" smtClean="0"/>
          </a:p>
          <a:p>
            <a:r>
              <a:rPr lang="en-US" altLang="zh-CN" sz="2000" dirty="0" smtClean="0"/>
              <a:t>·····</a:t>
            </a:r>
            <a:endParaRPr lang="en-US" altLang="zh-CN" sz="2000" dirty="0" smtClean="0"/>
          </a:p>
          <a:p>
            <a:r>
              <a:rPr lang="zh-CN" altLang="en-US" sz="2000" dirty="0" smtClean="0"/>
              <a:t>及早鉴别原则</a:t>
            </a:r>
            <a:endParaRPr lang="en-US" altLang="zh-CN" sz="2000" dirty="0" smtClean="0"/>
          </a:p>
          <a:p>
            <a:r>
              <a:rPr lang="zh-CN" altLang="en-US" sz="2000" dirty="0" smtClean="0"/>
              <a:t>孤独症</a:t>
            </a:r>
            <a:r>
              <a:rPr lang="zh-CN" altLang="en-US" sz="2000" dirty="0" smtClean="0"/>
              <a:t>产生于个体生命历程的头三年，已有研究证明，及早地鉴别孤独症儿童并实施早期干预，不仅可以提高教育干预的效果，而且可以缩短家长迷茫、自觉、痛苦和遭受挫折的时间。</a:t>
            </a:r>
            <a:r>
              <a:rPr lang="en-US" altLang="zh-CN" sz="2000" dirty="0" smtClean="0"/>
              <a:t>·······</a:t>
            </a:r>
            <a:r>
              <a:rPr lang="zh-CN" altLang="en-US" sz="2000" dirty="0" smtClean="0"/>
              <a:t>孤独症儿童的鉴别之所以出现滞后的现象，一方面是</a:t>
            </a:r>
            <a:r>
              <a:rPr lang="zh-CN" altLang="en-US" sz="2000" dirty="0" smtClean="0">
                <a:solidFill>
                  <a:srgbClr val="FF0000"/>
                </a:solidFill>
              </a:rPr>
              <a:t>由于孤独症的症状与多种障碍症状存在交叉重叠，评估人员在鉴别儿童时不敢轻易下结论</a:t>
            </a:r>
            <a:r>
              <a:rPr lang="zh-CN" altLang="en-US" sz="2000" dirty="0" smtClean="0"/>
              <a:t>；另一方面，大多数家长总是抱有侥幸心理，不愿面对孩子患有孤独症的事实，这样就延误了孩子早期鉴别和早期干预的时间。孤独症是一种终身的障碍，不过早期鉴别和早期干预可以促进儿童某些优势的发展，同时又有助于避免派生障碍的发生。因此，一旦发现孩子有孤独症的迹象，就应该尽早去做鉴别，尽早地实施教育干预。</a:t>
            </a:r>
            <a:endParaRPr lang="en-US" altLang="zh-CN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6021288"/>
            <a:ext cx="918713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启示：诊断需要同时从语言和非语言障碍、社会交往障碍和象征性游戏障碍三方面考虑。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需要了解孤独症相关、类似疾病的诊断，并与之区分。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5940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000" dirty="0" smtClean="0"/>
              <a:t>查阅资料</a:t>
            </a:r>
            <a:endParaRPr lang="en-US" altLang="zh-CN" sz="6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）症状标准：</a:t>
            </a:r>
            <a:r>
              <a:rPr lang="zh-CN" altLang="en-US" sz="2000" dirty="0" smtClean="0"/>
              <a:t>  </a:t>
            </a:r>
            <a:r>
              <a:rPr lang="zh-CN" altLang="en-US" sz="2000" b="1" dirty="0" smtClean="0"/>
              <a:t>①</a:t>
            </a:r>
            <a:r>
              <a:rPr lang="zh-CN" altLang="en-US" sz="2000" b="1" dirty="0" smtClean="0"/>
              <a:t>人际交往存在质的损害</a:t>
            </a:r>
            <a:r>
              <a:rPr lang="zh-CN" altLang="en-US" sz="2000" dirty="0" smtClean="0"/>
              <a:t>，至少有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条：</a:t>
            </a:r>
            <a:r>
              <a:rPr lang="en-US" altLang="zh-CN" sz="2000" dirty="0" smtClean="0"/>
              <a:t>• a</a:t>
            </a:r>
            <a:r>
              <a:rPr lang="zh-CN" altLang="en-US" sz="2000" dirty="0" smtClean="0"/>
              <a:t>．对集体游戏缺乏兴趣、孤独，不能对集体的欢乐产生共鸣，</a:t>
            </a:r>
            <a:r>
              <a:rPr lang="en-US" altLang="zh-CN" sz="2000" dirty="0" smtClean="0"/>
              <a:t>• b</a:t>
            </a:r>
            <a:r>
              <a:rPr lang="zh-CN" altLang="en-US" sz="2000" dirty="0" smtClean="0"/>
              <a:t>．缺乏与他人进行交往的技巧，不能以适合其智龄的方式与同龄人建立伙伴关系，如仅以拉人、推人、搂抱作为与同伴的交往方式；</a:t>
            </a:r>
            <a:r>
              <a:rPr lang="en-US" altLang="zh-CN" sz="2000" dirty="0" smtClean="0"/>
              <a:t>• c</a:t>
            </a:r>
            <a:r>
              <a:rPr lang="zh-CN" altLang="en-US" sz="2000" dirty="0" smtClean="0"/>
              <a:t>．自娱自乐，与周围环境缺少交往，缺乏相应的观察和应有的情感反应（包括对父母的存在与否亦无相应反应）；</a:t>
            </a:r>
            <a:r>
              <a:rPr lang="en-US" altLang="zh-CN" sz="2000" dirty="0" smtClean="0"/>
              <a:t>• d</a:t>
            </a:r>
            <a:r>
              <a:rPr lang="zh-CN" altLang="en-US" sz="2000" dirty="0" smtClean="0"/>
              <a:t>．不会恰当地运用眼对眼的注视，以及用面部表情、手势、姿势与他人交流；</a:t>
            </a:r>
            <a:r>
              <a:rPr lang="en-US" altLang="zh-CN" sz="2000" dirty="0" smtClean="0"/>
              <a:t>• e</a:t>
            </a:r>
            <a:r>
              <a:rPr lang="zh-CN" altLang="en-US" sz="2000" dirty="0" smtClean="0"/>
              <a:t>．不会作扮演性游戏和模仿社会的游戏（如不会说过家家等）；</a:t>
            </a:r>
            <a:r>
              <a:rPr lang="en-US" altLang="zh-CN" sz="2000" dirty="0" smtClean="0"/>
              <a:t>• f</a:t>
            </a:r>
            <a:r>
              <a:rPr lang="zh-CN" altLang="en-US" sz="2000" dirty="0" smtClean="0"/>
              <a:t>．当身体不适或不愉快时，不会寻求同情和安慰；对别人的身体不适或不偷快也不会表示关心和安慰</a:t>
            </a:r>
            <a:r>
              <a:rPr lang="zh-CN" altLang="en-US" sz="2000" b="1" dirty="0" smtClean="0"/>
              <a:t>。 ②言语交流存在质的损害</a:t>
            </a:r>
            <a:r>
              <a:rPr lang="zh-CN" altLang="en-US" sz="2000" dirty="0" smtClean="0"/>
              <a:t>，主要为语言运用功能的损害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至少有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条</a:t>
            </a:r>
            <a:r>
              <a:rPr lang="en-US" altLang="zh-CN" sz="2000" dirty="0" smtClean="0"/>
              <a:t>)• a</a:t>
            </a:r>
            <a:r>
              <a:rPr lang="zh-CN" altLang="en-US" sz="2000" dirty="0" smtClean="0"/>
              <a:t>．口语发育延迟或不会使用语言表达，也不会用手势、模仿等与他人沟通；</a:t>
            </a:r>
            <a:r>
              <a:rPr lang="en-US" altLang="zh-CN" sz="2000" dirty="0" smtClean="0"/>
              <a:t>• b</a:t>
            </a:r>
            <a:r>
              <a:rPr lang="zh-CN" altLang="en-US" sz="2000" dirty="0" smtClean="0"/>
              <a:t>．语言理解能力明显受损；常听不懂指令，不会表达自己的需要和痛苦，很少提问，对别人的话也缺乏反应；学言有难常有意的模仿</a:t>
            </a:r>
            <a:r>
              <a:rPr lang="zh-CN" altLang="en-US" sz="2000" dirty="0" smtClean="0"/>
              <a:t>言</a:t>
            </a:r>
            <a:r>
              <a:rPr lang="en-US" altLang="zh-CN" sz="2000" dirty="0" smtClean="0"/>
              <a:t>• c</a:t>
            </a:r>
            <a:r>
              <a:rPr lang="zh-CN" altLang="en-US" sz="2000" dirty="0" smtClean="0"/>
              <a:t>．学习语言有困难，但常有无意义的模仿言语或反响式语言，应用代词混乱，</a:t>
            </a:r>
            <a:r>
              <a:rPr lang="en-US" altLang="zh-CN" sz="2000" dirty="0" smtClean="0"/>
              <a:t>• d</a:t>
            </a:r>
            <a:r>
              <a:rPr lang="zh-CN" altLang="en-US" sz="2000" dirty="0" smtClean="0"/>
              <a:t>．经常重复使用与环境无关的言词或不时发出怪声；</a:t>
            </a:r>
            <a:r>
              <a:rPr lang="en-US" altLang="zh-CN" sz="2000" dirty="0" smtClean="0"/>
              <a:t>• e</a:t>
            </a:r>
            <a:r>
              <a:rPr lang="zh-CN" altLang="en-US" sz="2000" dirty="0" smtClean="0"/>
              <a:t>．有言语能力的患儿，不能主动与人交谈、维持交谈及应对简单；</a:t>
            </a:r>
            <a:r>
              <a:rPr lang="en-US" altLang="zh-CN" sz="2000" dirty="0" smtClean="0"/>
              <a:t>• f</a:t>
            </a:r>
            <a:r>
              <a:rPr lang="zh-CN" altLang="en-US" sz="2000" dirty="0" smtClean="0"/>
              <a:t>．言语的声调、重音、速度、节奏等方面异常，如说话缺乏抑扬顿挫，言语板刻</a:t>
            </a:r>
            <a:r>
              <a:rPr lang="zh-CN" altLang="en-US" sz="2000" b="1" dirty="0" smtClean="0"/>
              <a:t>。 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 smtClean="0"/>
              <a:t>③</a:t>
            </a:r>
            <a:r>
              <a:rPr lang="zh-CN" altLang="en-US" b="1" dirty="0" smtClean="0"/>
              <a:t>兴趣狭窄和活动刻板、重复，坚持环境和生活方式不变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(</a:t>
            </a:r>
            <a:r>
              <a:rPr lang="zh-CN" altLang="en-US" dirty="0" smtClean="0"/>
              <a:t>至少有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条</a:t>
            </a:r>
            <a:r>
              <a:rPr lang="en-US" altLang="zh-CN" dirty="0" smtClean="0"/>
              <a:t>)• a</a:t>
            </a:r>
            <a:r>
              <a:rPr lang="zh-CN" altLang="en-US" dirty="0" smtClean="0"/>
              <a:t>．兴趣局限性，常专注于某种或多种模式，如旋转的电扇、固定的乐曲、广告词、天气预报等；</a:t>
            </a:r>
            <a:r>
              <a:rPr lang="en-US" altLang="zh-CN" dirty="0" smtClean="0"/>
              <a:t>• b</a:t>
            </a:r>
            <a:r>
              <a:rPr lang="zh-CN" altLang="en-US" dirty="0" smtClean="0"/>
              <a:t>．活动过度，来回踱步、奔跑、转圈等；</a:t>
            </a:r>
            <a:r>
              <a:rPr lang="en-US" altLang="zh-CN" dirty="0" smtClean="0"/>
              <a:t>c</a:t>
            </a:r>
            <a:r>
              <a:rPr lang="zh-CN" altLang="en-US" dirty="0" smtClean="0"/>
              <a:t>．拒绝改变刻板重复的动作或姿势，否则会出现明显的烦躁不安；</a:t>
            </a:r>
            <a:r>
              <a:rPr lang="en-US" altLang="zh-CN" dirty="0" smtClean="0"/>
              <a:t>• d</a:t>
            </a:r>
            <a:r>
              <a:rPr lang="zh-CN" altLang="en-US" dirty="0" smtClean="0"/>
              <a:t>．过分依恋某些气味、物品或玩具的一部分，如特殊的气味、一张纸片、光滑的衣料、汽车玩具的轮子等，并从中得到满足；</a:t>
            </a:r>
            <a:r>
              <a:rPr lang="en-US" altLang="zh-CN" dirty="0" smtClean="0"/>
              <a:t>• e</a:t>
            </a:r>
            <a:r>
              <a:rPr lang="zh-CN" altLang="en-US" dirty="0" smtClean="0"/>
              <a:t>．强迫性地固着于特殊而无用的常规或仪式性动作或活动。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）严重标准：社会交往功能受损。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）病程标准：通常起病于三岁以内。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r>
              <a:rPr lang="zh-CN" altLang="en-US" b="1" u="sng" dirty="0" smtClean="0">
                <a:solidFill>
                  <a:srgbClr val="FF0000"/>
                </a:solidFill>
              </a:rPr>
              <a:t>排除标准</a:t>
            </a:r>
            <a:r>
              <a:rPr lang="zh-CN" altLang="en-US" dirty="0" smtClean="0"/>
              <a:t>： 排除</a:t>
            </a:r>
            <a:r>
              <a:rPr lang="en-US" altLang="zh-CN" dirty="0" err="1" smtClean="0"/>
              <a:t>Asperger</a:t>
            </a:r>
            <a:r>
              <a:rPr lang="zh-CN" altLang="en-US" dirty="0" smtClean="0"/>
              <a:t>综合征、</a:t>
            </a:r>
            <a:r>
              <a:rPr lang="en-US" altLang="zh-CN" dirty="0" smtClean="0"/>
              <a:t>Heller</a:t>
            </a:r>
            <a:r>
              <a:rPr lang="zh-CN" altLang="en-US" dirty="0" smtClean="0"/>
              <a:t>综合征、</a:t>
            </a:r>
            <a:r>
              <a:rPr lang="en-US" altLang="zh-CN" dirty="0" err="1" smtClean="0"/>
              <a:t>Rrtt</a:t>
            </a:r>
            <a:r>
              <a:rPr lang="zh-CN" altLang="en-US" dirty="0" smtClean="0"/>
              <a:t>综合征、特定感受性语言障碍、儿童精神分裂症 。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860444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．</a:t>
            </a:r>
            <a:r>
              <a:rPr lang="zh-CN" altLang="en-US" b="1" dirty="0" smtClean="0">
                <a:solidFill>
                  <a:srgbClr val="FF0000"/>
                </a:solidFill>
              </a:rPr>
              <a:t>精神发育</a:t>
            </a:r>
            <a:r>
              <a:rPr lang="zh-CN" altLang="en-US" b="1" dirty="0" smtClean="0">
                <a:solidFill>
                  <a:srgbClr val="FF0000"/>
                </a:solidFill>
              </a:rPr>
              <a:t>迟滞</a:t>
            </a:r>
            <a:r>
              <a:rPr lang="zh-CN" altLang="en-US" dirty="0" smtClean="0"/>
              <a:t>　将</a:t>
            </a:r>
            <a:r>
              <a:rPr lang="zh-CN" altLang="en-US" dirty="0" smtClean="0"/>
              <a:t>孤独症误诊为精神发育迟滞 最多见。精神发育迟滞的特征是智力水平明显低 下（智商</a:t>
            </a:r>
            <a:r>
              <a:rPr lang="en-US" altLang="zh-CN" dirty="0" smtClean="0"/>
              <a:t>70</a:t>
            </a:r>
            <a:r>
              <a:rPr lang="zh-CN" altLang="en-US" dirty="0" smtClean="0"/>
              <a:t>或</a:t>
            </a:r>
            <a:r>
              <a:rPr lang="en-US" altLang="zh-CN" dirty="0" smtClean="0"/>
              <a:t>70</a:t>
            </a:r>
            <a:r>
              <a:rPr lang="zh-CN" altLang="en-US" dirty="0" smtClean="0"/>
              <a:t>以下），并伴有适应功能缺陷， 以及起病于</a:t>
            </a:r>
            <a:r>
              <a:rPr lang="en-US" altLang="zh-CN" dirty="0" smtClean="0"/>
              <a:t>18</a:t>
            </a:r>
            <a:r>
              <a:rPr lang="zh-CN" altLang="en-US" dirty="0" smtClean="0"/>
              <a:t>岁以前。 中重度智力低下（智商</a:t>
            </a:r>
            <a:r>
              <a:rPr lang="en-US" altLang="zh-CN" dirty="0" smtClean="0"/>
              <a:t>50</a:t>
            </a:r>
            <a:r>
              <a:rPr lang="zh-CN" altLang="en-US" dirty="0" smtClean="0"/>
              <a:t>以下）大都面带笨相，且常有某些先天畸形。 孤独症多数起病后智力才下降的，而且涉及感知、言语和社会交往等多种心理活动。 鉴别的主要区别在于精神发育迟滞儿童的社会化相对较好，他们大多愿意 与人交往、模仿他人活动，言语发育 水平不足但无质的损害。 当然精神发育迟滞可以与儿童孤独症并存，可下两个诊断。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．</a:t>
            </a:r>
            <a:r>
              <a:rPr lang="zh-CN" altLang="en-US" b="1" dirty="0" smtClean="0">
                <a:solidFill>
                  <a:srgbClr val="FF0000"/>
                </a:solidFill>
              </a:rPr>
              <a:t>儿童多动</a:t>
            </a:r>
            <a:r>
              <a:rPr lang="zh-CN" altLang="en-US" b="1" dirty="0" smtClean="0">
                <a:solidFill>
                  <a:srgbClr val="FF0000"/>
                </a:solidFill>
              </a:rPr>
              <a:t>症</a:t>
            </a:r>
            <a:r>
              <a:rPr lang="zh-CN" altLang="en-US" dirty="0" smtClean="0"/>
              <a:t>　孤独症儿童</a:t>
            </a:r>
            <a:r>
              <a:rPr lang="zh-CN" altLang="en-US" dirty="0" smtClean="0"/>
              <a:t>常坐不住， 活动过度和注意分散，而儿童多动症也 带有上述表现，但儿童多动症最引人注 意的是活动过度，且与年龄不相称。在 学校上课或家中来客人等不该动时而控 制不住地动。在督促下活动过度和注意 分散可暂时好转。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．</a:t>
            </a:r>
            <a:r>
              <a:rPr lang="zh-CN" altLang="en-US" b="1" dirty="0" smtClean="0">
                <a:solidFill>
                  <a:srgbClr val="FF0000"/>
                </a:solidFill>
              </a:rPr>
              <a:t>儿童精神分裂症</a:t>
            </a:r>
            <a:r>
              <a:rPr lang="zh-CN" altLang="en-US" dirty="0" smtClean="0"/>
              <a:t>最初将孤独症和 精神分裂症误作一个病，现从遗传学、 起病年龄、临床特点及病程等看二者 有质的不同。精神分裂症儿童早年发 育史没有问题。精神分裂症突出思维 联想障碍、妄想、幻觉和人格改变。 虽然慢性病程，常有间歇性缓解。个 别困难病例经系统抗精神病药物治疗， 精神分裂症疗效较好。 </a:t>
            </a:r>
            <a:r>
              <a:rPr lang="en-US" altLang="zh-CN" dirty="0" smtClean="0"/>
              <a:t>4.</a:t>
            </a:r>
            <a:r>
              <a:rPr lang="en-US" altLang="zh-CN" b="1" dirty="0" smtClean="0">
                <a:solidFill>
                  <a:srgbClr val="FF0000"/>
                </a:solidFill>
              </a:rPr>
              <a:t>Rett</a:t>
            </a:r>
            <a:r>
              <a:rPr lang="zh-CN" altLang="en-US" b="1" dirty="0" smtClean="0">
                <a:solidFill>
                  <a:srgbClr val="FF0000"/>
                </a:solidFill>
              </a:rPr>
              <a:t>综合征 </a:t>
            </a:r>
            <a:r>
              <a:rPr lang="zh-CN" altLang="en-US" dirty="0" smtClean="0"/>
              <a:t>　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综合征是指一种广泛性发育障碍的综合 起病于婴幼儿期（通常为</a:t>
            </a:r>
            <a:r>
              <a:rPr lang="en-US" altLang="zh-CN" dirty="0" smtClean="0"/>
              <a:t>7-24</a:t>
            </a:r>
            <a:r>
              <a:rPr lang="zh-CN" altLang="en-US" dirty="0" smtClean="0"/>
              <a:t>个月）</a:t>
            </a:r>
            <a:r>
              <a:rPr lang="en-US" altLang="zh-CN" dirty="0" smtClean="0"/>
              <a:t>, </a:t>
            </a:r>
            <a:r>
              <a:rPr lang="zh-CN" altLang="en-US" dirty="0" smtClean="0"/>
              <a:t>只见 于女孩。以运动技能及智力进行性衰退为其 临床特征。 病程进展较快，有的病例在迅速发育倒退时发生“孤独样症状” 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</a:t>
            </a:r>
            <a:r>
              <a:rPr lang="en-US" altLang="zh-CN" dirty="0" smtClean="0"/>
              <a:t>CCMD-3</a:t>
            </a:r>
            <a:r>
              <a:rPr lang="zh-CN" altLang="en-US" dirty="0" smtClean="0"/>
              <a:t>诊断标准：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．症状标准</a:t>
            </a:r>
            <a:r>
              <a:rPr lang="en-US" altLang="zh-CN" dirty="0" smtClean="0"/>
              <a:t>(1</a:t>
            </a:r>
            <a:r>
              <a:rPr lang="zh-CN" altLang="en-US" dirty="0" smtClean="0"/>
              <a:t>）起病后，以前获得的语言和社会化技能迅速丧失，多 为重度智力缺损； </a:t>
            </a:r>
            <a:r>
              <a:rPr lang="en-US" altLang="zh-CN" dirty="0" smtClean="0"/>
              <a:t>(2</a:t>
            </a:r>
            <a:r>
              <a:rPr lang="zh-CN" altLang="en-US" dirty="0" smtClean="0"/>
              <a:t>）以前已获得的目的性手部功能丧失，出现无目的、刻 板、重复的动作，多为手指置于胸前不停地扭动、揉、搓 </a:t>
            </a:r>
            <a:r>
              <a:rPr lang="en-US" altLang="zh-CN" dirty="0" smtClean="0"/>
              <a:t>(3</a:t>
            </a:r>
            <a:r>
              <a:rPr lang="zh-CN" altLang="en-US" dirty="0" smtClean="0"/>
              <a:t>）步态不稳或躯干运动共济不良；</a:t>
            </a:r>
            <a:r>
              <a:rPr lang="en-US" altLang="zh-CN" dirty="0" smtClean="0"/>
              <a:t>(4</a:t>
            </a:r>
            <a:r>
              <a:rPr lang="zh-CN" altLang="en-US" dirty="0" smtClean="0"/>
              <a:t>）对环境反应差，对玩具丧失兴趣，面部不时显示“社 交性微笑”一样的表情；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．严重标准社会交往功能严重受损。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．病程标准 大都起病于</a:t>
            </a:r>
            <a:r>
              <a:rPr lang="en-US" altLang="zh-CN" dirty="0" smtClean="0"/>
              <a:t>7-24</a:t>
            </a:r>
            <a:r>
              <a:rPr lang="zh-CN" altLang="en-US" dirty="0" smtClean="0"/>
              <a:t>个月， 病程进展较快，预后较差。 </a:t>
            </a:r>
            <a:r>
              <a:rPr lang="en-US" altLang="zh-CN" dirty="0" smtClean="0"/>
              <a:t>4</a:t>
            </a:r>
            <a:r>
              <a:rPr lang="zh-CN" altLang="en-US" dirty="0" smtClean="0"/>
              <a:t>．排除标准 排除孤独症、神经系统 变性病，先天性代谢疾病或</a:t>
            </a:r>
            <a:r>
              <a:rPr lang="en-US" altLang="zh-CN" dirty="0" smtClean="0"/>
              <a:t>Heller 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综合征与孤独症鉴别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 孤独症 </a:t>
            </a:r>
            <a:r>
              <a:rPr lang="en-US" altLang="zh-CN" dirty="0" smtClean="0"/>
              <a:t>6-18</a:t>
            </a:r>
            <a:r>
              <a:rPr lang="zh-CN" altLang="en-US" dirty="0" smtClean="0"/>
              <a:t>个月发育正常 可以在婴儿早期起病 进行性失去语言和手的功能 不发生已获得技能的丧失 各个方面智力的严重低下 智力不均衡，形象</a:t>
            </a:r>
            <a:r>
              <a:rPr lang="en-US" altLang="zh-CN" dirty="0" smtClean="0"/>
              <a:t>-</a:t>
            </a:r>
            <a:r>
              <a:rPr lang="zh-CN" altLang="en-US" dirty="0" smtClean="0"/>
              <a:t>空间感知及操作能力优于语 言能力 生长迟缓、获得性小头 体格发育大致正常 永久手的失用 刻板动作更加多样复杂 进行性行走困难、共济失调和躯体的失用 </a:t>
            </a:r>
            <a:r>
              <a:rPr lang="en-US" altLang="zh-CN" dirty="0" smtClean="0"/>
              <a:t>10</a:t>
            </a:r>
            <a:r>
              <a:rPr lang="zh-CN" altLang="en-US" dirty="0" smtClean="0"/>
              <a:t>岁内步态正常，大运动无异常 均丧失语言 有的丧失，独特的语言方式 眼对眼交流存在，有时还很强烈 典型地避免与人眼对眼交流 对使用物品很少有兴趣 奇特的物品使用方式，感觉的自我刺激 儿童早期至少</a:t>
            </a:r>
            <a:r>
              <a:rPr lang="en-US" altLang="zh-CN" dirty="0" smtClean="0"/>
              <a:t>70%</a:t>
            </a:r>
            <a:r>
              <a:rPr lang="zh-CN" altLang="en-US" dirty="0" smtClean="0"/>
              <a:t>有惊厥 惊厥在青春后期及成人占</a:t>
            </a:r>
            <a:r>
              <a:rPr lang="en-US" altLang="zh-CN" dirty="0" smtClean="0"/>
              <a:t>25% </a:t>
            </a:r>
            <a:r>
              <a:rPr lang="zh-CN" altLang="en-US" dirty="0" smtClean="0"/>
              <a:t>有咬牙、过度通气、屏气、吞咽空气 均不常见咬牙、过度通气、屏气 舞蹈样动作，肌张力低可能存在 无舞蹈样动作或肌张力下降 </a:t>
            </a:r>
            <a:r>
              <a:rPr lang="en-US" altLang="zh-CN" dirty="0" smtClean="0"/>
              <a:t>5</a:t>
            </a:r>
            <a:r>
              <a:rPr lang="zh-CN" altLang="en-US" dirty="0" smtClean="0"/>
              <a:t>．</a:t>
            </a:r>
            <a:r>
              <a:rPr lang="zh-CN" altLang="en-US" b="1" dirty="0" smtClean="0">
                <a:solidFill>
                  <a:srgbClr val="FF0000"/>
                </a:solidFill>
              </a:rPr>
              <a:t>婴儿痴呆 婴儿痴呆又名童年瓦解性精神障碍、</a:t>
            </a:r>
            <a:r>
              <a:rPr lang="en-US" altLang="zh-CN" b="1" dirty="0" smtClean="0">
                <a:solidFill>
                  <a:srgbClr val="FF0000"/>
                </a:solidFill>
              </a:rPr>
              <a:t>Heller </a:t>
            </a:r>
            <a:r>
              <a:rPr lang="zh-CN" altLang="en-US" b="1" dirty="0" smtClean="0">
                <a:solidFill>
                  <a:srgbClr val="FF0000"/>
                </a:solidFill>
              </a:rPr>
              <a:t>综合征</a:t>
            </a:r>
            <a:r>
              <a:rPr lang="zh-CN" altLang="en-US" dirty="0" smtClean="0"/>
              <a:t>，指一种广泛性发育障 碍的亚型。 主要为原已获得的正常生活和社会功能及言语功能迅速衰退，甚至消失。 大多数起病于</a:t>
            </a:r>
            <a:r>
              <a:rPr lang="en-US" altLang="zh-CN" dirty="0" smtClean="0"/>
              <a:t>2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</a:t>
            </a:r>
            <a:r>
              <a:rPr lang="zh-CN" altLang="en-US" dirty="0" smtClean="0"/>
              <a:t>岁，症状在半年内会十分显著。本病无明显性别差异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tudy\选修\行为发育感知\第三个材料\图片\QQ截图201707080349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209675"/>
            <a:ext cx="7115175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en-US" altLang="zh-CN" dirty="0" smtClean="0"/>
              <a:t>.</a:t>
            </a:r>
            <a:r>
              <a:rPr lang="zh-CN" altLang="en-US" b="1" dirty="0" smtClean="0">
                <a:solidFill>
                  <a:srgbClr val="FF0000"/>
                </a:solidFill>
              </a:rPr>
              <a:t>脆性</a:t>
            </a:r>
            <a:r>
              <a:rPr lang="en-US" altLang="zh-CN" b="1" dirty="0" smtClean="0">
                <a:solidFill>
                  <a:srgbClr val="FF0000"/>
                </a:solidFill>
              </a:rPr>
              <a:t>X</a:t>
            </a:r>
            <a:r>
              <a:rPr lang="zh-CN" altLang="en-US" b="1" dirty="0" smtClean="0">
                <a:solidFill>
                  <a:srgbClr val="FF0000"/>
                </a:solidFill>
              </a:rPr>
              <a:t>染色体综合征 男性患病</a:t>
            </a:r>
            <a:r>
              <a:rPr lang="zh-CN" altLang="en-US" dirty="0" smtClean="0"/>
              <a:t>，表现为智力低下、大耳、特殊面容及大睾丸，家族中有智力低 下患者。 基因诊断可检出</a:t>
            </a:r>
            <a:r>
              <a:rPr lang="en-US" altLang="zh-CN" dirty="0" smtClean="0"/>
              <a:t>X</a:t>
            </a:r>
            <a:r>
              <a:rPr lang="zh-CN" altLang="en-US" dirty="0" smtClean="0"/>
              <a:t>染色体</a:t>
            </a:r>
            <a:r>
              <a:rPr lang="en-US" altLang="zh-CN" dirty="0" smtClean="0"/>
              <a:t>Xq27.3</a:t>
            </a:r>
            <a:r>
              <a:rPr lang="zh-CN" altLang="en-US" dirty="0" smtClean="0"/>
              <a:t>处脆性位点，证实该区</a:t>
            </a:r>
            <a:r>
              <a:rPr lang="en-US" altLang="zh-CN" dirty="0" smtClean="0"/>
              <a:t>FMR-1</a:t>
            </a:r>
            <a:r>
              <a:rPr lang="zh-CN" altLang="en-US" dirty="0" smtClean="0"/>
              <a:t>基因</a:t>
            </a:r>
            <a:r>
              <a:rPr lang="en-US" altLang="zh-CN" dirty="0" smtClean="0"/>
              <a:t>CGG</a:t>
            </a:r>
            <a:r>
              <a:rPr lang="zh-CN" altLang="en-US" dirty="0" smtClean="0"/>
              <a:t>异常 扩增。 </a:t>
            </a:r>
            <a:r>
              <a:rPr lang="en-US" altLang="zh-CN" dirty="0" smtClean="0">
                <a:solidFill>
                  <a:schemeClr val="tx1"/>
                </a:solidFill>
              </a:rPr>
              <a:t>7.</a:t>
            </a:r>
            <a:r>
              <a:rPr lang="en-US" altLang="zh-CN" b="1" dirty="0" smtClean="0">
                <a:solidFill>
                  <a:srgbClr val="FF0000"/>
                </a:solidFill>
              </a:rPr>
              <a:t>Angleman</a:t>
            </a:r>
            <a:r>
              <a:rPr lang="zh-CN" altLang="en-US" b="1" dirty="0" smtClean="0">
                <a:solidFill>
                  <a:srgbClr val="FF0000"/>
                </a:solidFill>
              </a:rPr>
              <a:t>综合征 </a:t>
            </a:r>
            <a:r>
              <a:rPr lang="zh-CN" altLang="en-US" dirty="0" smtClean="0"/>
              <a:t>是轻症孤独症，语言及认知功能接近正常，社交能力较好，话也较多，男 性较多，发病较晚，进展缓慢。 </a:t>
            </a:r>
            <a:r>
              <a:rPr lang="en-US" altLang="zh-CN" dirty="0" smtClean="0"/>
              <a:t>CCMD-3</a:t>
            </a:r>
            <a:r>
              <a:rPr lang="zh-CN" altLang="en-US" dirty="0" smtClean="0"/>
              <a:t>的诊断依据是：大多数起病于 </a:t>
            </a:r>
            <a:r>
              <a:rPr lang="en-US" altLang="zh-CN" dirty="0" smtClean="0"/>
              <a:t>2</a:t>
            </a:r>
            <a:r>
              <a:rPr lang="zh-CN" altLang="en-US" dirty="0" smtClean="0"/>
              <a:t>～</a:t>
            </a:r>
            <a:r>
              <a:rPr lang="en-US" altLang="zh-CN" dirty="0" smtClean="0"/>
              <a:t>3</a:t>
            </a:r>
            <a:r>
              <a:rPr lang="zh-CN" altLang="en-US" dirty="0" smtClean="0"/>
              <a:t>岁，原已获得的正常生活和社会功 能及言语功能迅速衰退，甚至丧失。症 状在半年内会十分显著。 </a:t>
            </a:r>
            <a:r>
              <a:rPr lang="en-US" altLang="zh-CN" dirty="0" smtClean="0"/>
              <a:t>CCMD-3</a:t>
            </a:r>
            <a:r>
              <a:rPr lang="zh-CN" altLang="en-US" dirty="0" smtClean="0"/>
              <a:t>诊断标准：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）发病后原来获得的言语、生活和社会技 能迅速衰退，甚至丧失，如大小便自控能力 丧失； </a:t>
            </a:r>
            <a:r>
              <a:rPr lang="en-US" altLang="zh-CN" dirty="0" smtClean="0"/>
              <a:t>(2</a:t>
            </a:r>
            <a:r>
              <a:rPr lang="zh-CN" altLang="en-US" dirty="0" smtClean="0"/>
              <a:t>）对亲人、游戏及相互交往等均无兴趣。 通常比较兴奋，无目的性活动增加。部分患 儿可出现自我行为。 </a:t>
            </a:r>
            <a:r>
              <a:rPr lang="en-US" altLang="zh-CN" dirty="0" smtClean="0"/>
              <a:t>(3</a:t>
            </a:r>
            <a:r>
              <a:rPr lang="zh-CN" altLang="en-US" dirty="0" smtClean="0"/>
              <a:t>）病前语言、人际交往及其他生活和社会 功能的发育完全正常； </a:t>
            </a:r>
            <a:r>
              <a:rPr lang="en-US" altLang="zh-CN" dirty="0" smtClean="0"/>
              <a:t>(4</a:t>
            </a:r>
            <a:r>
              <a:rPr lang="zh-CN" altLang="en-US" dirty="0" smtClean="0"/>
              <a:t>）排除选择性缄默症、儿童精神分裂症、 孤独症、</a:t>
            </a:r>
            <a:r>
              <a:rPr lang="en-US" altLang="zh-CN" dirty="0" err="1" smtClean="0"/>
              <a:t>Rett</a:t>
            </a:r>
            <a:r>
              <a:rPr lang="en-US" altLang="zh-CN" dirty="0" smtClean="0"/>
              <a:t> </a:t>
            </a:r>
            <a:r>
              <a:rPr lang="zh-CN" altLang="en-US" dirty="0" smtClean="0"/>
              <a:t>综合征或癔症性失语等。 主要鉴别诊断需要与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综合征相鉴别，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综合征和患婴儿痴呆的患儿 一样都有衰退阶段，但只有</a:t>
            </a:r>
            <a:r>
              <a:rPr lang="en-US" altLang="zh-CN" dirty="0" err="1" smtClean="0"/>
              <a:t>Rett</a:t>
            </a:r>
            <a:r>
              <a:rPr lang="zh-CN" altLang="en-US" dirty="0" smtClean="0"/>
              <a:t>综合 征的患儿才出现严重的下运动神经元 和基底神经节功能障碍。 本症有的病例与孤独症的鉴别相当困难，尤其是在婴儿早期发病者。 </a:t>
            </a:r>
            <a:r>
              <a:rPr lang="en-US" altLang="zh-CN" dirty="0" smtClean="0"/>
              <a:t>8.</a:t>
            </a:r>
            <a:r>
              <a:rPr lang="en-US" altLang="zh-CN" b="1" dirty="0" smtClean="0">
                <a:solidFill>
                  <a:srgbClr val="FF0000"/>
                </a:solidFill>
              </a:rPr>
              <a:t>Asperger</a:t>
            </a:r>
            <a:r>
              <a:rPr lang="zh-CN" altLang="en-US" b="1" dirty="0" smtClean="0">
                <a:solidFill>
                  <a:srgbClr val="FF0000"/>
                </a:solidFill>
              </a:rPr>
              <a:t>综合征 </a:t>
            </a:r>
            <a:r>
              <a:rPr lang="zh-CN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zh-CN" dirty="0" err="1" smtClean="0"/>
              <a:t>Asperger</a:t>
            </a:r>
            <a:r>
              <a:rPr lang="zh-CN" altLang="en-US" dirty="0" smtClean="0"/>
              <a:t>所描述的儿童几乎均为男孩，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岁以后表现持久的社交能力和情感活动的明显异常，对视 障碍，表情和姿势的缺乏，对人缺少感情，很严 重的“自恋”，有非同一般的兴趣，对物体的接 触方式十分怪癖，而且亲属中有一个或多个表现 出类似的人格特点。 </a:t>
            </a:r>
            <a:r>
              <a:rPr lang="en-US" altLang="zh-CN" dirty="0" err="1" smtClean="0"/>
              <a:t>Asperger</a:t>
            </a:r>
            <a:r>
              <a:rPr lang="zh-CN" altLang="en-US" dirty="0" smtClean="0"/>
              <a:t>提出两点与孤独症有区别，一是与其说它是精神病过程，勿宁说它是一种个性特点；二 是它无器质性脑功能障碍。 </a:t>
            </a:r>
            <a:r>
              <a:rPr lang="en-US" altLang="zh-CN" dirty="0" smtClean="0"/>
              <a:t>CCMD-3</a:t>
            </a:r>
            <a:r>
              <a:rPr lang="zh-CN" altLang="en-US" dirty="0" smtClean="0"/>
              <a:t>提供的诊断标准：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．症状标准 </a:t>
            </a:r>
            <a:r>
              <a:rPr lang="en-US" altLang="zh-CN" dirty="0" smtClean="0"/>
              <a:t>(1</a:t>
            </a:r>
            <a:r>
              <a:rPr lang="zh-CN" altLang="en-US" dirty="0" smtClean="0"/>
              <a:t>）人际交往障碍的显著特点是缺乏交往技巧，交 往方式刻板、生硬、程式化，缺乏发展友谊的能力； </a:t>
            </a:r>
            <a:r>
              <a:rPr lang="en-US" altLang="zh-CN" dirty="0" smtClean="0"/>
              <a:t>(2</a:t>
            </a:r>
            <a:r>
              <a:rPr lang="zh-CN" altLang="en-US" dirty="0" smtClean="0"/>
              <a:t>）局限于刻板、重复，或不同寻常的兴趣或活动， 显得比较怪僻， </a:t>
            </a:r>
            <a:r>
              <a:rPr lang="en-US" altLang="zh-CN" dirty="0" smtClean="0"/>
              <a:t>(3</a:t>
            </a:r>
            <a:r>
              <a:rPr lang="zh-CN" altLang="en-US" dirty="0" smtClean="0"/>
              <a:t>）无明显言语与语言发育障碍，认知发育基本正 </a:t>
            </a:r>
            <a:r>
              <a:rPr lang="en-US" altLang="zh-CN" dirty="0" smtClean="0"/>
              <a:t>(4</a:t>
            </a:r>
            <a:r>
              <a:rPr lang="zh-CN" altLang="en-US" dirty="0" smtClean="0"/>
              <a:t>）运动技能较低，动作较笨拙。</a:t>
            </a:r>
            <a:r>
              <a:rPr lang="en-US" altLang="zh-CN" dirty="0" smtClean="0"/>
              <a:t>2</a:t>
            </a:r>
            <a:r>
              <a:rPr lang="zh-CN" altLang="en-US" dirty="0" smtClean="0"/>
              <a:t>．严重标准 社会交往功能明显受损。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．病程标准 一般到学龄期症状才明显，症状才持 续存在。 </a:t>
            </a:r>
            <a:r>
              <a:rPr lang="en-US" altLang="zh-CN" dirty="0" smtClean="0"/>
              <a:t>4</a:t>
            </a:r>
            <a:r>
              <a:rPr lang="zh-CN" altLang="en-US" dirty="0" smtClean="0"/>
              <a:t>．排除标准 排除儿童精神分裂症、儿童孤独症或 </a:t>
            </a:r>
            <a:r>
              <a:rPr lang="en-US" altLang="zh-CN" dirty="0" smtClean="0"/>
              <a:t>Heller </a:t>
            </a:r>
            <a:r>
              <a:rPr lang="zh-CN" altLang="en-US" dirty="0" smtClean="0"/>
              <a:t>综合征。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92696"/>
            <a:ext cx="9143999" cy="4924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中宋" pitchFamily="2" charset="-122"/>
                <a:ea typeface="华文中宋" pitchFamily="2" charset="-122"/>
              </a:rPr>
              <a:t>诊断</a:t>
            </a:r>
            <a:r>
              <a:rPr lang="zh-CN" altLang="en-US" sz="3600" b="1" dirty="0" smtClean="0">
                <a:latin typeface="华文中宋" pitchFamily="2" charset="-122"/>
                <a:ea typeface="华文中宋" pitchFamily="2" charset="-122"/>
              </a:rPr>
              <a:t>数据来源</a:t>
            </a:r>
            <a:endParaRPr lang="en-US" altLang="zh-CN" sz="3600" b="1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3600" b="1" dirty="0" smtClean="0">
              <a:latin typeface="华文中宋" pitchFamily="2" charset="-122"/>
              <a:ea typeface="华文中宋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3200" dirty="0" smtClean="0"/>
              <a:t>对家长的</a:t>
            </a:r>
            <a:r>
              <a:rPr lang="zh-CN" altLang="en-US" sz="3200" dirty="0" smtClean="0"/>
              <a:t>访谈（社会交往、社会交流、游戏活动表现）</a:t>
            </a:r>
            <a:endParaRPr lang="en-US" altLang="zh-CN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3200" dirty="0" smtClean="0"/>
              <a:t>对</a:t>
            </a:r>
            <a:r>
              <a:rPr lang="zh-CN" altLang="en-US" sz="3200" dirty="0" smtClean="0"/>
              <a:t>托儿所或幼儿园老师的访谈</a:t>
            </a:r>
            <a:r>
              <a:rPr lang="zh-CN" altLang="en-US" sz="3200" dirty="0" smtClean="0"/>
              <a:t>（社会交往、社会交流、游戏活动表现）</a:t>
            </a:r>
            <a:endParaRPr lang="en-US" altLang="zh-CN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3200" dirty="0" smtClean="0"/>
              <a:t>查看以往的病历</a:t>
            </a:r>
            <a:endParaRPr lang="en-US" altLang="zh-CN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FF0000"/>
                </a:solidFill>
              </a:rPr>
              <a:t>实施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标准化测验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3200" b="1" dirty="0" smtClean="0">
                <a:solidFill>
                  <a:srgbClr val="FF0000"/>
                </a:solidFill>
              </a:rPr>
              <a:t>医学检查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1088</Words>
  <Application>Microsoft Office PowerPoint</Application>
  <PresentationFormat>全屏显示(4:3)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行为发育感知</dc:title>
  <dc:creator>asus</dc:creator>
  <cp:lastModifiedBy>asus</cp:lastModifiedBy>
  <cp:revision>42</cp:revision>
  <dcterms:created xsi:type="dcterms:W3CDTF">2017-07-07T15:42:49Z</dcterms:created>
  <dcterms:modified xsi:type="dcterms:W3CDTF">2017-07-07T21:08:06Z</dcterms:modified>
</cp:coreProperties>
</file>