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58" r:id="rId5"/>
    <p:sldId id="261" r:id="rId6"/>
    <p:sldId id="262" r:id="rId7"/>
    <p:sldId id="264" r:id="rId8"/>
    <p:sldId id="259" r:id="rId9"/>
    <p:sldId id="265" r:id="rId10"/>
    <p:sldId id="266" r:id="rId11"/>
    <p:sldId id="267" r:id="rId12"/>
    <p:sldId id="260" r:id="rId13"/>
    <p:sldId id="268" r:id="rId14"/>
    <p:sldId id="269" r:id="rId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84"/>
      </p:cViewPr>
      <p:guideLst>
        <p:guide orient="horz" pos="217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B0608FC-F555-4136-9EB2-B50BC84205D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7FAF60-9052-4119-A5E7-21A3629DDB4C}"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B23A752-A300-4D6F-B275-1AB02866948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5B7B13-2C13-4241-9B93-7BC419B1A45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42BE3A8-F4E4-447F-A0B0-6200FB36239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6E8C2B-5AB2-496A-907C-8EA3FE89972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2E42AAE-DC0D-44E5-84ED-944384DD31F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244673C-4960-4212-808E-E218C757313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53F382F-20C6-451E-8B3A-54D6514AE4E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7C3453-6939-4F79-9C58-C2FD11B324D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302CDB2-AD9F-4B55-92BD-84EF5374CEC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1D21EBC-75A5-493B-BF84-72F37F77C4EC}"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9D9012A-FC1C-40E4-A484-DDFBDCEE0912}"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6C93E31-ADB1-40D9-94BC-504FD39CAD7E}"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A9ABD09-F6DC-4934-8840-93EF1B4373C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AC71202-D808-4390-B3EB-77C1B7DA22B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FD0AFA6-2ED6-474E-A510-304CA539336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869CDF5-33F7-416D-933C-1F1CB620C3C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4CBFD7F-7F09-4099-B66D-7F91B6930F1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39A847-AF15-4762-BED8-6032CFC3B14A}"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BAB82FF-3AAA-45D3-BA22-298B790A144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993B1DB-121B-4E2A-8191-DBA295F5DB80}"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6E570F9-8AE3-4CEB-9959-7C7771BCF6CD}"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F996534-6315-48D4-B20F-376002EBC30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5" name="矩形 2"/>
          <p:cNvSpPr>
            <a:spLocks noChangeArrowheads="1"/>
          </p:cNvSpPr>
          <p:nvPr/>
        </p:nvSpPr>
        <p:spPr bwMode="auto">
          <a:xfrm>
            <a:off x="1065530" y="1519555"/>
            <a:ext cx="7139305" cy="826770"/>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defTabSz="685800" fontAlgn="base">
              <a:spcBef>
                <a:spcPct val="0"/>
              </a:spcBef>
              <a:spcAft>
                <a:spcPct val="0"/>
              </a:spcAft>
              <a:buFont typeface="Arial" panose="020B0604020202020204" pitchFamily="34" charset="0"/>
              <a:buNone/>
            </a:pPr>
            <a:endParaRPr lang="zh-CN" altLang="zh-CN" sz="1300">
              <a:solidFill>
                <a:srgbClr val="1D97BC"/>
              </a:solidFill>
              <a:latin typeface="Arial" panose="020B0604020202020204" pitchFamily="34" charset="0"/>
              <a:ea typeface="微软雅黑" panose="020B0503020204020204" charset="-122"/>
              <a:sym typeface="Arial" panose="020B0604020202020204" pitchFamily="34" charset="0"/>
            </a:endParaRPr>
          </a:p>
        </p:txBody>
      </p:sp>
      <p:sp>
        <p:nvSpPr>
          <p:cNvPr id="17" name="TextBox 11"/>
          <p:cNvSpPr>
            <a:spLocks noChangeArrowheads="1"/>
          </p:cNvSpPr>
          <p:nvPr/>
        </p:nvSpPr>
        <p:spPr bwMode="auto">
          <a:xfrm>
            <a:off x="1355408" y="1622743"/>
            <a:ext cx="6583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r" defTabSz="685800" fontAlgn="base">
              <a:spcBef>
                <a:spcPct val="0"/>
              </a:spcBef>
              <a:spcAft>
                <a:spcPct val="0"/>
              </a:spcAft>
              <a:buFont typeface="Arial" panose="020B0604020202020204" pitchFamily="34" charset="0"/>
              <a:buNone/>
            </a:pPr>
            <a:r>
              <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rPr>
              <a:t>为什么语言康复训练可以治疗智力迟缓？</a:t>
            </a:r>
            <a:endPar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 name="矩形 2"/>
          <p:cNvSpPr>
            <a:spLocks noChangeArrowheads="1"/>
          </p:cNvSpPr>
          <p:nvPr/>
        </p:nvSpPr>
        <p:spPr bwMode="auto">
          <a:xfrm>
            <a:off x="381635" y="479425"/>
            <a:ext cx="1611630" cy="537845"/>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defTabSz="685800" fontAlgn="base">
              <a:spcBef>
                <a:spcPct val="0"/>
              </a:spcBef>
              <a:spcAft>
                <a:spcPct val="0"/>
              </a:spcAft>
              <a:buFont typeface="Arial" panose="020B0604020202020204" pitchFamily="34" charset="0"/>
              <a:buNone/>
            </a:pPr>
            <a:endParaRPr lang="zh-CN" altLang="zh-CN" sz="1300">
              <a:solidFill>
                <a:srgbClr val="1D97BC"/>
              </a:solidFill>
              <a:latin typeface="Arial" panose="020B0604020202020204" pitchFamily="34" charset="0"/>
              <a:ea typeface="微软雅黑" panose="020B0503020204020204" charset="-122"/>
              <a:sym typeface="Arial" panose="020B0604020202020204" pitchFamily="34" charset="0"/>
            </a:endParaRPr>
          </a:p>
        </p:txBody>
      </p:sp>
      <p:sp>
        <p:nvSpPr>
          <p:cNvPr id="3" name="TextBox 11"/>
          <p:cNvSpPr>
            <a:spLocks noChangeArrowheads="1"/>
          </p:cNvSpPr>
          <p:nvPr/>
        </p:nvSpPr>
        <p:spPr bwMode="auto">
          <a:xfrm>
            <a:off x="262890" y="458470"/>
            <a:ext cx="1730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r" defTabSz="685800" fontAlgn="base">
              <a:spcBef>
                <a:spcPct val="0"/>
              </a:spcBef>
              <a:spcAft>
                <a:spcPct val="0"/>
              </a:spcAft>
              <a:buFont typeface="Arial" panose="020B0604020202020204" pitchFamily="34" charset="0"/>
              <a:buNone/>
            </a:pPr>
            <a:r>
              <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rPr>
              <a:t>次要问题</a:t>
            </a:r>
            <a:endPar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 name="TextBox 11"/>
          <p:cNvSpPr>
            <a:spLocks noChangeArrowheads="1"/>
          </p:cNvSpPr>
          <p:nvPr/>
        </p:nvSpPr>
        <p:spPr bwMode="auto">
          <a:xfrm rot="240000">
            <a:off x="1778953" y="5486718"/>
            <a:ext cx="5872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r" defTabSz="685800" fontAlgn="base">
              <a:spcBef>
                <a:spcPct val="0"/>
              </a:spcBef>
              <a:spcAft>
                <a:spcPct val="0"/>
              </a:spcAft>
              <a:buFont typeface="Arial" panose="020B0604020202020204" pitchFamily="34" charset="0"/>
              <a:buNone/>
            </a:pPr>
            <a:r>
              <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rPr>
              <a:t>语言能力和智力发育究竟是何关系？</a:t>
            </a:r>
            <a:endPar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5" name="TextBox 11"/>
          <p:cNvSpPr>
            <a:spLocks noChangeArrowheads="1"/>
          </p:cNvSpPr>
          <p:nvPr/>
        </p:nvSpPr>
        <p:spPr bwMode="auto">
          <a:xfrm rot="540000">
            <a:off x="1482408" y="3184843"/>
            <a:ext cx="6583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r" defTabSz="685800" fontAlgn="base">
              <a:spcBef>
                <a:spcPct val="0"/>
              </a:spcBef>
              <a:spcAft>
                <a:spcPct val="0"/>
              </a:spcAft>
              <a:buFont typeface="Arial" panose="020B0604020202020204" pitchFamily="34" charset="0"/>
              <a:buNone/>
            </a:pPr>
            <a:r>
              <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rPr>
              <a:t>语言训练到底是怎么样促进智力发展的？</a:t>
            </a:r>
            <a:endPar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6" name="TextBox 11"/>
          <p:cNvSpPr>
            <a:spLocks noChangeArrowheads="1"/>
          </p:cNvSpPr>
          <p:nvPr/>
        </p:nvSpPr>
        <p:spPr bwMode="auto">
          <a:xfrm rot="21360000">
            <a:off x="1462723" y="4316413"/>
            <a:ext cx="6228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r" defTabSz="685800" fontAlgn="base">
              <a:spcBef>
                <a:spcPct val="0"/>
              </a:spcBef>
              <a:spcAft>
                <a:spcPct val="0"/>
              </a:spcAft>
              <a:buFont typeface="Arial" panose="020B0604020202020204" pitchFamily="34" charset="0"/>
              <a:buNone/>
            </a:pPr>
            <a:r>
              <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rPr>
              <a:t>语言训练到底是促进智力的哪一方面？</a:t>
            </a:r>
            <a:endParaRPr lang="zh-CN" altLang="en-US" sz="2800"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1313180"/>
            <a:ext cx="8229600" cy="4525963"/>
          </a:xfrm>
        </p:spPr>
        <p:txBody>
          <a:bodyPr/>
          <a:p>
            <a:r>
              <a:rPr lang="zh-CN" altLang="en-US" b="1">
                <a:solidFill>
                  <a:srgbClr val="FF0000"/>
                </a:solidFill>
              </a:rPr>
              <a:t>第一,智力障碍学生的认知结果总体较差, 但存在着明显的个体差异。</a:t>
            </a:r>
            <a:endParaRPr lang="zh-CN" altLang="en-US" b="1">
              <a:solidFill>
                <a:srgbClr val="FF0000"/>
              </a:solidFill>
            </a:endParaRPr>
          </a:p>
          <a:p>
            <a:r>
              <a:rPr lang="zh-CN" altLang="en-US" b="1">
                <a:solidFill>
                  <a:srgbClr val="FF0000"/>
                </a:solidFill>
              </a:rPr>
              <a:t>第二,抽象思维的困难是智力障碍学生认知结果较差的主要体现。</a:t>
            </a:r>
            <a:endParaRPr lang="zh-CN" altLang="en-US" b="1">
              <a:solidFill>
                <a:srgbClr val="FF0000"/>
              </a:solidFill>
            </a:endParaRPr>
          </a:p>
          <a:p>
            <a:r>
              <a:rPr lang="zh-CN" altLang="en-US" b="1">
                <a:solidFill>
                  <a:srgbClr val="FF0000"/>
                </a:solidFill>
              </a:rPr>
              <a:t>第三,知识的不连贯性,导致智力障碍学生的认知加工困难,难以形成系统的认知结构。</a:t>
            </a:r>
            <a:endParaRPr lang="zh-CN" altLang="en-US" b="1">
              <a:solidFill>
                <a:srgbClr val="FF0000"/>
              </a:solidFill>
            </a:endParaRPr>
          </a:p>
          <a:p>
            <a:r>
              <a:rPr lang="zh-CN" altLang="en-US" b="1">
                <a:solidFill>
                  <a:srgbClr val="FF0000"/>
                </a:solidFill>
              </a:rPr>
              <a:t>第四,智力障碍学生的长时记忆优于短时记忆,短时记忆中听觉记忆高于视觉记忆。</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76530" y="560070"/>
            <a:ext cx="3161030" cy="972820"/>
          </a:xfrm>
        </p:spPr>
        <p:txBody>
          <a:bodyPr/>
          <a:p>
            <a:pPr marL="0" indent="0">
              <a:buNone/>
            </a:pPr>
            <a:r>
              <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rPr>
              <a:t>思考</a:t>
            </a: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100" name="文本框 99"/>
          <p:cNvSpPr txBox="1"/>
          <p:nvPr/>
        </p:nvSpPr>
        <p:spPr>
          <a:xfrm>
            <a:off x="930910" y="1825625"/>
            <a:ext cx="7158990" cy="2564130"/>
          </a:xfrm>
          <a:prstGeom prst="rect">
            <a:avLst/>
          </a:prstGeom>
          <a:noFill/>
          <a:ln w="9525">
            <a:noFill/>
          </a:ln>
        </p:spPr>
        <p:txBody>
          <a:bodyPr wrap="square">
            <a:spAutoFit/>
          </a:bodyPr>
          <a:p>
            <a:pPr marL="0" indent="0" algn="l"/>
            <a:r>
              <a:rPr lang="en-US" altLang="zh-CN" sz="3200" b="1" dirty="0">
                <a:solidFill>
                  <a:schemeClr val="tx1"/>
                </a:solidFill>
                <a:ea typeface="微软雅黑" panose="020B0503020204020204" charset="-122"/>
                <a:sym typeface="Arial" panose="020B0604020202020204" pitchFamily="34" charset="0"/>
              </a:rPr>
              <a:t>       </a:t>
            </a:r>
            <a:r>
              <a:rPr lang="zh-CN" altLang="en-US" sz="3200" b="1" dirty="0">
                <a:solidFill>
                  <a:schemeClr val="tx1"/>
                </a:solidFill>
                <a:ea typeface="微软雅黑" panose="020B0503020204020204" charset="-122"/>
                <a:sym typeface="Arial" panose="020B0604020202020204" pitchFamily="34" charset="0"/>
              </a:rPr>
              <a:t>语言康复训练可以促进智力迟缓患者的抽象思维能力的提升，从而帮助患者构建知识体系，也可能对患者的短时记忆有促进发展的作用。因而提升患者的智力水平。</a:t>
            </a:r>
            <a:endParaRPr lang="zh-CN" altLang="en-US" sz="3200" b="1" u="none"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 name="内容占位符 2"/>
          <p:cNvSpPr>
            <a:spLocks noGrp="1"/>
          </p:cNvSpPr>
          <p:nvPr/>
        </p:nvSpPr>
        <p:spPr>
          <a:xfrm>
            <a:off x="590550" y="4705350"/>
            <a:ext cx="7583805" cy="972820"/>
          </a:xfrm>
          <a:prstGeom prst="rect">
            <a:avLst/>
          </a:prstGeom>
          <a:noFill/>
          <a:ln w="9525">
            <a:noFill/>
            <a:miter lim="800000"/>
          </a:ln>
        </p:spPr>
        <p:txBody>
          <a:bodyPr vert="horz" wrap="square" lIns="91440" tIns="45720" rIns="91440" bIns="45720" numCol="1" anchor="t" anchorCtr="0" compatLnSpc="1"/>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l">
              <a:buNone/>
            </a:pPr>
            <a:r>
              <a:rPr lang="en-US" altLang="zh-CN" b="1" dirty="0">
                <a:solidFill>
                  <a:srgbClr val="FF0000"/>
                </a:solidFill>
                <a:latin typeface="Arial" panose="020B0604020202020204" pitchFamily="34" charset="0"/>
                <a:ea typeface="微软雅黑" panose="020B0503020204020204" charset="-122"/>
                <a:sym typeface="Arial" panose="020B0604020202020204" pitchFamily="34" charset="0"/>
              </a:rPr>
              <a:t>       </a:t>
            </a:r>
            <a:r>
              <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rPr>
              <a:t>语言能力和智力水平发育究竟是何关系仍待人们的研究。</a:t>
            </a: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2108200"/>
            <a:ext cx="8229600" cy="2788920"/>
          </a:xfrm>
        </p:spPr>
        <p:txBody>
          <a:bodyPr/>
          <a:p>
            <a:pPr marL="0" indent="0">
              <a:buNone/>
            </a:pPr>
            <a:r>
              <a:rPr lang="en-US" altLang="zh-CN" b="1">
                <a:solidFill>
                  <a:srgbClr val="FF0000"/>
                </a:solidFill>
              </a:rPr>
              <a:t>                           </a:t>
            </a:r>
            <a:r>
              <a:rPr lang="zh-CN" altLang="en-US" b="1">
                <a:solidFill>
                  <a:srgbClr val="FF0000"/>
                </a:solidFill>
              </a:rPr>
              <a:t>以人文的角度</a:t>
            </a:r>
            <a:endParaRPr lang="zh-CN" altLang="en-US" b="1">
              <a:solidFill>
                <a:srgbClr val="FF0000"/>
              </a:solidFill>
            </a:endParaRPr>
          </a:p>
          <a:p>
            <a:pPr marL="0" indent="0">
              <a:buNone/>
            </a:pPr>
            <a:r>
              <a:rPr lang="zh-CN" altLang="en-US" b="1">
                <a:solidFill>
                  <a:srgbClr val="FF0000"/>
                </a:solidFill>
              </a:rPr>
              <a:t>[3].	刘继斌, 论言语形式解码中智力的参与, 2006, 东北师范大学.</a:t>
            </a:r>
            <a:endParaRPr lang="zh-CN" altLang="en-US"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932940" y="2665730"/>
            <a:ext cx="6559550" cy="1973580"/>
          </a:xfrm>
        </p:spPr>
        <p:txBody>
          <a:bodyPr/>
          <a:p>
            <a:pPr marL="0" indent="0">
              <a:buNone/>
            </a:pPr>
            <a:r>
              <a:rPr lang="en-US" altLang="zh-CN" sz="880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 </a:t>
            </a:r>
            <a:r>
              <a:rPr lang="zh-CN" altLang="en-US" sz="880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zh-CN" altLang="en-US" sz="8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b="1" dirty="0">
                <a:solidFill>
                  <a:srgbClr val="FFFFFF"/>
                </a:solidFill>
                <a:latin typeface="Arial" panose="020B0604020202020204" pitchFamily="34" charset="0"/>
                <a:ea typeface="微软雅黑" panose="020B0503020204020204" charset="-122"/>
                <a:sym typeface="Arial" panose="020B0604020202020204" pitchFamily="34" charset="0"/>
              </a:rPr>
              <a:t>智力迟缓</a:t>
            </a:r>
            <a:endParaRPr lang="zh-CN" altLang="en-US"/>
          </a:p>
        </p:txBody>
      </p:sp>
      <p:sp>
        <p:nvSpPr>
          <p:cNvPr id="3" name="内容占位符 2"/>
          <p:cNvSpPr>
            <a:spLocks noGrp="1"/>
          </p:cNvSpPr>
          <p:nvPr>
            <p:ph idx="1"/>
          </p:nvPr>
        </p:nvSpPr>
        <p:spPr>
          <a:xfrm>
            <a:off x="815975" y="1671955"/>
            <a:ext cx="5334000" cy="958850"/>
          </a:xfrm>
        </p:spPr>
        <p:txBody>
          <a:bodyPr/>
          <a:p>
            <a:pPr marL="0" indent="0">
              <a:buNone/>
            </a:pPr>
            <a:r>
              <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rPr>
              <a:t>智力迟缓的标准是什么？</a:t>
            </a: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17" name="TextBox 11"/>
          <p:cNvSpPr>
            <a:spLocks noChangeArrowheads="1"/>
          </p:cNvSpPr>
          <p:nvPr/>
        </p:nvSpPr>
        <p:spPr bwMode="auto">
          <a:xfrm>
            <a:off x="2372360" y="3441700"/>
            <a:ext cx="3084830"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r" defTabSz="685800" fontAlgn="base">
              <a:spcBef>
                <a:spcPct val="0"/>
              </a:spcBef>
              <a:spcAft>
                <a:spcPct val="0"/>
              </a:spcAft>
              <a:buFont typeface="Arial" panose="020B0604020202020204" pitchFamily="34" charset="0"/>
              <a:buNone/>
            </a:pPr>
            <a:r>
              <a:rPr lang="zh-CN" altLang="en-US" sz="4000" b="1" dirty="0">
                <a:ln/>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sym typeface="Arial" panose="020B0604020202020204" pitchFamily="34" charset="0"/>
              </a:rPr>
              <a:t>韦氏量表</a:t>
            </a:r>
            <a:endParaRPr lang="zh-CN" altLang="en-US" sz="4000" b="1" dirty="0">
              <a:ln/>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1690370" y="2600960"/>
            <a:ext cx="5289550" cy="613410"/>
          </a:xfrm>
          <a:prstGeom prst="rect">
            <a:avLst/>
          </a:prstGeom>
          <a:noFill/>
        </p:spPr>
        <p:txBody>
          <a:bodyPr wrap="square" rtlCol="0" anchor="t">
            <a:spAutoFit/>
          </a:bodyPr>
          <a:p>
            <a:r>
              <a:rPr lang="zh-CN" altLang="en-US" sz="3200" b="1" dirty="0">
                <a:solidFill>
                  <a:srgbClr val="FF0000"/>
                </a:solidFill>
                <a:ea typeface="微软雅黑" panose="020B0503020204020204" charset="-122"/>
                <a:sym typeface="Arial" panose="020B0604020202020204" pitchFamily="34" charset="0"/>
              </a:rPr>
              <a:t>天才儿童的标准是什么？</a:t>
            </a:r>
            <a:endParaRPr lang="zh-CN" altLang="en-US" sz="3200" b="1" dirty="0">
              <a:solidFill>
                <a:srgbClr val="FF0000"/>
              </a:solidFill>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137285" y="2405380"/>
            <a:ext cx="6896100" cy="1214755"/>
          </a:xfrm>
          <a:prstGeom prst="rect">
            <a:avLst/>
          </a:prstGeom>
          <a:noFill/>
          <a:ln w="9525">
            <a:noFill/>
          </a:ln>
        </p:spPr>
        <p:txBody>
          <a:bodyPr wrap="square">
            <a:spAutoFit/>
          </a:bodyPr>
          <a:p>
            <a:pPr marL="0" indent="0" algn="l"/>
            <a:r>
              <a:rPr lang="en-US" altLang="zh-CN" sz="2400" b="0" u="none">
                <a:solidFill>
                  <a:srgbClr val="000000"/>
                </a:solidFill>
                <a:latin typeface="微软雅黑" panose="020B0503020204020204" charset="-122"/>
                <a:ea typeface="微软雅黑" panose="020B0503020204020204" charset="-122"/>
                <a:cs typeface="微软雅黑" panose="020B0503020204020204" charset="-122"/>
              </a:rPr>
              <a:t>[1].	</a:t>
            </a:r>
            <a:r>
              <a:rPr lang="zh-CN" altLang="en-US" sz="2400" b="0" u="none">
                <a:solidFill>
                  <a:srgbClr val="000000"/>
                </a:solidFill>
                <a:latin typeface="微软雅黑" panose="020B0503020204020204" charset="-122"/>
                <a:ea typeface="微软雅黑" panose="020B0503020204020204" charset="-122"/>
                <a:cs typeface="微软雅黑" panose="020B0503020204020204" charset="-122"/>
              </a:rPr>
              <a:t>胡继红等</a:t>
            </a:r>
            <a:r>
              <a:rPr lang="en-US" altLang="zh-CN" sz="24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0" u="none">
                <a:solidFill>
                  <a:srgbClr val="000000"/>
                </a:solidFill>
                <a:latin typeface="微软雅黑" panose="020B0503020204020204" charset="-122"/>
                <a:ea typeface="微软雅黑" panose="020B0503020204020204" charset="-122"/>
                <a:cs typeface="微软雅黑" panose="020B0503020204020204" charset="-122"/>
              </a:rPr>
              <a:t>早期认知语言康复训练对发育迟缓患儿各发育能区的影响</a:t>
            </a:r>
            <a:r>
              <a:rPr lang="en-US" altLang="zh-CN" sz="24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0" u="none">
                <a:solidFill>
                  <a:srgbClr val="000000"/>
                </a:solidFill>
                <a:latin typeface="微软雅黑" panose="020B0503020204020204" charset="-122"/>
                <a:ea typeface="微软雅黑" panose="020B0503020204020204" charset="-122"/>
                <a:cs typeface="微软雅黑" panose="020B0503020204020204" charset="-122"/>
              </a:rPr>
              <a:t>中国康复理论与实践</a:t>
            </a:r>
            <a:r>
              <a:rPr lang="en-US" altLang="zh-CN" sz="2400" b="0" u="none">
                <a:solidFill>
                  <a:srgbClr val="000000"/>
                </a:solidFill>
                <a:latin typeface="微软雅黑" panose="020B0503020204020204" charset="-122"/>
                <a:ea typeface="微软雅黑" panose="020B0503020204020204" charset="-122"/>
                <a:cs typeface="微软雅黑" panose="020B0503020204020204" charset="-122"/>
              </a:rPr>
              <a:t>, 2016(1): </a:t>
            </a:r>
            <a:r>
              <a:rPr lang="zh-CN" altLang="en-US" sz="2400" b="0" u="none">
                <a:solidFill>
                  <a:srgbClr val="000000"/>
                </a:solidFill>
                <a:latin typeface="微软雅黑" panose="020B0503020204020204" charset="-122"/>
                <a:ea typeface="微软雅黑" panose="020B0503020204020204" charset="-122"/>
                <a:cs typeface="微软雅黑" panose="020B0503020204020204" charset="-122"/>
              </a:rPr>
              <a:t>第</a:t>
            </a:r>
            <a:r>
              <a:rPr lang="en-US" altLang="zh-CN" sz="2400" b="0" u="none">
                <a:solidFill>
                  <a:srgbClr val="000000"/>
                </a:solidFill>
                <a:latin typeface="微软雅黑" panose="020B0503020204020204" charset="-122"/>
                <a:ea typeface="微软雅黑" panose="020B0503020204020204" charset="-122"/>
                <a:cs typeface="微软雅黑" panose="020B0503020204020204" charset="-122"/>
              </a:rPr>
              <a:t>88-91</a:t>
            </a:r>
            <a:r>
              <a:rPr lang="zh-CN" altLang="en-US" sz="2400" b="0" u="none">
                <a:solidFill>
                  <a:srgbClr val="000000"/>
                </a:solidFill>
                <a:latin typeface="微软雅黑" panose="020B0503020204020204" charset="-122"/>
                <a:ea typeface="微软雅黑" panose="020B0503020204020204" charset="-122"/>
                <a:cs typeface="微软雅黑" panose="020B0503020204020204" charset="-122"/>
              </a:rPr>
              <a:t>页</a:t>
            </a:r>
            <a:r>
              <a:rPr lang="en-US" altLang="zh-CN" sz="2400" b="0" u="none">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2400" b="0" u="none">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149860" y="704850"/>
            <a:ext cx="5399405" cy="762000"/>
          </a:xfrm>
        </p:spPr>
        <p:txBody>
          <a:bodyPr/>
          <a:p>
            <a:pPr marL="0" indent="0">
              <a:buNone/>
            </a:pPr>
            <a:r>
              <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rPr>
              <a:t>关键词：语言康复</a:t>
            </a: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834390" y="838200"/>
            <a:ext cx="7488555" cy="4358640"/>
          </a:xfrm>
          <a:prstGeom prst="rect">
            <a:avLst/>
          </a:prstGeom>
          <a:noFill/>
          <a:ln w="9525">
            <a:noFill/>
          </a:ln>
        </p:spPr>
        <p:txBody>
          <a:bodyPr wrap="square">
            <a:spAutoFit/>
          </a:bodyPr>
          <a:p>
            <a:pPr marL="0" indent="257175" algn="l"/>
            <a:r>
              <a:rPr lang="zh-CN" altLang="en-US" sz="2800" b="1" u="none">
                <a:latin typeface="宋体" panose="02010600030101010101" pitchFamily="2" charset="-122"/>
                <a:ea typeface="宋体" panose="02010600030101010101" pitchFamily="2" charset="-122"/>
                <a:cs typeface="宋体" panose="02010600030101010101" pitchFamily="2" charset="-122"/>
              </a:rPr>
              <a:t>治疗方案：</a:t>
            </a:r>
            <a:endParaRPr lang="zh-CN" altLang="en-US" sz="2800" b="1" u="none">
              <a:latin typeface="宋体" panose="02010600030101010101" pitchFamily="2" charset="-122"/>
              <a:ea typeface="宋体" panose="02010600030101010101" pitchFamily="2" charset="-122"/>
              <a:cs typeface="宋体" panose="02010600030101010101" pitchFamily="2" charset="-122"/>
            </a:endParaRPr>
          </a:p>
          <a:p>
            <a:pPr marL="0" indent="257175" algn="l"/>
            <a:r>
              <a:rPr lang="zh-CN" altLang="en-US" sz="2800" b="1" u="none">
                <a:latin typeface="宋体" panose="02010600030101010101" pitchFamily="2" charset="-122"/>
                <a:ea typeface="宋体" panose="02010600030101010101" pitchFamily="2" charset="-122"/>
                <a:cs typeface="宋体" panose="02010600030101010101" pitchFamily="2" charset="-122"/>
              </a:rPr>
              <a:t>常规治疗：运动疗法、小脑电刺激、水疗和针灸治疗。</a:t>
            </a:r>
            <a:endParaRPr lang="zh-CN" altLang="en-US" sz="2800" b="1" u="none">
              <a:latin typeface="宋体" panose="02010600030101010101" pitchFamily="2" charset="-122"/>
              <a:ea typeface="宋体" panose="02010600030101010101" pitchFamily="2" charset="-122"/>
              <a:cs typeface="宋体" panose="02010600030101010101" pitchFamily="2" charset="-122"/>
            </a:endParaRPr>
          </a:p>
          <a:p>
            <a:pPr marL="0" indent="257175" algn="l"/>
            <a:r>
              <a:rPr lang="zh-CN" altLang="en-US" sz="2800" b="1" u="none">
                <a:latin typeface="宋体" panose="02010600030101010101" pitchFamily="2" charset="-122"/>
                <a:ea typeface="宋体" panose="02010600030101010101" pitchFamily="2" charset="-122"/>
                <a:cs typeface="宋体" panose="02010600030101010101" pitchFamily="2" charset="-122"/>
              </a:rPr>
              <a:t>另观察组再加上认知语言训练：视知觉训练、听知觉训练、触觉训练、记忆力训练、语言训练（交流训练、言语训练）、上肢功能发育训练。（遵循婴儿发育的规律，选择合适的教具和训练项目。）</a:t>
            </a:r>
            <a:endParaRPr lang="zh-CN" altLang="en-US" sz="2800" b="1" u="none">
              <a:latin typeface="宋体" panose="02010600030101010101" pitchFamily="2" charset="-122"/>
              <a:ea typeface="宋体" panose="02010600030101010101" pitchFamily="2" charset="-122"/>
              <a:cs typeface="宋体" panose="02010600030101010101" pitchFamily="2" charset="-122"/>
            </a:endParaRPr>
          </a:p>
          <a:p>
            <a:pPr marL="0" indent="257175" algn="l"/>
            <a:r>
              <a:rPr lang="zh-CN" altLang="en-US" sz="2800" b="1" u="none">
                <a:latin typeface="宋体" panose="02010600030101010101" pitchFamily="2" charset="-122"/>
                <a:ea typeface="宋体" panose="02010600030101010101" pitchFamily="2" charset="-122"/>
                <a:cs typeface="宋体" panose="02010600030101010101" pitchFamily="2" charset="-122"/>
              </a:rPr>
              <a:t>  评定：取大运动、精细运动、语言和个人</a:t>
            </a:r>
            <a:r>
              <a:rPr lang="en-US" altLang="zh-CN" sz="2800" b="1" u="none">
                <a:latin typeface="宋体" panose="02010600030101010101" pitchFamily="2" charset="-122"/>
                <a:ea typeface="宋体" panose="02010600030101010101" pitchFamily="2" charset="-122"/>
                <a:cs typeface="宋体" panose="02010600030101010101" pitchFamily="2" charset="-122"/>
              </a:rPr>
              <a:t>-</a:t>
            </a:r>
            <a:r>
              <a:rPr lang="zh-CN" altLang="en-US" sz="2800" b="1" u="none">
                <a:latin typeface="宋体" panose="02010600030101010101" pitchFamily="2" charset="-122"/>
                <a:ea typeface="宋体" panose="02010600030101010101" pitchFamily="2" charset="-122"/>
                <a:cs typeface="宋体" panose="02010600030101010101" pitchFamily="2" charset="-122"/>
              </a:rPr>
              <a:t>社</a:t>
            </a:r>
            <a:r>
              <a:rPr lang="en-US" altLang="zh-CN" sz="2800" b="1" u="none">
                <a:latin typeface="Calibri" panose="020F0502020204030204" pitchFamily="34" charset="0"/>
                <a:ea typeface="Calibri" panose="020F0502020204030204" pitchFamily="34" charset="0"/>
                <a:cs typeface="Calibri" panose="020F0502020204030204" pitchFamily="34" charset="0"/>
              </a:rPr>
              <a:t>4</a:t>
            </a:r>
            <a:r>
              <a:rPr lang="zh-CN" altLang="en-US" sz="2800" b="1" u="none">
                <a:latin typeface="宋体" panose="02010600030101010101" pitchFamily="2" charset="-122"/>
                <a:ea typeface="宋体" panose="02010600030101010101" pitchFamily="2" charset="-122"/>
                <a:cs typeface="宋体" panose="02010600030101010101" pitchFamily="2" charset="-122"/>
              </a:rPr>
              <a:t>个能</a:t>
            </a:r>
            <a:r>
              <a:rPr lang="en-US" altLang="zh-CN" sz="2800" b="1" u="none">
                <a:latin typeface="Calibri" panose="020F0502020204030204" pitchFamily="34" charset="0"/>
                <a:ea typeface="Calibri" panose="020F0502020204030204" pitchFamily="34" charset="0"/>
                <a:cs typeface="Calibri" panose="020F0502020204030204" pitchFamily="34" charset="0"/>
              </a:rPr>
              <a:t>DQ</a:t>
            </a:r>
            <a:r>
              <a:rPr lang="zh-CN" altLang="en-US" sz="2800" b="1" u="none">
                <a:latin typeface="宋体" panose="02010600030101010101" pitchFamily="2" charset="-122"/>
                <a:ea typeface="宋体" panose="02010600030101010101" pitchFamily="2" charset="-122"/>
                <a:cs typeface="宋体" panose="02010600030101010101" pitchFamily="2" charset="-122"/>
              </a:rPr>
              <a:t>（发育商）。</a:t>
            </a:r>
            <a:endParaRPr lang="zh-CN" altLang="en-US" sz="2800" b="1" u="none">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animEffect transition="in" filter="blinds(horizontal)">
                                      <p:cBhvr>
                                        <p:cTn id="13" dur="500"/>
                                        <p:tgtEl>
                                          <p:spTgt spid="10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0">
                                            <p:txEl>
                                              <p:pRg st="3" end="3"/>
                                            </p:txEl>
                                          </p:spTgt>
                                        </p:tgtEl>
                                        <p:attrNameLst>
                                          <p:attrName>style.visibility</p:attrName>
                                        </p:attrNameLst>
                                      </p:cBhvr>
                                      <p:to>
                                        <p:strVal val="visible"/>
                                      </p:to>
                                    </p:set>
                                    <p:anim calcmode="lin" valueType="num">
                                      <p:cBhvr additive="base">
                                        <p:cTn id="18"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9" name="图片 9" descr="1"/>
          <p:cNvPicPr>
            <a:picLocks noChangeAspect="1"/>
          </p:cNvPicPr>
          <p:nvPr/>
        </p:nvPicPr>
        <p:blipFill>
          <a:blip r:embed="rId2"/>
          <a:stretch>
            <a:fillRect/>
          </a:stretch>
        </p:blipFill>
        <p:spPr>
          <a:xfrm>
            <a:off x="3793490" y="78740"/>
            <a:ext cx="5105400" cy="2289810"/>
          </a:xfrm>
          <a:prstGeom prst="rect">
            <a:avLst/>
          </a:prstGeom>
        </p:spPr>
      </p:pic>
      <p:pic>
        <p:nvPicPr>
          <p:cNvPr id="10" name="图片 10" descr="2"/>
          <p:cNvPicPr>
            <a:picLocks noChangeAspect="1"/>
          </p:cNvPicPr>
          <p:nvPr/>
        </p:nvPicPr>
        <p:blipFill>
          <a:blip r:embed="rId3"/>
          <a:stretch>
            <a:fillRect/>
          </a:stretch>
        </p:blipFill>
        <p:spPr>
          <a:xfrm>
            <a:off x="39370" y="78740"/>
            <a:ext cx="4692015" cy="6699885"/>
          </a:xfrm>
          <a:prstGeom prst="rect">
            <a:avLst/>
          </a:prstGeom>
        </p:spPr>
      </p:pic>
      <p:sp>
        <p:nvSpPr>
          <p:cNvPr id="100" name="文本框 99"/>
          <p:cNvSpPr txBox="1"/>
          <p:nvPr/>
        </p:nvSpPr>
        <p:spPr>
          <a:xfrm>
            <a:off x="4459605" y="2788285"/>
            <a:ext cx="4580255" cy="3017520"/>
          </a:xfrm>
          <a:prstGeom prst="rect">
            <a:avLst/>
          </a:prstGeom>
          <a:noFill/>
          <a:ln w="9525">
            <a:noFill/>
          </a:ln>
        </p:spPr>
        <p:txBody>
          <a:bodyPr wrap="square">
            <a:spAutoFit/>
          </a:bodyPr>
          <a:p>
            <a:pPr marL="0" indent="266700" algn="l"/>
            <a:r>
              <a:rPr lang="en-US" altLang="zh-CN" sz="2400" b="0" u="none">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u="none">
                <a:solidFill>
                  <a:schemeClr val="tx1"/>
                </a:solidFill>
                <a:latin typeface="宋体" panose="02010600030101010101" pitchFamily="2" charset="-122"/>
                <a:ea typeface="宋体" panose="02010600030101010101" pitchFamily="2" charset="-122"/>
                <a:cs typeface="宋体" panose="02010600030101010101" pitchFamily="2" charset="-122"/>
              </a:rPr>
              <a:t>除了治疗前后大脑各功能区发育商的发展增加外，我们同时可以看到年龄越小的智力障碍患儿患儿年龄越小，大脑代偿能力及重组能力越强，在此时给以适宜的刺激，可促进大脑结构和功能的有效代偿，其恢复程度是越令人满意的。</a:t>
            </a:r>
            <a:endParaRPr lang="zh-CN" altLang="en-US" sz="2400" b="1" u="none">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additive="base">
                                        <p:cTn id="18" dur="500" fill="hold"/>
                                        <p:tgtEl>
                                          <p:spTgt spid="100"/>
                                        </p:tgtEl>
                                        <p:attrNameLst>
                                          <p:attrName>ppt_x</p:attrName>
                                        </p:attrNameLst>
                                      </p:cBhvr>
                                      <p:tavLst>
                                        <p:tav tm="0">
                                          <p:val>
                                            <p:strVal val="#ppt_x"/>
                                          </p:val>
                                        </p:tav>
                                        <p:tav tm="100000">
                                          <p:val>
                                            <p:strVal val="#ppt_x"/>
                                          </p:val>
                                        </p:tav>
                                      </p:tavLst>
                                    </p:anim>
                                    <p:anim calcmode="lin" valueType="num">
                                      <p:cBhvr additive="base">
                                        <p:cTn id="1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930910" y="1825625"/>
            <a:ext cx="7158990" cy="1101090"/>
          </a:xfrm>
          <a:prstGeom prst="rect">
            <a:avLst/>
          </a:prstGeom>
          <a:noFill/>
          <a:ln w="9525">
            <a:noFill/>
          </a:ln>
        </p:spPr>
        <p:txBody>
          <a:bodyPr wrap="square">
            <a:spAutoFit/>
          </a:bodyPr>
          <a:p>
            <a:pPr marL="0" indent="0" algn="l"/>
            <a:r>
              <a:rPr lang="en-US" altLang="zh-CN" sz="3200" b="1" dirty="0">
                <a:solidFill>
                  <a:schemeClr val="tx1"/>
                </a:solidFill>
                <a:ea typeface="微软雅黑" panose="020B0503020204020204" charset="-122"/>
                <a:sym typeface="Arial" panose="020B0604020202020204" pitchFamily="34" charset="0"/>
              </a:rPr>
              <a:t>       </a:t>
            </a:r>
            <a:r>
              <a:rPr lang="zh-CN" altLang="en-US" sz="3200" b="1" dirty="0">
                <a:solidFill>
                  <a:schemeClr val="tx1"/>
                </a:solidFill>
                <a:ea typeface="微软雅黑" panose="020B0503020204020204" charset="-122"/>
                <a:sym typeface="Arial" panose="020B0604020202020204" pitchFamily="34" charset="0"/>
              </a:rPr>
              <a:t>语言康复的确是可以对智力迟缓有促进作用，并且越早进行康复效果越好。</a:t>
            </a:r>
            <a:endParaRPr lang="zh-CN" altLang="en-US" sz="3200" b="1" u="none"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 name="内容占位符 2"/>
          <p:cNvSpPr>
            <a:spLocks noGrp="1"/>
          </p:cNvSpPr>
          <p:nvPr>
            <p:ph idx="1"/>
          </p:nvPr>
        </p:nvSpPr>
        <p:spPr>
          <a:xfrm>
            <a:off x="-60325" y="494030"/>
            <a:ext cx="3161030" cy="972820"/>
          </a:xfrm>
        </p:spPr>
        <p:txBody>
          <a:bodyPr/>
          <a:p>
            <a:pPr marL="0" indent="0">
              <a:buNone/>
            </a:pPr>
            <a:r>
              <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rPr>
              <a:t>思考</a:t>
            </a: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702310" y="3805555"/>
            <a:ext cx="8026400" cy="613410"/>
          </a:xfrm>
          <a:prstGeom prst="rect">
            <a:avLst/>
          </a:prstGeom>
          <a:noFill/>
          <a:ln w="9525">
            <a:noFill/>
          </a:ln>
        </p:spPr>
        <p:txBody>
          <a:bodyPr wrap="square">
            <a:spAutoFit/>
          </a:bodyPr>
          <a:p>
            <a:pPr marL="0" indent="0" algn="l"/>
            <a:r>
              <a:rPr lang="en-US" altLang="zh-CN" sz="2400" b="1" dirty="0">
                <a:solidFill>
                  <a:schemeClr val="tx1"/>
                </a:solidFill>
                <a:ea typeface="微软雅黑" panose="020B0503020204020204" charset="-122"/>
                <a:sym typeface="Arial" panose="020B0604020202020204" pitchFamily="34" charset="0"/>
              </a:rPr>
              <a:t>  </a:t>
            </a:r>
            <a:r>
              <a:rPr lang="zh-CN" altLang="en-US" sz="3200" b="1" dirty="0">
                <a:solidFill>
                  <a:schemeClr val="tx1"/>
                </a:solidFill>
                <a:ea typeface="微软雅黑" panose="020B0503020204020204" charset="-122"/>
                <a:sym typeface="Arial" panose="020B0604020202020204" pitchFamily="34" charset="0"/>
              </a:rPr>
              <a:t>到底语言康复是怎么促进智力发育的呢？</a:t>
            </a:r>
            <a:endParaRPr lang="zh-CN" altLang="en-US" sz="3200" b="1" u="none"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505460" y="2600325"/>
            <a:ext cx="8119745" cy="1402080"/>
          </a:xfrm>
          <a:prstGeom prst="rect">
            <a:avLst/>
          </a:prstGeom>
          <a:noFill/>
          <a:ln w="9525">
            <a:noFill/>
          </a:ln>
        </p:spPr>
        <p:txBody>
          <a:bodyPr wrap="square">
            <a:spAutoFit/>
          </a:bodyPr>
          <a:p>
            <a:pPr marL="0" indent="266700" algn="l"/>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[2].	</a:t>
            </a:r>
            <a:r>
              <a:rPr lang="zh-CN" altLang="en-US" sz="2800" b="0" u="none">
                <a:solidFill>
                  <a:srgbClr val="000000"/>
                </a:solidFill>
                <a:latin typeface="微软雅黑" panose="020B0503020204020204" charset="-122"/>
                <a:ea typeface="微软雅黑" panose="020B0503020204020204" charset="-122"/>
                <a:cs typeface="微软雅黑" panose="020B0503020204020204" charset="-122"/>
              </a:rPr>
              <a:t>郭海英与杨桂梅</a:t>
            </a:r>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0" u="none">
                <a:solidFill>
                  <a:srgbClr val="000000"/>
                </a:solidFill>
                <a:latin typeface="微软雅黑" panose="020B0503020204020204" charset="-122"/>
                <a:ea typeface="微软雅黑" panose="020B0503020204020204" charset="-122"/>
                <a:cs typeface="微软雅黑" panose="020B0503020204020204" charset="-122"/>
              </a:rPr>
              <a:t>智力障碍学生与智力正常学生言语认知加工过程的比较</a:t>
            </a:r>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0" u="none">
                <a:solidFill>
                  <a:srgbClr val="000000"/>
                </a:solidFill>
                <a:latin typeface="微软雅黑" panose="020B0503020204020204" charset="-122"/>
                <a:ea typeface="微软雅黑" panose="020B0503020204020204" charset="-122"/>
                <a:cs typeface="微软雅黑" panose="020B0503020204020204" charset="-122"/>
              </a:rPr>
              <a:t>河北大学学报（哲学社会科学版）</a:t>
            </a:r>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 2010. 35(5): </a:t>
            </a:r>
            <a:r>
              <a:rPr lang="zh-CN" altLang="en-US" sz="2800" b="0" u="none">
                <a:solidFill>
                  <a:srgbClr val="000000"/>
                </a:solidFill>
                <a:latin typeface="微软雅黑" panose="020B0503020204020204" charset="-122"/>
                <a:ea typeface="微软雅黑" panose="020B0503020204020204" charset="-122"/>
                <a:cs typeface="微软雅黑" panose="020B0503020204020204" charset="-122"/>
              </a:rPr>
              <a:t>第</a:t>
            </a:r>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99-103</a:t>
            </a:r>
            <a:r>
              <a:rPr lang="zh-CN" altLang="en-US" sz="2800" b="0" u="none">
                <a:solidFill>
                  <a:srgbClr val="000000"/>
                </a:solidFill>
                <a:latin typeface="微软雅黑" panose="020B0503020204020204" charset="-122"/>
                <a:ea typeface="微软雅黑" panose="020B0503020204020204" charset="-122"/>
                <a:cs typeface="微软雅黑" panose="020B0503020204020204" charset="-122"/>
              </a:rPr>
              <a:t>页</a:t>
            </a:r>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2800" b="0" u="none">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2876550" y="836295"/>
            <a:ext cx="3187700" cy="762000"/>
          </a:xfrm>
        </p:spPr>
        <p:txBody>
          <a:bodyPr/>
          <a:p>
            <a:pPr marL="0" indent="0">
              <a:buNone/>
            </a:pPr>
            <a:r>
              <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rPr>
              <a:t>心理学认知角度</a:t>
            </a: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a:p>
            <a:pPr marL="0" indent="0">
              <a:buNone/>
            </a:pPr>
            <a:endParaRPr lang="zh-CN" altLang="en-US"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457200" y="1063943"/>
            <a:ext cx="8229600" cy="1143000"/>
          </a:xfrm>
        </p:spPr>
        <p:txBody>
          <a:bodyPr/>
          <a:p>
            <a:r>
              <a:rPr lang="en-US" altLang="zh-CN">
                <a:sym typeface="+mn-ea"/>
              </a:rPr>
              <a:t>    </a:t>
            </a:r>
            <a:r>
              <a:rPr lang="en-US" altLang="zh-CN" sz="3200">
                <a:sym typeface="+mn-ea"/>
              </a:rPr>
              <a:t> </a:t>
            </a:r>
            <a:r>
              <a:rPr lang="zh-CN" altLang="en-US" sz="3200" b="1">
                <a:sym typeface="+mn-ea"/>
              </a:rPr>
              <a:t>通过对比普通学生和智力障碍学生的言语认知加工过程了解言语和智力的</a:t>
            </a:r>
            <a:r>
              <a:rPr lang="zh-CN" altLang="en-US" sz="3200">
                <a:sym typeface="+mn-ea"/>
              </a:rPr>
              <a:t>关系。</a:t>
            </a:r>
            <a:endParaRPr lang="zh-CN" altLang="en-US" sz="3200">
              <a:sym typeface="+mn-ea"/>
            </a:endParaRPr>
          </a:p>
        </p:txBody>
      </p:sp>
      <p:sp>
        <p:nvSpPr>
          <p:cNvPr id="3" name="内容占位符 2"/>
          <p:cNvSpPr>
            <a:spLocks noGrp="1"/>
          </p:cNvSpPr>
          <p:nvPr>
            <p:ph idx="1"/>
          </p:nvPr>
        </p:nvSpPr>
        <p:spPr>
          <a:xfrm>
            <a:off x="457200" y="2820035"/>
            <a:ext cx="8229600" cy="1933575"/>
          </a:xfrm>
        </p:spPr>
        <p:txBody>
          <a:bodyPr/>
          <a:p>
            <a:pPr marL="0" indent="0">
              <a:buNone/>
            </a:pPr>
            <a:r>
              <a:rPr lang="zh-CN" altLang="en-US"/>
              <a:t>       </a:t>
            </a:r>
            <a:r>
              <a:rPr lang="zh-CN" altLang="en-US" b="1"/>
              <a:t>实验对象：特殊学校八年级智商在60～75       之间(入学时用韦氏量表测试的结果）</a:t>
            </a:r>
            <a:endParaRPr lang="zh-CN" altLang="en-US" b="1"/>
          </a:p>
          <a:p>
            <a:pPr marL="0" indent="0">
              <a:buNone/>
            </a:pPr>
            <a:r>
              <a:rPr lang="zh-CN" altLang="en-US" b="1"/>
              <a:t>         参照组是成绩中等的初二学生</a:t>
            </a:r>
            <a:endParaRPr lang="zh-CN" altLang="en-US" b="1"/>
          </a:p>
        </p:txBody>
      </p:sp>
      <p:sp>
        <p:nvSpPr>
          <p:cNvPr id="100" name="文本框 99"/>
          <p:cNvSpPr txBox="1"/>
          <p:nvPr/>
        </p:nvSpPr>
        <p:spPr>
          <a:xfrm>
            <a:off x="433705" y="5039995"/>
            <a:ext cx="8119745" cy="548640"/>
          </a:xfrm>
          <a:prstGeom prst="rect">
            <a:avLst/>
          </a:prstGeom>
          <a:noFill/>
          <a:ln w="9525">
            <a:noFill/>
          </a:ln>
        </p:spPr>
        <p:txBody>
          <a:bodyPr wrap="square">
            <a:spAutoFit/>
          </a:bodyPr>
          <a:p>
            <a:pPr marL="0" indent="266700" algn="l"/>
            <a:r>
              <a:rPr lang="en-US" altLang="zh-CN" sz="2800" b="0" u="none">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0" u="none">
                <a:solidFill>
                  <a:srgbClr val="000000"/>
                </a:solidFill>
                <a:latin typeface="微软雅黑" panose="020B0503020204020204" charset="-122"/>
                <a:ea typeface="微软雅黑" panose="020B0503020204020204" charset="-122"/>
                <a:cs typeface="微软雅黑" panose="020B0503020204020204" charset="-122"/>
              </a:rPr>
              <a:t>评定</a:t>
            </a:r>
            <a:r>
              <a:rPr lang="zh-CN" sz="2800" b="0" u="none">
                <a:solidFill>
                  <a:srgbClr val="000000"/>
                </a:solidFill>
                <a:latin typeface="微软雅黑" panose="020B0503020204020204" charset="-122"/>
                <a:ea typeface="微软雅黑" panose="020B0503020204020204" charset="-122"/>
                <a:cs typeface="微软雅黑" panose="020B0503020204020204" charset="-122"/>
              </a:rPr>
              <a:t>方法：根据给与的任务评定得分</a:t>
            </a:r>
            <a:endParaRPr lang="zh-CN" sz="2800" b="0" u="none">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box(in)">
                                      <p:cBhvr>
                                        <p:cTn id="24"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pic>
        <p:nvPicPr>
          <p:cNvPr id="11" name="图片 11" descr="3"/>
          <p:cNvPicPr>
            <a:picLocks noChangeAspect="1"/>
          </p:cNvPicPr>
          <p:nvPr>
            <p:ph idx="1"/>
          </p:nvPr>
        </p:nvPicPr>
        <p:blipFill>
          <a:blip r:embed="rId2"/>
          <a:stretch>
            <a:fillRect/>
          </a:stretch>
        </p:blipFill>
        <p:spPr>
          <a:xfrm>
            <a:off x="640715" y="308610"/>
            <a:ext cx="7861300" cy="4526280"/>
          </a:xfrm>
          <a:prstGeom prst="rect">
            <a:avLst/>
          </a:prstGeom>
        </p:spPr>
      </p:pic>
      <p:sp>
        <p:nvSpPr>
          <p:cNvPr id="100" name="文本框 99"/>
          <p:cNvSpPr txBox="1"/>
          <p:nvPr/>
        </p:nvSpPr>
        <p:spPr>
          <a:xfrm>
            <a:off x="847090" y="5184140"/>
            <a:ext cx="7225030" cy="822960"/>
          </a:xfrm>
          <a:prstGeom prst="rect">
            <a:avLst/>
          </a:prstGeom>
          <a:noFill/>
          <a:ln w="9525">
            <a:noFill/>
          </a:ln>
        </p:spPr>
        <p:txBody>
          <a:bodyPr wrap="square">
            <a:spAutoFit/>
          </a:bodyPr>
          <a:p>
            <a:pPr marL="0" indent="266700" algn="l"/>
            <a:r>
              <a:rPr lang="en-US" altLang="zh-CN" sz="2400" b="1" u="none">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u="none">
                <a:solidFill>
                  <a:srgbClr val="FF0000"/>
                </a:solidFill>
                <a:latin typeface="宋体" panose="02010600030101010101" pitchFamily="2" charset="-122"/>
                <a:ea typeface="宋体" panose="02010600030101010101" pitchFamily="2" charset="-122"/>
                <a:cs typeface="宋体" panose="02010600030101010101" pitchFamily="2" charset="-122"/>
              </a:rPr>
              <a:t>参照组在各任务上的平均分均占绝对的优势</a:t>
            </a:r>
            <a:r>
              <a:rPr lang="en-US" altLang="zh-CN" sz="2400" b="1" u="none">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u="none">
                <a:solidFill>
                  <a:srgbClr val="FF0000"/>
                </a:solidFill>
                <a:latin typeface="宋体" panose="02010600030101010101" pitchFamily="2" charset="-122"/>
                <a:ea typeface="宋体" panose="02010600030101010101" pitchFamily="2" charset="-122"/>
                <a:cs typeface="宋体" panose="02010600030101010101" pitchFamily="2" charset="-122"/>
              </a:rPr>
              <a:t>尤其在概念再认和概念产物两项任务上的表现更为突出。</a:t>
            </a:r>
            <a:endParaRPr lang="zh-CN" altLang="en-US" sz="2400" b="1" u="none">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linds(horizontal)">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WPS 演示</Application>
  <PresentationFormat>全屏显示(4:3)</PresentationFormat>
  <Paragraphs>80</Paragraphs>
  <Slides>13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Arial</vt:lpstr>
      <vt:lpstr>宋体</vt:lpstr>
      <vt:lpstr>Wingdings</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jh</cp:lastModifiedBy>
  <cp:revision>70</cp:revision>
  <dcterms:created xsi:type="dcterms:W3CDTF">2013-10-30T09:04:00Z</dcterms:created>
  <dcterms:modified xsi:type="dcterms:W3CDTF">2017-06-30T16:59:15Z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