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次要问题：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231896"/>
          </a:xfrm>
        </p:spPr>
        <p:txBody>
          <a:bodyPr>
            <a:noAutofit/>
          </a:bodyPr>
          <a:lstStyle/>
          <a:p>
            <a:r>
              <a:rPr lang="zh-CN" altLang="en-US" sz="4800" dirty="0" smtClean="0"/>
              <a:t>如何护理孤独症病患儿童？</a:t>
            </a:r>
            <a:endParaRPr lang="zh-CN" altLang="en-US" sz="4800" dirty="0"/>
          </a:p>
        </p:txBody>
      </p:sp>
      <p:sp>
        <p:nvSpPr>
          <p:cNvPr id="7" name="TextBox 6"/>
          <p:cNvSpPr txBox="1">
            <a:spLocks noChangeAspect="1"/>
          </p:cNvSpPr>
          <p:nvPr/>
        </p:nvSpPr>
        <p:spPr>
          <a:xfrm>
            <a:off x="2000232" y="4214818"/>
            <a:ext cx="685804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000" dirty="0" smtClean="0"/>
              <a:t>作者：柒宗志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>
          <a:xfrm>
            <a:off x="685800" y="2857496"/>
            <a:ext cx="8458200" cy="185738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精神科护理学</a:t>
            </a:r>
            <a:r>
              <a:rPr lang="en-US" altLang="zh-CN" sz="3200" b="1" dirty="0" smtClean="0"/>
              <a:t>》</a:t>
            </a:r>
            <a:endParaRPr lang="zh-CN" altLang="en-US" sz="3200" b="1" dirty="0" smtClean="0"/>
          </a:p>
          <a:p>
            <a:pPr algn="l"/>
            <a:r>
              <a:rPr lang="zh-CN" altLang="en-US" dirty="0" smtClean="0"/>
              <a:t>责任者：杨立群</a:t>
            </a:r>
            <a:r>
              <a:rPr lang="en-US" altLang="zh-CN" dirty="0" smtClean="0"/>
              <a:t>, </a:t>
            </a:r>
            <a:r>
              <a:rPr lang="zh-CN" altLang="en-US" dirty="0" smtClean="0"/>
              <a:t>许冬梅</a:t>
            </a:r>
            <a:br>
              <a:rPr lang="zh-CN" altLang="en-US" dirty="0" smtClean="0"/>
            </a:br>
            <a:r>
              <a:rPr lang="zh-CN" altLang="en-US" dirty="0" smtClean="0"/>
              <a:t>出版社：清华大学出版社</a:t>
            </a:r>
            <a:br>
              <a:rPr lang="zh-CN" altLang="en-US" dirty="0" smtClean="0"/>
            </a:br>
            <a:r>
              <a:rPr lang="zh-CN" altLang="en-US" dirty="0" smtClean="0"/>
              <a:t>出版日期：</a:t>
            </a:r>
            <a:r>
              <a:rPr lang="en-US" altLang="zh-CN" dirty="0" smtClean="0"/>
              <a:t>2006/7/1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ISBN</a:t>
            </a:r>
            <a:r>
              <a:rPr lang="zh-CN" altLang="en-US" dirty="0" smtClean="0"/>
              <a:t>号：</a:t>
            </a:r>
            <a:r>
              <a:rPr lang="en-US" altLang="zh-CN" dirty="0" smtClean="0"/>
              <a:t>7-302-13058-2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86800" cy="1184825"/>
          </a:xfrm>
        </p:spPr>
        <p:txBody>
          <a:bodyPr/>
          <a:lstStyle/>
          <a:p>
            <a:pPr algn="l"/>
            <a:r>
              <a:rPr lang="zh-CN" altLang="en-US" dirty="0" smtClean="0"/>
              <a:t>八、鸣谢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857364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以上关于如何护理孤独症患儿的主要方法援引自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357158" y="5143512"/>
            <a:ext cx="89050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感谢作者的研究，也感谢大家的倾听！</a:t>
            </a:r>
            <a:endParaRPr lang="zh-CN" alt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一、案例回顾：</a:t>
            </a:r>
            <a:endParaRPr lang="zh-CN" altLang="en-US" dirty="0"/>
          </a:p>
        </p:txBody>
      </p:sp>
      <p:pic>
        <p:nvPicPr>
          <p:cNvPr id="1026" name="Picture 2" descr="C:\Users\acer\Desktop\IMG_20170630_2149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71612"/>
            <a:ext cx="473713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二、病情诊断：由此可以推断出天天患的是孤独症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57158" y="0"/>
            <a:ext cx="4290556" cy="639762"/>
          </a:xfrm>
        </p:spPr>
        <p:txBody>
          <a:bodyPr/>
          <a:lstStyle/>
          <a:p>
            <a:r>
              <a:rPr lang="zh-CN" altLang="en-US" dirty="0" smtClean="0"/>
              <a:t>天天的表现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3438" y="0"/>
            <a:ext cx="4292241" cy="639762"/>
          </a:xfrm>
        </p:spPr>
        <p:txBody>
          <a:bodyPr/>
          <a:lstStyle/>
          <a:p>
            <a:r>
              <a:rPr lang="zh-CN" altLang="en-US" dirty="0" smtClean="0"/>
              <a:t>孤独症的临床表现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214282" y="571480"/>
            <a:ext cx="4290556" cy="3941763"/>
          </a:xfrm>
        </p:spPr>
        <p:txBody>
          <a:bodyPr/>
          <a:lstStyle/>
          <a:p>
            <a:r>
              <a:rPr lang="zh-CN" altLang="en-US" dirty="0" smtClean="0"/>
              <a:t>入园后到处跑，不听指令，由着自己的性子，一不高兴就躺在地上哭闹</a:t>
            </a:r>
            <a:endParaRPr lang="en-US" altLang="zh-CN" dirty="0" smtClean="0"/>
          </a:p>
          <a:p>
            <a:r>
              <a:rPr lang="zh-CN" altLang="en-US" dirty="0" smtClean="0"/>
              <a:t>人际交往若，不愿参与集体活动，不与陌生人交谈</a:t>
            </a:r>
            <a:endParaRPr lang="en-US" altLang="zh-CN" dirty="0" smtClean="0"/>
          </a:p>
          <a:p>
            <a:r>
              <a:rPr lang="zh-CN" altLang="en-US" dirty="0" smtClean="0"/>
              <a:t>对</a:t>
            </a:r>
            <a:r>
              <a:rPr lang="zh-CN" altLang="en-US" dirty="0" smtClean="0"/>
              <a:t>数字敏感，喜欢数数，别人打搅就会发脾气</a:t>
            </a:r>
            <a:endParaRPr lang="en-US" altLang="zh-CN" dirty="0" smtClean="0"/>
          </a:p>
          <a:p>
            <a:r>
              <a:rPr lang="zh-CN" altLang="en-US" dirty="0" smtClean="0"/>
              <a:t>对</a:t>
            </a:r>
            <a:r>
              <a:rPr lang="zh-CN" altLang="en-US" dirty="0" smtClean="0"/>
              <a:t>语言理解能力较差</a:t>
            </a:r>
            <a:endParaRPr lang="en-US" altLang="zh-CN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38" y="571480"/>
            <a:ext cx="4288536" cy="4572032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社会交往障碍 患儿表现内向性的孤独，对父母和周围环境不感兴趣，父母来或</a:t>
            </a:r>
            <a:r>
              <a:rPr lang="zh-CN" altLang="en-US" dirty="0" smtClean="0"/>
              <a:t>离开均</a:t>
            </a:r>
            <a:r>
              <a:rPr lang="zh-CN" altLang="en-US" dirty="0" smtClean="0"/>
              <a:t>无动于衷。婴儿期就表现出缺乏与他人的眼神对视，缺乏面部表情，对父母像陌生人一样</a:t>
            </a:r>
            <a:r>
              <a:rPr lang="zh-CN" altLang="en-US" dirty="0" smtClean="0"/>
              <a:t>，缺乏</a:t>
            </a:r>
            <a:r>
              <a:rPr lang="zh-CN" altLang="en-US" dirty="0" smtClean="0"/>
              <a:t>依恋，很少哭闹，喜欢一个人独自玩耍，很少向父母表达自己的需要，缺乏同情心，让人</a:t>
            </a:r>
            <a:r>
              <a:rPr lang="zh-CN" altLang="en-US" dirty="0" smtClean="0"/>
              <a:t>感觉</a:t>
            </a:r>
            <a:r>
              <a:rPr lang="zh-CN" altLang="en-US" dirty="0" smtClean="0"/>
              <a:t>不合群，不讨人喜欢。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言语发育障碍 表现为言语发育迟滞或从未有过语言；缺乏言语运用能力，不会</a:t>
            </a:r>
            <a:r>
              <a:rPr lang="zh-CN" altLang="en-US" dirty="0" smtClean="0"/>
              <a:t>主动与</a:t>
            </a:r>
            <a:r>
              <a:rPr lang="zh-CN" altLang="en-US" dirty="0" smtClean="0"/>
              <a:t>人交谈，不会提出话题或维持话题；常常自言自语，不顾及周围环境和别人的反应，同时</a:t>
            </a:r>
            <a:r>
              <a:rPr lang="zh-CN" altLang="en-US" dirty="0" smtClean="0"/>
              <a:t>对别人</a:t>
            </a:r>
            <a:r>
              <a:rPr lang="zh-CN" altLang="en-US" dirty="0" smtClean="0"/>
              <a:t>的言语也无反应；刻板地模仿或重复别人说过的话；有些患儿表现毫无原因的反复</a:t>
            </a:r>
            <a:r>
              <a:rPr lang="zh-CN" altLang="en-US" dirty="0" smtClean="0"/>
              <a:t>尖叫或</a:t>
            </a:r>
            <a:r>
              <a:rPr lang="zh-CN" altLang="en-US" dirty="0" smtClean="0"/>
              <a:t>喊叫；手势或姿势语言能力缺乏，很少用点头、摇头或其他面部表情来表达自己的需要和</a:t>
            </a:r>
            <a:r>
              <a:rPr lang="zh-CN" altLang="en-US" dirty="0" smtClean="0"/>
              <a:t>要求</a:t>
            </a:r>
            <a:r>
              <a:rPr lang="zh-CN" altLang="en-US" dirty="0" smtClean="0"/>
              <a:t>；思维局限贫乏，缺乏想象力。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兴趣范围狭窄，行为刻板、拒绝周围环境或日常生活规律的改变，若变动则烦躁不安</a:t>
            </a:r>
            <a:r>
              <a:rPr lang="zh-CN" altLang="en-US" dirty="0" smtClean="0"/>
              <a:t>，吵闹</a:t>
            </a:r>
            <a:r>
              <a:rPr lang="zh-CN" altLang="en-US" dirty="0" smtClean="0"/>
              <a:t>或拒绝；对一般儿童喜欢的玩具或游戏缺乏兴趣，对作为玩具的物品和非游戏活动有</a:t>
            </a:r>
            <a:r>
              <a:rPr lang="zh-CN" altLang="en-US" dirty="0" smtClean="0"/>
              <a:t>特殊</a:t>
            </a:r>
            <a:r>
              <a:rPr lang="zh-CN" altLang="en-US" dirty="0" smtClean="0"/>
              <a:t>兴趣，尤其是圆的可以旋转的物品，如瓶盖、车轮等。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感知觉异常和认知能力缺陷 表现对外界刺激的反应过敏或迟钝，有时可在同一</a:t>
            </a:r>
            <a:r>
              <a:rPr lang="zh-CN" altLang="en-US" dirty="0" smtClean="0"/>
              <a:t>患儿</a:t>
            </a:r>
            <a:r>
              <a:rPr lang="zh-CN" altLang="en-US" dirty="0" smtClean="0"/>
              <a:t>身上同时存在。</a:t>
            </a:r>
            <a:r>
              <a:rPr lang="en-US" altLang="zh-CN" dirty="0" smtClean="0"/>
              <a:t>80% </a:t>
            </a:r>
            <a:r>
              <a:rPr lang="zh-CN" altLang="en-US" dirty="0" smtClean="0"/>
              <a:t>～</a:t>
            </a:r>
            <a:r>
              <a:rPr lang="en-US" altLang="zh-CN" dirty="0" smtClean="0"/>
              <a:t>90%</a:t>
            </a:r>
            <a:r>
              <a:rPr lang="zh-CN" altLang="en-US" dirty="0" smtClean="0"/>
              <a:t>的孤独症患儿存在智力问题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en-US" altLang="zh-CN" dirty="0" smtClean="0"/>
              <a:t>.</a:t>
            </a:r>
            <a:r>
              <a:rPr lang="zh-CN" altLang="en-US" dirty="0" smtClean="0"/>
              <a:t>其他表现 患儿还可表现多动或注意力不集中；部分患儿还表现一些奇怪的动作，</a:t>
            </a:r>
            <a:r>
              <a:rPr lang="zh-CN" altLang="en-US" dirty="0" smtClean="0"/>
              <a:t>如来</a:t>
            </a:r>
            <a:r>
              <a:rPr lang="zh-CN" altLang="en-US" dirty="0" smtClean="0"/>
              <a:t>回踱步，反复旋转自己的身体等。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三、护理评估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803663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交往能力及技巧 患儿在与父母或周围人交往时是否主动回避眼光接触、依赖行为</a:t>
            </a:r>
            <a:r>
              <a:rPr lang="zh-CN" altLang="en-US" dirty="0" smtClean="0"/>
              <a:t>不佳</a:t>
            </a:r>
            <a:r>
              <a:rPr lang="zh-CN" altLang="en-US" dirty="0" smtClean="0"/>
              <a:t>、情感淡漠。</a:t>
            </a:r>
            <a:r>
              <a:rPr lang="zh-CN" altLang="en-US" b="1" dirty="0" smtClean="0"/>
              <a:t>回避或不与小朋友建立伙伴关系</a:t>
            </a:r>
            <a:r>
              <a:rPr lang="zh-CN" altLang="en-US" dirty="0" smtClean="0"/>
              <a:t>，对游戏不感兴趣或不主动，不懂游戏规则</a:t>
            </a:r>
            <a:r>
              <a:rPr lang="zh-CN" altLang="en-US" dirty="0" smtClean="0"/>
              <a:t>。无法</a:t>
            </a:r>
            <a:r>
              <a:rPr lang="zh-CN" altLang="en-US" dirty="0" smtClean="0"/>
              <a:t>调整自己、周围人及环境的关系。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语言和非语言交流能力 </a:t>
            </a:r>
            <a:r>
              <a:rPr lang="zh-CN" altLang="en-US" b="1" dirty="0" smtClean="0"/>
              <a:t>患儿是否存在语言发育迟缓</a:t>
            </a:r>
            <a:r>
              <a:rPr lang="zh-CN" altLang="en-US" dirty="0" smtClean="0"/>
              <a:t>、语言运用障碍、不语或模仿</a:t>
            </a:r>
            <a:r>
              <a:rPr lang="zh-CN" altLang="en-US" dirty="0" smtClean="0"/>
              <a:t>别人</a:t>
            </a:r>
            <a:r>
              <a:rPr lang="zh-CN" altLang="en-US" dirty="0" smtClean="0"/>
              <a:t>的言语，只限于自己感兴趣的话或事。与别人交谈时，不懂得使用语言来表达或不理解很</a:t>
            </a:r>
            <a:r>
              <a:rPr lang="zh-CN" altLang="en-US" dirty="0" smtClean="0"/>
              <a:t>简单</a:t>
            </a:r>
            <a:r>
              <a:rPr lang="zh-CN" altLang="en-US" dirty="0" smtClean="0"/>
              <a:t>的常识性问题。以词、短句作为情绪表达方式，而非对话式交流，不会用代词“你”、“我”</a:t>
            </a:r>
            <a:r>
              <a:rPr lang="zh-CN" altLang="en-US" dirty="0" smtClean="0"/>
              <a:t>、“他”</a:t>
            </a:r>
            <a:r>
              <a:rPr lang="zh-CN" altLang="en-US" dirty="0" smtClean="0"/>
              <a:t>等。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兴趣及行为方式 患儿有</a:t>
            </a:r>
            <a:r>
              <a:rPr lang="zh-CN" altLang="en-US" b="1" dirty="0" smtClean="0"/>
              <a:t>无行为单调、兴趣狭窄的表现</a:t>
            </a:r>
            <a:r>
              <a:rPr lang="zh-CN" altLang="en-US" dirty="0" smtClean="0"/>
              <a:t>，如来回奔跑、反复蹦跳、拍手</a:t>
            </a:r>
            <a:r>
              <a:rPr lang="zh-CN" altLang="en-US" dirty="0" smtClean="0"/>
              <a:t>、旋转</a:t>
            </a:r>
            <a:r>
              <a:rPr lang="zh-CN" altLang="en-US" dirty="0" smtClean="0"/>
              <a:t>身体等动作。生活习惯刻板固定，只能看同一本书，玩同样的玩具或游戏，出门走同一</a:t>
            </a:r>
            <a:r>
              <a:rPr lang="zh-CN" altLang="en-US" dirty="0" smtClean="0"/>
              <a:t>条路线</a:t>
            </a:r>
            <a:r>
              <a:rPr lang="zh-CN" altLang="en-US" dirty="0" smtClean="0"/>
              <a:t>等。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对环境的适应能力 患儿是否对很小的环境改变即表现出很强的情绪反应。如常</a:t>
            </a:r>
            <a:r>
              <a:rPr lang="zh-CN" altLang="en-US" dirty="0" smtClean="0"/>
              <a:t>用物品</a:t>
            </a:r>
            <a:r>
              <a:rPr lang="zh-CN" altLang="en-US" dirty="0" smtClean="0"/>
              <a:t>颜色或形状发生改变则表现为焦虑不安、哭闹尖叫等。</a:t>
            </a:r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感知觉反应 表现为对较强的声音刺激无反应，但对感兴趣的声音，虽然很小也能</a:t>
            </a:r>
            <a:r>
              <a:rPr lang="zh-CN" altLang="en-US" dirty="0" smtClean="0"/>
              <a:t>很敏感</a:t>
            </a:r>
            <a:r>
              <a:rPr lang="zh-CN" altLang="en-US" dirty="0" smtClean="0"/>
              <a:t>。对痛刺激无反应或反应迟钝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智力发育 有无智力发育迟滞的表现。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42910" y="5214950"/>
            <a:ext cx="71437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600" dirty="0" smtClean="0"/>
              <a:t>由此可见，天天仍然处于相对轻微的程度，需要进行科学有效的护理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四、护理目标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逐渐使患儿能主动注意周围的人或事；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能理解并运用体态语言和表情表达自己的意愿；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能够逐渐提高语言交往能力；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患儿与父母及周围人的交往得到改善。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五、护理措施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一般护理 约有</a:t>
            </a:r>
            <a:r>
              <a:rPr lang="en-US" altLang="zh-CN" dirty="0" smtClean="0"/>
              <a:t>60%</a:t>
            </a:r>
            <a:r>
              <a:rPr lang="zh-CN" altLang="en-US" dirty="0" smtClean="0"/>
              <a:t>的患儿生活不能自理，因此应帮助其料理个人卫生，包括洗脸，</a:t>
            </a:r>
            <a:r>
              <a:rPr lang="zh-CN" altLang="en-US" dirty="0" smtClean="0"/>
              <a:t>梳头</a:t>
            </a:r>
            <a:r>
              <a:rPr lang="zh-CN" altLang="en-US" dirty="0" smtClean="0"/>
              <a:t>，穿衣，整理床铺；帮助及督促患儿进食，对有躯体障碍不能进食者，要给其喂饭喂水，</a:t>
            </a:r>
            <a:r>
              <a:rPr lang="zh-CN" altLang="en-US" dirty="0" smtClean="0"/>
              <a:t>同时注意</a:t>
            </a:r>
            <a:r>
              <a:rPr lang="zh-CN" altLang="en-US" dirty="0" smtClean="0"/>
              <a:t>大小便情况，帮助料理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症状</a:t>
            </a:r>
            <a:r>
              <a:rPr lang="zh-CN" altLang="en-US" dirty="0" smtClean="0"/>
              <a:t>护理（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）恐惧：出现时护士应拥抱患儿并拍其背或肩部，使其安静下来。若不奏效，应报告</a:t>
            </a:r>
            <a:r>
              <a:rPr lang="zh-CN" altLang="en-US" dirty="0" smtClean="0"/>
              <a:t>医生</a:t>
            </a:r>
            <a:r>
              <a:rPr lang="zh-CN" altLang="en-US" dirty="0" smtClean="0"/>
              <a:t>给予药物治疗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）焦虑：患儿拒绝周围环境和日常生活规律的改变，若变动则焦虑，烦躁不安，吵闹，</a:t>
            </a:r>
            <a:r>
              <a:rPr lang="zh-CN" altLang="en-US" dirty="0" smtClean="0"/>
              <a:t>护士</a:t>
            </a:r>
            <a:r>
              <a:rPr lang="zh-CN" altLang="en-US" dirty="0" smtClean="0"/>
              <a:t>应注意尽量不要改变其生活环境，特别是在治疗早期，药物尚未发挥作用前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）攻击和自伤：护士首先要清理周围的危险物，发现有攻击或自伤行为时，应立即</a:t>
            </a:r>
            <a:r>
              <a:rPr lang="zh-CN" altLang="en-US" dirty="0" smtClean="0"/>
              <a:t>制止</a:t>
            </a:r>
            <a:r>
              <a:rPr lang="zh-CN" altLang="en-US" dirty="0" smtClean="0"/>
              <a:t>，采取有效保护性约束，必要时就报告医生给予抗精神病药物治疗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）社交障碍：患儿常独处，不喜欢与人交往。护士应督促其与其他儿童玩耍，参加</a:t>
            </a:r>
            <a:r>
              <a:rPr lang="zh-CN" altLang="en-US" dirty="0" smtClean="0"/>
              <a:t>集体活动</a:t>
            </a:r>
            <a:r>
              <a:rPr lang="zh-CN" altLang="en-US" dirty="0" smtClean="0"/>
              <a:t>，在游戏中多担任主动性角色；训练完成一些与交往能力有关的事，如向别人借东西等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）语言交流障碍：护士应多次反复教读一些简单有趣的歌谣，强化语言功能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）智力障碍：对其进行必要的生活照顾，并结合其智力特点组织上课、娱乐等，</a:t>
            </a:r>
            <a:r>
              <a:rPr lang="zh-CN" altLang="en-US" dirty="0" smtClean="0"/>
              <a:t>尽可能开发</a:t>
            </a:r>
            <a:r>
              <a:rPr lang="zh-CN" altLang="en-US" dirty="0" smtClean="0"/>
              <a:t>其智力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）兴趣范围狭窄：进行游戏治疗，尽量多与其他儿童联系，改善其狭窄的兴趣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）刻板行为：采用促其消退的方法，出现时予以批评和惩罚，不出现时给予表扬和奖励，可以给他喜欢的玩具或食物，促使刻板行为消退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9</a:t>
            </a:r>
            <a:r>
              <a:rPr lang="zh-CN" altLang="en-US" dirty="0" smtClean="0"/>
              <a:t>）奇异动作：可给予小流量电针刺激，促使其纠正。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五、护理措施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心理护理 主要采取奖励或惩罚手段，促进其出现适应性行为，减弱或消除不</a:t>
            </a:r>
            <a:r>
              <a:rPr lang="zh-CN" altLang="en-US" dirty="0" smtClean="0"/>
              <a:t>适应性行为</a:t>
            </a:r>
            <a:r>
              <a:rPr lang="zh-CN" altLang="en-US" dirty="0" smtClean="0"/>
              <a:t>。如果患儿出现与别人的视线交流，未出现冲动毁物或攻击性行为，应给予奖励或表扬</a:t>
            </a:r>
            <a:r>
              <a:rPr lang="zh-CN" altLang="en-US" dirty="0" smtClean="0"/>
              <a:t>。若</a:t>
            </a:r>
            <a:r>
              <a:rPr lang="zh-CN" altLang="en-US" dirty="0" smtClean="0"/>
              <a:t>出现刻板行为应取消奖励。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训练 重点是促进社会化和语言发育，矫正缺陷行为。训练注意个别化；把技能</a:t>
            </a:r>
            <a:r>
              <a:rPr lang="zh-CN" altLang="en-US" dirty="0" smtClean="0"/>
              <a:t>分成若干</a:t>
            </a:r>
            <a:r>
              <a:rPr lang="zh-CN" altLang="en-US" dirty="0" smtClean="0"/>
              <a:t>个细小步骤来完成；要有耐心并适当进行鼓励和表扬。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六、家庭及其它机构措施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指导家长正视孩子病情，不要为了隐瞒孩子的病情而有意将患儿和外界隔离。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为患儿创造和谐的生长环境。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为孩子创造与外界充分接触的空间，使其逐步融入正常的社会生活。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不能过分溺爱孩子，以免不良行为的形成。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七、护理成功标准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患儿能否主动注意周围人或事。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是否能理解和运用姿势性语言和表情性动作表达自己的意愿。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语言交往能力是否提高。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患儿与父母及周围人的交往技能是否提高。</a:t>
            </a: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1441</Words>
  <PresentationFormat>全屏显示(4:3)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跋涉</vt:lpstr>
      <vt:lpstr>次要问题： </vt:lpstr>
      <vt:lpstr>一、案例回顾：</vt:lpstr>
      <vt:lpstr>二、病情诊断：由此可以推断出天天患的是孤独症</vt:lpstr>
      <vt:lpstr>三、护理评估</vt:lpstr>
      <vt:lpstr>四、护理目标</vt:lpstr>
      <vt:lpstr>五、护理措施</vt:lpstr>
      <vt:lpstr>五、护理措施</vt:lpstr>
      <vt:lpstr>六、家庭及其它机构措施</vt:lpstr>
      <vt:lpstr>七、护理成功标准</vt:lpstr>
      <vt:lpstr>八、鸣谢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柒宗志</dc:creator>
  <cp:lastModifiedBy>acer</cp:lastModifiedBy>
  <cp:revision>11</cp:revision>
  <dcterms:created xsi:type="dcterms:W3CDTF">2017-06-30T12:35:12Z</dcterms:created>
  <dcterms:modified xsi:type="dcterms:W3CDTF">2017-06-30T14:28:11Z</dcterms:modified>
</cp:coreProperties>
</file>