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2017/6/30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epaper.lnd.com.c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baike.so.com/doc/1196872-1266096.html" TargetMode="External"/><Relationship Id="rId7" Type="http://schemas.openxmlformats.org/officeDocument/2006/relationships/hyperlink" Target="https://baike.so.com/doc/5391836.html" TargetMode="External"/><Relationship Id="rId2" Type="http://schemas.openxmlformats.org/officeDocument/2006/relationships/hyperlink" Target="https://baike.so.com/doc/5336222-5571661.html" TargetMode="External"/><Relationship Id="rId1" Type="http://schemas.openxmlformats.org/officeDocument/2006/relationships/slideLayout" Target="../slideLayouts/slideLayout7.xml"/><Relationship Id="rId6" Type="http://schemas.openxmlformats.org/officeDocument/2006/relationships/hyperlink" Target="https://baike.so.com/doc/5390046.html" TargetMode="External"/><Relationship Id="rId5" Type="http://schemas.openxmlformats.org/officeDocument/2006/relationships/hyperlink" Target="https://baike.so.com/doc/5397762-5635111.html" TargetMode="External"/><Relationship Id="rId4" Type="http://schemas.openxmlformats.org/officeDocument/2006/relationships/hyperlink" Target="https://baike.so.com/doc/5378580-5614790.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社会抚养和补助</a:t>
            </a:r>
            <a:endParaRPr lang="zh-CN" altLang="en-US" dirty="0"/>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285860"/>
            <a:ext cx="8715436" cy="5201424"/>
          </a:xfrm>
          <a:prstGeom prst="rect">
            <a:avLst/>
          </a:prstGeom>
          <a:noFill/>
        </p:spPr>
        <p:txBody>
          <a:bodyPr wrap="square" rtlCol="0">
            <a:spAutoFit/>
          </a:bodyPr>
          <a:lstStyle/>
          <a:p>
            <a:r>
              <a:rPr lang="zh-CN" altLang="en-US" sz="2800" dirty="0" smtClean="0"/>
              <a:t>新华社北京</a:t>
            </a:r>
            <a:r>
              <a:rPr lang="en-US" altLang="zh-CN" sz="2800" dirty="0" smtClean="0"/>
              <a:t>12</a:t>
            </a:r>
            <a:r>
              <a:rPr lang="zh-CN" altLang="en-US" sz="2800" dirty="0" smtClean="0"/>
              <a:t>月</a:t>
            </a:r>
            <a:r>
              <a:rPr lang="en-US" altLang="zh-CN" sz="2800" dirty="0" smtClean="0"/>
              <a:t>3</a:t>
            </a:r>
            <a:r>
              <a:rPr lang="zh-CN" altLang="en-US" sz="2800" dirty="0" smtClean="0"/>
              <a:t>日电（记者 毛伟豪）全国首家从事儿童医学发展研究的非营利性社会服务活动组织</a:t>
            </a:r>
            <a:r>
              <a:rPr lang="en-US" altLang="zh-CN" sz="2800" dirty="0" smtClean="0"/>
              <a:t>3</a:t>
            </a:r>
            <a:r>
              <a:rPr lang="zh-CN" altLang="en-US" sz="2800" dirty="0" smtClean="0"/>
              <a:t>日正式成立。该组织依托北京儿童医院集团，以</a:t>
            </a:r>
            <a:r>
              <a:rPr lang="zh-CN" altLang="en-US" sz="2800" dirty="0" smtClean="0">
                <a:solidFill>
                  <a:srgbClr val="FF0000"/>
                </a:solidFill>
              </a:rPr>
              <a:t>降低我国儿童出生缺陷率</a:t>
            </a:r>
            <a:r>
              <a:rPr lang="zh-CN" altLang="en-US" sz="2800" dirty="0" smtClean="0"/>
              <a:t>为主要目标，共享全国</a:t>
            </a:r>
            <a:r>
              <a:rPr lang="en-US" altLang="zh-CN" sz="2800" dirty="0" smtClean="0"/>
              <a:t>885</a:t>
            </a:r>
            <a:r>
              <a:rPr lang="zh-CN" altLang="en-US" sz="2800" dirty="0" smtClean="0"/>
              <a:t>家儿科诊疗机构的临床和科研数据，开展跨学科、跨医院的转化医学科研合作。</a:t>
            </a:r>
          </a:p>
          <a:p>
            <a:r>
              <a:rPr lang="zh-CN" altLang="en-US" sz="2800" dirty="0" smtClean="0"/>
              <a:t>该组织名为</a:t>
            </a:r>
            <a:r>
              <a:rPr lang="zh-CN" altLang="en-US" sz="2800" dirty="0" smtClean="0">
                <a:solidFill>
                  <a:srgbClr val="FF0000"/>
                </a:solidFill>
              </a:rPr>
              <a:t>福棠儿童医学发展研究中心</a:t>
            </a:r>
            <a:r>
              <a:rPr lang="zh-CN" altLang="en-US" sz="2800" dirty="0" smtClean="0"/>
              <a:t>。“福棠”二字是以中国现代儿科医学奠基人诸福棠院士的名字命名，旨在传承儿科前辈的信仰，</a:t>
            </a:r>
            <a:r>
              <a:rPr lang="zh-CN" altLang="en-US" sz="2800" dirty="0" smtClean="0">
                <a:solidFill>
                  <a:srgbClr val="FF0000"/>
                </a:solidFill>
              </a:rPr>
              <a:t>着力破解制约当代儿科发展的医学科研、人才规范培训</a:t>
            </a:r>
            <a:r>
              <a:rPr lang="zh-CN" altLang="en-US" sz="2800" dirty="0" smtClean="0"/>
              <a:t>等问题</a:t>
            </a:r>
            <a:r>
              <a:rPr lang="zh-CN" altLang="en-US" sz="2800" dirty="0" smtClean="0"/>
              <a:t>。</a:t>
            </a:r>
            <a:endParaRPr lang="zh-CN" altLang="en-US" sz="2800" dirty="0" smtClean="0"/>
          </a:p>
          <a:p>
            <a:r>
              <a:rPr lang="zh-CN" altLang="en-US" sz="2800" dirty="0" smtClean="0"/>
              <a:t>该</a:t>
            </a:r>
            <a:r>
              <a:rPr lang="zh-CN" altLang="en-US" sz="2800" dirty="0" smtClean="0"/>
              <a:t>中心还将构建全国儿童健康体系，促进全国儿</a:t>
            </a:r>
            <a:r>
              <a:rPr lang="zh-CN" altLang="en-US" sz="2400" dirty="0" smtClean="0"/>
              <a:t>科的教学、研究和预防工</a:t>
            </a:r>
            <a:r>
              <a:rPr lang="zh-CN" altLang="en-US" sz="2400" dirty="0" smtClean="0"/>
              <a:t>作</a:t>
            </a:r>
            <a:endParaRPr lang="zh-CN" altLang="en-US" sz="2400" dirty="0" smtClean="0"/>
          </a:p>
        </p:txBody>
      </p:sp>
      <p:sp>
        <p:nvSpPr>
          <p:cNvPr id="3" name="TextBox 2"/>
          <p:cNvSpPr txBox="1"/>
          <p:nvPr/>
        </p:nvSpPr>
        <p:spPr>
          <a:xfrm>
            <a:off x="285720" y="500042"/>
            <a:ext cx="5214974" cy="584775"/>
          </a:xfrm>
          <a:prstGeom prst="rect">
            <a:avLst/>
          </a:prstGeom>
          <a:noFill/>
        </p:spPr>
        <p:txBody>
          <a:bodyPr wrap="square" rtlCol="0">
            <a:spAutoFit/>
          </a:bodyPr>
          <a:lstStyle/>
          <a:p>
            <a:r>
              <a:rPr lang="zh-CN" altLang="en-US" sz="3200" dirty="0" smtClean="0"/>
              <a:t>福棠儿童医学发展研究中心</a:t>
            </a:r>
            <a:endParaRPr lang="zh-CN"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428604"/>
            <a:ext cx="2143140" cy="1446550"/>
          </a:xfrm>
          <a:prstGeom prst="rect">
            <a:avLst/>
          </a:prstGeom>
          <a:noFill/>
        </p:spPr>
        <p:txBody>
          <a:bodyPr wrap="square" rtlCol="0">
            <a:spAutoFit/>
          </a:bodyPr>
          <a:lstStyle/>
          <a:p>
            <a:r>
              <a:rPr lang="zh-CN" altLang="en-US" sz="4400" b="1" dirty="0" smtClean="0"/>
              <a:t>拓展：</a:t>
            </a:r>
            <a:endParaRPr lang="en-US" altLang="zh-CN" sz="4400" b="1" dirty="0" smtClean="0"/>
          </a:p>
          <a:p>
            <a:endParaRPr lang="zh-CN" altLang="en-US" sz="4400" b="1" dirty="0"/>
          </a:p>
        </p:txBody>
      </p:sp>
      <p:sp>
        <p:nvSpPr>
          <p:cNvPr id="4" name="TextBox 3"/>
          <p:cNvSpPr txBox="1"/>
          <p:nvPr/>
        </p:nvSpPr>
        <p:spPr>
          <a:xfrm>
            <a:off x="357158" y="1857364"/>
            <a:ext cx="8001056" cy="4524315"/>
          </a:xfrm>
          <a:prstGeom prst="rect">
            <a:avLst/>
          </a:prstGeom>
          <a:noFill/>
        </p:spPr>
        <p:txBody>
          <a:bodyPr wrap="square" rtlCol="0">
            <a:spAutoFit/>
          </a:bodyPr>
          <a:lstStyle/>
          <a:p>
            <a:r>
              <a:rPr lang="zh-CN" altLang="zh-CN" sz="3600" dirty="0" smtClean="0"/>
              <a:t>大力弘扬敬老养老助老社会风尚，做好老年人照顾服务工作，提升老年人的获得感和幸福感，是社会主义制度优越性的具体体现，是社会主义核心价值观的内在要求，是实现脱贫攻坚、全面建成小康社会的重要任务，是积极应对人口老龄化，推动民生改善、促进社会和谐的实际举</a:t>
            </a:r>
            <a:r>
              <a:rPr lang="zh-CN" altLang="zh-CN" sz="3600" dirty="0" smtClean="0"/>
              <a:t>措</a:t>
            </a:r>
            <a:r>
              <a:rPr lang="zh-CN" altLang="en-US" sz="3600" dirty="0" smtClean="0"/>
              <a:t>。</a:t>
            </a:r>
            <a:endParaRPr lang="zh-CN" altLang="en-US" sz="3600" dirty="0"/>
          </a:p>
        </p:txBody>
      </p:sp>
      <p:sp>
        <p:nvSpPr>
          <p:cNvPr id="5" name="TextBox 4"/>
          <p:cNvSpPr txBox="1"/>
          <p:nvPr/>
        </p:nvSpPr>
        <p:spPr>
          <a:xfrm>
            <a:off x="428596" y="1285860"/>
            <a:ext cx="3786214" cy="584775"/>
          </a:xfrm>
          <a:prstGeom prst="rect">
            <a:avLst/>
          </a:prstGeom>
          <a:noFill/>
        </p:spPr>
        <p:txBody>
          <a:bodyPr wrap="square" rtlCol="0">
            <a:spAutoFit/>
          </a:bodyPr>
          <a:lstStyle/>
          <a:p>
            <a:r>
              <a:rPr lang="zh-CN" altLang="en-US" sz="3200" dirty="0" smtClean="0"/>
              <a:t>对老年人的帮助</a:t>
            </a:r>
            <a:endParaRPr lang="zh-CN" alt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571480"/>
            <a:ext cx="2286016" cy="584775"/>
          </a:xfrm>
          <a:prstGeom prst="rect">
            <a:avLst/>
          </a:prstGeom>
          <a:noFill/>
        </p:spPr>
        <p:txBody>
          <a:bodyPr wrap="square" rtlCol="0">
            <a:spAutoFit/>
          </a:bodyPr>
          <a:lstStyle/>
          <a:p>
            <a:r>
              <a:rPr lang="zh-CN" altLang="en-US" sz="3200" dirty="0" smtClean="0"/>
              <a:t>重点任</a:t>
            </a:r>
            <a:r>
              <a:rPr lang="zh-CN" altLang="en-US" sz="3200" dirty="0" smtClean="0"/>
              <a:t>务：</a:t>
            </a:r>
            <a:endParaRPr lang="zh-CN" altLang="en-US" sz="3200" dirty="0"/>
          </a:p>
        </p:txBody>
      </p:sp>
      <p:sp>
        <p:nvSpPr>
          <p:cNvPr id="3" name="TextBox 2"/>
          <p:cNvSpPr txBox="1"/>
          <p:nvPr/>
        </p:nvSpPr>
        <p:spPr>
          <a:xfrm>
            <a:off x="285720" y="1071546"/>
            <a:ext cx="8858280" cy="954107"/>
          </a:xfrm>
          <a:prstGeom prst="rect">
            <a:avLst/>
          </a:prstGeom>
          <a:noFill/>
        </p:spPr>
        <p:txBody>
          <a:bodyPr wrap="square" rtlCol="0">
            <a:spAutoFit/>
          </a:bodyPr>
          <a:lstStyle/>
          <a:p>
            <a:r>
              <a:rPr lang="en-US" altLang="zh-CN" sz="2800" dirty="0" smtClean="0"/>
              <a:t>1.</a:t>
            </a:r>
            <a:r>
              <a:rPr lang="zh-CN" altLang="en-US" sz="2800" dirty="0" smtClean="0"/>
              <a:t>全面建立针对经济困难高龄，失能老年人的补贴制度，并做好与长期护理保险的衔接</a:t>
            </a:r>
            <a:r>
              <a:rPr lang="zh-CN" altLang="en-US" dirty="0" smtClean="0"/>
              <a:t>。</a:t>
            </a:r>
            <a:endParaRPr lang="zh-CN" alt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TextBox 5"/>
          <p:cNvSpPr txBox="1"/>
          <p:nvPr/>
        </p:nvSpPr>
        <p:spPr>
          <a:xfrm>
            <a:off x="0" y="4857760"/>
            <a:ext cx="8858280" cy="523220"/>
          </a:xfrm>
          <a:prstGeom prst="rect">
            <a:avLst/>
          </a:prstGeom>
          <a:noFill/>
        </p:spPr>
        <p:txBody>
          <a:bodyPr wrap="square" rtlCol="0">
            <a:spAutoFit/>
          </a:bodyPr>
          <a:lstStyle/>
          <a:p>
            <a:r>
              <a:rPr lang="en-US" altLang="zh-CN" sz="2800" dirty="0" smtClean="0"/>
              <a:t>   4.</a:t>
            </a:r>
            <a:r>
              <a:rPr lang="zh-CN" altLang="zh-CN" sz="2800" dirty="0" smtClean="0"/>
              <a:t>推</a:t>
            </a:r>
            <a:r>
              <a:rPr lang="zh-CN" altLang="zh-CN" sz="2800" dirty="0" smtClean="0"/>
              <a:t>进老年宜居社区、老年友好城市建设</a:t>
            </a:r>
            <a:r>
              <a:rPr lang="zh-CN" altLang="zh-CN" sz="2800" dirty="0" smtClean="0"/>
              <a:t>。</a:t>
            </a:r>
            <a:endParaRPr lang="zh-CN" altLang="en-US" sz="2800" dirty="0"/>
          </a:p>
        </p:txBody>
      </p:sp>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8" name="TextBox 7"/>
          <p:cNvSpPr txBox="1"/>
          <p:nvPr/>
        </p:nvSpPr>
        <p:spPr>
          <a:xfrm>
            <a:off x="214282" y="2071678"/>
            <a:ext cx="8929718" cy="1661993"/>
          </a:xfrm>
          <a:prstGeom prst="rect">
            <a:avLst/>
          </a:prstGeom>
          <a:noFill/>
        </p:spPr>
        <p:txBody>
          <a:bodyPr wrap="square" rtlCol="0">
            <a:spAutoFit/>
          </a:bodyPr>
          <a:lstStyle/>
          <a:p>
            <a:r>
              <a:rPr lang="en-US" altLang="zh-CN" sz="2800" dirty="0" smtClean="0"/>
              <a:t>2.</a:t>
            </a:r>
            <a:r>
              <a:rPr lang="zh-CN" altLang="zh-CN" sz="2800" dirty="0" smtClean="0"/>
              <a:t>发</a:t>
            </a:r>
            <a:r>
              <a:rPr lang="zh-CN" altLang="zh-CN" sz="2800" dirty="0" smtClean="0"/>
              <a:t>展居家养老服务，为居家养老服务企业发展提供政策支持。鼓励与老年人日常生活密切相关的各类服务行业为老年人提供优先、便利、优惠服务</a:t>
            </a:r>
            <a:r>
              <a:rPr lang="zh-CN" altLang="zh-CN" sz="2800" dirty="0" smtClean="0"/>
              <a:t>。</a:t>
            </a:r>
            <a:endParaRPr lang="en-US" altLang="zh-CN" sz="2800" dirty="0" smtClean="0"/>
          </a:p>
          <a:p>
            <a:endParaRPr lang="zh-CN" altLang="en-US" dirty="0"/>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（三）除极少数超大城市需按政策落户外，</a:t>
            </a:r>
            <a:r>
              <a:rPr kumimoji="0" lang="en-US" altLang="zh-CN"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80</a:t>
            </a:r>
            <a:r>
              <a:rPr kumimoji="0" lang="zh-CN" altLang="en-US" sz="1200" b="0" i="0" u="none" strike="noStrike" cap="none" normalizeH="0" baseline="0" smtClean="0">
                <a:ln>
                  <a:noFill/>
                </a:ln>
                <a:solidFill>
                  <a:schemeClr val="tx1"/>
                </a:solidFill>
                <a:effectLst/>
                <a:latin typeface="Calibri" pitchFamily="34" charset="0"/>
                <a:ea typeface="宋体" pitchFamily="2" charset="-122"/>
                <a:cs typeface="宋体" pitchFamily="2" charset="-122"/>
              </a:rPr>
              <a:t>周岁及以上老年人可自愿随子女迁移户口，依法依规享受迁入地基本公共服务。</a:t>
            </a:r>
            <a:endParaRPr kumimoji="0" lang="zh-CN" altLang="en-US"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
        <p:nvSpPr>
          <p:cNvPr id="1033" name="Rectangle 9"/>
          <p:cNvSpPr>
            <a:spLocks noChangeArrowheads="1"/>
          </p:cNvSpPr>
          <p:nvPr/>
        </p:nvSpPr>
        <p:spPr bwMode="auto">
          <a:xfrm>
            <a:off x="0" y="3500438"/>
            <a:ext cx="864396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lang="en-US" altLang="zh-CN" sz="2800" dirty="0" smtClean="0">
                <a:latin typeface="Calibri" pitchFamily="34" charset="0"/>
                <a:ea typeface="宋体" pitchFamily="2" charset="-122"/>
                <a:cs typeface="宋体" pitchFamily="2" charset="-122"/>
              </a:rPr>
              <a:t>3.</a:t>
            </a:r>
            <a:r>
              <a:rPr kumimoji="0" lang="zh-CN"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除极少数超大城市需按政策落户外</a:t>
            </a:r>
            <a:endParaRPr kumimoji="0" lang="en-US" altLang="zh-CN"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a:t>
            </a:r>
            <a:r>
              <a:rPr kumimoji="0" lang="en-US" altLang="zh-CN"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80</a:t>
            </a:r>
            <a:r>
              <a:rPr kumimoji="0" lang="zh-CN" altLang="en-US"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周岁及以上老年人可自愿随子女迁移户口</a:t>
            </a:r>
            <a:endParaRPr kumimoji="0" lang="en-US" altLang="zh-CN"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0" marR="0" lvl="0" indent="304800" algn="l" defTabSz="914400" rtl="0" eaLnBrk="1" fontAlgn="base" latinLnBrk="0" hangingPunct="1">
              <a:lnSpc>
                <a:spcPct val="100000"/>
              </a:lnSpc>
              <a:spcBef>
                <a:spcPct val="0"/>
              </a:spcBef>
              <a:spcAft>
                <a:spcPct val="0"/>
              </a:spcAft>
              <a:buClrTx/>
              <a:buSzTx/>
              <a:buFontTx/>
              <a:buNone/>
              <a:tabLst/>
            </a:pPr>
            <a:r>
              <a:rPr kumimoji="0" lang="zh-CN" altLang="en-US" sz="28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，依法依规享受迁入地基本公共服务。</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16" name="TextBox 15"/>
          <p:cNvSpPr txBox="1"/>
          <p:nvPr/>
        </p:nvSpPr>
        <p:spPr>
          <a:xfrm>
            <a:off x="214282" y="5429264"/>
            <a:ext cx="7572428" cy="954107"/>
          </a:xfrm>
          <a:prstGeom prst="rect">
            <a:avLst/>
          </a:prstGeom>
          <a:noFill/>
        </p:spPr>
        <p:txBody>
          <a:bodyPr wrap="square" rtlCol="0">
            <a:spAutoFit/>
          </a:bodyPr>
          <a:lstStyle/>
          <a:p>
            <a:r>
              <a:rPr lang="en-US" altLang="zh-CN" sz="2800" dirty="0" smtClean="0"/>
              <a:t>5.</a:t>
            </a:r>
            <a:r>
              <a:rPr lang="zh-CN" altLang="zh-CN" sz="2800" dirty="0" smtClean="0"/>
              <a:t>深</a:t>
            </a:r>
            <a:r>
              <a:rPr lang="zh-CN" altLang="zh-CN" sz="2800" dirty="0" smtClean="0"/>
              <a:t>化敬老月活动，各级党委和政府坚持每年组织开展走访慰问困难老年人活动</a:t>
            </a:r>
            <a:endParaRPr lang="zh-CN" altLang="en-US" sz="2800" dirty="0"/>
          </a:p>
        </p:txBody>
      </p:sp>
      <p:sp>
        <p:nvSpPr>
          <p:cNvPr id="17" name="TextBox 16"/>
          <p:cNvSpPr txBox="1"/>
          <p:nvPr/>
        </p:nvSpPr>
        <p:spPr>
          <a:xfrm>
            <a:off x="9358346" y="5072074"/>
            <a:ext cx="7858180" cy="646331"/>
          </a:xfrm>
          <a:prstGeom prst="rect">
            <a:avLst/>
          </a:prstGeom>
          <a:noFill/>
        </p:spPr>
        <p:txBody>
          <a:bodyPr wrap="square" rtlCol="0">
            <a:spAutoFit/>
          </a:bodyPr>
          <a:lstStyle/>
          <a:p>
            <a:r>
              <a:rPr lang="zh-CN" altLang="zh-CN" dirty="0" smtClean="0"/>
              <a:t>（六）农村老年人不承担兴办公益事业的</a:t>
            </a:r>
            <a:r>
              <a:rPr lang="zh-CN" altLang="zh-CN" dirty="0" smtClean="0"/>
              <a:t>筹</a:t>
            </a:r>
            <a:r>
              <a:rPr lang="zh-CN" altLang="zh-CN" dirty="0" smtClean="0">
                <a:latin typeface="Calibri" pitchFamily="34" charset="0"/>
                <a:ea typeface="宋体" pitchFamily="2" charset="-122"/>
                <a:cs typeface="宋体" pitchFamily="2" charset="-122"/>
              </a:rPr>
              <a:t>七）贫困老年人因合法权益</a:t>
            </a:r>
            <a:r>
              <a:rPr lang="zh-CN" altLang="zh-CN" dirty="0" smtClean="0"/>
              <a:t>劳</a:t>
            </a:r>
            <a:r>
              <a:rPr lang="zh-CN" altLang="zh-CN" dirty="0" smtClean="0"/>
              <a:t>义务</a:t>
            </a:r>
            <a:endParaRPr lang="zh-CN" altLang="en-US" dirty="0"/>
          </a:p>
        </p:txBody>
      </p:sp>
      <p:sp>
        <p:nvSpPr>
          <p:cNvPr id="1034" name="Rectangle 10"/>
          <p:cNvSpPr>
            <a:spLocks noChangeArrowheads="1"/>
          </p:cNvSpPr>
          <p:nvPr/>
        </p:nvSpPr>
        <p:spPr bwMode="auto">
          <a:xfrm>
            <a:off x="9644098" y="4572008"/>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受到侵害提起诉讼的，依法依规给予其法律援助和司法救助。鼓励律师事务所、公证处、司法鉴定机</a:t>
            </a:r>
            <a:endParaRPr kumimoji="0" lang="en-US" alt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endParaRPr>
          </a:p>
          <a:p>
            <a:pPr marL="0" marR="0" lvl="0" indent="304800" algn="l" defTabSz="914400" rtl="0" eaLnBrk="1" fontAlgn="base" latinLnBrk="0" hangingPunct="1">
              <a:lnSpc>
                <a:spcPct val="100000"/>
              </a:lnSpc>
              <a:spcBef>
                <a:spcPct val="0"/>
              </a:spcBef>
              <a:spcAft>
                <a:spcPct val="0"/>
              </a:spcAft>
              <a:buClrTx/>
              <a:buSzTx/>
              <a:buFontTx/>
              <a:buNone/>
              <a:tabLst/>
            </a:pPr>
            <a:r>
              <a:rPr kumimoji="0" lang="zh-CN" sz="1200" b="0" i="0" u="none" strike="noStrike" cap="none" normalizeH="0" baseline="0" dirty="0" smtClean="0">
                <a:ln>
                  <a:noFill/>
                </a:ln>
                <a:solidFill>
                  <a:schemeClr val="tx1"/>
                </a:solidFill>
                <a:effectLst/>
                <a:latin typeface="Calibri" pitchFamily="34" charset="0"/>
                <a:ea typeface="宋体" pitchFamily="2" charset="-122"/>
                <a:cs typeface="宋体" pitchFamily="2" charset="-122"/>
              </a:rPr>
              <a:t>构、基层法律服务所等法律服务机构为经济困难老年人提供免费或优惠服务。</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85794"/>
            <a:ext cx="7858180" cy="523220"/>
          </a:xfrm>
          <a:prstGeom prst="rect">
            <a:avLst/>
          </a:prstGeom>
          <a:noFill/>
        </p:spPr>
        <p:txBody>
          <a:bodyPr wrap="square" rtlCol="0">
            <a:spAutoFit/>
          </a:bodyPr>
          <a:lstStyle/>
          <a:p>
            <a:r>
              <a:rPr lang="zh-CN" altLang="en-US" sz="2800" dirty="0" smtClean="0"/>
              <a:t>辽宁省资料         </a:t>
            </a:r>
            <a:endParaRPr lang="zh-CN" altLang="en-US" sz="2800" dirty="0"/>
          </a:p>
        </p:txBody>
      </p:sp>
      <p:sp>
        <p:nvSpPr>
          <p:cNvPr id="25601" name="Rectangle 1"/>
          <p:cNvSpPr>
            <a:spLocks noChangeArrowheads="1"/>
          </p:cNvSpPr>
          <p:nvPr/>
        </p:nvSpPr>
        <p:spPr bwMode="auto">
          <a:xfrm>
            <a:off x="357158" y="1142984"/>
            <a:ext cx="6227987"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2017</a:t>
            </a:r>
            <a:r>
              <a:rPr kumimoji="0" lang="zh-CN" altLang="en-US"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年</a:t>
            </a:r>
            <a:r>
              <a:rPr kumimoji="0" lang="en-US" altLang="zh-CN"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04</a:t>
            </a:r>
            <a:r>
              <a:rPr kumimoji="0" lang="zh-CN" altLang="en-US"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月</a:t>
            </a:r>
            <a:r>
              <a:rPr kumimoji="0" lang="en-US" altLang="zh-CN"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25</a:t>
            </a:r>
            <a:r>
              <a:rPr kumimoji="0" lang="zh-CN" altLang="en-US"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日</a:t>
            </a:r>
            <a:r>
              <a:rPr kumimoji="0" lang="en-US" altLang="zh-CN"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11:06  </a:t>
            </a:r>
            <a:r>
              <a:rPr kumimoji="0" lang="zh-CN" altLang="en-US"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rPr>
              <a:t>来源：</a:t>
            </a:r>
            <a:r>
              <a:rPr kumimoji="0" lang="zh-CN" altLang="en-US" sz="2800" b="0" i="0" u="none" strike="noStrike" cap="none" normalizeH="0" baseline="0" dirty="0" smtClean="0">
                <a:ln>
                  <a:noFill/>
                </a:ln>
                <a:solidFill>
                  <a:srgbClr val="666666"/>
                </a:solidFill>
                <a:effectLst/>
                <a:latin typeface="Calibri" pitchFamily="34" charset="0"/>
                <a:ea typeface="宋体" pitchFamily="2" charset="-122"/>
                <a:cs typeface="宋体" pitchFamily="2" charset="-122"/>
                <a:hlinkClick r:id="rId2"/>
              </a:rPr>
              <a:t>辽宁日报</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4" name="TextBox 3"/>
          <p:cNvSpPr txBox="1"/>
          <p:nvPr/>
        </p:nvSpPr>
        <p:spPr>
          <a:xfrm>
            <a:off x="428596" y="1643050"/>
            <a:ext cx="6000792" cy="800219"/>
          </a:xfrm>
          <a:prstGeom prst="rect">
            <a:avLst/>
          </a:prstGeom>
          <a:noFill/>
        </p:spPr>
        <p:txBody>
          <a:bodyPr wrap="square" rtlCol="0">
            <a:spAutoFit/>
          </a:bodyPr>
          <a:lstStyle/>
          <a:p>
            <a:r>
              <a:rPr lang="zh-CN" altLang="en-US" sz="2800" dirty="0" smtClean="0"/>
              <a:t>河南省资料</a:t>
            </a:r>
            <a:endParaRPr lang="en-US" altLang="zh-CN" sz="2800" dirty="0" smtClean="0"/>
          </a:p>
          <a:p>
            <a:endParaRPr lang="zh-CN" altLang="en-US" dirty="0"/>
          </a:p>
        </p:txBody>
      </p:sp>
      <p:sp>
        <p:nvSpPr>
          <p:cNvPr id="25602" name="Rectangle 2"/>
          <p:cNvSpPr>
            <a:spLocks noChangeArrowheads="1"/>
          </p:cNvSpPr>
          <p:nvPr/>
        </p:nvSpPr>
        <p:spPr bwMode="auto">
          <a:xfrm>
            <a:off x="214282" y="2160649"/>
            <a:ext cx="8292655"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1</a:t>
            </a:r>
            <a:r>
              <a:rPr kumimoji="0" lang="zh-CN" altLang="en-US"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a:t>
            </a:r>
            <a:r>
              <a:rPr kumimoji="0" lang="zh-CN" altLang="en-US" sz="2000" b="1" i="0" u="none" strike="noStrike" cap="none" normalizeH="0" baseline="0" dirty="0" smtClean="0">
                <a:ln>
                  <a:noFill/>
                </a:ln>
                <a:solidFill>
                  <a:srgbClr val="FF4C00"/>
                </a:solidFill>
                <a:effectLst/>
                <a:latin typeface="Arial"/>
                <a:ea typeface="宋体" pitchFamily="2" charset="-122"/>
                <a:cs typeface="宋体" pitchFamily="2" charset="-122"/>
              </a:rPr>
              <a:t> </a:t>
            </a:r>
            <a:r>
              <a:rPr kumimoji="0" lang="en-US" altLang="zh-CN"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http://www.gongyifuyou.com/content/?305.html</a:t>
            </a:r>
            <a:endPar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2</a:t>
            </a:r>
            <a:r>
              <a:rPr kumimoji="0" lang="zh-CN" altLang="en-US"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a:t>
            </a:r>
            <a:r>
              <a:rPr kumimoji="0" lang="zh-CN" altLang="en-US" sz="2000" b="1" i="0" u="none" strike="noStrike" cap="none" normalizeH="0" baseline="0" dirty="0" smtClean="0">
                <a:ln>
                  <a:noFill/>
                </a:ln>
                <a:solidFill>
                  <a:srgbClr val="FF4C00"/>
                </a:solidFill>
                <a:effectLst/>
                <a:latin typeface="Arial"/>
                <a:ea typeface="宋体" pitchFamily="2" charset="-122"/>
                <a:cs typeface="宋体" pitchFamily="2" charset="-122"/>
              </a:rPr>
              <a:t> </a:t>
            </a:r>
            <a:r>
              <a:rPr kumimoji="0" lang="en-US" altLang="zh-CN" sz="2000" b="1" i="0" u="none" strike="noStrike" cap="none" normalizeH="0" baseline="0" dirty="0" smtClean="0">
                <a:ln>
                  <a:noFill/>
                </a:ln>
                <a:solidFill>
                  <a:srgbClr val="FF4C00"/>
                </a:solidFill>
                <a:effectLst/>
                <a:latin typeface="Verdana" pitchFamily="34" charset="0"/>
                <a:ea typeface="宋体" pitchFamily="2" charset="-122"/>
                <a:cs typeface="宋体" pitchFamily="2" charset="-122"/>
              </a:rPr>
              <a:t>http://www.gongyifuyou.com/content/?306.html</a:t>
            </a:r>
            <a:endPar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6" name="TextBox 5"/>
          <p:cNvSpPr txBox="1"/>
          <p:nvPr/>
        </p:nvSpPr>
        <p:spPr>
          <a:xfrm>
            <a:off x="428596" y="3000372"/>
            <a:ext cx="5715040" cy="523220"/>
          </a:xfrm>
          <a:prstGeom prst="rect">
            <a:avLst/>
          </a:prstGeom>
          <a:noFill/>
        </p:spPr>
        <p:txBody>
          <a:bodyPr wrap="square" rtlCol="0">
            <a:spAutoFit/>
          </a:bodyPr>
          <a:lstStyle/>
          <a:p>
            <a:r>
              <a:rPr lang="zh-CN" altLang="en-US" sz="2800" dirty="0" smtClean="0"/>
              <a:t>福</a:t>
            </a:r>
            <a:r>
              <a:rPr lang="zh-CN" altLang="en-US" sz="2800" dirty="0" smtClean="0"/>
              <a:t>棠儿童医学研究发展中心资料</a:t>
            </a:r>
            <a:endParaRPr lang="zh-CN" altLang="en-US" sz="2800" dirty="0"/>
          </a:p>
        </p:txBody>
      </p:sp>
      <p:sp>
        <p:nvSpPr>
          <p:cNvPr id="7" name="TextBox 6"/>
          <p:cNvSpPr txBox="1"/>
          <p:nvPr/>
        </p:nvSpPr>
        <p:spPr>
          <a:xfrm>
            <a:off x="500034" y="3571876"/>
            <a:ext cx="8286808" cy="461665"/>
          </a:xfrm>
          <a:prstGeom prst="rect">
            <a:avLst/>
          </a:prstGeom>
          <a:noFill/>
        </p:spPr>
        <p:txBody>
          <a:bodyPr wrap="square" rtlCol="0">
            <a:spAutoFit/>
          </a:bodyPr>
          <a:lstStyle/>
          <a:p>
            <a:r>
              <a:rPr lang="en-US" altLang="zh-CN" sz="2400" dirty="0" smtClean="0"/>
              <a:t>www.gov.cn/xinwen/2016-12/03/content_5142587.htm</a:t>
            </a:r>
            <a:endParaRPr lang="zh-CN" altLang="en-US" sz="2400" dirty="0"/>
          </a:p>
        </p:txBody>
      </p:sp>
      <p:sp>
        <p:nvSpPr>
          <p:cNvPr id="8" name="TextBox 7"/>
          <p:cNvSpPr txBox="1"/>
          <p:nvPr/>
        </p:nvSpPr>
        <p:spPr>
          <a:xfrm>
            <a:off x="357158" y="4143380"/>
            <a:ext cx="4071966" cy="800219"/>
          </a:xfrm>
          <a:prstGeom prst="rect">
            <a:avLst/>
          </a:prstGeom>
          <a:noFill/>
        </p:spPr>
        <p:txBody>
          <a:bodyPr wrap="square" rtlCol="0">
            <a:spAutoFit/>
          </a:bodyPr>
          <a:lstStyle/>
          <a:p>
            <a:r>
              <a:rPr lang="zh-CN" altLang="en-US" sz="2800" dirty="0" smtClean="0"/>
              <a:t>老年</a:t>
            </a:r>
            <a:r>
              <a:rPr lang="zh-CN" altLang="en-US" sz="2800" dirty="0" smtClean="0"/>
              <a:t>人帮助资料</a:t>
            </a:r>
            <a:endParaRPr lang="en-US" altLang="zh-CN" sz="2800" dirty="0" smtClean="0"/>
          </a:p>
          <a:p>
            <a:endParaRPr lang="zh-CN" altLang="en-US" dirty="0"/>
          </a:p>
        </p:txBody>
      </p:sp>
      <p:sp>
        <p:nvSpPr>
          <p:cNvPr id="9" name="TextBox 8"/>
          <p:cNvSpPr txBox="1"/>
          <p:nvPr/>
        </p:nvSpPr>
        <p:spPr>
          <a:xfrm>
            <a:off x="500034" y="4643446"/>
            <a:ext cx="6072230" cy="954107"/>
          </a:xfrm>
          <a:prstGeom prst="rect">
            <a:avLst/>
          </a:prstGeom>
          <a:noFill/>
        </p:spPr>
        <p:txBody>
          <a:bodyPr wrap="square" rtlCol="0">
            <a:spAutoFit/>
          </a:bodyPr>
          <a:lstStyle/>
          <a:p>
            <a:r>
              <a:rPr lang="zh-CN" altLang="en-US" sz="2800" dirty="0" smtClean="0"/>
              <a:t>中华人民共和国中央人民政府网</a:t>
            </a:r>
            <a:endParaRPr lang="en-US" altLang="zh-CN" sz="2800" dirty="0" smtClean="0"/>
          </a:p>
          <a:p>
            <a:r>
              <a:rPr lang="zh-CN" altLang="en-US" sz="2800" dirty="0" smtClean="0"/>
              <a:t>索引号：</a:t>
            </a:r>
            <a:r>
              <a:rPr lang="en-US" altLang="zh-CN" sz="2800" dirty="0" smtClean="0"/>
              <a:t>000014349/2017-00116</a:t>
            </a:r>
            <a:endParaRPr lang="zh-CN" alt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214282" y="2500306"/>
            <a:ext cx="8229600" cy="2071702"/>
          </a:xfrm>
        </p:spPr>
        <p:txBody>
          <a:bodyPr/>
          <a:lstStyle/>
          <a:p>
            <a:pPr>
              <a:buNone/>
            </a:pPr>
            <a:r>
              <a:rPr lang="en-US" altLang="zh-CN" dirty="0" smtClean="0"/>
              <a:t>1.</a:t>
            </a:r>
            <a:r>
              <a:rPr lang="zh-CN" altLang="en-US" dirty="0" smtClean="0"/>
              <a:t>正常家庭 </a:t>
            </a:r>
            <a:r>
              <a:rPr lang="zh-CN" altLang="en-US" dirty="0" smtClean="0">
                <a:solidFill>
                  <a:srgbClr val="FF0000"/>
                </a:solidFill>
              </a:rPr>
              <a:t>                   </a:t>
            </a:r>
            <a:r>
              <a:rPr lang="zh-CN" altLang="en-US" dirty="0" smtClean="0"/>
              <a:t> </a:t>
            </a:r>
            <a:r>
              <a:rPr lang="en-US" altLang="zh-CN" dirty="0" smtClean="0"/>
              <a:t>1.</a:t>
            </a:r>
            <a:r>
              <a:rPr lang="zh-CN" altLang="en-US" dirty="0" smtClean="0"/>
              <a:t>国家 政府的帮助</a:t>
            </a:r>
            <a:endParaRPr lang="en-US" altLang="zh-CN" dirty="0" smtClean="0"/>
          </a:p>
          <a:p>
            <a:pPr>
              <a:buNone/>
            </a:pPr>
            <a:r>
              <a:rPr lang="en-US" altLang="zh-CN" dirty="0" smtClean="0"/>
              <a:t>2.</a:t>
            </a:r>
            <a:r>
              <a:rPr lang="zh-CN" altLang="en-US" dirty="0" smtClean="0"/>
              <a:t>双亲</a:t>
            </a:r>
            <a:r>
              <a:rPr lang="zh-CN" altLang="en-US" dirty="0" smtClean="0"/>
              <a:t>贫困家庭            </a:t>
            </a:r>
            <a:r>
              <a:rPr lang="en-US" altLang="zh-CN" dirty="0" smtClean="0"/>
              <a:t>2.</a:t>
            </a:r>
            <a:r>
              <a:rPr lang="zh-CN" altLang="en-US" dirty="0" smtClean="0"/>
              <a:t>社会，个人的帮助</a:t>
            </a:r>
            <a:endParaRPr lang="en-US" altLang="zh-CN" dirty="0" smtClean="0"/>
          </a:p>
          <a:p>
            <a:pPr>
              <a:buNone/>
            </a:pPr>
            <a:r>
              <a:rPr lang="en-US" altLang="zh-CN" dirty="0" smtClean="0"/>
              <a:t>3.</a:t>
            </a:r>
            <a:r>
              <a:rPr lang="zh-CN" altLang="en-US" dirty="0" smtClean="0"/>
              <a:t>单亲家庭                    </a:t>
            </a:r>
            <a:endParaRPr lang="en-US" altLang="zh-CN" dirty="0" smtClean="0"/>
          </a:p>
          <a:p>
            <a:pPr>
              <a:buNone/>
            </a:pPr>
            <a:endParaRPr lang="zh-CN" altLang="en-US" dirty="0"/>
          </a:p>
        </p:txBody>
      </p:sp>
      <p:sp>
        <p:nvSpPr>
          <p:cNvPr id="4" name="TextBox 3"/>
          <p:cNvSpPr txBox="1"/>
          <p:nvPr/>
        </p:nvSpPr>
        <p:spPr>
          <a:xfrm>
            <a:off x="0" y="1714488"/>
            <a:ext cx="3214646" cy="707886"/>
          </a:xfrm>
          <a:prstGeom prst="rect">
            <a:avLst/>
          </a:prstGeom>
          <a:noFill/>
        </p:spPr>
        <p:txBody>
          <a:bodyPr wrap="square" rtlCol="0">
            <a:spAutoFit/>
          </a:bodyPr>
          <a:lstStyle/>
          <a:p>
            <a:r>
              <a:rPr lang="zh-CN" altLang="en-US" sz="4000" dirty="0" smtClean="0"/>
              <a:t>受助对象：</a:t>
            </a:r>
            <a:endParaRPr lang="zh-CN" altLang="en-US" sz="4000" dirty="0"/>
          </a:p>
        </p:txBody>
      </p:sp>
      <p:sp>
        <p:nvSpPr>
          <p:cNvPr id="5" name="TextBox 4"/>
          <p:cNvSpPr txBox="1"/>
          <p:nvPr/>
        </p:nvSpPr>
        <p:spPr>
          <a:xfrm>
            <a:off x="4000496" y="1785926"/>
            <a:ext cx="3714776" cy="646331"/>
          </a:xfrm>
          <a:prstGeom prst="rect">
            <a:avLst/>
          </a:prstGeom>
          <a:noFill/>
        </p:spPr>
        <p:txBody>
          <a:bodyPr wrap="square" rtlCol="0">
            <a:spAutoFit/>
          </a:bodyPr>
          <a:lstStyle/>
          <a:p>
            <a:r>
              <a:rPr lang="zh-CN" altLang="en-US" sz="3600" dirty="0" smtClean="0"/>
              <a:t>给予帮</a:t>
            </a:r>
            <a:r>
              <a:rPr lang="zh-CN" altLang="en-US" sz="3600" dirty="0" smtClean="0"/>
              <a:t>助的个体：</a:t>
            </a:r>
            <a:endParaRPr lang="zh-CN" altLang="en-US" sz="3600" dirty="0"/>
          </a:p>
        </p:txBody>
      </p:sp>
      <p:cxnSp>
        <p:nvCxnSpPr>
          <p:cNvPr id="7" name="直接连接符 6"/>
          <p:cNvCxnSpPr/>
          <p:nvPr/>
        </p:nvCxnSpPr>
        <p:spPr>
          <a:xfrm>
            <a:off x="2357422" y="2786058"/>
            <a:ext cx="1643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2285984" y="2857496"/>
            <a:ext cx="1857388"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3071802" y="2786058"/>
            <a:ext cx="1071570" cy="57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3071802" y="3500438"/>
            <a:ext cx="10715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V="1">
            <a:off x="2285984" y="2928934"/>
            <a:ext cx="1857388" cy="10001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flipV="1">
            <a:off x="2357422" y="3571876"/>
            <a:ext cx="1714512" cy="42862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4000" b="1" dirty="0" smtClean="0"/>
              <a:t>对于一个正常贫困家庭：</a:t>
            </a:r>
            <a:endParaRPr lang="zh-CN" altLang="en-US" sz="4000" b="1" dirty="0"/>
          </a:p>
        </p:txBody>
      </p:sp>
      <p:sp>
        <p:nvSpPr>
          <p:cNvPr id="3" name="内容占位符 2"/>
          <p:cNvSpPr>
            <a:spLocks noGrp="1"/>
          </p:cNvSpPr>
          <p:nvPr>
            <p:ph idx="1"/>
          </p:nvPr>
        </p:nvSpPr>
        <p:spPr>
          <a:xfrm>
            <a:off x="214282" y="1600200"/>
            <a:ext cx="8929718" cy="4525963"/>
          </a:xfrm>
        </p:spPr>
        <p:txBody>
          <a:bodyPr>
            <a:normAutofit lnSpcReduction="10000"/>
          </a:bodyPr>
          <a:lstStyle/>
          <a:p>
            <a:pPr>
              <a:buNone/>
            </a:pPr>
            <a:r>
              <a:rPr lang="zh-CN" altLang="en-US" dirty="0" smtClean="0"/>
              <a:t>国家政府：</a:t>
            </a:r>
            <a:endParaRPr lang="en-US" altLang="zh-CN" dirty="0" smtClean="0"/>
          </a:p>
          <a:p>
            <a:pPr>
              <a:buNone/>
            </a:pPr>
            <a:r>
              <a:rPr lang="zh-CN" altLang="en-US" dirty="0" smtClean="0"/>
              <a:t>辽宁</a:t>
            </a:r>
            <a:r>
              <a:rPr lang="zh-CN" altLang="en-US" dirty="0" smtClean="0"/>
              <a:t>省：困难家庭先天缺陷儿童可享医疗补助</a:t>
            </a:r>
            <a:endParaRPr lang="en-US" altLang="zh-CN" dirty="0" smtClean="0"/>
          </a:p>
          <a:p>
            <a:pPr>
              <a:buNone/>
            </a:pPr>
            <a:r>
              <a:rPr lang="en-US" altLang="zh-CN" dirty="0" smtClean="0"/>
              <a:t> </a:t>
            </a:r>
            <a:r>
              <a:rPr lang="en-US" altLang="zh-CN" dirty="0" smtClean="0"/>
              <a:t>   </a:t>
            </a:r>
            <a:r>
              <a:rPr lang="zh-CN" altLang="en-US" dirty="0" smtClean="0"/>
              <a:t>辽宁省对患有遗传代谢病和先天性结构畸形的困难家庭患儿实施救助补助。</a:t>
            </a:r>
            <a:endParaRPr lang="en-US" altLang="zh-CN" dirty="0" smtClean="0"/>
          </a:p>
          <a:p>
            <a:pPr>
              <a:buNone/>
            </a:pPr>
            <a:r>
              <a:rPr lang="en-US" altLang="zh-CN" dirty="0" smtClean="0"/>
              <a:t> </a:t>
            </a:r>
            <a:r>
              <a:rPr lang="en-US" altLang="zh-CN" dirty="0" smtClean="0"/>
              <a:t>   </a:t>
            </a:r>
            <a:r>
              <a:rPr lang="zh-CN" altLang="en-US" dirty="0" smtClean="0"/>
              <a:t>实施日期：</a:t>
            </a:r>
            <a:r>
              <a:rPr lang="en-US" altLang="zh-CN" dirty="0" smtClean="0"/>
              <a:t>2016</a:t>
            </a:r>
            <a:r>
              <a:rPr lang="zh-CN" altLang="en-US" dirty="0" smtClean="0"/>
              <a:t>年</a:t>
            </a:r>
            <a:r>
              <a:rPr lang="en-US" altLang="zh-CN" dirty="0" smtClean="0"/>
              <a:t>1</a:t>
            </a:r>
            <a:r>
              <a:rPr lang="zh-CN" altLang="en-US" dirty="0" smtClean="0"/>
              <a:t>月</a:t>
            </a:r>
            <a:r>
              <a:rPr lang="en-US" altLang="zh-CN" dirty="0" smtClean="0"/>
              <a:t>1</a:t>
            </a:r>
            <a:r>
              <a:rPr lang="zh-CN" altLang="en-US" dirty="0" smtClean="0"/>
              <a:t>日</a:t>
            </a:r>
            <a:endParaRPr lang="en-US" altLang="zh-CN" dirty="0" smtClean="0"/>
          </a:p>
          <a:p>
            <a:pPr>
              <a:buNone/>
            </a:pPr>
            <a:r>
              <a:rPr lang="en-US" altLang="zh-CN" dirty="0" smtClean="0"/>
              <a:t> </a:t>
            </a:r>
            <a:r>
              <a:rPr lang="en-US" altLang="zh-CN" dirty="0" smtClean="0"/>
              <a:t>   </a:t>
            </a:r>
            <a:r>
              <a:rPr lang="zh-CN" altLang="en-US" dirty="0" smtClean="0"/>
              <a:t>补助费用类型：患病儿童在项目定点医疗机构接收诊断</a:t>
            </a:r>
            <a:r>
              <a:rPr lang="en-US" altLang="zh-CN" dirty="0" smtClean="0"/>
              <a:t>,</a:t>
            </a:r>
            <a:r>
              <a:rPr lang="zh-CN" altLang="en-US" dirty="0" smtClean="0"/>
              <a:t>手术，治疗和康复产生的药费，床位费，诊查费，检查费，放射费，检验费，治疗费，手术费，输血费，护理费等各项费用</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214282" y="214290"/>
            <a:ext cx="8229600" cy="5768997"/>
          </a:xfrm>
        </p:spPr>
        <p:txBody>
          <a:bodyPr/>
          <a:lstStyle/>
          <a:p>
            <a:pPr>
              <a:buNone/>
            </a:pPr>
            <a:r>
              <a:rPr lang="zh-CN" altLang="en-US" dirty="0" smtClean="0"/>
              <a:t>补助标准：</a:t>
            </a:r>
            <a:endParaRPr lang="en-US" altLang="zh-CN" dirty="0" smtClean="0"/>
          </a:p>
          <a:p>
            <a:pPr>
              <a:buNone/>
            </a:pPr>
            <a:r>
              <a:rPr lang="en-US" altLang="zh-CN" dirty="0" smtClean="0"/>
              <a:t> </a:t>
            </a:r>
            <a:r>
              <a:rPr lang="en-US" altLang="zh-CN" dirty="0" smtClean="0"/>
              <a:t>3000&lt;</a:t>
            </a:r>
            <a:r>
              <a:rPr lang="zh-CN" altLang="en-US" dirty="0" smtClean="0"/>
              <a:t>自费部分</a:t>
            </a:r>
            <a:r>
              <a:rPr lang="en-US" altLang="zh-CN" dirty="0" smtClean="0"/>
              <a:t>&lt;5000             </a:t>
            </a:r>
            <a:r>
              <a:rPr lang="zh-CN" altLang="en-US" dirty="0" smtClean="0"/>
              <a:t>救助</a:t>
            </a:r>
            <a:r>
              <a:rPr lang="en-US" altLang="zh-CN" dirty="0" smtClean="0"/>
              <a:t>3000</a:t>
            </a:r>
            <a:r>
              <a:rPr lang="zh-CN" altLang="en-US" dirty="0" smtClean="0"/>
              <a:t>元</a:t>
            </a:r>
            <a:endParaRPr lang="en-US" altLang="zh-CN" dirty="0" smtClean="0"/>
          </a:p>
          <a:p>
            <a:pPr>
              <a:buNone/>
            </a:pPr>
            <a:r>
              <a:rPr lang="en-US" altLang="zh-CN" dirty="0" smtClean="0"/>
              <a:t>5000</a:t>
            </a:r>
            <a:r>
              <a:rPr lang="en-US" altLang="zh-CN" dirty="0" smtClean="0"/>
              <a:t> </a:t>
            </a:r>
            <a:r>
              <a:rPr lang="en-US" altLang="zh-CN" dirty="0" smtClean="0"/>
              <a:t>&lt;</a:t>
            </a:r>
            <a:r>
              <a:rPr lang="zh-CN" altLang="en-US" dirty="0" smtClean="0"/>
              <a:t>自费部分</a:t>
            </a:r>
            <a:r>
              <a:rPr lang="en-US" altLang="zh-CN" dirty="0" smtClean="0"/>
              <a:t>&lt;7000             </a:t>
            </a:r>
            <a:r>
              <a:rPr lang="zh-CN" altLang="en-US" dirty="0" smtClean="0"/>
              <a:t>救助</a:t>
            </a:r>
            <a:r>
              <a:rPr lang="en-US" altLang="zh-CN" dirty="0" smtClean="0"/>
              <a:t>5000</a:t>
            </a:r>
            <a:r>
              <a:rPr lang="zh-CN" altLang="en-US" dirty="0" smtClean="0"/>
              <a:t>元</a:t>
            </a:r>
            <a:endParaRPr lang="en-US" altLang="zh-CN" dirty="0" smtClean="0"/>
          </a:p>
          <a:p>
            <a:pPr>
              <a:buNone/>
            </a:pPr>
            <a:r>
              <a:rPr lang="en-US" altLang="zh-CN" dirty="0" smtClean="0"/>
              <a:t>7000</a:t>
            </a:r>
            <a:r>
              <a:rPr lang="en-US" altLang="zh-CN" dirty="0" smtClean="0"/>
              <a:t> &lt;</a:t>
            </a:r>
            <a:r>
              <a:rPr lang="zh-CN" altLang="en-US" dirty="0" smtClean="0"/>
              <a:t>自费部分</a:t>
            </a:r>
            <a:r>
              <a:rPr lang="en-US" altLang="zh-CN" dirty="0" smtClean="0"/>
              <a:t>&lt;10000           </a:t>
            </a:r>
            <a:r>
              <a:rPr lang="zh-CN" altLang="en-US" dirty="0" smtClean="0"/>
              <a:t>救助</a:t>
            </a:r>
            <a:r>
              <a:rPr lang="en-US" altLang="zh-CN" dirty="0" smtClean="0"/>
              <a:t>7000</a:t>
            </a:r>
            <a:r>
              <a:rPr lang="zh-CN" altLang="en-US" dirty="0" smtClean="0"/>
              <a:t>元</a:t>
            </a:r>
            <a:endParaRPr lang="en-US" altLang="zh-CN" dirty="0" smtClean="0"/>
          </a:p>
          <a:p>
            <a:pPr>
              <a:buNone/>
            </a:pPr>
            <a:r>
              <a:rPr lang="zh-CN" altLang="en-US" dirty="0" smtClean="0"/>
              <a:t>自费部</a:t>
            </a:r>
            <a:r>
              <a:rPr lang="zh-CN" altLang="en-US" dirty="0" smtClean="0"/>
              <a:t>分大于</a:t>
            </a:r>
            <a:r>
              <a:rPr lang="en-US" altLang="zh-CN" dirty="0" smtClean="0"/>
              <a:t>10000                 </a:t>
            </a:r>
            <a:r>
              <a:rPr lang="zh-CN" altLang="en-US" dirty="0" smtClean="0"/>
              <a:t>救助</a:t>
            </a:r>
            <a:r>
              <a:rPr lang="en-US" altLang="zh-CN" dirty="0" smtClean="0"/>
              <a:t>10000</a:t>
            </a:r>
            <a:r>
              <a:rPr lang="zh-CN" altLang="en-US" dirty="0" smtClean="0"/>
              <a:t>元</a:t>
            </a:r>
            <a:endParaRPr lang="zh-CN" altLang="en-US" dirty="0"/>
          </a:p>
        </p:txBody>
      </p:sp>
      <p:cxnSp>
        <p:nvCxnSpPr>
          <p:cNvPr id="5" name="直接箭头连接符 4"/>
          <p:cNvCxnSpPr/>
          <p:nvPr/>
        </p:nvCxnSpPr>
        <p:spPr>
          <a:xfrm>
            <a:off x="10144164" y="92867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下箭头 5"/>
          <p:cNvSpPr/>
          <p:nvPr/>
        </p:nvSpPr>
        <p:spPr>
          <a:xfrm>
            <a:off x="10501354" y="1857364"/>
            <a:ext cx="1428760"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右箭头 6"/>
          <p:cNvSpPr/>
          <p:nvPr/>
        </p:nvSpPr>
        <p:spPr>
          <a:xfrm>
            <a:off x="4214810" y="1071546"/>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右箭头 7"/>
          <p:cNvSpPr/>
          <p:nvPr/>
        </p:nvSpPr>
        <p:spPr>
          <a:xfrm>
            <a:off x="4214810" y="1643050"/>
            <a:ext cx="1000132"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右箭头 8"/>
          <p:cNvSpPr/>
          <p:nvPr/>
        </p:nvSpPr>
        <p:spPr>
          <a:xfrm>
            <a:off x="4357686" y="2214554"/>
            <a:ext cx="92869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右箭头 9"/>
          <p:cNvSpPr/>
          <p:nvPr/>
        </p:nvSpPr>
        <p:spPr>
          <a:xfrm>
            <a:off x="3929058" y="2786058"/>
            <a:ext cx="128588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285720" y="3257014"/>
            <a:ext cx="8643998" cy="3600986"/>
          </a:xfrm>
          <a:prstGeom prst="rect">
            <a:avLst/>
          </a:prstGeom>
          <a:noFill/>
        </p:spPr>
        <p:txBody>
          <a:bodyPr wrap="square" rtlCol="0">
            <a:spAutoFit/>
          </a:bodyPr>
          <a:lstStyle/>
          <a:p>
            <a:r>
              <a:rPr lang="zh-CN" altLang="en-US" sz="3200" dirty="0" smtClean="0"/>
              <a:t>先天性结构畸形疾病分类：</a:t>
            </a:r>
            <a:endParaRPr lang="en-US" altLang="zh-CN" sz="3200" dirty="0" smtClean="0"/>
          </a:p>
          <a:p>
            <a:r>
              <a:rPr lang="zh-CN" altLang="en-US" sz="2800" dirty="0" smtClean="0"/>
              <a:t>一共六大</a:t>
            </a:r>
            <a:r>
              <a:rPr lang="zh-CN" altLang="en-US" sz="2800" dirty="0" smtClean="0"/>
              <a:t>类，共</a:t>
            </a:r>
            <a:r>
              <a:rPr lang="en-US" altLang="zh-CN" sz="2800" dirty="0" smtClean="0"/>
              <a:t>72</a:t>
            </a:r>
            <a:r>
              <a:rPr lang="zh-CN" altLang="en-US" sz="2800" dirty="0" smtClean="0"/>
              <a:t>种疾病</a:t>
            </a:r>
            <a:endParaRPr lang="en-US" altLang="zh-CN" sz="2800" dirty="0" smtClean="0"/>
          </a:p>
          <a:p>
            <a:r>
              <a:rPr lang="en-US" altLang="zh-CN" sz="2800" dirty="0" smtClean="0"/>
              <a:t>1.</a:t>
            </a:r>
            <a:r>
              <a:rPr lang="zh-CN" altLang="en-US" sz="2800" dirty="0" smtClean="0"/>
              <a:t>神经系统先天性畸形</a:t>
            </a:r>
            <a:r>
              <a:rPr lang="en-US" altLang="zh-CN" sz="2800" dirty="0" smtClean="0"/>
              <a:t>7</a:t>
            </a:r>
            <a:r>
              <a:rPr lang="zh-CN" altLang="en-US" sz="2800" dirty="0" smtClean="0"/>
              <a:t>种</a:t>
            </a:r>
            <a:endParaRPr lang="en-US" altLang="zh-CN" sz="2800" dirty="0" smtClean="0"/>
          </a:p>
          <a:p>
            <a:r>
              <a:rPr lang="en-US" altLang="zh-CN" sz="2800" dirty="0" smtClean="0"/>
              <a:t>2.</a:t>
            </a:r>
            <a:r>
              <a:rPr lang="zh-CN" altLang="en-US" sz="2800" dirty="0" smtClean="0"/>
              <a:t>消化系统先天性畸形</a:t>
            </a:r>
            <a:r>
              <a:rPr lang="en-US" altLang="zh-CN" sz="2800" dirty="0" smtClean="0"/>
              <a:t>17</a:t>
            </a:r>
            <a:r>
              <a:rPr lang="zh-CN" altLang="en-US" sz="2800" dirty="0" smtClean="0"/>
              <a:t>种</a:t>
            </a:r>
            <a:endParaRPr lang="en-US" altLang="zh-CN" sz="2800" dirty="0" smtClean="0"/>
          </a:p>
          <a:p>
            <a:r>
              <a:rPr lang="en-US" altLang="zh-CN" sz="2800" dirty="0" smtClean="0"/>
              <a:t>3.</a:t>
            </a:r>
            <a:r>
              <a:rPr lang="zh-CN" altLang="en-US" sz="2800" dirty="0" smtClean="0"/>
              <a:t>泌尿系统及生殖器官先天性畸形</a:t>
            </a:r>
            <a:r>
              <a:rPr lang="en-US" altLang="zh-CN" sz="2800" dirty="0" smtClean="0"/>
              <a:t>19</a:t>
            </a:r>
            <a:r>
              <a:rPr lang="zh-CN" altLang="en-US" sz="2800" dirty="0" smtClean="0"/>
              <a:t>种</a:t>
            </a:r>
            <a:endParaRPr lang="en-US" altLang="zh-CN" sz="2800" dirty="0" smtClean="0"/>
          </a:p>
          <a:p>
            <a:r>
              <a:rPr lang="en-US" altLang="zh-CN" sz="2800" dirty="0" smtClean="0"/>
              <a:t>4.</a:t>
            </a:r>
            <a:r>
              <a:rPr lang="zh-CN" altLang="en-US" sz="2800" dirty="0" smtClean="0"/>
              <a:t>肌肉骨骼系统先天性畸形</a:t>
            </a:r>
            <a:r>
              <a:rPr lang="en-US" altLang="zh-CN" sz="2800" dirty="0" smtClean="0"/>
              <a:t>18</a:t>
            </a:r>
            <a:r>
              <a:rPr lang="zh-CN" altLang="en-US" sz="2800" dirty="0" smtClean="0"/>
              <a:t>种</a:t>
            </a:r>
            <a:endParaRPr lang="en-US" altLang="zh-CN" sz="2800" dirty="0" smtClean="0"/>
          </a:p>
          <a:p>
            <a:r>
              <a:rPr lang="en-US" altLang="zh-CN" sz="2800" dirty="0" smtClean="0"/>
              <a:t>5.</a:t>
            </a:r>
            <a:r>
              <a:rPr lang="zh-CN" altLang="en-US" sz="2800" dirty="0" smtClean="0"/>
              <a:t>呼吸系统先天性畸形</a:t>
            </a:r>
            <a:r>
              <a:rPr lang="en-US" altLang="zh-CN" sz="2800" dirty="0" smtClean="0"/>
              <a:t>5</a:t>
            </a:r>
            <a:r>
              <a:rPr lang="zh-CN" altLang="en-US" sz="2800" dirty="0" smtClean="0"/>
              <a:t>种</a:t>
            </a:r>
            <a:endParaRPr lang="en-US" altLang="zh-CN" sz="2800" dirty="0" smtClean="0"/>
          </a:p>
          <a:p>
            <a:r>
              <a:rPr lang="en-US" altLang="zh-CN" sz="2800" dirty="0" smtClean="0"/>
              <a:t>6.</a:t>
            </a:r>
            <a:r>
              <a:rPr lang="zh-CN" altLang="en-US" sz="2800" dirty="0" smtClean="0"/>
              <a:t>五官严重先天性结构畸形</a:t>
            </a:r>
            <a:r>
              <a:rPr lang="en-US" altLang="zh-CN" sz="2800" dirty="0" smtClean="0"/>
              <a:t>6</a:t>
            </a:r>
            <a:r>
              <a:rPr lang="zh-CN" altLang="en-US" sz="2800" dirty="0" smtClean="0"/>
              <a:t>种</a:t>
            </a:r>
            <a:endParaRPr lang="zh-CN"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600" dirty="0" smtClean="0"/>
              <a:t>贫困孤独症儿童</a:t>
            </a:r>
            <a:endParaRPr lang="zh-CN" altLang="en-US" sz="3600" dirty="0"/>
          </a:p>
        </p:txBody>
      </p:sp>
      <p:sp>
        <p:nvSpPr>
          <p:cNvPr id="3" name="内容占位符 2"/>
          <p:cNvSpPr>
            <a:spLocks noGrp="1"/>
          </p:cNvSpPr>
          <p:nvPr>
            <p:ph idx="1"/>
          </p:nvPr>
        </p:nvSpPr>
        <p:spPr>
          <a:xfrm>
            <a:off x="285720" y="1142984"/>
            <a:ext cx="8515320" cy="4911741"/>
          </a:xfrm>
        </p:spPr>
        <p:txBody>
          <a:bodyPr/>
          <a:lstStyle/>
          <a:p>
            <a:pPr>
              <a:buNone/>
            </a:pPr>
            <a:r>
              <a:rPr lang="zh-CN" altLang="en-US" dirty="0" smtClean="0"/>
              <a:t>国家七彩梦孤独症儿童救助政策</a:t>
            </a:r>
            <a:endParaRPr lang="en-US" altLang="zh-CN" dirty="0" smtClean="0"/>
          </a:p>
          <a:p>
            <a:pPr>
              <a:buNone/>
            </a:pPr>
            <a:r>
              <a:rPr lang="zh-CN" altLang="en-US" dirty="0" smtClean="0"/>
              <a:t>救助对</a:t>
            </a:r>
            <a:r>
              <a:rPr lang="zh-CN" altLang="en-US" dirty="0" smtClean="0"/>
              <a:t>象：年龄</a:t>
            </a:r>
            <a:r>
              <a:rPr lang="en-US" altLang="zh-CN" dirty="0" smtClean="0"/>
              <a:t>3—6</a:t>
            </a:r>
            <a:r>
              <a:rPr lang="zh-CN" altLang="en-US" dirty="0" smtClean="0"/>
              <a:t>岁</a:t>
            </a:r>
            <a:endParaRPr lang="en-US" altLang="zh-CN" dirty="0" smtClean="0"/>
          </a:p>
          <a:p>
            <a:pPr>
              <a:buNone/>
            </a:pPr>
            <a:r>
              <a:rPr lang="zh-CN" altLang="en-US" dirty="0" smtClean="0"/>
              <a:t>救助条</a:t>
            </a:r>
            <a:r>
              <a:rPr lang="zh-CN" altLang="en-US" dirty="0" smtClean="0"/>
              <a:t>件：经卫生部门认定的诊断机构确诊的孤独症儿童</a:t>
            </a:r>
            <a:r>
              <a:rPr lang="en-US" altLang="zh-CN" dirty="0" smtClean="0"/>
              <a:t>,</a:t>
            </a:r>
            <a:r>
              <a:rPr lang="zh-CN" altLang="en-US" dirty="0" smtClean="0"/>
              <a:t>资助对象为符合条件的城乡有康复需求的贫困孤独症儿童，其中优先资助城乡</a:t>
            </a:r>
            <a:r>
              <a:rPr lang="zh-CN" altLang="en-US" dirty="0" smtClean="0">
                <a:solidFill>
                  <a:srgbClr val="FF0000"/>
                </a:solidFill>
              </a:rPr>
              <a:t>低保家庭</a:t>
            </a:r>
            <a:r>
              <a:rPr lang="zh-CN" altLang="en-US" dirty="0" smtClean="0"/>
              <a:t>的贫困孤独症儿童。</a:t>
            </a:r>
            <a:endParaRPr lang="en-US" altLang="zh-CN" dirty="0" smtClean="0"/>
          </a:p>
          <a:p>
            <a:pPr>
              <a:buNone/>
            </a:pPr>
            <a:r>
              <a:rPr lang="zh-CN" altLang="en-US" dirty="0" smtClean="0"/>
              <a:t>救助标</a:t>
            </a:r>
            <a:r>
              <a:rPr lang="zh-CN" altLang="en-US" dirty="0" smtClean="0"/>
              <a:t>准：中央财政为每名救助对象每年提供</a:t>
            </a:r>
            <a:r>
              <a:rPr lang="en-US" altLang="zh-CN" dirty="0" smtClean="0"/>
              <a:t>12000</a:t>
            </a:r>
            <a:r>
              <a:rPr lang="zh-CN" altLang="en-US" dirty="0" smtClean="0"/>
              <a:t>元康复训练补贴。</a:t>
            </a:r>
            <a:endParaRPr lang="zh-CN" altLang="en-US" dirty="0"/>
          </a:p>
        </p:txBody>
      </p:sp>
      <p:sp>
        <p:nvSpPr>
          <p:cNvPr id="4" name="等腰三角形 3"/>
          <p:cNvSpPr/>
          <p:nvPr/>
        </p:nvSpPr>
        <p:spPr>
          <a:xfrm>
            <a:off x="142844" y="714356"/>
            <a:ext cx="357190" cy="285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14290"/>
            <a:ext cx="8229600" cy="1143000"/>
          </a:xfrm>
        </p:spPr>
        <p:txBody>
          <a:bodyPr>
            <a:normAutofit/>
          </a:bodyPr>
          <a:lstStyle/>
          <a:p>
            <a:pPr algn="l"/>
            <a:r>
              <a:rPr lang="zh-CN" altLang="en-US" sz="3600" dirty="0" smtClean="0"/>
              <a:t>不同地区的不同政策</a:t>
            </a:r>
            <a:endParaRPr lang="zh-CN" altLang="en-US" sz="3600" dirty="0"/>
          </a:p>
        </p:txBody>
      </p:sp>
      <p:sp>
        <p:nvSpPr>
          <p:cNvPr id="3" name="内容占位符 2"/>
          <p:cNvSpPr>
            <a:spLocks noGrp="1"/>
          </p:cNvSpPr>
          <p:nvPr>
            <p:ph idx="1"/>
          </p:nvPr>
        </p:nvSpPr>
        <p:spPr>
          <a:xfrm>
            <a:off x="0" y="1285860"/>
            <a:ext cx="9144000" cy="4525963"/>
          </a:xfrm>
        </p:spPr>
        <p:txBody>
          <a:bodyPr>
            <a:normAutofit fontScale="85000" lnSpcReduction="20000"/>
          </a:bodyPr>
          <a:lstStyle/>
          <a:p>
            <a:pPr>
              <a:buNone/>
            </a:pPr>
            <a:r>
              <a:rPr lang="zh-CN" altLang="en-US" dirty="0" smtClean="0">
                <a:solidFill>
                  <a:srgbClr val="FF0000"/>
                </a:solidFill>
              </a:rPr>
              <a:t>吉林省</a:t>
            </a:r>
            <a:r>
              <a:rPr lang="zh-CN" altLang="en-US" dirty="0" smtClean="0"/>
              <a:t>贫苦孤独症儿童救助政策</a:t>
            </a:r>
            <a:endParaRPr lang="en-US" altLang="zh-CN" dirty="0" smtClean="0"/>
          </a:p>
          <a:p>
            <a:pPr>
              <a:buNone/>
            </a:pPr>
            <a:r>
              <a:rPr lang="zh-CN" altLang="en-US" dirty="0" smtClean="0"/>
              <a:t>救助对</a:t>
            </a:r>
            <a:r>
              <a:rPr lang="zh-CN" altLang="en-US" dirty="0" smtClean="0"/>
              <a:t>象：</a:t>
            </a:r>
            <a:r>
              <a:rPr lang="en-US" altLang="zh-CN" dirty="0" smtClean="0"/>
              <a:t>0-8</a:t>
            </a:r>
            <a:r>
              <a:rPr lang="zh-CN" altLang="en-US" dirty="0" smtClean="0"/>
              <a:t>岁孤独症儿童</a:t>
            </a:r>
            <a:endParaRPr lang="en-US" altLang="zh-CN" dirty="0" smtClean="0"/>
          </a:p>
          <a:p>
            <a:pPr>
              <a:buNone/>
            </a:pPr>
            <a:r>
              <a:rPr lang="zh-CN" altLang="en-US" dirty="0" smtClean="0"/>
              <a:t>救助条</a:t>
            </a:r>
            <a:r>
              <a:rPr lang="zh-CN" altLang="en-US" dirty="0" smtClean="0"/>
              <a:t>件：有二代残疾人证或医院诊断，家庭贫困</a:t>
            </a:r>
            <a:endParaRPr lang="en-US" altLang="zh-CN" dirty="0" smtClean="0"/>
          </a:p>
          <a:p>
            <a:pPr>
              <a:buNone/>
            </a:pPr>
            <a:r>
              <a:rPr lang="zh-CN" altLang="en-US" dirty="0" smtClean="0"/>
              <a:t>救</a:t>
            </a:r>
            <a:r>
              <a:rPr lang="zh-CN" altLang="en-US" dirty="0" smtClean="0"/>
              <a:t>助标准：每人补助</a:t>
            </a:r>
            <a:r>
              <a:rPr lang="en-US" altLang="zh-CN" dirty="0" smtClean="0"/>
              <a:t>4000</a:t>
            </a:r>
            <a:r>
              <a:rPr lang="zh-CN" altLang="en-US" dirty="0" smtClean="0"/>
              <a:t>元。</a:t>
            </a:r>
            <a:endParaRPr lang="en-US" altLang="zh-CN" dirty="0" smtClean="0"/>
          </a:p>
          <a:p>
            <a:pPr>
              <a:buNone/>
            </a:pPr>
            <a:endParaRPr lang="en-US" altLang="zh-CN" dirty="0" smtClean="0"/>
          </a:p>
          <a:p>
            <a:pPr>
              <a:buNone/>
            </a:pPr>
            <a:r>
              <a:rPr lang="zh-CN" altLang="en-US" dirty="0" smtClean="0">
                <a:solidFill>
                  <a:srgbClr val="FF0000"/>
                </a:solidFill>
              </a:rPr>
              <a:t>长春</a:t>
            </a:r>
            <a:r>
              <a:rPr lang="zh-CN" altLang="en-US" dirty="0" smtClean="0">
                <a:solidFill>
                  <a:srgbClr val="FF0000"/>
                </a:solidFill>
              </a:rPr>
              <a:t>市</a:t>
            </a:r>
            <a:r>
              <a:rPr lang="zh-CN" altLang="en-US" dirty="0" smtClean="0"/>
              <a:t>贫困孤独症儿童及救助政策</a:t>
            </a:r>
            <a:endParaRPr lang="en-US" altLang="zh-CN" dirty="0" smtClean="0"/>
          </a:p>
          <a:p>
            <a:pPr>
              <a:buNone/>
            </a:pPr>
            <a:r>
              <a:rPr lang="zh-CN" altLang="en-US" dirty="0" smtClean="0"/>
              <a:t>救助对</a:t>
            </a:r>
            <a:r>
              <a:rPr lang="zh-CN" altLang="en-US" dirty="0" smtClean="0"/>
              <a:t>象：在机构康复训练的城区，开发区</a:t>
            </a:r>
            <a:r>
              <a:rPr lang="en-US" altLang="zh-CN" dirty="0" smtClean="0"/>
              <a:t>0-6</a:t>
            </a:r>
            <a:r>
              <a:rPr lang="zh-CN" altLang="en-US" dirty="0" smtClean="0"/>
              <a:t>岁贫困孤独症儿童</a:t>
            </a:r>
            <a:endParaRPr lang="en-US" altLang="zh-CN" dirty="0" smtClean="0"/>
          </a:p>
          <a:p>
            <a:pPr>
              <a:buNone/>
            </a:pPr>
            <a:r>
              <a:rPr lang="zh-CN" altLang="en-US" dirty="0" smtClean="0"/>
              <a:t>救助条</a:t>
            </a:r>
            <a:r>
              <a:rPr lang="zh-CN" altLang="en-US" dirty="0" smtClean="0"/>
              <a:t>件：具有本市常住户口，持有残疾证及医院诊断贫困孤独症儿童</a:t>
            </a:r>
            <a:endParaRPr lang="en-US" altLang="zh-CN" dirty="0" smtClean="0"/>
          </a:p>
          <a:p>
            <a:pPr>
              <a:buNone/>
            </a:pPr>
            <a:r>
              <a:rPr lang="zh-CN" altLang="en-US" dirty="0" smtClean="0"/>
              <a:t>救助标</a:t>
            </a:r>
            <a:r>
              <a:rPr lang="zh-CN" altLang="en-US" dirty="0" smtClean="0"/>
              <a:t>准：提供康复训练补贴经费</a:t>
            </a:r>
            <a:r>
              <a:rPr lang="en-US" altLang="zh-CN" dirty="0" smtClean="0"/>
              <a:t>4000</a:t>
            </a:r>
            <a:r>
              <a:rPr lang="zh-CN" altLang="en-US" dirty="0" smtClean="0"/>
              <a:t>元每人每年</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3" name="内容占位符 2"/>
          <p:cNvSpPr>
            <a:spLocks noGrp="1"/>
          </p:cNvSpPr>
          <p:nvPr>
            <p:ph idx="1"/>
          </p:nvPr>
        </p:nvSpPr>
        <p:spPr>
          <a:xfrm>
            <a:off x="214282" y="571480"/>
            <a:ext cx="8229600" cy="5911849"/>
          </a:xfrm>
        </p:spPr>
        <p:txBody>
          <a:bodyPr>
            <a:normAutofit fontScale="62500" lnSpcReduction="20000"/>
          </a:bodyPr>
          <a:lstStyle/>
          <a:p>
            <a:pPr>
              <a:buNone/>
            </a:pPr>
            <a:r>
              <a:rPr lang="zh-CN" altLang="en-US" sz="5100" dirty="0" smtClean="0"/>
              <a:t>河南省</a:t>
            </a:r>
            <a:r>
              <a:rPr lang="en-US" altLang="zh-CN" sz="5100" dirty="0" smtClean="0"/>
              <a:t>2017</a:t>
            </a:r>
            <a:r>
              <a:rPr lang="zh-CN" altLang="en-US" sz="5100" dirty="0" smtClean="0"/>
              <a:t>年出生缺陷救助试点项目</a:t>
            </a:r>
            <a:endParaRPr lang="en-US" altLang="zh-CN" sz="5100" dirty="0" smtClean="0"/>
          </a:p>
          <a:p>
            <a:pPr>
              <a:buNone/>
            </a:pPr>
            <a:endParaRPr lang="en-US" altLang="zh-CN" sz="3600" dirty="0" smtClean="0"/>
          </a:p>
          <a:p>
            <a:pPr>
              <a:lnSpc>
                <a:spcPct val="170000"/>
              </a:lnSpc>
            </a:pPr>
            <a:r>
              <a:rPr lang="zh-CN" altLang="en-US" sz="3800" dirty="0" smtClean="0"/>
              <a:t>救</a:t>
            </a:r>
            <a:r>
              <a:rPr lang="zh-CN" altLang="en-US" sz="3800" dirty="0" smtClean="0"/>
              <a:t>助的病种多，范围广。</a:t>
            </a:r>
            <a:endParaRPr lang="en-US" altLang="zh-CN" sz="3800" dirty="0" smtClean="0"/>
          </a:p>
          <a:p>
            <a:pPr>
              <a:lnSpc>
                <a:spcPct val="170000"/>
              </a:lnSpc>
            </a:pPr>
            <a:r>
              <a:rPr lang="zh-CN" altLang="en-US" sz="3800" dirty="0" smtClean="0"/>
              <a:t>主要针</a:t>
            </a:r>
            <a:r>
              <a:rPr lang="zh-CN" altLang="en-US" sz="3800" dirty="0" smtClean="0"/>
              <a:t>对</a:t>
            </a:r>
            <a:r>
              <a:rPr lang="en-US" altLang="zh-CN" sz="3800" dirty="0" smtClean="0"/>
              <a:t>0-14</a:t>
            </a:r>
            <a:r>
              <a:rPr lang="zh-CN" altLang="en-US" sz="3800" dirty="0" smtClean="0"/>
              <a:t>岁的家庭经济困难人群</a:t>
            </a:r>
            <a:endParaRPr lang="en-US" altLang="zh-CN" sz="3800" dirty="0" smtClean="0"/>
          </a:p>
          <a:p>
            <a:pPr>
              <a:lnSpc>
                <a:spcPct val="170000"/>
              </a:lnSpc>
            </a:pPr>
            <a:r>
              <a:rPr lang="zh-CN" altLang="en-US" sz="3800" dirty="0" smtClean="0"/>
              <a:t>对患</a:t>
            </a:r>
            <a:r>
              <a:rPr lang="zh-CN" altLang="en-US" sz="3800" dirty="0" smtClean="0"/>
              <a:t>者在</a:t>
            </a:r>
            <a:r>
              <a:rPr lang="en-US" altLang="zh-CN" sz="3800" dirty="0" smtClean="0"/>
              <a:t>2015</a:t>
            </a:r>
            <a:r>
              <a:rPr lang="zh-CN" altLang="en-US" sz="3800" dirty="0" smtClean="0"/>
              <a:t>年</a:t>
            </a:r>
            <a:r>
              <a:rPr lang="en-US" altLang="zh-CN" sz="3800" dirty="0" smtClean="0"/>
              <a:t>1</a:t>
            </a:r>
            <a:r>
              <a:rPr lang="zh-CN" altLang="en-US" sz="3800" dirty="0" smtClean="0"/>
              <a:t>月</a:t>
            </a:r>
            <a:r>
              <a:rPr lang="en-US" altLang="zh-CN" sz="3800" dirty="0" smtClean="0"/>
              <a:t>1</a:t>
            </a:r>
            <a:r>
              <a:rPr lang="zh-CN" altLang="en-US" sz="3800" dirty="0" smtClean="0"/>
              <a:t>日后产生的自费诊疗费用大于等于</a:t>
            </a:r>
            <a:r>
              <a:rPr lang="en-US" altLang="zh-CN" sz="3800" dirty="0" smtClean="0"/>
              <a:t>3000</a:t>
            </a:r>
            <a:r>
              <a:rPr lang="zh-CN" altLang="en-US" sz="3800" dirty="0" smtClean="0"/>
              <a:t>元的部分给予救助，救助标准最高可达</a:t>
            </a:r>
            <a:r>
              <a:rPr lang="en-US" altLang="zh-CN" sz="3800" dirty="0" smtClean="0"/>
              <a:t>10000</a:t>
            </a:r>
            <a:r>
              <a:rPr lang="zh-CN" altLang="en-US" sz="3800" dirty="0" smtClean="0"/>
              <a:t>元。</a:t>
            </a:r>
            <a:endParaRPr lang="en-US" altLang="zh-CN" sz="3800" dirty="0" smtClean="0"/>
          </a:p>
          <a:p>
            <a:pPr>
              <a:lnSpc>
                <a:spcPct val="170000"/>
              </a:lnSpc>
            </a:pPr>
            <a:r>
              <a:rPr lang="zh-CN" altLang="en-US" sz="3800" dirty="0" smtClean="0"/>
              <a:t>今</a:t>
            </a:r>
            <a:r>
              <a:rPr lang="zh-CN" altLang="en-US" sz="3800" dirty="0" smtClean="0"/>
              <a:t>后凡是纳入地方低保的贫困家庭以及进入精准扶贫建档立卡数据库的贫困户，若孩子有先天出生缺陷，均可到相关部门检测并申请救助</a:t>
            </a:r>
            <a:r>
              <a:rPr lang="zh-CN" altLang="en-US" dirty="0" smtClean="0"/>
              <a:t>。</a:t>
            </a:r>
            <a:endParaRPr lang="en-US" altLang="zh-CN" dirty="0" smtClean="0"/>
          </a:p>
          <a:p>
            <a:endParaRPr lang="en-US" altLang="zh-CN" dirty="0" smtClean="0"/>
          </a:p>
          <a:p>
            <a:endParaRPr lang="en-US" altLang="zh-CN" dirty="0" smtClean="0"/>
          </a:p>
          <a:p>
            <a:pPr>
              <a:buNone/>
            </a:pPr>
            <a:r>
              <a:rPr lang="en-US" altLang="zh-CN" dirty="0" smtClean="0"/>
              <a:t>   </a:t>
            </a:r>
          </a:p>
          <a:p>
            <a:pPr>
              <a:buNone/>
            </a:pP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1785926"/>
            <a:ext cx="8143932" cy="4031873"/>
          </a:xfrm>
          <a:prstGeom prst="rect">
            <a:avLst/>
          </a:prstGeom>
          <a:noFill/>
        </p:spPr>
        <p:txBody>
          <a:bodyPr wrap="square" rtlCol="0">
            <a:spAutoFit/>
          </a:bodyPr>
          <a:lstStyle/>
          <a:p>
            <a:r>
              <a:rPr lang="zh-CN" altLang="en-US" sz="3200" dirty="0" smtClean="0"/>
              <a:t>嫣然天使</a:t>
            </a:r>
            <a:r>
              <a:rPr lang="zh-CN" altLang="en-US" sz="3200" u="sng" dirty="0" smtClean="0">
                <a:hlinkClick r:id="rId2"/>
              </a:rPr>
              <a:t>基</a:t>
            </a:r>
            <a:r>
              <a:rPr lang="zh-CN" altLang="en-US" sz="3200" u="sng" dirty="0" smtClean="0">
                <a:hlinkClick r:id="rId2"/>
              </a:rPr>
              <a:t>金</a:t>
            </a:r>
            <a:r>
              <a:rPr lang="zh-CN" altLang="en-US" sz="3200" dirty="0" smtClean="0"/>
              <a:t>是</a:t>
            </a:r>
            <a:r>
              <a:rPr lang="zh-CN" altLang="en-US" sz="3200" dirty="0" smtClean="0"/>
              <a:t>由</a:t>
            </a:r>
            <a:r>
              <a:rPr lang="zh-CN" altLang="en-US" sz="3200" dirty="0" smtClean="0">
                <a:hlinkClick r:id="rId3"/>
              </a:rPr>
              <a:t>李亚鹏</a:t>
            </a:r>
            <a:r>
              <a:rPr lang="zh-CN" altLang="en-US" sz="3200" dirty="0" smtClean="0"/>
              <a:t>、王菲倡导发起，在</a:t>
            </a:r>
            <a:r>
              <a:rPr lang="zh-CN" altLang="en-US" sz="3200" dirty="0" smtClean="0">
                <a:hlinkClick r:id="rId4"/>
              </a:rPr>
              <a:t>中国红十字基金会</a:t>
            </a:r>
            <a:r>
              <a:rPr lang="zh-CN" altLang="en-US" sz="3200" dirty="0" smtClean="0"/>
              <a:t>的支持和管理下设立的专项</a:t>
            </a:r>
            <a:r>
              <a:rPr lang="zh-CN" altLang="en-US" sz="3200" dirty="0" smtClean="0">
                <a:hlinkClick r:id="rId5"/>
              </a:rPr>
              <a:t>公益</a:t>
            </a:r>
            <a:r>
              <a:rPr lang="zh-CN" altLang="en-US" sz="3200" dirty="0" smtClean="0">
                <a:hlinkClick r:id="rId2"/>
              </a:rPr>
              <a:t>基金</a:t>
            </a:r>
            <a:r>
              <a:rPr lang="zh-CN" altLang="en-US" sz="3200" dirty="0" smtClean="0"/>
              <a:t>，</a:t>
            </a:r>
            <a:r>
              <a:rPr lang="en-US" altLang="zh-CN" sz="3200" dirty="0" smtClean="0"/>
              <a:t>2006</a:t>
            </a:r>
            <a:r>
              <a:rPr lang="zh-CN" altLang="en-US" sz="3200" dirty="0" smtClean="0"/>
              <a:t>年</a:t>
            </a:r>
            <a:r>
              <a:rPr lang="en-US" altLang="zh-CN" sz="3200" dirty="0" smtClean="0"/>
              <a:t>11</a:t>
            </a:r>
            <a:r>
              <a:rPr lang="zh-CN" altLang="en-US" sz="3200" dirty="0" smtClean="0"/>
              <a:t>月</a:t>
            </a:r>
            <a:r>
              <a:rPr lang="en-US" altLang="zh-CN" sz="3200" dirty="0" smtClean="0"/>
              <a:t>21</a:t>
            </a:r>
            <a:r>
              <a:rPr lang="zh-CN" altLang="en-US" sz="3200" dirty="0" smtClean="0"/>
              <a:t>日正式启动</a:t>
            </a:r>
            <a:r>
              <a:rPr lang="zh-CN" altLang="en-US" sz="3200" dirty="0" smtClean="0"/>
              <a:t>。</a:t>
            </a:r>
            <a:r>
              <a:rPr lang="zh-CN" altLang="en-US" sz="3200" dirty="0" smtClean="0"/>
              <a:t>中国红十字基金会将与发起人共同倡导、动员社会资源，以弘扬人道、博爱、奉献的</a:t>
            </a:r>
            <a:r>
              <a:rPr lang="zh-CN" altLang="en-US" sz="3200" dirty="0" smtClean="0">
                <a:hlinkClick r:id="rId6"/>
              </a:rPr>
              <a:t>红十字</a:t>
            </a:r>
            <a:r>
              <a:rPr lang="zh-CN" altLang="en-US" sz="3200" dirty="0" smtClean="0"/>
              <a:t>精神为宗旨，积极为嫣然天使基金筹集医疗救助资金，让更多</a:t>
            </a:r>
            <a:r>
              <a:rPr lang="zh-CN" altLang="en-US" sz="3200" dirty="0" smtClean="0">
                <a:hlinkClick r:id="rId7"/>
              </a:rPr>
              <a:t>唇腭裂</a:t>
            </a:r>
            <a:r>
              <a:rPr lang="zh-CN" altLang="en-US" sz="3200" dirty="0" smtClean="0"/>
              <a:t>患儿得到治疗，拥有一张健康纯真的笑脸。</a:t>
            </a:r>
            <a:endParaRPr lang="zh-CN" altLang="en-US" sz="3200" dirty="0"/>
          </a:p>
        </p:txBody>
      </p:sp>
      <p:sp>
        <p:nvSpPr>
          <p:cNvPr id="3" name="TextBox 2"/>
          <p:cNvSpPr txBox="1"/>
          <p:nvPr/>
        </p:nvSpPr>
        <p:spPr>
          <a:xfrm>
            <a:off x="214282" y="357166"/>
            <a:ext cx="2643206" cy="523220"/>
          </a:xfrm>
          <a:prstGeom prst="rect">
            <a:avLst/>
          </a:prstGeom>
          <a:noFill/>
        </p:spPr>
        <p:txBody>
          <a:bodyPr wrap="square" rtlCol="0">
            <a:spAutoFit/>
          </a:bodyPr>
          <a:lstStyle/>
          <a:p>
            <a:r>
              <a:rPr lang="zh-CN" altLang="en-US" sz="2800" b="1" dirty="0" smtClean="0"/>
              <a:t>社会，个人</a:t>
            </a:r>
            <a:endParaRPr lang="zh-CN" altLang="en-US" sz="2800" b="1" dirty="0"/>
          </a:p>
        </p:txBody>
      </p:sp>
      <p:sp>
        <p:nvSpPr>
          <p:cNvPr id="4" name="TextBox 3"/>
          <p:cNvSpPr txBox="1"/>
          <p:nvPr/>
        </p:nvSpPr>
        <p:spPr>
          <a:xfrm>
            <a:off x="500034" y="1214422"/>
            <a:ext cx="3571900" cy="584775"/>
          </a:xfrm>
          <a:prstGeom prst="rect">
            <a:avLst/>
          </a:prstGeom>
          <a:noFill/>
        </p:spPr>
        <p:txBody>
          <a:bodyPr wrap="square" rtlCol="0">
            <a:spAutoFit/>
          </a:bodyPr>
          <a:lstStyle/>
          <a:p>
            <a:r>
              <a:rPr lang="zh-CN" altLang="en-US" sz="3200" dirty="0" smtClean="0"/>
              <a:t>嫣然天使</a:t>
            </a:r>
            <a:r>
              <a:rPr lang="zh-CN" altLang="en-US" sz="3200" u="sng" dirty="0" smtClean="0">
                <a:hlinkClick r:id="rId2"/>
              </a:rPr>
              <a:t>基金</a:t>
            </a:r>
            <a:endParaRPr lang="zh-CN" alt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714356"/>
            <a:ext cx="8501122" cy="2246769"/>
          </a:xfrm>
          <a:prstGeom prst="rect">
            <a:avLst/>
          </a:prstGeom>
          <a:noFill/>
        </p:spPr>
        <p:txBody>
          <a:bodyPr wrap="square" rtlCol="0">
            <a:spAutoFit/>
          </a:bodyPr>
          <a:lstStyle/>
          <a:p>
            <a:r>
              <a:rPr lang="zh-CN" altLang="en-US" sz="2800" dirty="0" smtClean="0"/>
              <a:t>作为中国规模较大、业绩较好的公益组织机构之一。自</a:t>
            </a:r>
            <a:r>
              <a:rPr lang="en-US" altLang="zh-CN" sz="2800" dirty="0" smtClean="0"/>
              <a:t>1994</a:t>
            </a:r>
            <a:r>
              <a:rPr lang="zh-CN" altLang="en-US" sz="2800" dirty="0" smtClean="0"/>
              <a:t>年</a:t>
            </a:r>
            <a:r>
              <a:rPr lang="en-US" altLang="zh-CN" sz="2800" dirty="0" smtClean="0"/>
              <a:t>4</a:t>
            </a:r>
            <a:r>
              <a:rPr lang="zh-CN" altLang="en-US" sz="2800" dirty="0" smtClean="0"/>
              <a:t>月在民政部老部长崔乃夫的倡导下成立，总会发扬人道主义精神，弘扬中华民族扶贫济困的传统美德，帮助社会上不幸的个人和困难群体，开展多种社会救助工作。</a:t>
            </a:r>
            <a:endParaRPr lang="zh-CN" altLang="en-US" sz="2800" dirty="0"/>
          </a:p>
        </p:txBody>
      </p:sp>
      <p:sp>
        <p:nvSpPr>
          <p:cNvPr id="3" name="TextBox 2"/>
          <p:cNvSpPr txBox="1"/>
          <p:nvPr/>
        </p:nvSpPr>
        <p:spPr>
          <a:xfrm>
            <a:off x="214282" y="214290"/>
            <a:ext cx="3857620" cy="523220"/>
          </a:xfrm>
          <a:prstGeom prst="rect">
            <a:avLst/>
          </a:prstGeom>
          <a:noFill/>
        </p:spPr>
        <p:txBody>
          <a:bodyPr wrap="square" rtlCol="0">
            <a:spAutoFit/>
          </a:bodyPr>
          <a:lstStyle/>
          <a:p>
            <a:r>
              <a:rPr lang="zh-CN" altLang="en-US" sz="2800" dirty="0" smtClean="0"/>
              <a:t>中国慈善总会</a:t>
            </a:r>
            <a:endParaRPr lang="zh-CN" altLang="en-US" sz="2800" dirty="0"/>
          </a:p>
        </p:txBody>
      </p:sp>
      <p:sp>
        <p:nvSpPr>
          <p:cNvPr id="4" name="TextBox 3"/>
          <p:cNvSpPr txBox="1"/>
          <p:nvPr/>
        </p:nvSpPr>
        <p:spPr>
          <a:xfrm>
            <a:off x="214282" y="3000372"/>
            <a:ext cx="2714612" cy="523220"/>
          </a:xfrm>
          <a:prstGeom prst="rect">
            <a:avLst/>
          </a:prstGeom>
          <a:noFill/>
        </p:spPr>
        <p:txBody>
          <a:bodyPr wrap="square" rtlCol="0">
            <a:spAutoFit/>
          </a:bodyPr>
          <a:lstStyle/>
          <a:p>
            <a:r>
              <a:rPr lang="zh-CN" altLang="en-US" sz="2800" dirty="0" smtClean="0"/>
              <a:t>中国扶贫基金</a:t>
            </a:r>
            <a:endParaRPr lang="zh-CN" altLang="en-US" sz="2800" dirty="0"/>
          </a:p>
        </p:txBody>
      </p:sp>
      <p:sp>
        <p:nvSpPr>
          <p:cNvPr id="5" name="TextBox 4"/>
          <p:cNvSpPr txBox="1"/>
          <p:nvPr/>
        </p:nvSpPr>
        <p:spPr>
          <a:xfrm>
            <a:off x="214282" y="3429000"/>
            <a:ext cx="8072494" cy="2246769"/>
          </a:xfrm>
          <a:prstGeom prst="rect">
            <a:avLst/>
          </a:prstGeom>
          <a:noFill/>
        </p:spPr>
        <p:txBody>
          <a:bodyPr wrap="square" rtlCol="0">
            <a:spAutoFit/>
          </a:bodyPr>
          <a:lstStyle/>
          <a:p>
            <a:r>
              <a:rPr lang="zh-CN" altLang="en-US" sz="2800" dirty="0" smtClean="0"/>
              <a:t>通过项目援助、受援人参与等方式，帮助贫困社区的弱势群体改善生产、生活和健康条件并提高其素质和能力，实现脱贫致富。</a:t>
            </a:r>
          </a:p>
          <a:p>
            <a:r>
              <a:rPr lang="zh-CN" altLang="en-US" sz="2800" dirty="0" smtClean="0"/>
              <a:t/>
            </a:r>
            <a:br>
              <a:rPr lang="zh-CN" altLang="en-US" sz="2800" dirty="0" smtClean="0"/>
            </a:br>
            <a:endParaRPr lang="zh-CN" altLang="en-US" sz="2800" dirty="0"/>
          </a:p>
        </p:txBody>
      </p:sp>
      <p:sp>
        <p:nvSpPr>
          <p:cNvPr id="6" name="TextBox 5"/>
          <p:cNvSpPr txBox="1"/>
          <p:nvPr/>
        </p:nvSpPr>
        <p:spPr>
          <a:xfrm>
            <a:off x="214282" y="5214950"/>
            <a:ext cx="8715404" cy="1384995"/>
          </a:xfrm>
          <a:prstGeom prst="rect">
            <a:avLst/>
          </a:prstGeom>
          <a:noFill/>
        </p:spPr>
        <p:txBody>
          <a:bodyPr wrap="square" rtlCol="0">
            <a:spAutoFit/>
          </a:bodyPr>
          <a:lstStyle/>
          <a:p>
            <a:r>
              <a:rPr lang="en-US" altLang="zh-CN" sz="2800" dirty="0" smtClean="0"/>
              <a:t>1953</a:t>
            </a:r>
            <a:r>
              <a:rPr lang="zh-CN" altLang="en-US" sz="2800" dirty="0" smtClean="0"/>
              <a:t>年，</a:t>
            </a:r>
            <a:r>
              <a:rPr lang="en-US" altLang="zh-CN" sz="2800" dirty="0" smtClean="0"/>
              <a:t>UNICEF</a:t>
            </a:r>
            <a:r>
              <a:rPr lang="zh-CN" altLang="en-US" sz="2800" dirty="0" smtClean="0"/>
              <a:t>成为联合国系统的永久成员，并受联合国大会的委托致力于实现全球</a:t>
            </a:r>
            <a:r>
              <a:rPr lang="zh-CN" altLang="en-US" sz="2800" dirty="0" smtClean="0">
                <a:solidFill>
                  <a:srgbClr val="FF0000"/>
                </a:solidFill>
              </a:rPr>
              <a:t>各国母婴和儿童的生存、发展、受保护和参与的权利</a:t>
            </a:r>
            <a:r>
              <a:rPr lang="zh-CN" altLang="en-US" sz="2800" dirty="0" smtClean="0"/>
              <a:t>。</a:t>
            </a:r>
            <a:endParaRPr lang="zh-CN" altLang="en-US" sz="2800" dirty="0"/>
          </a:p>
        </p:txBody>
      </p:sp>
      <p:sp>
        <p:nvSpPr>
          <p:cNvPr id="7" name="TextBox 6"/>
          <p:cNvSpPr txBox="1"/>
          <p:nvPr/>
        </p:nvSpPr>
        <p:spPr>
          <a:xfrm>
            <a:off x="214282" y="4786322"/>
            <a:ext cx="3286116" cy="523220"/>
          </a:xfrm>
          <a:prstGeom prst="rect">
            <a:avLst/>
          </a:prstGeom>
          <a:noFill/>
        </p:spPr>
        <p:txBody>
          <a:bodyPr wrap="square" rtlCol="0">
            <a:spAutoFit/>
          </a:bodyPr>
          <a:lstStyle/>
          <a:p>
            <a:r>
              <a:rPr lang="zh-CN" altLang="en-US" sz="2800" dirty="0" smtClean="0"/>
              <a:t>联合国儿童基金会</a:t>
            </a:r>
            <a:endParaRPr lang="zh-CN"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2442</Words>
  <Application>Microsoft Office PowerPoint</Application>
  <PresentationFormat>全屏显示(4:3)</PresentationFormat>
  <Paragraphs>95</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主题</vt:lpstr>
      <vt:lpstr>社会抚养和补助</vt:lpstr>
      <vt:lpstr>幻灯片 2</vt:lpstr>
      <vt:lpstr>对于一个正常贫困家庭：</vt:lpstr>
      <vt:lpstr>幻灯片 4</vt:lpstr>
      <vt:lpstr>贫困孤独症儿童</vt:lpstr>
      <vt:lpstr>不同地区的不同政策</vt:lpstr>
      <vt:lpstr>幻灯片 7</vt:lpstr>
      <vt:lpstr>幻灯片 8</vt:lpstr>
      <vt:lpstr>幻灯片 9</vt:lpstr>
      <vt:lpstr>幻灯片 10</vt:lpstr>
      <vt:lpstr>幻灯片 11</vt:lpstr>
      <vt:lpstr>幻灯片 12</vt:lpstr>
      <vt:lpstr>幻灯片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社会抚养和补助</dc:title>
  <dc:creator>Administrator</dc:creator>
  <cp:lastModifiedBy>XZJD</cp:lastModifiedBy>
  <cp:revision>35</cp:revision>
  <dcterms:created xsi:type="dcterms:W3CDTF">2017-06-30T07:17:12Z</dcterms:created>
  <dcterms:modified xsi:type="dcterms:W3CDTF">2017-06-30T10:59:28Z</dcterms:modified>
</cp:coreProperties>
</file>