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713" r:id="rId3"/>
    <p:sldId id="702" r:id="rId5"/>
    <p:sldId id="723" r:id="rId6"/>
    <p:sldId id="332" r:id="rId7"/>
    <p:sldId id="334" r:id="rId8"/>
    <p:sldId id="322" r:id="rId9"/>
    <p:sldId id="323" r:id="rId10"/>
    <p:sldId id="335" r:id="rId11"/>
    <p:sldId id="333" r:id="rId12"/>
    <p:sldId id="1870" r:id="rId13"/>
    <p:sldId id="324" r:id="rId14"/>
    <p:sldId id="325" r:id="rId15"/>
    <p:sldId id="336" r:id="rId16"/>
    <p:sldId id="1871" r:id="rId17"/>
    <p:sldId id="1872" r:id="rId18"/>
    <p:sldId id="328" r:id="rId19"/>
    <p:sldId id="1882" r:id="rId20"/>
    <p:sldId id="1876" r:id="rId21"/>
    <p:sldId id="342" r:id="rId22"/>
    <p:sldId id="343" r:id="rId23"/>
    <p:sldId id="345" r:id="rId24"/>
    <p:sldId id="351" r:id="rId25"/>
    <p:sldId id="1883" r:id="rId26"/>
    <p:sldId id="403" r:id="rId27"/>
    <p:sldId id="346" r:id="rId28"/>
    <p:sldId id="374" r:id="rId29"/>
    <p:sldId id="1884" r:id="rId30"/>
    <p:sldId id="1886" r:id="rId31"/>
    <p:sldId id="1887" r:id="rId32"/>
    <p:sldId id="1888" r:id="rId33"/>
    <p:sldId id="1889" r:id="rId34"/>
    <p:sldId id="1890" r:id="rId35"/>
    <p:sldId id="1885" r:id="rId36"/>
    <p:sldId id="1891" r:id="rId37"/>
    <p:sldId id="1892" r:id="rId38"/>
    <p:sldId id="381" r:id="rId39"/>
    <p:sldId id="382" r:id="rId40"/>
    <p:sldId id="1895" r:id="rId41"/>
    <p:sldId id="1893" r:id="rId42"/>
    <p:sldId id="1894" r:id="rId43"/>
    <p:sldId id="407" r:id="rId44"/>
    <p:sldId id="1877" r:id="rId45"/>
    <p:sldId id="1896" r:id="rId46"/>
    <p:sldId id="1897" r:id="rId47"/>
    <p:sldId id="1898" r:id="rId48"/>
    <p:sldId id="1878" r:id="rId49"/>
    <p:sldId id="1899" r:id="rId50"/>
    <p:sldId id="384" r:id="rId51"/>
    <p:sldId id="376" r:id="rId52"/>
    <p:sldId id="1080" r:id="rId53"/>
    <p:sldId id="1081" r:id="rId54"/>
    <p:sldId id="1730" r:id="rId55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&amp;目录页" id="{4C8F022F-598F-46C2-8DC4-1C2A07370D57}">
          <p14:sldIdLst>
            <p14:sldId id="713"/>
            <p14:sldId id="702"/>
            <p14:sldId id="723"/>
            <p14:sldId id="332"/>
            <p14:sldId id="334"/>
            <p14:sldId id="322"/>
            <p14:sldId id="323"/>
            <p14:sldId id="335"/>
            <p14:sldId id="333"/>
            <p14:sldId id="1870"/>
            <p14:sldId id="324"/>
            <p14:sldId id="325"/>
            <p14:sldId id="336"/>
            <p14:sldId id="1871"/>
            <p14:sldId id="1872"/>
            <p14:sldId id="328"/>
            <p14:sldId id="1882"/>
            <p14:sldId id="1876"/>
            <p14:sldId id="342"/>
            <p14:sldId id="343"/>
            <p14:sldId id="345"/>
            <p14:sldId id="351"/>
            <p14:sldId id="1883"/>
            <p14:sldId id="403"/>
            <p14:sldId id="346"/>
            <p14:sldId id="374"/>
            <p14:sldId id="1884"/>
            <p14:sldId id="1886"/>
            <p14:sldId id="1887"/>
            <p14:sldId id="1888"/>
            <p14:sldId id="1889"/>
            <p14:sldId id="1890"/>
            <p14:sldId id="1885"/>
            <p14:sldId id="1891"/>
            <p14:sldId id="1892"/>
            <p14:sldId id="381"/>
            <p14:sldId id="382"/>
            <p14:sldId id="1895"/>
            <p14:sldId id="1893"/>
            <p14:sldId id="1894"/>
            <p14:sldId id="407"/>
            <p14:sldId id="1877"/>
            <p14:sldId id="1896"/>
            <p14:sldId id="1897"/>
            <p14:sldId id="1898"/>
            <p14:sldId id="1878"/>
            <p14:sldId id="1899"/>
            <p14:sldId id="384"/>
            <p14:sldId id="376"/>
            <p14:sldId id="1080"/>
            <p14:sldId id="1081"/>
            <p14:sldId id="173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xiping301@163.com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FAA"/>
    <a:srgbClr val="FFE85B"/>
    <a:srgbClr val="E6E6E6"/>
    <a:srgbClr val="CCAF00"/>
    <a:srgbClr val="FFFFFF"/>
    <a:srgbClr val="85C226"/>
    <a:srgbClr val="202020"/>
    <a:srgbClr val="1F1F1F"/>
    <a:srgbClr val="1A1A1A"/>
    <a:srgbClr val="B8E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3419" autoAdjust="0"/>
  </p:normalViewPr>
  <p:slideViewPr>
    <p:cSldViewPr snapToGrid="0">
      <p:cViewPr varScale="1">
        <p:scale>
          <a:sx n="114" d="100"/>
          <a:sy n="114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2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CC95FEE7-247A-483C-BF61-64817D283A5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1D204942-8505-4A9C-A617-701806E318A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2720250" y="11940"/>
            <a:ext cx="6751500" cy="6834120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27" name="标题 1"/>
          <p:cNvSpPr>
            <a:spLocks noGrp="1"/>
          </p:cNvSpPr>
          <p:nvPr>
            <p:ph type="ctrTitle"/>
          </p:nvPr>
        </p:nvSpPr>
        <p:spPr>
          <a:xfrm>
            <a:off x="870640" y="3540782"/>
            <a:ext cx="10457760" cy="1324073"/>
          </a:xfrm>
        </p:spPr>
        <p:txBody>
          <a:bodyPr anchor="b"/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31" name="矩形 30"/>
          <p:cNvSpPr/>
          <p:nvPr userDrawn="1"/>
        </p:nvSpPr>
        <p:spPr>
          <a:xfrm>
            <a:off x="0" y="3318919"/>
            <a:ext cx="12192000" cy="846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任意多边形: 形状 2"/>
          <p:cNvSpPr/>
          <p:nvPr userDrawn="1"/>
        </p:nvSpPr>
        <p:spPr>
          <a:xfrm>
            <a:off x="1" y="3535764"/>
            <a:ext cx="1715292" cy="1107412"/>
          </a:xfrm>
          <a:custGeom>
            <a:avLst/>
            <a:gdLst>
              <a:gd name="connsiteX0" fmla="*/ 0 w 1705131"/>
              <a:gd name="connsiteY0" fmla="*/ 0 h 1078612"/>
              <a:gd name="connsiteX1" fmla="*/ 1705131 w 1705131"/>
              <a:gd name="connsiteY1" fmla="*/ 0 h 1078612"/>
              <a:gd name="connsiteX2" fmla="*/ 1705131 w 1705131"/>
              <a:gd name="connsiteY2" fmla="*/ 1078612 h 1078612"/>
              <a:gd name="connsiteX3" fmla="*/ 0 w 1705131"/>
              <a:gd name="connsiteY3" fmla="*/ 1078612 h 1078612"/>
              <a:gd name="connsiteX4" fmla="*/ 0 w 1705131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5131" h="1078612">
                <a:moveTo>
                  <a:pt x="0" y="0"/>
                </a:moveTo>
                <a:lnTo>
                  <a:pt x="1705131" y="0"/>
                </a:lnTo>
                <a:lnTo>
                  <a:pt x="1705131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4" name="任意多边形: 形状 3"/>
          <p:cNvSpPr/>
          <p:nvPr userDrawn="1"/>
        </p:nvSpPr>
        <p:spPr>
          <a:xfrm>
            <a:off x="1744092" y="3535764"/>
            <a:ext cx="1716029" cy="11074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3488920" y="3535764"/>
            <a:ext cx="1716028" cy="1107412"/>
          </a:xfrm>
          <a:custGeom>
            <a:avLst/>
            <a:gdLst>
              <a:gd name="connsiteX0" fmla="*/ 0 w 1716028"/>
              <a:gd name="connsiteY0" fmla="*/ 0 h 1078612"/>
              <a:gd name="connsiteX1" fmla="*/ 1716028 w 1716028"/>
              <a:gd name="connsiteY1" fmla="*/ 0 h 1078612"/>
              <a:gd name="connsiteX2" fmla="*/ 1716028 w 1716028"/>
              <a:gd name="connsiteY2" fmla="*/ 1078612 h 1078612"/>
              <a:gd name="connsiteX3" fmla="*/ 0 w 1716028"/>
              <a:gd name="connsiteY3" fmla="*/ 1078612 h 1078612"/>
              <a:gd name="connsiteX4" fmla="*/ 0 w 1716028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8" h="1078612">
                <a:moveTo>
                  <a:pt x="0" y="0"/>
                </a:moveTo>
                <a:lnTo>
                  <a:pt x="1716028" y="0"/>
                </a:lnTo>
                <a:lnTo>
                  <a:pt x="1716028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5233750" y="3535764"/>
            <a:ext cx="1716027" cy="1107412"/>
          </a:xfrm>
          <a:custGeom>
            <a:avLst/>
            <a:gdLst>
              <a:gd name="connsiteX0" fmla="*/ 0 w 1716027"/>
              <a:gd name="connsiteY0" fmla="*/ 0 h 1078612"/>
              <a:gd name="connsiteX1" fmla="*/ 1716027 w 1716027"/>
              <a:gd name="connsiteY1" fmla="*/ 0 h 1078612"/>
              <a:gd name="connsiteX2" fmla="*/ 1716027 w 1716027"/>
              <a:gd name="connsiteY2" fmla="*/ 1078612 h 1078612"/>
              <a:gd name="connsiteX3" fmla="*/ 0 w 1716027"/>
              <a:gd name="connsiteY3" fmla="*/ 1078612 h 1078612"/>
              <a:gd name="connsiteX4" fmla="*/ 0 w 1716027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7" h="1078612">
                <a:moveTo>
                  <a:pt x="0" y="0"/>
                </a:moveTo>
                <a:lnTo>
                  <a:pt x="1716027" y="0"/>
                </a:lnTo>
                <a:lnTo>
                  <a:pt x="1716027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6978577" y="3535764"/>
            <a:ext cx="1716029" cy="11074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8723406" y="3535764"/>
            <a:ext cx="1716029" cy="11074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0468234" y="3535764"/>
            <a:ext cx="1723766" cy="1107412"/>
          </a:xfrm>
          <a:custGeom>
            <a:avLst/>
            <a:gdLst>
              <a:gd name="connsiteX0" fmla="*/ 0 w 1716026"/>
              <a:gd name="connsiteY0" fmla="*/ 0 h 1078612"/>
              <a:gd name="connsiteX1" fmla="*/ 1716026 w 1716026"/>
              <a:gd name="connsiteY1" fmla="*/ 0 h 1078612"/>
              <a:gd name="connsiteX2" fmla="*/ 1716026 w 1716026"/>
              <a:gd name="connsiteY2" fmla="*/ 1078612 h 1078612"/>
              <a:gd name="connsiteX3" fmla="*/ 0 w 1716026"/>
              <a:gd name="connsiteY3" fmla="*/ 1078612 h 1078612"/>
              <a:gd name="connsiteX4" fmla="*/ 0 w 1716026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6" h="1078612">
                <a:moveTo>
                  <a:pt x="0" y="0"/>
                </a:moveTo>
                <a:lnTo>
                  <a:pt x="1716026" y="0"/>
                </a:lnTo>
                <a:lnTo>
                  <a:pt x="1716026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1" y="4671976"/>
            <a:ext cx="1715292" cy="1078612"/>
          </a:xfrm>
          <a:custGeom>
            <a:avLst/>
            <a:gdLst>
              <a:gd name="connsiteX0" fmla="*/ 0 w 1705131"/>
              <a:gd name="connsiteY0" fmla="*/ 0 h 1078612"/>
              <a:gd name="connsiteX1" fmla="*/ 1705131 w 1705131"/>
              <a:gd name="connsiteY1" fmla="*/ 0 h 1078612"/>
              <a:gd name="connsiteX2" fmla="*/ 1705131 w 1705131"/>
              <a:gd name="connsiteY2" fmla="*/ 1078612 h 1078612"/>
              <a:gd name="connsiteX3" fmla="*/ 0 w 1705131"/>
              <a:gd name="connsiteY3" fmla="*/ 1078612 h 1078612"/>
              <a:gd name="connsiteX4" fmla="*/ 0 w 1705131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5131" h="1078612">
                <a:moveTo>
                  <a:pt x="0" y="0"/>
                </a:moveTo>
                <a:lnTo>
                  <a:pt x="1705131" y="0"/>
                </a:lnTo>
                <a:lnTo>
                  <a:pt x="1705131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744092" y="4671976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3488920" y="4671976"/>
            <a:ext cx="1716028" cy="1078612"/>
          </a:xfrm>
          <a:custGeom>
            <a:avLst/>
            <a:gdLst>
              <a:gd name="connsiteX0" fmla="*/ 0 w 1716028"/>
              <a:gd name="connsiteY0" fmla="*/ 0 h 1078612"/>
              <a:gd name="connsiteX1" fmla="*/ 1716028 w 1716028"/>
              <a:gd name="connsiteY1" fmla="*/ 0 h 1078612"/>
              <a:gd name="connsiteX2" fmla="*/ 1716028 w 1716028"/>
              <a:gd name="connsiteY2" fmla="*/ 1078612 h 1078612"/>
              <a:gd name="connsiteX3" fmla="*/ 0 w 1716028"/>
              <a:gd name="connsiteY3" fmla="*/ 1078612 h 1078612"/>
              <a:gd name="connsiteX4" fmla="*/ 0 w 1716028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8" h="1078612">
                <a:moveTo>
                  <a:pt x="0" y="0"/>
                </a:moveTo>
                <a:lnTo>
                  <a:pt x="1716028" y="0"/>
                </a:lnTo>
                <a:lnTo>
                  <a:pt x="1716028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5233750" y="4671976"/>
            <a:ext cx="1716027" cy="1078612"/>
          </a:xfrm>
          <a:custGeom>
            <a:avLst/>
            <a:gdLst>
              <a:gd name="connsiteX0" fmla="*/ 0 w 1716027"/>
              <a:gd name="connsiteY0" fmla="*/ 0 h 1078612"/>
              <a:gd name="connsiteX1" fmla="*/ 1716027 w 1716027"/>
              <a:gd name="connsiteY1" fmla="*/ 0 h 1078612"/>
              <a:gd name="connsiteX2" fmla="*/ 1716027 w 1716027"/>
              <a:gd name="connsiteY2" fmla="*/ 1078612 h 1078612"/>
              <a:gd name="connsiteX3" fmla="*/ 0 w 1716027"/>
              <a:gd name="connsiteY3" fmla="*/ 1078612 h 1078612"/>
              <a:gd name="connsiteX4" fmla="*/ 0 w 1716027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7" h="1078612">
                <a:moveTo>
                  <a:pt x="0" y="0"/>
                </a:moveTo>
                <a:lnTo>
                  <a:pt x="1716027" y="0"/>
                </a:lnTo>
                <a:lnTo>
                  <a:pt x="1716027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6978577" y="4671976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8723406" y="4671976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0468234" y="4671976"/>
            <a:ext cx="1723766" cy="1078612"/>
          </a:xfrm>
          <a:custGeom>
            <a:avLst/>
            <a:gdLst>
              <a:gd name="connsiteX0" fmla="*/ 0 w 1716026"/>
              <a:gd name="connsiteY0" fmla="*/ 0 h 1078612"/>
              <a:gd name="connsiteX1" fmla="*/ 1716026 w 1716026"/>
              <a:gd name="connsiteY1" fmla="*/ 0 h 1078612"/>
              <a:gd name="connsiteX2" fmla="*/ 1716026 w 1716026"/>
              <a:gd name="connsiteY2" fmla="*/ 1078612 h 1078612"/>
              <a:gd name="connsiteX3" fmla="*/ 0 w 1716026"/>
              <a:gd name="connsiteY3" fmla="*/ 1078612 h 1078612"/>
              <a:gd name="connsiteX4" fmla="*/ 0 w 1716026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6" h="1078612">
                <a:moveTo>
                  <a:pt x="0" y="0"/>
                </a:moveTo>
                <a:lnTo>
                  <a:pt x="1716026" y="0"/>
                </a:lnTo>
                <a:lnTo>
                  <a:pt x="1716026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" y="5779388"/>
            <a:ext cx="1715292" cy="1078612"/>
          </a:xfrm>
          <a:custGeom>
            <a:avLst/>
            <a:gdLst>
              <a:gd name="connsiteX0" fmla="*/ 0 w 1705131"/>
              <a:gd name="connsiteY0" fmla="*/ 0 h 1078612"/>
              <a:gd name="connsiteX1" fmla="*/ 1705131 w 1705131"/>
              <a:gd name="connsiteY1" fmla="*/ 0 h 1078612"/>
              <a:gd name="connsiteX2" fmla="*/ 1705131 w 1705131"/>
              <a:gd name="connsiteY2" fmla="*/ 1078612 h 1078612"/>
              <a:gd name="connsiteX3" fmla="*/ 0 w 1705131"/>
              <a:gd name="connsiteY3" fmla="*/ 1078612 h 1078612"/>
              <a:gd name="connsiteX4" fmla="*/ 0 w 1705131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5131" h="1078612">
                <a:moveTo>
                  <a:pt x="0" y="0"/>
                </a:moveTo>
                <a:lnTo>
                  <a:pt x="1705131" y="0"/>
                </a:lnTo>
                <a:lnTo>
                  <a:pt x="1705131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744092" y="5779388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3488920" y="5779388"/>
            <a:ext cx="1716028" cy="1078612"/>
          </a:xfrm>
          <a:custGeom>
            <a:avLst/>
            <a:gdLst>
              <a:gd name="connsiteX0" fmla="*/ 0 w 1716028"/>
              <a:gd name="connsiteY0" fmla="*/ 0 h 1078612"/>
              <a:gd name="connsiteX1" fmla="*/ 1716028 w 1716028"/>
              <a:gd name="connsiteY1" fmla="*/ 0 h 1078612"/>
              <a:gd name="connsiteX2" fmla="*/ 1716028 w 1716028"/>
              <a:gd name="connsiteY2" fmla="*/ 1078612 h 1078612"/>
              <a:gd name="connsiteX3" fmla="*/ 0 w 1716028"/>
              <a:gd name="connsiteY3" fmla="*/ 1078612 h 1078612"/>
              <a:gd name="connsiteX4" fmla="*/ 0 w 1716028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8" h="1078612">
                <a:moveTo>
                  <a:pt x="0" y="0"/>
                </a:moveTo>
                <a:lnTo>
                  <a:pt x="1716028" y="0"/>
                </a:lnTo>
                <a:lnTo>
                  <a:pt x="1716028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5233750" y="5779388"/>
            <a:ext cx="1716027" cy="1078612"/>
          </a:xfrm>
          <a:custGeom>
            <a:avLst/>
            <a:gdLst>
              <a:gd name="connsiteX0" fmla="*/ 0 w 1716027"/>
              <a:gd name="connsiteY0" fmla="*/ 0 h 1078612"/>
              <a:gd name="connsiteX1" fmla="*/ 1716027 w 1716027"/>
              <a:gd name="connsiteY1" fmla="*/ 0 h 1078612"/>
              <a:gd name="connsiteX2" fmla="*/ 1716027 w 1716027"/>
              <a:gd name="connsiteY2" fmla="*/ 1078612 h 1078612"/>
              <a:gd name="connsiteX3" fmla="*/ 0 w 1716027"/>
              <a:gd name="connsiteY3" fmla="*/ 1078612 h 1078612"/>
              <a:gd name="connsiteX4" fmla="*/ 0 w 1716027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7" h="1078612">
                <a:moveTo>
                  <a:pt x="0" y="0"/>
                </a:moveTo>
                <a:lnTo>
                  <a:pt x="1716027" y="0"/>
                </a:lnTo>
                <a:lnTo>
                  <a:pt x="1716027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6978577" y="5779388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8723406" y="5779388"/>
            <a:ext cx="1716029" cy="1078612"/>
          </a:xfrm>
          <a:custGeom>
            <a:avLst/>
            <a:gdLst>
              <a:gd name="connsiteX0" fmla="*/ 0 w 1716029"/>
              <a:gd name="connsiteY0" fmla="*/ 0 h 1078612"/>
              <a:gd name="connsiteX1" fmla="*/ 1716029 w 1716029"/>
              <a:gd name="connsiteY1" fmla="*/ 0 h 1078612"/>
              <a:gd name="connsiteX2" fmla="*/ 1716029 w 1716029"/>
              <a:gd name="connsiteY2" fmla="*/ 1078612 h 1078612"/>
              <a:gd name="connsiteX3" fmla="*/ 0 w 1716029"/>
              <a:gd name="connsiteY3" fmla="*/ 1078612 h 1078612"/>
              <a:gd name="connsiteX4" fmla="*/ 0 w 1716029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9" h="1078612">
                <a:moveTo>
                  <a:pt x="0" y="0"/>
                </a:moveTo>
                <a:lnTo>
                  <a:pt x="1716029" y="0"/>
                </a:lnTo>
                <a:lnTo>
                  <a:pt x="1716029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0468234" y="5779388"/>
            <a:ext cx="1723766" cy="1078612"/>
          </a:xfrm>
          <a:custGeom>
            <a:avLst/>
            <a:gdLst>
              <a:gd name="connsiteX0" fmla="*/ 0 w 1716026"/>
              <a:gd name="connsiteY0" fmla="*/ 0 h 1078612"/>
              <a:gd name="connsiteX1" fmla="*/ 1716026 w 1716026"/>
              <a:gd name="connsiteY1" fmla="*/ 0 h 1078612"/>
              <a:gd name="connsiteX2" fmla="*/ 1716026 w 1716026"/>
              <a:gd name="connsiteY2" fmla="*/ 1078612 h 1078612"/>
              <a:gd name="connsiteX3" fmla="*/ 0 w 1716026"/>
              <a:gd name="connsiteY3" fmla="*/ 1078612 h 1078612"/>
              <a:gd name="connsiteX4" fmla="*/ 0 w 1716026"/>
              <a:gd name="connsiteY4" fmla="*/ 0 h 10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26" h="1078612">
                <a:moveTo>
                  <a:pt x="0" y="0"/>
                </a:moveTo>
                <a:lnTo>
                  <a:pt x="1716026" y="0"/>
                </a:lnTo>
                <a:lnTo>
                  <a:pt x="1716026" y="1078612"/>
                </a:lnTo>
                <a:lnTo>
                  <a:pt x="0" y="107861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0" y="0"/>
            <a:ext cx="4858841" cy="6858001"/>
            <a:chOff x="5834865" y="0"/>
            <a:chExt cx="4858841" cy="6858001"/>
          </a:xfrm>
          <a:solidFill>
            <a:schemeClr val="accent6"/>
          </a:solidFill>
        </p:grpSpPr>
        <p:sp>
          <p:nvSpPr>
            <p:cNvPr id="25" name="任意多边形: 形状 24"/>
            <p:cNvSpPr/>
            <p:nvPr userDrawn="1"/>
          </p:nvSpPr>
          <p:spPr>
            <a:xfrm>
              <a:off x="5834865" y="0"/>
              <a:ext cx="1600414" cy="1120268"/>
            </a:xfrm>
            <a:custGeom>
              <a:avLst/>
              <a:gdLst>
                <a:gd name="connsiteX0" fmla="*/ 0 w 1600414"/>
                <a:gd name="connsiteY0" fmla="*/ 0 h 1120268"/>
                <a:gd name="connsiteX1" fmla="*/ 1600414 w 1600414"/>
                <a:gd name="connsiteY1" fmla="*/ 0 h 1120268"/>
                <a:gd name="connsiteX2" fmla="*/ 1600414 w 1600414"/>
                <a:gd name="connsiteY2" fmla="*/ 1120268 h 1120268"/>
                <a:gd name="connsiteX3" fmla="*/ 0 w 1600414"/>
                <a:gd name="connsiteY3" fmla="*/ 1120268 h 1120268"/>
                <a:gd name="connsiteX4" fmla="*/ 0 w 1600414"/>
                <a:gd name="connsiteY4" fmla="*/ 0 h 11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8">
                  <a:moveTo>
                    <a:pt x="0" y="0"/>
                  </a:moveTo>
                  <a:lnTo>
                    <a:pt x="1600414" y="0"/>
                  </a:lnTo>
                  <a:lnTo>
                    <a:pt x="1600414" y="1120268"/>
                  </a:lnTo>
                  <a:lnTo>
                    <a:pt x="0" y="11202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6" name="任意多边形: 形状 25"/>
            <p:cNvSpPr/>
            <p:nvPr userDrawn="1"/>
          </p:nvSpPr>
          <p:spPr>
            <a:xfrm>
              <a:off x="7464079" y="0"/>
              <a:ext cx="1600414" cy="1120268"/>
            </a:xfrm>
            <a:custGeom>
              <a:avLst/>
              <a:gdLst>
                <a:gd name="connsiteX0" fmla="*/ 0 w 1600414"/>
                <a:gd name="connsiteY0" fmla="*/ 0 h 1120268"/>
                <a:gd name="connsiteX1" fmla="*/ 1600414 w 1600414"/>
                <a:gd name="connsiteY1" fmla="*/ 0 h 1120268"/>
                <a:gd name="connsiteX2" fmla="*/ 1600414 w 1600414"/>
                <a:gd name="connsiteY2" fmla="*/ 1120268 h 1120268"/>
                <a:gd name="connsiteX3" fmla="*/ 0 w 1600414"/>
                <a:gd name="connsiteY3" fmla="*/ 1120268 h 1120268"/>
                <a:gd name="connsiteX4" fmla="*/ 0 w 1600414"/>
                <a:gd name="connsiteY4" fmla="*/ 0 h 11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8">
                  <a:moveTo>
                    <a:pt x="0" y="0"/>
                  </a:moveTo>
                  <a:lnTo>
                    <a:pt x="1600414" y="0"/>
                  </a:lnTo>
                  <a:lnTo>
                    <a:pt x="1600414" y="1120268"/>
                  </a:lnTo>
                  <a:lnTo>
                    <a:pt x="0" y="11202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7" name="任意多边形: 形状 26"/>
            <p:cNvSpPr/>
            <p:nvPr userDrawn="1"/>
          </p:nvSpPr>
          <p:spPr>
            <a:xfrm>
              <a:off x="9093293" y="0"/>
              <a:ext cx="1600413" cy="1120268"/>
            </a:xfrm>
            <a:custGeom>
              <a:avLst/>
              <a:gdLst>
                <a:gd name="connsiteX0" fmla="*/ 0 w 1600413"/>
                <a:gd name="connsiteY0" fmla="*/ 0 h 1120268"/>
                <a:gd name="connsiteX1" fmla="*/ 1600413 w 1600413"/>
                <a:gd name="connsiteY1" fmla="*/ 0 h 1120268"/>
                <a:gd name="connsiteX2" fmla="*/ 1600413 w 1600413"/>
                <a:gd name="connsiteY2" fmla="*/ 1120268 h 1120268"/>
                <a:gd name="connsiteX3" fmla="*/ 0 w 1600413"/>
                <a:gd name="connsiteY3" fmla="*/ 1120268 h 1120268"/>
                <a:gd name="connsiteX4" fmla="*/ 0 w 1600413"/>
                <a:gd name="connsiteY4" fmla="*/ 0 h 11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20268">
                  <a:moveTo>
                    <a:pt x="0" y="0"/>
                  </a:moveTo>
                  <a:lnTo>
                    <a:pt x="1600413" y="0"/>
                  </a:lnTo>
                  <a:lnTo>
                    <a:pt x="1600413" y="1120268"/>
                  </a:lnTo>
                  <a:lnTo>
                    <a:pt x="0" y="11202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8" name="任意多边形: 形状 27"/>
            <p:cNvSpPr/>
            <p:nvPr userDrawn="1"/>
          </p:nvSpPr>
          <p:spPr>
            <a:xfrm>
              <a:off x="5834865" y="1149069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9" name="任意多边形: 形状 28"/>
            <p:cNvSpPr/>
            <p:nvPr userDrawn="1"/>
          </p:nvSpPr>
          <p:spPr>
            <a:xfrm>
              <a:off x="7464079" y="1149069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0" name="任意多边形: 形状 29"/>
            <p:cNvSpPr/>
            <p:nvPr userDrawn="1"/>
          </p:nvSpPr>
          <p:spPr>
            <a:xfrm>
              <a:off x="9093293" y="1149069"/>
              <a:ext cx="1600413" cy="1120267"/>
            </a:xfrm>
            <a:custGeom>
              <a:avLst/>
              <a:gdLst>
                <a:gd name="connsiteX0" fmla="*/ 0 w 1600413"/>
                <a:gd name="connsiteY0" fmla="*/ 0 h 1120267"/>
                <a:gd name="connsiteX1" fmla="*/ 1600413 w 1600413"/>
                <a:gd name="connsiteY1" fmla="*/ 0 h 1120267"/>
                <a:gd name="connsiteX2" fmla="*/ 1600413 w 1600413"/>
                <a:gd name="connsiteY2" fmla="*/ 1120267 h 1120267"/>
                <a:gd name="connsiteX3" fmla="*/ 0 w 1600413"/>
                <a:gd name="connsiteY3" fmla="*/ 1120267 h 1120267"/>
                <a:gd name="connsiteX4" fmla="*/ 0 w 1600413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20267">
                  <a:moveTo>
                    <a:pt x="0" y="0"/>
                  </a:moveTo>
                  <a:lnTo>
                    <a:pt x="1600413" y="0"/>
                  </a:lnTo>
                  <a:lnTo>
                    <a:pt x="1600413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1" name="任意多边形: 形状 30"/>
            <p:cNvSpPr/>
            <p:nvPr userDrawn="1"/>
          </p:nvSpPr>
          <p:spPr>
            <a:xfrm>
              <a:off x="5834865" y="2298136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2" name="任意多边形: 形状 31"/>
            <p:cNvSpPr/>
            <p:nvPr userDrawn="1"/>
          </p:nvSpPr>
          <p:spPr>
            <a:xfrm>
              <a:off x="7464079" y="2298136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3" name="任意多边形: 形状 32"/>
            <p:cNvSpPr/>
            <p:nvPr userDrawn="1"/>
          </p:nvSpPr>
          <p:spPr>
            <a:xfrm>
              <a:off x="9093293" y="2298136"/>
              <a:ext cx="1600413" cy="1120267"/>
            </a:xfrm>
            <a:custGeom>
              <a:avLst/>
              <a:gdLst>
                <a:gd name="connsiteX0" fmla="*/ 0 w 1600413"/>
                <a:gd name="connsiteY0" fmla="*/ 0 h 1120267"/>
                <a:gd name="connsiteX1" fmla="*/ 1600413 w 1600413"/>
                <a:gd name="connsiteY1" fmla="*/ 0 h 1120267"/>
                <a:gd name="connsiteX2" fmla="*/ 1600413 w 1600413"/>
                <a:gd name="connsiteY2" fmla="*/ 1120267 h 1120267"/>
                <a:gd name="connsiteX3" fmla="*/ 0 w 1600413"/>
                <a:gd name="connsiteY3" fmla="*/ 1120267 h 1120267"/>
                <a:gd name="connsiteX4" fmla="*/ 0 w 1600413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20267">
                  <a:moveTo>
                    <a:pt x="0" y="0"/>
                  </a:moveTo>
                  <a:lnTo>
                    <a:pt x="1600413" y="0"/>
                  </a:lnTo>
                  <a:lnTo>
                    <a:pt x="1600413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4" name="任意多边形: 形状 33"/>
            <p:cNvSpPr/>
            <p:nvPr userDrawn="1"/>
          </p:nvSpPr>
          <p:spPr>
            <a:xfrm>
              <a:off x="5834865" y="3447202"/>
              <a:ext cx="1600414" cy="1120266"/>
            </a:xfrm>
            <a:custGeom>
              <a:avLst/>
              <a:gdLst>
                <a:gd name="connsiteX0" fmla="*/ 0 w 1600414"/>
                <a:gd name="connsiteY0" fmla="*/ 0 h 1120266"/>
                <a:gd name="connsiteX1" fmla="*/ 1600414 w 1600414"/>
                <a:gd name="connsiteY1" fmla="*/ 0 h 1120266"/>
                <a:gd name="connsiteX2" fmla="*/ 1600414 w 1600414"/>
                <a:gd name="connsiteY2" fmla="*/ 1120266 h 1120266"/>
                <a:gd name="connsiteX3" fmla="*/ 0 w 1600414"/>
                <a:gd name="connsiteY3" fmla="*/ 1120266 h 1120266"/>
                <a:gd name="connsiteX4" fmla="*/ 0 w 1600414"/>
                <a:gd name="connsiteY4" fmla="*/ 0 h 112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6">
                  <a:moveTo>
                    <a:pt x="0" y="0"/>
                  </a:moveTo>
                  <a:lnTo>
                    <a:pt x="1600414" y="0"/>
                  </a:lnTo>
                  <a:lnTo>
                    <a:pt x="1600414" y="1120266"/>
                  </a:lnTo>
                  <a:lnTo>
                    <a:pt x="0" y="1120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5" name="任意多边形: 形状 34"/>
            <p:cNvSpPr/>
            <p:nvPr userDrawn="1"/>
          </p:nvSpPr>
          <p:spPr>
            <a:xfrm>
              <a:off x="7464079" y="3447202"/>
              <a:ext cx="1600414" cy="1120266"/>
            </a:xfrm>
            <a:custGeom>
              <a:avLst/>
              <a:gdLst>
                <a:gd name="connsiteX0" fmla="*/ 0 w 1600414"/>
                <a:gd name="connsiteY0" fmla="*/ 0 h 1120266"/>
                <a:gd name="connsiteX1" fmla="*/ 1600414 w 1600414"/>
                <a:gd name="connsiteY1" fmla="*/ 0 h 1120266"/>
                <a:gd name="connsiteX2" fmla="*/ 1600414 w 1600414"/>
                <a:gd name="connsiteY2" fmla="*/ 1120266 h 1120266"/>
                <a:gd name="connsiteX3" fmla="*/ 0 w 1600414"/>
                <a:gd name="connsiteY3" fmla="*/ 1120266 h 1120266"/>
                <a:gd name="connsiteX4" fmla="*/ 0 w 1600414"/>
                <a:gd name="connsiteY4" fmla="*/ 0 h 112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6">
                  <a:moveTo>
                    <a:pt x="0" y="0"/>
                  </a:moveTo>
                  <a:lnTo>
                    <a:pt x="1600414" y="0"/>
                  </a:lnTo>
                  <a:lnTo>
                    <a:pt x="1600414" y="1120266"/>
                  </a:lnTo>
                  <a:lnTo>
                    <a:pt x="0" y="1120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6" name="任意多边形: 形状 35"/>
            <p:cNvSpPr/>
            <p:nvPr userDrawn="1"/>
          </p:nvSpPr>
          <p:spPr>
            <a:xfrm>
              <a:off x="9093293" y="3447202"/>
              <a:ext cx="1600413" cy="1120266"/>
            </a:xfrm>
            <a:custGeom>
              <a:avLst/>
              <a:gdLst>
                <a:gd name="connsiteX0" fmla="*/ 0 w 1600413"/>
                <a:gd name="connsiteY0" fmla="*/ 0 h 1120266"/>
                <a:gd name="connsiteX1" fmla="*/ 1600413 w 1600413"/>
                <a:gd name="connsiteY1" fmla="*/ 0 h 1120266"/>
                <a:gd name="connsiteX2" fmla="*/ 1600413 w 1600413"/>
                <a:gd name="connsiteY2" fmla="*/ 1120266 h 1120266"/>
                <a:gd name="connsiteX3" fmla="*/ 0 w 1600413"/>
                <a:gd name="connsiteY3" fmla="*/ 1120266 h 1120266"/>
                <a:gd name="connsiteX4" fmla="*/ 0 w 1600413"/>
                <a:gd name="connsiteY4" fmla="*/ 0 h 112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20266">
                  <a:moveTo>
                    <a:pt x="0" y="0"/>
                  </a:moveTo>
                  <a:lnTo>
                    <a:pt x="1600413" y="0"/>
                  </a:lnTo>
                  <a:lnTo>
                    <a:pt x="1600413" y="1120266"/>
                  </a:lnTo>
                  <a:lnTo>
                    <a:pt x="0" y="11202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7" name="任意多边形: 形状 36"/>
            <p:cNvSpPr/>
            <p:nvPr userDrawn="1"/>
          </p:nvSpPr>
          <p:spPr>
            <a:xfrm>
              <a:off x="5834865" y="4596269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8" name="任意多边形: 形状 37"/>
            <p:cNvSpPr/>
            <p:nvPr userDrawn="1"/>
          </p:nvSpPr>
          <p:spPr>
            <a:xfrm>
              <a:off x="7464079" y="4596269"/>
              <a:ext cx="1600414" cy="1120267"/>
            </a:xfrm>
            <a:custGeom>
              <a:avLst/>
              <a:gdLst>
                <a:gd name="connsiteX0" fmla="*/ 0 w 1600414"/>
                <a:gd name="connsiteY0" fmla="*/ 0 h 1120267"/>
                <a:gd name="connsiteX1" fmla="*/ 1600414 w 1600414"/>
                <a:gd name="connsiteY1" fmla="*/ 0 h 1120267"/>
                <a:gd name="connsiteX2" fmla="*/ 1600414 w 1600414"/>
                <a:gd name="connsiteY2" fmla="*/ 1120267 h 1120267"/>
                <a:gd name="connsiteX3" fmla="*/ 0 w 1600414"/>
                <a:gd name="connsiteY3" fmla="*/ 1120267 h 1120267"/>
                <a:gd name="connsiteX4" fmla="*/ 0 w 1600414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20267">
                  <a:moveTo>
                    <a:pt x="0" y="0"/>
                  </a:moveTo>
                  <a:lnTo>
                    <a:pt x="1600414" y="0"/>
                  </a:lnTo>
                  <a:lnTo>
                    <a:pt x="1600414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9" name="任意多边形: 形状 38"/>
            <p:cNvSpPr/>
            <p:nvPr userDrawn="1"/>
          </p:nvSpPr>
          <p:spPr>
            <a:xfrm>
              <a:off x="9093293" y="4596269"/>
              <a:ext cx="1600413" cy="1120267"/>
            </a:xfrm>
            <a:custGeom>
              <a:avLst/>
              <a:gdLst>
                <a:gd name="connsiteX0" fmla="*/ 0 w 1600413"/>
                <a:gd name="connsiteY0" fmla="*/ 0 h 1120267"/>
                <a:gd name="connsiteX1" fmla="*/ 1600413 w 1600413"/>
                <a:gd name="connsiteY1" fmla="*/ 0 h 1120267"/>
                <a:gd name="connsiteX2" fmla="*/ 1600413 w 1600413"/>
                <a:gd name="connsiteY2" fmla="*/ 1120267 h 1120267"/>
                <a:gd name="connsiteX3" fmla="*/ 0 w 1600413"/>
                <a:gd name="connsiteY3" fmla="*/ 1120267 h 1120267"/>
                <a:gd name="connsiteX4" fmla="*/ 0 w 1600413"/>
                <a:gd name="connsiteY4" fmla="*/ 0 h 11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20267">
                  <a:moveTo>
                    <a:pt x="0" y="0"/>
                  </a:moveTo>
                  <a:lnTo>
                    <a:pt x="1600413" y="0"/>
                  </a:lnTo>
                  <a:lnTo>
                    <a:pt x="1600413" y="1120267"/>
                  </a:lnTo>
                  <a:lnTo>
                    <a:pt x="0" y="11202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40" name="任意多边形: 形状 39"/>
            <p:cNvSpPr/>
            <p:nvPr userDrawn="1"/>
          </p:nvSpPr>
          <p:spPr>
            <a:xfrm>
              <a:off x="5834865" y="5745336"/>
              <a:ext cx="1600414" cy="1112665"/>
            </a:xfrm>
            <a:custGeom>
              <a:avLst/>
              <a:gdLst>
                <a:gd name="connsiteX0" fmla="*/ 0 w 1600414"/>
                <a:gd name="connsiteY0" fmla="*/ 0 h 1112665"/>
                <a:gd name="connsiteX1" fmla="*/ 1600414 w 1600414"/>
                <a:gd name="connsiteY1" fmla="*/ 0 h 1112665"/>
                <a:gd name="connsiteX2" fmla="*/ 1600414 w 1600414"/>
                <a:gd name="connsiteY2" fmla="*/ 1112665 h 1112665"/>
                <a:gd name="connsiteX3" fmla="*/ 0 w 1600414"/>
                <a:gd name="connsiteY3" fmla="*/ 1112665 h 1112665"/>
                <a:gd name="connsiteX4" fmla="*/ 0 w 1600414"/>
                <a:gd name="connsiteY4" fmla="*/ 0 h 111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12665">
                  <a:moveTo>
                    <a:pt x="0" y="0"/>
                  </a:moveTo>
                  <a:lnTo>
                    <a:pt x="1600414" y="0"/>
                  </a:lnTo>
                  <a:lnTo>
                    <a:pt x="1600414" y="1112665"/>
                  </a:lnTo>
                  <a:lnTo>
                    <a:pt x="0" y="11126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41" name="任意多边形: 形状 40"/>
            <p:cNvSpPr/>
            <p:nvPr userDrawn="1"/>
          </p:nvSpPr>
          <p:spPr>
            <a:xfrm>
              <a:off x="7464079" y="5745336"/>
              <a:ext cx="1600414" cy="1112665"/>
            </a:xfrm>
            <a:custGeom>
              <a:avLst/>
              <a:gdLst>
                <a:gd name="connsiteX0" fmla="*/ 0 w 1600414"/>
                <a:gd name="connsiteY0" fmla="*/ 0 h 1112665"/>
                <a:gd name="connsiteX1" fmla="*/ 1600414 w 1600414"/>
                <a:gd name="connsiteY1" fmla="*/ 0 h 1112665"/>
                <a:gd name="connsiteX2" fmla="*/ 1600414 w 1600414"/>
                <a:gd name="connsiteY2" fmla="*/ 1112665 h 1112665"/>
                <a:gd name="connsiteX3" fmla="*/ 0 w 1600414"/>
                <a:gd name="connsiteY3" fmla="*/ 1112665 h 1112665"/>
                <a:gd name="connsiteX4" fmla="*/ 0 w 1600414"/>
                <a:gd name="connsiteY4" fmla="*/ 0 h 111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4" h="1112665">
                  <a:moveTo>
                    <a:pt x="0" y="0"/>
                  </a:moveTo>
                  <a:lnTo>
                    <a:pt x="1600414" y="0"/>
                  </a:lnTo>
                  <a:lnTo>
                    <a:pt x="1600414" y="1112665"/>
                  </a:lnTo>
                  <a:lnTo>
                    <a:pt x="0" y="11126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42" name="任意多边形: 形状 41"/>
            <p:cNvSpPr/>
            <p:nvPr userDrawn="1"/>
          </p:nvSpPr>
          <p:spPr>
            <a:xfrm>
              <a:off x="9093293" y="5745336"/>
              <a:ext cx="1600413" cy="1112665"/>
            </a:xfrm>
            <a:custGeom>
              <a:avLst/>
              <a:gdLst>
                <a:gd name="connsiteX0" fmla="*/ 0 w 1600413"/>
                <a:gd name="connsiteY0" fmla="*/ 0 h 1112665"/>
                <a:gd name="connsiteX1" fmla="*/ 1600413 w 1600413"/>
                <a:gd name="connsiteY1" fmla="*/ 0 h 1112665"/>
                <a:gd name="connsiteX2" fmla="*/ 1600413 w 1600413"/>
                <a:gd name="connsiteY2" fmla="*/ 1112665 h 1112665"/>
                <a:gd name="connsiteX3" fmla="*/ 0 w 1600413"/>
                <a:gd name="connsiteY3" fmla="*/ 1112665 h 1112665"/>
                <a:gd name="connsiteX4" fmla="*/ 0 w 1600413"/>
                <a:gd name="connsiteY4" fmla="*/ 0 h 111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413" h="1112665">
                  <a:moveTo>
                    <a:pt x="0" y="0"/>
                  </a:moveTo>
                  <a:lnTo>
                    <a:pt x="1600413" y="0"/>
                  </a:lnTo>
                  <a:lnTo>
                    <a:pt x="1600413" y="1112665"/>
                  </a:lnTo>
                  <a:lnTo>
                    <a:pt x="0" y="11126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09600"/>
            <a:ext cx="11023600" cy="57150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CE7113-6D7A-41CA-AB94-CADBC2B181FF}" type="slidenum">
              <a:rPr lang="en-US" altLang="zh-CN"/>
            </a:fld>
            <a:endParaRPr lang="en-US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EA0025-40BF-447B-A168-0A8C0305C945}" type="slidenum">
              <a:rPr lang="en-US" altLang="zh-CN"/>
            </a:fld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FC91E5-9C79-47AD-9EDF-2007BFF8DBC3}" type="slidenum">
              <a:rPr lang="en-US" altLang="zh-CN"/>
            </a:fld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 noProof="1" dirty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 noProof="1" dirty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76250"/>
          </a:xfr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109D61F-CA87-44C8-9A6D-BDD189A35E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4857688" y="0"/>
            <a:ext cx="7200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27" name="图片占位符 2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858841" cy="6858000"/>
          </a:xfrm>
          <a:custGeom>
            <a:avLst/>
            <a:gdLst>
              <a:gd name="connsiteX0" fmla="*/ 3258428 w 4858841"/>
              <a:gd name="connsiteY0" fmla="*/ 5745335 h 6858000"/>
              <a:gd name="connsiteX1" fmla="*/ 4858841 w 4858841"/>
              <a:gd name="connsiteY1" fmla="*/ 5745335 h 6858000"/>
              <a:gd name="connsiteX2" fmla="*/ 4858841 w 4858841"/>
              <a:gd name="connsiteY2" fmla="*/ 6858000 h 6858000"/>
              <a:gd name="connsiteX3" fmla="*/ 3258428 w 4858841"/>
              <a:gd name="connsiteY3" fmla="*/ 6858000 h 6858000"/>
              <a:gd name="connsiteX4" fmla="*/ 1629214 w 4858841"/>
              <a:gd name="connsiteY4" fmla="*/ 5745335 h 6858000"/>
              <a:gd name="connsiteX5" fmla="*/ 3229628 w 4858841"/>
              <a:gd name="connsiteY5" fmla="*/ 5745335 h 6858000"/>
              <a:gd name="connsiteX6" fmla="*/ 3229628 w 4858841"/>
              <a:gd name="connsiteY6" fmla="*/ 6858000 h 6858000"/>
              <a:gd name="connsiteX7" fmla="*/ 1629214 w 4858841"/>
              <a:gd name="connsiteY7" fmla="*/ 6858000 h 6858000"/>
              <a:gd name="connsiteX8" fmla="*/ 0 w 4858841"/>
              <a:gd name="connsiteY8" fmla="*/ 5745335 h 6858000"/>
              <a:gd name="connsiteX9" fmla="*/ 1600414 w 4858841"/>
              <a:gd name="connsiteY9" fmla="*/ 5745335 h 6858000"/>
              <a:gd name="connsiteX10" fmla="*/ 1600414 w 4858841"/>
              <a:gd name="connsiteY10" fmla="*/ 6858000 h 6858000"/>
              <a:gd name="connsiteX11" fmla="*/ 0 w 4858841"/>
              <a:gd name="connsiteY11" fmla="*/ 6858000 h 6858000"/>
              <a:gd name="connsiteX12" fmla="*/ 3258428 w 4858841"/>
              <a:gd name="connsiteY12" fmla="*/ 4596268 h 6858000"/>
              <a:gd name="connsiteX13" fmla="*/ 4858841 w 4858841"/>
              <a:gd name="connsiteY13" fmla="*/ 4596268 h 6858000"/>
              <a:gd name="connsiteX14" fmla="*/ 4858841 w 4858841"/>
              <a:gd name="connsiteY14" fmla="*/ 5716535 h 6858000"/>
              <a:gd name="connsiteX15" fmla="*/ 3258428 w 4858841"/>
              <a:gd name="connsiteY15" fmla="*/ 5716535 h 6858000"/>
              <a:gd name="connsiteX16" fmla="*/ 1629215 w 4858841"/>
              <a:gd name="connsiteY16" fmla="*/ 4596268 h 6858000"/>
              <a:gd name="connsiteX17" fmla="*/ 3229628 w 4858841"/>
              <a:gd name="connsiteY17" fmla="*/ 4596268 h 6858000"/>
              <a:gd name="connsiteX18" fmla="*/ 3229628 w 4858841"/>
              <a:gd name="connsiteY18" fmla="*/ 5716535 h 6858000"/>
              <a:gd name="connsiteX19" fmla="*/ 1629215 w 4858841"/>
              <a:gd name="connsiteY19" fmla="*/ 5716535 h 6858000"/>
              <a:gd name="connsiteX20" fmla="*/ 0 w 4858841"/>
              <a:gd name="connsiteY20" fmla="*/ 4596268 h 6858000"/>
              <a:gd name="connsiteX21" fmla="*/ 1600414 w 4858841"/>
              <a:gd name="connsiteY21" fmla="*/ 4596268 h 6858000"/>
              <a:gd name="connsiteX22" fmla="*/ 1600414 w 4858841"/>
              <a:gd name="connsiteY22" fmla="*/ 5716535 h 6858000"/>
              <a:gd name="connsiteX23" fmla="*/ 0 w 4858841"/>
              <a:gd name="connsiteY23" fmla="*/ 5716535 h 6858000"/>
              <a:gd name="connsiteX24" fmla="*/ 3258428 w 4858841"/>
              <a:gd name="connsiteY24" fmla="*/ 3447201 h 6858000"/>
              <a:gd name="connsiteX25" fmla="*/ 4858841 w 4858841"/>
              <a:gd name="connsiteY25" fmla="*/ 3447201 h 6858000"/>
              <a:gd name="connsiteX26" fmla="*/ 4858841 w 4858841"/>
              <a:gd name="connsiteY26" fmla="*/ 4567467 h 6858000"/>
              <a:gd name="connsiteX27" fmla="*/ 3258428 w 4858841"/>
              <a:gd name="connsiteY27" fmla="*/ 4567467 h 6858000"/>
              <a:gd name="connsiteX28" fmla="*/ 1629215 w 4858841"/>
              <a:gd name="connsiteY28" fmla="*/ 3447201 h 6858000"/>
              <a:gd name="connsiteX29" fmla="*/ 3229628 w 4858841"/>
              <a:gd name="connsiteY29" fmla="*/ 3447201 h 6858000"/>
              <a:gd name="connsiteX30" fmla="*/ 3229628 w 4858841"/>
              <a:gd name="connsiteY30" fmla="*/ 4567467 h 6858000"/>
              <a:gd name="connsiteX31" fmla="*/ 1629215 w 4858841"/>
              <a:gd name="connsiteY31" fmla="*/ 4567467 h 6858000"/>
              <a:gd name="connsiteX32" fmla="*/ 1 w 4858841"/>
              <a:gd name="connsiteY32" fmla="*/ 3447201 h 6858000"/>
              <a:gd name="connsiteX33" fmla="*/ 1600415 w 4858841"/>
              <a:gd name="connsiteY33" fmla="*/ 3447201 h 6858000"/>
              <a:gd name="connsiteX34" fmla="*/ 1600415 w 4858841"/>
              <a:gd name="connsiteY34" fmla="*/ 4567467 h 6858000"/>
              <a:gd name="connsiteX35" fmla="*/ 1 w 4858841"/>
              <a:gd name="connsiteY35" fmla="*/ 4567467 h 6858000"/>
              <a:gd name="connsiteX36" fmla="*/ 3258428 w 4858841"/>
              <a:gd name="connsiteY36" fmla="*/ 2298136 h 6858000"/>
              <a:gd name="connsiteX37" fmla="*/ 4858841 w 4858841"/>
              <a:gd name="connsiteY37" fmla="*/ 2298136 h 6858000"/>
              <a:gd name="connsiteX38" fmla="*/ 4858841 w 4858841"/>
              <a:gd name="connsiteY38" fmla="*/ 3418402 h 6858000"/>
              <a:gd name="connsiteX39" fmla="*/ 3258428 w 4858841"/>
              <a:gd name="connsiteY39" fmla="*/ 3418402 h 6858000"/>
              <a:gd name="connsiteX40" fmla="*/ 1629215 w 4858841"/>
              <a:gd name="connsiteY40" fmla="*/ 2298136 h 6858000"/>
              <a:gd name="connsiteX41" fmla="*/ 3229628 w 4858841"/>
              <a:gd name="connsiteY41" fmla="*/ 2298136 h 6858000"/>
              <a:gd name="connsiteX42" fmla="*/ 3229628 w 4858841"/>
              <a:gd name="connsiteY42" fmla="*/ 3418402 h 6858000"/>
              <a:gd name="connsiteX43" fmla="*/ 1629215 w 4858841"/>
              <a:gd name="connsiteY43" fmla="*/ 3418402 h 6858000"/>
              <a:gd name="connsiteX44" fmla="*/ 1 w 4858841"/>
              <a:gd name="connsiteY44" fmla="*/ 2298136 h 6858000"/>
              <a:gd name="connsiteX45" fmla="*/ 1600415 w 4858841"/>
              <a:gd name="connsiteY45" fmla="*/ 2298136 h 6858000"/>
              <a:gd name="connsiteX46" fmla="*/ 1600415 w 4858841"/>
              <a:gd name="connsiteY46" fmla="*/ 3418402 h 6858000"/>
              <a:gd name="connsiteX47" fmla="*/ 1 w 4858841"/>
              <a:gd name="connsiteY47" fmla="*/ 3418402 h 6858000"/>
              <a:gd name="connsiteX48" fmla="*/ 3258428 w 4858841"/>
              <a:gd name="connsiteY48" fmla="*/ 0 h 6858000"/>
              <a:gd name="connsiteX49" fmla="*/ 4858841 w 4858841"/>
              <a:gd name="connsiteY49" fmla="*/ 0 h 6858000"/>
              <a:gd name="connsiteX50" fmla="*/ 4858841 w 4858841"/>
              <a:gd name="connsiteY50" fmla="*/ 1120268 h 6858000"/>
              <a:gd name="connsiteX51" fmla="*/ 3258428 w 4858841"/>
              <a:gd name="connsiteY51" fmla="*/ 1120268 h 6858000"/>
              <a:gd name="connsiteX52" fmla="*/ 1629215 w 4858841"/>
              <a:gd name="connsiteY52" fmla="*/ 0 h 6858000"/>
              <a:gd name="connsiteX53" fmla="*/ 3229628 w 4858841"/>
              <a:gd name="connsiteY53" fmla="*/ 0 h 6858000"/>
              <a:gd name="connsiteX54" fmla="*/ 3229628 w 4858841"/>
              <a:gd name="connsiteY54" fmla="*/ 1120268 h 6858000"/>
              <a:gd name="connsiteX55" fmla="*/ 1629215 w 4858841"/>
              <a:gd name="connsiteY55" fmla="*/ 1120268 h 6858000"/>
              <a:gd name="connsiteX56" fmla="*/ 1 w 4858841"/>
              <a:gd name="connsiteY56" fmla="*/ 0 h 6858000"/>
              <a:gd name="connsiteX57" fmla="*/ 1600415 w 4858841"/>
              <a:gd name="connsiteY57" fmla="*/ 0 h 6858000"/>
              <a:gd name="connsiteX58" fmla="*/ 1600415 w 4858841"/>
              <a:gd name="connsiteY58" fmla="*/ 1120268 h 6858000"/>
              <a:gd name="connsiteX59" fmla="*/ 1 w 4858841"/>
              <a:gd name="connsiteY59" fmla="*/ 11202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858841" h="6858000">
                <a:moveTo>
                  <a:pt x="3258428" y="5745335"/>
                </a:moveTo>
                <a:lnTo>
                  <a:pt x="4858841" y="5745335"/>
                </a:lnTo>
                <a:lnTo>
                  <a:pt x="4858841" y="6858000"/>
                </a:lnTo>
                <a:lnTo>
                  <a:pt x="3258428" y="6858000"/>
                </a:lnTo>
                <a:close/>
                <a:moveTo>
                  <a:pt x="1629214" y="5745335"/>
                </a:moveTo>
                <a:lnTo>
                  <a:pt x="3229628" y="5745335"/>
                </a:lnTo>
                <a:lnTo>
                  <a:pt x="3229628" y="6858000"/>
                </a:lnTo>
                <a:lnTo>
                  <a:pt x="1629214" y="6858000"/>
                </a:lnTo>
                <a:close/>
                <a:moveTo>
                  <a:pt x="0" y="5745335"/>
                </a:moveTo>
                <a:lnTo>
                  <a:pt x="1600414" y="5745335"/>
                </a:lnTo>
                <a:lnTo>
                  <a:pt x="1600414" y="6858000"/>
                </a:lnTo>
                <a:lnTo>
                  <a:pt x="0" y="6858000"/>
                </a:lnTo>
                <a:close/>
                <a:moveTo>
                  <a:pt x="3258428" y="4596268"/>
                </a:moveTo>
                <a:lnTo>
                  <a:pt x="4858841" y="4596268"/>
                </a:lnTo>
                <a:lnTo>
                  <a:pt x="4858841" y="5716535"/>
                </a:lnTo>
                <a:lnTo>
                  <a:pt x="3258428" y="5716535"/>
                </a:lnTo>
                <a:close/>
                <a:moveTo>
                  <a:pt x="1629215" y="4596268"/>
                </a:moveTo>
                <a:lnTo>
                  <a:pt x="3229628" y="4596268"/>
                </a:lnTo>
                <a:lnTo>
                  <a:pt x="3229628" y="5716535"/>
                </a:lnTo>
                <a:lnTo>
                  <a:pt x="1629215" y="5716535"/>
                </a:lnTo>
                <a:close/>
                <a:moveTo>
                  <a:pt x="0" y="4596268"/>
                </a:moveTo>
                <a:lnTo>
                  <a:pt x="1600414" y="4596268"/>
                </a:lnTo>
                <a:lnTo>
                  <a:pt x="1600414" y="5716535"/>
                </a:lnTo>
                <a:lnTo>
                  <a:pt x="0" y="5716535"/>
                </a:lnTo>
                <a:close/>
                <a:moveTo>
                  <a:pt x="3258428" y="3447201"/>
                </a:moveTo>
                <a:lnTo>
                  <a:pt x="4858841" y="3447201"/>
                </a:lnTo>
                <a:lnTo>
                  <a:pt x="4858841" y="4567467"/>
                </a:lnTo>
                <a:lnTo>
                  <a:pt x="3258428" y="4567467"/>
                </a:lnTo>
                <a:close/>
                <a:moveTo>
                  <a:pt x="1629215" y="3447201"/>
                </a:moveTo>
                <a:lnTo>
                  <a:pt x="3229628" y="3447201"/>
                </a:lnTo>
                <a:lnTo>
                  <a:pt x="3229628" y="4567467"/>
                </a:lnTo>
                <a:lnTo>
                  <a:pt x="1629215" y="4567467"/>
                </a:lnTo>
                <a:close/>
                <a:moveTo>
                  <a:pt x="1" y="3447201"/>
                </a:moveTo>
                <a:lnTo>
                  <a:pt x="1600415" y="3447201"/>
                </a:lnTo>
                <a:lnTo>
                  <a:pt x="1600415" y="4567467"/>
                </a:lnTo>
                <a:lnTo>
                  <a:pt x="1" y="4567467"/>
                </a:lnTo>
                <a:close/>
                <a:moveTo>
                  <a:pt x="3258428" y="2298136"/>
                </a:moveTo>
                <a:lnTo>
                  <a:pt x="4858841" y="2298136"/>
                </a:lnTo>
                <a:lnTo>
                  <a:pt x="4858841" y="3418402"/>
                </a:lnTo>
                <a:lnTo>
                  <a:pt x="3258428" y="3418402"/>
                </a:lnTo>
                <a:close/>
                <a:moveTo>
                  <a:pt x="1629215" y="2298136"/>
                </a:moveTo>
                <a:lnTo>
                  <a:pt x="3229628" y="2298136"/>
                </a:lnTo>
                <a:lnTo>
                  <a:pt x="3229628" y="3418402"/>
                </a:lnTo>
                <a:lnTo>
                  <a:pt x="1629215" y="3418402"/>
                </a:lnTo>
                <a:close/>
                <a:moveTo>
                  <a:pt x="1" y="2298136"/>
                </a:moveTo>
                <a:lnTo>
                  <a:pt x="1600415" y="2298136"/>
                </a:lnTo>
                <a:lnTo>
                  <a:pt x="1600415" y="3418402"/>
                </a:lnTo>
                <a:lnTo>
                  <a:pt x="1" y="3418402"/>
                </a:lnTo>
                <a:close/>
                <a:moveTo>
                  <a:pt x="3258428" y="0"/>
                </a:moveTo>
                <a:lnTo>
                  <a:pt x="4858841" y="0"/>
                </a:lnTo>
                <a:lnTo>
                  <a:pt x="4858841" y="1120268"/>
                </a:lnTo>
                <a:lnTo>
                  <a:pt x="3258428" y="1120268"/>
                </a:lnTo>
                <a:close/>
                <a:moveTo>
                  <a:pt x="1629215" y="0"/>
                </a:moveTo>
                <a:lnTo>
                  <a:pt x="3229628" y="0"/>
                </a:lnTo>
                <a:lnTo>
                  <a:pt x="3229628" y="1120268"/>
                </a:lnTo>
                <a:lnTo>
                  <a:pt x="1629215" y="1120268"/>
                </a:lnTo>
                <a:close/>
                <a:moveTo>
                  <a:pt x="1" y="0"/>
                </a:moveTo>
                <a:lnTo>
                  <a:pt x="1600415" y="0"/>
                </a:lnTo>
                <a:lnTo>
                  <a:pt x="1600415" y="1120268"/>
                </a:lnTo>
                <a:lnTo>
                  <a:pt x="1" y="1120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1149066"/>
            <a:ext cx="4858841" cy="11202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52" name="矩形 51"/>
          <p:cNvSpPr/>
          <p:nvPr userDrawn="1"/>
        </p:nvSpPr>
        <p:spPr>
          <a:xfrm>
            <a:off x="11798508" y="6472113"/>
            <a:ext cx="393492" cy="3934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 userDrawn="1"/>
        </p:nvSpPr>
        <p:spPr>
          <a:xfrm>
            <a:off x="11618508" y="6292113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 userDrawn="1"/>
        </p:nvGrpSpPr>
        <p:grpSpPr>
          <a:xfrm>
            <a:off x="527515" y="1374599"/>
            <a:ext cx="3803809" cy="669200"/>
            <a:chOff x="3858207" y="4402748"/>
            <a:chExt cx="4755408" cy="836616"/>
          </a:xfrm>
        </p:grpSpPr>
        <p:sp>
          <p:nvSpPr>
            <p:cNvPr id="56" name="任意多边形: 形状 55"/>
            <p:cNvSpPr/>
            <p:nvPr/>
          </p:nvSpPr>
          <p:spPr>
            <a:xfrm>
              <a:off x="3858207" y="4402748"/>
              <a:ext cx="2062228" cy="836616"/>
            </a:xfrm>
            <a:custGeom>
              <a:avLst/>
              <a:gdLst>
                <a:gd name="connsiteX0" fmla="*/ 124921 w 2062228"/>
                <a:gd name="connsiteY0" fmla="*/ 553345 h 836615"/>
                <a:gd name="connsiteX1" fmla="*/ 124921 w 2062228"/>
                <a:gd name="connsiteY1" fmla="*/ 655392 h 836615"/>
                <a:gd name="connsiteX2" fmla="*/ 568301 w 2062228"/>
                <a:gd name="connsiteY2" fmla="*/ 655392 h 836615"/>
                <a:gd name="connsiteX3" fmla="*/ 568301 w 2062228"/>
                <a:gd name="connsiteY3" fmla="*/ 553345 h 836615"/>
                <a:gd name="connsiteX4" fmla="*/ 1474573 w 2062228"/>
                <a:gd name="connsiteY4" fmla="*/ 421387 h 836615"/>
                <a:gd name="connsiteX5" fmla="*/ 1591577 w 2062228"/>
                <a:gd name="connsiteY5" fmla="*/ 512877 h 836615"/>
                <a:gd name="connsiteX6" fmla="*/ 1519439 w 2062228"/>
                <a:gd name="connsiteY6" fmla="*/ 591173 h 836615"/>
                <a:gd name="connsiteX7" fmla="*/ 1690985 w 2062228"/>
                <a:gd name="connsiteY7" fmla="*/ 504959 h 836615"/>
                <a:gd name="connsiteX8" fmla="*/ 1690985 w 2062228"/>
                <a:gd name="connsiteY8" fmla="*/ 421387 h 836615"/>
                <a:gd name="connsiteX9" fmla="*/ 124921 w 2062228"/>
                <a:gd name="connsiteY9" fmla="*/ 343971 h 836615"/>
                <a:gd name="connsiteX10" fmla="*/ 124921 w 2062228"/>
                <a:gd name="connsiteY10" fmla="*/ 440740 h 836615"/>
                <a:gd name="connsiteX11" fmla="*/ 568301 w 2062228"/>
                <a:gd name="connsiteY11" fmla="*/ 440740 h 836615"/>
                <a:gd name="connsiteX12" fmla="*/ 568301 w 2062228"/>
                <a:gd name="connsiteY12" fmla="*/ 343971 h 836615"/>
                <a:gd name="connsiteX13" fmla="*/ 124921 w 2062228"/>
                <a:gd name="connsiteY13" fmla="*/ 134598 h 836615"/>
                <a:gd name="connsiteX14" fmla="*/ 124921 w 2062228"/>
                <a:gd name="connsiteY14" fmla="*/ 231367 h 836615"/>
                <a:gd name="connsiteX15" fmla="*/ 568301 w 2062228"/>
                <a:gd name="connsiteY15" fmla="*/ 231367 h 836615"/>
                <a:gd name="connsiteX16" fmla="*/ 568301 w 2062228"/>
                <a:gd name="connsiteY16" fmla="*/ 134598 h 836615"/>
                <a:gd name="connsiteX17" fmla="*/ 0 w 2062228"/>
                <a:gd name="connsiteY17" fmla="*/ 18475 h 836615"/>
                <a:gd name="connsiteX18" fmla="*/ 693222 w 2062228"/>
                <a:gd name="connsiteY18" fmla="*/ 18475 h 836615"/>
                <a:gd name="connsiteX19" fmla="*/ 693222 w 2062228"/>
                <a:gd name="connsiteY19" fmla="*/ 831336 h 836615"/>
                <a:gd name="connsiteX20" fmla="*/ 568301 w 2062228"/>
                <a:gd name="connsiteY20" fmla="*/ 831336 h 836615"/>
                <a:gd name="connsiteX21" fmla="*/ 568301 w 2062228"/>
                <a:gd name="connsiteY21" fmla="*/ 771516 h 836615"/>
                <a:gd name="connsiteX22" fmla="*/ 124921 w 2062228"/>
                <a:gd name="connsiteY22" fmla="*/ 771516 h 836615"/>
                <a:gd name="connsiteX23" fmla="*/ 124921 w 2062228"/>
                <a:gd name="connsiteY23" fmla="*/ 831336 h 836615"/>
                <a:gd name="connsiteX24" fmla="*/ 0 w 2062228"/>
                <a:gd name="connsiteY24" fmla="*/ 831336 h 836615"/>
                <a:gd name="connsiteX25" fmla="*/ 1388361 w 2062228"/>
                <a:gd name="connsiteY25" fmla="*/ 0 h 836615"/>
                <a:gd name="connsiteX26" fmla="*/ 2062228 w 2062228"/>
                <a:gd name="connsiteY26" fmla="*/ 0 h 836615"/>
                <a:gd name="connsiteX27" fmla="*/ 2062228 w 2062228"/>
                <a:gd name="connsiteY27" fmla="*/ 263598 h 836615"/>
                <a:gd name="connsiteX28" fmla="*/ 1961043 w 2062228"/>
                <a:gd name="connsiteY28" fmla="*/ 421387 h 836615"/>
                <a:gd name="connsiteX29" fmla="*/ 1811507 w 2062228"/>
                <a:gd name="connsiteY29" fmla="*/ 421387 h 836615"/>
                <a:gd name="connsiteX30" fmla="*/ 1811507 w 2062228"/>
                <a:gd name="connsiteY30" fmla="*/ 457454 h 836615"/>
                <a:gd name="connsiteX31" fmla="*/ 1885215 w 2062228"/>
                <a:gd name="connsiteY31" fmla="*/ 539635 h 836615"/>
                <a:gd name="connsiteX32" fmla="*/ 1833055 w 2062228"/>
                <a:gd name="connsiteY32" fmla="*/ 620974 h 836615"/>
                <a:gd name="connsiteX33" fmla="*/ 1811507 w 2062228"/>
                <a:gd name="connsiteY33" fmla="*/ 599090 h 836615"/>
                <a:gd name="connsiteX34" fmla="*/ 1811507 w 2062228"/>
                <a:gd name="connsiteY34" fmla="*/ 654575 h 836615"/>
                <a:gd name="connsiteX35" fmla="*/ 1697466 w 2062228"/>
                <a:gd name="connsiteY35" fmla="*/ 832412 h 836615"/>
                <a:gd name="connsiteX36" fmla="*/ 1642160 w 2062228"/>
                <a:gd name="connsiteY36" fmla="*/ 835075 h 836615"/>
                <a:gd name="connsiteX37" fmla="*/ 1569583 w 2062228"/>
                <a:gd name="connsiteY37" fmla="*/ 836615 h 836615"/>
                <a:gd name="connsiteX38" fmla="*/ 1543191 w 2062228"/>
                <a:gd name="connsiteY38" fmla="*/ 724011 h 836615"/>
                <a:gd name="connsiteX39" fmla="*/ 1638201 w 2062228"/>
                <a:gd name="connsiteY39" fmla="*/ 727530 h 836615"/>
                <a:gd name="connsiteX40" fmla="*/ 1690985 w 2062228"/>
                <a:gd name="connsiteY40" fmla="*/ 671227 h 836615"/>
                <a:gd name="connsiteX41" fmla="*/ 1690985 w 2062228"/>
                <a:gd name="connsiteY41" fmla="*/ 626361 h 836615"/>
                <a:gd name="connsiteX42" fmla="*/ 1369887 w 2062228"/>
                <a:gd name="connsiteY42" fmla="*/ 799666 h 836615"/>
                <a:gd name="connsiteX43" fmla="*/ 1311825 w 2062228"/>
                <a:gd name="connsiteY43" fmla="*/ 683543 h 836615"/>
                <a:gd name="connsiteX44" fmla="*/ 1512402 w 2062228"/>
                <a:gd name="connsiteY44" fmla="*/ 594691 h 836615"/>
                <a:gd name="connsiteX45" fmla="*/ 1378683 w 2062228"/>
                <a:gd name="connsiteY45" fmla="*/ 479448 h 836615"/>
                <a:gd name="connsiteX46" fmla="*/ 1428828 w 2062228"/>
                <a:gd name="connsiteY46" fmla="*/ 421387 h 836615"/>
                <a:gd name="connsiteX47" fmla="*/ 1315344 w 2062228"/>
                <a:gd name="connsiteY47" fmla="*/ 421387 h 836615"/>
                <a:gd name="connsiteX48" fmla="*/ 1315344 w 2062228"/>
                <a:gd name="connsiteY48" fmla="*/ 318459 h 836615"/>
                <a:gd name="connsiteX49" fmla="*/ 1941706 w 2062228"/>
                <a:gd name="connsiteY49" fmla="*/ 318459 h 836615"/>
                <a:gd name="connsiteX50" fmla="*/ 1941706 w 2062228"/>
                <a:gd name="connsiteY50" fmla="*/ 259518 h 836615"/>
                <a:gd name="connsiteX51" fmla="*/ 1419151 w 2062228"/>
                <a:gd name="connsiteY51" fmla="*/ 259518 h 836615"/>
                <a:gd name="connsiteX52" fmla="*/ 1419151 w 2062228"/>
                <a:gd name="connsiteY52" fmla="*/ 161869 h 836615"/>
                <a:gd name="connsiteX53" fmla="*/ 1941706 w 2062228"/>
                <a:gd name="connsiteY53" fmla="*/ 161869 h 836615"/>
                <a:gd name="connsiteX54" fmla="*/ 1941706 w 2062228"/>
                <a:gd name="connsiteY54" fmla="*/ 102928 h 836615"/>
                <a:gd name="connsiteX55" fmla="*/ 1388361 w 2062228"/>
                <a:gd name="connsiteY55" fmla="*/ 102928 h 83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062228" h="836615">
                  <a:moveTo>
                    <a:pt x="124921" y="553345"/>
                  </a:moveTo>
                  <a:lnTo>
                    <a:pt x="124921" y="655392"/>
                  </a:lnTo>
                  <a:lnTo>
                    <a:pt x="568301" y="655392"/>
                  </a:lnTo>
                  <a:lnTo>
                    <a:pt x="568301" y="553345"/>
                  </a:lnTo>
                  <a:close/>
                  <a:moveTo>
                    <a:pt x="1474573" y="421387"/>
                  </a:moveTo>
                  <a:cubicBezTo>
                    <a:pt x="1510349" y="447778"/>
                    <a:pt x="1549350" y="478275"/>
                    <a:pt x="1591577" y="512877"/>
                  </a:cubicBezTo>
                  <a:lnTo>
                    <a:pt x="1519439" y="591173"/>
                  </a:lnTo>
                  <a:cubicBezTo>
                    <a:pt x="1579847" y="563021"/>
                    <a:pt x="1637029" y="534284"/>
                    <a:pt x="1690985" y="504959"/>
                  </a:cubicBezTo>
                  <a:lnTo>
                    <a:pt x="1690985" y="421387"/>
                  </a:lnTo>
                  <a:close/>
                  <a:moveTo>
                    <a:pt x="124921" y="343971"/>
                  </a:moveTo>
                  <a:lnTo>
                    <a:pt x="124921" y="440740"/>
                  </a:lnTo>
                  <a:lnTo>
                    <a:pt x="568301" y="440740"/>
                  </a:lnTo>
                  <a:lnTo>
                    <a:pt x="568301" y="343971"/>
                  </a:lnTo>
                  <a:close/>
                  <a:moveTo>
                    <a:pt x="124921" y="134598"/>
                  </a:moveTo>
                  <a:lnTo>
                    <a:pt x="124921" y="231367"/>
                  </a:lnTo>
                  <a:lnTo>
                    <a:pt x="568301" y="231367"/>
                  </a:lnTo>
                  <a:lnTo>
                    <a:pt x="568301" y="134598"/>
                  </a:lnTo>
                  <a:close/>
                  <a:moveTo>
                    <a:pt x="0" y="18475"/>
                  </a:moveTo>
                  <a:lnTo>
                    <a:pt x="693222" y="18475"/>
                  </a:lnTo>
                  <a:lnTo>
                    <a:pt x="693222" y="831336"/>
                  </a:lnTo>
                  <a:lnTo>
                    <a:pt x="568301" y="831336"/>
                  </a:lnTo>
                  <a:lnTo>
                    <a:pt x="568301" y="771516"/>
                  </a:lnTo>
                  <a:lnTo>
                    <a:pt x="124921" y="771516"/>
                  </a:lnTo>
                  <a:lnTo>
                    <a:pt x="124921" y="831336"/>
                  </a:lnTo>
                  <a:lnTo>
                    <a:pt x="0" y="831336"/>
                  </a:lnTo>
                  <a:close/>
                  <a:moveTo>
                    <a:pt x="1388361" y="0"/>
                  </a:moveTo>
                  <a:lnTo>
                    <a:pt x="2062228" y="0"/>
                  </a:lnTo>
                  <a:lnTo>
                    <a:pt x="2062228" y="263598"/>
                  </a:lnTo>
                  <a:lnTo>
                    <a:pt x="1961043" y="421387"/>
                  </a:lnTo>
                  <a:lnTo>
                    <a:pt x="1811507" y="421387"/>
                  </a:lnTo>
                  <a:lnTo>
                    <a:pt x="1811507" y="457454"/>
                  </a:lnTo>
                  <a:lnTo>
                    <a:pt x="1885215" y="539635"/>
                  </a:lnTo>
                  <a:lnTo>
                    <a:pt x="1833055" y="620974"/>
                  </a:lnTo>
                  <a:lnTo>
                    <a:pt x="1811507" y="599090"/>
                  </a:lnTo>
                  <a:lnTo>
                    <a:pt x="1811507" y="654575"/>
                  </a:lnTo>
                  <a:lnTo>
                    <a:pt x="1697466" y="832412"/>
                  </a:lnTo>
                  <a:lnTo>
                    <a:pt x="1642160" y="835075"/>
                  </a:lnTo>
                  <a:cubicBezTo>
                    <a:pt x="1620167" y="835809"/>
                    <a:pt x="1595975" y="836322"/>
                    <a:pt x="1569583" y="836615"/>
                  </a:cubicBezTo>
                  <a:cubicBezTo>
                    <a:pt x="1560786" y="792629"/>
                    <a:pt x="1551989" y="755094"/>
                    <a:pt x="1543191" y="724011"/>
                  </a:cubicBezTo>
                  <a:cubicBezTo>
                    <a:pt x="1584246" y="726943"/>
                    <a:pt x="1615916" y="728116"/>
                    <a:pt x="1638201" y="727530"/>
                  </a:cubicBezTo>
                  <a:cubicBezTo>
                    <a:pt x="1673390" y="727530"/>
                    <a:pt x="1690985" y="708762"/>
                    <a:pt x="1690985" y="671227"/>
                  </a:cubicBezTo>
                  <a:lnTo>
                    <a:pt x="1690985" y="626361"/>
                  </a:lnTo>
                  <a:cubicBezTo>
                    <a:pt x="1558440" y="694979"/>
                    <a:pt x="1451408" y="752748"/>
                    <a:pt x="1369887" y="799666"/>
                  </a:cubicBezTo>
                  <a:lnTo>
                    <a:pt x="1311825" y="683543"/>
                  </a:lnTo>
                  <a:cubicBezTo>
                    <a:pt x="1382203" y="654219"/>
                    <a:pt x="1449062" y="624602"/>
                    <a:pt x="1512402" y="594691"/>
                  </a:cubicBezTo>
                  <a:cubicBezTo>
                    <a:pt x="1464310" y="548946"/>
                    <a:pt x="1419738" y="510532"/>
                    <a:pt x="1378683" y="479448"/>
                  </a:cubicBezTo>
                  <a:lnTo>
                    <a:pt x="1428828" y="421387"/>
                  </a:lnTo>
                  <a:lnTo>
                    <a:pt x="1315344" y="421387"/>
                  </a:lnTo>
                  <a:lnTo>
                    <a:pt x="1315344" y="318459"/>
                  </a:lnTo>
                  <a:lnTo>
                    <a:pt x="1941706" y="318459"/>
                  </a:lnTo>
                  <a:lnTo>
                    <a:pt x="1941706" y="259518"/>
                  </a:lnTo>
                  <a:lnTo>
                    <a:pt x="1419151" y="259518"/>
                  </a:lnTo>
                  <a:lnTo>
                    <a:pt x="1419151" y="161869"/>
                  </a:lnTo>
                  <a:lnTo>
                    <a:pt x="1941706" y="161869"/>
                  </a:lnTo>
                  <a:lnTo>
                    <a:pt x="1941706" y="102928"/>
                  </a:lnTo>
                  <a:lnTo>
                    <a:pt x="1388361" y="1029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微软雅黑" panose="020B0503020204020204" pitchFamily="34" charset="-122"/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 flipV="1">
              <a:off x="5549323" y="4402752"/>
              <a:ext cx="524929" cy="81971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任意多边形: 形状 57"/>
            <p:cNvSpPr/>
            <p:nvPr/>
          </p:nvSpPr>
          <p:spPr>
            <a:xfrm>
              <a:off x="6164575" y="4845701"/>
              <a:ext cx="2449040" cy="338658"/>
            </a:xfrm>
            <a:custGeom>
              <a:avLst/>
              <a:gdLst/>
              <a:ahLst/>
              <a:cxnLst/>
              <a:rect l="l" t="t" r="r" b="b"/>
              <a:pathLst>
                <a:path w="2449041" h="338658">
                  <a:moveTo>
                    <a:pt x="489644" y="37281"/>
                  </a:moveTo>
                  <a:cubicBezTo>
                    <a:pt x="458986" y="37281"/>
                    <a:pt x="432606" y="47811"/>
                    <a:pt x="410505" y="68870"/>
                  </a:cubicBezTo>
                  <a:cubicBezTo>
                    <a:pt x="388404" y="89929"/>
                    <a:pt x="377353" y="125090"/>
                    <a:pt x="377353" y="174352"/>
                  </a:cubicBezTo>
                  <a:cubicBezTo>
                    <a:pt x="377353" y="213791"/>
                    <a:pt x="387957" y="244859"/>
                    <a:pt x="409165" y="267556"/>
                  </a:cubicBezTo>
                  <a:cubicBezTo>
                    <a:pt x="430373" y="290252"/>
                    <a:pt x="456976" y="301600"/>
                    <a:pt x="488974" y="301600"/>
                  </a:cubicBezTo>
                  <a:cubicBezTo>
                    <a:pt x="521568" y="301600"/>
                    <a:pt x="548394" y="290140"/>
                    <a:pt x="569453" y="267221"/>
                  </a:cubicBezTo>
                  <a:cubicBezTo>
                    <a:pt x="590513" y="244301"/>
                    <a:pt x="601042" y="211782"/>
                    <a:pt x="601042" y="169664"/>
                  </a:cubicBezTo>
                  <a:cubicBezTo>
                    <a:pt x="601042" y="143024"/>
                    <a:pt x="596540" y="119769"/>
                    <a:pt x="587536" y="99901"/>
                  </a:cubicBezTo>
                  <a:cubicBezTo>
                    <a:pt x="578532" y="80032"/>
                    <a:pt x="565361" y="64628"/>
                    <a:pt x="548022" y="53690"/>
                  </a:cubicBezTo>
                  <a:cubicBezTo>
                    <a:pt x="530684" y="42751"/>
                    <a:pt x="511224" y="37281"/>
                    <a:pt x="489644" y="37281"/>
                  </a:cubicBezTo>
                  <a:close/>
                  <a:moveTo>
                    <a:pt x="1911995" y="5804"/>
                  </a:moveTo>
                  <a:lnTo>
                    <a:pt x="2171402" y="5804"/>
                  </a:lnTo>
                  <a:lnTo>
                    <a:pt x="2171402" y="44425"/>
                  </a:lnTo>
                  <a:lnTo>
                    <a:pt x="2063130" y="44425"/>
                  </a:lnTo>
                  <a:lnTo>
                    <a:pt x="2063130" y="333077"/>
                  </a:lnTo>
                  <a:lnTo>
                    <a:pt x="2019821" y="333077"/>
                  </a:lnTo>
                  <a:lnTo>
                    <a:pt x="2019821" y="44425"/>
                  </a:lnTo>
                  <a:lnTo>
                    <a:pt x="1911995" y="44425"/>
                  </a:lnTo>
                  <a:close/>
                  <a:moveTo>
                    <a:pt x="1602730" y="5804"/>
                  </a:moveTo>
                  <a:lnTo>
                    <a:pt x="1647155" y="5804"/>
                  </a:lnTo>
                  <a:lnTo>
                    <a:pt x="1819052" y="262756"/>
                  </a:lnTo>
                  <a:lnTo>
                    <a:pt x="1819052" y="5804"/>
                  </a:lnTo>
                  <a:lnTo>
                    <a:pt x="1860575" y="5804"/>
                  </a:lnTo>
                  <a:lnTo>
                    <a:pt x="1860575" y="333077"/>
                  </a:lnTo>
                  <a:lnTo>
                    <a:pt x="1816149" y="333077"/>
                  </a:lnTo>
                  <a:lnTo>
                    <a:pt x="1644253" y="75902"/>
                  </a:lnTo>
                  <a:lnTo>
                    <a:pt x="1644253" y="333077"/>
                  </a:lnTo>
                  <a:lnTo>
                    <a:pt x="1602730" y="333077"/>
                  </a:lnTo>
                  <a:close/>
                  <a:moveTo>
                    <a:pt x="1299269" y="5804"/>
                  </a:moveTo>
                  <a:lnTo>
                    <a:pt x="1535906" y="5804"/>
                  </a:lnTo>
                  <a:lnTo>
                    <a:pt x="1535906" y="44425"/>
                  </a:lnTo>
                  <a:lnTo>
                    <a:pt x="1342578" y="44425"/>
                  </a:lnTo>
                  <a:lnTo>
                    <a:pt x="1342578" y="144661"/>
                  </a:lnTo>
                  <a:lnTo>
                    <a:pt x="1523628" y="144661"/>
                  </a:lnTo>
                  <a:lnTo>
                    <a:pt x="1523628" y="183058"/>
                  </a:lnTo>
                  <a:lnTo>
                    <a:pt x="1342578" y="183058"/>
                  </a:lnTo>
                  <a:lnTo>
                    <a:pt x="1342578" y="294456"/>
                  </a:lnTo>
                  <a:lnTo>
                    <a:pt x="1543496" y="294456"/>
                  </a:lnTo>
                  <a:lnTo>
                    <a:pt x="1543496" y="333077"/>
                  </a:lnTo>
                  <a:lnTo>
                    <a:pt x="1299269" y="333077"/>
                  </a:lnTo>
                  <a:close/>
                  <a:moveTo>
                    <a:pt x="1007120" y="5804"/>
                  </a:moveTo>
                  <a:lnTo>
                    <a:pt x="1266527" y="5804"/>
                  </a:lnTo>
                  <a:lnTo>
                    <a:pt x="1266527" y="44425"/>
                  </a:lnTo>
                  <a:lnTo>
                    <a:pt x="1158255" y="44425"/>
                  </a:lnTo>
                  <a:lnTo>
                    <a:pt x="1158255" y="333077"/>
                  </a:lnTo>
                  <a:lnTo>
                    <a:pt x="1114946" y="333077"/>
                  </a:lnTo>
                  <a:lnTo>
                    <a:pt x="1114946" y="44425"/>
                  </a:lnTo>
                  <a:lnTo>
                    <a:pt x="1007120" y="44425"/>
                  </a:lnTo>
                  <a:close/>
                  <a:moveTo>
                    <a:pt x="697855" y="5804"/>
                  </a:moveTo>
                  <a:lnTo>
                    <a:pt x="742280" y="5804"/>
                  </a:lnTo>
                  <a:lnTo>
                    <a:pt x="914176" y="262756"/>
                  </a:lnTo>
                  <a:lnTo>
                    <a:pt x="914176" y="5804"/>
                  </a:lnTo>
                  <a:lnTo>
                    <a:pt x="955700" y="5804"/>
                  </a:lnTo>
                  <a:lnTo>
                    <a:pt x="955700" y="333077"/>
                  </a:lnTo>
                  <a:lnTo>
                    <a:pt x="911274" y="333077"/>
                  </a:lnTo>
                  <a:lnTo>
                    <a:pt x="739378" y="75902"/>
                  </a:lnTo>
                  <a:lnTo>
                    <a:pt x="739378" y="333077"/>
                  </a:lnTo>
                  <a:lnTo>
                    <a:pt x="697855" y="333077"/>
                  </a:lnTo>
                  <a:close/>
                  <a:moveTo>
                    <a:pt x="2316212" y="223"/>
                  </a:moveTo>
                  <a:cubicBezTo>
                    <a:pt x="2340471" y="223"/>
                    <a:pt x="2361865" y="4130"/>
                    <a:pt x="2380394" y="11943"/>
                  </a:cubicBezTo>
                  <a:cubicBezTo>
                    <a:pt x="2398923" y="19757"/>
                    <a:pt x="2413174" y="31254"/>
                    <a:pt x="2423145" y="46434"/>
                  </a:cubicBezTo>
                  <a:cubicBezTo>
                    <a:pt x="2433116" y="61615"/>
                    <a:pt x="2438474" y="78804"/>
                    <a:pt x="2439218" y="98003"/>
                  </a:cubicBezTo>
                  <a:lnTo>
                    <a:pt x="2397695" y="101128"/>
                  </a:lnTo>
                  <a:cubicBezTo>
                    <a:pt x="2395463" y="80441"/>
                    <a:pt x="2387910" y="64814"/>
                    <a:pt x="2375036" y="54248"/>
                  </a:cubicBezTo>
                  <a:cubicBezTo>
                    <a:pt x="2362162" y="43681"/>
                    <a:pt x="2343150" y="38397"/>
                    <a:pt x="2317998" y="38397"/>
                  </a:cubicBezTo>
                  <a:cubicBezTo>
                    <a:pt x="2291804" y="38397"/>
                    <a:pt x="2272717" y="43197"/>
                    <a:pt x="2260736" y="52797"/>
                  </a:cubicBezTo>
                  <a:cubicBezTo>
                    <a:pt x="2248756" y="62396"/>
                    <a:pt x="2242765" y="73967"/>
                    <a:pt x="2242765" y="87511"/>
                  </a:cubicBezTo>
                  <a:cubicBezTo>
                    <a:pt x="2242765" y="99268"/>
                    <a:pt x="2247007" y="108942"/>
                    <a:pt x="2255490" y="116532"/>
                  </a:cubicBezTo>
                  <a:cubicBezTo>
                    <a:pt x="2263824" y="124122"/>
                    <a:pt x="2285590" y="131899"/>
                    <a:pt x="2320788" y="139861"/>
                  </a:cubicBezTo>
                  <a:cubicBezTo>
                    <a:pt x="2355986" y="147823"/>
                    <a:pt x="2380134" y="154781"/>
                    <a:pt x="2393230" y="160734"/>
                  </a:cubicBezTo>
                  <a:cubicBezTo>
                    <a:pt x="2412280" y="169515"/>
                    <a:pt x="2426345" y="180640"/>
                    <a:pt x="2435423" y="194109"/>
                  </a:cubicBezTo>
                  <a:cubicBezTo>
                    <a:pt x="2444502" y="207578"/>
                    <a:pt x="2449041" y="223093"/>
                    <a:pt x="2449041" y="240655"/>
                  </a:cubicBezTo>
                  <a:cubicBezTo>
                    <a:pt x="2449041" y="258068"/>
                    <a:pt x="2444055" y="274476"/>
                    <a:pt x="2434084" y="289880"/>
                  </a:cubicBezTo>
                  <a:cubicBezTo>
                    <a:pt x="2424112" y="305283"/>
                    <a:pt x="2409788" y="317264"/>
                    <a:pt x="2391110" y="325822"/>
                  </a:cubicBezTo>
                  <a:cubicBezTo>
                    <a:pt x="2372432" y="334379"/>
                    <a:pt x="2351410" y="338658"/>
                    <a:pt x="2328044" y="338658"/>
                  </a:cubicBezTo>
                  <a:cubicBezTo>
                    <a:pt x="2298427" y="338658"/>
                    <a:pt x="2273610" y="334342"/>
                    <a:pt x="2253592" y="325710"/>
                  </a:cubicBezTo>
                  <a:cubicBezTo>
                    <a:pt x="2233575" y="317078"/>
                    <a:pt x="2217874" y="304093"/>
                    <a:pt x="2206488" y="286754"/>
                  </a:cubicBezTo>
                  <a:cubicBezTo>
                    <a:pt x="2195103" y="269416"/>
                    <a:pt x="2189113" y="249808"/>
                    <a:pt x="2188517" y="227930"/>
                  </a:cubicBezTo>
                  <a:lnTo>
                    <a:pt x="2229371" y="224358"/>
                  </a:lnTo>
                  <a:cubicBezTo>
                    <a:pt x="2231306" y="240729"/>
                    <a:pt x="2235808" y="254161"/>
                    <a:pt x="2242877" y="264653"/>
                  </a:cubicBezTo>
                  <a:cubicBezTo>
                    <a:pt x="2249946" y="275146"/>
                    <a:pt x="2260922" y="283629"/>
                    <a:pt x="2275805" y="290103"/>
                  </a:cubicBezTo>
                  <a:cubicBezTo>
                    <a:pt x="2290688" y="296577"/>
                    <a:pt x="2307431" y="299814"/>
                    <a:pt x="2326034" y="299814"/>
                  </a:cubicBezTo>
                  <a:cubicBezTo>
                    <a:pt x="2342554" y="299814"/>
                    <a:pt x="2357140" y="297358"/>
                    <a:pt x="2369790" y="292447"/>
                  </a:cubicBezTo>
                  <a:cubicBezTo>
                    <a:pt x="2382440" y="287536"/>
                    <a:pt x="2391854" y="280801"/>
                    <a:pt x="2398030" y="272244"/>
                  </a:cubicBezTo>
                  <a:cubicBezTo>
                    <a:pt x="2404206" y="263686"/>
                    <a:pt x="2407295" y="254347"/>
                    <a:pt x="2407295" y="244227"/>
                  </a:cubicBezTo>
                  <a:cubicBezTo>
                    <a:pt x="2407295" y="233958"/>
                    <a:pt x="2404318" y="224991"/>
                    <a:pt x="2398365" y="217326"/>
                  </a:cubicBezTo>
                  <a:cubicBezTo>
                    <a:pt x="2392412" y="209661"/>
                    <a:pt x="2382589" y="203225"/>
                    <a:pt x="2368897" y="198016"/>
                  </a:cubicBezTo>
                  <a:cubicBezTo>
                    <a:pt x="2360116" y="194593"/>
                    <a:pt x="2340694" y="189272"/>
                    <a:pt x="2310631" y="182054"/>
                  </a:cubicBezTo>
                  <a:cubicBezTo>
                    <a:pt x="2280568" y="174836"/>
                    <a:pt x="2259508" y="168027"/>
                    <a:pt x="2247453" y="161627"/>
                  </a:cubicBezTo>
                  <a:cubicBezTo>
                    <a:pt x="2231826" y="153442"/>
                    <a:pt x="2220180" y="143284"/>
                    <a:pt x="2212516" y="131155"/>
                  </a:cubicBezTo>
                  <a:cubicBezTo>
                    <a:pt x="2204851" y="119025"/>
                    <a:pt x="2201019" y="105445"/>
                    <a:pt x="2201019" y="90413"/>
                  </a:cubicBezTo>
                  <a:cubicBezTo>
                    <a:pt x="2201019" y="73893"/>
                    <a:pt x="2205707" y="58452"/>
                    <a:pt x="2215083" y="44090"/>
                  </a:cubicBezTo>
                  <a:cubicBezTo>
                    <a:pt x="2224459" y="29728"/>
                    <a:pt x="2238152" y="18827"/>
                    <a:pt x="2256160" y="11385"/>
                  </a:cubicBezTo>
                  <a:cubicBezTo>
                    <a:pt x="2274168" y="3944"/>
                    <a:pt x="2294185" y="223"/>
                    <a:pt x="2316212" y="223"/>
                  </a:cubicBezTo>
                  <a:close/>
                  <a:moveTo>
                    <a:pt x="154483" y="223"/>
                  </a:moveTo>
                  <a:cubicBezTo>
                    <a:pt x="187226" y="223"/>
                    <a:pt x="214759" y="8557"/>
                    <a:pt x="237083" y="25226"/>
                  </a:cubicBezTo>
                  <a:cubicBezTo>
                    <a:pt x="259407" y="41895"/>
                    <a:pt x="274960" y="65335"/>
                    <a:pt x="283741" y="95547"/>
                  </a:cubicBezTo>
                  <a:lnTo>
                    <a:pt x="241101" y="105593"/>
                  </a:lnTo>
                  <a:cubicBezTo>
                    <a:pt x="233511" y="81781"/>
                    <a:pt x="222498" y="64442"/>
                    <a:pt x="208061" y="53578"/>
                  </a:cubicBezTo>
                  <a:cubicBezTo>
                    <a:pt x="193625" y="42713"/>
                    <a:pt x="175468" y="37281"/>
                    <a:pt x="153590" y="37281"/>
                  </a:cubicBezTo>
                  <a:cubicBezTo>
                    <a:pt x="128438" y="37281"/>
                    <a:pt x="107416" y="43309"/>
                    <a:pt x="90524" y="55364"/>
                  </a:cubicBezTo>
                  <a:cubicBezTo>
                    <a:pt x="73632" y="67419"/>
                    <a:pt x="61763" y="83604"/>
                    <a:pt x="54917" y="103919"/>
                  </a:cubicBezTo>
                  <a:cubicBezTo>
                    <a:pt x="48071" y="124234"/>
                    <a:pt x="44648" y="145182"/>
                    <a:pt x="44648" y="166762"/>
                  </a:cubicBezTo>
                  <a:cubicBezTo>
                    <a:pt x="44648" y="194593"/>
                    <a:pt x="48704" y="218889"/>
                    <a:pt x="56815" y="239650"/>
                  </a:cubicBezTo>
                  <a:cubicBezTo>
                    <a:pt x="64926" y="260412"/>
                    <a:pt x="77539" y="275927"/>
                    <a:pt x="94654" y="286196"/>
                  </a:cubicBezTo>
                  <a:cubicBezTo>
                    <a:pt x="111770" y="296465"/>
                    <a:pt x="130299" y="301600"/>
                    <a:pt x="150242" y="301600"/>
                  </a:cubicBezTo>
                  <a:cubicBezTo>
                    <a:pt x="174501" y="301600"/>
                    <a:pt x="195039" y="294605"/>
                    <a:pt x="211857" y="280615"/>
                  </a:cubicBezTo>
                  <a:cubicBezTo>
                    <a:pt x="228674" y="266625"/>
                    <a:pt x="240060" y="245864"/>
                    <a:pt x="246013" y="218331"/>
                  </a:cubicBezTo>
                  <a:lnTo>
                    <a:pt x="289322" y="229270"/>
                  </a:lnTo>
                  <a:cubicBezTo>
                    <a:pt x="280243" y="264839"/>
                    <a:pt x="263909" y="291963"/>
                    <a:pt x="240320" y="310641"/>
                  </a:cubicBezTo>
                  <a:cubicBezTo>
                    <a:pt x="216731" y="329319"/>
                    <a:pt x="187895" y="338658"/>
                    <a:pt x="153814" y="338658"/>
                  </a:cubicBezTo>
                  <a:cubicBezTo>
                    <a:pt x="118541" y="338658"/>
                    <a:pt x="89855" y="331477"/>
                    <a:pt x="67754" y="317115"/>
                  </a:cubicBezTo>
                  <a:cubicBezTo>
                    <a:pt x="45653" y="302753"/>
                    <a:pt x="28835" y="281955"/>
                    <a:pt x="17301" y="254719"/>
                  </a:cubicBezTo>
                  <a:cubicBezTo>
                    <a:pt x="5767" y="227484"/>
                    <a:pt x="0" y="198239"/>
                    <a:pt x="0" y="166985"/>
                  </a:cubicBezTo>
                  <a:cubicBezTo>
                    <a:pt x="0" y="132903"/>
                    <a:pt x="6511" y="103175"/>
                    <a:pt x="19533" y="77800"/>
                  </a:cubicBezTo>
                  <a:cubicBezTo>
                    <a:pt x="32556" y="52424"/>
                    <a:pt x="51085" y="33151"/>
                    <a:pt x="75121" y="19980"/>
                  </a:cubicBezTo>
                  <a:cubicBezTo>
                    <a:pt x="99156" y="6809"/>
                    <a:pt x="125611" y="223"/>
                    <a:pt x="154483" y="223"/>
                  </a:cubicBezTo>
                  <a:close/>
                  <a:moveTo>
                    <a:pt x="489421" y="0"/>
                  </a:moveTo>
                  <a:cubicBezTo>
                    <a:pt x="519633" y="0"/>
                    <a:pt x="546869" y="7218"/>
                    <a:pt x="571128" y="21654"/>
                  </a:cubicBezTo>
                  <a:cubicBezTo>
                    <a:pt x="595387" y="36091"/>
                    <a:pt x="613878" y="56220"/>
                    <a:pt x="626603" y="82041"/>
                  </a:cubicBezTo>
                  <a:cubicBezTo>
                    <a:pt x="639328" y="107863"/>
                    <a:pt x="645690" y="137145"/>
                    <a:pt x="645690" y="169887"/>
                  </a:cubicBezTo>
                  <a:cubicBezTo>
                    <a:pt x="645690" y="203076"/>
                    <a:pt x="638993" y="232767"/>
                    <a:pt x="625599" y="258961"/>
                  </a:cubicBezTo>
                  <a:cubicBezTo>
                    <a:pt x="612204" y="285154"/>
                    <a:pt x="593229" y="304986"/>
                    <a:pt x="568672" y="318455"/>
                  </a:cubicBezTo>
                  <a:cubicBezTo>
                    <a:pt x="544115" y="331924"/>
                    <a:pt x="517624" y="338658"/>
                    <a:pt x="489198" y="338658"/>
                  </a:cubicBezTo>
                  <a:cubicBezTo>
                    <a:pt x="458390" y="338658"/>
                    <a:pt x="430857" y="331217"/>
                    <a:pt x="406598" y="316334"/>
                  </a:cubicBezTo>
                  <a:cubicBezTo>
                    <a:pt x="382339" y="301451"/>
                    <a:pt x="363959" y="281136"/>
                    <a:pt x="351457" y="255389"/>
                  </a:cubicBezTo>
                  <a:cubicBezTo>
                    <a:pt x="338956" y="229642"/>
                    <a:pt x="332705" y="202406"/>
                    <a:pt x="332705" y="173682"/>
                  </a:cubicBezTo>
                  <a:cubicBezTo>
                    <a:pt x="332705" y="119360"/>
                    <a:pt x="347290" y="76832"/>
                    <a:pt x="376460" y="46099"/>
                  </a:cubicBezTo>
                  <a:cubicBezTo>
                    <a:pt x="405631" y="15366"/>
                    <a:pt x="443284" y="0"/>
                    <a:pt x="4894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图片占位符 38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12191997" cy="2995323"/>
          </a:xfrm>
          <a:custGeom>
            <a:avLst/>
            <a:gdLst>
              <a:gd name="connsiteX0" fmla="*/ 5233748 w 12191997"/>
              <a:gd name="connsiteY0" fmla="*/ 2243624 h 2995323"/>
              <a:gd name="connsiteX1" fmla="*/ 5824640 w 12191997"/>
              <a:gd name="connsiteY1" fmla="*/ 2243624 h 2995323"/>
              <a:gd name="connsiteX2" fmla="*/ 5233748 w 12191997"/>
              <a:gd name="connsiteY2" fmla="*/ 2338078 h 2995323"/>
              <a:gd name="connsiteX3" fmla="*/ 3488919 w 12191997"/>
              <a:gd name="connsiteY3" fmla="*/ 2243624 h 2995323"/>
              <a:gd name="connsiteX4" fmla="*/ 5204946 w 12191997"/>
              <a:gd name="connsiteY4" fmla="*/ 2243624 h 2995323"/>
              <a:gd name="connsiteX5" fmla="*/ 5204946 w 12191997"/>
              <a:gd name="connsiteY5" fmla="*/ 2342682 h 2995323"/>
              <a:gd name="connsiteX6" fmla="*/ 3488919 w 12191997"/>
              <a:gd name="connsiteY6" fmla="*/ 2616987 h 2995323"/>
              <a:gd name="connsiteX7" fmla="*/ 1744091 w 12191997"/>
              <a:gd name="connsiteY7" fmla="*/ 2243624 h 2995323"/>
              <a:gd name="connsiteX8" fmla="*/ 3460120 w 12191997"/>
              <a:gd name="connsiteY8" fmla="*/ 2243624 h 2995323"/>
              <a:gd name="connsiteX9" fmla="*/ 3460120 w 12191997"/>
              <a:gd name="connsiteY9" fmla="*/ 2621591 h 2995323"/>
              <a:gd name="connsiteX10" fmla="*/ 1744091 w 12191997"/>
              <a:gd name="connsiteY10" fmla="*/ 2895897 h 2995323"/>
              <a:gd name="connsiteX11" fmla="*/ 437631 w 12191997"/>
              <a:gd name="connsiteY11" fmla="*/ 2243624 h 2995323"/>
              <a:gd name="connsiteX12" fmla="*/ 1715292 w 12191997"/>
              <a:gd name="connsiteY12" fmla="*/ 2243624 h 2995323"/>
              <a:gd name="connsiteX13" fmla="*/ 1715292 w 12191997"/>
              <a:gd name="connsiteY13" fmla="*/ 2900500 h 2995323"/>
              <a:gd name="connsiteX14" fmla="*/ 1122092 w 12191997"/>
              <a:gd name="connsiteY14" fmla="*/ 2995323 h 2995323"/>
              <a:gd name="connsiteX15" fmla="*/ 10468231 w 12191997"/>
              <a:gd name="connsiteY15" fmla="*/ 1136212 h 2995323"/>
              <a:gd name="connsiteX16" fmla="*/ 12191997 w 12191997"/>
              <a:gd name="connsiteY16" fmla="*/ 1136212 h 2995323"/>
              <a:gd name="connsiteX17" fmla="*/ 12191997 w 12191997"/>
              <a:gd name="connsiteY17" fmla="*/ 1225806 h 2995323"/>
              <a:gd name="connsiteX18" fmla="*/ 10468231 w 12191997"/>
              <a:gd name="connsiteY18" fmla="*/ 1501349 h 2995323"/>
              <a:gd name="connsiteX19" fmla="*/ 8723403 w 12191997"/>
              <a:gd name="connsiteY19" fmla="*/ 1136212 h 2995323"/>
              <a:gd name="connsiteX20" fmla="*/ 10439432 w 12191997"/>
              <a:gd name="connsiteY20" fmla="*/ 1136212 h 2995323"/>
              <a:gd name="connsiteX21" fmla="*/ 10439432 w 12191997"/>
              <a:gd name="connsiteY21" fmla="*/ 1505952 h 2995323"/>
              <a:gd name="connsiteX22" fmla="*/ 8723403 w 12191997"/>
              <a:gd name="connsiteY22" fmla="*/ 1780259 h 2995323"/>
              <a:gd name="connsiteX23" fmla="*/ 6978575 w 12191997"/>
              <a:gd name="connsiteY23" fmla="*/ 1136212 h 2995323"/>
              <a:gd name="connsiteX24" fmla="*/ 8694603 w 12191997"/>
              <a:gd name="connsiteY24" fmla="*/ 1136212 h 2995323"/>
              <a:gd name="connsiteX25" fmla="*/ 8694603 w 12191997"/>
              <a:gd name="connsiteY25" fmla="*/ 1784862 h 2995323"/>
              <a:gd name="connsiteX26" fmla="*/ 6978575 w 12191997"/>
              <a:gd name="connsiteY26" fmla="*/ 2059168 h 2995323"/>
              <a:gd name="connsiteX27" fmla="*/ 5233748 w 12191997"/>
              <a:gd name="connsiteY27" fmla="*/ 1136212 h 2995323"/>
              <a:gd name="connsiteX28" fmla="*/ 6949774 w 12191997"/>
              <a:gd name="connsiteY28" fmla="*/ 1136212 h 2995323"/>
              <a:gd name="connsiteX29" fmla="*/ 6949774 w 12191997"/>
              <a:gd name="connsiteY29" fmla="*/ 2063772 h 2995323"/>
              <a:gd name="connsiteX30" fmla="*/ 6004810 w 12191997"/>
              <a:gd name="connsiteY30" fmla="*/ 2214824 h 2995323"/>
              <a:gd name="connsiteX31" fmla="*/ 5233748 w 12191997"/>
              <a:gd name="connsiteY31" fmla="*/ 2214824 h 2995323"/>
              <a:gd name="connsiteX32" fmla="*/ 3488919 w 12191997"/>
              <a:gd name="connsiteY32" fmla="*/ 1136212 h 2995323"/>
              <a:gd name="connsiteX33" fmla="*/ 5204946 w 12191997"/>
              <a:gd name="connsiteY33" fmla="*/ 1136212 h 2995323"/>
              <a:gd name="connsiteX34" fmla="*/ 5204946 w 12191997"/>
              <a:gd name="connsiteY34" fmla="*/ 2214824 h 2995323"/>
              <a:gd name="connsiteX35" fmla="*/ 3488919 w 12191997"/>
              <a:gd name="connsiteY35" fmla="*/ 2214824 h 2995323"/>
              <a:gd name="connsiteX36" fmla="*/ 1744091 w 12191997"/>
              <a:gd name="connsiteY36" fmla="*/ 1136212 h 2995323"/>
              <a:gd name="connsiteX37" fmla="*/ 3460120 w 12191997"/>
              <a:gd name="connsiteY37" fmla="*/ 1136212 h 2995323"/>
              <a:gd name="connsiteX38" fmla="*/ 3460120 w 12191997"/>
              <a:gd name="connsiteY38" fmla="*/ 2214824 h 2995323"/>
              <a:gd name="connsiteX39" fmla="*/ 1744091 w 12191997"/>
              <a:gd name="connsiteY39" fmla="*/ 2214824 h 2995323"/>
              <a:gd name="connsiteX40" fmla="*/ 0 w 12191997"/>
              <a:gd name="connsiteY40" fmla="*/ 1136212 h 2995323"/>
              <a:gd name="connsiteX41" fmla="*/ 1715292 w 12191997"/>
              <a:gd name="connsiteY41" fmla="*/ 1136212 h 2995323"/>
              <a:gd name="connsiteX42" fmla="*/ 1715292 w 12191997"/>
              <a:gd name="connsiteY42" fmla="*/ 2214824 h 2995323"/>
              <a:gd name="connsiteX43" fmla="*/ 411407 w 12191997"/>
              <a:gd name="connsiteY43" fmla="*/ 2214824 h 2995323"/>
              <a:gd name="connsiteX44" fmla="*/ 0 w 12191997"/>
              <a:gd name="connsiteY44" fmla="*/ 1763003 h 2995323"/>
              <a:gd name="connsiteX45" fmla="*/ 5233748 w 12191997"/>
              <a:gd name="connsiteY45" fmla="*/ 1 h 2995323"/>
              <a:gd name="connsiteX46" fmla="*/ 6949774 w 12191997"/>
              <a:gd name="connsiteY46" fmla="*/ 1 h 2995323"/>
              <a:gd name="connsiteX47" fmla="*/ 6949774 w 12191997"/>
              <a:gd name="connsiteY47" fmla="*/ 1107412 h 2995323"/>
              <a:gd name="connsiteX48" fmla="*/ 5233748 w 12191997"/>
              <a:gd name="connsiteY48" fmla="*/ 1107412 h 2995323"/>
              <a:gd name="connsiteX49" fmla="*/ 3488919 w 12191997"/>
              <a:gd name="connsiteY49" fmla="*/ 1 h 2995323"/>
              <a:gd name="connsiteX50" fmla="*/ 5204946 w 12191997"/>
              <a:gd name="connsiteY50" fmla="*/ 1 h 2995323"/>
              <a:gd name="connsiteX51" fmla="*/ 5204946 w 12191997"/>
              <a:gd name="connsiteY51" fmla="*/ 1107412 h 2995323"/>
              <a:gd name="connsiteX52" fmla="*/ 3488919 w 12191997"/>
              <a:gd name="connsiteY52" fmla="*/ 1107412 h 2995323"/>
              <a:gd name="connsiteX53" fmla="*/ 1744091 w 12191997"/>
              <a:gd name="connsiteY53" fmla="*/ 1 h 2995323"/>
              <a:gd name="connsiteX54" fmla="*/ 3460120 w 12191997"/>
              <a:gd name="connsiteY54" fmla="*/ 1 h 2995323"/>
              <a:gd name="connsiteX55" fmla="*/ 3460120 w 12191997"/>
              <a:gd name="connsiteY55" fmla="*/ 1107412 h 2995323"/>
              <a:gd name="connsiteX56" fmla="*/ 1744091 w 12191997"/>
              <a:gd name="connsiteY56" fmla="*/ 1107412 h 2995323"/>
              <a:gd name="connsiteX57" fmla="*/ 0 w 12191997"/>
              <a:gd name="connsiteY57" fmla="*/ 1 h 2995323"/>
              <a:gd name="connsiteX58" fmla="*/ 1715292 w 12191997"/>
              <a:gd name="connsiteY58" fmla="*/ 1 h 2995323"/>
              <a:gd name="connsiteX59" fmla="*/ 1715292 w 12191997"/>
              <a:gd name="connsiteY59" fmla="*/ 1107412 h 2995323"/>
              <a:gd name="connsiteX60" fmla="*/ 0 w 12191997"/>
              <a:gd name="connsiteY60" fmla="*/ 1107412 h 2995323"/>
              <a:gd name="connsiteX61" fmla="*/ 10468231 w 12191997"/>
              <a:gd name="connsiteY61" fmla="*/ 0 h 2995323"/>
              <a:gd name="connsiteX62" fmla="*/ 12191997 w 12191997"/>
              <a:gd name="connsiteY62" fmla="*/ 0 h 2995323"/>
              <a:gd name="connsiteX63" fmla="*/ 12191997 w 12191997"/>
              <a:gd name="connsiteY63" fmla="*/ 1107412 h 2995323"/>
              <a:gd name="connsiteX64" fmla="*/ 10468231 w 12191997"/>
              <a:gd name="connsiteY64" fmla="*/ 1107412 h 2995323"/>
              <a:gd name="connsiteX65" fmla="*/ 8723403 w 12191997"/>
              <a:gd name="connsiteY65" fmla="*/ 0 h 2995323"/>
              <a:gd name="connsiteX66" fmla="*/ 10439432 w 12191997"/>
              <a:gd name="connsiteY66" fmla="*/ 0 h 2995323"/>
              <a:gd name="connsiteX67" fmla="*/ 10439432 w 12191997"/>
              <a:gd name="connsiteY67" fmla="*/ 1107412 h 2995323"/>
              <a:gd name="connsiteX68" fmla="*/ 8723403 w 12191997"/>
              <a:gd name="connsiteY68" fmla="*/ 1107412 h 2995323"/>
              <a:gd name="connsiteX69" fmla="*/ 6978575 w 12191997"/>
              <a:gd name="connsiteY69" fmla="*/ 0 h 2995323"/>
              <a:gd name="connsiteX70" fmla="*/ 8694603 w 12191997"/>
              <a:gd name="connsiteY70" fmla="*/ 0 h 2995323"/>
              <a:gd name="connsiteX71" fmla="*/ 8694603 w 12191997"/>
              <a:gd name="connsiteY71" fmla="*/ 1107412 h 2995323"/>
              <a:gd name="connsiteX72" fmla="*/ 6978575 w 12191997"/>
              <a:gd name="connsiteY72" fmla="*/ 1107412 h 29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1997" h="2995323">
                <a:moveTo>
                  <a:pt x="5233748" y="2243624"/>
                </a:moveTo>
                <a:lnTo>
                  <a:pt x="5824640" y="2243624"/>
                </a:lnTo>
                <a:lnTo>
                  <a:pt x="5233748" y="2338078"/>
                </a:lnTo>
                <a:close/>
                <a:moveTo>
                  <a:pt x="3488919" y="2243624"/>
                </a:moveTo>
                <a:lnTo>
                  <a:pt x="5204946" y="2243624"/>
                </a:lnTo>
                <a:lnTo>
                  <a:pt x="5204946" y="2342682"/>
                </a:lnTo>
                <a:lnTo>
                  <a:pt x="3488919" y="2616987"/>
                </a:lnTo>
                <a:close/>
                <a:moveTo>
                  <a:pt x="1744091" y="2243624"/>
                </a:moveTo>
                <a:lnTo>
                  <a:pt x="3460120" y="2243624"/>
                </a:lnTo>
                <a:lnTo>
                  <a:pt x="3460120" y="2621591"/>
                </a:lnTo>
                <a:lnTo>
                  <a:pt x="1744091" y="2895897"/>
                </a:lnTo>
                <a:close/>
                <a:moveTo>
                  <a:pt x="437631" y="2243624"/>
                </a:moveTo>
                <a:lnTo>
                  <a:pt x="1715292" y="2243624"/>
                </a:lnTo>
                <a:lnTo>
                  <a:pt x="1715292" y="2900500"/>
                </a:lnTo>
                <a:lnTo>
                  <a:pt x="1122092" y="2995323"/>
                </a:lnTo>
                <a:close/>
                <a:moveTo>
                  <a:pt x="10468231" y="1136212"/>
                </a:moveTo>
                <a:lnTo>
                  <a:pt x="12191997" y="1136212"/>
                </a:lnTo>
                <a:lnTo>
                  <a:pt x="12191997" y="1225806"/>
                </a:lnTo>
                <a:lnTo>
                  <a:pt x="10468231" y="1501349"/>
                </a:lnTo>
                <a:close/>
                <a:moveTo>
                  <a:pt x="8723403" y="1136212"/>
                </a:moveTo>
                <a:lnTo>
                  <a:pt x="10439432" y="1136212"/>
                </a:lnTo>
                <a:lnTo>
                  <a:pt x="10439432" y="1505952"/>
                </a:lnTo>
                <a:lnTo>
                  <a:pt x="8723403" y="1780259"/>
                </a:lnTo>
                <a:close/>
                <a:moveTo>
                  <a:pt x="6978575" y="1136212"/>
                </a:moveTo>
                <a:lnTo>
                  <a:pt x="8694603" y="1136212"/>
                </a:lnTo>
                <a:lnTo>
                  <a:pt x="8694603" y="1784862"/>
                </a:lnTo>
                <a:lnTo>
                  <a:pt x="6978575" y="2059168"/>
                </a:lnTo>
                <a:close/>
                <a:moveTo>
                  <a:pt x="5233748" y="1136212"/>
                </a:moveTo>
                <a:lnTo>
                  <a:pt x="6949774" y="1136212"/>
                </a:lnTo>
                <a:lnTo>
                  <a:pt x="6949774" y="2063772"/>
                </a:lnTo>
                <a:lnTo>
                  <a:pt x="6004810" y="2214824"/>
                </a:lnTo>
                <a:lnTo>
                  <a:pt x="5233748" y="2214824"/>
                </a:lnTo>
                <a:close/>
                <a:moveTo>
                  <a:pt x="3488919" y="1136212"/>
                </a:moveTo>
                <a:lnTo>
                  <a:pt x="5204946" y="1136212"/>
                </a:lnTo>
                <a:lnTo>
                  <a:pt x="5204946" y="2214824"/>
                </a:lnTo>
                <a:lnTo>
                  <a:pt x="3488919" y="2214824"/>
                </a:lnTo>
                <a:close/>
                <a:moveTo>
                  <a:pt x="1744091" y="1136212"/>
                </a:moveTo>
                <a:lnTo>
                  <a:pt x="3460120" y="1136212"/>
                </a:lnTo>
                <a:lnTo>
                  <a:pt x="3460120" y="2214824"/>
                </a:lnTo>
                <a:lnTo>
                  <a:pt x="1744091" y="2214824"/>
                </a:lnTo>
                <a:close/>
                <a:moveTo>
                  <a:pt x="0" y="1136212"/>
                </a:moveTo>
                <a:lnTo>
                  <a:pt x="1715292" y="1136212"/>
                </a:lnTo>
                <a:lnTo>
                  <a:pt x="1715292" y="2214824"/>
                </a:lnTo>
                <a:lnTo>
                  <a:pt x="411407" y="2214824"/>
                </a:lnTo>
                <a:lnTo>
                  <a:pt x="0" y="1763003"/>
                </a:lnTo>
                <a:close/>
                <a:moveTo>
                  <a:pt x="5233748" y="1"/>
                </a:moveTo>
                <a:lnTo>
                  <a:pt x="6949774" y="1"/>
                </a:lnTo>
                <a:lnTo>
                  <a:pt x="6949774" y="1107412"/>
                </a:lnTo>
                <a:lnTo>
                  <a:pt x="5233748" y="1107412"/>
                </a:lnTo>
                <a:close/>
                <a:moveTo>
                  <a:pt x="3488919" y="1"/>
                </a:moveTo>
                <a:lnTo>
                  <a:pt x="5204946" y="1"/>
                </a:lnTo>
                <a:lnTo>
                  <a:pt x="5204946" y="1107412"/>
                </a:lnTo>
                <a:lnTo>
                  <a:pt x="3488919" y="1107412"/>
                </a:lnTo>
                <a:close/>
                <a:moveTo>
                  <a:pt x="1744091" y="1"/>
                </a:moveTo>
                <a:lnTo>
                  <a:pt x="3460120" y="1"/>
                </a:lnTo>
                <a:lnTo>
                  <a:pt x="3460120" y="1107412"/>
                </a:lnTo>
                <a:lnTo>
                  <a:pt x="1744091" y="1107412"/>
                </a:lnTo>
                <a:close/>
                <a:moveTo>
                  <a:pt x="0" y="1"/>
                </a:moveTo>
                <a:lnTo>
                  <a:pt x="1715292" y="1"/>
                </a:lnTo>
                <a:lnTo>
                  <a:pt x="1715292" y="1107412"/>
                </a:lnTo>
                <a:lnTo>
                  <a:pt x="0" y="1107412"/>
                </a:lnTo>
                <a:close/>
                <a:moveTo>
                  <a:pt x="10468231" y="0"/>
                </a:moveTo>
                <a:lnTo>
                  <a:pt x="12191997" y="0"/>
                </a:lnTo>
                <a:lnTo>
                  <a:pt x="12191997" y="1107412"/>
                </a:lnTo>
                <a:lnTo>
                  <a:pt x="10468231" y="1107412"/>
                </a:lnTo>
                <a:close/>
                <a:moveTo>
                  <a:pt x="8723403" y="0"/>
                </a:moveTo>
                <a:lnTo>
                  <a:pt x="10439432" y="0"/>
                </a:lnTo>
                <a:lnTo>
                  <a:pt x="10439432" y="1107412"/>
                </a:lnTo>
                <a:lnTo>
                  <a:pt x="8723403" y="1107412"/>
                </a:lnTo>
                <a:close/>
                <a:moveTo>
                  <a:pt x="6978575" y="0"/>
                </a:moveTo>
                <a:lnTo>
                  <a:pt x="8694603" y="0"/>
                </a:lnTo>
                <a:lnTo>
                  <a:pt x="8694603" y="1107412"/>
                </a:lnTo>
                <a:lnTo>
                  <a:pt x="6978575" y="1107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/>
        </p:nvSpPr>
        <p:spPr>
          <a:xfrm>
            <a:off x="0" y="1225806"/>
            <a:ext cx="12192000" cy="1799997"/>
          </a:xfrm>
          <a:custGeom>
            <a:avLst/>
            <a:gdLst>
              <a:gd name="connsiteX0" fmla="*/ 12192000 w 12192000"/>
              <a:gd name="connsiteY0" fmla="*/ 0 h 1871117"/>
              <a:gd name="connsiteX1" fmla="*/ 12192000 w 12192000"/>
              <a:gd name="connsiteY1" fmla="*/ 101600 h 1871117"/>
              <a:gd name="connsiteX2" fmla="*/ 1122095 w 12192000"/>
              <a:gd name="connsiteY2" fmla="*/ 1871117 h 1871117"/>
              <a:gd name="connsiteX3" fmla="*/ 0 w 12192000"/>
              <a:gd name="connsiteY3" fmla="*/ 638794 h 1871117"/>
              <a:gd name="connsiteX4" fmla="*/ 0 w 12192000"/>
              <a:gd name="connsiteY4" fmla="*/ 537194 h 1871117"/>
              <a:gd name="connsiteX5" fmla="*/ 1122095 w 12192000"/>
              <a:gd name="connsiteY5" fmla="*/ 1769517 h 1871117"/>
              <a:gd name="connsiteX6" fmla="*/ 12192000 w 12192000"/>
              <a:gd name="connsiteY6" fmla="*/ 0 h 1871117"/>
              <a:gd name="connsiteX0-1" fmla="*/ 12192000 w 12192000"/>
              <a:gd name="connsiteY0-2" fmla="*/ 0 h 1799997"/>
              <a:gd name="connsiteX1-3" fmla="*/ 12192000 w 12192000"/>
              <a:gd name="connsiteY1-4" fmla="*/ 101600 h 1799997"/>
              <a:gd name="connsiteX2-5" fmla="*/ 1122095 w 12192000"/>
              <a:gd name="connsiteY2-6" fmla="*/ 1799997 h 1799997"/>
              <a:gd name="connsiteX3-7" fmla="*/ 0 w 12192000"/>
              <a:gd name="connsiteY3-8" fmla="*/ 638794 h 1799997"/>
              <a:gd name="connsiteX4-9" fmla="*/ 0 w 12192000"/>
              <a:gd name="connsiteY4-10" fmla="*/ 537194 h 1799997"/>
              <a:gd name="connsiteX5-11" fmla="*/ 1122095 w 12192000"/>
              <a:gd name="connsiteY5-12" fmla="*/ 1769517 h 1799997"/>
              <a:gd name="connsiteX6-13" fmla="*/ 12192000 w 12192000"/>
              <a:gd name="connsiteY6-14" fmla="*/ 0 h 17999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192000" h="1799997">
                <a:moveTo>
                  <a:pt x="12192000" y="0"/>
                </a:moveTo>
                <a:lnTo>
                  <a:pt x="12192000" y="101600"/>
                </a:lnTo>
                <a:lnTo>
                  <a:pt x="1122095" y="1799997"/>
                </a:lnTo>
                <a:lnTo>
                  <a:pt x="0" y="638794"/>
                </a:lnTo>
                <a:lnTo>
                  <a:pt x="0" y="537194"/>
                </a:lnTo>
                <a:lnTo>
                  <a:pt x="1122095" y="17695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60400" y="1130300"/>
            <a:ext cx="10858500" cy="5003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454400"/>
            <a:ext cx="12192000" cy="911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 userDrawn="1"/>
        </p:nvSpPr>
        <p:spPr>
          <a:xfrm>
            <a:off x="3395999" y="3038648"/>
            <a:ext cx="5400000" cy="28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  <a:gs pos="5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720340" y="113665"/>
            <a:ext cx="6751320" cy="6677660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962792" y="1572293"/>
            <a:ext cx="6244707" cy="117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 userDrawn="1"/>
        </p:nvGrpSpPr>
        <p:grpSpPr>
          <a:xfrm>
            <a:off x="2939141" y="1640053"/>
            <a:ext cx="6313716" cy="1107996"/>
            <a:chOff x="3549650" y="1401372"/>
            <a:chExt cx="6716340" cy="1178653"/>
          </a:xfrm>
        </p:grpSpPr>
        <p:sp>
          <p:nvSpPr>
            <p:cNvPr id="36" name="文本框 35"/>
            <p:cNvSpPr txBox="1"/>
            <p:nvPr/>
          </p:nvSpPr>
          <p:spPr>
            <a:xfrm>
              <a:off x="3549650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感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522720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谢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495790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老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468860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师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441930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指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414999" y="1401372"/>
              <a:ext cx="1850991" cy="11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gradFill flip="none" rotWithShape="1">
                    <a:gsLst>
                      <a:gs pos="96000">
                        <a:schemeClr val="bg1">
                          <a:alpha val="74000"/>
                        </a:schemeClr>
                      </a:gs>
                      <a:gs pos="53000">
                        <a:schemeClr val="accent1"/>
                      </a:gs>
                      <a:gs pos="0">
                        <a:schemeClr val="accent1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导</a:t>
              </a:r>
              <a:endParaRPr lang="zh-CN" altLang="en-US" sz="6600" b="1" dirty="0">
                <a:gradFill flip="none" rotWithShape="1">
                  <a:gsLst>
                    <a:gs pos="96000">
                      <a:schemeClr val="bg1">
                        <a:alpha val="74000"/>
                      </a:schemeClr>
                    </a:gs>
                    <a:gs pos="53000">
                      <a:schemeClr val="accent1"/>
                    </a:gs>
                    <a:gs pos="0">
                      <a:schemeClr val="accent1"/>
                    </a:gs>
                  </a:gsLst>
                  <a:lin ang="0" scaled="1"/>
                  <a:tileRect/>
                </a:gradFill>
                <a:latin typeface="+mj-ea"/>
                <a:ea typeface="+mj-ea"/>
              </a:endParaRPr>
            </a:p>
          </p:txBody>
        </p:sp>
      </p:grp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2" y="3535764"/>
            <a:ext cx="12191998" cy="3322236"/>
          </a:xfrm>
          <a:custGeom>
            <a:avLst/>
            <a:gdLst>
              <a:gd name="connsiteX0" fmla="*/ 10468232 w 12191998"/>
              <a:gd name="connsiteY0" fmla="*/ 2243624 h 3322236"/>
              <a:gd name="connsiteX1" fmla="*/ 12191998 w 12191998"/>
              <a:gd name="connsiteY1" fmla="*/ 2243624 h 3322236"/>
              <a:gd name="connsiteX2" fmla="*/ 12191998 w 12191998"/>
              <a:gd name="connsiteY2" fmla="*/ 3322236 h 3322236"/>
              <a:gd name="connsiteX3" fmla="*/ 10468232 w 12191998"/>
              <a:gd name="connsiteY3" fmla="*/ 3322236 h 3322236"/>
              <a:gd name="connsiteX4" fmla="*/ 8723404 w 12191998"/>
              <a:gd name="connsiteY4" fmla="*/ 2243624 h 3322236"/>
              <a:gd name="connsiteX5" fmla="*/ 10439433 w 12191998"/>
              <a:gd name="connsiteY5" fmla="*/ 2243624 h 3322236"/>
              <a:gd name="connsiteX6" fmla="*/ 10439433 w 12191998"/>
              <a:gd name="connsiteY6" fmla="*/ 3322236 h 3322236"/>
              <a:gd name="connsiteX7" fmla="*/ 8723404 w 12191998"/>
              <a:gd name="connsiteY7" fmla="*/ 3322236 h 3322236"/>
              <a:gd name="connsiteX8" fmla="*/ 6978575 w 12191998"/>
              <a:gd name="connsiteY8" fmla="*/ 2243624 h 3322236"/>
              <a:gd name="connsiteX9" fmla="*/ 8694604 w 12191998"/>
              <a:gd name="connsiteY9" fmla="*/ 2243624 h 3322236"/>
              <a:gd name="connsiteX10" fmla="*/ 8694604 w 12191998"/>
              <a:gd name="connsiteY10" fmla="*/ 3322236 h 3322236"/>
              <a:gd name="connsiteX11" fmla="*/ 6978575 w 12191998"/>
              <a:gd name="connsiteY11" fmla="*/ 3322236 h 3322236"/>
              <a:gd name="connsiteX12" fmla="*/ 5233748 w 12191998"/>
              <a:gd name="connsiteY12" fmla="*/ 2243624 h 3322236"/>
              <a:gd name="connsiteX13" fmla="*/ 6949775 w 12191998"/>
              <a:gd name="connsiteY13" fmla="*/ 2243624 h 3322236"/>
              <a:gd name="connsiteX14" fmla="*/ 6949775 w 12191998"/>
              <a:gd name="connsiteY14" fmla="*/ 3322236 h 3322236"/>
              <a:gd name="connsiteX15" fmla="*/ 5233748 w 12191998"/>
              <a:gd name="connsiteY15" fmla="*/ 3322236 h 3322236"/>
              <a:gd name="connsiteX16" fmla="*/ 3488919 w 12191998"/>
              <a:gd name="connsiteY16" fmla="*/ 2243624 h 3322236"/>
              <a:gd name="connsiteX17" fmla="*/ 5204947 w 12191998"/>
              <a:gd name="connsiteY17" fmla="*/ 2243624 h 3322236"/>
              <a:gd name="connsiteX18" fmla="*/ 5204947 w 12191998"/>
              <a:gd name="connsiteY18" fmla="*/ 3322236 h 3322236"/>
              <a:gd name="connsiteX19" fmla="*/ 3488919 w 12191998"/>
              <a:gd name="connsiteY19" fmla="*/ 3322236 h 3322236"/>
              <a:gd name="connsiteX20" fmla="*/ 1744091 w 12191998"/>
              <a:gd name="connsiteY20" fmla="*/ 2243624 h 3322236"/>
              <a:gd name="connsiteX21" fmla="*/ 3460119 w 12191998"/>
              <a:gd name="connsiteY21" fmla="*/ 2243624 h 3322236"/>
              <a:gd name="connsiteX22" fmla="*/ 3460119 w 12191998"/>
              <a:gd name="connsiteY22" fmla="*/ 3322236 h 3322236"/>
              <a:gd name="connsiteX23" fmla="*/ 1744091 w 12191998"/>
              <a:gd name="connsiteY23" fmla="*/ 3322236 h 3322236"/>
              <a:gd name="connsiteX24" fmla="*/ 0 w 12191998"/>
              <a:gd name="connsiteY24" fmla="*/ 2243624 h 3322236"/>
              <a:gd name="connsiteX25" fmla="*/ 1715292 w 12191998"/>
              <a:gd name="connsiteY25" fmla="*/ 2243624 h 3322236"/>
              <a:gd name="connsiteX26" fmla="*/ 1715292 w 12191998"/>
              <a:gd name="connsiteY26" fmla="*/ 3322236 h 3322236"/>
              <a:gd name="connsiteX27" fmla="*/ 0 w 12191998"/>
              <a:gd name="connsiteY27" fmla="*/ 3322236 h 3322236"/>
              <a:gd name="connsiteX28" fmla="*/ 10468232 w 12191998"/>
              <a:gd name="connsiteY28" fmla="*/ 1136212 h 3322236"/>
              <a:gd name="connsiteX29" fmla="*/ 12191998 w 12191998"/>
              <a:gd name="connsiteY29" fmla="*/ 1136212 h 3322236"/>
              <a:gd name="connsiteX30" fmla="*/ 12191998 w 12191998"/>
              <a:gd name="connsiteY30" fmla="*/ 2214824 h 3322236"/>
              <a:gd name="connsiteX31" fmla="*/ 10468232 w 12191998"/>
              <a:gd name="connsiteY31" fmla="*/ 2214824 h 3322236"/>
              <a:gd name="connsiteX32" fmla="*/ 8723404 w 12191998"/>
              <a:gd name="connsiteY32" fmla="*/ 1136212 h 3322236"/>
              <a:gd name="connsiteX33" fmla="*/ 10439433 w 12191998"/>
              <a:gd name="connsiteY33" fmla="*/ 1136212 h 3322236"/>
              <a:gd name="connsiteX34" fmla="*/ 10439433 w 12191998"/>
              <a:gd name="connsiteY34" fmla="*/ 2214824 h 3322236"/>
              <a:gd name="connsiteX35" fmla="*/ 8723404 w 12191998"/>
              <a:gd name="connsiteY35" fmla="*/ 2214824 h 3322236"/>
              <a:gd name="connsiteX36" fmla="*/ 6978575 w 12191998"/>
              <a:gd name="connsiteY36" fmla="*/ 1136212 h 3322236"/>
              <a:gd name="connsiteX37" fmla="*/ 8694604 w 12191998"/>
              <a:gd name="connsiteY37" fmla="*/ 1136212 h 3322236"/>
              <a:gd name="connsiteX38" fmla="*/ 8694604 w 12191998"/>
              <a:gd name="connsiteY38" fmla="*/ 2214824 h 3322236"/>
              <a:gd name="connsiteX39" fmla="*/ 6978575 w 12191998"/>
              <a:gd name="connsiteY39" fmla="*/ 2214824 h 3322236"/>
              <a:gd name="connsiteX40" fmla="*/ 5233750 w 12191998"/>
              <a:gd name="connsiteY40" fmla="*/ 1136212 h 3322236"/>
              <a:gd name="connsiteX41" fmla="*/ 6949775 w 12191998"/>
              <a:gd name="connsiteY41" fmla="*/ 1136212 h 3322236"/>
              <a:gd name="connsiteX42" fmla="*/ 6949775 w 12191998"/>
              <a:gd name="connsiteY42" fmla="*/ 2214824 h 3322236"/>
              <a:gd name="connsiteX43" fmla="*/ 5233750 w 12191998"/>
              <a:gd name="connsiteY43" fmla="*/ 2214824 h 3322236"/>
              <a:gd name="connsiteX44" fmla="*/ 3488920 w 12191998"/>
              <a:gd name="connsiteY44" fmla="*/ 1136212 h 3322236"/>
              <a:gd name="connsiteX45" fmla="*/ 5204947 w 12191998"/>
              <a:gd name="connsiteY45" fmla="*/ 1136212 h 3322236"/>
              <a:gd name="connsiteX46" fmla="*/ 5204947 w 12191998"/>
              <a:gd name="connsiteY46" fmla="*/ 2214824 h 3322236"/>
              <a:gd name="connsiteX47" fmla="*/ 3488920 w 12191998"/>
              <a:gd name="connsiteY47" fmla="*/ 2214824 h 3322236"/>
              <a:gd name="connsiteX48" fmla="*/ 1744092 w 12191998"/>
              <a:gd name="connsiteY48" fmla="*/ 1136212 h 3322236"/>
              <a:gd name="connsiteX49" fmla="*/ 3460121 w 12191998"/>
              <a:gd name="connsiteY49" fmla="*/ 1136212 h 3322236"/>
              <a:gd name="connsiteX50" fmla="*/ 3460121 w 12191998"/>
              <a:gd name="connsiteY50" fmla="*/ 2214824 h 3322236"/>
              <a:gd name="connsiteX51" fmla="*/ 1744092 w 12191998"/>
              <a:gd name="connsiteY51" fmla="*/ 2214824 h 3322236"/>
              <a:gd name="connsiteX52" fmla="*/ 1 w 12191998"/>
              <a:gd name="connsiteY52" fmla="*/ 1136212 h 3322236"/>
              <a:gd name="connsiteX53" fmla="*/ 1715293 w 12191998"/>
              <a:gd name="connsiteY53" fmla="*/ 1136212 h 3322236"/>
              <a:gd name="connsiteX54" fmla="*/ 1715293 w 12191998"/>
              <a:gd name="connsiteY54" fmla="*/ 2214824 h 3322236"/>
              <a:gd name="connsiteX55" fmla="*/ 1 w 12191998"/>
              <a:gd name="connsiteY55" fmla="*/ 2214824 h 3322236"/>
              <a:gd name="connsiteX56" fmla="*/ 10468232 w 12191998"/>
              <a:gd name="connsiteY56" fmla="*/ 0 h 3322236"/>
              <a:gd name="connsiteX57" fmla="*/ 12191998 w 12191998"/>
              <a:gd name="connsiteY57" fmla="*/ 0 h 3322236"/>
              <a:gd name="connsiteX58" fmla="*/ 12191998 w 12191998"/>
              <a:gd name="connsiteY58" fmla="*/ 1107412 h 3322236"/>
              <a:gd name="connsiteX59" fmla="*/ 10468232 w 12191998"/>
              <a:gd name="connsiteY59" fmla="*/ 1107412 h 3322236"/>
              <a:gd name="connsiteX60" fmla="*/ 8723404 w 12191998"/>
              <a:gd name="connsiteY60" fmla="*/ 0 h 3322236"/>
              <a:gd name="connsiteX61" fmla="*/ 10439433 w 12191998"/>
              <a:gd name="connsiteY61" fmla="*/ 0 h 3322236"/>
              <a:gd name="connsiteX62" fmla="*/ 10439433 w 12191998"/>
              <a:gd name="connsiteY62" fmla="*/ 1107412 h 3322236"/>
              <a:gd name="connsiteX63" fmla="*/ 8723404 w 12191998"/>
              <a:gd name="connsiteY63" fmla="*/ 1107412 h 3322236"/>
              <a:gd name="connsiteX64" fmla="*/ 6978575 w 12191998"/>
              <a:gd name="connsiteY64" fmla="*/ 0 h 3322236"/>
              <a:gd name="connsiteX65" fmla="*/ 8694604 w 12191998"/>
              <a:gd name="connsiteY65" fmla="*/ 0 h 3322236"/>
              <a:gd name="connsiteX66" fmla="*/ 8694604 w 12191998"/>
              <a:gd name="connsiteY66" fmla="*/ 1107412 h 3322236"/>
              <a:gd name="connsiteX67" fmla="*/ 6978575 w 12191998"/>
              <a:gd name="connsiteY67" fmla="*/ 1107412 h 3322236"/>
              <a:gd name="connsiteX68" fmla="*/ 5233750 w 12191998"/>
              <a:gd name="connsiteY68" fmla="*/ 0 h 3322236"/>
              <a:gd name="connsiteX69" fmla="*/ 6949775 w 12191998"/>
              <a:gd name="connsiteY69" fmla="*/ 0 h 3322236"/>
              <a:gd name="connsiteX70" fmla="*/ 6949775 w 12191998"/>
              <a:gd name="connsiteY70" fmla="*/ 1107412 h 3322236"/>
              <a:gd name="connsiteX71" fmla="*/ 5233750 w 12191998"/>
              <a:gd name="connsiteY71" fmla="*/ 1107412 h 3322236"/>
              <a:gd name="connsiteX72" fmla="*/ 3488922 w 12191998"/>
              <a:gd name="connsiteY72" fmla="*/ 0 h 3322236"/>
              <a:gd name="connsiteX73" fmla="*/ 5204947 w 12191998"/>
              <a:gd name="connsiteY73" fmla="*/ 0 h 3322236"/>
              <a:gd name="connsiteX74" fmla="*/ 5204947 w 12191998"/>
              <a:gd name="connsiteY74" fmla="*/ 1107412 h 3322236"/>
              <a:gd name="connsiteX75" fmla="*/ 3488922 w 12191998"/>
              <a:gd name="connsiteY75" fmla="*/ 1107412 h 3322236"/>
              <a:gd name="connsiteX76" fmla="*/ 1744093 w 12191998"/>
              <a:gd name="connsiteY76" fmla="*/ 0 h 3322236"/>
              <a:gd name="connsiteX77" fmla="*/ 3460123 w 12191998"/>
              <a:gd name="connsiteY77" fmla="*/ 0 h 3322236"/>
              <a:gd name="connsiteX78" fmla="*/ 3460123 w 12191998"/>
              <a:gd name="connsiteY78" fmla="*/ 1107412 h 3322236"/>
              <a:gd name="connsiteX79" fmla="*/ 1744093 w 12191998"/>
              <a:gd name="connsiteY79" fmla="*/ 1107412 h 3322236"/>
              <a:gd name="connsiteX80" fmla="*/ 3 w 12191998"/>
              <a:gd name="connsiteY80" fmla="*/ 0 h 3322236"/>
              <a:gd name="connsiteX81" fmla="*/ 1715294 w 12191998"/>
              <a:gd name="connsiteY81" fmla="*/ 0 h 3322236"/>
              <a:gd name="connsiteX82" fmla="*/ 1715294 w 12191998"/>
              <a:gd name="connsiteY82" fmla="*/ 1107412 h 3322236"/>
              <a:gd name="connsiteX83" fmla="*/ 3 w 12191998"/>
              <a:gd name="connsiteY83" fmla="*/ 1107412 h 332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1998" h="3322236">
                <a:moveTo>
                  <a:pt x="10468232" y="2243624"/>
                </a:moveTo>
                <a:lnTo>
                  <a:pt x="12191998" y="2243624"/>
                </a:lnTo>
                <a:lnTo>
                  <a:pt x="12191998" y="3322236"/>
                </a:lnTo>
                <a:lnTo>
                  <a:pt x="10468232" y="3322236"/>
                </a:lnTo>
                <a:close/>
                <a:moveTo>
                  <a:pt x="8723404" y="2243624"/>
                </a:moveTo>
                <a:lnTo>
                  <a:pt x="10439433" y="2243624"/>
                </a:lnTo>
                <a:lnTo>
                  <a:pt x="10439433" y="3322236"/>
                </a:lnTo>
                <a:lnTo>
                  <a:pt x="8723404" y="3322236"/>
                </a:lnTo>
                <a:close/>
                <a:moveTo>
                  <a:pt x="6978575" y="2243624"/>
                </a:moveTo>
                <a:lnTo>
                  <a:pt x="8694604" y="2243624"/>
                </a:lnTo>
                <a:lnTo>
                  <a:pt x="8694604" y="3322236"/>
                </a:lnTo>
                <a:lnTo>
                  <a:pt x="6978575" y="3322236"/>
                </a:lnTo>
                <a:close/>
                <a:moveTo>
                  <a:pt x="5233748" y="2243624"/>
                </a:moveTo>
                <a:lnTo>
                  <a:pt x="6949775" y="2243624"/>
                </a:lnTo>
                <a:lnTo>
                  <a:pt x="6949775" y="3322236"/>
                </a:lnTo>
                <a:lnTo>
                  <a:pt x="5233748" y="3322236"/>
                </a:lnTo>
                <a:close/>
                <a:moveTo>
                  <a:pt x="3488919" y="2243624"/>
                </a:moveTo>
                <a:lnTo>
                  <a:pt x="5204947" y="2243624"/>
                </a:lnTo>
                <a:lnTo>
                  <a:pt x="5204947" y="3322236"/>
                </a:lnTo>
                <a:lnTo>
                  <a:pt x="3488919" y="3322236"/>
                </a:lnTo>
                <a:close/>
                <a:moveTo>
                  <a:pt x="1744091" y="2243624"/>
                </a:moveTo>
                <a:lnTo>
                  <a:pt x="3460119" y="2243624"/>
                </a:lnTo>
                <a:lnTo>
                  <a:pt x="3460119" y="3322236"/>
                </a:lnTo>
                <a:lnTo>
                  <a:pt x="1744091" y="3322236"/>
                </a:lnTo>
                <a:close/>
                <a:moveTo>
                  <a:pt x="0" y="2243624"/>
                </a:moveTo>
                <a:lnTo>
                  <a:pt x="1715292" y="2243624"/>
                </a:lnTo>
                <a:lnTo>
                  <a:pt x="1715292" y="3322236"/>
                </a:lnTo>
                <a:lnTo>
                  <a:pt x="0" y="3322236"/>
                </a:lnTo>
                <a:close/>
                <a:moveTo>
                  <a:pt x="10468232" y="1136212"/>
                </a:moveTo>
                <a:lnTo>
                  <a:pt x="12191998" y="1136212"/>
                </a:lnTo>
                <a:lnTo>
                  <a:pt x="12191998" y="2214824"/>
                </a:lnTo>
                <a:lnTo>
                  <a:pt x="10468232" y="2214824"/>
                </a:lnTo>
                <a:close/>
                <a:moveTo>
                  <a:pt x="8723404" y="1136212"/>
                </a:moveTo>
                <a:lnTo>
                  <a:pt x="10439433" y="1136212"/>
                </a:lnTo>
                <a:lnTo>
                  <a:pt x="10439433" y="2214824"/>
                </a:lnTo>
                <a:lnTo>
                  <a:pt x="8723404" y="2214824"/>
                </a:lnTo>
                <a:close/>
                <a:moveTo>
                  <a:pt x="6978575" y="1136212"/>
                </a:moveTo>
                <a:lnTo>
                  <a:pt x="8694604" y="1136212"/>
                </a:lnTo>
                <a:lnTo>
                  <a:pt x="8694604" y="2214824"/>
                </a:lnTo>
                <a:lnTo>
                  <a:pt x="6978575" y="2214824"/>
                </a:lnTo>
                <a:close/>
                <a:moveTo>
                  <a:pt x="5233750" y="1136212"/>
                </a:moveTo>
                <a:lnTo>
                  <a:pt x="6949775" y="1136212"/>
                </a:lnTo>
                <a:lnTo>
                  <a:pt x="6949775" y="2214824"/>
                </a:lnTo>
                <a:lnTo>
                  <a:pt x="5233750" y="2214824"/>
                </a:lnTo>
                <a:close/>
                <a:moveTo>
                  <a:pt x="3488920" y="1136212"/>
                </a:moveTo>
                <a:lnTo>
                  <a:pt x="5204947" y="1136212"/>
                </a:lnTo>
                <a:lnTo>
                  <a:pt x="5204947" y="2214824"/>
                </a:lnTo>
                <a:lnTo>
                  <a:pt x="3488920" y="2214824"/>
                </a:lnTo>
                <a:close/>
                <a:moveTo>
                  <a:pt x="1744092" y="1136212"/>
                </a:moveTo>
                <a:lnTo>
                  <a:pt x="3460121" y="1136212"/>
                </a:lnTo>
                <a:lnTo>
                  <a:pt x="3460121" y="2214824"/>
                </a:lnTo>
                <a:lnTo>
                  <a:pt x="1744092" y="2214824"/>
                </a:lnTo>
                <a:close/>
                <a:moveTo>
                  <a:pt x="1" y="1136212"/>
                </a:moveTo>
                <a:lnTo>
                  <a:pt x="1715293" y="1136212"/>
                </a:lnTo>
                <a:lnTo>
                  <a:pt x="1715293" y="2214824"/>
                </a:lnTo>
                <a:lnTo>
                  <a:pt x="1" y="2214824"/>
                </a:lnTo>
                <a:close/>
                <a:moveTo>
                  <a:pt x="10468232" y="0"/>
                </a:moveTo>
                <a:lnTo>
                  <a:pt x="12191998" y="0"/>
                </a:lnTo>
                <a:lnTo>
                  <a:pt x="12191998" y="1107412"/>
                </a:lnTo>
                <a:lnTo>
                  <a:pt x="10468232" y="1107412"/>
                </a:lnTo>
                <a:close/>
                <a:moveTo>
                  <a:pt x="8723404" y="0"/>
                </a:moveTo>
                <a:lnTo>
                  <a:pt x="10439433" y="0"/>
                </a:lnTo>
                <a:lnTo>
                  <a:pt x="10439433" y="1107412"/>
                </a:lnTo>
                <a:lnTo>
                  <a:pt x="8723404" y="1107412"/>
                </a:lnTo>
                <a:close/>
                <a:moveTo>
                  <a:pt x="6978575" y="0"/>
                </a:moveTo>
                <a:lnTo>
                  <a:pt x="8694604" y="0"/>
                </a:lnTo>
                <a:lnTo>
                  <a:pt x="8694604" y="1107412"/>
                </a:lnTo>
                <a:lnTo>
                  <a:pt x="6978575" y="1107412"/>
                </a:lnTo>
                <a:close/>
                <a:moveTo>
                  <a:pt x="5233750" y="0"/>
                </a:moveTo>
                <a:lnTo>
                  <a:pt x="6949775" y="0"/>
                </a:lnTo>
                <a:lnTo>
                  <a:pt x="6949775" y="1107412"/>
                </a:lnTo>
                <a:lnTo>
                  <a:pt x="5233750" y="1107412"/>
                </a:lnTo>
                <a:close/>
                <a:moveTo>
                  <a:pt x="3488922" y="0"/>
                </a:moveTo>
                <a:lnTo>
                  <a:pt x="5204947" y="0"/>
                </a:lnTo>
                <a:lnTo>
                  <a:pt x="5204947" y="1107412"/>
                </a:lnTo>
                <a:lnTo>
                  <a:pt x="3488922" y="1107412"/>
                </a:lnTo>
                <a:close/>
                <a:moveTo>
                  <a:pt x="1744093" y="0"/>
                </a:moveTo>
                <a:lnTo>
                  <a:pt x="3460123" y="0"/>
                </a:lnTo>
                <a:lnTo>
                  <a:pt x="3460123" y="1107412"/>
                </a:lnTo>
                <a:lnTo>
                  <a:pt x="1744093" y="1107412"/>
                </a:lnTo>
                <a:close/>
                <a:moveTo>
                  <a:pt x="3" y="0"/>
                </a:moveTo>
                <a:lnTo>
                  <a:pt x="1715294" y="0"/>
                </a:lnTo>
                <a:lnTo>
                  <a:pt x="1715294" y="1107412"/>
                </a:lnTo>
                <a:lnTo>
                  <a:pt x="3" y="1107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878955" y="6414135"/>
            <a:ext cx="4903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3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南方医科大学珠江医院</a:t>
            </a:r>
            <a:r>
              <a:rPr lang="en-US" altLang="zh-CN" sz="1600" dirty="0">
                <a:solidFill>
                  <a:schemeClr val="accent3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zh-CN" altLang="en-US" sz="1600" dirty="0">
                <a:solidFill>
                  <a:schemeClr val="accent3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第二临床医学院</a:t>
            </a:r>
            <a:endParaRPr lang="zh-CN" altLang="en-US" sz="1600" dirty="0">
              <a:solidFill>
                <a:schemeClr val="accent3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146F-6E62-4002-B76A-A399B2EA02F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ECCB-8FBF-46B1-96AA-17224CC91BB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>
            <a:off x="-1" y="344700"/>
            <a:ext cx="8741096" cy="684000"/>
          </a:xfrm>
          <a:custGeom>
            <a:avLst/>
            <a:gdLst>
              <a:gd name="connsiteX0" fmla="*/ 0 w 8591551"/>
              <a:gd name="connsiteY0" fmla="*/ 0 h 684000"/>
              <a:gd name="connsiteX1" fmla="*/ 8382001 w 8591551"/>
              <a:gd name="connsiteY1" fmla="*/ 0 h 684000"/>
              <a:gd name="connsiteX2" fmla="*/ 8591551 w 8591551"/>
              <a:gd name="connsiteY2" fmla="*/ 342000 h 684000"/>
              <a:gd name="connsiteX3" fmla="*/ 8382001 w 8591551"/>
              <a:gd name="connsiteY3" fmla="*/ 684000 h 684000"/>
              <a:gd name="connsiteX4" fmla="*/ 0 w 8591551"/>
              <a:gd name="connsiteY4" fmla="*/ 684000 h 684000"/>
              <a:gd name="connsiteX5" fmla="*/ 0 w 8591551"/>
              <a:gd name="connsiteY5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1551" h="684000">
                <a:moveTo>
                  <a:pt x="0" y="0"/>
                </a:moveTo>
                <a:lnTo>
                  <a:pt x="8382001" y="0"/>
                </a:lnTo>
                <a:lnTo>
                  <a:pt x="8591551" y="342000"/>
                </a:lnTo>
                <a:lnTo>
                  <a:pt x="8382001" y="684000"/>
                </a:lnTo>
                <a:lnTo>
                  <a:pt x="0" y="684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8591550" y="344700"/>
            <a:ext cx="289247" cy="684000"/>
          </a:xfrm>
          <a:custGeom>
            <a:avLst/>
            <a:gdLst>
              <a:gd name="connsiteX0" fmla="*/ 0 w 289247"/>
              <a:gd name="connsiteY0" fmla="*/ 0 h 684000"/>
              <a:gd name="connsiteX1" fmla="*/ 84881 w 289247"/>
              <a:gd name="connsiteY1" fmla="*/ 0 h 684000"/>
              <a:gd name="connsiteX2" fmla="*/ 289247 w 289247"/>
              <a:gd name="connsiteY2" fmla="*/ 342000 h 684000"/>
              <a:gd name="connsiteX3" fmla="*/ 84881 w 289247"/>
              <a:gd name="connsiteY3" fmla="*/ 684000 h 684000"/>
              <a:gd name="connsiteX4" fmla="*/ 0 w 289247"/>
              <a:gd name="connsiteY4" fmla="*/ 684000 h 684000"/>
              <a:gd name="connsiteX5" fmla="*/ 209550 w 289247"/>
              <a:gd name="connsiteY5" fmla="*/ 342000 h 684000"/>
              <a:gd name="connsiteX6" fmla="*/ 0 w 289247"/>
              <a:gd name="connsiteY6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247" h="684000">
                <a:moveTo>
                  <a:pt x="0" y="0"/>
                </a:moveTo>
                <a:lnTo>
                  <a:pt x="84881" y="0"/>
                </a:lnTo>
                <a:lnTo>
                  <a:pt x="289247" y="342000"/>
                </a:lnTo>
                <a:lnTo>
                  <a:pt x="84881" y="684000"/>
                </a:lnTo>
                <a:lnTo>
                  <a:pt x="0" y="684000"/>
                </a:lnTo>
                <a:lnTo>
                  <a:pt x="209550" y="342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8741095" y="344700"/>
            <a:ext cx="3450905" cy="684000"/>
          </a:xfrm>
          <a:custGeom>
            <a:avLst/>
            <a:gdLst>
              <a:gd name="connsiteX0" fmla="*/ 0 w 3450905"/>
              <a:gd name="connsiteY0" fmla="*/ 0 h 684000"/>
              <a:gd name="connsiteX1" fmla="*/ 3450905 w 3450905"/>
              <a:gd name="connsiteY1" fmla="*/ 0 h 684000"/>
              <a:gd name="connsiteX2" fmla="*/ 3450905 w 3450905"/>
              <a:gd name="connsiteY2" fmla="*/ 684000 h 684000"/>
              <a:gd name="connsiteX3" fmla="*/ 0 w 3450905"/>
              <a:gd name="connsiteY3" fmla="*/ 684000 h 684000"/>
              <a:gd name="connsiteX4" fmla="*/ 204366 w 3450905"/>
              <a:gd name="connsiteY4" fmla="*/ 342000 h 684000"/>
              <a:gd name="connsiteX5" fmla="*/ 0 w 3450905"/>
              <a:gd name="connsiteY5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0905" h="684000">
                <a:moveTo>
                  <a:pt x="0" y="0"/>
                </a:moveTo>
                <a:lnTo>
                  <a:pt x="3450905" y="0"/>
                </a:lnTo>
                <a:lnTo>
                  <a:pt x="3450905" y="684000"/>
                </a:lnTo>
                <a:lnTo>
                  <a:pt x="0" y="684000"/>
                </a:lnTo>
                <a:lnTo>
                  <a:pt x="204366" y="3420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微软雅黑" panose="020B0503020204020204" pitchFamily="34" charset="-122"/>
            </a:endParaRPr>
          </a:p>
        </p:txBody>
      </p:sp>
      <p:pic>
        <p:nvPicPr>
          <p:cNvPr id="18" name="图片 17" descr="G:\通用PPT模板创作\附1.南方医科大学珠江医院院徽\院徽1－PNG.png院徽1－PNG"/>
          <p:cNvPicPr>
            <a:picLocks noChangeAspect="1"/>
          </p:cNvPicPr>
          <p:nvPr userDrawn="1"/>
        </p:nvPicPr>
        <p:blipFill>
          <a:blip r:embed="rId15">
            <a:lum bright="100000"/>
          </a:blip>
          <a:srcRect/>
          <a:stretch>
            <a:fillRect/>
          </a:stretch>
        </p:blipFill>
        <p:spPr>
          <a:xfrm>
            <a:off x="9213850" y="398780"/>
            <a:ext cx="2562860" cy="64071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73100" y="399000"/>
            <a:ext cx="7589131" cy="602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60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微软雅黑" panose="020B0503020204020204" pitchFamily="34" charset="-122"/>
              </a:defRPr>
            </a:lvl1pPr>
          </a:lstStyle>
          <a:p>
            <a:fld id="{876F146F-6E62-4002-B76A-A399B2EA02F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57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微软雅黑" panose="020B0503020204020204" pitchFamily="34" charset="-122"/>
              </a:defRPr>
            </a:lvl1pPr>
          </a:lstStyle>
          <a:p>
            <a:fld id="{9AF2ECCB-8FBF-46B1-96AA-17224CC91BB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jpeg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7091" y="4192270"/>
            <a:ext cx="10457815" cy="1045210"/>
          </a:xfrm>
        </p:spPr>
        <p:txBody>
          <a:bodyPr/>
          <a:lstStyle/>
          <a:p>
            <a:pPr fontAlgn="auto">
              <a:lnSpc>
                <a:spcPct val="100000"/>
              </a:lnSpc>
            </a:pPr>
            <a:r>
              <a:rPr lang="zh-CN" altLang="en-US" sz="5400" dirty="0">
                <a:solidFill>
                  <a:srgbClr val="0070C0"/>
                </a:solidFill>
              </a:rPr>
              <a:t>肺  癌</a:t>
            </a:r>
            <a:br>
              <a:rPr lang="en-US" altLang="zh-CN" sz="5400" dirty="0">
                <a:solidFill>
                  <a:srgbClr val="0070C0"/>
                </a:solidFill>
              </a:rPr>
            </a:br>
            <a:r>
              <a:rPr lang="en-US" altLang="zh-CN" sz="5400" dirty="0">
                <a:solidFill>
                  <a:srgbClr val="0070C0"/>
                </a:solidFill>
              </a:rPr>
              <a:t>Lung cancer</a:t>
            </a:r>
            <a:endParaRPr lang="en-US" altLang="zh-CN" sz="5400" dirty="0">
              <a:solidFill>
                <a:srgbClr val="0070C0"/>
              </a:solidFill>
            </a:endParaRPr>
          </a:p>
        </p:txBody>
      </p:sp>
      <p:pic>
        <p:nvPicPr>
          <p:cNvPr id="7" name="图片占位符 6" descr="C:\Users\Administrator\Pictures\微信图片_20180815151236.jpg微信图片_20180815151236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5402" b="45042"/>
          <a:stretch>
            <a:fillRect/>
          </a:stretch>
        </p:blipFill>
        <p:spPr>
          <a:xfrm>
            <a:off x="-23495" y="-1270"/>
            <a:ext cx="12240260" cy="3355340"/>
          </a:xfrm>
        </p:spPr>
      </p:pic>
      <p:cxnSp>
        <p:nvCxnSpPr>
          <p:cNvPr id="4" name="直接连接符 3"/>
          <p:cNvCxnSpPr/>
          <p:nvPr/>
        </p:nvCxnSpPr>
        <p:spPr>
          <a:xfrm>
            <a:off x="-23495" y="6075680"/>
            <a:ext cx="29197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297035" y="6075680"/>
            <a:ext cx="2919730" cy="0"/>
          </a:xfrm>
          <a:prstGeom prst="line">
            <a:avLst/>
          </a:prstGeom>
          <a:ln w="57150">
            <a:solidFill>
              <a:srgbClr val="0070C0"/>
            </a:solidFill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/>
        </p:nvSpPr>
        <p:spPr>
          <a:xfrm>
            <a:off x="867092" y="5306246"/>
            <a:ext cx="10457815" cy="1045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0070C0"/>
                </a:solidFill>
              </a:rPr>
              <a:t>南方医科大学珠江医院  吴锡平</a:t>
            </a:r>
            <a:endParaRPr lang="zh-CN" alt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  <p:pic>
        <p:nvPicPr>
          <p:cNvPr id="6" name="图片 5" descr="08d0c58d4fbcfb44a876b3841b85fdd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7920" r="7697" b="12109"/>
          <a:stretch>
            <a:fillRect/>
          </a:stretch>
        </p:blipFill>
        <p:spPr bwMode="auto">
          <a:xfrm>
            <a:off x="634022" y="2132140"/>
            <a:ext cx="3575011" cy="30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内容占位符 22530" descr="9f5d3cddf4fed0bed5dca7c1972b8f4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0" b="32637"/>
          <a:stretch>
            <a:fillRect/>
          </a:stretch>
        </p:blipFill>
        <p:spPr bwMode="auto">
          <a:xfrm>
            <a:off x="4491403" y="2132140"/>
            <a:ext cx="3209193" cy="30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670538" y="5222603"/>
            <a:ext cx="1354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腺管样结构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idx="1"/>
          </p:nvPr>
        </p:nvSpPr>
        <p:spPr>
          <a:xfrm>
            <a:off x="512884" y="1403838"/>
            <a:ext cx="8458200" cy="464820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115000"/>
              </a:lnSpc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3.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大细胞未分化癌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zh-CN" altLang="en-US" sz="2800" b="1" dirty="0">
                <a:ea typeface="微软雅黑" panose="020B0503020204020204" pitchFamily="34" charset="-122"/>
              </a:rPr>
              <a:t>是一种未分化的非小细胞癌；</a:t>
            </a:r>
            <a:endParaRPr lang="en-US" altLang="zh-CN" sz="2800" b="1" dirty="0"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zh-CN" altLang="en-US" sz="2800" b="1" dirty="0">
                <a:ea typeface="微软雅黑" panose="020B0503020204020204" pitchFamily="34" charset="-122"/>
              </a:rPr>
              <a:t>多角形，不规则形，细胞大；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5000"/>
              </a:lnSpc>
              <a:spcAft>
                <a:spcPct val="25000"/>
              </a:spcAft>
            </a:pPr>
            <a:r>
              <a:rPr lang="zh-CN" altLang="en-US" sz="2800" b="1" dirty="0">
                <a:ea typeface="微软雅黑" panose="020B0503020204020204" pitchFamily="34" charset="-122"/>
              </a:rPr>
              <a:t>手术切除机会较小细胞肺癌多。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15000"/>
              </a:lnSpc>
              <a:buFont typeface="Wingdings" panose="05000000000000000000" pitchFamily="2" charset="2"/>
              <a:buNone/>
            </a:pPr>
            <a:endParaRPr lang="en-US" altLang="zh-CN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15000"/>
              </a:lnSpc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4.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腺鳞癌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ea typeface="微软雅黑" panose="020B0503020204020204" pitchFamily="34" charset="-122"/>
              </a:rPr>
              <a:t>具有明确的腺癌、鳞癌的组织结构；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ea typeface="微软雅黑" panose="020B0503020204020204" pitchFamily="34" charset="-122"/>
              </a:rPr>
              <a:t>两种成分混杂在一起，或分别独立存在同一瘤块内。</a:t>
            </a:r>
            <a:endParaRPr lang="zh-CN" altLang="en-US" sz="2800" b="1" dirty="0">
              <a:ea typeface="微软雅黑" panose="020B0503020204020204" pitchFamily="34" charset="-12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  <p:pic>
        <p:nvPicPr>
          <p:cNvPr id="5" name="文本占位符 23554" descr="7a78242e4b6daf12e81f934d275d29f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47" y="2057400"/>
            <a:ext cx="2839937" cy="23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07124"/>
            <a:ext cx="8458200" cy="50292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  <a:sym typeface="Monotype Sorts" pitchFamily="2" charset="2"/>
              </a:rPr>
              <a:t>5.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  <a:sym typeface="Monotype Sorts" pitchFamily="2" charset="2"/>
              </a:rPr>
              <a:t>小细胞未分化癌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  <a:sym typeface="Monotype Sorts" pitchFamily="2" charset="2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  <a:sym typeface="Monotype Sorts" pitchFamily="2" charset="2"/>
              </a:rPr>
              <a:t>(Small cell lung cancer, SCLC)</a:t>
            </a:r>
            <a:endParaRPr lang="en-US" altLang="zh-CN" sz="3200" b="1" dirty="0">
              <a:solidFill>
                <a:srgbClr val="006600"/>
              </a:solidFill>
              <a:ea typeface="微软雅黑" panose="020B0503020204020204" pitchFamily="34" charset="-122"/>
              <a:sym typeface="Monotype Sorts" pitchFamily="2" charset="2"/>
            </a:endParaRPr>
          </a:p>
          <a:p>
            <a:pPr algn="just" eaLnBrk="1" hangingPunct="1"/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  <a:sym typeface="Monotype Sorts" pitchFamily="2" charset="2"/>
              </a:rPr>
              <a:t>⑴ 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恶性程度最高的一种</a:t>
            </a:r>
            <a:r>
              <a:rPr lang="zh-CN" altLang="en-US" sz="2800" b="1" dirty="0">
                <a:ea typeface="微软雅黑" panose="020B0503020204020204" pitchFamily="34" charset="-122"/>
              </a:rPr>
              <a:t>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ea typeface="微软雅黑" panose="020B0503020204020204" pitchFamily="34" charset="-122"/>
                <a:sym typeface="Monotype Sorts" pitchFamily="2" charset="2"/>
              </a:rPr>
              <a:t>⑵ </a:t>
            </a:r>
            <a:r>
              <a:rPr lang="zh-CN" altLang="en-US" sz="2800" b="1" dirty="0">
                <a:ea typeface="微软雅黑" panose="020B0503020204020204" pitchFamily="34" charset="-122"/>
              </a:rPr>
              <a:t>平均年龄：</a:t>
            </a:r>
            <a:r>
              <a:rPr lang="en-US" altLang="zh-CN" sz="2800" b="1" dirty="0">
                <a:ea typeface="微软雅黑" panose="020B0503020204020204" pitchFamily="34" charset="-122"/>
              </a:rPr>
              <a:t>40</a:t>
            </a:r>
            <a:r>
              <a:rPr lang="zh-CN" altLang="en-US" sz="2800" b="1" dirty="0">
                <a:ea typeface="微软雅黑" panose="020B0503020204020204" pitchFamily="34" charset="-122"/>
              </a:rPr>
              <a:t>～</a:t>
            </a:r>
            <a:r>
              <a:rPr lang="en-US" altLang="zh-CN" sz="2800" b="1" dirty="0">
                <a:ea typeface="微软雅黑" panose="020B0503020204020204" pitchFamily="34" charset="-122"/>
              </a:rPr>
              <a:t>50</a:t>
            </a:r>
            <a:r>
              <a:rPr lang="zh-CN" altLang="en-US" sz="2800" b="1" dirty="0">
                <a:ea typeface="微软雅黑" panose="020B0503020204020204" pitchFamily="34" charset="-122"/>
              </a:rPr>
              <a:t>岁，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多有吸烟史</a:t>
            </a:r>
            <a:r>
              <a:rPr lang="zh-CN" altLang="en-US" sz="2800" b="1" dirty="0">
                <a:ea typeface="微软雅黑" panose="020B0503020204020204" pitchFamily="34" charset="-122"/>
              </a:rPr>
              <a:t>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ea typeface="微软雅黑" panose="020B0503020204020204" pitchFamily="34" charset="-122"/>
                <a:sym typeface="Monotype Sorts" pitchFamily="2" charset="2"/>
              </a:rPr>
              <a:t>⑶ 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中央型常见；</a:t>
            </a:r>
            <a:endParaRPr lang="zh-CN" altLang="en-US" sz="2800" b="1" dirty="0">
              <a:solidFill>
                <a:srgbClr val="CC0099"/>
              </a:solidFill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99"/>
                </a:solidFill>
                <a:ea typeface="微软雅黑" panose="020B0503020204020204" pitchFamily="34" charset="-122"/>
                <a:sym typeface="Monotype Sorts" pitchFamily="2" charset="2"/>
              </a:rPr>
              <a:t>⑷ 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倍增时间</a:t>
            </a:r>
            <a:r>
              <a:rPr lang="en-US" altLang="zh-CN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33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天</a:t>
            </a:r>
            <a:r>
              <a:rPr lang="en-US" altLang="zh-CN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, 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组织生长快，侵袭力强，转移早</a:t>
            </a:r>
            <a:r>
              <a:rPr lang="zh-CN" altLang="en-US" sz="2800" b="1" dirty="0">
                <a:ea typeface="微软雅黑" panose="020B0503020204020204" pitchFamily="34" charset="-122"/>
              </a:rPr>
              <a:t>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99"/>
                </a:solidFill>
                <a:ea typeface="微软雅黑" panose="020B0503020204020204" pitchFamily="34" charset="-122"/>
                <a:sym typeface="Monotype Sorts" pitchFamily="2" charset="2"/>
              </a:rPr>
              <a:t>⑸ </a:t>
            </a:r>
            <a:r>
              <a:rPr lang="zh-CN" altLang="en-US" sz="2800" b="1" dirty="0">
                <a:ea typeface="微软雅黑" panose="020B0503020204020204" pitchFamily="34" charset="-122"/>
              </a:rPr>
              <a:t>易引起副癌综合征；</a:t>
            </a:r>
            <a:endParaRPr lang="zh-CN" altLang="en-US" sz="28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99"/>
                </a:solidFill>
                <a:ea typeface="微软雅黑" panose="020B0503020204020204" pitchFamily="34" charset="-122"/>
                <a:sym typeface="Monotype Sorts" pitchFamily="2" charset="2"/>
              </a:rPr>
              <a:t>⑹ </a:t>
            </a:r>
            <a:r>
              <a:rPr lang="zh-CN" altLang="en-US" sz="2800" b="1" dirty="0">
                <a:solidFill>
                  <a:srgbClr val="CC0099"/>
                </a:solidFill>
                <a:ea typeface="微软雅黑" panose="020B0503020204020204" pitchFamily="34" charset="-122"/>
              </a:rPr>
              <a:t>对放疗、化疗敏感</a:t>
            </a:r>
            <a:r>
              <a:rPr lang="zh-CN" altLang="en-US" sz="2800" b="1" dirty="0">
                <a:ea typeface="微软雅黑" panose="020B0503020204020204" pitchFamily="34" charset="-122"/>
              </a:rPr>
              <a:t>。</a:t>
            </a:r>
            <a:endParaRPr lang="zh-CN" altLang="en-US" sz="2800" b="1" dirty="0">
              <a:solidFill>
                <a:srgbClr val="000099"/>
              </a:solidFill>
              <a:ea typeface="微软雅黑" panose="020B0503020204020204" pitchFamily="34" charset="-122"/>
              <a:sym typeface="Monotype Sorts" pitchFamily="2" charset="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8dbf363fc9041c26db009526f26cdf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14" y="1859165"/>
            <a:ext cx="3209193" cy="313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932388" y="1859165"/>
            <a:ext cx="2066192" cy="17063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小细胞肺癌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细胞小，圆形、卵圆形，核深染，核仁不明显，类似淋巴细胞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30"/>
          <p:cNvSpPr txBox="1"/>
          <p:nvPr/>
        </p:nvSpPr>
        <p:spPr>
          <a:xfrm>
            <a:off x="698267" y="385625"/>
            <a:ext cx="7589131" cy="602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ea typeface="微软雅黑" panose="020B0503020204020204" pitchFamily="34" charset="-122"/>
              </a:rPr>
              <a:t>一、肺癌的分类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9" y="4706224"/>
            <a:ext cx="2553399" cy="19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474210" y="3429000"/>
            <a:ext cx="6383655" cy="2214880"/>
            <a:chOff x="5279849" y="3212545"/>
            <a:chExt cx="5737849" cy="2214721"/>
          </a:xfrm>
        </p:grpSpPr>
        <p:sp>
          <p:nvSpPr>
            <p:cNvPr id="9" name="文本框 8"/>
            <p:cNvSpPr txBox="1"/>
            <p:nvPr/>
          </p:nvSpPr>
          <p:spPr>
            <a:xfrm>
              <a:off x="8713442" y="3212545"/>
              <a:ext cx="2304256" cy="221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gradFill flip="none" rotWithShape="1">
                    <a:gsLst>
                      <a:gs pos="50000">
                        <a:srgbClr val="0070C0"/>
                      </a:gs>
                      <a:gs pos="50000">
                        <a:srgbClr val="00B0F0"/>
                      </a:gs>
                    </a:gsLst>
                    <a:lin ang="5400000" scaled="1"/>
                    <a:tileRect/>
                  </a:gradFill>
                  <a:latin typeface="Impact" panose="020B0806030902050204" pitchFamily="34" charset="0"/>
                </a:rPr>
                <a:t>02</a:t>
              </a:r>
              <a:endParaRPr lang="en-US" altLang="zh-CN" sz="13800" dirty="0">
                <a:gradFill flip="none" rotWithShape="1">
                  <a:gsLst>
                    <a:gs pos="50000">
                      <a:srgbClr val="0070C0"/>
                    </a:gs>
                    <a:gs pos="50000">
                      <a:srgbClr val="00B0F0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279849" y="3728483"/>
              <a:ext cx="3672408" cy="1288209"/>
              <a:chOff x="5279849" y="3728483"/>
              <a:chExt cx="3672408" cy="128820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279849" y="3728483"/>
                <a:ext cx="3672408" cy="76829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rgbClr val="0070C0"/>
                    </a:solidFill>
                    <a:latin typeface="+mj-ea"/>
                    <a:ea typeface="+mj-ea"/>
                  </a:rPr>
                  <a:t>临床表现</a:t>
                </a:r>
                <a:endParaRPr lang="zh-CN" altLang="en-US" sz="4400" b="1" dirty="0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5279849" y="4602020"/>
                <a:ext cx="3672408" cy="0"/>
              </a:xfrm>
              <a:prstGeom prst="line">
                <a:avLst/>
              </a:prstGeom>
              <a:ln w="3175">
                <a:solidFill>
                  <a:schemeClr val="accent1">
                    <a:shade val="95000"/>
                    <a:satMod val="105000"/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279849" y="5016692"/>
                <a:ext cx="3672408" cy="0"/>
              </a:xfrm>
              <a:prstGeom prst="line">
                <a:avLst/>
              </a:prstGeom>
              <a:ln w="3175">
                <a:solidFill>
                  <a:schemeClr val="accent2"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占位符 19" descr="C:\Users\Administrator\Pictures\画册\BE72CEDD63150225B79B1A14BD2_2CD57F06_11825.jpgBE72CEDD63150225B79B1A14BD2_2CD57F06_1182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8255" y="-37465"/>
            <a:ext cx="12176125" cy="440944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grpSp>
        <p:nvGrpSpPr>
          <p:cNvPr id="6" name="Group 2"/>
          <p:cNvGrpSpPr/>
          <p:nvPr/>
        </p:nvGrpSpPr>
        <p:grpSpPr bwMode="auto">
          <a:xfrm>
            <a:off x="2996850" y="4112499"/>
            <a:ext cx="1841500" cy="1838325"/>
            <a:chOff x="1349" y="2203"/>
            <a:chExt cx="924" cy="922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>
              <a:off x="1349" y="2203"/>
              <a:ext cx="924" cy="922"/>
            </a:xfrm>
            <a:prstGeom prst="diamond">
              <a:avLst/>
            </a:prstGeom>
            <a:solidFill>
              <a:srgbClr val="926408"/>
            </a:solidFill>
            <a:ln w="57150" algn="ctr">
              <a:solidFill>
                <a:srgbClr val="CDDCE9"/>
              </a:solidFill>
              <a:miter lim="800000"/>
            </a:ln>
            <a:effectLst>
              <a:prstShdw prst="shdw17" dist="17961" dir="2700000">
                <a:srgbClr val="7B848C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1590" y="2222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0EADD"/>
                </a:gs>
                <a:gs pos="100000">
                  <a:srgbClr val="926408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gray">
            <a:xfrm flipV="1">
              <a:off x="1593" y="2881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42E04"/>
                </a:gs>
                <a:gs pos="100000">
                  <a:srgbClr val="926408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grpSp>
        <p:nvGrpSpPr>
          <p:cNvPr id="10" name="Group 6"/>
          <p:cNvGrpSpPr/>
          <p:nvPr/>
        </p:nvGrpSpPr>
        <p:grpSpPr bwMode="auto">
          <a:xfrm>
            <a:off x="2987325" y="2183687"/>
            <a:ext cx="1843088" cy="1843087"/>
            <a:chOff x="751" y="1531"/>
            <a:chExt cx="1161" cy="1161"/>
          </a:xfrm>
        </p:grpSpPr>
        <p:sp>
          <p:nvSpPr>
            <p:cNvPr id="11" name="AutoShape 7"/>
            <p:cNvSpPr>
              <a:spLocks noChangeArrowheads="1"/>
            </p:cNvSpPr>
            <p:nvPr/>
          </p:nvSpPr>
          <p:spPr bwMode="gray">
            <a:xfrm>
              <a:off x="751" y="1531"/>
              <a:ext cx="1161" cy="1161"/>
            </a:xfrm>
            <a:prstGeom prst="diamond">
              <a:avLst/>
            </a:prstGeom>
            <a:solidFill>
              <a:srgbClr val="08926B"/>
            </a:solidFill>
            <a:ln w="57150" algn="ctr">
              <a:solidFill>
                <a:srgbClr val="CDDCE9"/>
              </a:solidFill>
              <a:miter lim="800000"/>
            </a:ln>
            <a:effectLst>
              <a:prstShdw prst="shdw17" dist="17961" dir="2700000">
                <a:srgbClr val="7B848C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gray">
            <a:xfrm>
              <a:off x="1061" y="15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9F5C4"/>
                </a:gs>
                <a:gs pos="100000">
                  <a:srgbClr val="08926B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gray">
            <a:xfrm flipV="1">
              <a:off x="1057" y="2385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4432"/>
                </a:gs>
                <a:gs pos="100000">
                  <a:srgbClr val="08926B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gray">
          <a:xfrm>
            <a:off x="3249664" y="2767158"/>
            <a:ext cx="1365250" cy="64633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原发肿瘤的症状体征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5" name="Group 11"/>
          <p:cNvGrpSpPr/>
          <p:nvPr/>
        </p:nvGrpSpPr>
        <p:grpSpPr bwMode="auto">
          <a:xfrm>
            <a:off x="3752500" y="3267949"/>
            <a:ext cx="568325" cy="454025"/>
            <a:chOff x="768" y="2024"/>
            <a:chExt cx="422" cy="337"/>
          </a:xfrm>
        </p:grpSpPr>
        <p:sp>
          <p:nvSpPr>
            <p:cNvPr id="16" name="Freeform 12"/>
            <p:cNvSpPr/>
            <p:nvPr/>
          </p:nvSpPr>
          <p:spPr bwMode="gray">
            <a:xfrm>
              <a:off x="1074" y="2024"/>
              <a:ext cx="116" cy="117"/>
            </a:xfrm>
            <a:custGeom>
              <a:avLst/>
              <a:gdLst>
                <a:gd name="T0" fmla="*/ 12 w 116"/>
                <a:gd name="T1" fmla="*/ 0 h 117"/>
                <a:gd name="T2" fmla="*/ 0 w 116"/>
                <a:gd name="T3" fmla="*/ 67 h 117"/>
                <a:gd name="T4" fmla="*/ 53 w 116"/>
                <a:gd name="T5" fmla="*/ 117 h 117"/>
                <a:gd name="T6" fmla="*/ 108 w 116"/>
                <a:gd name="T7" fmla="*/ 105 h 117"/>
                <a:gd name="T8" fmla="*/ 116 w 116"/>
                <a:gd name="T9" fmla="*/ 54 h 117"/>
                <a:gd name="T10" fmla="*/ 65 w 116"/>
                <a:gd name="T11" fmla="*/ 0 h 117"/>
                <a:gd name="T12" fmla="*/ 12 w 116"/>
                <a:gd name="T13" fmla="*/ 0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117"/>
                <a:gd name="T23" fmla="*/ 116 w 116"/>
                <a:gd name="T24" fmla="*/ 117 h 1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117">
                  <a:moveTo>
                    <a:pt x="12" y="0"/>
                  </a:moveTo>
                  <a:lnTo>
                    <a:pt x="0" y="67"/>
                  </a:lnTo>
                  <a:lnTo>
                    <a:pt x="53" y="117"/>
                  </a:lnTo>
                  <a:lnTo>
                    <a:pt x="108" y="105"/>
                  </a:lnTo>
                  <a:lnTo>
                    <a:pt x="116" y="54"/>
                  </a:lnTo>
                  <a:lnTo>
                    <a:pt x="65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12700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Freeform 13"/>
            <p:cNvSpPr/>
            <p:nvPr/>
          </p:nvSpPr>
          <p:spPr bwMode="gray">
            <a:xfrm>
              <a:off x="858" y="2090"/>
              <a:ext cx="273" cy="228"/>
            </a:xfrm>
            <a:custGeom>
              <a:avLst/>
              <a:gdLst>
                <a:gd name="T0" fmla="*/ 0 w 273"/>
                <a:gd name="T1" fmla="*/ 169 h 228"/>
                <a:gd name="T2" fmla="*/ 45 w 273"/>
                <a:gd name="T3" fmla="*/ 228 h 228"/>
                <a:gd name="T4" fmla="*/ 273 w 273"/>
                <a:gd name="T5" fmla="*/ 49 h 228"/>
                <a:gd name="T6" fmla="*/ 215 w 273"/>
                <a:gd name="T7" fmla="*/ 0 h 228"/>
                <a:gd name="T8" fmla="*/ 0 w 273"/>
                <a:gd name="T9" fmla="*/ 169 h 2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"/>
                <a:gd name="T16" fmla="*/ 0 h 228"/>
                <a:gd name="T17" fmla="*/ 273 w 273"/>
                <a:gd name="T18" fmla="*/ 228 h 2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" h="228">
                  <a:moveTo>
                    <a:pt x="0" y="169"/>
                  </a:moveTo>
                  <a:lnTo>
                    <a:pt x="45" y="228"/>
                  </a:lnTo>
                  <a:lnTo>
                    <a:pt x="273" y="49"/>
                  </a:lnTo>
                  <a:lnTo>
                    <a:pt x="215" y="0"/>
                  </a:lnTo>
                  <a:lnTo>
                    <a:pt x="0" y="169"/>
                  </a:lnTo>
                  <a:close/>
                </a:path>
              </a:pathLst>
            </a:custGeom>
            <a:noFill/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Freeform 14"/>
            <p:cNvSpPr/>
            <p:nvPr/>
          </p:nvSpPr>
          <p:spPr bwMode="gray">
            <a:xfrm>
              <a:off x="858" y="2024"/>
              <a:ext cx="228" cy="237"/>
            </a:xfrm>
            <a:custGeom>
              <a:avLst/>
              <a:gdLst>
                <a:gd name="T0" fmla="*/ 21 w 228"/>
                <a:gd name="T1" fmla="*/ 172 h 237"/>
                <a:gd name="T2" fmla="*/ 0 w 228"/>
                <a:gd name="T3" fmla="*/ 237 h 237"/>
                <a:gd name="T4" fmla="*/ 219 w 228"/>
                <a:gd name="T5" fmla="*/ 64 h 237"/>
                <a:gd name="T6" fmla="*/ 228 w 228"/>
                <a:gd name="T7" fmla="*/ 0 h 237"/>
                <a:gd name="T8" fmla="*/ 21 w 228"/>
                <a:gd name="T9" fmla="*/ 172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"/>
                <a:gd name="T16" fmla="*/ 0 h 237"/>
                <a:gd name="T17" fmla="*/ 228 w 228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" h="237">
                  <a:moveTo>
                    <a:pt x="21" y="172"/>
                  </a:moveTo>
                  <a:lnTo>
                    <a:pt x="0" y="237"/>
                  </a:lnTo>
                  <a:lnTo>
                    <a:pt x="219" y="64"/>
                  </a:lnTo>
                  <a:lnTo>
                    <a:pt x="228" y="0"/>
                  </a:lnTo>
                  <a:lnTo>
                    <a:pt x="21" y="172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Freeform 15"/>
            <p:cNvSpPr/>
            <p:nvPr/>
          </p:nvSpPr>
          <p:spPr bwMode="gray">
            <a:xfrm>
              <a:off x="903" y="2129"/>
              <a:ext cx="281" cy="189"/>
            </a:xfrm>
            <a:custGeom>
              <a:avLst/>
              <a:gdLst>
                <a:gd name="T0" fmla="*/ 63 w 281"/>
                <a:gd name="T1" fmla="*/ 178 h 189"/>
                <a:gd name="T2" fmla="*/ 0 w 281"/>
                <a:gd name="T3" fmla="*/ 189 h 189"/>
                <a:gd name="T4" fmla="*/ 227 w 281"/>
                <a:gd name="T5" fmla="*/ 10 h 189"/>
                <a:gd name="T6" fmla="*/ 281 w 281"/>
                <a:gd name="T7" fmla="*/ 0 h 189"/>
                <a:gd name="T8" fmla="*/ 63 w 281"/>
                <a:gd name="T9" fmla="*/ 17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1"/>
                <a:gd name="T16" fmla="*/ 0 h 189"/>
                <a:gd name="T17" fmla="*/ 281 w 281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1" h="189">
                  <a:moveTo>
                    <a:pt x="63" y="178"/>
                  </a:moveTo>
                  <a:lnTo>
                    <a:pt x="0" y="189"/>
                  </a:lnTo>
                  <a:lnTo>
                    <a:pt x="227" y="10"/>
                  </a:lnTo>
                  <a:lnTo>
                    <a:pt x="281" y="0"/>
                  </a:lnTo>
                  <a:lnTo>
                    <a:pt x="63" y="178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Freeform 16"/>
            <p:cNvSpPr/>
            <p:nvPr/>
          </p:nvSpPr>
          <p:spPr bwMode="gray">
            <a:xfrm>
              <a:off x="789" y="2192"/>
              <a:ext cx="161" cy="163"/>
            </a:xfrm>
            <a:custGeom>
              <a:avLst/>
              <a:gdLst>
                <a:gd name="T0" fmla="*/ 0 w 161"/>
                <a:gd name="T1" fmla="*/ 135 h 163"/>
                <a:gd name="T2" fmla="*/ 18 w 161"/>
                <a:gd name="T3" fmla="*/ 163 h 163"/>
                <a:gd name="T4" fmla="*/ 161 w 161"/>
                <a:gd name="T5" fmla="*/ 120 h 163"/>
                <a:gd name="T6" fmla="*/ 114 w 161"/>
                <a:gd name="T7" fmla="*/ 124 h 163"/>
                <a:gd name="T8" fmla="*/ 69 w 161"/>
                <a:gd name="T9" fmla="*/ 67 h 163"/>
                <a:gd name="T10" fmla="*/ 90 w 161"/>
                <a:gd name="T11" fmla="*/ 0 h 163"/>
                <a:gd name="T12" fmla="*/ 0 w 161"/>
                <a:gd name="T13" fmla="*/ 135 h 1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1"/>
                <a:gd name="T22" fmla="*/ 0 h 163"/>
                <a:gd name="T23" fmla="*/ 161 w 161"/>
                <a:gd name="T24" fmla="*/ 163 h 1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1" h="163">
                  <a:moveTo>
                    <a:pt x="0" y="135"/>
                  </a:moveTo>
                  <a:lnTo>
                    <a:pt x="18" y="163"/>
                  </a:lnTo>
                  <a:lnTo>
                    <a:pt x="161" y="120"/>
                  </a:lnTo>
                  <a:lnTo>
                    <a:pt x="114" y="124"/>
                  </a:lnTo>
                  <a:lnTo>
                    <a:pt x="69" y="67"/>
                  </a:lnTo>
                  <a:lnTo>
                    <a:pt x="90" y="0"/>
                  </a:lnTo>
                  <a:lnTo>
                    <a:pt x="0" y="135"/>
                  </a:lnTo>
                  <a:close/>
                </a:path>
              </a:pathLst>
            </a:custGeom>
            <a:noFill/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Freeform 17"/>
            <p:cNvSpPr/>
            <p:nvPr/>
          </p:nvSpPr>
          <p:spPr bwMode="gray">
            <a:xfrm>
              <a:off x="768" y="2328"/>
              <a:ext cx="39" cy="33"/>
            </a:xfrm>
            <a:custGeom>
              <a:avLst/>
              <a:gdLst>
                <a:gd name="T0" fmla="*/ 27 w 39"/>
                <a:gd name="T1" fmla="*/ 0 h 33"/>
                <a:gd name="T2" fmla="*/ 0 w 39"/>
                <a:gd name="T3" fmla="*/ 33 h 33"/>
                <a:gd name="T4" fmla="*/ 39 w 39"/>
                <a:gd name="T5" fmla="*/ 25 h 33"/>
                <a:gd name="T6" fmla="*/ 27 w 3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3"/>
                <a:gd name="T14" fmla="*/ 39 w 39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3">
                  <a:moveTo>
                    <a:pt x="27" y="0"/>
                  </a:moveTo>
                  <a:lnTo>
                    <a:pt x="0" y="33"/>
                  </a:lnTo>
                  <a:lnTo>
                    <a:pt x="39" y="2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 w="9525">
              <a:solidFill>
                <a:schemeClr val="tx1">
                  <a:alpha val="34901"/>
                </a:scheme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gray">
            <a:xfrm flipV="1">
              <a:off x="797" y="2258"/>
              <a:ext cx="66" cy="72"/>
            </a:xfrm>
            <a:prstGeom prst="line">
              <a:avLst/>
            </a:prstGeom>
            <a:noFill/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gray">
            <a:xfrm flipV="1">
              <a:off x="806" y="2315"/>
              <a:ext cx="100" cy="34"/>
            </a:xfrm>
            <a:prstGeom prst="line">
              <a:avLst/>
            </a:prstGeom>
            <a:noFill/>
            <a:ln w="9525">
              <a:solidFill>
                <a:srgbClr val="FFFFFF">
                  <a:alpha val="34901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gray">
            <a:xfrm rot="1507387">
              <a:off x="1116" y="2063"/>
              <a:ext cx="43" cy="27"/>
            </a:xfrm>
            <a:prstGeom prst="ellipse">
              <a:avLst/>
            </a:prstGeom>
            <a:solidFill>
              <a:srgbClr val="FFFFFF">
                <a:alpha val="25882"/>
              </a:srgbClr>
            </a:solidFill>
            <a:ln w="9525" algn="ctr">
              <a:solidFill>
                <a:schemeClr val="tx1">
                  <a:alpha val="34901"/>
                </a:schemeClr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grpSp>
        <p:nvGrpSpPr>
          <p:cNvPr id="25" name="Group 21"/>
          <p:cNvGrpSpPr/>
          <p:nvPr/>
        </p:nvGrpSpPr>
        <p:grpSpPr bwMode="auto">
          <a:xfrm>
            <a:off x="2017363" y="3148887"/>
            <a:ext cx="1843087" cy="1843087"/>
            <a:chOff x="751" y="1531"/>
            <a:chExt cx="1161" cy="1161"/>
          </a:xfrm>
        </p:grpSpPr>
        <p:sp>
          <p:nvSpPr>
            <p:cNvPr id="26" name="AutoShape 22"/>
            <p:cNvSpPr>
              <a:spLocks noChangeArrowheads="1"/>
            </p:cNvSpPr>
            <p:nvPr/>
          </p:nvSpPr>
          <p:spPr bwMode="gray">
            <a:xfrm>
              <a:off x="751" y="1531"/>
              <a:ext cx="1161" cy="1161"/>
            </a:xfrm>
            <a:prstGeom prst="diamond">
              <a:avLst/>
            </a:prstGeom>
            <a:solidFill>
              <a:srgbClr val="085092"/>
            </a:solidFill>
            <a:ln w="57150" algn="ctr">
              <a:solidFill>
                <a:srgbClr val="CDDCE9"/>
              </a:solidFill>
              <a:miter lim="800000"/>
            </a:ln>
            <a:effectLst>
              <a:prstShdw prst="shdw17" dist="17961" dir="2700000">
                <a:srgbClr val="7B848C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7" name="AutoShape 23"/>
            <p:cNvSpPr>
              <a:spLocks noChangeArrowheads="1"/>
            </p:cNvSpPr>
            <p:nvPr/>
          </p:nvSpPr>
          <p:spPr bwMode="gray">
            <a:xfrm>
              <a:off x="1061" y="15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DE7F0"/>
                </a:gs>
                <a:gs pos="100000">
                  <a:srgbClr val="085092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8" name="AutoShape 24"/>
            <p:cNvSpPr>
              <a:spLocks noChangeArrowheads="1"/>
            </p:cNvSpPr>
            <p:nvPr/>
          </p:nvSpPr>
          <p:spPr bwMode="gray">
            <a:xfrm flipV="1">
              <a:off x="1057" y="2385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2544"/>
                </a:gs>
                <a:gs pos="100000">
                  <a:srgbClr val="085092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grpSp>
        <p:nvGrpSpPr>
          <p:cNvPr id="29" name="Group 25"/>
          <p:cNvGrpSpPr/>
          <p:nvPr/>
        </p:nvGrpSpPr>
        <p:grpSpPr bwMode="auto">
          <a:xfrm>
            <a:off x="3976338" y="3182224"/>
            <a:ext cx="1828800" cy="1800225"/>
            <a:chOff x="1349" y="2203"/>
            <a:chExt cx="924" cy="922"/>
          </a:xfrm>
        </p:grpSpPr>
        <p:sp>
          <p:nvSpPr>
            <p:cNvPr id="30" name="AutoShape 26"/>
            <p:cNvSpPr>
              <a:spLocks noChangeArrowheads="1"/>
            </p:cNvSpPr>
            <p:nvPr/>
          </p:nvSpPr>
          <p:spPr bwMode="gray">
            <a:xfrm>
              <a:off x="1349" y="2203"/>
              <a:ext cx="924" cy="922"/>
            </a:xfrm>
            <a:prstGeom prst="diamond">
              <a:avLst/>
            </a:prstGeom>
            <a:solidFill>
              <a:srgbClr val="5A9208"/>
            </a:solidFill>
            <a:ln w="57150" algn="ctr">
              <a:solidFill>
                <a:srgbClr val="CDDCE9"/>
              </a:solidFill>
              <a:miter lim="800000"/>
            </a:ln>
            <a:effectLst>
              <a:prstShdw prst="shdw17" dist="17961" dir="2700000">
                <a:srgbClr val="7B848C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gray">
            <a:xfrm>
              <a:off x="1590" y="2222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E1EBD2"/>
                </a:gs>
                <a:gs pos="100000">
                  <a:srgbClr val="5A9208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gray">
            <a:xfrm flipV="1">
              <a:off x="1593" y="2881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2A4404"/>
                </a:gs>
                <a:gs pos="100000">
                  <a:srgbClr val="5A9208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33" name="Rectangle 29"/>
          <p:cNvSpPr>
            <a:spLocks noChangeArrowheads="1"/>
          </p:cNvSpPr>
          <p:nvPr/>
        </p:nvSpPr>
        <p:spPr bwMode="gray">
          <a:xfrm>
            <a:off x="2352325" y="3618787"/>
            <a:ext cx="1194571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局部扩展引起的症状体征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gray">
          <a:xfrm>
            <a:off x="4270025" y="3587037"/>
            <a:ext cx="123190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远处转移引起的症状体征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gray">
          <a:xfrm>
            <a:off x="3373390" y="4924769"/>
            <a:ext cx="1092200" cy="7078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胸外表现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6" name="Group 32"/>
          <p:cNvGrpSpPr/>
          <p:nvPr/>
        </p:nvGrpSpPr>
        <p:grpSpPr bwMode="auto">
          <a:xfrm>
            <a:off x="2711100" y="4306174"/>
            <a:ext cx="393700" cy="396875"/>
            <a:chOff x="523" y="2809"/>
            <a:chExt cx="876" cy="882"/>
          </a:xfrm>
        </p:grpSpPr>
        <p:sp>
          <p:nvSpPr>
            <p:cNvPr id="37" name="Oval 33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30196"/>
                </a:srgbClr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36"/>
            <p:cNvSpPr/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37"/>
            <p:cNvSpPr/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38"/>
            <p:cNvSpPr/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8 h 870"/>
                <a:gd name="T4" fmla="*/ 1 w 197"/>
                <a:gd name="T5" fmla="*/ 16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39"/>
            <p:cNvSpPr/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 w 197"/>
                <a:gd name="T1" fmla="*/ 0 h 870"/>
                <a:gd name="T2" fmla="*/ 0 w 197"/>
                <a:gd name="T3" fmla="*/ 8 h 870"/>
                <a:gd name="T4" fmla="*/ 1 w 197"/>
                <a:gd name="T5" fmla="*/ 16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>
              <a:solidFill>
                <a:srgbClr val="FFFFFF">
                  <a:alpha val="30196"/>
                </a:srgbClr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" name="Group 40"/>
          <p:cNvGrpSpPr/>
          <p:nvPr/>
        </p:nvGrpSpPr>
        <p:grpSpPr bwMode="auto">
          <a:xfrm>
            <a:off x="4589113" y="4269662"/>
            <a:ext cx="603250" cy="384175"/>
            <a:chOff x="3824" y="1835"/>
            <a:chExt cx="491" cy="312"/>
          </a:xfrm>
        </p:grpSpPr>
        <p:grpSp>
          <p:nvGrpSpPr>
            <p:cNvPr id="45" name="Group 41"/>
            <p:cNvGrpSpPr/>
            <p:nvPr/>
          </p:nvGrpSpPr>
          <p:grpSpPr bwMode="auto">
            <a:xfrm>
              <a:off x="3824" y="1835"/>
              <a:ext cx="491" cy="312"/>
              <a:chOff x="347" y="2022"/>
              <a:chExt cx="491" cy="312"/>
            </a:xfrm>
          </p:grpSpPr>
          <p:sp>
            <p:nvSpPr>
              <p:cNvPr id="47" name="Freeform 42"/>
              <p:cNvSpPr/>
              <p:nvPr/>
            </p:nvSpPr>
            <p:spPr bwMode="gray">
              <a:xfrm>
                <a:off x="347" y="2022"/>
                <a:ext cx="491" cy="312"/>
              </a:xfrm>
              <a:custGeom>
                <a:avLst/>
                <a:gdLst>
                  <a:gd name="T0" fmla="*/ 9 w 491"/>
                  <a:gd name="T1" fmla="*/ 96 h 312"/>
                  <a:gd name="T2" fmla="*/ 10 w 491"/>
                  <a:gd name="T3" fmla="*/ 159 h 312"/>
                  <a:gd name="T4" fmla="*/ 288 w 491"/>
                  <a:gd name="T5" fmla="*/ 312 h 312"/>
                  <a:gd name="T6" fmla="*/ 486 w 491"/>
                  <a:gd name="T7" fmla="*/ 184 h 312"/>
                  <a:gd name="T8" fmla="*/ 303 w 491"/>
                  <a:gd name="T9" fmla="*/ 302 h 312"/>
                  <a:gd name="T10" fmla="*/ 283 w 491"/>
                  <a:gd name="T11" fmla="*/ 246 h 312"/>
                  <a:gd name="T12" fmla="*/ 480 w 491"/>
                  <a:gd name="T13" fmla="*/ 128 h 312"/>
                  <a:gd name="T14" fmla="*/ 202 w 491"/>
                  <a:gd name="T15" fmla="*/ 0 h 312"/>
                  <a:gd name="T16" fmla="*/ 9 w 491"/>
                  <a:gd name="T17" fmla="*/ 96 h 3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1"/>
                  <a:gd name="T28" fmla="*/ 0 h 312"/>
                  <a:gd name="T29" fmla="*/ 491 w 491"/>
                  <a:gd name="T30" fmla="*/ 312 h 3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1" h="312">
                    <a:moveTo>
                      <a:pt x="9" y="96"/>
                    </a:moveTo>
                    <a:cubicBezTo>
                      <a:pt x="0" y="133"/>
                      <a:pt x="1" y="139"/>
                      <a:pt x="10" y="159"/>
                    </a:cubicBezTo>
                    <a:cubicBezTo>
                      <a:pt x="57" y="195"/>
                      <a:pt x="255" y="300"/>
                      <a:pt x="288" y="312"/>
                    </a:cubicBezTo>
                    <a:cubicBezTo>
                      <a:pt x="346" y="289"/>
                      <a:pt x="457" y="207"/>
                      <a:pt x="486" y="184"/>
                    </a:cubicBezTo>
                    <a:cubicBezTo>
                      <a:pt x="491" y="173"/>
                      <a:pt x="337" y="292"/>
                      <a:pt x="303" y="302"/>
                    </a:cubicBezTo>
                    <a:cubicBezTo>
                      <a:pt x="296" y="310"/>
                      <a:pt x="254" y="274"/>
                      <a:pt x="283" y="246"/>
                    </a:cubicBezTo>
                    <a:cubicBezTo>
                      <a:pt x="338" y="217"/>
                      <a:pt x="378" y="180"/>
                      <a:pt x="480" y="128"/>
                    </a:cubicBezTo>
                    <a:cubicBezTo>
                      <a:pt x="343" y="66"/>
                      <a:pt x="288" y="30"/>
                      <a:pt x="202" y="0"/>
                    </a:cubicBezTo>
                    <a:cubicBezTo>
                      <a:pt x="100" y="33"/>
                      <a:pt x="46" y="75"/>
                      <a:pt x="9" y="96"/>
                    </a:cubicBezTo>
                    <a:close/>
                  </a:path>
                </a:pathLst>
              </a:custGeom>
              <a:solidFill>
                <a:schemeClr val="tx1">
                  <a:alpha val="23921"/>
                </a:schemeClr>
              </a:solidFill>
              <a:ln w="19050">
                <a:solidFill>
                  <a:srgbClr val="FFFFFF">
                    <a:alpha val="34901"/>
                  </a:srgb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8" name="Freeform 43"/>
              <p:cNvSpPr/>
              <p:nvPr/>
            </p:nvSpPr>
            <p:spPr bwMode="gray">
              <a:xfrm>
                <a:off x="615" y="2154"/>
                <a:ext cx="215" cy="171"/>
              </a:xfrm>
              <a:custGeom>
                <a:avLst/>
                <a:gdLst>
                  <a:gd name="T0" fmla="*/ 15 w 215"/>
                  <a:gd name="T1" fmla="*/ 117 h 171"/>
                  <a:gd name="T2" fmla="*/ 23 w 215"/>
                  <a:gd name="T3" fmla="*/ 171 h 171"/>
                  <a:gd name="T4" fmla="*/ 215 w 215"/>
                  <a:gd name="T5" fmla="*/ 48 h 171"/>
                  <a:gd name="T6" fmla="*/ 203 w 215"/>
                  <a:gd name="T7" fmla="*/ 0 h 171"/>
                  <a:gd name="T8" fmla="*/ 15 w 215"/>
                  <a:gd name="T9" fmla="*/ 117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171"/>
                  <a:gd name="T17" fmla="*/ 215 w 215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171">
                    <a:moveTo>
                      <a:pt x="15" y="117"/>
                    </a:moveTo>
                    <a:cubicBezTo>
                      <a:pt x="9" y="129"/>
                      <a:pt x="0" y="154"/>
                      <a:pt x="23" y="171"/>
                    </a:cubicBezTo>
                    <a:cubicBezTo>
                      <a:pt x="45" y="166"/>
                      <a:pt x="185" y="77"/>
                      <a:pt x="215" y="48"/>
                    </a:cubicBezTo>
                    <a:cubicBezTo>
                      <a:pt x="215" y="32"/>
                      <a:pt x="207" y="32"/>
                      <a:pt x="203" y="0"/>
                    </a:cubicBezTo>
                    <a:cubicBezTo>
                      <a:pt x="125" y="42"/>
                      <a:pt x="56" y="87"/>
                      <a:pt x="15" y="117"/>
                    </a:cubicBezTo>
                    <a:close/>
                  </a:path>
                </a:pathLst>
              </a:custGeom>
              <a:noFill/>
              <a:ln w="19050">
                <a:solidFill>
                  <a:srgbClr val="FFFFFF">
                    <a:alpha val="34901"/>
                  </a:srgb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9" name="Line 44"/>
              <p:cNvSpPr>
                <a:spLocks noChangeShapeType="1"/>
              </p:cNvSpPr>
              <p:nvPr/>
            </p:nvSpPr>
            <p:spPr bwMode="gray">
              <a:xfrm>
                <a:off x="368" y="2128"/>
                <a:ext cx="253" cy="137"/>
              </a:xfrm>
              <a:prstGeom prst="line">
                <a:avLst/>
              </a:prstGeom>
              <a:noFill/>
              <a:ln w="19050">
                <a:solidFill>
                  <a:srgbClr val="FFFFFF">
                    <a:alpha val="34901"/>
                  </a:srgb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6" name="Freeform 45"/>
            <p:cNvSpPr/>
            <p:nvPr/>
          </p:nvSpPr>
          <p:spPr bwMode="gray">
            <a:xfrm>
              <a:off x="4169" y="2067"/>
              <a:ext cx="48" cy="44"/>
            </a:xfrm>
            <a:custGeom>
              <a:avLst/>
              <a:gdLst>
                <a:gd name="T0" fmla="*/ 0 w 48"/>
                <a:gd name="T1" fmla="*/ 14 h 44"/>
                <a:gd name="T2" fmla="*/ 18 w 48"/>
                <a:gd name="T3" fmla="*/ 0 h 44"/>
                <a:gd name="T4" fmla="*/ 48 w 48"/>
                <a:gd name="T5" fmla="*/ 26 h 44"/>
                <a:gd name="T6" fmla="*/ 27 w 48"/>
                <a:gd name="T7" fmla="*/ 44 h 44"/>
                <a:gd name="T8" fmla="*/ 0 w 48"/>
                <a:gd name="T9" fmla="*/ 1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4"/>
                <a:gd name="T17" fmla="*/ 48 w 4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4">
                  <a:moveTo>
                    <a:pt x="0" y="14"/>
                  </a:moveTo>
                  <a:lnTo>
                    <a:pt x="18" y="0"/>
                  </a:lnTo>
                  <a:lnTo>
                    <a:pt x="48" y="26"/>
                  </a:lnTo>
                  <a:lnTo>
                    <a:pt x="27" y="4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tx1">
                <a:alpha val="23921"/>
              </a:schemeClr>
            </a:solidFill>
            <a:ln w="19050">
              <a:solidFill>
                <a:schemeClr val="tx1">
                  <a:alpha val="34901"/>
                </a:schemeClr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0" name="Group 46"/>
          <p:cNvGrpSpPr/>
          <p:nvPr/>
        </p:nvGrpSpPr>
        <p:grpSpPr bwMode="auto">
          <a:xfrm>
            <a:off x="3714400" y="4509374"/>
            <a:ext cx="358775" cy="390525"/>
            <a:chOff x="173" y="1670"/>
            <a:chExt cx="676" cy="727"/>
          </a:xfrm>
        </p:grpSpPr>
        <p:sp>
          <p:nvSpPr>
            <p:cNvPr id="51" name="Oval 47"/>
            <p:cNvSpPr>
              <a:spLocks noChangeArrowheads="1"/>
            </p:cNvSpPr>
            <p:nvPr/>
          </p:nvSpPr>
          <p:spPr bwMode="gray">
            <a:xfrm>
              <a:off x="442" y="1670"/>
              <a:ext cx="111" cy="105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gray">
            <a:xfrm>
              <a:off x="276" y="1958"/>
              <a:ext cx="157" cy="149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gray">
            <a:xfrm>
              <a:off x="570" y="1845"/>
              <a:ext cx="117" cy="111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gray">
            <a:xfrm>
              <a:off x="322" y="2319"/>
              <a:ext cx="82" cy="78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gray">
            <a:xfrm>
              <a:off x="355" y="2106"/>
              <a:ext cx="0" cy="21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gray">
            <a:xfrm flipV="1">
              <a:off x="413" y="1926"/>
              <a:ext cx="175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gray">
            <a:xfrm flipH="1" flipV="1">
              <a:off x="524" y="1757"/>
              <a:ext cx="69" cy="9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gray">
            <a:xfrm>
              <a:off x="767" y="1769"/>
              <a:ext cx="82" cy="78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gray">
            <a:xfrm>
              <a:off x="653" y="2069"/>
              <a:ext cx="94" cy="89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gray">
            <a:xfrm>
              <a:off x="652" y="1955"/>
              <a:ext cx="29" cy="13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gray">
            <a:xfrm flipV="1">
              <a:off x="687" y="1804"/>
              <a:ext cx="87" cy="7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gray">
            <a:xfrm>
              <a:off x="173" y="1839"/>
              <a:ext cx="82" cy="78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63" name="Line 59"/>
            <p:cNvSpPr>
              <a:spLocks noChangeShapeType="1"/>
            </p:cNvSpPr>
            <p:nvPr/>
          </p:nvSpPr>
          <p:spPr bwMode="gray">
            <a:xfrm>
              <a:off x="221" y="1908"/>
              <a:ext cx="70" cy="7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" name="Line 60"/>
            <p:cNvSpPr>
              <a:spLocks noChangeShapeType="1"/>
            </p:cNvSpPr>
            <p:nvPr/>
          </p:nvSpPr>
          <p:spPr bwMode="gray">
            <a:xfrm flipH="1">
              <a:off x="550" y="2132"/>
              <a:ext cx="127" cy="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gray">
            <a:xfrm>
              <a:off x="493" y="2135"/>
              <a:ext cx="82" cy="78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66" name="Line 62"/>
            <p:cNvSpPr>
              <a:spLocks noChangeShapeType="1"/>
            </p:cNvSpPr>
            <p:nvPr/>
          </p:nvSpPr>
          <p:spPr bwMode="gray">
            <a:xfrm>
              <a:off x="727" y="2147"/>
              <a:ext cx="29" cy="3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7" name="Oval 63"/>
            <p:cNvSpPr>
              <a:spLocks noChangeArrowheads="1"/>
            </p:cNvSpPr>
            <p:nvPr/>
          </p:nvSpPr>
          <p:spPr bwMode="gray">
            <a:xfrm>
              <a:off x="740" y="2190"/>
              <a:ext cx="82" cy="78"/>
            </a:xfrm>
            <a:prstGeom prst="ellipse">
              <a:avLst/>
            </a:prstGeom>
            <a:solidFill>
              <a:srgbClr val="FFFFFF">
                <a:alpha val="65097"/>
              </a:srgbClr>
            </a:solidFill>
            <a:ln w="9525" algn="ctr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68" name="AutoShape 64"/>
          <p:cNvSpPr>
            <a:spLocks noChangeArrowheads="1"/>
          </p:cNvSpPr>
          <p:nvPr/>
        </p:nvSpPr>
        <p:spPr bwMode="gray">
          <a:xfrm>
            <a:off x="1738301" y="1558504"/>
            <a:ext cx="4540250" cy="4413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>
            <a:solidFill>
              <a:srgbClr val="DDDDDD"/>
            </a:solidFill>
            <a:rou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3070428" y="1596222"/>
            <a:ext cx="1980030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+mj-ea"/>
                <a:ea typeface="+mj-ea"/>
              </a:rPr>
              <a:t>肺癌的临床表现</a:t>
            </a:r>
            <a:endParaRPr lang="en-US" altLang="zh-CN" sz="2000" b="1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70" name="Rectangle 77"/>
          <p:cNvSpPr>
            <a:spLocks noChangeArrowheads="1"/>
          </p:cNvSpPr>
          <p:nvPr/>
        </p:nvSpPr>
        <p:spPr bwMode="gray">
          <a:xfrm>
            <a:off x="6303613" y="3726737"/>
            <a:ext cx="917575" cy="5810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</a:rPr>
              <a:t>Title in here</a:t>
            </a:r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  <p:bldP spid="34" grpId="0"/>
      <p:bldP spid="35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72487" y="1158874"/>
            <a:ext cx="4057650" cy="7620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㈠ 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原发症状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115946" name="Group 234"/>
          <p:cNvGraphicFramePr>
            <a:graphicFrameLocks noGrp="1"/>
          </p:cNvGraphicFramePr>
          <p:nvPr>
            <p:ph sz="half" idx="1"/>
            <p:custDataLst>
              <p:tags r:id="rId1"/>
            </p:custDataLst>
          </p:nvPr>
        </p:nvGraphicFramePr>
        <p:xfrm>
          <a:off x="673100" y="2228676"/>
          <a:ext cx="6096000" cy="3260726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发生发展 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临床表现 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肺癌形成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  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无症状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累及小支气管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  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咳嗽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累及粘膜微血管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      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血痰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侵及胸膜胸壁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       胸痛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阻塞支气管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          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气促、发热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胸膜播散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ea"/>
                          <a:ea typeface="+mj-ea"/>
                        </a:rPr>
                        <a:t>            气促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5" name="Rectangle 233"/>
          <p:cNvSpPr>
            <a:spLocks noChangeArrowheads="1"/>
          </p:cNvSpPr>
          <p:nvPr/>
        </p:nvSpPr>
        <p:spPr bwMode="auto">
          <a:xfrm>
            <a:off x="1054100" y="5673165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非特异性症状</a:t>
            </a: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食欲不振  体重下降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11" y="3063315"/>
            <a:ext cx="34671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966831" y="1312582"/>
            <a:ext cx="457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㈡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肿瘤扩展引起的症状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506730" y="2055495"/>
            <a:ext cx="705675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胸、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心、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2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管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(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血管、食管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+3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神经</a:t>
            </a:r>
            <a:endParaRPr lang="zh-CN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1" name="Group 18"/>
          <p:cNvGrpSpPr/>
          <p:nvPr/>
        </p:nvGrpSpPr>
        <p:grpSpPr bwMode="auto">
          <a:xfrm>
            <a:off x="5621544" y="3357357"/>
            <a:ext cx="2989976" cy="1857500"/>
            <a:chOff x="3264" y="2250"/>
            <a:chExt cx="2352" cy="1716"/>
          </a:xfrm>
        </p:grpSpPr>
        <p:pic>
          <p:nvPicPr>
            <p:cNvPr id="12" name="Picture 12" descr="(2$0%[_WJADEK~~ECRWG37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250"/>
              <a:ext cx="2256" cy="1716"/>
            </a:xfrm>
            <a:prstGeom prst="rect">
              <a:avLst/>
            </a:prstGeom>
            <a:noFill/>
            <a:ln w="2540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3888" y="2826"/>
              <a:ext cx="336" cy="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360" y="2682"/>
              <a:ext cx="6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FF0000"/>
                  </a:solidFill>
                </a:rPr>
                <a:t>上腔</a:t>
              </a:r>
              <a:r>
                <a:rPr lang="en-US" altLang="zh-CN" sz="2000">
                  <a:solidFill>
                    <a:srgbClr val="FF0000"/>
                  </a:solidFill>
                </a:rPr>
                <a:t>V</a:t>
              </a:r>
              <a:endParaRPr lang="en-US" altLang="zh-CN" sz="2000">
                <a:solidFill>
                  <a:srgbClr val="FF0000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648" y="3210"/>
              <a:ext cx="33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264" y="3066"/>
              <a:ext cx="6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FF0000"/>
                  </a:solidFill>
                </a:rPr>
                <a:t>肿瘤</a:t>
              </a:r>
              <a:endParaRPr lang="zh-CN" alt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744634" y="5610670"/>
            <a:ext cx="2867937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上腔静脉阻塞综合征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头面胸部、上肢水肿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10" descr="ltw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77" y="3357357"/>
            <a:ext cx="2783249" cy="18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9109591" y="5618345"/>
            <a:ext cx="2273019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压迫食道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吞咽困难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5" descr="20091229143997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57" y="3357357"/>
            <a:ext cx="2342020" cy="1857499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6" y="3387339"/>
            <a:ext cx="2436690" cy="18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461501" y="5627436"/>
            <a:ext cx="2273019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转移累及胸膜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胸腔积液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87757" y="5627436"/>
            <a:ext cx="2273019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侵犯心包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心包积液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20" grpId="0" bldLvl="0" animBg="1"/>
      <p:bldP spid="23" grpId="0" bldLvl="0" animBg="1"/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pic>
        <p:nvPicPr>
          <p:cNvPr id="6" name="Picture 6" descr="b4767f2369a9d3009358070b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9" y="2297723"/>
            <a:ext cx="2444750" cy="2514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9046" y="5029498"/>
            <a:ext cx="2867937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纵膈淋巴结压迫喉返神经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声音嘶哑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42" y="2297723"/>
            <a:ext cx="3119851" cy="2514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560883" y="5029498"/>
            <a:ext cx="3464171" cy="869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肿瘤侵犯胸膜、胸壁或肋间神经</a:t>
            </a:r>
            <a:endParaRPr lang="en-US" altLang="zh-CN" sz="1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胸痛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Picture 7" descr="霍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07" y="2834297"/>
            <a:ext cx="3591266" cy="1978026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7535007" y="5029497"/>
            <a:ext cx="3591266" cy="118064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肺上沟瘤压迫颈交感神经</a:t>
            </a:r>
            <a:endParaRPr lang="en-US" altLang="zh-CN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en-US" altLang="zh-CN" sz="1400" b="1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患侧眼球下陷、上睑下垂、眼裂缩小、瞳孔缩小、面部额部少汗，称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Horner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综合征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3430" y="1338580"/>
            <a:ext cx="16529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组神经</a:t>
            </a:r>
            <a:endParaRPr lang="zh-CN" altLang="en-US" sz="3200" b="1" dirty="0" smtClean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307730" y="1198282"/>
            <a:ext cx="457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㈢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远处转移症状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414411" y="2793665"/>
            <a:ext cx="7130854" cy="602129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、脑转移：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头痛、呕吐、共济失调、昏迷、抽搐、 偏瘫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30" y="2922905"/>
            <a:ext cx="4436110" cy="3327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414411" y="3492372"/>
            <a:ext cx="6576647" cy="545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b="1" dirty="0">
                <a:solidFill>
                  <a:schemeClr val="tx2"/>
                </a:solidFill>
                <a:latin typeface="+mj-ea"/>
                <a:ea typeface="+mj-ea"/>
              </a:rPr>
              <a:t>2</a:t>
            </a:r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、骨转移：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肋骨、脊椎骨、骨盆 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sym typeface="Symbol" panose="05050102010706020507" pitchFamily="18" charset="2"/>
              </a:rPr>
              <a:t> 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局部疼痛、压痛</a:t>
            </a:r>
            <a:endParaRPr lang="zh-CN" altLang="en-US" sz="18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4411" y="4217532"/>
            <a:ext cx="6900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chemeClr val="tx2"/>
                </a:solidFill>
                <a:latin typeface="+mj-ea"/>
                <a:ea typeface="+mj-ea"/>
              </a:rPr>
              <a:t>3</a:t>
            </a:r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、腹部转移：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肝大、黄疸、纳差、呕吐、腹水、胰腺炎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4411" y="4943075"/>
            <a:ext cx="6101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+mj-ea"/>
                <a:ea typeface="+mj-ea"/>
              </a:rPr>
              <a:t>4</a:t>
            </a:r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、淋巴结：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锁骨上、腋窝淋巴肿大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直接连接符 47"/>
          <p:cNvCxnSpPr/>
          <p:nvPr/>
        </p:nvCxnSpPr>
        <p:spPr>
          <a:xfrm>
            <a:off x="6913245" y="1949450"/>
            <a:ext cx="3284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5740400" y="1353820"/>
            <a:ext cx="1268095" cy="6985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Impact" panose="020B0806030902050204" pitchFamily="34" charset="0"/>
              </a:rPr>
              <a:t>01</a:t>
            </a:r>
            <a:endParaRPr lang="en-US" altLang="zh-CN" sz="40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148830" y="1353820"/>
            <a:ext cx="3154680" cy="5067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分类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占位符 23" descr="C:\Users\Administrator\Pictures\画册\DC0990F137E4A376CD4D352A51A_5FE21529_17855.jpgDC0990F137E4A376CD4D352A51A_5FE21529_1785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l="7409" t="843" r="48084" b="-843"/>
          <a:stretch>
            <a:fillRect/>
          </a:stretch>
        </p:blipFill>
        <p:spPr>
          <a:xfrm>
            <a:off x="10795" y="-41910"/>
            <a:ext cx="4838700" cy="7007225"/>
          </a:xfrm>
        </p:spPr>
      </p:pic>
      <p:cxnSp>
        <p:nvCxnSpPr>
          <p:cNvPr id="56" name="直接连接符 55"/>
          <p:cNvCxnSpPr/>
          <p:nvPr/>
        </p:nvCxnSpPr>
        <p:spPr>
          <a:xfrm>
            <a:off x="6987540" y="5665470"/>
            <a:ext cx="3210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5740400" y="5070475"/>
            <a:ext cx="1268095" cy="5949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Impact" panose="020B0806030902050204" pitchFamily="34" charset="0"/>
              </a:rPr>
              <a:t>04</a:t>
            </a:r>
            <a:endParaRPr lang="en-US" altLang="zh-CN" sz="40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148830" y="5070475"/>
            <a:ext cx="2789555" cy="5949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诊断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6898640" y="3188335"/>
            <a:ext cx="3299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5740400" y="2592705"/>
            <a:ext cx="1268095" cy="5949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Impact" panose="020B0806030902050204" pitchFamily="34" charset="0"/>
              </a:rPr>
              <a:t>02</a:t>
            </a:r>
            <a:endParaRPr lang="en-US" altLang="zh-CN" sz="40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6943090" y="4426585"/>
            <a:ext cx="3255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5740400" y="3831590"/>
            <a:ext cx="1268095" cy="5949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Impact" panose="020B0806030902050204" pitchFamily="34" charset="0"/>
              </a:rPr>
              <a:t>03</a:t>
            </a:r>
            <a:endParaRPr lang="en-US" altLang="zh-CN" sz="40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7148830" y="3831590"/>
            <a:ext cx="3049270" cy="5949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辅助检查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8830" y="2592705"/>
            <a:ext cx="3154045" cy="5067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临床表现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92042317384528873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 b="7928"/>
          <a:stretch>
            <a:fillRect/>
          </a:stretch>
        </p:blipFill>
        <p:spPr bwMode="auto">
          <a:xfrm>
            <a:off x="5520341" y="4030661"/>
            <a:ext cx="3295010" cy="2143492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943050" y="1936990"/>
            <a:ext cx="3127179" cy="3399940"/>
            <a:chOff x="1784838" y="1488583"/>
            <a:chExt cx="2267562" cy="2305541"/>
          </a:xfrm>
        </p:grpSpPr>
        <p:pic>
          <p:nvPicPr>
            <p:cNvPr id="3379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0" t="22221" r="35500" b="23557"/>
            <a:stretch>
              <a:fillRect/>
            </a:stretch>
          </p:blipFill>
          <p:spPr bwMode="auto">
            <a:xfrm>
              <a:off x="1784838" y="1488583"/>
              <a:ext cx="2267562" cy="2305541"/>
            </a:xfrm>
            <a:prstGeom prst="rect">
              <a:avLst/>
            </a:prstGeom>
            <a:noFill/>
            <a:ln w="2540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6" name="AutoShape 8"/>
            <p:cNvSpPr>
              <a:spLocks noChangeArrowheads="1"/>
            </p:cNvSpPr>
            <p:nvPr/>
          </p:nvSpPr>
          <p:spPr bwMode="auto">
            <a:xfrm>
              <a:off x="3549773" y="2713892"/>
              <a:ext cx="228600" cy="152400"/>
            </a:xfrm>
            <a:prstGeom prst="leftArrow">
              <a:avLst>
                <a:gd name="adj1" fmla="val 50000"/>
                <a:gd name="adj2" fmla="val 3750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97" name="AutoShape 9"/>
            <p:cNvSpPr>
              <a:spLocks noChangeArrowheads="1"/>
            </p:cNvSpPr>
            <p:nvPr/>
          </p:nvSpPr>
          <p:spPr bwMode="auto">
            <a:xfrm>
              <a:off x="3338758" y="2416542"/>
              <a:ext cx="228600" cy="152400"/>
            </a:xfrm>
            <a:prstGeom prst="leftArrow">
              <a:avLst>
                <a:gd name="adj1" fmla="val 50000"/>
                <a:gd name="adj2" fmla="val 3750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798" name="AutoShape 10"/>
          <p:cNvSpPr>
            <a:spLocks noChangeArrowheads="1"/>
          </p:cNvSpPr>
          <p:nvPr/>
        </p:nvSpPr>
        <p:spPr bwMode="auto">
          <a:xfrm>
            <a:off x="5513417" y="4797607"/>
            <a:ext cx="381000" cy="304800"/>
          </a:xfrm>
          <a:prstGeom prst="leftArrow">
            <a:avLst>
              <a:gd name="adj1" fmla="val 50000"/>
              <a:gd name="adj2" fmla="val 31250"/>
            </a:avLst>
          </a:prstGeom>
          <a:noFill/>
          <a:ln w="254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498773" y="1487974"/>
            <a:ext cx="3338146" cy="2237887"/>
            <a:chOff x="5845175" y="160339"/>
            <a:chExt cx="4648200" cy="3176587"/>
          </a:xfrm>
        </p:grpSpPr>
        <p:pic>
          <p:nvPicPr>
            <p:cNvPr id="3379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7556" r="30501" b="24445"/>
            <a:stretch>
              <a:fillRect/>
            </a:stretch>
          </p:blipFill>
          <p:spPr bwMode="auto">
            <a:xfrm>
              <a:off x="5845175" y="160339"/>
              <a:ext cx="4648200" cy="3176587"/>
            </a:xfrm>
            <a:prstGeom prst="rect">
              <a:avLst/>
            </a:prstGeom>
            <a:noFill/>
            <a:ln w="2540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9" name="AutoShape 11"/>
            <p:cNvSpPr>
              <a:spLocks noChangeArrowheads="1"/>
            </p:cNvSpPr>
            <p:nvPr/>
          </p:nvSpPr>
          <p:spPr bwMode="auto">
            <a:xfrm>
              <a:off x="8610600" y="1676400"/>
              <a:ext cx="381000" cy="304800"/>
            </a:xfrm>
            <a:prstGeom prst="leftArrow">
              <a:avLst>
                <a:gd name="adj1" fmla="val 50000"/>
                <a:gd name="adj2" fmla="val 3125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00" name="AutoShape 12"/>
            <p:cNvSpPr>
              <a:spLocks noChangeArrowheads="1"/>
            </p:cNvSpPr>
            <p:nvPr/>
          </p:nvSpPr>
          <p:spPr bwMode="auto">
            <a:xfrm rot="7351051">
              <a:off x="7429500" y="1943100"/>
              <a:ext cx="381000" cy="304800"/>
            </a:xfrm>
            <a:prstGeom prst="leftArrow">
              <a:avLst>
                <a:gd name="adj1" fmla="val 50000"/>
                <a:gd name="adj2" fmla="val 3125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2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 noChangeArrowheads="1"/>
          </p:cNvSpPr>
          <p:nvPr>
            <p:ph idx="1"/>
          </p:nvPr>
        </p:nvSpPr>
        <p:spPr>
          <a:xfrm>
            <a:off x="352865" y="1925804"/>
            <a:ext cx="8229600" cy="3912288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CC0066"/>
                </a:solidFill>
                <a:latin typeface="+mj-ea"/>
                <a:ea typeface="+mj-ea"/>
              </a:rPr>
              <a:t>1</a:t>
            </a:r>
            <a:r>
              <a:rPr lang="zh-CN" altLang="en-US" sz="2800" b="1" dirty="0">
                <a:solidFill>
                  <a:srgbClr val="CC0066"/>
                </a:solidFill>
                <a:latin typeface="+mj-ea"/>
                <a:ea typeface="+mj-ea"/>
              </a:rPr>
              <a:t>、内分泌分泌综合征：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常见于小细胞肺癌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①肾上腺皮质激素：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库欣综合征，色素沉着、水肿、肌萎缩</a:t>
            </a:r>
            <a:endParaRPr lang="en-US" altLang="zh-CN" sz="2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②抗利尿激素分泌异常综合征：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低钠血症、低渗透压血症</a:t>
            </a:r>
            <a:endParaRPr lang="zh-CN" altLang="en-US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③促性腺激素：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男性乳房发育，常伴有骨关节病</a:t>
            </a:r>
            <a:endParaRPr lang="zh-CN" altLang="en-US" sz="24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④高钙血症：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甲状旁腺功能亢进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  <a:sym typeface="Symbol" panose="05050102010706020507" pitchFamily="18" charset="2"/>
              </a:rPr>
              <a:t>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骨质破坏</a:t>
            </a:r>
            <a:endParaRPr lang="en-US" altLang="zh-CN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009900"/>
                </a:solidFill>
                <a:latin typeface="+mj-ea"/>
                <a:ea typeface="+mj-ea"/>
              </a:rPr>
              <a:t>⑤</a:t>
            </a: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类癌综合征：</a:t>
            </a:r>
            <a:r>
              <a:rPr lang="zh-CN" altLang="en-US" b="1" dirty="0">
                <a:solidFill>
                  <a:srgbClr val="000000"/>
                </a:solidFill>
                <a:latin typeface="+mj-ea"/>
                <a:ea typeface="+mj-ea"/>
              </a:rPr>
              <a:t>喘息、皮肤潮红、阵发性心动过速</a:t>
            </a:r>
            <a:endParaRPr lang="zh-CN" altLang="en-US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zh-CN" altLang="en-US" sz="280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/>
            <a:endParaRPr lang="en-US" altLang="zh-CN" sz="2800" dirty="0">
              <a:ea typeface="宋体" panose="02010600030101010101" pitchFamily="2" charset="-122"/>
            </a:endParaRPr>
          </a:p>
        </p:txBody>
      </p:sp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2369" y="1223338"/>
            <a:ext cx="24442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㈣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胸外表现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749299" y="1248507"/>
            <a:ext cx="43082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、骨骼</a:t>
            </a:r>
            <a:r>
              <a:rPr lang="en-US" altLang="zh-CN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结缔组织综合征：</a:t>
            </a:r>
            <a:endParaRPr lang="zh-CN" altLang="en-US" sz="2800" dirty="0">
              <a:solidFill>
                <a:srgbClr val="CC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1"/>
          </p:nvPr>
        </p:nvSpPr>
        <p:spPr>
          <a:xfrm>
            <a:off x="749299" y="1931373"/>
            <a:ext cx="7696200" cy="1494427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原发性肥大性关节病：</a:t>
            </a:r>
            <a:r>
              <a:rPr lang="zh-CN" altLang="en-US" sz="18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如杵状指等，鳞癌多见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神经</a:t>
            </a:r>
            <a:r>
              <a:rPr lang="en-US" altLang="zh-CN" sz="2400" b="1" dirty="0">
                <a:solidFill>
                  <a:srgbClr val="009900"/>
                </a:solidFill>
                <a:latin typeface="+mj-ea"/>
                <a:ea typeface="+mj-ea"/>
              </a:rPr>
              <a:t>-</a:t>
            </a:r>
            <a:r>
              <a:rPr lang="zh-CN" altLang="en-US" sz="2400" b="1" dirty="0">
                <a:solidFill>
                  <a:srgbClr val="009900"/>
                </a:solidFill>
                <a:latin typeface="+mj-ea"/>
                <a:ea typeface="+mj-ea"/>
              </a:rPr>
              <a:t>肌肉综合征：</a:t>
            </a:r>
            <a:r>
              <a:rPr lang="zh-CN" altLang="en-US" sz="18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肌无力等，可能与自身免疫或肿瘤产生的体液物质有关</a:t>
            </a:r>
            <a:endParaRPr lang="zh-CN" altLang="en-US" sz="18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596900" y="4862279"/>
            <a:ext cx="4308232" cy="149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、血液学异常及其他：</a:t>
            </a:r>
            <a:endParaRPr lang="en-US" altLang="zh-CN" sz="2800" dirty="0">
              <a:solidFill>
                <a:srgbClr val="CC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       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凝血、血栓及其他血液学异常。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二、临床表现</a:t>
            </a:r>
            <a:endParaRPr lang="zh-CN" altLang="en-US" sz="3200" dirty="0"/>
          </a:p>
        </p:txBody>
      </p:sp>
      <p:pic>
        <p:nvPicPr>
          <p:cNvPr id="9" name="图片 8" descr="杵状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20" y="3310307"/>
            <a:ext cx="36718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368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474210" y="3429000"/>
            <a:ext cx="6383655" cy="2214880"/>
            <a:chOff x="5279849" y="3212545"/>
            <a:chExt cx="5737849" cy="2214721"/>
          </a:xfrm>
        </p:grpSpPr>
        <p:sp>
          <p:nvSpPr>
            <p:cNvPr id="9" name="文本框 8"/>
            <p:cNvSpPr txBox="1"/>
            <p:nvPr/>
          </p:nvSpPr>
          <p:spPr>
            <a:xfrm>
              <a:off x="8713442" y="3212545"/>
              <a:ext cx="2304256" cy="221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gradFill flip="none" rotWithShape="1">
                    <a:gsLst>
                      <a:gs pos="50000">
                        <a:srgbClr val="0070C0"/>
                      </a:gs>
                      <a:gs pos="50000">
                        <a:srgbClr val="00B0F0"/>
                      </a:gs>
                    </a:gsLst>
                    <a:lin ang="5400000" scaled="1"/>
                    <a:tileRect/>
                  </a:gradFill>
                  <a:latin typeface="Impact" panose="020B0806030902050204" pitchFamily="34" charset="0"/>
                </a:rPr>
                <a:t>03</a:t>
              </a:r>
              <a:endParaRPr lang="en-US" altLang="zh-CN" sz="13800" dirty="0">
                <a:gradFill flip="none" rotWithShape="1">
                  <a:gsLst>
                    <a:gs pos="50000">
                      <a:srgbClr val="0070C0"/>
                    </a:gs>
                    <a:gs pos="50000">
                      <a:srgbClr val="00B0F0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279849" y="3728483"/>
              <a:ext cx="3672408" cy="1288209"/>
              <a:chOff x="5279849" y="3728483"/>
              <a:chExt cx="3672408" cy="128820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279849" y="3728483"/>
                <a:ext cx="3672408" cy="76829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rgbClr val="0070C0"/>
                    </a:solidFill>
                    <a:latin typeface="+mj-ea"/>
                    <a:ea typeface="+mj-ea"/>
                  </a:rPr>
                  <a:t>辅助检查</a:t>
                </a:r>
                <a:endParaRPr lang="zh-CN" altLang="en-US" sz="4400" b="1" dirty="0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5279849" y="4602020"/>
                <a:ext cx="3672408" cy="0"/>
              </a:xfrm>
              <a:prstGeom prst="line">
                <a:avLst/>
              </a:prstGeom>
              <a:ln w="3175">
                <a:solidFill>
                  <a:schemeClr val="accent1">
                    <a:shade val="95000"/>
                    <a:satMod val="105000"/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279849" y="5016692"/>
                <a:ext cx="3672408" cy="0"/>
              </a:xfrm>
              <a:prstGeom prst="line">
                <a:avLst/>
              </a:prstGeom>
              <a:ln w="3175">
                <a:solidFill>
                  <a:schemeClr val="accent2"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占位符 19" descr="C:\Users\Administrator\Pictures\画册\BE72CEDD63150225B79B1A14BD2_2CD57F06_11825.jpgBE72CEDD63150225B79B1A14BD2_2CD57F06_1182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8255" y="-37465"/>
            <a:ext cx="12176125" cy="440944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467165" y="2002466"/>
            <a:ext cx="8001000" cy="175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癌胚抗原（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</a:rPr>
              <a:t>CEA</a:t>
            </a: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）：                            肺腺癌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细胞角蛋白片段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</a:rPr>
              <a:t>-19</a:t>
            </a: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（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</a:rPr>
              <a:t>CYFRA21-l</a:t>
            </a: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）： 肺鳞癌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神经元特异性烯醇化酶（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</a:rPr>
              <a:t>NSE</a:t>
            </a:r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</a:rPr>
              <a:t>）：        小细胞肺癌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467165" y="3968795"/>
            <a:ext cx="8001000" cy="1524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defRPr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注：</a:t>
            </a: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、晚期肺癌往往三项均升高，以某一项升高为主。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     2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、肺癌早期可正常，轻度升高不一定是肺癌，指标的特异性偏低。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467165" y="1154668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（一）肺肿瘤标志物：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34" y="4050422"/>
            <a:ext cx="2714892" cy="18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182563" y="1739443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、胸部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</a:t>
            </a:r>
            <a:r>
              <a:rPr lang="en-US" altLang="zh-CN" sz="3200" dirty="0">
                <a:solidFill>
                  <a:srgbClr val="003300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24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最基本的方法和常规手段</a:t>
            </a:r>
            <a:endParaRPr lang="zh-CN" altLang="en-US" sz="24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9659" y="2668772"/>
            <a:ext cx="2531972" cy="2846440"/>
            <a:chOff x="5077101" y="2453922"/>
            <a:chExt cx="2573243" cy="2785730"/>
          </a:xfrm>
        </p:grpSpPr>
        <p:pic>
          <p:nvPicPr>
            <p:cNvPr id="38917" name="Picture 9" descr="lung mass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" r="3755"/>
            <a:stretch>
              <a:fillRect/>
            </a:stretch>
          </p:blipFill>
          <p:spPr bwMode="auto">
            <a:xfrm>
              <a:off x="5077101" y="2453922"/>
              <a:ext cx="2573243" cy="2785730"/>
            </a:xfrm>
            <a:prstGeom prst="rect">
              <a:avLst/>
            </a:prstGeom>
            <a:noFill/>
            <a:ln w="2540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9" name="AutoShape 11"/>
            <p:cNvSpPr>
              <a:spLocks noChangeArrowheads="1"/>
            </p:cNvSpPr>
            <p:nvPr/>
          </p:nvSpPr>
          <p:spPr bwMode="auto">
            <a:xfrm rot="1882380">
              <a:off x="5287926" y="2878623"/>
              <a:ext cx="381000" cy="304800"/>
            </a:xfrm>
            <a:prstGeom prst="rightArrow">
              <a:avLst>
                <a:gd name="adj1" fmla="val 50000"/>
                <a:gd name="adj2" fmla="val 3125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67165" y="1154668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（二）影像学检查：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11" name="Picture 14" descr="DSC099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12698"/>
          <a:stretch>
            <a:fillRect/>
          </a:stretch>
        </p:blipFill>
        <p:spPr bwMode="auto">
          <a:xfrm>
            <a:off x="673100" y="2628039"/>
            <a:ext cx="2623611" cy="288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341850" y="5696980"/>
            <a:ext cx="328610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中央型肺癌引起阻塞性肺不张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典型征象：肺不张下缘呈</a:t>
            </a:r>
            <a:r>
              <a:rPr lang="zh-CN" altLang="en-US" sz="1800" dirty="0">
                <a:solidFill>
                  <a:srgbClr val="99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倒</a:t>
            </a:r>
            <a:r>
              <a:rPr lang="en-US" altLang="zh-CN" sz="1800" dirty="0">
                <a:solidFill>
                  <a:srgbClr val="99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zh-CN" altLang="en-US" sz="1800" dirty="0">
                <a:solidFill>
                  <a:srgbClr val="99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状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067928" y="5696980"/>
            <a:ext cx="297263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中央型肺癌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肺门不规则肿块带有毛刺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7796561" y="2668772"/>
            <a:ext cx="2644611" cy="2846440"/>
            <a:chOff x="6191250" y="2133600"/>
            <a:chExt cx="4057650" cy="3962400"/>
          </a:xfrm>
        </p:grpSpPr>
        <p:pic>
          <p:nvPicPr>
            <p:cNvPr id="18" name="Picture 6" descr="c:\users\administrator\appdata\roaming\360se6\User Data\temp\2010414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0690" r="50191"/>
            <a:stretch>
              <a:fillRect/>
            </a:stretch>
          </p:blipFill>
          <p:spPr>
            <a:xfrm>
              <a:off x="6191250" y="2133600"/>
              <a:ext cx="4057650" cy="3962400"/>
            </a:xfrm>
            <a:prstGeom prst="rect">
              <a:avLst/>
            </a:prstGeom>
          </p:spPr>
        </p:pic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 rot="1882380">
              <a:off x="6553200" y="4267200"/>
              <a:ext cx="381000" cy="304800"/>
            </a:xfrm>
            <a:prstGeom prst="rightArrow">
              <a:avLst>
                <a:gd name="adj1" fmla="val 50000"/>
                <a:gd name="adj2" fmla="val 31250"/>
              </a:avLst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632548" y="5696980"/>
            <a:ext cx="2972635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中周围型肺癌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肿块不规则，边缘不规则，有毛刺、分叶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673100" y="1024964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、胸部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83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597195" y="1926265"/>
            <a:ext cx="7462284" cy="27432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ea typeface="黑体" panose="02010609060101010101" pitchFamily="49" charset="-122"/>
              </a:rPr>
              <a:t>优点：</a:t>
            </a:r>
            <a:endParaRPr lang="zh-CN" altLang="en-US" sz="2800" b="1" dirty="0">
              <a:solidFill>
                <a:srgbClr val="C00000"/>
              </a:solidFill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>
                <a:latin typeface="+mj-ea"/>
                <a:ea typeface="+mj-ea"/>
              </a:rPr>
              <a:t>①胸片不能发现微小病变</a:t>
            </a:r>
            <a:endParaRPr lang="zh-CN" altLang="en-US" sz="2800" b="1" dirty="0">
              <a:latin typeface="+mj-ea"/>
              <a:ea typeface="+mj-ea"/>
            </a:endParaRPr>
          </a:p>
          <a:p>
            <a:pPr eaLnBrk="1" hangingPunct="1"/>
            <a:r>
              <a:rPr lang="zh-CN" altLang="en-US" sz="2800" b="1" dirty="0">
                <a:latin typeface="+mj-ea"/>
                <a:ea typeface="+mj-ea"/>
              </a:rPr>
              <a:t>②胸片不能发现的心脏后、脊柱旁、肋膈角的病灶 </a:t>
            </a:r>
            <a:endParaRPr lang="zh-CN" altLang="en-US" sz="2800" b="1" dirty="0">
              <a:latin typeface="+mj-ea"/>
              <a:ea typeface="+mj-ea"/>
            </a:endParaRPr>
          </a:p>
          <a:p>
            <a:pPr eaLnBrk="1" hangingPunct="1"/>
            <a:r>
              <a:rPr lang="zh-CN" altLang="en-US" sz="2800" b="1" dirty="0">
                <a:latin typeface="+mj-ea"/>
                <a:ea typeface="+mj-ea"/>
              </a:rPr>
              <a:t>③显示肺门及纵隔淋巴结，协助分期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36" y="3399741"/>
            <a:ext cx="3338623" cy="23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487709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深分叶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099" y="2159961"/>
            <a:ext cx="8067287" cy="27629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5198" y="5048906"/>
            <a:ext cx="6103088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0" i="0" dirty="0">
                <a:solidFill>
                  <a:srgbClr val="2F2F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分叶征有深分叶、中分叶及浅分叶，以弦弧距和弦长之比来衡量：</a:t>
            </a:r>
            <a:r>
              <a:rPr lang="zh-CN" altLang="en-US" sz="2000" b="0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比值</a:t>
            </a:r>
            <a:r>
              <a:rPr lang="en-US" altLang="zh-CN" sz="2000" b="0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&gt;0.4</a:t>
            </a:r>
            <a:r>
              <a:rPr lang="zh-CN" altLang="en-US" sz="2000" b="0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为深分叶</a:t>
            </a:r>
            <a:r>
              <a:rPr lang="zh-CN" altLang="en-US" sz="2000" b="0" i="0" dirty="0">
                <a:solidFill>
                  <a:srgbClr val="2F2F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20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&lt;0.2</a:t>
            </a:r>
            <a:r>
              <a:rPr lang="zh-CN" altLang="en-US" sz="2000" b="0" i="0" dirty="0">
                <a:solidFill>
                  <a:srgbClr val="2F2F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浅分叶。</a:t>
            </a:r>
            <a:endParaRPr lang="zh-CN" altLang="en-US" sz="200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2" t="27321" r="2023" b="22784"/>
          <a:stretch>
            <a:fillRect/>
          </a:stretch>
        </p:blipFill>
        <p:spPr bwMode="auto">
          <a:xfrm>
            <a:off x="8187070" y="3750636"/>
            <a:ext cx="3425456" cy="259654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毛刺、棘样突起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4130" y="2019883"/>
            <a:ext cx="2939348" cy="4180036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34" y="2504595"/>
            <a:ext cx="4419600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血管集束征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4" y="2147777"/>
            <a:ext cx="2647950" cy="34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87" y="2145871"/>
            <a:ext cx="3271508" cy="3477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474210" y="3429000"/>
            <a:ext cx="6383655" cy="2214880"/>
            <a:chOff x="5279849" y="3212545"/>
            <a:chExt cx="5737849" cy="2214721"/>
          </a:xfrm>
        </p:grpSpPr>
        <p:sp>
          <p:nvSpPr>
            <p:cNvPr id="9" name="文本框 8"/>
            <p:cNvSpPr txBox="1"/>
            <p:nvPr/>
          </p:nvSpPr>
          <p:spPr>
            <a:xfrm>
              <a:off x="8713442" y="3212545"/>
              <a:ext cx="2304256" cy="221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gradFill flip="none" rotWithShape="1">
                    <a:gsLst>
                      <a:gs pos="50000">
                        <a:srgbClr val="0070C0"/>
                      </a:gs>
                      <a:gs pos="50000">
                        <a:srgbClr val="00B0F0"/>
                      </a:gs>
                    </a:gsLst>
                    <a:lin ang="5400000" scaled="1"/>
                    <a:tileRect/>
                  </a:gradFill>
                  <a:latin typeface="Impact" panose="020B0806030902050204" pitchFamily="34" charset="0"/>
                </a:rPr>
                <a:t>01</a:t>
              </a:r>
              <a:endParaRPr lang="en-US" altLang="zh-CN" sz="13800" dirty="0">
                <a:gradFill flip="none" rotWithShape="1">
                  <a:gsLst>
                    <a:gs pos="50000">
                      <a:srgbClr val="0070C0"/>
                    </a:gs>
                    <a:gs pos="50000">
                      <a:srgbClr val="00B0F0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279849" y="3728483"/>
              <a:ext cx="3672408" cy="1288209"/>
              <a:chOff x="5279849" y="3728483"/>
              <a:chExt cx="3672408" cy="128820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279849" y="3728483"/>
                <a:ext cx="3672408" cy="76829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rgbClr val="0070C0"/>
                    </a:solidFill>
                    <a:latin typeface="+mj-ea"/>
                    <a:ea typeface="+mj-ea"/>
                  </a:rPr>
                  <a:t>肺癌的分类</a:t>
                </a:r>
                <a:endParaRPr lang="zh-CN" altLang="en-US" sz="4400" b="1" dirty="0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5279849" y="4602020"/>
                <a:ext cx="3672408" cy="0"/>
              </a:xfrm>
              <a:prstGeom prst="line">
                <a:avLst/>
              </a:prstGeom>
              <a:ln w="3175">
                <a:solidFill>
                  <a:schemeClr val="accent1">
                    <a:shade val="95000"/>
                    <a:satMod val="105000"/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279849" y="5016692"/>
                <a:ext cx="3672408" cy="0"/>
              </a:xfrm>
              <a:prstGeom prst="line">
                <a:avLst/>
              </a:prstGeom>
              <a:ln w="3175">
                <a:solidFill>
                  <a:schemeClr val="accent2"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占位符 19" descr="C:\Users\Administrator\Pictures\画册\BE72CEDD63150225B79B1A14BD2_2CD57F06_11825.jpgBE72CEDD63150225B79B1A14BD2_2CD57F06_1182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8255" y="-37465"/>
            <a:ext cx="12176125" cy="440944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胸膜凹陷征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7826" y="2633825"/>
            <a:ext cx="4357082" cy="3102751"/>
            <a:chOff x="859663" y="2312893"/>
            <a:chExt cx="4513323" cy="3349256"/>
          </a:xfrm>
        </p:grpSpPr>
        <p:pic>
          <p:nvPicPr>
            <p:cNvPr id="9" name="Picture 4" descr="c:\users\administrator\appdata\roaming\360se6\User Data\temp\52461581_18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1163"/>
            <a:stretch>
              <a:fillRect/>
            </a:stretch>
          </p:blipFill>
          <p:spPr bwMode="auto">
            <a:xfrm>
              <a:off x="1086736" y="2312893"/>
              <a:ext cx="4286250" cy="334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右箭头 19469"/>
            <p:cNvSpPr>
              <a:spLocks noChangeArrowheads="1"/>
            </p:cNvSpPr>
            <p:nvPr/>
          </p:nvSpPr>
          <p:spPr bwMode="auto">
            <a:xfrm>
              <a:off x="859663" y="4931462"/>
              <a:ext cx="454146" cy="261692"/>
            </a:xfrm>
            <a:prstGeom prst="rightArrow">
              <a:avLst>
                <a:gd name="adj1" fmla="val 50000"/>
                <a:gd name="adj2" fmla="val 50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09" y="2633825"/>
            <a:ext cx="4101740" cy="31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不均匀强化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Picture 2" descr="9127034_1"/>
          <p:cNvPicPr>
            <a:picLocks noChangeAspect="1" noChangeArrowheads="1"/>
          </p:cNvPicPr>
          <p:nvPr/>
        </p:nvPicPr>
        <p:blipFill>
          <a:blip r:embed="rId1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28055" r="42567" b="20935"/>
          <a:stretch>
            <a:fillRect/>
          </a:stretch>
        </p:blipFill>
        <p:spPr bwMode="auto">
          <a:xfrm>
            <a:off x="673099" y="2111567"/>
            <a:ext cx="3259040" cy="37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13" y="2111642"/>
            <a:ext cx="4004544" cy="37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肺癌的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征象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6---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厚壁空洞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5004" y="2616605"/>
            <a:ext cx="4429125" cy="2943225"/>
          </a:xfrm>
          <a:prstGeom prst="rect">
            <a:avLst/>
          </a:prstGeom>
        </p:spPr>
      </p:pic>
      <p:pic>
        <p:nvPicPr>
          <p:cNvPr id="7" name="Picture 2" descr="c:\users\administrator\appdata\roaming\360se6\User Data\temp\20100325170805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2302590"/>
            <a:ext cx="3413605" cy="341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98" y="1624829"/>
            <a:ext cx="5836168" cy="50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479203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、胸部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CT—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磨玻璃影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719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PET-CT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3" y="1958858"/>
            <a:ext cx="38004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6528" b="5714"/>
          <a:stretch>
            <a:fillRect/>
          </a:stretch>
        </p:blipFill>
        <p:spPr bwMode="auto">
          <a:xfrm>
            <a:off x="4683642" y="4321058"/>
            <a:ext cx="40386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1346" b="13136"/>
          <a:stretch>
            <a:fillRect/>
          </a:stretch>
        </p:blipFill>
        <p:spPr bwMode="auto">
          <a:xfrm>
            <a:off x="4759843" y="1882659"/>
            <a:ext cx="394811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465134" y="4645552"/>
            <a:ext cx="914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高代谢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Picture 5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8" y="1958858"/>
            <a:ext cx="38004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6528" b="5714"/>
          <a:stretch>
            <a:fillRect/>
          </a:stretch>
        </p:blipFill>
        <p:spPr bwMode="auto">
          <a:xfrm>
            <a:off x="4691897" y="4321058"/>
            <a:ext cx="40386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1346" b="13136"/>
          <a:stretch>
            <a:fillRect/>
          </a:stretch>
        </p:blipFill>
        <p:spPr bwMode="auto">
          <a:xfrm>
            <a:off x="4768098" y="1882659"/>
            <a:ext cx="394811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099" y="1024964"/>
            <a:ext cx="6482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（三）获得病理学诊断的检查</a:t>
            </a:r>
            <a:endParaRPr lang="en-US" altLang="zh-CN" sz="3200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89828" y="1941452"/>
            <a:ext cx="8271397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、痰脱落细胞学：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～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次为宜，阳性率非小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小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&lt;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70%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9828" y="2627252"/>
            <a:ext cx="8271397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、胸水脱落细胞学：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40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 ～ 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90%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89828" y="3429000"/>
            <a:ext cx="8271397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、呼吸内镜检查：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气管镜、胸腔镜、纵隔镜。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89827" y="4248022"/>
            <a:ext cx="8271397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、针吸活检：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</a:rPr>
              <a:t>经皮肺活检、淋巴结活检、闭式胸膜活检。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89827" y="5067044"/>
            <a:ext cx="8271397" cy="10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dirty="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、开胸肺活检</a:t>
            </a:r>
            <a:r>
              <a:rPr lang="zh-CN" altLang="en-US" sz="2000" dirty="0">
                <a:solidFill>
                  <a:srgbClr val="000000"/>
                </a:solidFill>
              </a:rPr>
              <a:t>。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鳞癌细胞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133600"/>
            <a:ext cx="3013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8" descr="鳞癌细胞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3041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9" descr="肺癌细胞像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4" y="2106614"/>
            <a:ext cx="287813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10"/>
          <p:cNvSpPr>
            <a:spLocks noChangeArrowheads="1"/>
          </p:cNvSpPr>
          <p:nvPr/>
        </p:nvSpPr>
        <p:spPr bwMode="auto">
          <a:xfrm>
            <a:off x="4876800" y="14478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痰液细胞学检查</a:t>
            </a:r>
            <a:endParaRPr lang="zh-CN" altLang="en-US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254" name="Rectangle 11"/>
          <p:cNvSpPr>
            <a:spLocks noChangeArrowheads="1"/>
          </p:cNvSpPr>
          <p:nvPr/>
        </p:nvSpPr>
        <p:spPr bwMode="auto">
          <a:xfrm>
            <a:off x="51054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小细胞癌</a:t>
            </a:r>
            <a:endParaRPr lang="zh-CN" altLang="en-US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19812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鳞癌</a:t>
            </a:r>
            <a:endParaRPr lang="zh-CN" altLang="en-US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256" name="Rectangle 13"/>
          <p:cNvSpPr>
            <a:spLocks noChangeArrowheads="1"/>
          </p:cNvSpPr>
          <p:nvPr/>
        </p:nvSpPr>
        <p:spPr bwMode="auto">
          <a:xfrm>
            <a:off x="83058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腺癌</a:t>
            </a:r>
            <a:endParaRPr lang="zh-CN" altLang="en-US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4"/>
          <p:cNvSpPr>
            <a:spLocks noChangeArrowheads="1"/>
          </p:cNvSpPr>
          <p:nvPr/>
        </p:nvSpPr>
        <p:spPr bwMode="auto">
          <a:xfrm>
            <a:off x="981740" y="1032123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纤支镜检查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23158" r="52551"/>
          <a:stretch>
            <a:fillRect/>
          </a:stretch>
        </p:blipFill>
        <p:spPr>
          <a:xfrm>
            <a:off x="5715732" y="2338610"/>
            <a:ext cx="5305647" cy="3879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8497"/>
          <a:stretch>
            <a:fillRect/>
          </a:stretch>
        </p:blipFill>
        <p:spPr>
          <a:xfrm>
            <a:off x="77972" y="1627093"/>
            <a:ext cx="5759007" cy="5048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4"/>
          <p:cNvSpPr>
            <a:spLocks noChangeArrowheads="1"/>
          </p:cNvSpPr>
          <p:nvPr/>
        </p:nvSpPr>
        <p:spPr bwMode="auto">
          <a:xfrm>
            <a:off x="673100" y="1024964"/>
            <a:ext cx="511426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纤支镜检查</a:t>
            </a:r>
            <a:r>
              <a:rPr lang="en-US" altLang="zh-CN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—EBUS-GS-TBLB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386" y="1731602"/>
            <a:ext cx="6816356" cy="470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4"/>
          <p:cNvSpPr>
            <a:spLocks noChangeArrowheads="1"/>
          </p:cNvSpPr>
          <p:nvPr/>
        </p:nvSpPr>
        <p:spPr bwMode="auto">
          <a:xfrm>
            <a:off x="673100" y="1024964"/>
            <a:ext cx="511426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纤支镜检查</a:t>
            </a:r>
            <a:r>
              <a:rPr lang="en-US" altLang="zh-CN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虚拟导航技术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540" y="1627093"/>
            <a:ext cx="6660793" cy="467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㈠ 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解剖学分类：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①中央型肺癌</a:t>
            </a:r>
            <a:r>
              <a:rPr lang="en-US" altLang="zh-CN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en-US" altLang="zh-CN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段及以上支气管，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鳞癌、小细胞肺癌多见。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②周围型肺癌：</a:t>
            </a:r>
            <a:endParaRPr lang="zh-CN" altLang="en-US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段以下支气管，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腺癌较多见。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  <p:grpSp>
        <p:nvGrpSpPr>
          <p:cNvPr id="3" name="组合 2"/>
          <p:cNvGrpSpPr/>
          <p:nvPr/>
        </p:nvGrpSpPr>
        <p:grpSpPr>
          <a:xfrm>
            <a:off x="5167017" y="1712715"/>
            <a:ext cx="3095214" cy="3838970"/>
            <a:chOff x="6338932" y="1882775"/>
            <a:chExt cx="3095214" cy="3838970"/>
          </a:xfrm>
        </p:grpSpPr>
        <p:pic>
          <p:nvPicPr>
            <p:cNvPr id="7" name="内容占位符 15369" descr="肺癌发生部位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932" y="1882775"/>
              <a:ext cx="3095214" cy="3838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/>
            <p:cNvSpPr txBox="1"/>
            <p:nvPr/>
          </p:nvSpPr>
          <p:spPr>
            <a:xfrm>
              <a:off x="6418064" y="4560901"/>
              <a:ext cx="1126367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3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周围型肺癌</a:t>
              </a:r>
              <a:endParaRPr lang="zh-CN" altLang="en-US" sz="13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342948" y="4527983"/>
              <a:ext cx="10208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中央型肺癌</a:t>
              </a:r>
              <a:endParaRPr lang="zh-CN" alt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4"/>
          <p:cNvSpPr>
            <a:spLocks noChangeArrowheads="1"/>
          </p:cNvSpPr>
          <p:nvPr/>
        </p:nvSpPr>
        <p:spPr bwMode="auto">
          <a:xfrm>
            <a:off x="981740" y="1090619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胸腔镜检查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1265" y="2232183"/>
            <a:ext cx="4801197" cy="35911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5" y="1884628"/>
            <a:ext cx="3495675" cy="2143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4125057"/>
            <a:ext cx="3495675" cy="220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1" t="20529" r="31316" b="19489"/>
          <a:stretch>
            <a:fillRect/>
          </a:stretch>
        </p:blipFill>
        <p:spPr bwMode="auto">
          <a:xfrm>
            <a:off x="205667" y="1841204"/>
            <a:ext cx="38862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24457" r="32747" b="19489"/>
          <a:stretch>
            <a:fillRect/>
          </a:stretch>
        </p:blipFill>
        <p:spPr bwMode="auto">
          <a:xfrm>
            <a:off x="4320468" y="1841204"/>
            <a:ext cx="39417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2415467" y="1231604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CT</a:t>
            </a: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引导下经皮肺穿刺活检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" y="2660798"/>
            <a:ext cx="3660701" cy="27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38" y="2660798"/>
            <a:ext cx="3660701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334065" y="1699437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闭式胸膜活检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3100" y="1122143"/>
            <a:ext cx="6482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（三）肺癌的基因检测</a:t>
            </a:r>
            <a:endParaRPr lang="en-US" altLang="zh-CN" sz="3200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06025" y="1789174"/>
            <a:ext cx="7271939" cy="14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目前主要检测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NSCLC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病人的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EGFR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基因突变、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ALK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融合基因、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ROS1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融合基因重排，以及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EGFR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耐药基因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T790M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C797S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等，还有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PD1/PDL1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。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220" y="3515591"/>
            <a:ext cx="1581150" cy="1704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898" y="3515591"/>
            <a:ext cx="1552575" cy="1704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01" y="3510275"/>
            <a:ext cx="1704974" cy="17049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503" y="3510275"/>
            <a:ext cx="1684555" cy="170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三、辅助检查</a:t>
            </a:r>
            <a:endParaRPr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 r="2076" b="22170"/>
          <a:stretch>
            <a:fillRect/>
          </a:stretch>
        </p:blipFill>
        <p:spPr>
          <a:xfrm>
            <a:off x="4769519" y="1105786"/>
            <a:ext cx="4391755" cy="5649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组合 9"/>
          <p:cNvGrpSpPr/>
          <p:nvPr/>
        </p:nvGrpSpPr>
        <p:grpSpPr>
          <a:xfrm>
            <a:off x="0" y="1105786"/>
            <a:ext cx="4673878" cy="5649523"/>
            <a:chOff x="0" y="1105786"/>
            <a:chExt cx="4673878" cy="564952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16" r="1068" b="25891"/>
            <a:stretch>
              <a:fillRect/>
            </a:stretch>
          </p:blipFill>
          <p:spPr>
            <a:xfrm>
              <a:off x="0" y="1105786"/>
              <a:ext cx="4673878" cy="56495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矩形 8"/>
            <p:cNvSpPr/>
            <p:nvPr/>
          </p:nvSpPr>
          <p:spPr>
            <a:xfrm>
              <a:off x="786809" y="1509823"/>
              <a:ext cx="520996" cy="2020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474210" y="3429000"/>
            <a:ext cx="6383655" cy="2214880"/>
            <a:chOff x="5279849" y="3212545"/>
            <a:chExt cx="5737849" cy="2214721"/>
          </a:xfrm>
        </p:grpSpPr>
        <p:sp>
          <p:nvSpPr>
            <p:cNvPr id="9" name="文本框 8"/>
            <p:cNvSpPr txBox="1"/>
            <p:nvPr/>
          </p:nvSpPr>
          <p:spPr>
            <a:xfrm>
              <a:off x="8713442" y="3212545"/>
              <a:ext cx="2304256" cy="221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gradFill flip="none" rotWithShape="1">
                    <a:gsLst>
                      <a:gs pos="50000">
                        <a:srgbClr val="0070C0"/>
                      </a:gs>
                      <a:gs pos="50000">
                        <a:srgbClr val="00B0F0"/>
                      </a:gs>
                    </a:gsLst>
                    <a:lin ang="5400000" scaled="1"/>
                    <a:tileRect/>
                  </a:gradFill>
                  <a:latin typeface="Impact" panose="020B0806030902050204" pitchFamily="34" charset="0"/>
                </a:rPr>
                <a:t>04</a:t>
              </a:r>
              <a:endParaRPr lang="en-US" altLang="zh-CN" sz="13800" dirty="0">
                <a:gradFill flip="none" rotWithShape="1">
                  <a:gsLst>
                    <a:gs pos="50000">
                      <a:srgbClr val="0070C0"/>
                    </a:gs>
                    <a:gs pos="50000">
                      <a:srgbClr val="00B0F0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279849" y="3728483"/>
              <a:ext cx="3672408" cy="1288209"/>
              <a:chOff x="5279849" y="3728483"/>
              <a:chExt cx="3672408" cy="128820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279849" y="3728483"/>
                <a:ext cx="3672408" cy="76829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rgbClr val="0070C0"/>
                    </a:solidFill>
                    <a:latin typeface="+mj-ea"/>
                    <a:ea typeface="+mj-ea"/>
                  </a:rPr>
                  <a:t>          诊  断</a:t>
                </a:r>
                <a:endParaRPr lang="zh-CN" altLang="en-US" sz="4400" b="1" dirty="0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5279849" y="4602020"/>
                <a:ext cx="3672408" cy="0"/>
              </a:xfrm>
              <a:prstGeom prst="line">
                <a:avLst/>
              </a:prstGeom>
              <a:ln w="3175">
                <a:solidFill>
                  <a:schemeClr val="accent1">
                    <a:shade val="95000"/>
                    <a:satMod val="105000"/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279849" y="5016692"/>
                <a:ext cx="3672408" cy="0"/>
              </a:xfrm>
              <a:prstGeom prst="line">
                <a:avLst/>
              </a:prstGeom>
              <a:ln w="3175">
                <a:solidFill>
                  <a:schemeClr val="accent2">
                    <a:alpha val="8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占位符 19" descr="C:\Users\Administrator\Pictures\画册\BE72CEDD63150225B79B1A14BD2_2CD57F06_11825.jpgBE72CEDD63150225B79B1A14BD2_2CD57F06_1182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8255" y="-37465"/>
            <a:ext cx="12176125" cy="440944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73100" y="1446604"/>
            <a:ext cx="6103088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肺癌的诊断只有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早期诊断、早期治疗</a:t>
            </a:r>
            <a:r>
              <a:rPr lang="zh-CN" altLang="en-US" sz="2400" b="1" dirty="0">
                <a:latin typeface="+mj-ea"/>
                <a:ea typeface="+mj-ea"/>
              </a:rPr>
              <a:t>才能获得较好的疗效。为做到肺癌早期诊断应注意加强以下工作: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5665" y="3135656"/>
            <a:ext cx="6103088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+mj-ea"/>
                <a:ea typeface="+mj-ea"/>
              </a:rPr>
              <a:t>①普及肺癌防治知识。</a:t>
            </a:r>
            <a:endParaRPr lang="en-US" altLang="zh-CN" sz="2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5665" y="3594564"/>
            <a:ext cx="6103088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+mj-ea"/>
                <a:ea typeface="+mj-ea"/>
              </a:rPr>
              <a:t>②做好重点人群及高危因素人群的筛查工作。</a:t>
            </a:r>
            <a:endParaRPr lang="en-US" altLang="zh-CN" sz="2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5665" y="4053472"/>
            <a:ext cx="6103088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+mj-ea"/>
                <a:ea typeface="+mj-ea"/>
              </a:rPr>
              <a:t>③发展新的早期诊断方法。</a:t>
            </a:r>
            <a:endParaRPr lang="zh-CN" altLang="en-US" sz="2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635" y="1596560"/>
            <a:ext cx="2009775" cy="704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144" y="1724637"/>
            <a:ext cx="1381125" cy="428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818" y="1548713"/>
            <a:ext cx="1771650" cy="723900"/>
          </a:xfrm>
          <a:prstGeom prst="rect">
            <a:avLst/>
          </a:prstGeom>
        </p:spPr>
      </p:pic>
      <p:sp>
        <p:nvSpPr>
          <p:cNvPr id="12" name="AutoShape 64"/>
          <p:cNvSpPr>
            <a:spLocks noChangeArrowheads="1"/>
          </p:cNvSpPr>
          <p:nvPr/>
        </p:nvSpPr>
        <p:spPr bwMode="gray">
          <a:xfrm>
            <a:off x="2791341" y="2644896"/>
            <a:ext cx="1534928" cy="441325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DDDDDD"/>
            </a:solidFill>
            <a:rou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CN" b="1" dirty="0">
                <a:latin typeface="+mj-ea"/>
                <a:ea typeface="+mj-ea"/>
              </a:rPr>
              <a:t>CT</a:t>
            </a:r>
            <a:r>
              <a:rPr lang="zh-CN" altLang="en-US" b="1" dirty="0">
                <a:latin typeface="+mj-ea"/>
                <a:ea typeface="+mj-ea"/>
              </a:rPr>
              <a:t>确定部位</a:t>
            </a:r>
            <a:endParaRPr lang="zh-CN" altLang="en-US" dirty="0"/>
          </a:p>
        </p:txBody>
      </p:sp>
      <p:sp>
        <p:nvSpPr>
          <p:cNvPr id="13" name="AutoShape 64"/>
          <p:cNvSpPr>
            <a:spLocks noChangeArrowheads="1"/>
          </p:cNvSpPr>
          <p:nvPr/>
        </p:nvSpPr>
        <p:spPr bwMode="gray">
          <a:xfrm>
            <a:off x="2561779" y="3664120"/>
            <a:ext cx="2147850" cy="441325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DDDDDD"/>
            </a:solidFill>
            <a:rou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1800" b="1" dirty="0">
                <a:latin typeface="+mj-ea"/>
                <a:ea typeface="+mj-ea"/>
              </a:rPr>
              <a:t>组织病理学诊断</a:t>
            </a:r>
            <a:endParaRPr lang="zh-CN" altLang="en-US" dirty="0"/>
          </a:p>
        </p:txBody>
      </p:sp>
      <p:sp>
        <p:nvSpPr>
          <p:cNvPr id="14" name="AutoShape 64"/>
          <p:cNvSpPr>
            <a:spLocks noChangeArrowheads="1"/>
          </p:cNvSpPr>
          <p:nvPr/>
        </p:nvSpPr>
        <p:spPr bwMode="gray">
          <a:xfrm>
            <a:off x="2561779" y="4595054"/>
            <a:ext cx="2147850" cy="441325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8575">
            <a:solidFill>
              <a:srgbClr val="DDDDDD"/>
            </a:solidFill>
            <a:rou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1800" b="1" dirty="0">
                <a:latin typeface="+mj-ea"/>
                <a:ea typeface="+mj-ea"/>
              </a:rPr>
              <a:t>分子病理学诊断</a:t>
            </a:r>
            <a:endParaRPr lang="zh-CN" altLang="en-US" dirty="0"/>
          </a:p>
        </p:txBody>
      </p:sp>
      <p:sp>
        <p:nvSpPr>
          <p:cNvPr id="15" name="右箭头 3"/>
          <p:cNvSpPr/>
          <p:nvPr/>
        </p:nvSpPr>
        <p:spPr>
          <a:xfrm rot="5400000">
            <a:off x="3435045" y="2268045"/>
            <a:ext cx="401320" cy="26225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6" name="右箭头 3"/>
          <p:cNvSpPr/>
          <p:nvPr/>
        </p:nvSpPr>
        <p:spPr>
          <a:xfrm rot="5400000">
            <a:off x="3435044" y="3244043"/>
            <a:ext cx="401320" cy="26225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7" name="右箭头 3"/>
          <p:cNvSpPr/>
          <p:nvPr/>
        </p:nvSpPr>
        <p:spPr>
          <a:xfrm rot="5400000">
            <a:off x="3435043" y="4263267"/>
            <a:ext cx="401320" cy="26225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73100" y="2383465"/>
            <a:ext cx="8428370" cy="3810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6600"/>
                </a:solidFill>
                <a:latin typeface="+mj-ea"/>
                <a:ea typeface="+mj-ea"/>
              </a:rPr>
              <a:t>①</a:t>
            </a:r>
            <a:r>
              <a:rPr lang="zh-CN" altLang="en-US" sz="2400" b="1" dirty="0">
                <a:latin typeface="+mj-ea"/>
                <a:ea typeface="+mj-ea"/>
              </a:rPr>
              <a:t>刺激性咳嗽持续</a:t>
            </a:r>
            <a:r>
              <a:rPr lang="en-US" altLang="zh-CN" sz="2400" b="1" dirty="0">
                <a:latin typeface="+mj-ea"/>
                <a:ea typeface="+mj-ea"/>
              </a:rPr>
              <a:t>2</a:t>
            </a:r>
            <a:r>
              <a:rPr lang="zh-CN" altLang="en-US" sz="2400" b="1" dirty="0">
                <a:latin typeface="+mj-ea"/>
                <a:ea typeface="+mj-ea"/>
              </a:rPr>
              <a:t>～</a:t>
            </a:r>
            <a:r>
              <a:rPr lang="en-US" altLang="zh-CN" sz="2400" b="1" dirty="0">
                <a:latin typeface="+mj-ea"/>
                <a:ea typeface="+mj-ea"/>
              </a:rPr>
              <a:t>3</a:t>
            </a:r>
            <a:r>
              <a:rPr lang="zh-CN" altLang="en-US" sz="2400" b="1" dirty="0">
                <a:latin typeface="+mj-ea"/>
                <a:ea typeface="+mj-ea"/>
              </a:rPr>
              <a:t>个月以上，治疗无效</a:t>
            </a:r>
            <a:endParaRPr lang="en-US" altLang="zh-CN" sz="2400" b="1" dirty="0">
              <a:latin typeface="+mj-ea"/>
              <a:ea typeface="+mj-ea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6600"/>
                </a:solidFill>
                <a:latin typeface="+mj-ea"/>
                <a:ea typeface="+mj-ea"/>
              </a:rPr>
              <a:t>②</a:t>
            </a:r>
            <a:r>
              <a:rPr lang="zh-CN" altLang="en-US" sz="2400" b="1" dirty="0">
                <a:latin typeface="+mj-ea"/>
                <a:ea typeface="+mj-ea"/>
              </a:rPr>
              <a:t>原有慢性呼吸道疾病，咳嗽性质改变者</a:t>
            </a:r>
            <a:endParaRPr lang="en-US" altLang="zh-CN" sz="2400" b="1" dirty="0">
              <a:latin typeface="+mj-ea"/>
              <a:ea typeface="+mj-ea"/>
            </a:endParaRPr>
          </a:p>
          <a:p>
            <a:r>
              <a:rPr lang="zh-CN" altLang="en-US" sz="2400" b="1" dirty="0">
                <a:solidFill>
                  <a:srgbClr val="006600"/>
                </a:solidFill>
                <a:latin typeface="+mj-ea"/>
                <a:ea typeface="+mj-ea"/>
              </a:rPr>
              <a:t>③</a:t>
            </a:r>
            <a:r>
              <a:rPr lang="zh-CN" altLang="en-US" sz="2400" b="1" dirty="0">
                <a:latin typeface="+mj-ea"/>
                <a:ea typeface="+mj-ea"/>
              </a:rPr>
              <a:t>持续痰中带血</a:t>
            </a:r>
            <a:r>
              <a:rPr lang="en-US" altLang="zh-CN" sz="2400" b="1" dirty="0">
                <a:latin typeface="+mj-ea"/>
                <a:ea typeface="+mj-ea"/>
              </a:rPr>
              <a:t>&gt;2</a:t>
            </a:r>
            <a:r>
              <a:rPr lang="zh-CN" altLang="en-US" sz="2400" b="1" dirty="0">
                <a:latin typeface="+mj-ea"/>
                <a:ea typeface="+mj-ea"/>
              </a:rPr>
              <a:t>周，无其他原因可解释</a:t>
            </a:r>
            <a:endParaRPr lang="en-US" altLang="zh-CN" sz="2400" b="1" dirty="0">
              <a:latin typeface="+mj-ea"/>
              <a:ea typeface="+mj-ea"/>
            </a:endParaRPr>
          </a:p>
          <a:p>
            <a:r>
              <a:rPr lang="zh-CN" altLang="en-US" sz="2400" b="1" dirty="0">
                <a:solidFill>
                  <a:srgbClr val="006600"/>
                </a:solidFill>
                <a:latin typeface="+mj-ea"/>
                <a:ea typeface="+mj-ea"/>
              </a:rPr>
              <a:t>④</a:t>
            </a:r>
            <a:r>
              <a:rPr lang="zh-CN" altLang="en-US" sz="2400" b="1" dirty="0">
                <a:latin typeface="+mj-ea"/>
                <a:ea typeface="+mj-ea"/>
              </a:rPr>
              <a:t>同一部位反复肺炎，特别是肺段性肺炎</a:t>
            </a:r>
            <a:endParaRPr lang="zh-CN" altLang="en-US" sz="2400" b="1" dirty="0">
              <a:latin typeface="+mj-ea"/>
              <a:ea typeface="+mj-ea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6600"/>
                </a:solidFill>
                <a:latin typeface="+mj-ea"/>
                <a:ea typeface="+mj-ea"/>
              </a:rPr>
              <a:t>⑤</a:t>
            </a:r>
            <a:r>
              <a:rPr lang="zh-CN" altLang="en-US" sz="2400" b="1" dirty="0">
                <a:latin typeface="+mj-ea"/>
                <a:ea typeface="+mj-ea"/>
              </a:rPr>
              <a:t>原因不明的肺脓肿，无中毒症状，无大量脓痰，无异物吸入史，且抗感染治疗效果不显著者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0065" y="1205507"/>
            <a:ext cx="7452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年龄</a:t>
            </a:r>
            <a:r>
              <a:rPr lang="en-US" altLang="zh-CN" sz="2400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&gt;40</a:t>
            </a:r>
            <a:r>
              <a: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岁，长期重度吸烟（</a:t>
            </a:r>
            <a:r>
              <a:rPr lang="en-US" altLang="zh-CN" sz="2400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&gt;400</a:t>
            </a:r>
            <a:r>
              <a:rPr lang="zh-CN" altLang="en-US" sz="2400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年支），有下列情况者，应高度怀疑肺癌的存在，进行有关排癌检查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ChangeArrowheads="1"/>
          </p:cNvSpPr>
          <p:nvPr/>
        </p:nvSpPr>
        <p:spPr bwMode="auto">
          <a:xfrm>
            <a:off x="597196" y="1302871"/>
            <a:ext cx="7772400" cy="48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rgbClr val="006600"/>
                </a:solidFill>
              </a:rPr>
              <a:t>⑥</a:t>
            </a:r>
            <a:r>
              <a:rPr lang="zh-CN" altLang="en-US" sz="2400" dirty="0">
                <a:latin typeface="+mj-ea"/>
                <a:ea typeface="+mj-ea"/>
              </a:rPr>
              <a:t>原因不明的四肢关节疼痛及杵状指（趾）</a:t>
            </a:r>
            <a:endParaRPr lang="zh-CN" altLang="en-US" sz="24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6600"/>
                </a:solidFill>
              </a:rPr>
              <a:t>⑦</a:t>
            </a:r>
            <a:r>
              <a:rPr lang="zh-CN" altLang="en-US" sz="2400" dirty="0">
                <a:latin typeface="+mj-ea"/>
                <a:ea typeface="+mj-ea"/>
              </a:rPr>
              <a:t>胸腔积液：持续痛疼，量大，血性</a:t>
            </a:r>
            <a:endParaRPr lang="zh-CN" altLang="en-US" sz="2400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zh-CN" altLang="en-US" sz="3200" dirty="0">
                <a:solidFill>
                  <a:srgbClr val="006600"/>
                </a:solidFill>
              </a:rPr>
              <a:t>⑧</a:t>
            </a:r>
            <a:r>
              <a:rPr lang="en-US" altLang="zh-CN" sz="2400" dirty="0">
                <a:latin typeface="+mj-ea"/>
                <a:ea typeface="+mj-ea"/>
              </a:rPr>
              <a:t>X</a:t>
            </a:r>
            <a:r>
              <a:rPr lang="zh-CN" altLang="en-US" sz="2400" dirty="0">
                <a:latin typeface="+mj-ea"/>
                <a:ea typeface="+mj-ea"/>
              </a:rPr>
              <a:t>线片上有局限性肺气肿或段、叶性肺不张；孤立性圆形病灶和单侧性肺门阴影增大者；原有肺结核病灶已稳定，而形态或性质发生改变者</a:t>
            </a:r>
            <a:endParaRPr lang="en-US" altLang="zh-CN" sz="2400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zh-CN" altLang="en-US" sz="3200" dirty="0">
                <a:solidFill>
                  <a:srgbClr val="006600"/>
                </a:solidFill>
              </a:rPr>
              <a:t>⑨</a:t>
            </a:r>
            <a:r>
              <a:rPr lang="zh-CN" altLang="en-US" sz="2400" dirty="0">
                <a:latin typeface="+mj-ea"/>
                <a:ea typeface="+mj-ea"/>
              </a:rPr>
              <a:t>尚有一些肺外表现，值得怀疑，需进行必要的辅助检查血性胸水</a:t>
            </a:r>
            <a:br>
              <a:rPr lang="zh-CN" altLang="en-US" sz="3200" dirty="0">
                <a:solidFill>
                  <a:srgbClr val="000000"/>
                </a:solidFill>
                <a:latin typeface="宋体" panose="02010600030101010101" pitchFamily="2" charset="-122"/>
              </a:rPr>
            </a:br>
            <a:endParaRPr lang="zh-CN" altLang="en-US" sz="3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CH195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6" y="1500554"/>
            <a:ext cx="3678611" cy="40386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标题 1"/>
          <p:cNvSpPr>
            <a:spLocks noGrp="1" noChangeArrowheads="1"/>
          </p:cNvSpPr>
          <p:nvPr/>
        </p:nvSpPr>
        <p:spPr bwMode="auto">
          <a:xfrm>
            <a:off x="846993" y="5691554"/>
            <a:ext cx="3006725" cy="609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中央型肺癌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5365" name="标题 1"/>
          <p:cNvSpPr>
            <a:spLocks noGrp="1" noChangeArrowheads="1"/>
          </p:cNvSpPr>
          <p:nvPr/>
        </p:nvSpPr>
        <p:spPr bwMode="auto">
          <a:xfrm>
            <a:off x="5735516" y="5691554"/>
            <a:ext cx="3006725" cy="609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周围型肺癌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9" name="图片 8" descr="008周围型肺癌正位胸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56" y="1500554"/>
            <a:ext cx="367861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652831" y="2218591"/>
            <a:ext cx="923314" cy="955431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5634343" y="4076699"/>
            <a:ext cx="923314" cy="955431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2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文本占位符 65538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93405" y="1958181"/>
            <a:ext cx="5702595" cy="30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 </a:t>
            </a:r>
            <a:r>
              <a:rPr lang="en-US" altLang="zh-CN" sz="2800" b="1" dirty="0">
                <a:latin typeface="+mj-ea"/>
                <a:ea typeface="+mj-ea"/>
              </a:rPr>
              <a:t>1.</a:t>
            </a:r>
            <a:r>
              <a:rPr lang="zh-CN" altLang="en-US" sz="2800" b="1" dirty="0">
                <a:latin typeface="+mj-ea"/>
                <a:ea typeface="+mj-ea"/>
              </a:rPr>
              <a:t>肺结核</a:t>
            </a:r>
            <a:r>
              <a:rPr lang="en-US" altLang="zh-CN" sz="2800" b="1" dirty="0">
                <a:latin typeface="+mj-ea"/>
                <a:ea typeface="+mj-ea"/>
              </a:rPr>
              <a:t>: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结核球与周围型肺癌，肺门淋巴结结核与中央型鉴别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,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粟粒性肺结核与细支气管炎肺泡癌鉴别。</a:t>
            </a:r>
            <a:b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</a:br>
            <a:r>
              <a:rPr lang="zh-CN" altLang="en-US" sz="2800" b="1" dirty="0">
                <a:latin typeface="+mj-ea"/>
                <a:ea typeface="+mj-ea"/>
              </a:rPr>
              <a:t> </a:t>
            </a:r>
            <a:endParaRPr lang="zh-CN" altLang="en-US" sz="2800" b="1" dirty="0">
              <a:solidFill>
                <a:srgbClr val="FF33CC"/>
              </a:solidFill>
              <a:latin typeface="+mj-ea"/>
              <a:ea typeface="+mj-ea"/>
            </a:endParaRPr>
          </a:p>
        </p:txBody>
      </p:sp>
      <p:sp>
        <p:nvSpPr>
          <p:cNvPr id="13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73100" y="1122143"/>
            <a:ext cx="6482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鉴别诊断</a:t>
            </a:r>
            <a:endParaRPr lang="en-US" altLang="zh-CN" sz="3200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" y="4079737"/>
            <a:ext cx="2645846" cy="19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21" y="4079737"/>
            <a:ext cx="2538050" cy="1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文本占位符 66562"/>
          <p:cNvSpPr>
            <a:spLocks noGrp="1"/>
          </p:cNvSpPr>
          <p:nvPr>
            <p:ph idx="1"/>
          </p:nvPr>
        </p:nvSpPr>
        <p:spPr>
          <a:xfrm>
            <a:off x="482008" y="1340921"/>
            <a:ext cx="8396177" cy="397535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noProof="1">
                <a:latin typeface="+mj-ea"/>
                <a:ea typeface="+mj-ea"/>
              </a:rPr>
              <a:t>2.</a:t>
            </a:r>
            <a:r>
              <a:rPr lang="zh-CN" altLang="en-US" sz="2400" b="1" noProof="1">
                <a:latin typeface="+mj-ea"/>
                <a:ea typeface="+mj-ea"/>
              </a:rPr>
              <a:t>肺脓肿：</a:t>
            </a:r>
            <a:r>
              <a:rPr lang="zh-CN" altLang="en-US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与癌性空洞鉴别。</a:t>
            </a:r>
            <a:endParaRPr lang="zh-CN" altLang="en-US" b="1" noProof="1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noProof="1">
                <a:latin typeface="+mj-ea"/>
                <a:ea typeface="+mj-ea"/>
              </a:rPr>
              <a:t>3.</a:t>
            </a:r>
            <a:r>
              <a:rPr lang="zh-CN" altLang="en-US" sz="2400" b="1" noProof="1">
                <a:latin typeface="+mj-ea"/>
                <a:ea typeface="+mj-ea"/>
              </a:rPr>
              <a:t>肺炎：</a:t>
            </a:r>
            <a:r>
              <a:rPr lang="zh-CN" altLang="en-US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主要与阻塞性肺炎相鉴别。</a:t>
            </a:r>
            <a:endParaRPr lang="zh-CN" altLang="en-US" b="1" noProof="1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noProof="1">
                <a:latin typeface="+mj-ea"/>
                <a:ea typeface="+mj-ea"/>
              </a:rPr>
              <a:t>4.</a:t>
            </a:r>
            <a:r>
              <a:rPr lang="zh-CN" altLang="en-US" sz="2400" b="1" noProof="1">
                <a:latin typeface="+mj-ea"/>
                <a:ea typeface="+mj-ea"/>
              </a:rPr>
              <a:t>结核性胸膜炎：</a:t>
            </a:r>
            <a:r>
              <a:rPr lang="zh-CN" altLang="en-US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与癌性胸水鉴别主要依靠胸水的组织病理学检查。</a:t>
            </a:r>
            <a:endParaRPr lang="zh-CN" altLang="en-US" b="1" noProof="1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noProof="1">
                <a:latin typeface="+mj-ea"/>
                <a:ea typeface="+mj-ea"/>
              </a:rPr>
              <a:t>5.</a:t>
            </a:r>
            <a:r>
              <a:rPr lang="zh-CN" altLang="en-US" sz="2400" b="1" noProof="1">
                <a:latin typeface="+mj-ea"/>
                <a:ea typeface="+mj-ea"/>
              </a:rPr>
              <a:t>肺隐球菌病</a:t>
            </a:r>
            <a:endParaRPr lang="zh-CN" altLang="en-US" sz="2400" b="1" noProof="1"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noProof="1">
                <a:latin typeface="+mj-ea"/>
                <a:ea typeface="+mj-ea"/>
              </a:rPr>
              <a:t>6.</a:t>
            </a:r>
            <a:r>
              <a:rPr lang="zh-CN" altLang="en-US" sz="2400" b="1" noProof="1">
                <a:latin typeface="+mj-ea"/>
                <a:ea typeface="+mj-ea"/>
              </a:rPr>
              <a:t>其他：</a:t>
            </a:r>
            <a:r>
              <a:rPr lang="zh-CN" altLang="en-US" b="1" noProof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淋巴瘤 良性肿瘤</a:t>
            </a:r>
            <a:endParaRPr lang="zh-CN" altLang="en-US" b="1" noProof="1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zh-CN" altLang="en-US" sz="1600" b="1" noProof="1">
              <a:solidFill>
                <a:srgbClr val="FF33C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四、诊断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9990" y="4213882"/>
            <a:ext cx="10457760" cy="1324073"/>
          </a:xfrm>
        </p:spPr>
        <p:txBody>
          <a:bodyPr/>
          <a:lstStyle/>
          <a:p>
            <a:pPr fontAlgn="auto">
              <a:lnSpc>
                <a:spcPct val="120000"/>
              </a:lnSpc>
            </a:pPr>
            <a:r>
              <a:rPr lang="zh-CN" altLang="en-US" sz="9600" dirty="0">
                <a:solidFill>
                  <a:srgbClr val="0070C0"/>
                </a:solidFill>
              </a:rPr>
              <a:t>谢谢！</a:t>
            </a:r>
            <a:endParaRPr lang="zh-CN" altLang="en-US" sz="9600" dirty="0">
              <a:solidFill>
                <a:srgbClr val="0070C0"/>
              </a:solidFill>
            </a:endParaRPr>
          </a:p>
        </p:txBody>
      </p:sp>
      <p:pic>
        <p:nvPicPr>
          <p:cNvPr id="7" name="图片占位符 6" descr="C:\Users\Administrator\Pictures\微信图片_20180815151236.jpg微信图片_20180815151236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5402" b="45042"/>
          <a:stretch>
            <a:fillRect/>
          </a:stretch>
        </p:blipFill>
        <p:spPr>
          <a:xfrm>
            <a:off x="-23495" y="-1270"/>
            <a:ext cx="12240260" cy="3355340"/>
          </a:xfrm>
        </p:spPr>
      </p:pic>
      <p:cxnSp>
        <p:nvCxnSpPr>
          <p:cNvPr id="4" name="直接连接符 3"/>
          <p:cNvCxnSpPr/>
          <p:nvPr/>
        </p:nvCxnSpPr>
        <p:spPr>
          <a:xfrm>
            <a:off x="-23495" y="6075680"/>
            <a:ext cx="29197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297035" y="6075680"/>
            <a:ext cx="2919730" cy="0"/>
          </a:xfrm>
          <a:prstGeom prst="line">
            <a:avLst/>
          </a:prstGeom>
          <a:ln w="57150">
            <a:solidFill>
              <a:srgbClr val="0070C0"/>
            </a:solidFill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㈡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组织学分类：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</a:t>
            </a:r>
            <a:r>
              <a:rPr lang="zh-CN" altLang="en-US" sz="3200" b="1" dirty="0">
                <a:solidFill>
                  <a:schemeClr val="tx2"/>
                </a:solidFill>
                <a:ea typeface="宋体" panose="02010600030101010101" pitchFamily="2" charset="-122"/>
              </a:rPr>
              <a:t>非小细胞肺癌</a:t>
            </a:r>
            <a:r>
              <a:rPr lang="en-US" altLang="zh-CN" sz="3200" b="1" dirty="0">
                <a:solidFill>
                  <a:schemeClr val="tx2"/>
                </a:solidFill>
                <a:ea typeface="宋体" panose="02010600030101010101" pitchFamily="2" charset="-122"/>
              </a:rPr>
              <a:t>: (NSCLC )</a:t>
            </a:r>
            <a:endParaRPr lang="en-US" altLang="zh-CN" sz="3200" b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lvl="2" eaLnBrk="1" hangingPunct="1"/>
            <a:r>
              <a:rPr lang="zh-CN" altLang="en-US" sz="2400" b="1" dirty="0">
                <a:ea typeface="宋体" panose="02010600030101010101" pitchFamily="2" charset="-122"/>
              </a:rPr>
              <a:t>鳞癌； </a:t>
            </a:r>
            <a:endParaRPr lang="zh-CN" altLang="en-US" sz="2400" b="1" dirty="0">
              <a:ea typeface="宋体" panose="02010600030101010101" pitchFamily="2" charset="-122"/>
            </a:endParaRPr>
          </a:p>
          <a:p>
            <a:pPr lvl="2" eaLnBrk="1" hangingPunct="1"/>
            <a:r>
              <a:rPr lang="zh-CN" altLang="en-US" sz="2400" b="1" dirty="0">
                <a:ea typeface="宋体" panose="02010600030101010101" pitchFamily="2" charset="-122"/>
              </a:rPr>
              <a:t>腺癌；</a:t>
            </a:r>
            <a:endParaRPr lang="zh-CN" altLang="en-US" sz="2400" b="1" dirty="0">
              <a:ea typeface="宋体" panose="02010600030101010101" pitchFamily="2" charset="-122"/>
            </a:endParaRPr>
          </a:p>
          <a:p>
            <a:pPr lvl="2" eaLnBrk="1" hangingPunct="1"/>
            <a:r>
              <a:rPr lang="zh-CN" altLang="en-US" sz="2400" b="1" dirty="0">
                <a:ea typeface="宋体" panose="02010600030101010101" pitchFamily="2" charset="-122"/>
              </a:rPr>
              <a:t>大细胞癌； </a:t>
            </a:r>
            <a:endParaRPr lang="zh-CN" altLang="en-US" sz="2400" b="1" dirty="0">
              <a:ea typeface="宋体" panose="02010600030101010101" pitchFamily="2" charset="-122"/>
            </a:endParaRPr>
          </a:p>
          <a:p>
            <a:pPr lvl="2" eaLnBrk="1" hangingPunct="1"/>
            <a:r>
              <a:rPr lang="zh-CN" altLang="en-US" sz="2400" b="1" dirty="0">
                <a:ea typeface="宋体" panose="02010600030101010101" pitchFamily="2" charset="-122"/>
              </a:rPr>
              <a:t>其他：腺鳞癌、肉瘤样癌、淋巴上皮瘤样癌、类癌；</a:t>
            </a:r>
            <a:endParaRPr lang="zh-CN" altLang="en-US" sz="2400" b="1" dirty="0">
              <a:ea typeface="宋体" panose="02010600030101010101" pitchFamily="2" charset="-122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</a:t>
            </a:r>
            <a:r>
              <a:rPr lang="zh-CN" altLang="en-US" sz="3200" b="1" dirty="0">
                <a:solidFill>
                  <a:schemeClr val="tx2"/>
                </a:solidFill>
                <a:ea typeface="宋体" panose="02010600030101010101" pitchFamily="2" charset="-122"/>
              </a:rPr>
              <a:t>小细胞肺癌</a:t>
            </a:r>
            <a:r>
              <a:rPr lang="en-US" altLang="zh-CN" sz="3200" b="1" dirty="0">
                <a:solidFill>
                  <a:schemeClr val="tx2"/>
                </a:solidFill>
                <a:ea typeface="宋体" panose="02010600030101010101" pitchFamily="2" charset="-122"/>
              </a:rPr>
              <a:t>: (SCLC )</a:t>
            </a:r>
            <a:endParaRPr lang="en-US" altLang="zh-CN" sz="3200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  <p:sp>
        <p:nvSpPr>
          <p:cNvPr id="5" name="AutoShape 42"/>
          <p:cNvSpPr/>
          <p:nvPr/>
        </p:nvSpPr>
        <p:spPr bwMode="auto">
          <a:xfrm>
            <a:off x="1345223" y="3329354"/>
            <a:ext cx="263768" cy="1137139"/>
          </a:xfrm>
          <a:prstGeom prst="leftBrace">
            <a:avLst>
              <a:gd name="adj1" fmla="val 45655"/>
              <a:gd name="adj2" fmla="val 39773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800"/>
          </a:p>
        </p:txBody>
      </p:sp>
      <p:sp>
        <p:nvSpPr>
          <p:cNvPr id="7" name="文本框 6"/>
          <p:cNvSpPr txBox="1"/>
          <p:nvPr/>
        </p:nvSpPr>
        <p:spPr>
          <a:xfrm>
            <a:off x="439615" y="3632200"/>
            <a:ext cx="90560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ea typeface="宋体" panose="02010600030101010101" pitchFamily="2" charset="-122"/>
              </a:rPr>
              <a:t>非小非鳞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idx="1"/>
          </p:nvPr>
        </p:nvSpPr>
        <p:spPr>
          <a:xfrm>
            <a:off x="673100" y="1315916"/>
            <a:ext cx="7180385" cy="4876800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鳞癌（</a:t>
            </a:r>
            <a:r>
              <a:rPr lang="en-US" altLang="zh-CN" sz="3200" b="1" dirty="0" err="1">
                <a:solidFill>
                  <a:srgbClr val="006600"/>
                </a:solidFill>
                <a:ea typeface="微软雅黑" panose="020B0503020204020204" pitchFamily="34" charset="-122"/>
              </a:rPr>
              <a:t>Squamacarcinoma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）</a:t>
            </a:r>
            <a:endParaRPr lang="zh-CN" altLang="en-US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⑴ 较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常见，老年男性；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⑵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吸烟密切；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⑶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中央型多：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100" b="1" dirty="0">
                <a:ea typeface="微软雅黑" panose="020B0503020204020204" pitchFamily="34" charset="-122"/>
              </a:rPr>
              <a:t>   ①管腔内生长；②支气管狭窄</a:t>
            </a:r>
            <a:r>
              <a:rPr lang="zh-CN" altLang="en-US" sz="2100" b="1" dirty="0">
                <a:ea typeface="微软雅黑" panose="020B0503020204020204" pitchFamily="34" charset="-122"/>
                <a:sym typeface="Monotype Sorts" pitchFamily="2" charset="2"/>
              </a:rPr>
              <a:t>；</a:t>
            </a:r>
            <a:endParaRPr lang="zh-CN" altLang="en-US" sz="2100" b="1" dirty="0">
              <a:ea typeface="微软雅黑" panose="020B0503020204020204" pitchFamily="34" charset="-122"/>
              <a:sym typeface="Monotype Sorts" pitchFamily="2" charset="2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zh-CN" altLang="en-US" sz="2100" b="1" dirty="0">
                <a:ea typeface="微软雅黑" panose="020B0503020204020204" pitchFamily="34" charset="-122"/>
                <a:sym typeface="Monotype Sorts" pitchFamily="2" charset="2"/>
              </a:rPr>
              <a:t>   </a:t>
            </a:r>
            <a:r>
              <a:rPr lang="zh-CN" altLang="en-US" sz="2100" b="1" dirty="0">
                <a:ea typeface="微软雅黑" panose="020B0503020204020204" pitchFamily="34" charset="-122"/>
              </a:rPr>
              <a:t>③肺不张；    </a:t>
            </a:r>
            <a:r>
              <a:rPr lang="zh-CN" altLang="en-US" sz="2100" b="1" dirty="0">
                <a:ea typeface="微软雅黑" panose="020B0503020204020204" pitchFamily="34" charset="-122"/>
                <a:sym typeface="Monotype Sorts" pitchFamily="2" charset="2"/>
              </a:rPr>
              <a:t>④</a:t>
            </a:r>
            <a:r>
              <a:rPr lang="zh-CN" altLang="en-US" sz="2100" b="1" dirty="0">
                <a:ea typeface="微软雅黑" panose="020B0503020204020204" pitchFamily="34" charset="-122"/>
              </a:rPr>
              <a:t>阻塞性肺炎</a:t>
            </a:r>
            <a:endParaRPr lang="zh-CN" altLang="en-US" sz="2100" b="1" dirty="0">
              <a:ea typeface="微软雅黑" panose="020B0503020204020204" pitchFamily="34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⑷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易液化坏死 、</a:t>
            </a:r>
            <a:r>
              <a:rPr lang="zh-CN" altLang="en-US" sz="2800" b="1" dirty="0">
                <a:solidFill>
                  <a:srgbClr val="C00000"/>
                </a:solidFill>
                <a:ea typeface="微软雅黑" panose="020B0503020204020204" pitchFamily="34" charset="-122"/>
              </a:rPr>
              <a:t>空洞</a:t>
            </a:r>
            <a:r>
              <a:rPr lang="zh-CN" altLang="en-US" sz="2800" b="1" dirty="0">
                <a:solidFill>
                  <a:srgbClr val="FF0000"/>
                </a:solidFill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癌性脓肿；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⑸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倍增时间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90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天，</a:t>
            </a:r>
            <a:r>
              <a:rPr lang="zh-CN" altLang="en-US" sz="2800" b="1" dirty="0">
                <a:solidFill>
                  <a:srgbClr val="C00000"/>
                </a:solidFill>
                <a:ea typeface="微软雅黑" panose="020B0503020204020204" pitchFamily="34" charset="-122"/>
              </a:rPr>
              <a:t>生长较慢、转移晚、手术机会多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；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Monotype Sorts" pitchFamily="2" charset="2"/>
              </a:rPr>
              <a:t>⑹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放疗、化疗相对腺癌敏感，但低于小细胞肺癌；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just" eaLnBrk="1" hangingPunct="1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  <p:pic>
        <p:nvPicPr>
          <p:cNvPr id="5" name="内容占位符 19457" descr="0edc59a4cabeae0489c71e406f90401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/>
          <a:stretch>
            <a:fillRect/>
          </a:stretch>
        </p:blipFill>
        <p:spPr bwMode="auto">
          <a:xfrm>
            <a:off x="4387360" y="1198805"/>
            <a:ext cx="3224495" cy="23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137854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03" y="1198805"/>
            <a:ext cx="3082105" cy="231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箭头 19469"/>
          <p:cNvSpPr>
            <a:spLocks noChangeArrowheads="1"/>
          </p:cNvSpPr>
          <p:nvPr/>
        </p:nvSpPr>
        <p:spPr bwMode="auto">
          <a:xfrm>
            <a:off x="1546173" y="2092569"/>
            <a:ext cx="454146" cy="261692"/>
          </a:xfrm>
          <a:prstGeom prst="rightArrow">
            <a:avLst>
              <a:gd name="adj1" fmla="val 50000"/>
              <a:gd name="adj2" fmla="val 50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文本框 19470"/>
          <p:cNvSpPr txBox="1">
            <a:spLocks noChangeArrowheads="1"/>
          </p:cNvSpPr>
          <p:nvPr/>
        </p:nvSpPr>
        <p:spPr bwMode="auto">
          <a:xfrm>
            <a:off x="985038" y="1822963"/>
            <a:ext cx="461665" cy="7848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角化珠</a:t>
            </a:r>
            <a:endParaRPr lang="zh-CN" altLang="en-US" sz="18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9469"/>
          <p:cNvSpPr>
            <a:spLocks noChangeArrowheads="1"/>
          </p:cNvSpPr>
          <p:nvPr/>
        </p:nvSpPr>
        <p:spPr bwMode="auto">
          <a:xfrm>
            <a:off x="6021458" y="2928107"/>
            <a:ext cx="454146" cy="261692"/>
          </a:xfrm>
          <a:prstGeom prst="rightArrow">
            <a:avLst>
              <a:gd name="adj1" fmla="val 50000"/>
              <a:gd name="adj2" fmla="val 50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文本框 19470"/>
          <p:cNvSpPr txBox="1">
            <a:spLocks noChangeArrowheads="1"/>
          </p:cNvSpPr>
          <p:nvPr/>
        </p:nvSpPr>
        <p:spPr bwMode="auto">
          <a:xfrm>
            <a:off x="5467281" y="2783871"/>
            <a:ext cx="461665" cy="55016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癌巢</a:t>
            </a:r>
            <a:endParaRPr lang="zh-CN" altLang="en-US" sz="18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内容占位符 20483" descr="ffdf0d8430413364dc0d9199871ac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b="7167"/>
          <a:stretch>
            <a:fillRect/>
          </a:stretch>
        </p:blipFill>
        <p:spPr bwMode="auto">
          <a:xfrm>
            <a:off x="4387360" y="3805780"/>
            <a:ext cx="3224495" cy="24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03" y="3805779"/>
            <a:ext cx="3082105" cy="2430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idx="1"/>
          </p:nvPr>
        </p:nvSpPr>
        <p:spPr>
          <a:xfrm>
            <a:off x="548054" y="1307124"/>
            <a:ext cx="8267700" cy="4876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2.</a:t>
            </a:r>
            <a:r>
              <a:rPr lang="zh-CN" altLang="en-US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腺癌</a:t>
            </a:r>
            <a:r>
              <a:rPr lang="en-US" altLang="zh-CN" sz="3200" b="1" dirty="0">
                <a:solidFill>
                  <a:srgbClr val="006600"/>
                </a:solidFill>
                <a:ea typeface="微软雅黑" panose="020B0503020204020204" pitchFamily="34" charset="-122"/>
              </a:rPr>
              <a:t>(adenocarcinoma)</a:t>
            </a:r>
            <a:endParaRPr lang="en-US" altLang="zh-CN" sz="3200" b="1" dirty="0">
              <a:solidFill>
                <a:srgbClr val="006600"/>
              </a:solidFill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⑴ </a:t>
            </a: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sym typeface="Monotype Sorts" pitchFamily="2" charset="2"/>
              </a:rPr>
              <a:t>最常见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；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Monotype Sorts" pitchFamily="2" charset="2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⑵ 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女性多见，与吸烟关系不大；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Monotype Sorts" pitchFamily="2" charset="2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⑶ 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周围型常见，倾向于管外生长；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⑷ 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血行转移较早，</a:t>
            </a: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</a:rPr>
              <a:t>易累及胸膜引起胸腔积液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；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Monotype Sorts" pitchFamily="2" charset="2"/>
              </a:rPr>
              <a:t>⑸ 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化疗、放疗不敏感；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⑹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倍增时间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180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天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标题 30"/>
          <p:cNvSpPr>
            <a:spLocks noGrp="1"/>
          </p:cNvSpPr>
          <p:nvPr>
            <p:ph type="title"/>
          </p:nvPr>
        </p:nvSpPr>
        <p:spPr>
          <a:xfrm>
            <a:off x="673100" y="422835"/>
            <a:ext cx="7589131" cy="602129"/>
          </a:xfrm>
        </p:spPr>
        <p:txBody>
          <a:bodyPr/>
          <a:lstStyle/>
          <a:p>
            <a:r>
              <a:rPr lang="zh-CN" altLang="en-US" sz="3200" dirty="0"/>
              <a:t>一、肺癌的分类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b8824705-86d9-436b-af31-afde2c73913b}"/>
</p:tagLst>
</file>

<file path=ppt/tags/tag2.xml><?xml version="1.0" encoding="utf-8"?>
<p:tagLst xmlns:p="http://schemas.openxmlformats.org/presentationml/2006/main"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绿色标准">
      <a:dk1>
        <a:srgbClr val="000000"/>
      </a:dk1>
      <a:lt1>
        <a:srgbClr val="FFFFFF"/>
      </a:lt1>
      <a:dk2>
        <a:srgbClr val="606060"/>
      </a:dk2>
      <a:lt2>
        <a:srgbClr val="F0F0F0"/>
      </a:lt2>
      <a:accent1>
        <a:srgbClr val="025B25"/>
      </a:accent1>
      <a:accent2>
        <a:srgbClr val="85C226"/>
      </a:accent2>
      <a:accent3>
        <a:srgbClr val="000000"/>
      </a:accent3>
      <a:accent4>
        <a:srgbClr val="919191"/>
      </a:accent4>
      <a:accent5>
        <a:srgbClr val="E8781A"/>
      </a:accent5>
      <a:accent6>
        <a:srgbClr val="FCDB00"/>
      </a:accent6>
      <a:hlink>
        <a:srgbClr val="4472C4"/>
      </a:hlink>
      <a:folHlink>
        <a:srgbClr val="BFBFBF"/>
      </a:folHlink>
    </a:clrScheme>
    <a:fontScheme name="自定义 3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dirty="0" smtClean="0"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3600" dirty="0" smtClean="0">
            <a:solidFill>
              <a:schemeClr val="accent1"/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3081</Words>
  <Application>WPS 演示</Application>
  <PresentationFormat>宽屏</PresentationFormat>
  <Paragraphs>430</Paragraphs>
  <Slides>52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微软雅黑 Light</vt:lpstr>
      <vt:lpstr>Impact</vt:lpstr>
      <vt:lpstr>黑体</vt:lpstr>
      <vt:lpstr>Tahoma</vt:lpstr>
      <vt:lpstr>Monotype Sorts</vt:lpstr>
      <vt:lpstr>Wingdings</vt:lpstr>
      <vt:lpstr>Garamond</vt:lpstr>
      <vt:lpstr>Arial Black</vt:lpstr>
      <vt:lpstr>Arial Unicode MS</vt:lpstr>
      <vt:lpstr>Symbol</vt:lpstr>
      <vt:lpstr>Calibri</vt:lpstr>
      <vt:lpstr>Office 主题​​</vt:lpstr>
      <vt:lpstr>肺  癌 Lung cancer</vt:lpstr>
      <vt:lpstr>PowerPoint 演示文稿</vt:lpstr>
      <vt:lpstr>PowerPoint 演示文稿</vt:lpstr>
      <vt:lpstr>一、肺癌的分类</vt:lpstr>
      <vt:lpstr>一、肺癌的分类</vt:lpstr>
      <vt:lpstr>一、肺癌的分类</vt:lpstr>
      <vt:lpstr>一、肺癌的分类</vt:lpstr>
      <vt:lpstr>一、肺癌的分类</vt:lpstr>
      <vt:lpstr>一、肺癌的分类</vt:lpstr>
      <vt:lpstr>一、肺癌的分类</vt:lpstr>
      <vt:lpstr>一、肺癌的分类</vt:lpstr>
      <vt:lpstr>一、肺癌的分类</vt:lpstr>
      <vt:lpstr>PowerPoint 演示文稿</vt:lpstr>
      <vt:lpstr>PowerPoint 演示文稿</vt:lpstr>
      <vt:lpstr>二、临床表现</vt:lpstr>
      <vt:lpstr>二、临床表现</vt:lpstr>
      <vt:lpstr>二、临床表现</vt:lpstr>
      <vt:lpstr>二、临床表现</vt:lpstr>
      <vt:lpstr>二、临床表现</vt:lpstr>
      <vt:lpstr>二、临床表现</vt:lpstr>
      <vt:lpstr>二、临床表现</vt:lpstr>
      <vt:lpstr>二、临床表现</vt:lpstr>
      <vt:lpstr>PowerPoint 演示文稿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三、辅助检查</vt:lpstr>
      <vt:lpstr>PowerPoint 演示文稿</vt:lpstr>
      <vt:lpstr>四、诊断</vt:lpstr>
      <vt:lpstr>四、诊断</vt:lpstr>
      <vt:lpstr>四、诊断</vt:lpstr>
      <vt:lpstr>四、诊断</vt:lpstr>
      <vt:lpstr>四、诊断</vt:lpstr>
      <vt:lpstr>四、诊断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时永奎</dc:creator>
  <cp:lastModifiedBy>～许愿砂～</cp:lastModifiedBy>
  <cp:revision>1326</cp:revision>
  <dcterms:created xsi:type="dcterms:W3CDTF">2018-12-22T06:53:00Z</dcterms:created>
  <dcterms:modified xsi:type="dcterms:W3CDTF">2021-03-04T08:13:16Z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2019-04-12T09:23:17.4963659Z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c415158b-ce2c-4958-b16d-f544260bf368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2052-11.1.0.10228</vt:lpwstr>
  </property>
</Properties>
</file>