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257" r:id="rId3"/>
    <p:sldId id="259" r:id="rId5"/>
    <p:sldId id="260" r:id="rId6"/>
    <p:sldId id="330" r:id="rId7"/>
    <p:sldId id="261" r:id="rId8"/>
    <p:sldId id="262" r:id="rId9"/>
    <p:sldId id="263" r:id="rId10"/>
    <p:sldId id="408" r:id="rId11"/>
    <p:sldId id="310" r:id="rId12"/>
    <p:sldId id="311" r:id="rId13"/>
    <p:sldId id="435" r:id="rId14"/>
    <p:sldId id="264" r:id="rId15"/>
    <p:sldId id="460" r:id="rId16"/>
    <p:sldId id="291" r:id="rId17"/>
    <p:sldId id="368" r:id="rId18"/>
    <p:sldId id="369" r:id="rId19"/>
    <p:sldId id="387" r:id="rId20"/>
    <p:sldId id="265" r:id="rId21"/>
    <p:sldId id="266" r:id="rId22"/>
    <p:sldId id="388" r:id="rId23"/>
    <p:sldId id="267" r:id="rId24"/>
    <p:sldId id="268" r:id="rId25"/>
    <p:sldId id="389" r:id="rId26"/>
    <p:sldId id="269" r:id="rId27"/>
    <p:sldId id="390" r:id="rId28"/>
    <p:sldId id="270" r:id="rId29"/>
    <p:sldId id="391" r:id="rId30"/>
    <p:sldId id="271" r:id="rId31"/>
    <p:sldId id="272" r:id="rId32"/>
    <p:sldId id="273" r:id="rId33"/>
    <p:sldId id="285" r:id="rId34"/>
    <p:sldId id="279" r:id="rId35"/>
    <p:sldId id="283" r:id="rId36"/>
    <p:sldId id="288" r:id="rId37"/>
    <p:sldId id="392" r:id="rId38"/>
    <p:sldId id="393" r:id="rId39"/>
  </p:sldIdLst>
  <p:sldSz cx="12192000" cy="6858000"/>
  <p:notesSz cx="7103745" cy="10234295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F61"/>
    <a:srgbClr val="391F35"/>
    <a:srgbClr val="60137A"/>
    <a:srgbClr val="BF2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46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作业活动模块允许教师布置任务，收集作业并进行评分和反馈。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学生可以提交任意数字化内容（文件），比如文字处理文档、电子表格、图片或音频视频。此外，或同时，作业还可以要求学生直接在文本编辑器里面输入文字。作业还可以用来提醒学生去完成“真实世界”中的作业，例如手工作品，而不需要任何电子文档。学生可以独自提交作业也可作为一个组的组员提交作业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检查作业时，老师可以写反馈评语，还可以上传文件，例如加了批注的学生作业、有评语的文档或语音反馈。可以用数值或等级对作业评分，也可以用量规进行高级评分。最终评分记录在成绩单中。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B202-15A7-4D4E-A988-0877148FE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B202-15A7-4D4E-A988-0877148FE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B202-15A7-4D4E-A988-0877148FE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150" y="1104899"/>
            <a:ext cx="8096250" cy="1671719"/>
          </a:xfrm>
        </p:spPr>
        <p:txBody>
          <a:bodyPr anchor="b">
            <a:normAutofit/>
          </a:bodyPr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150" y="2913144"/>
            <a:ext cx="8096250" cy="7478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ECB3-D4B7-4F91-8A06-D0B722401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37D-F834-47D5-A522-0E5B0A3F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ECB3-D4B7-4F91-8A06-D0B722401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37D-F834-47D5-A522-0E5B0A3F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169" y="2996408"/>
            <a:ext cx="3579631" cy="1242212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3381" y="1784990"/>
            <a:ext cx="3640319" cy="1177071"/>
          </a:xfrm>
        </p:spPr>
        <p:txBody>
          <a:bodyPr anchor="b">
            <a:normAutofit/>
          </a:bodyPr>
          <a:lstStyle>
            <a:lvl1pPr marL="0" indent="0" algn="just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ECB3-D4B7-4F91-8A06-D0B722401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37D-F834-47D5-A522-0E5B0A3FEA84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7050977" y="3884089"/>
            <a:ext cx="2914649" cy="1963738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8266295" y="4373569"/>
            <a:ext cx="3657600" cy="2462213"/>
          </a:xfrm>
          <a:prstGeom prst="line">
            <a:avLst/>
          </a:prstGeom>
          <a:noFill/>
          <a:ln w="63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9132011" y="4668314"/>
            <a:ext cx="2579880" cy="1738842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/>
        </p:nvCxnSpPr>
        <p:spPr>
          <a:xfrm>
            <a:off x="45510" y="27517"/>
            <a:ext cx="2914649" cy="1963738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1260828" y="516997"/>
            <a:ext cx="2272595" cy="1529859"/>
          </a:xfrm>
          <a:prstGeom prst="line">
            <a:avLst/>
          </a:prstGeom>
          <a:noFill/>
          <a:ln w="63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2171701" y="811742"/>
            <a:ext cx="2579880" cy="1738842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289050"/>
            <a:ext cx="5145505" cy="469465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295" y="1271588"/>
            <a:ext cx="5145505" cy="469465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ECB3-D4B7-4F91-8A06-D0B722401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37D-F834-47D5-A522-0E5B0A3F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ECB3-D4B7-4F91-8A06-D0B722401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37D-F834-47D5-A522-0E5B0A3F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132897" y="2857500"/>
            <a:ext cx="5926207" cy="1009650"/>
            <a:chOff x="1998663" y="2857500"/>
            <a:chExt cx="5143500" cy="876300"/>
          </a:xfrm>
        </p:grpSpPr>
        <p:sp>
          <p:nvSpPr>
            <p:cNvPr id="16" name="矩形 15"/>
            <p:cNvSpPr/>
            <p:nvPr/>
          </p:nvSpPr>
          <p:spPr>
            <a:xfrm>
              <a:off x="1998663" y="2857500"/>
              <a:ext cx="876300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065463" y="2857500"/>
              <a:ext cx="876300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132263" y="2857500"/>
              <a:ext cx="876300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99063" y="2857500"/>
              <a:ext cx="876300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265863" y="2857500"/>
              <a:ext cx="876300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130" y="2857500"/>
            <a:ext cx="5895974" cy="1009650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ECB3-D4B7-4F91-8A06-D0B722401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37D-F834-47D5-A522-0E5B0A3FEA8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664884" y="2857500"/>
            <a:ext cx="11684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9684" y="2857500"/>
            <a:ext cx="11684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54484" y="2844800"/>
            <a:ext cx="11684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7284" y="2857500"/>
            <a:ext cx="11684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32084" y="2857500"/>
            <a:ext cx="11684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ECB3-D4B7-4F91-8A06-D0B722401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37D-F834-47D5-A522-0E5B0A3F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57200"/>
            <a:ext cx="6107575" cy="65670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363580"/>
            <a:ext cx="5906532" cy="4796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ECB3-D4B7-4F91-8A06-D0B722401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37D-F834-47D5-A522-0E5B0A3FEA8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496818">
            <a:off x="7328466" y="1383274"/>
            <a:ext cx="4037791" cy="4448821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 rot="880944">
            <a:off x="7330937" y="1419079"/>
            <a:ext cx="4037791" cy="4448821"/>
          </a:xfrm>
          <a:prstGeom prst="rect">
            <a:avLst/>
          </a:prstGeom>
          <a:solidFill>
            <a:srgbClr val="FFFFFF"/>
          </a:solidFill>
          <a:ln w="3175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779574">
            <a:off x="7431465" y="1491009"/>
            <a:ext cx="3835342" cy="420753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48900" y="365125"/>
            <a:ext cx="1104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27735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ECB3-D4B7-4F91-8A06-D0B722401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37D-F834-47D5-A522-0E5B0A3F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0797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232062"/>
            <a:ext cx="10515600" cy="4944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ECB3-D4B7-4F91-8A06-D0B722401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137D-F834-47D5-A522-0E5B0A3FEA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70000"/>
        <a:buFont typeface="Wingdings 2" panose="05020102010507070707" pitchFamily="18" charset="2"/>
        <a:buChar char="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18.png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22.xml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image" Target="../media/image25.png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26.png"/><Relationship Id="rId1" Type="http://schemas.openxmlformats.org/officeDocument/2006/relationships/hyperlink" Target="http://aike.smu.edu.cn:808/moodle/mod/resource/view.php?id=6222" TargetMode="Externa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8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4.png"/><Relationship Id="rId3" Type="http://schemas.openxmlformats.org/officeDocument/2006/relationships/tags" Target="../tags/tag8.xml"/><Relationship Id="rId2" Type="http://schemas.openxmlformats.org/officeDocument/2006/relationships/image" Target="../media/image3.png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1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2.xml"/><Relationship Id="rId1" Type="http://schemas.openxmlformats.org/officeDocument/2006/relationships/hyperlink" Target="http://aike.smu.edu.cn:808/moodle/mod/page/view.php?id=5106" TargetMode="Externa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3.xm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4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88820" y="1494790"/>
            <a:ext cx="8096250" cy="1859280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6013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 </a:t>
            </a:r>
            <a:r>
              <a:rPr lang="zh-CN" altLang="zh-CN" sz="4800" b="1" dirty="0">
                <a:solidFill>
                  <a:srgbClr val="4B0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混合式教学在线支持平台</a:t>
            </a:r>
            <a:br>
              <a:rPr lang="zh-CN" altLang="zh-CN" sz="4800" b="1" dirty="0">
                <a:solidFill>
                  <a:srgbClr val="4B0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</a:br>
            <a:r>
              <a:rPr lang="zh-CN" altLang="en-US" sz="4800" b="1" dirty="0">
                <a:solidFill>
                  <a:srgbClr val="4B0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爱课平台</a:t>
            </a:r>
            <a:r>
              <a:rPr lang="zh-CN" altLang="zh-CN" sz="4800" b="1" dirty="0">
                <a:solidFill>
                  <a:srgbClr val="4B0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操作与应用</a:t>
            </a:r>
            <a:endParaRPr lang="en-US" altLang="zh-CN" sz="4800" b="1" dirty="0">
              <a:solidFill>
                <a:srgbClr val="4B0F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47875" y="5121674"/>
            <a:ext cx="8096250" cy="74787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4B0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2021</a:t>
            </a:r>
            <a:r>
              <a:rPr lang="zh-CN" altLang="zh-CN" dirty="0">
                <a:solidFill>
                  <a:srgbClr val="4B0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年</a:t>
            </a:r>
            <a:endParaRPr lang="zh-CN" altLang="zh-CN" dirty="0">
              <a:solidFill>
                <a:srgbClr val="4B0F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21560" y="5633085"/>
            <a:ext cx="754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000">
                <a:solidFill>
                  <a:srgbClr val="FF0000"/>
                </a:solidFill>
              </a:rPr>
              <a:t>请使用谷歌浏览器</a:t>
            </a:r>
            <a:r>
              <a:rPr lang="zh-CN" altLang="zh-CN" sz="2000">
                <a:solidFill>
                  <a:srgbClr val="FF0000"/>
                </a:solidFill>
                <a:sym typeface="+mn-ea"/>
              </a:rPr>
              <a:t>最新版本</a:t>
            </a:r>
            <a:r>
              <a:rPr lang="zh-CN" altLang="zh-CN" sz="2000">
                <a:solidFill>
                  <a:srgbClr val="FF0000"/>
                </a:solidFill>
              </a:rPr>
              <a:t>或者其他浏览器极速模式</a:t>
            </a:r>
            <a:r>
              <a:rPr lang="zh-CN" altLang="en-US" sz="2000">
                <a:solidFill>
                  <a:srgbClr val="FF0000"/>
                </a:solidFill>
              </a:rPr>
              <a:t>浏览爱课平台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4140" y="4012565"/>
            <a:ext cx="424561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zh-CN" altLang="zh-CN" sz="2600" b="1" dirty="0">
                <a:solidFill>
                  <a:srgbClr val="4B0F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主讲人：教学发展中心 石磊</a:t>
            </a:r>
            <a:endParaRPr lang="zh-CN" altLang="zh-CN" sz="2600" b="1" dirty="0">
              <a:solidFill>
                <a:srgbClr val="4B0F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565" y="670722"/>
            <a:ext cx="10515600" cy="494490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(2)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学生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在授课老师设置选课方法中允许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自助选课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并给出选课密码的情况下，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如下图几处标识处查出自己所需的课程，将自己加入到课程。在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我的课程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里完成相应的学习任务。</a:t>
            </a:r>
            <a:endParaRPr lang="zh-CN" altLang="en-US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245" y="1401445"/>
            <a:ext cx="8777605" cy="4712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565" y="670560"/>
            <a:ext cx="10515600" cy="21850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(3)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学生退出选课。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 fontAlgn="auto">
              <a:lnSpc>
                <a:spcPts val="1500"/>
              </a:lnSpc>
              <a:buNone/>
            </a:pPr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1、在“我的课程”里找到要退出的课程，并进到该课程。</a:t>
            </a:r>
            <a:endParaRPr lang="zh-CN" altLang="en-US" sz="18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 fontAlgn="auto">
              <a:lnSpc>
                <a:spcPts val="1500"/>
              </a:lnSpc>
              <a:buNone/>
            </a:pPr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2、左侧有三条横杠</a:t>
            </a:r>
            <a:r>
              <a:rPr lang="en-US" altLang="zh-CN" sz="18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        </a:t>
            </a:r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图标，点击后在左侧的导航栏里面找到撤销选课按钮即可</a:t>
            </a:r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。</a:t>
            </a:r>
            <a:endParaRPr lang="zh-CN" altLang="en-US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0840" y="1353820"/>
            <a:ext cx="459105" cy="34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" y="1983740"/>
            <a:ext cx="5105400" cy="36455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140" y="1983740"/>
            <a:ext cx="4674235" cy="36449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8660" y="805180"/>
            <a:ext cx="2689860" cy="590169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zh-CN" altLang="zh-CN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（二）资源上传</a:t>
            </a:r>
            <a:endParaRPr lang="zh-CN" altLang="zh-CN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zh-CN" sz="2000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1</a:t>
            </a:r>
            <a:r>
              <a:rPr lang="zh-CN" altLang="zh-CN" sz="2000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）进入课程首页，</a:t>
            </a: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       </a:t>
            </a:r>
            <a:endParaRPr lang="zh-CN" altLang="zh-CN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首页主体结构包括： </a:t>
            </a:r>
            <a:endParaRPr lang="zh-CN" altLang="zh-CN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1800" b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dobe 楷体 Std R" panose="02020400000000000000" charset="-122"/>
                <a:cs typeface="Adobe 楷体 Std R" panose="02020400000000000000" charset="-122"/>
              </a:rPr>
              <a:t>①</a:t>
            </a:r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、网页上方的导航栏</a:t>
            </a:r>
            <a:endParaRPr lang="zh-CN" altLang="en-US" sz="18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包括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首页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”“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分类课程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”“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一流课程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”“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使用帮助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”“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我的课程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语言选择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；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1800" b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dobe 楷体 Std R" panose="02020400000000000000" charset="-122"/>
                <a:cs typeface="Adobe 楷体 Std R" panose="02020400000000000000" charset="-122"/>
              </a:rPr>
              <a:t>②</a:t>
            </a:r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、网页左侧的导航栏（</a:t>
            </a:r>
            <a:r>
              <a:rPr lang="zh-CN" altLang="en-US" sz="1800" b="1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可隐藏</a:t>
            </a:r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</a:t>
            </a:r>
            <a:endParaRPr lang="zh-CN" altLang="en-US" sz="1800" b="1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包括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个人主页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”“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我的课程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课程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”“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课程管理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；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dobe 楷体 Std R" panose="02020400000000000000" charset="-122"/>
                <a:cs typeface="Adobe 楷体 Std R" panose="02020400000000000000" charset="-122"/>
              </a:rPr>
              <a:t>③</a:t>
            </a:r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、课程管理（</a:t>
            </a:r>
            <a:r>
              <a:rPr lang="zh-CN" altLang="en-US" sz="1800" b="1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可隐藏</a:t>
            </a:r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包括课程的各项信息设置选项。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650" y="871220"/>
            <a:ext cx="8221980" cy="4221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在线课程示例（常规框架）</a:t>
            </a:r>
            <a:endParaRPr lang="zh-CN" altLang="zh-CN"/>
          </a:p>
        </p:txBody>
      </p:sp>
      <p:pic>
        <p:nvPicPr>
          <p:cNvPr id="15" name="图片 1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1335" y="1087755"/>
            <a:ext cx="6069965" cy="524637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7925" y="715645"/>
            <a:ext cx="9892665" cy="3848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（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2</a:t>
            </a:r>
            <a:r>
              <a:rPr lang="zh-CN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）编辑课程内容</a:t>
            </a:r>
            <a:endParaRPr lang="zh-CN" altLang="zh-CN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步骤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1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</a:t>
            </a: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通过右上角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打开编辑功能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按钮；</a:t>
            </a:r>
            <a:endParaRPr lang="en-US" altLang="zh-CN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步骤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2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、对讨论区、各个主题进行编辑、移动等各类操作；通过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添加一个活动或资源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操作来完成课件、测验、互动评价、问卷调查、选组活动、作业、视频等课程内容的添加。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0" y="2722245"/>
            <a:ext cx="9872980" cy="3554730"/>
          </a:xfrm>
          <a:prstGeom prst="rect">
            <a:avLst/>
          </a:prstGeom>
        </p:spPr>
      </p:pic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添加一个活动或资源</a:t>
            </a:r>
            <a:endParaRPr lang="zh-CN" altLang="en-US" sz="2800" b="1">
              <a:solidFill>
                <a:schemeClr val="accent3">
                  <a:lumMod val="40000"/>
                  <a:lumOff val="6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1900"/>
            <a:ext cx="4548505" cy="49447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标红的小应用是平时我们用到最多的。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H5P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互动内容用于添加互动视频；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scorm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课件用来添加互动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PPT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课件；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互动评价用于学生作业互评；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作业用于课程正常的作业布置；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分组用于班级小组的设置；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测验用于章节小测试或者考试；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网页用于视频的插入；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讨论区用于与学生直接的互动；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6705" y="1231900"/>
            <a:ext cx="6364605" cy="45256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04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1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、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添加一个活动或资源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”--H5P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（插入在线交互视频）</a:t>
            </a:r>
            <a:endParaRPr lang="zh-CN" altLang="en-US"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如果插入的视频文件只有声音没有图像或者无法播放，请首先考虑视频的格式是否合适（格式工厂转换的视频请注意选择里面的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AVC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（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H264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）编码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进行转换）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,</a:t>
            </a: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视频大小不超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700M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。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4285" y="4138930"/>
            <a:ext cx="4159885" cy="1778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9590"/>
            <a:ext cx="2422525" cy="45612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590" y="1799590"/>
            <a:ext cx="2639695" cy="4561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355" y="1799590"/>
            <a:ext cx="5175250" cy="19818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779463"/>
          </a:xfrm>
        </p:spPr>
        <p:txBody>
          <a:bodyPr>
            <a:normAutofit/>
          </a:bodyPr>
          <a:lstStyle/>
          <a:p>
            <a:r>
              <a:rPr lang="en-US" altLang="zh-CN" b="1"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2</a:t>
            </a:r>
            <a:r>
              <a:rPr lang="zh-CN" altLang="en-US" b="1"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、</a:t>
            </a:r>
            <a:r>
              <a:rPr lang="en-US" altLang="zh-CN" b="1"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b="1"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添加一个活动或资源</a:t>
            </a:r>
            <a:r>
              <a:rPr lang="en-US" altLang="zh-CN" b="1"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”--</a:t>
            </a:r>
            <a:r>
              <a:rPr lang="zh-CN" altLang="zh-CN" b="1"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文件</a:t>
            </a:r>
            <a:r>
              <a:rPr lang="zh-CN" altLang="en-US" b="1"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（插入在线视频）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24660" y="1209675"/>
            <a:ext cx="7536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请查看此链接：https://aike.smu.edu.cn/course/view.php?id=4&amp;section=2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2750" y="1826895"/>
            <a:ext cx="7620000" cy="26479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添加一个活动或资源</a:t>
            </a:r>
            <a:endParaRPr lang="zh-CN" altLang="en-US" sz="2800" b="1">
              <a:solidFill>
                <a:schemeClr val="accent3">
                  <a:lumMod val="40000"/>
                  <a:lumOff val="6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1900"/>
            <a:ext cx="7719695" cy="494474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3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添加一个活动或资源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——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SCORM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课件（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PPT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先用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iSpringSuite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插件把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ppt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转换为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SCORM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标准课件（或者用其他软件制作，如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Camtasia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制作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scorm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标准课件），然后把课件直接拖拉上传。</a:t>
            </a:r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工具：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、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iSpringSuite 8/9/10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（此插件只适用于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宋体 Std L" panose="02020300000000000000" charset="-122"/>
                <a:ea typeface="Adobe 宋体 Std L" panose="02020300000000000000" charset="-122"/>
                <a:cs typeface="Adobe 楷体 Std R" panose="02020400000000000000" charset="-122"/>
                <a:sym typeface="+mn-ea"/>
              </a:rPr>
              <a:t>office2010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及更高版本，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wps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无法使用）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、Camtasia9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下载地址：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  <a:hlinkClick r:id="rId1"/>
              </a:rPr>
              <a:t>https://aike.smu.edu.cn/course/view.php?id=4&amp;section=1</a:t>
            </a:r>
            <a:endParaRPr lang="en-US" altLang="zh-CN" sz="1800" dirty="0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Camtasia学习地址：https://aike.smu.edu.cn/course/view.php?id=117</a:t>
            </a:r>
            <a:r>
              <a:rPr lang="zh-CN" altLang="en-US" sz="1800" i="1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（提醒：破解插件时关闭所有杀毒软件，且弹出阻止修改时请选择允许所有操作。如出现发布</a:t>
            </a:r>
            <a:r>
              <a:rPr lang="en-US" altLang="zh-CN" sz="1800" i="1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SCORM</a:t>
            </a:r>
            <a:r>
              <a:rPr lang="zh-CN" altLang="en-US" sz="1800" i="1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课件时总是提示更新</a:t>
            </a:r>
            <a:r>
              <a:rPr lang="en-US" altLang="zh-CN" sz="1800" i="1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flash player</a:t>
            </a:r>
            <a:r>
              <a:rPr lang="zh-CN" altLang="en-US" sz="1800" i="1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插件，请尝试更新</a:t>
            </a:r>
            <a:r>
              <a:rPr lang="en-US" altLang="zh-CN" sz="1800" i="1" dirty="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iSpringSuite</a:t>
            </a:r>
            <a:r>
              <a:rPr lang="zh-CN" altLang="en-US" sz="1800" i="1" dirty="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到更高版本。）</a:t>
            </a:r>
            <a:endParaRPr lang="zh-CN" altLang="en-US" sz="1800" i="1" dirty="0">
              <a:solidFill>
                <a:srgbClr val="FF000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970" y="1231900"/>
            <a:ext cx="3067050" cy="4248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56565"/>
            <a:ext cx="9897110" cy="221361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安装好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iSpring Suite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插件后，在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office powerpoint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导航栏中会有此插件。选择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发布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。然后直接拖拉课件到相应位置的主题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或者以上传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包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的方式上传课件。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1725295"/>
            <a:ext cx="4379595" cy="3407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498" y="1113716"/>
            <a:ext cx="5575642" cy="29650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325" y="4179570"/>
            <a:ext cx="5488305" cy="21488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37540"/>
            <a:ext cx="10515600" cy="5888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（一）开设课程</a:t>
            </a:r>
            <a:r>
              <a:rPr lang="en-US" altLang="zh-CN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(</a:t>
            </a:r>
            <a:r>
              <a:rPr lang="zh-CN" altLang="zh-CN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教师</a:t>
            </a:r>
            <a:r>
              <a:rPr lang="en-US" altLang="zh-CN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)</a:t>
            </a:r>
            <a:r>
              <a:rPr lang="zh-CN" altLang="en-US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、选修课程（学生）</a:t>
            </a:r>
            <a:endParaRPr lang="zh-CN" altLang="en-US">
              <a:solidFill>
                <a:srgbClr val="00206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    一、用户登录及相关设置</a:t>
            </a:r>
            <a:endParaRPr lang="zh-CN" altLang="en-US" b="1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    二、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开设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课程、选修课程</a:t>
            </a:r>
            <a:endParaRPr lang="zh-CN" altLang="en-US">
              <a:solidFill>
                <a:srgbClr val="00206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20000"/>
              </a:lnSpc>
              <a:buNone/>
            </a:pPr>
            <a:endParaRPr lang="zh-CN" altLang="en-US">
              <a:solidFill>
                <a:srgbClr val="00206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（二）资源的上传</a:t>
            </a:r>
            <a:endParaRPr lang="zh-CN" altLang="en-US">
              <a:solidFill>
                <a:srgbClr val="00206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    一、互动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视频     二、网页视频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              三、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SCORM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课件（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ppt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）          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    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四、作       业     五、测       验              六、词  汇  表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    七、问卷调查     八、互动评价              九、成绩管理</a:t>
            </a:r>
            <a:endParaRPr lang="zh-CN" altLang="en-US">
              <a:solidFill>
                <a:srgbClr val="00206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lnSpc>
                <a:spcPct val="40000"/>
              </a:lnSpc>
              <a:buNone/>
            </a:pPr>
            <a:endParaRPr lang="zh-CN" altLang="en-US" dirty="0">
              <a:solidFill>
                <a:srgbClr val="00206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（三）教学组织</a:t>
            </a:r>
            <a:endParaRPr lang="zh-CN" altLang="en-US">
              <a:solidFill>
                <a:srgbClr val="00206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 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   一、群组                              二、大、小组              三、设置访问限制</a:t>
            </a:r>
            <a:endParaRPr lang="zh-CN" altLang="en-US" b="1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endParaRPr lang="zh-CN" altLang="en-US" b="1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（四）课程报表</a:t>
            </a:r>
            <a:endParaRPr lang="zh-CN" altLang="en-US">
              <a:solidFill>
                <a:srgbClr val="00206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endParaRPr lang="zh-CN" altLang="en-US" b="1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75615"/>
            <a:ext cx="10515600" cy="570103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4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、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添加一个活动或资源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——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作业</a:t>
            </a:r>
            <a:endParaRPr lang="zh-CN" altLang="en-US" dirty="0">
              <a:solidFill>
                <a:schemeClr val="tx2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对作业的各个属性进行相关的设置操作。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</p:txBody>
      </p:sp>
      <p:pic>
        <p:nvPicPr>
          <p:cNvPr id="4" name="图片 3" descr="0(8~23H%$ZD7ZH0WLC]~I}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5940" y="1299845"/>
            <a:ext cx="5237480" cy="5253990"/>
          </a:xfrm>
          <a:prstGeom prst="rect">
            <a:avLst/>
          </a:prstGeom>
        </p:spPr>
      </p:pic>
      <p:pic>
        <p:nvPicPr>
          <p:cNvPr id="5" name="图片 4" descr="S)8JCQ]I@$2RO17831(0C0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0" y="1299845"/>
            <a:ext cx="1726565" cy="4876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4480" y="684530"/>
            <a:ext cx="5621020" cy="287210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5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添加一个活动或资源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——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测验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(1)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设定测验的开启与关闭时间；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(2)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限定答题时限；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(3)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设定答题的及格线及答题次数；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(4)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设定活动进度。</a:t>
            </a:r>
            <a:endParaRPr lang="zh-CN" altLang="zh-CN" dirty="0">
              <a:solidFill>
                <a:srgbClr val="7030A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zh-CN" altLang="zh-CN" sz="2000" i="1" dirty="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注意：对选项有疑惑的时候可以点击红框中的</a:t>
            </a:r>
            <a:r>
              <a:rPr lang="en-US" altLang="zh-CN" sz="2000" i="1" dirty="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“</a:t>
            </a:r>
            <a:r>
              <a:rPr lang="zh-CN" altLang="zh-CN" sz="2000" i="1" dirty="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？</a:t>
            </a:r>
            <a:r>
              <a:rPr lang="en-US" altLang="zh-CN" sz="2000" i="1" dirty="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”</a:t>
            </a:r>
            <a:r>
              <a:rPr lang="zh-CN" altLang="zh-CN" sz="2000" i="1" dirty="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号</a:t>
            </a:r>
            <a:endParaRPr lang="zh-CN" altLang="zh-CN" sz="2000" i="1" dirty="0">
              <a:solidFill>
                <a:srgbClr val="FF000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3425" y="684530"/>
            <a:ext cx="2784475" cy="4450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65" y="3403600"/>
            <a:ext cx="3051175" cy="31464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89280"/>
            <a:ext cx="4571365" cy="558736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(5)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对测验进行题型的具体编辑。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点击刚添加的测验</a:t>
            </a:r>
            <a:r>
              <a:rPr lang="zh-CN" altLang="en-US"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dobe 楷体 Std R" panose="02020400000000000000" charset="-122"/>
                <a:cs typeface="Arial" panose="020B0604020202020204" pitchFamily="34" charset="0"/>
              </a:rPr>
              <a:t>→编辑测验→添加（一道题、从题库、一道随机题）</a:t>
            </a:r>
            <a:endParaRPr lang="zh-CN" altLang="en-US" sz="1800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Adobe 楷体 Std R" panose="02020400000000000000" charset="-122"/>
                <a:cs typeface="Arial" panose="020B0604020202020204" pitchFamily="34" charset="0"/>
              </a:rPr>
              <a:t>[</a:t>
            </a:r>
            <a:r>
              <a:rPr lang="zh-CN" altLang="en-US" sz="18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其中</a:t>
            </a:r>
            <a:r>
              <a:rPr lang="en-US" altLang="zh-CN" sz="18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18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不定项选择题</a:t>
            </a:r>
            <a:r>
              <a:rPr lang="en-US" altLang="zh-CN" sz="18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sz="18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（可单选也可多选，但只有全部选对时才得分）；</a:t>
            </a:r>
            <a:r>
              <a:rPr lang="en-US" altLang="zh-CN" sz="18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18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选择题</a:t>
            </a:r>
            <a:r>
              <a:rPr lang="en-US" altLang="zh-CN" sz="18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sz="18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（可单选也可多选，部分选对时也得分）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Adobe 楷体 Std R" panose="02020400000000000000" charset="-122"/>
                <a:cs typeface="Arial" panose="020B0604020202020204" pitchFamily="34" charset="0"/>
              </a:rPr>
              <a:t>]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Adobe 楷体 Std R" panose="02020400000000000000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795905"/>
            <a:ext cx="4401185" cy="15449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69155"/>
            <a:ext cx="4400550" cy="15074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45" y="589280"/>
            <a:ext cx="4392930" cy="1381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545" y="2212340"/>
            <a:ext cx="4413250" cy="42919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75005"/>
            <a:ext cx="10515600" cy="561594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（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6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）从题库添加试题，需要先导入相应的试题操作如下图，试题导入到题库后再从题库中抽取相应的试题到测试题中组题。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315085"/>
            <a:ext cx="10314305" cy="2814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30" y="4309110"/>
            <a:ext cx="5362575" cy="1552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8515" y="541020"/>
            <a:ext cx="6765925" cy="270446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6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、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添加一个活动或资源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——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词汇表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添加资源，选词汇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通过“添加新词条”增加新词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应用情形：英语单词、专业术语等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作用：本课程内只要出现词汇表里的词，可以通过点击来显示该词的解释</a:t>
            </a:r>
            <a:endParaRPr lang="en-US" altLang="zh-CN" dirty="0"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endParaRPr lang="zh-CN" altLang="en-US" dirty="0">
              <a:solidFill>
                <a:schemeClr val="tx2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9940" y="3150235"/>
            <a:ext cx="2187575" cy="14801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258" y="3150527"/>
            <a:ext cx="4855171" cy="26589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75" y="3150527"/>
            <a:ext cx="2574421" cy="27919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50" y="541020"/>
            <a:ext cx="3457575" cy="28670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1900"/>
            <a:ext cx="6107430" cy="494474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7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、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添加一个活动或资源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——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问卷调查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1.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问卷调查可以自定义各类问题和答题方式。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2.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问卷调查已经固定了所有选项。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5630" y="1387475"/>
            <a:ext cx="3486150" cy="3086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07695"/>
            <a:ext cx="10515600" cy="142875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8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、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添加一个活动或资源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——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互动评价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  <a:p>
            <a:pPr marL="0" indent="0">
              <a:buNone/>
            </a:pP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请注意每一项设置后面都有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“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？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”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标识，点开后会有此项设置的具体解释。不同的评分策略会在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“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编辑评价表单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”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有不同的设置。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在左侧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互动评价管理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”→“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修改评价表格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中，四类不同的评分策略会有不同的评价表格需要设置。</a:t>
            </a:r>
            <a:endParaRPr lang="zh-CN" altLang="en-US" sz="2000"/>
          </a:p>
          <a:p>
            <a:pPr marL="0" indent="0">
              <a:buNone/>
            </a:pP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145665"/>
            <a:ext cx="3440430" cy="4487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2145665"/>
            <a:ext cx="5944870" cy="4305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四类不同的评分策略会有不同的评价表格需要设置。</a:t>
            </a:r>
            <a:endParaRPr lang="zh-CN" altLang="en-US"/>
          </a:p>
        </p:txBody>
      </p:sp>
      <p:pic>
        <p:nvPicPr>
          <p:cNvPr id="7" name="图片 6" descr="G_4W0XNXV]5AUBNU_SKZG]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3960" y="2009140"/>
            <a:ext cx="1340485" cy="2099310"/>
          </a:xfrm>
          <a:prstGeom prst="rect">
            <a:avLst/>
          </a:prstGeom>
        </p:spPr>
      </p:pic>
      <p:pic>
        <p:nvPicPr>
          <p:cNvPr id="8" name="图片 7" descr="8O6P_(3P1N4K6W}0IJ172~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15" y="2009140"/>
            <a:ext cx="1345565" cy="1998980"/>
          </a:xfrm>
          <a:prstGeom prst="rect">
            <a:avLst/>
          </a:prstGeom>
        </p:spPr>
      </p:pic>
      <p:pic>
        <p:nvPicPr>
          <p:cNvPr id="9" name="图片 8" descr="~2EDJB@RPLX7C6SC1[]5BO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55" y="2009140"/>
            <a:ext cx="1271905" cy="2419350"/>
          </a:xfrm>
          <a:prstGeom prst="rect">
            <a:avLst/>
          </a:prstGeom>
        </p:spPr>
      </p:pic>
      <p:pic>
        <p:nvPicPr>
          <p:cNvPr id="10" name="图片 9" descr="KH)U`EGY48)SEH`@PQ($[`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395" y="2009140"/>
            <a:ext cx="1290320" cy="22815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706120"/>
            <a:ext cx="10515600" cy="54705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有效性设置：注意提交开始和截止时间以及评价开始和截止时间的合理性（如下图设置的统一时间是不可行的）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</p:txBody>
      </p:sp>
      <p:pic>
        <p:nvPicPr>
          <p:cNvPr id="4" name="图片 3" descr="QQ图片20180327153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8485" y="1470025"/>
            <a:ext cx="8495030" cy="4177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50265"/>
            <a:ext cx="3507740" cy="5326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点击互动评价进入设置阶段，互动评价的各类修改、设置等操作命令都在左侧</a:t>
            </a:r>
            <a:r>
              <a:rPr lang="en-US" altLang="zh-CN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互动评价管理</a:t>
            </a:r>
            <a:r>
              <a:rPr lang="en-US" altLang="zh-CN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导航栏里。</a:t>
            </a:r>
            <a:endParaRPr lang="zh-CN" altLang="en-US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注意：</a:t>
            </a:r>
            <a:endParaRPr lang="zh-CN" altLang="zh-CN" sz="2000">
              <a:solidFill>
                <a:srgbClr val="FF000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(1)</a:t>
            </a:r>
            <a:r>
              <a:rPr lang="zh-CN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如果在此前设置互评的时候有一些缺省项没有设置，在主页上会出现红叉。</a:t>
            </a:r>
            <a:endParaRPr lang="zh-CN" altLang="zh-CN" sz="2000">
              <a:solidFill>
                <a:srgbClr val="FF000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(2)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互评的各个阶段请各位老师手动点击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   ”  </a:t>
            </a:r>
            <a:r>
              <a:rPr lang="zh-CN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图标进入下一阶段的操作。</a:t>
            </a:r>
            <a:endParaRPr lang="en-US" altLang="zh-CN" sz="2000">
              <a:solidFill>
                <a:srgbClr val="FF000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(3)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需要修改整个评价请查看左侧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互动评价管理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，这里有对互动评价的所有设置项。</a:t>
            </a:r>
            <a:endParaRPr lang="zh-CN" altLang="en-US" sz="2000">
              <a:solidFill>
                <a:srgbClr val="FF000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</p:txBody>
      </p:sp>
      <p:pic>
        <p:nvPicPr>
          <p:cNvPr id="4" name="图片 3" descr="QQ图片201803271542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6575" y="850265"/>
            <a:ext cx="6711950" cy="5428615"/>
          </a:xfrm>
          <a:prstGeom prst="rect">
            <a:avLst/>
          </a:prstGeom>
        </p:spPr>
      </p:pic>
      <p:pic>
        <p:nvPicPr>
          <p:cNvPr id="5" name="图片 4" descr="H3{KV9FUV(US5S`_]M(]NJ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4253230"/>
            <a:ext cx="317500" cy="342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9045" y="452120"/>
            <a:ext cx="9641205" cy="779780"/>
          </a:xfrm>
        </p:spPr>
        <p:txBody>
          <a:bodyPr/>
          <a:lstStyle/>
          <a:p>
            <a:r>
              <a:rPr lang="zh-CN" altLang="en-US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一、用户登陆及相关设置</a:t>
            </a:r>
            <a:endParaRPr lang="zh-CN" altLang="en-US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2470" y="1022350"/>
            <a:ext cx="3594100" cy="5525135"/>
          </a:xfrm>
        </p:spPr>
        <p:txBody>
          <a:bodyPr>
            <a:normAutofit fontScale="57500" lnSpcReduction="20000"/>
          </a:bodyPr>
          <a:lstStyle/>
          <a:p>
            <a:pPr marL="0" indent="0" algn="l" fontAlgn="auto">
              <a:lnSpc>
                <a:spcPct val="150000"/>
              </a:lnSpc>
              <a:buNone/>
            </a:pPr>
            <a:r>
              <a:rPr lang="en-US" altLang="zh-CN" sz="3500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1</a:t>
            </a:r>
            <a:r>
              <a:rPr lang="zh-CN" altLang="en-US" sz="3500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、电脑端用户登录网址为：</a:t>
            </a:r>
            <a:r>
              <a:rPr lang="zh-CN" sz="3500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https://aike.smu.edu.cn/ 。推荐使用微信扫码登陆。</a:t>
            </a:r>
            <a:endParaRPr lang="zh-CN" sz="3500" b="1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en-US" sz="343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</a:t>
            </a:r>
            <a:r>
              <a:rPr lang="en-US" altLang="zh-CN" sz="343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202</a:t>
            </a:r>
            <a:r>
              <a:rPr lang="zh-CN" altLang="en-US" sz="343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级前的高年级学生用户名：学号，密码：学号后两位</a:t>
            </a:r>
            <a:r>
              <a:rPr lang="en-US" altLang="zh-CN" sz="343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@smu</a:t>
            </a:r>
            <a:r>
              <a:rPr lang="zh-CN" altLang="zh-CN" sz="343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年级</a:t>
            </a:r>
            <a:r>
              <a:rPr lang="zh-CN" altLang="en-US" sz="343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（例：</a:t>
            </a:r>
            <a:r>
              <a:rPr lang="en-US" altLang="zh-CN" sz="343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56@smu2019</a:t>
            </a:r>
            <a:r>
              <a:rPr lang="zh-CN" altLang="en-US" sz="343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343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；</a:t>
            </a:r>
            <a:r>
              <a:rPr lang="en-US" altLang="zh-CN" sz="343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20</a:t>
            </a:r>
            <a:r>
              <a:rPr lang="zh-CN" altLang="en-US" sz="343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级后的低年级学生用户名和密码同教务系统一样，登陆方式用教务系统登陆。登陆后请修改自己的默认密码和邮箱。教师用户名为教务系统账号（或者工号）。</a:t>
            </a:r>
            <a:endParaRPr lang="zh-CN" altLang="en-US" sz="3430"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endParaRPr lang="zh-CN" altLang="en-US" sz="3430"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06570" y="1093470"/>
            <a:ext cx="7402830" cy="2943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06570" y="4036695"/>
            <a:ext cx="3811905" cy="20986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64515"/>
            <a:ext cx="10271760" cy="561213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可以对互动评价做相应的指派，一般采用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随机分配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的方式，当然您也可以采用其他的方式进行。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2580" y="1403985"/>
            <a:ext cx="6222365" cy="50965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40715"/>
            <a:ext cx="10515600" cy="553593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9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、成绩的管理</a:t>
            </a:r>
            <a:endParaRPr lang="zh-CN" altLang="en-US"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如下图，可以对所有设定的课程成绩进行各类操作设置，并可导出相应的成绩表格。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260" y="1418590"/>
            <a:ext cx="9555480" cy="2536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4048760"/>
            <a:ext cx="9124315" cy="27197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9"/>
          <p:cNvSpPr txBox="1"/>
          <p:nvPr/>
        </p:nvSpPr>
        <p:spPr>
          <a:xfrm>
            <a:off x="1065178" y="707409"/>
            <a:ext cx="7013610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（三）、教学组织</a:t>
            </a:r>
            <a:r>
              <a:rPr lang="en-US" altLang="zh-CN" sz="2800" b="1" dirty="0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——</a:t>
            </a:r>
            <a:r>
              <a:rPr lang="zh-CN" altLang="en-US" sz="2800" b="1" dirty="0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学生组织</a:t>
            </a:r>
            <a:endParaRPr lang="zh-CN" altLang="en-US" sz="2800" b="1" dirty="0">
              <a:solidFill>
                <a:srgbClr val="00206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</p:txBody>
      </p:sp>
      <p:graphicFrame>
        <p:nvGraphicFramePr>
          <p:cNvPr id="22" name="Chart 17"/>
          <p:cNvGraphicFramePr/>
          <p:nvPr/>
        </p:nvGraphicFramePr>
        <p:xfrm>
          <a:off x="1065032" y="2747073"/>
          <a:ext cx="2462476" cy="238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" name="Oval 15"/>
          <p:cNvSpPr>
            <a:spLocks noChangeAspect="1"/>
          </p:cNvSpPr>
          <p:nvPr/>
        </p:nvSpPr>
        <p:spPr>
          <a:xfrm>
            <a:off x="1319998" y="2988145"/>
            <a:ext cx="1936254" cy="193624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50">
              <a:cs typeface="+mn-ea"/>
              <a:sym typeface="+mn-lt"/>
            </a:endParaRPr>
          </a:p>
        </p:txBody>
      </p:sp>
      <p:graphicFrame>
        <p:nvGraphicFramePr>
          <p:cNvPr id="25" name="Chart 17"/>
          <p:cNvGraphicFramePr/>
          <p:nvPr/>
        </p:nvGraphicFramePr>
        <p:xfrm>
          <a:off x="5897137" y="2756902"/>
          <a:ext cx="2462476" cy="238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Oval 15"/>
          <p:cNvSpPr>
            <a:spLocks noChangeAspect="1"/>
          </p:cNvSpPr>
          <p:nvPr/>
        </p:nvSpPr>
        <p:spPr>
          <a:xfrm>
            <a:off x="6152103" y="2997974"/>
            <a:ext cx="1936254" cy="193624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50">
              <a:cs typeface="+mn-ea"/>
              <a:sym typeface="+mn-lt"/>
            </a:endParaRPr>
          </a:p>
        </p:txBody>
      </p:sp>
      <p:graphicFrame>
        <p:nvGraphicFramePr>
          <p:cNvPr id="28" name="Chart 17"/>
          <p:cNvGraphicFramePr/>
          <p:nvPr/>
        </p:nvGraphicFramePr>
        <p:xfrm>
          <a:off x="8475938" y="2756902"/>
          <a:ext cx="2462476" cy="238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Oval 15"/>
          <p:cNvSpPr>
            <a:spLocks noChangeAspect="1"/>
          </p:cNvSpPr>
          <p:nvPr/>
        </p:nvSpPr>
        <p:spPr>
          <a:xfrm>
            <a:off x="8730904" y="2997974"/>
            <a:ext cx="1936254" cy="193624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5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44608" y="3600630"/>
            <a:ext cx="110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群组</a:t>
            </a:r>
            <a:endParaRPr lang="zh-CN" altLang="en-US" sz="3600" dirty="0"/>
          </a:p>
        </p:txBody>
      </p:sp>
      <p:sp>
        <p:nvSpPr>
          <p:cNvPr id="31" name="文本框 30"/>
          <p:cNvSpPr txBox="1"/>
          <p:nvPr/>
        </p:nvSpPr>
        <p:spPr>
          <a:xfrm>
            <a:off x="6568568" y="3610459"/>
            <a:ext cx="110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大组</a:t>
            </a:r>
            <a:endParaRPr lang="zh-CN" altLang="en-US" sz="3600" dirty="0"/>
          </a:p>
        </p:txBody>
      </p:sp>
      <p:sp>
        <p:nvSpPr>
          <p:cNvPr id="32" name="文本框 31"/>
          <p:cNvSpPr txBox="1"/>
          <p:nvPr/>
        </p:nvSpPr>
        <p:spPr>
          <a:xfrm>
            <a:off x="9155514" y="3610458"/>
            <a:ext cx="110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小组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1426494" y="5367580"/>
            <a:ext cx="193625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批量添加学生进课程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174762" y="5377409"/>
            <a:ext cx="193625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按年级专业分类学生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782815" y="5377409"/>
            <a:ext cx="193625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按课堂组织分小组活动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21469" y="1749669"/>
            <a:ext cx="0" cy="444890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319998" y="1825806"/>
            <a:ext cx="19362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系统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91486" y="1825806"/>
            <a:ext cx="19362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课程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3" grpId="0" bldLvl="0" animBg="1"/>
      <p:bldGraphic spid="25" grpId="0">
        <p:bldAsOne/>
      </p:bldGraphic>
      <p:bldP spid="26" grpId="0" bldLvl="0" animBg="1"/>
      <p:bldGraphic spid="28" grpId="0">
        <p:bldAsOne/>
      </p:bldGraphic>
      <p:bldP spid="29" grpId="0" bldLvl="0" animBg="1"/>
      <p:bldP spid="2" grpId="0"/>
      <p:bldP spid="31" grpId="0"/>
      <p:bldP spid="32" grpId="0"/>
      <p:bldP spid="4" grpId="0"/>
      <p:bldP spid="33" grpId="0"/>
      <p:bldP spid="39" grpId="0"/>
      <p:bldP spid="19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9"/>
          <p:cNvSpPr txBox="1"/>
          <p:nvPr/>
        </p:nvSpPr>
        <p:spPr>
          <a:xfrm>
            <a:off x="1065178" y="707409"/>
            <a:ext cx="70136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1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、大、小组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5177" y="1785257"/>
            <a:ext cx="9696607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具体分组步骤见：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hlinkClick r:id="rId1"/>
              </a:rPr>
              <a:t>如何分组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（http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s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://aike.smu.edu.cn/mod/page/view.php?id=5106）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注意事项：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群组是指系统对用户的分组，作用是帮助教师快速拉学生进自己的课程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学生进课程后，就要另外用大、小组对学生进行管理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3">
                    <a:lumMod val="75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在用自助选课进行学员添加的时候，同时又想他们直接进入对应的小组，可以在设置自助选课密码前提下，对每个小组设置不同的密码，然后分发密码给学员，学员就能用对应的密码直接进入到相应的小组和专业。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9"/>
          <p:cNvSpPr txBox="1"/>
          <p:nvPr/>
        </p:nvSpPr>
        <p:spPr>
          <a:xfrm>
            <a:off x="1065178" y="707409"/>
            <a:ext cx="70136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2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lt"/>
              </a:rPr>
              <a:t>、设置访问限制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5178" y="1521488"/>
            <a:ext cx="969660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对活动（指测验、作业等学生参与的活动）设置访问限制，目的是某一个小组成员学生参与。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1497" y="3922145"/>
            <a:ext cx="2927202" cy="19267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581" y="3735647"/>
            <a:ext cx="2197442" cy="2299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601" y="4112888"/>
            <a:ext cx="4083951" cy="1545279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959485"/>
            <a:ext cx="10278745" cy="4709795"/>
          </a:xfrm>
          <a:prstGeom prst="rect">
            <a:avLst/>
          </a:prstGeom>
        </p:spPr>
      </p:pic>
      <p:sp>
        <p:nvSpPr>
          <p:cNvPr id="6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8" name="ISPRING_QUIZ_SHAPE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altLang="zh-MO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zh-MO" alt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1" name="ISPRING_QUIZ_SHAPE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altLang="zh-MO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altLang="zh-MO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altLang="zh-MO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zh-MO" alt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7565" y="2419985"/>
            <a:ext cx="10516870" cy="379920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96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</a:rPr>
              <a:t>谢谢！</a:t>
            </a:r>
            <a:endParaRPr lang="zh-CN" altLang="en-US" sz="96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3625" y="892810"/>
            <a:ext cx="4055110" cy="5385435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2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、移动端用户扫微信小程序或者在移动端浏览器中输入网址：http</a:t>
            </a:r>
            <a:r>
              <a:rPr lang="en-US" altLang="zh-CN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s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://aike.smu.edu.cn/，连接后进入到自己的课程进行学习。</a:t>
            </a:r>
            <a:endParaRPr lang="zh-CN" altLang="en-US" b="1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b="1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</p:txBody>
      </p:sp>
      <p:pic>
        <p:nvPicPr>
          <p:cNvPr id="6" name="图片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8100" y="1091565"/>
            <a:ext cx="3072765" cy="307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71ED3D4BEC4298DEF6E143B22C68D3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865" y="1034415"/>
            <a:ext cx="2209165" cy="47885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66115"/>
            <a:ext cx="10515600" cy="551053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3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、登录后的相关设置（登录后点击</a:t>
            </a:r>
            <a:r>
              <a:rPr lang="en-US" altLang="zh-CN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登录名</a:t>
            </a:r>
            <a:r>
              <a:rPr lang="en-US" altLang="zh-CN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”→“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偏好</a:t>
            </a:r>
            <a:r>
              <a:rPr lang="en-US" altLang="zh-CN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785" y="1675130"/>
            <a:ext cx="10299065" cy="41294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0160" y="972820"/>
            <a:ext cx="4742180" cy="5203825"/>
          </a:xfrm>
        </p:spPr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1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）编辑个人资料</a:t>
            </a:r>
            <a:endParaRPr lang="zh-CN" altLang="en-US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更新邮箱及其他常用信息</a:t>
            </a:r>
            <a:r>
              <a:rPr lang="zh-CN" altLang="en-US"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。</a:t>
            </a:r>
            <a:endParaRPr lang="zh-CN" altLang="en-US"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2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）更改密码</a:t>
            </a:r>
            <a:r>
              <a:rPr lang="zh-CN" altLang="en-US"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</a:t>
            </a:r>
            <a:r>
              <a:rPr lang="zh-CN" altLang="en-US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登录后记得修改默认密码</a:t>
            </a:r>
            <a:r>
              <a:rPr lang="zh-CN" altLang="en-US"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</a:t>
            </a:r>
            <a:endParaRPr lang="zh-CN" altLang="en-US"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3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）偏爱的语言（可选择英语、简体中文）</a:t>
            </a:r>
            <a:endParaRPr lang="zh-CN" altLang="en-US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（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4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）通知偏好设置可以对个人邮箱收到的作业提交、讨论提交等信息进行设置。</a:t>
            </a:r>
            <a:endParaRPr lang="zh-CN" altLang="en-US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</a:t>
            </a:r>
            <a:r>
              <a:rPr lang="en-US" altLang="zh-CN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5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）其他采用默认设置</a:t>
            </a:r>
            <a:endParaRPr lang="zh-CN" altLang="en-US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3955" y="647065"/>
            <a:ext cx="5229860" cy="5564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82980"/>
            <a:ext cx="3968750" cy="519366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1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、新课程开设</a:t>
            </a:r>
            <a:endParaRPr lang="zh-CN" altLang="en-US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1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）申请课程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课程全称命名规则为：课程名称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+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年份（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如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:</a:t>
            </a:r>
            <a:r>
              <a:rPr lang="zh-CN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护理学 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2021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），出现同名课程但是授课老师、授课班级、授课内容不同的时，命名可以为：课程名称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+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（班级）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+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年份，如：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护理学 （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2020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级护理）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2021</a:t>
            </a: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。</a:t>
            </a:r>
            <a:endParaRPr lang="zh-CN" altLang="zh-CN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（2）</a:t>
            </a:r>
            <a:r>
              <a:rPr lang="en-US" altLang="zh-CN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课程简称是课程名称的简写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而不是简述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。</a:t>
            </a:r>
            <a:endParaRPr lang="en-US" altLang="zh-CN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pPr marL="0" indent="0">
              <a:buNone/>
            </a:pP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（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3</a:t>
            </a: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）选择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课程类别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即课程</a:t>
            </a: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所在的部门。</a:t>
            </a:r>
            <a:endParaRPr lang="zh-CN" altLang="zh-CN"/>
          </a:p>
          <a:p>
            <a:pPr marL="0" indent="0">
              <a:buNone/>
            </a:pPr>
            <a:endParaRPr lang="zh-CN" altLang="zh-CN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58825" y="306705"/>
            <a:ext cx="1059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二、新课程及往期课程新开（教师）、选修课程（学生）</a:t>
            </a:r>
            <a:endParaRPr lang="zh-CN" altLang="en-US" sz="2800" b="1">
              <a:solidFill>
                <a:srgbClr val="00206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0" y="982980"/>
            <a:ext cx="6273800" cy="51346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82980"/>
            <a:ext cx="10237470" cy="250063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2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、往期课程新开</a:t>
            </a:r>
            <a:endParaRPr lang="zh-CN" altLang="en-US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新申请课程与上一节内容一致。在新课程中执行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课程导入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，把旧课程资源导入到新开一期的课程中。（如此可以更好的管理课程及课程数据，旧课程存档）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58825" y="306705"/>
            <a:ext cx="1059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二、新课程及往期课程新开（教师）、选</a:t>
            </a:r>
            <a:r>
              <a:rPr lang="en-US" altLang="zh-CN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/</a:t>
            </a:r>
            <a:r>
              <a:rPr lang="zh-CN" altLang="zh-CN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退</a:t>
            </a:r>
            <a:r>
              <a:rPr lang="zh-CN" altLang="en-US" sz="2800" b="1">
                <a:solidFill>
                  <a:srgbClr val="00206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课程（学生）</a:t>
            </a:r>
            <a:endParaRPr lang="zh-CN" altLang="en-US" sz="2800" b="1">
              <a:solidFill>
                <a:srgbClr val="002060"/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577465"/>
            <a:ext cx="10191115" cy="26117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32130"/>
            <a:ext cx="10515600" cy="2751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3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、授课老师添加团队成员或者学生成员（学生选修课程）</a:t>
            </a:r>
            <a:endParaRPr lang="zh-CN" altLang="en-US"/>
          </a:p>
          <a:p>
            <a:pPr marL="0" indent="0">
              <a:buNone/>
            </a:pP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(1)</a:t>
            </a: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授课老师直接将教师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/</a:t>
            </a:r>
            <a:r>
              <a:rPr lang="zh-CN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学生账号添加到他的课程，学生在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“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我的课程</a:t>
            </a: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”</a:t>
            </a:r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查看自己的课程并完成相应的学习任务。</a:t>
            </a:r>
            <a:endParaRPr lang="en-US" altLang="zh-CN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accent1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7575" y="1591945"/>
            <a:ext cx="1020000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选课方法如下：</a:t>
            </a:r>
            <a:endParaRPr lang="zh-CN" altLang="zh-CN" sz="2000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r>
              <a:rPr lang="en-US" altLang="zh-CN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1.</a:t>
            </a:r>
            <a:r>
              <a:rPr lang="en-US" altLang="zh-CN" sz="2000">
                <a:solidFill>
                  <a:srgbClr val="7030A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sz="2000">
                <a:solidFill>
                  <a:srgbClr val="7030A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人工选课</a:t>
            </a:r>
            <a:r>
              <a:rPr lang="en-US" altLang="zh-CN" sz="2000">
                <a:solidFill>
                  <a:srgbClr val="7030A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在编辑里面直接添加需要添加的人员，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用于添加此课程团队教师成员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；</a:t>
            </a:r>
            <a:endParaRPr lang="zh-CN" altLang="en-US" sz="2000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r>
              <a:rPr lang="en-US" altLang="zh-CN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2.</a:t>
            </a:r>
            <a:r>
              <a:rPr lang="en-US" altLang="zh-CN" sz="2000">
                <a:solidFill>
                  <a:srgbClr val="7030A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“</a:t>
            </a:r>
            <a:r>
              <a:rPr lang="zh-CN" altLang="en-US" sz="2000">
                <a:solidFill>
                  <a:srgbClr val="7030A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自助选课</a:t>
            </a:r>
            <a:r>
              <a:rPr lang="en-US" altLang="zh-CN" sz="2000">
                <a:solidFill>
                  <a:srgbClr val="7030A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学生可以由他自己来选择此课程，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用于添加不同专业不确定学生人数的课程，命名用一个合适的名称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；</a:t>
            </a:r>
            <a:endParaRPr lang="zh-CN" altLang="en-US" sz="2000">
              <a:solidFill>
                <a:schemeClr val="accent2">
                  <a:lumMod val="50000"/>
                </a:schemeClr>
              </a:solidFill>
              <a:latin typeface="Adobe 楷体 Std R" panose="02020400000000000000" charset="-122"/>
              <a:ea typeface="Adobe 楷体 Std R" panose="02020400000000000000" charset="-122"/>
              <a:cs typeface="Adobe 楷体 Std R" panose="02020400000000000000" charset="-122"/>
              <a:sym typeface="+mn-ea"/>
            </a:endParaRPr>
          </a:p>
          <a:p>
            <a:r>
              <a:rPr lang="en-US" altLang="zh-CN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3.“</a:t>
            </a:r>
            <a:r>
              <a:rPr lang="zh-CN" altLang="zh-CN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教务选课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同步</a:t>
            </a:r>
            <a:r>
              <a:rPr lang="en-US" altLang="zh-CN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”</a:t>
            </a:r>
            <a:r>
              <a:rPr lang="zh-CN" altLang="en-US" sz="2000">
                <a:solidFill>
                  <a:srgbClr val="FF0000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适合一次性导入和教务系统一致的选课学生成员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  <a:sym typeface="+mn-ea"/>
              </a:rPr>
              <a:t>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575" y="3502660"/>
            <a:ext cx="8158480" cy="2735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055" y="3373120"/>
            <a:ext cx="1931670" cy="30010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06"/>
</p:tagLst>
</file>

<file path=ppt/tags/tag10.xml><?xml version="1.0" encoding="utf-8"?>
<p:tagLst xmlns:p="http://schemas.openxmlformats.org/presentationml/2006/main">
  <p:tag name="KSO_WM_UNIT_PLACING_PICTURE_USER_VIEWPORT" val="{&quot;height&quot;:4839,&quot;width&quot;:4839}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06"/>
</p:tagLst>
</file>

<file path=ppt/tags/tag20.xml><?xml version="1.0" encoding="utf-8"?>
<p:tagLst xmlns:p="http://schemas.openxmlformats.org/presentationml/2006/main">
  <p:tag name="KSO_WM_UNIT_PLACING_PICTURE_USER_VIEWPORT" val="{&quot;height&quot;:7179,&quot;width&quot;:8306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25.xml><?xml version="1.0" encoding="utf-8"?>
<p:tagLst xmlns:p="http://schemas.openxmlformats.org/presentationml/2006/main">
  <p:tag name="KSO_WM_UNIT_PLACING_PICTURE_USER_VIEWPORT" val="{&quot;height&quot;:4170,&quot;width&quot;:12000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6"/>
  <p:tag name="KSO_WM_UNIT_TYPE" val="a"/>
  <p:tag name="KSO_WM_UNIT_INDEX" val="1"/>
  <p:tag name="KSO_WM_UNIT_ID" val="custom160406_1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6"/>
  <p:tag name="KSO_WM_UNIT_TYPE" val="b"/>
  <p:tag name="KSO_WM_UNIT_INDEX" val="1"/>
  <p:tag name="KSO_WM_UNIT_ID" val="custom160406_1*b*1"/>
  <p:tag name="KSO_WM_UNIT_CLEAR" val="1"/>
  <p:tag name="KSO_WM_UNIT_LAYERLEVEL" val="1"/>
  <p:tag name="KSO_WM_UNIT_VALUE" val="62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41.xml><?xml version="1.0" encoding="utf-8"?>
<p:tagLst xmlns:p="http://schemas.openxmlformats.org/presentationml/2006/main">
  <p:tag name="KSO_WM_SPECIAL_SOURCE" val="bdnull"/>
</p:tagLst>
</file>

<file path=ppt/tags/tag42.xml><?xml version="1.0" encoding="utf-8"?>
<p:tagLst xmlns:p="http://schemas.openxmlformats.org/presentationml/2006/main">
  <p:tag name="KSO_WM_SPECIAL_SOURCE" val="bdnull"/>
</p:tagLst>
</file>

<file path=ppt/tags/tag43.xml><?xml version="1.0" encoding="utf-8"?>
<p:tagLst xmlns:p="http://schemas.openxmlformats.org/presentationml/2006/main">
  <p:tag name="KSO_WM_SPECIAL_SOURCE" val="bdnull"/>
</p:tagLst>
</file>

<file path=ppt/tags/tag44.xml><?xml version="1.0" encoding="utf-8"?>
<p:tagLst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shilei\Desktop\爱课教学支持平台使用教程PPT 20210327\quiz\quiz1.quiz"/>
  <p:tag name="ISPRING_QUIZ_RELATIVE_PATH" val="爱课教学支持平台使用教程PPT 20210327\quiz\quiz1.quiz"/>
  <p:tag name="KSO_WM_SPECIAL_SOURCE" val="bdnull"/>
</p:tagLst>
</file>

<file path=ppt/tags/tag45.xml><?xml version="1.0" encoding="utf-8"?>
<p:tagLst xmlns:p="http://schemas.openxmlformats.org/presentationml/2006/main">
  <p:tag name="KSO_WM_SPECIAL_SOURCE" val="bdnull"/>
</p:tagLst>
</file>

<file path=ppt/tags/tag46.xml><?xml version="1.0" encoding="utf-8"?>
<p:tagLst xmlns:p="http://schemas.openxmlformats.org/presentationml/2006/main">
  <p:tag name="ISPRING_LMS_API_VERSION" val="SCORM 1.2"/>
  <p:tag name="ISPRING_ULTRA_SCORM_COURSE_ID" val="D344B0F4-397A-497B-B29C-AB2E03F5B05F"/>
  <p:tag name="ISPRING_CMI5_LAUNCH_METHOD" val="any window"/>
  <p:tag name="ISPRINGCLOUDFOLDERID" val="1"/>
  <p:tag name="ISPRINGONLINEFOLDERID" val="1"/>
  <p:tag name="ISPRING_OUTPUT_FOLDER" val="[[&quot;\u0010&gt;\uFFFDF{E6C160A5-59C6-4DD2-8CB4-7EAB7CEB6C78}&quot;,&quot;C:\\Users\\shilei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爱课教学支持平台使用教程PPT 20200922"/>
  <p:tag name="ISPRING_FIRST_PUBLISH" val="1"/>
  <p:tag name="ISPRING_PRESENTATION_COURSE_TITLE" val="爱课教学支持平台使用教程PPT 20200922"/>
  <p:tag name="ISPRING_PROJECT_VERSION" val="9.3"/>
  <p:tag name="ISPRING_PROJECT_FOLDER_UPDATED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UID" val="{32CF288D-88EF-4475-A276-B1147BD8449A}"/>
  <p:tag name="ISPRING_RESOURCE_FOLDER" val="C:\Users\shilei\Desktop\爱课教学支持平台使用教程PPT 20210327\"/>
  <p:tag name="ISPRING_PRESENTATION_PATH" val="C:\Users\shilei\Desktop\爱课教学支持平台使用教程PPT 20210327.pptx"/>
  <p:tag name="ISPRING_SCREEN_RECS_UPDATED" val="C:\Users\shilei\Desktop\爱课教学支持平台使用教程PPT 20210327\"/>
  <p:tag name="KSO_DOCER_TEMPLATE_OPEN_ONCE_MARK" val="1"/>
</p:tagLst>
</file>

<file path=ppt/tags/tag5.xml><?xml version="1.0" encoding="utf-8"?>
<p:tagLst xmlns:p="http://schemas.openxmlformats.org/presentationml/2006/main">
  <p:tag name="KSO_WM_TEMPLATE_THUMBS_INDEX" val="1、9、12、16、19、20、23、27"/>
  <p:tag name="KSO_WM_TEMPLATE_CATEGORY" val="custom"/>
  <p:tag name="KSO_WM_TEMPLATE_INDEX" val="160406"/>
  <p:tag name="KSO_WM_TAG_VERSION" val="1.0"/>
  <p:tag name="KSO_WM_SLIDE_ID" val="custom16040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LIDE_MODEL_TYPE" val="cover"/>
  <p:tag name="KSO_WM_SPECIAL_SOURCE" val="bdnull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ags/tag7.xml><?xml version="1.0" encoding="utf-8"?>
<p:tagLst xmlns:p="http://schemas.openxmlformats.org/presentationml/2006/main">
  <p:tag name="KSO_WM_UNIT_PLACING_PICTURE_USER_VIEWPORT" val="{&quot;height&quot;:4635,&quot;width&quot;:11658}"/>
</p:tagLst>
</file>

<file path=ppt/tags/tag8.xml><?xml version="1.0" encoding="utf-8"?>
<p:tagLst xmlns:p="http://schemas.openxmlformats.org/presentationml/2006/main">
  <p:tag name="KSO_WM_UNIT_PLACING_PICTURE_USER_VIEWPORT" val="{&quot;height&quot;:7020,&quot;width&quot;:12750}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60406"/>
  <p:tag name="KSO_WM_SPECIAL_SOURCE" val="bdnull"/>
</p:tagLst>
</file>

<file path=ppt/theme/theme1.xml><?xml version="1.0" encoding="utf-8"?>
<a:theme xmlns:a="http://schemas.openxmlformats.org/drawingml/2006/main" name="A000120140530A99PPBG">
  <a:themeElements>
    <a:clrScheme name="118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A67EDB"/>
      </a:accent1>
      <a:accent2>
        <a:srgbClr val="B739E1"/>
      </a:accent2>
      <a:accent3>
        <a:srgbClr val="FB697A"/>
      </a:accent3>
      <a:accent4>
        <a:srgbClr val="F9A261"/>
      </a:accent4>
      <a:accent5>
        <a:srgbClr val="4FE6F5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18">
    <a:dk1>
      <a:srgbClr val="5F5F5F"/>
    </a:dk1>
    <a:lt1>
      <a:srgbClr val="FFFFFF"/>
    </a:lt1>
    <a:dk2>
      <a:srgbClr val="4D4D4D"/>
    </a:dk2>
    <a:lt2>
      <a:srgbClr val="FFFFFF"/>
    </a:lt2>
    <a:accent1>
      <a:srgbClr val="A67EDB"/>
    </a:accent1>
    <a:accent2>
      <a:srgbClr val="B739E1"/>
    </a:accent2>
    <a:accent3>
      <a:srgbClr val="FB697A"/>
    </a:accent3>
    <a:accent4>
      <a:srgbClr val="F9A261"/>
    </a:accent4>
    <a:accent5>
      <a:srgbClr val="4FE6F5"/>
    </a:accent5>
    <a:accent6>
      <a:srgbClr val="FFC000"/>
    </a:accent6>
    <a:hlink>
      <a:srgbClr val="00B0F0"/>
    </a:hlink>
    <a:folHlink>
      <a:srgbClr val="AFB2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3726</Words>
  <Application>WPS 演示</Application>
  <PresentationFormat>宽屏</PresentationFormat>
  <Paragraphs>214</Paragraphs>
  <Slides>36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</vt:lpstr>
      <vt:lpstr>宋体</vt:lpstr>
      <vt:lpstr>Wingdings</vt:lpstr>
      <vt:lpstr>黑体</vt:lpstr>
      <vt:lpstr>Wingdings 2</vt:lpstr>
      <vt:lpstr>Adobe 楷体 Std R</vt:lpstr>
      <vt:lpstr>微软雅黑</vt:lpstr>
      <vt:lpstr>Arial Unicode MS</vt:lpstr>
      <vt:lpstr>Calibri</vt:lpstr>
      <vt:lpstr>Adobe 宋体 Std L</vt:lpstr>
      <vt:lpstr>Segoe UI</vt:lpstr>
      <vt:lpstr>Segoe UI Semibold</vt:lpstr>
      <vt:lpstr>PMingLiU</vt:lpstr>
      <vt:lpstr>A000120140530A99PPBG</vt:lpstr>
      <vt:lpstr> 混合式教学在线支持平台 爱课平台操作与应用</vt:lpstr>
      <vt:lpstr>PowerPoint 演示文稿</vt:lpstr>
      <vt:lpstr>一、用户登陆及相关设置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在线课程示例（常规框架）</vt:lpstr>
      <vt:lpstr>PowerPoint 演示文稿</vt:lpstr>
      <vt:lpstr>添加一个活动或资源</vt:lpstr>
      <vt:lpstr>PowerPoint 演示文稿</vt:lpstr>
      <vt:lpstr>2、“添加一个活动或资源”--网页（插入在线视频）</vt:lpstr>
      <vt:lpstr>添加一个活动或资源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爱课教学支持平台使用教程PPT 20200922</dc:title>
  <dc:creator>Administrator</dc:creator>
  <cp:lastModifiedBy>shilei</cp:lastModifiedBy>
  <cp:revision>101</cp:revision>
  <dcterms:created xsi:type="dcterms:W3CDTF">2018-03-25T02:22:00Z</dcterms:created>
  <dcterms:modified xsi:type="dcterms:W3CDTF">2022-02-23T09:09:18Z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845264FCA4FE4DABA2B1F4182B20F7E0</vt:lpwstr>
  </property>
</Properties>
</file>