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10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  <p:sldMasterId id="2147483652" r:id="rId4"/>
    <p:sldMasterId id="2147483654" r:id="rId5"/>
    <p:sldMasterId id="2147483657" r:id="rId6"/>
    <p:sldMasterId id="2147483659" r:id="rId7"/>
    <p:sldMasterId id="2147483661" r:id="rId8"/>
    <p:sldMasterId id="2147483663" r:id="rId9"/>
    <p:sldMasterId id="2147483666" r:id="rId10"/>
  </p:sldMasterIdLst>
  <p:notesMasterIdLst>
    <p:notesMasterId r:id="rId32"/>
  </p:notesMasterIdLst>
  <p:sldIdLst>
    <p:sldId id="257" r:id="rId11"/>
    <p:sldId id="258" r:id="rId12"/>
    <p:sldId id="260" r:id="rId13"/>
    <p:sldId id="259" r:id="rId14"/>
    <p:sldId id="261" r:id="rId15"/>
    <p:sldId id="268" r:id="rId16"/>
    <p:sldId id="269" r:id="rId17"/>
    <p:sldId id="270" r:id="rId18"/>
    <p:sldId id="280" r:id="rId19"/>
    <p:sldId id="281" r:id="rId20"/>
    <p:sldId id="282" r:id="rId21"/>
    <p:sldId id="291" r:id="rId22"/>
    <p:sldId id="283" r:id="rId23"/>
    <p:sldId id="327" r:id="rId24"/>
    <p:sldId id="312" r:id="rId25"/>
    <p:sldId id="313" r:id="rId26"/>
    <p:sldId id="314" r:id="rId27"/>
    <p:sldId id="315" r:id="rId28"/>
    <p:sldId id="316" r:id="rId29"/>
    <p:sldId id="317" r:id="rId30"/>
    <p:sldId id="266" r:id="rId31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2CBAB2"/>
    <a:srgbClr val="2DA9FD"/>
    <a:srgbClr val="2F90FB"/>
    <a:srgbClr val="E8CD08"/>
    <a:srgbClr val="1FD1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8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5" Type="http://schemas.openxmlformats.org/officeDocument/2006/relationships/tableStyles" Target="tableStyles.xml"/><Relationship Id="rId34" Type="http://schemas.openxmlformats.org/officeDocument/2006/relationships/viewProps" Target="viewProps.xml"/><Relationship Id="rId33" Type="http://schemas.openxmlformats.org/officeDocument/2006/relationships/presProps" Target="presProps.xml"/><Relationship Id="rId32" Type="http://schemas.openxmlformats.org/officeDocument/2006/relationships/notesMaster" Target="notesMasters/notesMaster1.xml"/><Relationship Id="rId31" Type="http://schemas.openxmlformats.org/officeDocument/2006/relationships/slide" Target="slides/slide21.xml"/><Relationship Id="rId30" Type="http://schemas.openxmlformats.org/officeDocument/2006/relationships/slide" Target="slides/slide20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19.xml"/><Relationship Id="rId28" Type="http://schemas.openxmlformats.org/officeDocument/2006/relationships/slide" Target="slides/slide18.xml"/><Relationship Id="rId27" Type="http://schemas.openxmlformats.org/officeDocument/2006/relationships/slide" Target="slides/slide17.xml"/><Relationship Id="rId26" Type="http://schemas.openxmlformats.org/officeDocument/2006/relationships/slide" Target="slides/slide16.xml"/><Relationship Id="rId25" Type="http://schemas.openxmlformats.org/officeDocument/2006/relationships/slide" Target="slides/slide15.xml"/><Relationship Id="rId24" Type="http://schemas.openxmlformats.org/officeDocument/2006/relationships/slide" Target="slides/slide14.xml"/><Relationship Id="rId23" Type="http://schemas.openxmlformats.org/officeDocument/2006/relationships/slide" Target="slides/slide13.xml"/><Relationship Id="rId22" Type="http://schemas.openxmlformats.org/officeDocument/2006/relationships/slide" Target="slides/slide12.xml"/><Relationship Id="rId21" Type="http://schemas.openxmlformats.org/officeDocument/2006/relationships/slide" Target="slides/slide11.xml"/><Relationship Id="rId20" Type="http://schemas.openxmlformats.org/officeDocument/2006/relationships/slide" Target="slides/slide10.xml"/><Relationship Id="rId2" Type="http://schemas.openxmlformats.org/officeDocument/2006/relationships/theme" Target="theme/theme1.xml"/><Relationship Id="rId19" Type="http://schemas.openxmlformats.org/officeDocument/2006/relationships/slide" Target="slides/slide9.xml"/><Relationship Id="rId18" Type="http://schemas.openxmlformats.org/officeDocument/2006/relationships/slide" Target="slides/slide8.xml"/><Relationship Id="rId17" Type="http://schemas.openxmlformats.org/officeDocument/2006/relationships/slide" Target="slides/slide7.xml"/><Relationship Id="rId16" Type="http://schemas.openxmlformats.org/officeDocument/2006/relationships/slide" Target="slides/slide6.xml"/><Relationship Id="rId15" Type="http://schemas.openxmlformats.org/officeDocument/2006/relationships/slide" Target="slides/slide5.xml"/><Relationship Id="rId14" Type="http://schemas.openxmlformats.org/officeDocument/2006/relationships/slide" Target="slides/slide4.xml"/><Relationship Id="rId13" Type="http://schemas.openxmlformats.org/officeDocument/2006/relationships/slide" Target="slides/slide3.xml"/><Relationship Id="rId12" Type="http://schemas.openxmlformats.org/officeDocument/2006/relationships/slide" Target="slides/slide2.xml"/><Relationship Id="rId11" Type="http://schemas.openxmlformats.org/officeDocument/2006/relationships/slide" Target="slides/slide1.xml"/><Relationship Id="rId10" Type="http://schemas.openxmlformats.org/officeDocument/2006/relationships/slideMaster" Target="slideMasters/slideMaster9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ABC9C0C-381D-4A76-817A-0B2DDF16968B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663C50B-E4DC-43B1-B4E1-31A1E0BFB6F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10"/>
          <p:cNvCxnSpPr/>
          <p:nvPr/>
        </p:nvCxnSpPr>
        <p:spPr>
          <a:xfrm>
            <a:off x="244475" y="1268413"/>
            <a:ext cx="8359775" cy="0"/>
          </a:xfrm>
          <a:prstGeom prst="line">
            <a:avLst/>
          </a:prstGeom>
          <a:ln w="25400">
            <a:solidFill>
              <a:srgbClr val="2CB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12"/>
          <p:cNvCxnSpPr/>
          <p:nvPr/>
        </p:nvCxnSpPr>
        <p:spPr>
          <a:xfrm>
            <a:off x="179388" y="4941888"/>
            <a:ext cx="8569325" cy="0"/>
          </a:xfrm>
          <a:prstGeom prst="line">
            <a:avLst/>
          </a:prstGeom>
          <a:ln w="25400">
            <a:solidFill>
              <a:srgbClr val="2CB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hape 36"/>
          <p:cNvSpPr>
            <a:spLocks noChangeArrowheads="1"/>
          </p:cNvSpPr>
          <p:nvPr/>
        </p:nvSpPr>
        <p:spPr bwMode="auto">
          <a:xfrm>
            <a:off x="3924300" y="1725613"/>
            <a:ext cx="4824413" cy="1558925"/>
          </a:xfrm>
          <a:prstGeom prst="rect">
            <a:avLst/>
          </a:prstGeom>
          <a:solidFill>
            <a:srgbClr val="2CBAB2">
              <a:alpha val="59999"/>
            </a:srgbClr>
          </a:solidFill>
          <a:ln>
            <a:noFill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Shape 36"/>
          <p:cNvSpPr>
            <a:spLocks noChangeArrowheads="1"/>
          </p:cNvSpPr>
          <p:nvPr/>
        </p:nvSpPr>
        <p:spPr bwMode="auto">
          <a:xfrm>
            <a:off x="3924300" y="3500438"/>
            <a:ext cx="4832350" cy="1042988"/>
          </a:xfrm>
          <a:prstGeom prst="rect">
            <a:avLst/>
          </a:prstGeom>
          <a:solidFill>
            <a:srgbClr val="2CBAB2">
              <a:alpha val="79999"/>
            </a:srgbClr>
          </a:solidFill>
          <a:ln>
            <a:noFill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33" name="Picture 3" descr="C:\Users\Administrator\Desktop\1756.jpg_wh300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0825" y="1725613"/>
            <a:ext cx="3457575" cy="28178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8E6F256-F1B6-438C-87D5-66CE626AA36F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43C7610-6F5C-4A68-9D28-6F0B160DF8CF}" type="slidenum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9"/>
          <p:cNvCxnSpPr/>
          <p:nvPr/>
        </p:nvCxnSpPr>
        <p:spPr>
          <a:xfrm>
            <a:off x="0" y="836613"/>
            <a:ext cx="9156700" cy="0"/>
          </a:xfrm>
          <a:prstGeom prst="line">
            <a:avLst/>
          </a:prstGeom>
          <a:ln w="15875">
            <a:solidFill>
              <a:srgbClr val="2CB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3"/>
          <p:cNvSpPr txBox="1">
            <a:spLocks noChangeArrowheads="1"/>
          </p:cNvSpPr>
          <p:nvPr/>
        </p:nvSpPr>
        <p:spPr bwMode="auto">
          <a:xfrm>
            <a:off x="1139825" y="1454150"/>
            <a:ext cx="1416050" cy="46196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2CBAB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重点难点</a:t>
            </a: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rgbClr val="2CBAB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3077" name="组合 42"/>
          <p:cNvGrpSpPr/>
          <p:nvPr userDrawn="1"/>
        </p:nvGrpSpPr>
        <p:grpSpPr>
          <a:xfrm>
            <a:off x="368300" y="1335088"/>
            <a:ext cx="652463" cy="654050"/>
            <a:chOff x="165100" y="3425825"/>
            <a:chExt cx="652463" cy="654050"/>
          </a:xfrm>
        </p:grpSpPr>
        <p:sp>
          <p:nvSpPr>
            <p:cNvPr id="3081" name="Freeform 175"/>
            <p:cNvSpPr/>
            <p:nvPr userDrawn="1"/>
          </p:nvSpPr>
          <p:spPr>
            <a:xfrm>
              <a:off x="165100" y="3425825"/>
              <a:ext cx="652463" cy="654050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0" y="2147483646"/>
                </a:cxn>
                <a:cxn ang="0">
                  <a:pos x="0" y="2147483646"/>
                </a:cxn>
                <a:cxn ang="0">
                  <a:pos x="2147483646" y="0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256" h="256">
                  <a:moveTo>
                    <a:pt x="256" y="216"/>
                  </a:moveTo>
                  <a:cubicBezTo>
                    <a:pt x="256" y="238"/>
                    <a:pt x="238" y="256"/>
                    <a:pt x="216" y="256"/>
                  </a:cubicBezTo>
                  <a:cubicBezTo>
                    <a:pt x="40" y="256"/>
                    <a:pt x="40" y="256"/>
                    <a:pt x="40" y="256"/>
                  </a:cubicBezTo>
                  <a:cubicBezTo>
                    <a:pt x="18" y="256"/>
                    <a:pt x="0" y="238"/>
                    <a:pt x="0" y="21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"/>
                    <a:pt x="18" y="0"/>
                    <a:pt x="40" y="0"/>
                  </a:cubicBezTo>
                  <a:cubicBezTo>
                    <a:pt x="216" y="0"/>
                    <a:pt x="216" y="0"/>
                    <a:pt x="216" y="0"/>
                  </a:cubicBezTo>
                  <a:cubicBezTo>
                    <a:pt x="238" y="0"/>
                    <a:pt x="256" y="18"/>
                    <a:pt x="256" y="40"/>
                  </a:cubicBezTo>
                  <a:lnTo>
                    <a:pt x="256" y="216"/>
                  </a:lnTo>
                  <a:close/>
                </a:path>
              </a:pathLst>
            </a:custGeom>
            <a:solidFill>
              <a:srgbClr val="F2CD5E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82" name="Freeform 176"/>
            <p:cNvSpPr/>
            <p:nvPr userDrawn="1"/>
          </p:nvSpPr>
          <p:spPr>
            <a:xfrm>
              <a:off x="352425" y="3616325"/>
              <a:ext cx="465138" cy="463550"/>
            </a:xfrm>
            <a:custGeom>
              <a:avLst/>
              <a:gdLst/>
              <a:ahLst/>
              <a:cxnLst>
                <a:cxn ang="0">
                  <a:pos x="2147483646" y="0"/>
                </a:cxn>
                <a:cxn ang="0">
                  <a:pos x="0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0"/>
                </a:cxn>
              </a:cxnLst>
              <a:pathLst>
                <a:path w="182" h="182">
                  <a:moveTo>
                    <a:pt x="108" y="0"/>
                  </a:moveTo>
                  <a:cubicBezTo>
                    <a:pt x="0" y="108"/>
                    <a:pt x="0" y="108"/>
                    <a:pt x="0" y="108"/>
                  </a:cubicBezTo>
                  <a:cubicBezTo>
                    <a:pt x="75" y="182"/>
                    <a:pt x="75" y="182"/>
                    <a:pt x="75" y="182"/>
                  </a:cubicBezTo>
                  <a:cubicBezTo>
                    <a:pt x="142" y="182"/>
                    <a:pt x="142" y="182"/>
                    <a:pt x="142" y="182"/>
                  </a:cubicBezTo>
                  <a:cubicBezTo>
                    <a:pt x="164" y="182"/>
                    <a:pt x="182" y="164"/>
                    <a:pt x="182" y="142"/>
                  </a:cubicBezTo>
                  <a:cubicBezTo>
                    <a:pt x="182" y="75"/>
                    <a:pt x="182" y="75"/>
                    <a:pt x="182" y="75"/>
                  </a:cubicBezTo>
                  <a:lnTo>
                    <a:pt x="108" y="0"/>
                  </a:lnTo>
                  <a:close/>
                </a:path>
              </a:pathLst>
            </a:custGeom>
            <a:solidFill>
              <a:srgbClr val="E6BA4D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83" name="Freeform 177"/>
            <p:cNvSpPr/>
            <p:nvPr userDrawn="1"/>
          </p:nvSpPr>
          <p:spPr>
            <a:xfrm>
              <a:off x="292100" y="3554412"/>
              <a:ext cx="396875" cy="398463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156" h="156">
                  <a:moveTo>
                    <a:pt x="28" y="28"/>
                  </a:moveTo>
                  <a:cubicBezTo>
                    <a:pt x="0" y="55"/>
                    <a:pt x="0" y="101"/>
                    <a:pt x="28" y="129"/>
                  </a:cubicBezTo>
                  <a:cubicBezTo>
                    <a:pt x="55" y="156"/>
                    <a:pt x="101" y="156"/>
                    <a:pt x="128" y="129"/>
                  </a:cubicBezTo>
                  <a:cubicBezTo>
                    <a:pt x="156" y="101"/>
                    <a:pt x="156" y="55"/>
                    <a:pt x="128" y="28"/>
                  </a:cubicBezTo>
                  <a:cubicBezTo>
                    <a:pt x="101" y="0"/>
                    <a:pt x="55" y="0"/>
                    <a:pt x="28" y="28"/>
                  </a:cubicBezTo>
                  <a:close/>
                </a:path>
              </a:pathLst>
            </a:custGeom>
            <a:solidFill>
              <a:srgbClr val="F5F7F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84" name="Freeform 178"/>
            <p:cNvSpPr>
              <a:spLocks noEditPoints="1"/>
            </p:cNvSpPr>
            <p:nvPr userDrawn="1"/>
          </p:nvSpPr>
          <p:spPr>
            <a:xfrm>
              <a:off x="279400" y="3541712"/>
              <a:ext cx="422275" cy="423863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166" h="166">
                  <a:moveTo>
                    <a:pt x="29" y="29"/>
                  </a:moveTo>
                  <a:cubicBezTo>
                    <a:pt x="0" y="59"/>
                    <a:pt x="0" y="107"/>
                    <a:pt x="29" y="137"/>
                  </a:cubicBezTo>
                  <a:cubicBezTo>
                    <a:pt x="59" y="166"/>
                    <a:pt x="107" y="166"/>
                    <a:pt x="137" y="137"/>
                  </a:cubicBezTo>
                  <a:cubicBezTo>
                    <a:pt x="166" y="107"/>
                    <a:pt x="166" y="59"/>
                    <a:pt x="137" y="29"/>
                  </a:cubicBezTo>
                  <a:cubicBezTo>
                    <a:pt x="107" y="0"/>
                    <a:pt x="59" y="0"/>
                    <a:pt x="29" y="29"/>
                  </a:cubicBezTo>
                  <a:close/>
                  <a:moveTo>
                    <a:pt x="147" y="83"/>
                  </a:moveTo>
                  <a:cubicBezTo>
                    <a:pt x="147" y="91"/>
                    <a:pt x="146" y="99"/>
                    <a:pt x="143" y="107"/>
                  </a:cubicBezTo>
                  <a:cubicBezTo>
                    <a:pt x="139" y="115"/>
                    <a:pt x="135" y="122"/>
                    <a:pt x="128" y="128"/>
                  </a:cubicBezTo>
                  <a:cubicBezTo>
                    <a:pt x="122" y="135"/>
                    <a:pt x="115" y="139"/>
                    <a:pt x="107" y="143"/>
                  </a:cubicBezTo>
                  <a:cubicBezTo>
                    <a:pt x="99" y="146"/>
                    <a:pt x="91" y="147"/>
                    <a:pt x="83" y="147"/>
                  </a:cubicBezTo>
                  <a:cubicBezTo>
                    <a:pt x="75" y="147"/>
                    <a:pt x="67" y="146"/>
                    <a:pt x="59" y="143"/>
                  </a:cubicBezTo>
                  <a:cubicBezTo>
                    <a:pt x="51" y="139"/>
                    <a:pt x="44" y="135"/>
                    <a:pt x="38" y="128"/>
                  </a:cubicBezTo>
                  <a:cubicBezTo>
                    <a:pt x="31" y="122"/>
                    <a:pt x="27" y="115"/>
                    <a:pt x="23" y="107"/>
                  </a:cubicBezTo>
                  <a:cubicBezTo>
                    <a:pt x="20" y="99"/>
                    <a:pt x="19" y="91"/>
                    <a:pt x="19" y="83"/>
                  </a:cubicBezTo>
                  <a:cubicBezTo>
                    <a:pt x="19" y="75"/>
                    <a:pt x="20" y="67"/>
                    <a:pt x="23" y="59"/>
                  </a:cubicBezTo>
                  <a:cubicBezTo>
                    <a:pt x="27" y="51"/>
                    <a:pt x="31" y="44"/>
                    <a:pt x="38" y="38"/>
                  </a:cubicBezTo>
                  <a:cubicBezTo>
                    <a:pt x="44" y="31"/>
                    <a:pt x="51" y="27"/>
                    <a:pt x="59" y="23"/>
                  </a:cubicBezTo>
                  <a:cubicBezTo>
                    <a:pt x="67" y="20"/>
                    <a:pt x="75" y="19"/>
                    <a:pt x="83" y="19"/>
                  </a:cubicBezTo>
                  <a:cubicBezTo>
                    <a:pt x="91" y="19"/>
                    <a:pt x="99" y="20"/>
                    <a:pt x="107" y="23"/>
                  </a:cubicBezTo>
                  <a:cubicBezTo>
                    <a:pt x="115" y="27"/>
                    <a:pt x="122" y="31"/>
                    <a:pt x="128" y="38"/>
                  </a:cubicBezTo>
                  <a:cubicBezTo>
                    <a:pt x="135" y="44"/>
                    <a:pt x="139" y="51"/>
                    <a:pt x="143" y="59"/>
                  </a:cubicBezTo>
                  <a:cubicBezTo>
                    <a:pt x="146" y="67"/>
                    <a:pt x="147" y="75"/>
                    <a:pt x="147" y="83"/>
                  </a:cubicBezTo>
                  <a:close/>
                </a:path>
              </a:pathLst>
            </a:custGeom>
            <a:solidFill>
              <a:srgbClr val="CF566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85" name="Freeform 179"/>
            <p:cNvSpPr>
              <a:spLocks noEditPoints="1"/>
            </p:cNvSpPr>
            <p:nvPr userDrawn="1"/>
          </p:nvSpPr>
          <p:spPr>
            <a:xfrm>
              <a:off x="360363" y="3622675"/>
              <a:ext cx="260350" cy="260350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102" h="102">
                  <a:moveTo>
                    <a:pt x="18" y="18"/>
                  </a:moveTo>
                  <a:cubicBezTo>
                    <a:pt x="0" y="36"/>
                    <a:pt x="0" y="66"/>
                    <a:pt x="18" y="84"/>
                  </a:cubicBezTo>
                  <a:cubicBezTo>
                    <a:pt x="36" y="102"/>
                    <a:pt x="66" y="102"/>
                    <a:pt x="84" y="84"/>
                  </a:cubicBezTo>
                  <a:cubicBezTo>
                    <a:pt x="102" y="66"/>
                    <a:pt x="102" y="36"/>
                    <a:pt x="84" y="18"/>
                  </a:cubicBezTo>
                  <a:cubicBezTo>
                    <a:pt x="66" y="0"/>
                    <a:pt x="36" y="0"/>
                    <a:pt x="18" y="18"/>
                  </a:cubicBezTo>
                  <a:close/>
                  <a:moveTo>
                    <a:pt x="86" y="51"/>
                  </a:moveTo>
                  <a:cubicBezTo>
                    <a:pt x="86" y="60"/>
                    <a:pt x="82" y="69"/>
                    <a:pt x="76" y="76"/>
                  </a:cubicBezTo>
                  <a:cubicBezTo>
                    <a:pt x="69" y="82"/>
                    <a:pt x="60" y="86"/>
                    <a:pt x="51" y="86"/>
                  </a:cubicBezTo>
                  <a:cubicBezTo>
                    <a:pt x="42" y="86"/>
                    <a:pt x="33" y="82"/>
                    <a:pt x="26" y="76"/>
                  </a:cubicBezTo>
                  <a:cubicBezTo>
                    <a:pt x="20" y="69"/>
                    <a:pt x="16" y="60"/>
                    <a:pt x="16" y="51"/>
                  </a:cubicBezTo>
                  <a:cubicBezTo>
                    <a:pt x="16" y="42"/>
                    <a:pt x="20" y="33"/>
                    <a:pt x="26" y="26"/>
                  </a:cubicBezTo>
                  <a:cubicBezTo>
                    <a:pt x="33" y="20"/>
                    <a:pt x="42" y="16"/>
                    <a:pt x="51" y="16"/>
                  </a:cubicBezTo>
                  <a:cubicBezTo>
                    <a:pt x="60" y="16"/>
                    <a:pt x="69" y="20"/>
                    <a:pt x="76" y="26"/>
                  </a:cubicBezTo>
                  <a:cubicBezTo>
                    <a:pt x="82" y="33"/>
                    <a:pt x="86" y="42"/>
                    <a:pt x="86" y="51"/>
                  </a:cubicBezTo>
                  <a:close/>
                </a:path>
              </a:pathLst>
            </a:custGeom>
            <a:solidFill>
              <a:srgbClr val="CF566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86" name="Freeform 180"/>
            <p:cNvSpPr/>
            <p:nvPr userDrawn="1"/>
          </p:nvSpPr>
          <p:spPr>
            <a:xfrm>
              <a:off x="442913" y="3705225"/>
              <a:ext cx="96837" cy="96837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38" h="38">
                  <a:moveTo>
                    <a:pt x="7" y="7"/>
                  </a:moveTo>
                  <a:cubicBezTo>
                    <a:pt x="0" y="13"/>
                    <a:pt x="0" y="25"/>
                    <a:pt x="7" y="31"/>
                  </a:cubicBezTo>
                  <a:cubicBezTo>
                    <a:pt x="13" y="38"/>
                    <a:pt x="25" y="38"/>
                    <a:pt x="31" y="31"/>
                  </a:cubicBezTo>
                  <a:cubicBezTo>
                    <a:pt x="38" y="25"/>
                    <a:pt x="38" y="13"/>
                    <a:pt x="31" y="7"/>
                  </a:cubicBezTo>
                  <a:cubicBezTo>
                    <a:pt x="25" y="0"/>
                    <a:pt x="13" y="0"/>
                    <a:pt x="7" y="7"/>
                  </a:cubicBezTo>
                  <a:close/>
                </a:path>
              </a:pathLst>
            </a:custGeom>
            <a:solidFill>
              <a:srgbClr val="CF566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/>
          <p:nvPr/>
        </p:nvSpPr>
        <p:spPr>
          <a:xfrm rot="5400000">
            <a:off x="-2294731" y="2294731"/>
            <a:ext cx="6858000" cy="2268538"/>
          </a:xfrm>
          <a:prstGeom prst="rect">
            <a:avLst/>
          </a:prstGeom>
          <a:solidFill>
            <a:srgbClr val="2CBAB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文本框 7"/>
          <p:cNvSpPr txBox="1">
            <a:spLocks noChangeArrowheads="1"/>
          </p:cNvSpPr>
          <p:nvPr/>
        </p:nvSpPr>
        <p:spPr bwMode="auto">
          <a:xfrm>
            <a:off x="220663" y="836613"/>
            <a:ext cx="2047875" cy="8318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目  录</a:t>
            </a:r>
            <a:endParaRPr kumimoji="0" lang="zh-CN" altLang="en-US" sz="4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文本框 8"/>
          <p:cNvSpPr txBox="1">
            <a:spLocks noChangeArrowheads="1"/>
          </p:cNvSpPr>
          <p:nvPr/>
        </p:nvSpPr>
        <p:spPr bwMode="auto">
          <a:xfrm>
            <a:off x="250825" y="1598613"/>
            <a:ext cx="2017713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gency FB" panose="020B050302020202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rPr>
              <a:t>Contents Page</a:t>
            </a: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gency FB" panose="020B0503020202020204" pitchFamily="34" charset="0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cxnSp>
        <p:nvCxnSpPr>
          <p:cNvPr id="6" name="直接连接符 25"/>
          <p:cNvCxnSpPr/>
          <p:nvPr/>
        </p:nvCxnSpPr>
        <p:spPr>
          <a:xfrm>
            <a:off x="2268538" y="804863"/>
            <a:ext cx="6888163" cy="0"/>
          </a:xfrm>
          <a:prstGeom prst="line">
            <a:avLst/>
          </a:prstGeom>
          <a:ln w="2222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9"/>
          <p:cNvCxnSpPr/>
          <p:nvPr/>
        </p:nvCxnSpPr>
        <p:spPr>
          <a:xfrm>
            <a:off x="0" y="836613"/>
            <a:ext cx="9156700" cy="0"/>
          </a:xfrm>
          <a:prstGeom prst="line">
            <a:avLst/>
          </a:prstGeom>
          <a:ln w="15875">
            <a:solidFill>
              <a:srgbClr val="2CB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3"/>
          <p:cNvSpPr txBox="1">
            <a:spLocks noChangeArrowheads="1"/>
          </p:cNvSpPr>
          <p:nvPr/>
        </p:nvSpPr>
        <p:spPr bwMode="auto">
          <a:xfrm>
            <a:off x="1139825" y="1454150"/>
            <a:ext cx="1416050" cy="46196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2CBAB2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重点难点</a:t>
            </a: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rgbClr val="2CBAB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3077" name="组合 42"/>
          <p:cNvGrpSpPr/>
          <p:nvPr userDrawn="1"/>
        </p:nvGrpSpPr>
        <p:grpSpPr>
          <a:xfrm>
            <a:off x="368300" y="1335088"/>
            <a:ext cx="652463" cy="654050"/>
            <a:chOff x="165100" y="3425825"/>
            <a:chExt cx="652463" cy="654050"/>
          </a:xfrm>
        </p:grpSpPr>
        <p:sp>
          <p:nvSpPr>
            <p:cNvPr id="3081" name="Freeform 175"/>
            <p:cNvSpPr/>
            <p:nvPr userDrawn="1"/>
          </p:nvSpPr>
          <p:spPr>
            <a:xfrm>
              <a:off x="165100" y="3425825"/>
              <a:ext cx="652463" cy="654050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0" y="2147483646"/>
                </a:cxn>
                <a:cxn ang="0">
                  <a:pos x="0" y="2147483646"/>
                </a:cxn>
                <a:cxn ang="0">
                  <a:pos x="2147483646" y="0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256" h="256">
                  <a:moveTo>
                    <a:pt x="256" y="216"/>
                  </a:moveTo>
                  <a:cubicBezTo>
                    <a:pt x="256" y="238"/>
                    <a:pt x="238" y="256"/>
                    <a:pt x="216" y="256"/>
                  </a:cubicBezTo>
                  <a:cubicBezTo>
                    <a:pt x="40" y="256"/>
                    <a:pt x="40" y="256"/>
                    <a:pt x="40" y="256"/>
                  </a:cubicBezTo>
                  <a:cubicBezTo>
                    <a:pt x="18" y="256"/>
                    <a:pt x="0" y="238"/>
                    <a:pt x="0" y="21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"/>
                    <a:pt x="18" y="0"/>
                    <a:pt x="40" y="0"/>
                  </a:cubicBezTo>
                  <a:cubicBezTo>
                    <a:pt x="216" y="0"/>
                    <a:pt x="216" y="0"/>
                    <a:pt x="216" y="0"/>
                  </a:cubicBezTo>
                  <a:cubicBezTo>
                    <a:pt x="238" y="0"/>
                    <a:pt x="256" y="18"/>
                    <a:pt x="256" y="40"/>
                  </a:cubicBezTo>
                  <a:lnTo>
                    <a:pt x="256" y="216"/>
                  </a:lnTo>
                  <a:close/>
                </a:path>
              </a:pathLst>
            </a:custGeom>
            <a:solidFill>
              <a:srgbClr val="F2CD5E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82" name="Freeform 176"/>
            <p:cNvSpPr/>
            <p:nvPr userDrawn="1"/>
          </p:nvSpPr>
          <p:spPr>
            <a:xfrm>
              <a:off x="352425" y="3616325"/>
              <a:ext cx="465138" cy="463550"/>
            </a:xfrm>
            <a:custGeom>
              <a:avLst/>
              <a:gdLst/>
              <a:ahLst/>
              <a:cxnLst>
                <a:cxn ang="0">
                  <a:pos x="2147483646" y="0"/>
                </a:cxn>
                <a:cxn ang="0">
                  <a:pos x="0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0"/>
                </a:cxn>
              </a:cxnLst>
              <a:pathLst>
                <a:path w="182" h="182">
                  <a:moveTo>
                    <a:pt x="108" y="0"/>
                  </a:moveTo>
                  <a:cubicBezTo>
                    <a:pt x="0" y="108"/>
                    <a:pt x="0" y="108"/>
                    <a:pt x="0" y="108"/>
                  </a:cubicBezTo>
                  <a:cubicBezTo>
                    <a:pt x="75" y="182"/>
                    <a:pt x="75" y="182"/>
                    <a:pt x="75" y="182"/>
                  </a:cubicBezTo>
                  <a:cubicBezTo>
                    <a:pt x="142" y="182"/>
                    <a:pt x="142" y="182"/>
                    <a:pt x="142" y="182"/>
                  </a:cubicBezTo>
                  <a:cubicBezTo>
                    <a:pt x="164" y="182"/>
                    <a:pt x="182" y="164"/>
                    <a:pt x="182" y="142"/>
                  </a:cubicBezTo>
                  <a:cubicBezTo>
                    <a:pt x="182" y="75"/>
                    <a:pt x="182" y="75"/>
                    <a:pt x="182" y="75"/>
                  </a:cubicBezTo>
                  <a:lnTo>
                    <a:pt x="108" y="0"/>
                  </a:lnTo>
                  <a:close/>
                </a:path>
              </a:pathLst>
            </a:custGeom>
            <a:solidFill>
              <a:srgbClr val="E6BA4D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83" name="Freeform 177"/>
            <p:cNvSpPr/>
            <p:nvPr userDrawn="1"/>
          </p:nvSpPr>
          <p:spPr>
            <a:xfrm>
              <a:off x="292100" y="3554412"/>
              <a:ext cx="396875" cy="398463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156" h="156">
                  <a:moveTo>
                    <a:pt x="28" y="28"/>
                  </a:moveTo>
                  <a:cubicBezTo>
                    <a:pt x="0" y="55"/>
                    <a:pt x="0" y="101"/>
                    <a:pt x="28" y="129"/>
                  </a:cubicBezTo>
                  <a:cubicBezTo>
                    <a:pt x="55" y="156"/>
                    <a:pt x="101" y="156"/>
                    <a:pt x="128" y="129"/>
                  </a:cubicBezTo>
                  <a:cubicBezTo>
                    <a:pt x="156" y="101"/>
                    <a:pt x="156" y="55"/>
                    <a:pt x="128" y="28"/>
                  </a:cubicBezTo>
                  <a:cubicBezTo>
                    <a:pt x="101" y="0"/>
                    <a:pt x="55" y="0"/>
                    <a:pt x="28" y="28"/>
                  </a:cubicBezTo>
                  <a:close/>
                </a:path>
              </a:pathLst>
            </a:custGeom>
            <a:solidFill>
              <a:srgbClr val="F5F7F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84" name="Freeform 178"/>
            <p:cNvSpPr>
              <a:spLocks noEditPoints="1"/>
            </p:cNvSpPr>
            <p:nvPr userDrawn="1"/>
          </p:nvSpPr>
          <p:spPr>
            <a:xfrm>
              <a:off x="279400" y="3541712"/>
              <a:ext cx="422275" cy="423863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166" h="166">
                  <a:moveTo>
                    <a:pt x="29" y="29"/>
                  </a:moveTo>
                  <a:cubicBezTo>
                    <a:pt x="0" y="59"/>
                    <a:pt x="0" y="107"/>
                    <a:pt x="29" y="137"/>
                  </a:cubicBezTo>
                  <a:cubicBezTo>
                    <a:pt x="59" y="166"/>
                    <a:pt x="107" y="166"/>
                    <a:pt x="137" y="137"/>
                  </a:cubicBezTo>
                  <a:cubicBezTo>
                    <a:pt x="166" y="107"/>
                    <a:pt x="166" y="59"/>
                    <a:pt x="137" y="29"/>
                  </a:cubicBezTo>
                  <a:cubicBezTo>
                    <a:pt x="107" y="0"/>
                    <a:pt x="59" y="0"/>
                    <a:pt x="29" y="29"/>
                  </a:cubicBezTo>
                  <a:close/>
                  <a:moveTo>
                    <a:pt x="147" y="83"/>
                  </a:moveTo>
                  <a:cubicBezTo>
                    <a:pt x="147" y="91"/>
                    <a:pt x="146" y="99"/>
                    <a:pt x="143" y="107"/>
                  </a:cubicBezTo>
                  <a:cubicBezTo>
                    <a:pt x="139" y="115"/>
                    <a:pt x="135" y="122"/>
                    <a:pt x="128" y="128"/>
                  </a:cubicBezTo>
                  <a:cubicBezTo>
                    <a:pt x="122" y="135"/>
                    <a:pt x="115" y="139"/>
                    <a:pt x="107" y="143"/>
                  </a:cubicBezTo>
                  <a:cubicBezTo>
                    <a:pt x="99" y="146"/>
                    <a:pt x="91" y="147"/>
                    <a:pt x="83" y="147"/>
                  </a:cubicBezTo>
                  <a:cubicBezTo>
                    <a:pt x="75" y="147"/>
                    <a:pt x="67" y="146"/>
                    <a:pt x="59" y="143"/>
                  </a:cubicBezTo>
                  <a:cubicBezTo>
                    <a:pt x="51" y="139"/>
                    <a:pt x="44" y="135"/>
                    <a:pt x="38" y="128"/>
                  </a:cubicBezTo>
                  <a:cubicBezTo>
                    <a:pt x="31" y="122"/>
                    <a:pt x="27" y="115"/>
                    <a:pt x="23" y="107"/>
                  </a:cubicBezTo>
                  <a:cubicBezTo>
                    <a:pt x="20" y="99"/>
                    <a:pt x="19" y="91"/>
                    <a:pt x="19" y="83"/>
                  </a:cubicBezTo>
                  <a:cubicBezTo>
                    <a:pt x="19" y="75"/>
                    <a:pt x="20" y="67"/>
                    <a:pt x="23" y="59"/>
                  </a:cubicBezTo>
                  <a:cubicBezTo>
                    <a:pt x="27" y="51"/>
                    <a:pt x="31" y="44"/>
                    <a:pt x="38" y="38"/>
                  </a:cubicBezTo>
                  <a:cubicBezTo>
                    <a:pt x="44" y="31"/>
                    <a:pt x="51" y="27"/>
                    <a:pt x="59" y="23"/>
                  </a:cubicBezTo>
                  <a:cubicBezTo>
                    <a:pt x="67" y="20"/>
                    <a:pt x="75" y="19"/>
                    <a:pt x="83" y="19"/>
                  </a:cubicBezTo>
                  <a:cubicBezTo>
                    <a:pt x="91" y="19"/>
                    <a:pt x="99" y="20"/>
                    <a:pt x="107" y="23"/>
                  </a:cubicBezTo>
                  <a:cubicBezTo>
                    <a:pt x="115" y="27"/>
                    <a:pt x="122" y="31"/>
                    <a:pt x="128" y="38"/>
                  </a:cubicBezTo>
                  <a:cubicBezTo>
                    <a:pt x="135" y="44"/>
                    <a:pt x="139" y="51"/>
                    <a:pt x="143" y="59"/>
                  </a:cubicBezTo>
                  <a:cubicBezTo>
                    <a:pt x="146" y="67"/>
                    <a:pt x="147" y="75"/>
                    <a:pt x="147" y="83"/>
                  </a:cubicBezTo>
                  <a:close/>
                </a:path>
              </a:pathLst>
            </a:custGeom>
            <a:solidFill>
              <a:srgbClr val="CF566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85" name="Freeform 179"/>
            <p:cNvSpPr>
              <a:spLocks noEditPoints="1"/>
            </p:cNvSpPr>
            <p:nvPr userDrawn="1"/>
          </p:nvSpPr>
          <p:spPr>
            <a:xfrm>
              <a:off x="360363" y="3622675"/>
              <a:ext cx="260350" cy="260350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102" h="102">
                  <a:moveTo>
                    <a:pt x="18" y="18"/>
                  </a:moveTo>
                  <a:cubicBezTo>
                    <a:pt x="0" y="36"/>
                    <a:pt x="0" y="66"/>
                    <a:pt x="18" y="84"/>
                  </a:cubicBezTo>
                  <a:cubicBezTo>
                    <a:pt x="36" y="102"/>
                    <a:pt x="66" y="102"/>
                    <a:pt x="84" y="84"/>
                  </a:cubicBezTo>
                  <a:cubicBezTo>
                    <a:pt x="102" y="66"/>
                    <a:pt x="102" y="36"/>
                    <a:pt x="84" y="18"/>
                  </a:cubicBezTo>
                  <a:cubicBezTo>
                    <a:pt x="66" y="0"/>
                    <a:pt x="36" y="0"/>
                    <a:pt x="18" y="18"/>
                  </a:cubicBezTo>
                  <a:close/>
                  <a:moveTo>
                    <a:pt x="86" y="51"/>
                  </a:moveTo>
                  <a:cubicBezTo>
                    <a:pt x="86" y="60"/>
                    <a:pt x="82" y="69"/>
                    <a:pt x="76" y="76"/>
                  </a:cubicBezTo>
                  <a:cubicBezTo>
                    <a:pt x="69" y="82"/>
                    <a:pt x="60" y="86"/>
                    <a:pt x="51" y="86"/>
                  </a:cubicBezTo>
                  <a:cubicBezTo>
                    <a:pt x="42" y="86"/>
                    <a:pt x="33" y="82"/>
                    <a:pt x="26" y="76"/>
                  </a:cubicBezTo>
                  <a:cubicBezTo>
                    <a:pt x="20" y="69"/>
                    <a:pt x="16" y="60"/>
                    <a:pt x="16" y="51"/>
                  </a:cubicBezTo>
                  <a:cubicBezTo>
                    <a:pt x="16" y="42"/>
                    <a:pt x="20" y="33"/>
                    <a:pt x="26" y="26"/>
                  </a:cubicBezTo>
                  <a:cubicBezTo>
                    <a:pt x="33" y="20"/>
                    <a:pt x="42" y="16"/>
                    <a:pt x="51" y="16"/>
                  </a:cubicBezTo>
                  <a:cubicBezTo>
                    <a:pt x="60" y="16"/>
                    <a:pt x="69" y="20"/>
                    <a:pt x="76" y="26"/>
                  </a:cubicBezTo>
                  <a:cubicBezTo>
                    <a:pt x="82" y="33"/>
                    <a:pt x="86" y="42"/>
                    <a:pt x="86" y="51"/>
                  </a:cubicBezTo>
                  <a:close/>
                </a:path>
              </a:pathLst>
            </a:custGeom>
            <a:solidFill>
              <a:srgbClr val="CF566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086" name="Freeform 180"/>
            <p:cNvSpPr/>
            <p:nvPr userDrawn="1"/>
          </p:nvSpPr>
          <p:spPr>
            <a:xfrm>
              <a:off x="442913" y="3705225"/>
              <a:ext cx="96837" cy="96837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38" h="38">
                  <a:moveTo>
                    <a:pt x="7" y="7"/>
                  </a:moveTo>
                  <a:cubicBezTo>
                    <a:pt x="0" y="13"/>
                    <a:pt x="0" y="25"/>
                    <a:pt x="7" y="31"/>
                  </a:cubicBezTo>
                  <a:cubicBezTo>
                    <a:pt x="13" y="38"/>
                    <a:pt x="25" y="38"/>
                    <a:pt x="31" y="31"/>
                  </a:cubicBezTo>
                  <a:cubicBezTo>
                    <a:pt x="38" y="25"/>
                    <a:pt x="38" y="13"/>
                    <a:pt x="31" y="7"/>
                  </a:cubicBezTo>
                  <a:cubicBezTo>
                    <a:pt x="25" y="0"/>
                    <a:pt x="13" y="0"/>
                    <a:pt x="7" y="7"/>
                  </a:cubicBezTo>
                  <a:close/>
                </a:path>
              </a:pathLst>
            </a:custGeom>
            <a:solidFill>
              <a:srgbClr val="CF566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istrator\Desktop\3b95abf9-798b-4c22-99af-e17754c34ea2.jpg_wh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3304" y="1635224"/>
            <a:ext cx="5715000" cy="381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矩形 7"/>
          <p:cNvSpPr/>
          <p:nvPr/>
        </p:nvSpPr>
        <p:spPr>
          <a:xfrm>
            <a:off x="0" y="1268413"/>
            <a:ext cx="9144000" cy="4537075"/>
          </a:xfrm>
          <a:prstGeom prst="rect">
            <a:avLst/>
          </a:prstGeom>
          <a:solidFill>
            <a:schemeClr val="tx1">
              <a:lumMod val="95000"/>
              <a:lumOff val="5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hape 87"/>
          <p:cNvSpPr>
            <a:spLocks noChangeArrowheads="1"/>
          </p:cNvSpPr>
          <p:nvPr/>
        </p:nvSpPr>
        <p:spPr bwMode="auto">
          <a:xfrm>
            <a:off x="0" y="2349500"/>
            <a:ext cx="9144000" cy="2592388"/>
          </a:xfrm>
          <a:prstGeom prst="rect">
            <a:avLst/>
          </a:prstGeom>
          <a:solidFill>
            <a:srgbClr val="2CBAB2">
              <a:alpha val="85097"/>
            </a:srgbClr>
          </a:solidFill>
          <a:ln>
            <a:noFill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1" name="Shape 82"/>
          <p:cNvSpPr/>
          <p:nvPr userDrawn="1"/>
        </p:nvSpPr>
        <p:spPr>
          <a:xfrm flipV="1">
            <a:off x="0" y="692150"/>
            <a:ext cx="9144000" cy="0"/>
          </a:xfrm>
          <a:prstGeom prst="line">
            <a:avLst/>
          </a:prstGeom>
          <a:ln w="25400" cap="flat" cmpd="sng">
            <a:solidFill>
              <a:srgbClr val="56A6AF"/>
            </a:solidFill>
            <a:prstDash val="solid"/>
            <a:miter lim="400000"/>
            <a:headEnd type="none" w="med" len="med"/>
            <a:tailEnd type="none" w="med" len="med"/>
          </a:ln>
        </p:spPr>
      </p:sp>
      <p:sp>
        <p:nvSpPr>
          <p:cNvPr id="4103" name="Freeform 12"/>
          <p:cNvSpPr/>
          <p:nvPr userDrawn="1"/>
        </p:nvSpPr>
        <p:spPr>
          <a:xfrm>
            <a:off x="323850" y="180975"/>
            <a:ext cx="503238" cy="439738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148" h="128">
                <a:moveTo>
                  <a:pt x="64" y="121"/>
                </a:moveTo>
                <a:cubicBezTo>
                  <a:pt x="64" y="122"/>
                  <a:pt x="64" y="122"/>
                  <a:pt x="64" y="123"/>
                </a:cubicBezTo>
                <a:cubicBezTo>
                  <a:pt x="64" y="126"/>
                  <a:pt x="68" y="128"/>
                  <a:pt x="74" y="128"/>
                </a:cubicBezTo>
                <a:cubicBezTo>
                  <a:pt x="79" y="128"/>
                  <a:pt x="83" y="126"/>
                  <a:pt x="83" y="123"/>
                </a:cubicBezTo>
                <a:cubicBezTo>
                  <a:pt x="83" y="122"/>
                  <a:pt x="83" y="122"/>
                  <a:pt x="83" y="121"/>
                </a:cubicBezTo>
                <a:cubicBezTo>
                  <a:pt x="86" y="120"/>
                  <a:pt x="89" y="118"/>
                  <a:pt x="93" y="118"/>
                </a:cubicBezTo>
                <a:cubicBezTo>
                  <a:pt x="115" y="118"/>
                  <a:pt x="148" y="123"/>
                  <a:pt x="148" y="123"/>
                </a:cubicBezTo>
                <a:cubicBezTo>
                  <a:pt x="148" y="24"/>
                  <a:pt x="148" y="24"/>
                  <a:pt x="148" y="24"/>
                </a:cubicBezTo>
                <a:cubicBezTo>
                  <a:pt x="148" y="24"/>
                  <a:pt x="144" y="23"/>
                  <a:pt x="139" y="23"/>
                </a:cubicBezTo>
                <a:cubicBezTo>
                  <a:pt x="139" y="109"/>
                  <a:pt x="139" y="109"/>
                  <a:pt x="139" y="109"/>
                </a:cubicBezTo>
                <a:cubicBezTo>
                  <a:pt x="139" y="109"/>
                  <a:pt x="113" y="98"/>
                  <a:pt x="94" y="104"/>
                </a:cubicBezTo>
                <a:cubicBezTo>
                  <a:pt x="87" y="106"/>
                  <a:pt x="81" y="114"/>
                  <a:pt x="77" y="119"/>
                </a:cubicBezTo>
                <a:cubicBezTo>
                  <a:pt x="76" y="118"/>
                  <a:pt x="76" y="118"/>
                  <a:pt x="75" y="118"/>
                </a:cubicBezTo>
                <a:cubicBezTo>
                  <a:pt x="78" y="113"/>
                  <a:pt x="83" y="103"/>
                  <a:pt x="89" y="99"/>
                </a:cubicBezTo>
                <a:cubicBezTo>
                  <a:pt x="107" y="91"/>
                  <a:pt x="131" y="96"/>
                  <a:pt x="131" y="96"/>
                </a:cubicBezTo>
                <a:cubicBezTo>
                  <a:pt x="131" y="0"/>
                  <a:pt x="131" y="0"/>
                  <a:pt x="131" y="0"/>
                </a:cubicBezTo>
                <a:cubicBezTo>
                  <a:pt x="131" y="0"/>
                  <a:pt x="122" y="2"/>
                  <a:pt x="111" y="5"/>
                </a:cubicBezTo>
                <a:cubicBezTo>
                  <a:pt x="111" y="76"/>
                  <a:pt x="111" y="76"/>
                  <a:pt x="111" y="76"/>
                </a:cubicBezTo>
                <a:cubicBezTo>
                  <a:pt x="100" y="70"/>
                  <a:pt x="100" y="70"/>
                  <a:pt x="100" y="70"/>
                </a:cubicBezTo>
                <a:cubicBezTo>
                  <a:pt x="90" y="83"/>
                  <a:pt x="90" y="83"/>
                  <a:pt x="90" y="83"/>
                </a:cubicBezTo>
                <a:cubicBezTo>
                  <a:pt x="90" y="11"/>
                  <a:pt x="90" y="11"/>
                  <a:pt x="90" y="11"/>
                </a:cubicBezTo>
                <a:cubicBezTo>
                  <a:pt x="90" y="11"/>
                  <a:pt x="90" y="11"/>
                  <a:pt x="90" y="12"/>
                </a:cubicBezTo>
                <a:cubicBezTo>
                  <a:pt x="81" y="15"/>
                  <a:pt x="74" y="26"/>
                  <a:pt x="74" y="26"/>
                </a:cubicBezTo>
                <a:cubicBezTo>
                  <a:pt x="74" y="26"/>
                  <a:pt x="66" y="15"/>
                  <a:pt x="57" y="12"/>
                </a:cubicBezTo>
                <a:cubicBezTo>
                  <a:pt x="40" y="5"/>
                  <a:pt x="16" y="0"/>
                  <a:pt x="16" y="0"/>
                </a:cubicBezTo>
                <a:cubicBezTo>
                  <a:pt x="16" y="96"/>
                  <a:pt x="16" y="96"/>
                  <a:pt x="16" y="96"/>
                </a:cubicBezTo>
                <a:cubicBezTo>
                  <a:pt x="16" y="96"/>
                  <a:pt x="40" y="91"/>
                  <a:pt x="57" y="99"/>
                </a:cubicBezTo>
                <a:cubicBezTo>
                  <a:pt x="64" y="103"/>
                  <a:pt x="69" y="113"/>
                  <a:pt x="72" y="118"/>
                </a:cubicBezTo>
                <a:cubicBezTo>
                  <a:pt x="71" y="118"/>
                  <a:pt x="71" y="118"/>
                  <a:pt x="70" y="119"/>
                </a:cubicBezTo>
                <a:cubicBezTo>
                  <a:pt x="67" y="114"/>
                  <a:pt x="60" y="106"/>
                  <a:pt x="53" y="104"/>
                </a:cubicBezTo>
                <a:cubicBezTo>
                  <a:pt x="34" y="98"/>
                  <a:pt x="8" y="109"/>
                  <a:pt x="8" y="109"/>
                </a:cubicBezTo>
                <a:cubicBezTo>
                  <a:pt x="8" y="23"/>
                  <a:pt x="8" y="23"/>
                  <a:pt x="8" y="23"/>
                </a:cubicBezTo>
                <a:cubicBezTo>
                  <a:pt x="3" y="23"/>
                  <a:pt x="0" y="24"/>
                  <a:pt x="0" y="24"/>
                </a:cubicBezTo>
                <a:cubicBezTo>
                  <a:pt x="0" y="123"/>
                  <a:pt x="0" y="123"/>
                  <a:pt x="0" y="123"/>
                </a:cubicBezTo>
                <a:cubicBezTo>
                  <a:pt x="0" y="123"/>
                  <a:pt x="32" y="118"/>
                  <a:pt x="54" y="118"/>
                </a:cubicBezTo>
                <a:cubicBezTo>
                  <a:pt x="58" y="118"/>
                  <a:pt x="61" y="120"/>
                  <a:pt x="64" y="121"/>
                </a:cubicBezTo>
                <a:close/>
              </a:path>
            </a:pathLst>
          </a:custGeom>
          <a:solidFill>
            <a:srgbClr val="2CBAB2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F23EF2F-CC52-4004-974B-6CEA22CE234A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772741-198B-4DC6-B80A-BC141F84537F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hape 82"/>
          <p:cNvSpPr/>
          <p:nvPr userDrawn="1"/>
        </p:nvSpPr>
        <p:spPr>
          <a:xfrm flipV="1">
            <a:off x="0" y="692150"/>
            <a:ext cx="9144000" cy="0"/>
          </a:xfrm>
          <a:prstGeom prst="line">
            <a:avLst/>
          </a:prstGeom>
          <a:ln w="25400" cap="flat" cmpd="sng">
            <a:solidFill>
              <a:srgbClr val="56A6AF"/>
            </a:solidFill>
            <a:prstDash val="solid"/>
            <a:miter lim="400000"/>
            <a:headEnd type="none" w="med" len="med"/>
            <a:tailEnd type="none" w="med" len="med"/>
          </a:ln>
        </p:spPr>
      </p:sp>
      <p:sp>
        <p:nvSpPr>
          <p:cNvPr id="6147" name="Freeform 13"/>
          <p:cNvSpPr>
            <a:spLocks noEditPoints="1"/>
          </p:cNvSpPr>
          <p:nvPr userDrawn="1"/>
        </p:nvSpPr>
        <p:spPr>
          <a:xfrm>
            <a:off x="393700" y="168275"/>
            <a:ext cx="506413" cy="411163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148" h="120">
                <a:moveTo>
                  <a:pt x="52" y="58"/>
                </a:moveTo>
                <a:cubicBezTo>
                  <a:pt x="36" y="58"/>
                  <a:pt x="12" y="66"/>
                  <a:pt x="12" y="66"/>
                </a:cubicBezTo>
                <a:cubicBezTo>
                  <a:pt x="12" y="74"/>
                  <a:pt x="12" y="74"/>
                  <a:pt x="12" y="74"/>
                </a:cubicBezTo>
                <a:cubicBezTo>
                  <a:pt x="12" y="74"/>
                  <a:pt x="36" y="66"/>
                  <a:pt x="52" y="66"/>
                </a:cubicBezTo>
                <a:cubicBezTo>
                  <a:pt x="60" y="66"/>
                  <a:pt x="66" y="74"/>
                  <a:pt x="66" y="74"/>
                </a:cubicBezTo>
                <a:cubicBezTo>
                  <a:pt x="66" y="66"/>
                  <a:pt x="66" y="66"/>
                  <a:pt x="66" y="66"/>
                </a:cubicBezTo>
                <a:cubicBezTo>
                  <a:pt x="66" y="66"/>
                  <a:pt x="60" y="58"/>
                  <a:pt x="52" y="58"/>
                </a:cubicBezTo>
                <a:close/>
                <a:moveTo>
                  <a:pt x="52" y="70"/>
                </a:moveTo>
                <a:cubicBezTo>
                  <a:pt x="36" y="70"/>
                  <a:pt x="12" y="78"/>
                  <a:pt x="12" y="78"/>
                </a:cubicBezTo>
                <a:cubicBezTo>
                  <a:pt x="12" y="87"/>
                  <a:pt x="12" y="87"/>
                  <a:pt x="12" y="87"/>
                </a:cubicBezTo>
                <a:cubicBezTo>
                  <a:pt x="12" y="87"/>
                  <a:pt x="36" y="78"/>
                  <a:pt x="52" y="78"/>
                </a:cubicBezTo>
                <a:cubicBezTo>
                  <a:pt x="60" y="78"/>
                  <a:pt x="66" y="87"/>
                  <a:pt x="66" y="87"/>
                </a:cubicBezTo>
                <a:cubicBezTo>
                  <a:pt x="66" y="78"/>
                  <a:pt x="66" y="78"/>
                  <a:pt x="66" y="78"/>
                </a:cubicBezTo>
                <a:cubicBezTo>
                  <a:pt x="66" y="78"/>
                  <a:pt x="60" y="70"/>
                  <a:pt x="52" y="70"/>
                </a:cubicBezTo>
                <a:close/>
                <a:moveTo>
                  <a:pt x="52" y="33"/>
                </a:moveTo>
                <a:cubicBezTo>
                  <a:pt x="36" y="33"/>
                  <a:pt x="12" y="41"/>
                  <a:pt x="12" y="41"/>
                </a:cubicBezTo>
                <a:cubicBezTo>
                  <a:pt x="12" y="50"/>
                  <a:pt x="12" y="50"/>
                  <a:pt x="12" y="50"/>
                </a:cubicBezTo>
                <a:cubicBezTo>
                  <a:pt x="12" y="50"/>
                  <a:pt x="36" y="41"/>
                  <a:pt x="52" y="41"/>
                </a:cubicBezTo>
                <a:cubicBezTo>
                  <a:pt x="60" y="41"/>
                  <a:pt x="66" y="50"/>
                  <a:pt x="66" y="50"/>
                </a:cubicBezTo>
                <a:cubicBezTo>
                  <a:pt x="66" y="41"/>
                  <a:pt x="66" y="41"/>
                  <a:pt x="66" y="41"/>
                </a:cubicBezTo>
                <a:cubicBezTo>
                  <a:pt x="66" y="41"/>
                  <a:pt x="60" y="33"/>
                  <a:pt x="52" y="33"/>
                </a:cubicBezTo>
                <a:close/>
                <a:moveTo>
                  <a:pt x="52" y="46"/>
                </a:moveTo>
                <a:cubicBezTo>
                  <a:pt x="36" y="46"/>
                  <a:pt x="12" y="54"/>
                  <a:pt x="12" y="54"/>
                </a:cubicBezTo>
                <a:cubicBezTo>
                  <a:pt x="12" y="62"/>
                  <a:pt x="12" y="62"/>
                  <a:pt x="12" y="62"/>
                </a:cubicBezTo>
                <a:cubicBezTo>
                  <a:pt x="12" y="62"/>
                  <a:pt x="36" y="54"/>
                  <a:pt x="52" y="54"/>
                </a:cubicBezTo>
                <a:cubicBezTo>
                  <a:pt x="60" y="54"/>
                  <a:pt x="66" y="62"/>
                  <a:pt x="66" y="62"/>
                </a:cubicBezTo>
                <a:cubicBezTo>
                  <a:pt x="66" y="54"/>
                  <a:pt x="66" y="54"/>
                  <a:pt x="66" y="54"/>
                </a:cubicBezTo>
                <a:cubicBezTo>
                  <a:pt x="66" y="54"/>
                  <a:pt x="60" y="46"/>
                  <a:pt x="52" y="46"/>
                </a:cubicBezTo>
                <a:close/>
                <a:moveTo>
                  <a:pt x="52" y="21"/>
                </a:moveTo>
                <a:cubicBezTo>
                  <a:pt x="36" y="21"/>
                  <a:pt x="12" y="29"/>
                  <a:pt x="12" y="29"/>
                </a:cubicBezTo>
                <a:cubicBezTo>
                  <a:pt x="12" y="37"/>
                  <a:pt x="12" y="37"/>
                  <a:pt x="12" y="37"/>
                </a:cubicBezTo>
                <a:cubicBezTo>
                  <a:pt x="12" y="37"/>
                  <a:pt x="36" y="29"/>
                  <a:pt x="52" y="29"/>
                </a:cubicBezTo>
                <a:cubicBezTo>
                  <a:pt x="60" y="29"/>
                  <a:pt x="66" y="37"/>
                  <a:pt x="66" y="37"/>
                </a:cubicBezTo>
                <a:cubicBezTo>
                  <a:pt x="66" y="29"/>
                  <a:pt x="66" y="29"/>
                  <a:pt x="66" y="29"/>
                </a:cubicBezTo>
                <a:cubicBezTo>
                  <a:pt x="66" y="29"/>
                  <a:pt x="60" y="21"/>
                  <a:pt x="52" y="21"/>
                </a:cubicBezTo>
                <a:close/>
                <a:moveTo>
                  <a:pt x="82" y="29"/>
                </a:moveTo>
                <a:cubicBezTo>
                  <a:pt x="82" y="37"/>
                  <a:pt x="82" y="37"/>
                  <a:pt x="82" y="37"/>
                </a:cubicBezTo>
                <a:cubicBezTo>
                  <a:pt x="82" y="37"/>
                  <a:pt x="88" y="29"/>
                  <a:pt x="95" y="29"/>
                </a:cubicBezTo>
                <a:cubicBezTo>
                  <a:pt x="111" y="29"/>
                  <a:pt x="135" y="37"/>
                  <a:pt x="135" y="37"/>
                </a:cubicBezTo>
                <a:cubicBezTo>
                  <a:pt x="135" y="29"/>
                  <a:pt x="135" y="29"/>
                  <a:pt x="135" y="29"/>
                </a:cubicBezTo>
                <a:cubicBezTo>
                  <a:pt x="135" y="29"/>
                  <a:pt x="111" y="21"/>
                  <a:pt x="95" y="21"/>
                </a:cubicBezTo>
                <a:cubicBezTo>
                  <a:pt x="88" y="21"/>
                  <a:pt x="82" y="29"/>
                  <a:pt x="82" y="29"/>
                </a:cubicBezTo>
                <a:close/>
                <a:moveTo>
                  <a:pt x="82" y="41"/>
                </a:moveTo>
                <a:cubicBezTo>
                  <a:pt x="82" y="50"/>
                  <a:pt x="82" y="50"/>
                  <a:pt x="82" y="50"/>
                </a:cubicBezTo>
                <a:cubicBezTo>
                  <a:pt x="82" y="50"/>
                  <a:pt x="88" y="41"/>
                  <a:pt x="95" y="41"/>
                </a:cubicBezTo>
                <a:cubicBezTo>
                  <a:pt x="111" y="41"/>
                  <a:pt x="135" y="50"/>
                  <a:pt x="135" y="50"/>
                </a:cubicBezTo>
                <a:cubicBezTo>
                  <a:pt x="135" y="41"/>
                  <a:pt x="135" y="41"/>
                  <a:pt x="135" y="41"/>
                </a:cubicBezTo>
                <a:cubicBezTo>
                  <a:pt x="135" y="41"/>
                  <a:pt x="111" y="33"/>
                  <a:pt x="95" y="33"/>
                </a:cubicBezTo>
                <a:cubicBezTo>
                  <a:pt x="88" y="33"/>
                  <a:pt x="82" y="41"/>
                  <a:pt x="82" y="41"/>
                </a:cubicBezTo>
                <a:close/>
                <a:moveTo>
                  <a:pt x="82" y="54"/>
                </a:moveTo>
                <a:cubicBezTo>
                  <a:pt x="82" y="62"/>
                  <a:pt x="82" y="62"/>
                  <a:pt x="82" y="62"/>
                </a:cubicBezTo>
                <a:cubicBezTo>
                  <a:pt x="82" y="62"/>
                  <a:pt x="88" y="54"/>
                  <a:pt x="95" y="54"/>
                </a:cubicBezTo>
                <a:cubicBezTo>
                  <a:pt x="111" y="54"/>
                  <a:pt x="135" y="62"/>
                  <a:pt x="135" y="62"/>
                </a:cubicBezTo>
                <a:cubicBezTo>
                  <a:pt x="135" y="54"/>
                  <a:pt x="135" y="54"/>
                  <a:pt x="135" y="54"/>
                </a:cubicBezTo>
                <a:cubicBezTo>
                  <a:pt x="135" y="54"/>
                  <a:pt x="111" y="46"/>
                  <a:pt x="95" y="46"/>
                </a:cubicBezTo>
                <a:cubicBezTo>
                  <a:pt x="88" y="46"/>
                  <a:pt x="82" y="54"/>
                  <a:pt x="82" y="54"/>
                </a:cubicBezTo>
                <a:close/>
                <a:moveTo>
                  <a:pt x="82" y="78"/>
                </a:moveTo>
                <a:cubicBezTo>
                  <a:pt x="82" y="87"/>
                  <a:pt x="82" y="87"/>
                  <a:pt x="82" y="87"/>
                </a:cubicBezTo>
                <a:cubicBezTo>
                  <a:pt x="82" y="87"/>
                  <a:pt x="88" y="78"/>
                  <a:pt x="95" y="78"/>
                </a:cubicBezTo>
                <a:cubicBezTo>
                  <a:pt x="111" y="78"/>
                  <a:pt x="135" y="87"/>
                  <a:pt x="135" y="87"/>
                </a:cubicBezTo>
                <a:cubicBezTo>
                  <a:pt x="135" y="78"/>
                  <a:pt x="135" y="78"/>
                  <a:pt x="135" y="78"/>
                </a:cubicBezTo>
                <a:cubicBezTo>
                  <a:pt x="135" y="78"/>
                  <a:pt x="111" y="70"/>
                  <a:pt x="95" y="70"/>
                </a:cubicBezTo>
                <a:cubicBezTo>
                  <a:pt x="88" y="70"/>
                  <a:pt x="82" y="78"/>
                  <a:pt x="82" y="78"/>
                </a:cubicBezTo>
                <a:close/>
                <a:moveTo>
                  <a:pt x="82" y="66"/>
                </a:moveTo>
                <a:cubicBezTo>
                  <a:pt x="82" y="74"/>
                  <a:pt x="82" y="74"/>
                  <a:pt x="82" y="74"/>
                </a:cubicBezTo>
                <a:cubicBezTo>
                  <a:pt x="82" y="74"/>
                  <a:pt x="88" y="66"/>
                  <a:pt x="95" y="66"/>
                </a:cubicBezTo>
                <a:cubicBezTo>
                  <a:pt x="111" y="66"/>
                  <a:pt x="135" y="74"/>
                  <a:pt x="135" y="74"/>
                </a:cubicBezTo>
                <a:cubicBezTo>
                  <a:pt x="135" y="66"/>
                  <a:pt x="135" y="66"/>
                  <a:pt x="135" y="66"/>
                </a:cubicBezTo>
                <a:cubicBezTo>
                  <a:pt x="135" y="66"/>
                  <a:pt x="111" y="58"/>
                  <a:pt x="95" y="58"/>
                </a:cubicBezTo>
                <a:cubicBezTo>
                  <a:pt x="88" y="58"/>
                  <a:pt x="82" y="66"/>
                  <a:pt x="82" y="66"/>
                </a:cubicBezTo>
                <a:close/>
                <a:moveTo>
                  <a:pt x="93" y="0"/>
                </a:moveTo>
                <a:cubicBezTo>
                  <a:pt x="78" y="0"/>
                  <a:pt x="74" y="17"/>
                  <a:pt x="74" y="17"/>
                </a:cubicBezTo>
                <a:cubicBezTo>
                  <a:pt x="74" y="17"/>
                  <a:pt x="70" y="0"/>
                  <a:pt x="54" y="0"/>
                </a:cubicBezTo>
                <a:cubicBezTo>
                  <a:pt x="20" y="0"/>
                  <a:pt x="0" y="13"/>
                  <a:pt x="0" y="13"/>
                </a:cubicBezTo>
                <a:cubicBezTo>
                  <a:pt x="0" y="115"/>
                  <a:pt x="0" y="115"/>
                  <a:pt x="0" y="115"/>
                </a:cubicBezTo>
                <a:cubicBezTo>
                  <a:pt x="0" y="115"/>
                  <a:pt x="32" y="111"/>
                  <a:pt x="54" y="111"/>
                </a:cubicBezTo>
                <a:cubicBezTo>
                  <a:pt x="58" y="111"/>
                  <a:pt x="62" y="112"/>
                  <a:pt x="65" y="113"/>
                </a:cubicBezTo>
                <a:cubicBezTo>
                  <a:pt x="64" y="114"/>
                  <a:pt x="64" y="114"/>
                  <a:pt x="64" y="115"/>
                </a:cubicBezTo>
                <a:cubicBezTo>
                  <a:pt x="64" y="118"/>
                  <a:pt x="68" y="120"/>
                  <a:pt x="74" y="120"/>
                </a:cubicBezTo>
                <a:cubicBezTo>
                  <a:pt x="79" y="120"/>
                  <a:pt x="84" y="118"/>
                  <a:pt x="84" y="115"/>
                </a:cubicBezTo>
                <a:cubicBezTo>
                  <a:pt x="84" y="114"/>
                  <a:pt x="83" y="114"/>
                  <a:pt x="83" y="113"/>
                </a:cubicBezTo>
                <a:cubicBezTo>
                  <a:pt x="86" y="112"/>
                  <a:pt x="89" y="111"/>
                  <a:pt x="93" y="111"/>
                </a:cubicBezTo>
                <a:cubicBezTo>
                  <a:pt x="115" y="111"/>
                  <a:pt x="148" y="115"/>
                  <a:pt x="148" y="115"/>
                </a:cubicBezTo>
                <a:cubicBezTo>
                  <a:pt x="148" y="13"/>
                  <a:pt x="148" y="13"/>
                  <a:pt x="148" y="13"/>
                </a:cubicBezTo>
                <a:cubicBezTo>
                  <a:pt x="148" y="13"/>
                  <a:pt x="127" y="0"/>
                  <a:pt x="93" y="0"/>
                </a:cubicBezTo>
                <a:close/>
                <a:moveTo>
                  <a:pt x="70" y="111"/>
                </a:moveTo>
                <a:cubicBezTo>
                  <a:pt x="70" y="111"/>
                  <a:pt x="66" y="96"/>
                  <a:pt x="49" y="96"/>
                </a:cubicBezTo>
                <a:cubicBezTo>
                  <a:pt x="33" y="96"/>
                  <a:pt x="8" y="107"/>
                  <a:pt x="8" y="107"/>
                </a:cubicBezTo>
                <a:cubicBezTo>
                  <a:pt x="8" y="19"/>
                  <a:pt x="8" y="19"/>
                  <a:pt x="8" y="19"/>
                </a:cubicBezTo>
                <a:cubicBezTo>
                  <a:pt x="8" y="19"/>
                  <a:pt x="20" y="7"/>
                  <a:pt x="53" y="7"/>
                </a:cubicBezTo>
                <a:cubicBezTo>
                  <a:pt x="66" y="7"/>
                  <a:pt x="70" y="23"/>
                  <a:pt x="70" y="23"/>
                </a:cubicBezTo>
                <a:lnTo>
                  <a:pt x="70" y="111"/>
                </a:lnTo>
                <a:close/>
                <a:moveTo>
                  <a:pt x="140" y="107"/>
                </a:moveTo>
                <a:cubicBezTo>
                  <a:pt x="140" y="107"/>
                  <a:pt x="115" y="96"/>
                  <a:pt x="98" y="96"/>
                </a:cubicBezTo>
                <a:cubicBezTo>
                  <a:pt x="82" y="96"/>
                  <a:pt x="78" y="111"/>
                  <a:pt x="78" y="111"/>
                </a:cubicBezTo>
                <a:cubicBezTo>
                  <a:pt x="78" y="23"/>
                  <a:pt x="78" y="23"/>
                  <a:pt x="78" y="23"/>
                </a:cubicBezTo>
                <a:cubicBezTo>
                  <a:pt x="78" y="23"/>
                  <a:pt x="82" y="7"/>
                  <a:pt x="94" y="7"/>
                </a:cubicBezTo>
                <a:cubicBezTo>
                  <a:pt x="127" y="7"/>
                  <a:pt x="140" y="19"/>
                  <a:pt x="140" y="19"/>
                </a:cubicBezTo>
                <a:lnTo>
                  <a:pt x="140" y="107"/>
                </a:lnTo>
                <a:close/>
              </a:path>
            </a:pathLst>
          </a:custGeom>
          <a:solidFill>
            <a:srgbClr val="2CBAB2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hape 82"/>
          <p:cNvSpPr/>
          <p:nvPr userDrawn="1"/>
        </p:nvSpPr>
        <p:spPr>
          <a:xfrm flipV="1">
            <a:off x="0" y="692150"/>
            <a:ext cx="9144000" cy="0"/>
          </a:xfrm>
          <a:prstGeom prst="line">
            <a:avLst/>
          </a:prstGeom>
          <a:ln w="25400" cap="flat" cmpd="sng">
            <a:solidFill>
              <a:srgbClr val="56A6AF"/>
            </a:solidFill>
            <a:prstDash val="solid"/>
            <a:miter lim="400000"/>
            <a:headEnd type="none" w="med" len="med"/>
            <a:tailEnd type="none" w="med" len="med"/>
          </a:ln>
        </p:spPr>
      </p:sp>
      <p:sp>
        <p:nvSpPr>
          <p:cNvPr id="7171" name="Freeform 12"/>
          <p:cNvSpPr/>
          <p:nvPr userDrawn="1"/>
        </p:nvSpPr>
        <p:spPr>
          <a:xfrm>
            <a:off x="323850" y="180975"/>
            <a:ext cx="503238" cy="439738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148" h="128">
                <a:moveTo>
                  <a:pt x="64" y="121"/>
                </a:moveTo>
                <a:cubicBezTo>
                  <a:pt x="64" y="122"/>
                  <a:pt x="64" y="122"/>
                  <a:pt x="64" y="123"/>
                </a:cubicBezTo>
                <a:cubicBezTo>
                  <a:pt x="64" y="126"/>
                  <a:pt x="68" y="128"/>
                  <a:pt x="74" y="128"/>
                </a:cubicBezTo>
                <a:cubicBezTo>
                  <a:pt x="79" y="128"/>
                  <a:pt x="83" y="126"/>
                  <a:pt x="83" y="123"/>
                </a:cubicBezTo>
                <a:cubicBezTo>
                  <a:pt x="83" y="122"/>
                  <a:pt x="83" y="122"/>
                  <a:pt x="83" y="121"/>
                </a:cubicBezTo>
                <a:cubicBezTo>
                  <a:pt x="86" y="120"/>
                  <a:pt x="89" y="118"/>
                  <a:pt x="93" y="118"/>
                </a:cubicBezTo>
                <a:cubicBezTo>
                  <a:pt x="115" y="118"/>
                  <a:pt x="148" y="123"/>
                  <a:pt x="148" y="123"/>
                </a:cubicBezTo>
                <a:cubicBezTo>
                  <a:pt x="148" y="24"/>
                  <a:pt x="148" y="24"/>
                  <a:pt x="148" y="24"/>
                </a:cubicBezTo>
                <a:cubicBezTo>
                  <a:pt x="148" y="24"/>
                  <a:pt x="144" y="23"/>
                  <a:pt x="139" y="23"/>
                </a:cubicBezTo>
                <a:cubicBezTo>
                  <a:pt x="139" y="109"/>
                  <a:pt x="139" y="109"/>
                  <a:pt x="139" y="109"/>
                </a:cubicBezTo>
                <a:cubicBezTo>
                  <a:pt x="139" y="109"/>
                  <a:pt x="113" y="98"/>
                  <a:pt x="94" y="104"/>
                </a:cubicBezTo>
                <a:cubicBezTo>
                  <a:pt x="87" y="106"/>
                  <a:pt x="81" y="114"/>
                  <a:pt x="77" y="119"/>
                </a:cubicBezTo>
                <a:cubicBezTo>
                  <a:pt x="76" y="118"/>
                  <a:pt x="76" y="118"/>
                  <a:pt x="75" y="118"/>
                </a:cubicBezTo>
                <a:cubicBezTo>
                  <a:pt x="78" y="113"/>
                  <a:pt x="83" y="103"/>
                  <a:pt x="89" y="99"/>
                </a:cubicBezTo>
                <a:cubicBezTo>
                  <a:pt x="107" y="91"/>
                  <a:pt x="131" y="96"/>
                  <a:pt x="131" y="96"/>
                </a:cubicBezTo>
                <a:cubicBezTo>
                  <a:pt x="131" y="0"/>
                  <a:pt x="131" y="0"/>
                  <a:pt x="131" y="0"/>
                </a:cubicBezTo>
                <a:cubicBezTo>
                  <a:pt x="131" y="0"/>
                  <a:pt x="122" y="2"/>
                  <a:pt x="111" y="5"/>
                </a:cubicBezTo>
                <a:cubicBezTo>
                  <a:pt x="111" y="76"/>
                  <a:pt x="111" y="76"/>
                  <a:pt x="111" y="76"/>
                </a:cubicBezTo>
                <a:cubicBezTo>
                  <a:pt x="100" y="70"/>
                  <a:pt x="100" y="70"/>
                  <a:pt x="100" y="70"/>
                </a:cubicBezTo>
                <a:cubicBezTo>
                  <a:pt x="90" y="83"/>
                  <a:pt x="90" y="83"/>
                  <a:pt x="90" y="83"/>
                </a:cubicBezTo>
                <a:cubicBezTo>
                  <a:pt x="90" y="11"/>
                  <a:pt x="90" y="11"/>
                  <a:pt x="90" y="11"/>
                </a:cubicBezTo>
                <a:cubicBezTo>
                  <a:pt x="90" y="11"/>
                  <a:pt x="90" y="11"/>
                  <a:pt x="90" y="12"/>
                </a:cubicBezTo>
                <a:cubicBezTo>
                  <a:pt x="81" y="15"/>
                  <a:pt x="74" y="26"/>
                  <a:pt x="74" y="26"/>
                </a:cubicBezTo>
                <a:cubicBezTo>
                  <a:pt x="74" y="26"/>
                  <a:pt x="66" y="15"/>
                  <a:pt x="57" y="12"/>
                </a:cubicBezTo>
                <a:cubicBezTo>
                  <a:pt x="40" y="5"/>
                  <a:pt x="16" y="0"/>
                  <a:pt x="16" y="0"/>
                </a:cubicBezTo>
                <a:cubicBezTo>
                  <a:pt x="16" y="96"/>
                  <a:pt x="16" y="96"/>
                  <a:pt x="16" y="96"/>
                </a:cubicBezTo>
                <a:cubicBezTo>
                  <a:pt x="16" y="96"/>
                  <a:pt x="40" y="91"/>
                  <a:pt x="57" y="99"/>
                </a:cubicBezTo>
                <a:cubicBezTo>
                  <a:pt x="64" y="103"/>
                  <a:pt x="69" y="113"/>
                  <a:pt x="72" y="118"/>
                </a:cubicBezTo>
                <a:cubicBezTo>
                  <a:pt x="71" y="118"/>
                  <a:pt x="71" y="118"/>
                  <a:pt x="70" y="119"/>
                </a:cubicBezTo>
                <a:cubicBezTo>
                  <a:pt x="67" y="114"/>
                  <a:pt x="60" y="106"/>
                  <a:pt x="53" y="104"/>
                </a:cubicBezTo>
                <a:cubicBezTo>
                  <a:pt x="34" y="98"/>
                  <a:pt x="8" y="109"/>
                  <a:pt x="8" y="109"/>
                </a:cubicBezTo>
                <a:cubicBezTo>
                  <a:pt x="8" y="23"/>
                  <a:pt x="8" y="23"/>
                  <a:pt x="8" y="23"/>
                </a:cubicBezTo>
                <a:cubicBezTo>
                  <a:pt x="3" y="23"/>
                  <a:pt x="0" y="24"/>
                  <a:pt x="0" y="24"/>
                </a:cubicBezTo>
                <a:cubicBezTo>
                  <a:pt x="0" y="123"/>
                  <a:pt x="0" y="123"/>
                  <a:pt x="0" y="123"/>
                </a:cubicBezTo>
                <a:cubicBezTo>
                  <a:pt x="0" y="123"/>
                  <a:pt x="32" y="118"/>
                  <a:pt x="54" y="118"/>
                </a:cubicBezTo>
                <a:cubicBezTo>
                  <a:pt x="58" y="118"/>
                  <a:pt x="61" y="120"/>
                  <a:pt x="64" y="121"/>
                </a:cubicBezTo>
                <a:close/>
              </a:path>
            </a:pathLst>
          </a:custGeom>
          <a:solidFill>
            <a:srgbClr val="2CBAB2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grpSp>
        <p:nvGrpSpPr>
          <p:cNvPr id="7172" name="组合 26"/>
          <p:cNvGrpSpPr/>
          <p:nvPr userDrawn="1"/>
        </p:nvGrpSpPr>
        <p:grpSpPr>
          <a:xfrm>
            <a:off x="179388" y="981075"/>
            <a:ext cx="777875" cy="685800"/>
            <a:chOff x="8256588" y="2308225"/>
            <a:chExt cx="962025" cy="750888"/>
          </a:xfrm>
        </p:grpSpPr>
        <p:sp>
          <p:nvSpPr>
            <p:cNvPr id="7176" name="Freeform 103"/>
            <p:cNvSpPr/>
            <p:nvPr/>
          </p:nvSpPr>
          <p:spPr>
            <a:xfrm>
              <a:off x="9053694" y="2428159"/>
              <a:ext cx="164919" cy="90385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0" y="2147483646"/>
                </a:cxn>
                <a:cxn ang="0">
                  <a:pos x="2147483646" y="0"/>
                </a:cxn>
                <a:cxn ang="0">
                  <a:pos x="2147483646" y="2147483646"/>
                </a:cxn>
              </a:cxnLst>
              <a:pathLst>
                <a:path w="104" h="56">
                  <a:moveTo>
                    <a:pt x="104" y="56"/>
                  </a:moveTo>
                  <a:lnTo>
                    <a:pt x="0" y="56"/>
                  </a:lnTo>
                  <a:lnTo>
                    <a:pt x="47" y="0"/>
                  </a:lnTo>
                  <a:lnTo>
                    <a:pt x="104" y="56"/>
                  </a:lnTo>
                  <a:close/>
                </a:path>
              </a:pathLst>
            </a:custGeom>
            <a:solidFill>
              <a:srgbClr val="86CAED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77" name="Freeform 104"/>
            <p:cNvSpPr/>
            <p:nvPr/>
          </p:nvSpPr>
          <p:spPr>
            <a:xfrm>
              <a:off x="8256588" y="2412515"/>
              <a:ext cx="510462" cy="255511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0" y="0"/>
                </a:cxn>
                <a:cxn ang="0">
                  <a:pos x="2147483646" y="0"/>
                </a:cxn>
                <a:cxn ang="0">
                  <a:pos x="2147483646" y="2147483646"/>
                </a:cxn>
              </a:cxnLst>
              <a:pathLst>
                <a:path w="322" h="161">
                  <a:moveTo>
                    <a:pt x="199" y="161"/>
                  </a:moveTo>
                  <a:lnTo>
                    <a:pt x="0" y="0"/>
                  </a:lnTo>
                  <a:lnTo>
                    <a:pt x="322" y="0"/>
                  </a:lnTo>
                  <a:lnTo>
                    <a:pt x="199" y="161"/>
                  </a:lnTo>
                  <a:close/>
                </a:path>
              </a:pathLst>
            </a:custGeom>
            <a:solidFill>
              <a:srgbClr val="218BC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78" name="Freeform 105"/>
            <p:cNvSpPr/>
            <p:nvPr/>
          </p:nvSpPr>
          <p:spPr>
            <a:xfrm>
              <a:off x="8857363" y="2428159"/>
              <a:ext cx="270938" cy="239867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0" y="2147483646"/>
                </a:cxn>
                <a:cxn ang="0">
                  <a:pos x="2147483646" y="0"/>
                </a:cxn>
                <a:cxn ang="0">
                  <a:pos x="2147483646" y="2147483646"/>
                </a:cxn>
              </a:cxnLst>
              <a:pathLst>
                <a:path w="170" h="151">
                  <a:moveTo>
                    <a:pt x="66" y="151"/>
                  </a:moveTo>
                  <a:lnTo>
                    <a:pt x="0" y="66"/>
                  </a:lnTo>
                  <a:lnTo>
                    <a:pt x="170" y="0"/>
                  </a:lnTo>
                  <a:lnTo>
                    <a:pt x="66" y="151"/>
                  </a:lnTo>
                  <a:close/>
                </a:path>
              </a:pathLst>
            </a:custGeom>
            <a:solidFill>
              <a:srgbClr val="218BC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79" name="Freeform 106"/>
            <p:cNvSpPr/>
            <p:nvPr/>
          </p:nvSpPr>
          <p:spPr>
            <a:xfrm>
              <a:off x="8331194" y="2308225"/>
              <a:ext cx="435856" cy="359801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0" y="0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pathLst>
                <a:path w="275" h="227">
                  <a:moveTo>
                    <a:pt x="152" y="227"/>
                  </a:moveTo>
                  <a:lnTo>
                    <a:pt x="0" y="0"/>
                  </a:lnTo>
                  <a:lnTo>
                    <a:pt x="275" y="66"/>
                  </a:lnTo>
                  <a:lnTo>
                    <a:pt x="152" y="227"/>
                  </a:lnTo>
                  <a:close/>
                </a:path>
              </a:pathLst>
            </a:custGeom>
            <a:solidFill>
              <a:srgbClr val="27A2D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80" name="Freeform 107"/>
            <p:cNvSpPr/>
            <p:nvPr/>
          </p:nvSpPr>
          <p:spPr>
            <a:xfrm>
              <a:off x="8572681" y="2412515"/>
              <a:ext cx="390701" cy="255511"/>
            </a:xfrm>
            <a:custGeom>
              <a:avLst/>
              <a:gdLst/>
              <a:ahLst/>
              <a:cxnLst>
                <a:cxn ang="0">
                  <a:pos x="0" y="2147483646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0" y="2147483646"/>
                </a:cxn>
              </a:cxnLst>
              <a:pathLst>
                <a:path w="246" h="161">
                  <a:moveTo>
                    <a:pt x="0" y="161"/>
                  </a:moveTo>
                  <a:lnTo>
                    <a:pt x="123" y="0"/>
                  </a:lnTo>
                  <a:lnTo>
                    <a:pt x="246" y="161"/>
                  </a:lnTo>
                  <a:lnTo>
                    <a:pt x="0" y="161"/>
                  </a:lnTo>
                  <a:close/>
                </a:path>
              </a:pathLst>
            </a:custGeom>
            <a:solidFill>
              <a:srgbClr val="86CAED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81" name="Freeform 108"/>
            <p:cNvSpPr/>
            <p:nvPr/>
          </p:nvSpPr>
          <p:spPr>
            <a:xfrm>
              <a:off x="8572681" y="2668026"/>
              <a:ext cx="390701" cy="165125"/>
            </a:xfrm>
            <a:custGeom>
              <a:avLst/>
              <a:gdLst/>
              <a:ahLst/>
              <a:cxnLst>
                <a:cxn ang="0">
                  <a:pos x="2147483646" y="2147483646"/>
                </a:cxn>
                <a:cxn ang="0">
                  <a:pos x="0" y="0"/>
                </a:cxn>
                <a:cxn ang="0">
                  <a:pos x="2147483646" y="0"/>
                </a:cxn>
                <a:cxn ang="0">
                  <a:pos x="2147483646" y="2147483646"/>
                </a:cxn>
              </a:cxnLst>
              <a:pathLst>
                <a:path w="246" h="104">
                  <a:moveTo>
                    <a:pt x="66" y="104"/>
                  </a:moveTo>
                  <a:lnTo>
                    <a:pt x="0" y="0"/>
                  </a:lnTo>
                  <a:lnTo>
                    <a:pt x="246" y="0"/>
                  </a:lnTo>
                  <a:lnTo>
                    <a:pt x="66" y="104"/>
                  </a:lnTo>
                  <a:close/>
                </a:path>
              </a:pathLst>
            </a:custGeom>
            <a:solidFill>
              <a:srgbClr val="27A2D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82" name="Freeform 109"/>
            <p:cNvSpPr/>
            <p:nvPr/>
          </p:nvSpPr>
          <p:spPr>
            <a:xfrm>
              <a:off x="8482369" y="2668026"/>
              <a:ext cx="194369" cy="391087"/>
            </a:xfrm>
            <a:custGeom>
              <a:avLst/>
              <a:gdLst/>
              <a:ahLst/>
              <a:cxnLst>
                <a:cxn ang="0">
                  <a:pos x="0" y="2147483646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0" y="2147483646"/>
                </a:cxn>
              </a:cxnLst>
              <a:pathLst>
                <a:path w="123" h="246">
                  <a:moveTo>
                    <a:pt x="0" y="246"/>
                  </a:moveTo>
                  <a:lnTo>
                    <a:pt x="57" y="0"/>
                  </a:lnTo>
                  <a:lnTo>
                    <a:pt x="123" y="104"/>
                  </a:lnTo>
                  <a:lnTo>
                    <a:pt x="0" y="246"/>
                  </a:lnTo>
                  <a:close/>
                </a:path>
              </a:pathLst>
            </a:custGeom>
            <a:solidFill>
              <a:srgbClr val="86CAED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12" name="任意多边形 34"/>
          <p:cNvSpPr/>
          <p:nvPr/>
        </p:nvSpPr>
        <p:spPr>
          <a:xfrm>
            <a:off x="758825" y="1308100"/>
            <a:ext cx="3590925" cy="896938"/>
          </a:xfrm>
          <a:custGeom>
            <a:avLst/>
            <a:gdLst>
              <a:gd name="connsiteX0" fmla="*/ 0 w 7710985"/>
              <a:gd name="connsiteY0" fmla="*/ 0 h 1678674"/>
              <a:gd name="connsiteX1" fmla="*/ 7710985 w 7710985"/>
              <a:gd name="connsiteY1" fmla="*/ 0 h 1678674"/>
              <a:gd name="connsiteX2" fmla="*/ 7710985 w 7710985"/>
              <a:gd name="connsiteY2" fmla="*/ 8202 h 1678674"/>
              <a:gd name="connsiteX3" fmla="*/ 6885302 w 7710985"/>
              <a:gd name="connsiteY3" fmla="*/ 833885 h 1678674"/>
              <a:gd name="connsiteX4" fmla="*/ 7710985 w 7710985"/>
              <a:gd name="connsiteY4" fmla="*/ 1659569 h 1678674"/>
              <a:gd name="connsiteX5" fmla="*/ 7710985 w 7710985"/>
              <a:gd name="connsiteY5" fmla="*/ 1678674 h 1678674"/>
              <a:gd name="connsiteX6" fmla="*/ 0 w 7710985"/>
              <a:gd name="connsiteY6" fmla="*/ 1678674 h 1678674"/>
              <a:gd name="connsiteX7" fmla="*/ 0 w 7710985"/>
              <a:gd name="connsiteY7" fmla="*/ 1659567 h 1678674"/>
              <a:gd name="connsiteX8" fmla="*/ 825683 w 7710985"/>
              <a:gd name="connsiteY8" fmla="*/ 833884 h 1678674"/>
              <a:gd name="connsiteX9" fmla="*/ 0 w 7710985"/>
              <a:gd name="connsiteY9" fmla="*/ 8202 h 1678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10985" h="1678674">
                <a:moveTo>
                  <a:pt x="0" y="0"/>
                </a:moveTo>
                <a:lnTo>
                  <a:pt x="7710985" y="0"/>
                </a:lnTo>
                <a:lnTo>
                  <a:pt x="7710985" y="8202"/>
                </a:lnTo>
                <a:lnTo>
                  <a:pt x="6885302" y="833885"/>
                </a:lnTo>
                <a:lnTo>
                  <a:pt x="7710985" y="1659569"/>
                </a:lnTo>
                <a:lnTo>
                  <a:pt x="7710985" y="1678674"/>
                </a:lnTo>
                <a:lnTo>
                  <a:pt x="0" y="1678674"/>
                </a:lnTo>
                <a:lnTo>
                  <a:pt x="0" y="1659567"/>
                </a:lnTo>
                <a:lnTo>
                  <a:pt x="825683" y="833884"/>
                </a:lnTo>
                <a:lnTo>
                  <a:pt x="0" y="8202"/>
                </a:lnTo>
                <a:close/>
              </a:path>
            </a:pathLst>
          </a:custGeom>
          <a:solidFill>
            <a:srgbClr val="2DA9FD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本章小结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17.png"/>
          <p:cNvPicPr>
            <a:picLocks noChangeAspect="1"/>
          </p:cNvPicPr>
          <p:nvPr userDrawn="1"/>
        </p:nvPicPr>
        <p:blipFill>
          <a:blip r:embed="rId2"/>
          <a:srcRect b="27200"/>
          <a:stretch>
            <a:fillRect/>
          </a:stretch>
        </p:blipFill>
        <p:spPr>
          <a:xfrm>
            <a:off x="7938" y="2293938"/>
            <a:ext cx="9136062" cy="2935287"/>
          </a:xfrm>
          <a:prstGeom prst="rect">
            <a:avLst/>
          </a:prstGeom>
          <a:noFill/>
          <a:ln w="12700">
            <a:noFill/>
          </a:ln>
        </p:spPr>
      </p:pic>
      <p:cxnSp>
        <p:nvCxnSpPr>
          <p:cNvPr id="3" name="直接连接符 21"/>
          <p:cNvCxnSpPr/>
          <p:nvPr/>
        </p:nvCxnSpPr>
        <p:spPr>
          <a:xfrm>
            <a:off x="7938" y="908050"/>
            <a:ext cx="9136063" cy="0"/>
          </a:xfrm>
          <a:prstGeom prst="line">
            <a:avLst/>
          </a:prstGeom>
          <a:ln w="25400">
            <a:solidFill>
              <a:srgbClr val="2CBA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782638" y="3154363"/>
            <a:ext cx="7102475" cy="9223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roadway" panose="04040905080B02020502" pitchFamily="82" charset="0"/>
                <a:ea typeface="微软雅黑" panose="020B0503020204020204" pitchFamily="34" charset="-122"/>
                <a:cs typeface="+mn-cs"/>
              </a:rPr>
              <a:t>Thank  You</a:t>
            </a:r>
            <a:endParaRPr kumimoji="0" lang="zh-CN" altLang="en-US" sz="5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roadway" panose="04040905080B02020502" pitchFamily="82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istrator\Desktop\3b95abf9-798b-4c22-99af-e17754c34ea2.jpg_wh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3304" y="1635224"/>
            <a:ext cx="5715000" cy="381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矩形 7"/>
          <p:cNvSpPr/>
          <p:nvPr/>
        </p:nvSpPr>
        <p:spPr>
          <a:xfrm>
            <a:off x="0" y="1268413"/>
            <a:ext cx="9144000" cy="4537075"/>
          </a:xfrm>
          <a:prstGeom prst="rect">
            <a:avLst/>
          </a:prstGeom>
          <a:solidFill>
            <a:schemeClr val="tx1">
              <a:lumMod val="95000"/>
              <a:lumOff val="5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hape 87"/>
          <p:cNvSpPr>
            <a:spLocks noChangeArrowheads="1"/>
          </p:cNvSpPr>
          <p:nvPr/>
        </p:nvSpPr>
        <p:spPr bwMode="auto">
          <a:xfrm>
            <a:off x="0" y="2349500"/>
            <a:ext cx="9144000" cy="2592388"/>
          </a:xfrm>
          <a:prstGeom prst="rect">
            <a:avLst/>
          </a:prstGeom>
          <a:solidFill>
            <a:srgbClr val="2CBAB2">
              <a:alpha val="85097"/>
            </a:srgbClr>
          </a:solidFill>
          <a:ln>
            <a:noFill/>
          </a:ln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1" name="Shape 82"/>
          <p:cNvSpPr/>
          <p:nvPr userDrawn="1"/>
        </p:nvSpPr>
        <p:spPr>
          <a:xfrm flipV="1">
            <a:off x="0" y="692150"/>
            <a:ext cx="9144000" cy="0"/>
          </a:xfrm>
          <a:prstGeom prst="line">
            <a:avLst/>
          </a:prstGeom>
          <a:ln w="25400" cap="flat" cmpd="sng">
            <a:solidFill>
              <a:srgbClr val="56A6AF"/>
            </a:solidFill>
            <a:prstDash val="solid"/>
            <a:miter lim="400000"/>
            <a:headEnd type="none" w="med" len="med"/>
            <a:tailEnd type="none" w="med" len="med"/>
          </a:ln>
        </p:spPr>
      </p:sp>
      <p:sp>
        <p:nvSpPr>
          <p:cNvPr id="4103" name="Freeform 12"/>
          <p:cNvSpPr/>
          <p:nvPr userDrawn="1"/>
        </p:nvSpPr>
        <p:spPr>
          <a:xfrm>
            <a:off x="323850" y="180975"/>
            <a:ext cx="503238" cy="439738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148" h="128">
                <a:moveTo>
                  <a:pt x="64" y="121"/>
                </a:moveTo>
                <a:cubicBezTo>
                  <a:pt x="64" y="122"/>
                  <a:pt x="64" y="122"/>
                  <a:pt x="64" y="123"/>
                </a:cubicBezTo>
                <a:cubicBezTo>
                  <a:pt x="64" y="126"/>
                  <a:pt x="68" y="128"/>
                  <a:pt x="74" y="128"/>
                </a:cubicBezTo>
                <a:cubicBezTo>
                  <a:pt x="79" y="128"/>
                  <a:pt x="83" y="126"/>
                  <a:pt x="83" y="123"/>
                </a:cubicBezTo>
                <a:cubicBezTo>
                  <a:pt x="83" y="122"/>
                  <a:pt x="83" y="122"/>
                  <a:pt x="83" y="121"/>
                </a:cubicBezTo>
                <a:cubicBezTo>
                  <a:pt x="86" y="120"/>
                  <a:pt x="89" y="118"/>
                  <a:pt x="93" y="118"/>
                </a:cubicBezTo>
                <a:cubicBezTo>
                  <a:pt x="115" y="118"/>
                  <a:pt x="148" y="123"/>
                  <a:pt x="148" y="123"/>
                </a:cubicBezTo>
                <a:cubicBezTo>
                  <a:pt x="148" y="24"/>
                  <a:pt x="148" y="24"/>
                  <a:pt x="148" y="24"/>
                </a:cubicBezTo>
                <a:cubicBezTo>
                  <a:pt x="148" y="24"/>
                  <a:pt x="144" y="23"/>
                  <a:pt x="139" y="23"/>
                </a:cubicBezTo>
                <a:cubicBezTo>
                  <a:pt x="139" y="109"/>
                  <a:pt x="139" y="109"/>
                  <a:pt x="139" y="109"/>
                </a:cubicBezTo>
                <a:cubicBezTo>
                  <a:pt x="139" y="109"/>
                  <a:pt x="113" y="98"/>
                  <a:pt x="94" y="104"/>
                </a:cubicBezTo>
                <a:cubicBezTo>
                  <a:pt x="87" y="106"/>
                  <a:pt x="81" y="114"/>
                  <a:pt x="77" y="119"/>
                </a:cubicBezTo>
                <a:cubicBezTo>
                  <a:pt x="76" y="118"/>
                  <a:pt x="76" y="118"/>
                  <a:pt x="75" y="118"/>
                </a:cubicBezTo>
                <a:cubicBezTo>
                  <a:pt x="78" y="113"/>
                  <a:pt x="83" y="103"/>
                  <a:pt x="89" y="99"/>
                </a:cubicBezTo>
                <a:cubicBezTo>
                  <a:pt x="107" y="91"/>
                  <a:pt x="131" y="96"/>
                  <a:pt x="131" y="96"/>
                </a:cubicBezTo>
                <a:cubicBezTo>
                  <a:pt x="131" y="0"/>
                  <a:pt x="131" y="0"/>
                  <a:pt x="131" y="0"/>
                </a:cubicBezTo>
                <a:cubicBezTo>
                  <a:pt x="131" y="0"/>
                  <a:pt x="122" y="2"/>
                  <a:pt x="111" y="5"/>
                </a:cubicBezTo>
                <a:cubicBezTo>
                  <a:pt x="111" y="76"/>
                  <a:pt x="111" y="76"/>
                  <a:pt x="111" y="76"/>
                </a:cubicBezTo>
                <a:cubicBezTo>
                  <a:pt x="100" y="70"/>
                  <a:pt x="100" y="70"/>
                  <a:pt x="100" y="70"/>
                </a:cubicBezTo>
                <a:cubicBezTo>
                  <a:pt x="90" y="83"/>
                  <a:pt x="90" y="83"/>
                  <a:pt x="90" y="83"/>
                </a:cubicBezTo>
                <a:cubicBezTo>
                  <a:pt x="90" y="11"/>
                  <a:pt x="90" y="11"/>
                  <a:pt x="90" y="11"/>
                </a:cubicBezTo>
                <a:cubicBezTo>
                  <a:pt x="90" y="11"/>
                  <a:pt x="90" y="11"/>
                  <a:pt x="90" y="12"/>
                </a:cubicBezTo>
                <a:cubicBezTo>
                  <a:pt x="81" y="15"/>
                  <a:pt x="74" y="26"/>
                  <a:pt x="74" y="26"/>
                </a:cubicBezTo>
                <a:cubicBezTo>
                  <a:pt x="74" y="26"/>
                  <a:pt x="66" y="15"/>
                  <a:pt x="57" y="12"/>
                </a:cubicBezTo>
                <a:cubicBezTo>
                  <a:pt x="40" y="5"/>
                  <a:pt x="16" y="0"/>
                  <a:pt x="16" y="0"/>
                </a:cubicBezTo>
                <a:cubicBezTo>
                  <a:pt x="16" y="96"/>
                  <a:pt x="16" y="96"/>
                  <a:pt x="16" y="96"/>
                </a:cubicBezTo>
                <a:cubicBezTo>
                  <a:pt x="16" y="96"/>
                  <a:pt x="40" y="91"/>
                  <a:pt x="57" y="99"/>
                </a:cubicBezTo>
                <a:cubicBezTo>
                  <a:pt x="64" y="103"/>
                  <a:pt x="69" y="113"/>
                  <a:pt x="72" y="118"/>
                </a:cubicBezTo>
                <a:cubicBezTo>
                  <a:pt x="71" y="118"/>
                  <a:pt x="71" y="118"/>
                  <a:pt x="70" y="119"/>
                </a:cubicBezTo>
                <a:cubicBezTo>
                  <a:pt x="67" y="114"/>
                  <a:pt x="60" y="106"/>
                  <a:pt x="53" y="104"/>
                </a:cubicBezTo>
                <a:cubicBezTo>
                  <a:pt x="34" y="98"/>
                  <a:pt x="8" y="109"/>
                  <a:pt x="8" y="109"/>
                </a:cubicBezTo>
                <a:cubicBezTo>
                  <a:pt x="8" y="23"/>
                  <a:pt x="8" y="23"/>
                  <a:pt x="8" y="23"/>
                </a:cubicBezTo>
                <a:cubicBezTo>
                  <a:pt x="3" y="23"/>
                  <a:pt x="0" y="24"/>
                  <a:pt x="0" y="24"/>
                </a:cubicBezTo>
                <a:cubicBezTo>
                  <a:pt x="0" y="123"/>
                  <a:pt x="0" y="123"/>
                  <a:pt x="0" y="123"/>
                </a:cubicBezTo>
                <a:cubicBezTo>
                  <a:pt x="0" y="123"/>
                  <a:pt x="32" y="118"/>
                  <a:pt x="54" y="118"/>
                </a:cubicBezTo>
                <a:cubicBezTo>
                  <a:pt x="58" y="118"/>
                  <a:pt x="61" y="120"/>
                  <a:pt x="64" y="121"/>
                </a:cubicBezTo>
                <a:close/>
              </a:path>
            </a:pathLst>
          </a:custGeom>
          <a:solidFill>
            <a:srgbClr val="2CBAB2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7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8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TextBox 4"/>
          <p:cNvSpPr txBox="1"/>
          <p:nvPr/>
        </p:nvSpPr>
        <p:spPr>
          <a:xfrm>
            <a:off x="3814763" y="1766888"/>
            <a:ext cx="5108575" cy="10779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1" hangingPunct="1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第四章</a:t>
            </a:r>
            <a:endParaRPr lang="en-US" altLang="zh-CN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hangingPunct="1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老年心肺系统常见疾病康复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TextBox 3"/>
          <p:cNvSpPr txBox="1"/>
          <p:nvPr/>
        </p:nvSpPr>
        <p:spPr>
          <a:xfrm>
            <a:off x="1116013" y="188913"/>
            <a:ext cx="3222625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l" eaLnBrk="1" hangingPunct="1"/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</a:t>
            </a:r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 慢性阻塞性肺疾病康复</a:t>
            </a:r>
            <a:endParaRPr lang="zh-CN" altLang="en-US" b="1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59" name="内容占位符 2"/>
          <p:cNvSpPr txBox="1"/>
          <p:nvPr/>
        </p:nvSpPr>
        <p:spPr>
          <a:xfrm>
            <a:off x="468313" y="1268413"/>
            <a:ext cx="8229600" cy="438943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（三）临床表现及功能障碍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功能障碍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）生理功能受损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呼吸功能受限、病理性呼吸模式、呼吸肌无力、能耗增加、循环功能受限、运动功能受限。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）心理功能受限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）日常生活活动受限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）参与能力受限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extBox 3"/>
          <p:cNvSpPr txBox="1"/>
          <p:nvPr/>
        </p:nvSpPr>
        <p:spPr>
          <a:xfrm>
            <a:off x="1116013" y="188913"/>
            <a:ext cx="3222625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l" eaLnBrk="1" hangingPunct="1"/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</a:t>
            </a:r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 慢性阻塞性肺疾病康复</a:t>
            </a:r>
            <a:endParaRPr lang="zh-CN" altLang="en-US" b="1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483" name="内容占位符 2"/>
          <p:cNvSpPr txBox="1"/>
          <p:nvPr/>
        </p:nvSpPr>
        <p:spPr>
          <a:xfrm>
            <a:off x="468313" y="1052513"/>
            <a:ext cx="8229600" cy="5541962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（四）辅助检查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肺功能检查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判断持续气流受限的主要客观目标。使用支气管扩张剂后，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FEV1/FVC&lt;0.70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可确定为持续气流受限。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胸部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线片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慢阻肺早期胸片可无异常变化，以后可出现肺纹理增粗、紊乱等非特异性改变，也可出现肺气肿改变。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胸部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CT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可发现慢阻肺小气道病变、肺气肿，其主要临床意义为排除其他具有相似症状的呼吸系统疾病。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TextBox 3"/>
          <p:cNvSpPr txBox="1"/>
          <p:nvPr/>
        </p:nvSpPr>
        <p:spPr>
          <a:xfrm>
            <a:off x="1116013" y="188913"/>
            <a:ext cx="3222625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l" eaLnBrk="1" hangingPunct="1"/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</a:t>
            </a:r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 慢性阻塞性肺疾病康复</a:t>
            </a:r>
            <a:endParaRPr lang="zh-CN" altLang="en-US" b="1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507" name="内容占位符 2"/>
          <p:cNvSpPr txBox="1"/>
          <p:nvPr/>
        </p:nvSpPr>
        <p:spPr>
          <a:xfrm>
            <a:off x="468313" y="1052513"/>
            <a:ext cx="8229600" cy="31686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（四）辅助检查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血气检查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对确定发生高碳酸血症、低氧血症、酸碱平衡失调，判断是否存在呼吸衰竭及类型有重要价值。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5.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其他   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COPD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合并细菌感染时，外周血白细胞增高，核左移。痰培养可能查出病原菌。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TextBox 3"/>
          <p:cNvSpPr txBox="1"/>
          <p:nvPr/>
        </p:nvSpPr>
        <p:spPr>
          <a:xfrm>
            <a:off x="1116013" y="188913"/>
            <a:ext cx="3222625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l" eaLnBrk="1" hangingPunct="1"/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</a:t>
            </a:r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 慢性阻塞性肺疾病康复</a:t>
            </a:r>
            <a:endParaRPr lang="zh-CN" altLang="en-US" b="1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531" name="内容占位符 2"/>
          <p:cNvSpPr txBox="1"/>
          <p:nvPr/>
        </p:nvSpPr>
        <p:spPr>
          <a:xfrm>
            <a:off x="395288" y="1196975"/>
            <a:ext cx="8229600" cy="302418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（五）诊断及标准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COPD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诊断应根据病史、危险因素接触史、体征及实验室检查等资料综合分析确定。存在不完全可逆性气流受限是诊断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COPD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的必备条件，肺功能检查是诊断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COPD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的金标准。用支气管舒张剂后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FEV1&lt;80%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预计值及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FEV1/FVC&lt;70%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可确定为不完全可逆性气流受限。胸部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线检查有助于确定肺过度充气的程度及与其他肺部疾病鉴别。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TextBox 1"/>
          <p:cNvSpPr txBox="1"/>
          <p:nvPr/>
        </p:nvSpPr>
        <p:spPr>
          <a:xfrm>
            <a:off x="3058161" y="2781300"/>
            <a:ext cx="3027680" cy="15684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1" hangingPunct="1">
              <a:lnSpc>
                <a:spcPct val="150000"/>
              </a:lnSpc>
            </a:pP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第二节</a:t>
            </a:r>
            <a:endParaRPr lang="en-US" altLang="zh-CN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坠积性肺炎康复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TextBox 2"/>
          <p:cNvSpPr txBox="1"/>
          <p:nvPr/>
        </p:nvSpPr>
        <p:spPr>
          <a:xfrm>
            <a:off x="2771775" y="2387600"/>
            <a:ext cx="4367213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坠积性肺炎的定义、康复评定和康复治疗 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15" name="TextBox 3"/>
          <p:cNvSpPr txBox="1"/>
          <p:nvPr/>
        </p:nvSpPr>
        <p:spPr>
          <a:xfrm>
            <a:off x="2771775" y="5003800"/>
            <a:ext cx="2767013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坠积性肺炎的诊断、症状 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16" name="TextBox 4"/>
          <p:cNvSpPr txBox="1"/>
          <p:nvPr/>
        </p:nvSpPr>
        <p:spPr>
          <a:xfrm>
            <a:off x="2771775" y="3692525"/>
            <a:ext cx="2081213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坠积性肺炎的预防 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317" name="组合 5"/>
          <p:cNvGrpSpPr/>
          <p:nvPr/>
        </p:nvGrpSpPr>
        <p:grpSpPr>
          <a:xfrm>
            <a:off x="1116013" y="2205038"/>
            <a:ext cx="604837" cy="642937"/>
            <a:chOff x="2714625" y="4456113"/>
            <a:chExt cx="908051" cy="909638"/>
          </a:xfrm>
        </p:grpSpPr>
        <p:sp>
          <p:nvSpPr>
            <p:cNvPr id="13333" name="Oval 157"/>
            <p:cNvSpPr/>
            <p:nvPr/>
          </p:nvSpPr>
          <p:spPr>
            <a:xfrm>
              <a:off x="2836863" y="4579938"/>
              <a:ext cx="785813" cy="785813"/>
            </a:xfrm>
            <a:prstGeom prst="ellipse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p>
              <a:pPr eaLnBrk="1" hangingPunct="1"/>
              <a:endParaRPr lang="zh-CN" altLang="en-US" dirty="0">
                <a:latin typeface="Calibri" panose="020F0502020204030204" pitchFamily="34" charset="0"/>
              </a:endParaRPr>
            </a:p>
          </p:txBody>
        </p:sp>
        <p:sp>
          <p:nvSpPr>
            <p:cNvPr id="13334" name="Freeform 158"/>
            <p:cNvSpPr>
              <a:spLocks noEditPoints="1"/>
            </p:cNvSpPr>
            <p:nvPr/>
          </p:nvSpPr>
          <p:spPr>
            <a:xfrm>
              <a:off x="2857500" y="4600575"/>
              <a:ext cx="742950" cy="742950"/>
            </a:xfrm>
            <a:custGeom>
              <a:avLst/>
              <a:gdLst>
                <a:gd name="txL" fmla="*/ 0 w 103"/>
                <a:gd name="txT" fmla="*/ 0 h 103"/>
                <a:gd name="txR" fmla="*/ 103 w 103"/>
                <a:gd name="txB" fmla="*/ 103 h 103"/>
              </a:gdLst>
              <a:ahLst/>
              <a:cxnLst>
                <a:cxn ang="0">
                  <a:pos x="2147483646" y="0"/>
                </a:cxn>
                <a:cxn ang="0">
                  <a:pos x="0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103" h="103">
                  <a:moveTo>
                    <a:pt x="51" y="0"/>
                  </a:moveTo>
                  <a:cubicBezTo>
                    <a:pt x="23" y="0"/>
                    <a:pt x="0" y="23"/>
                    <a:pt x="0" y="51"/>
                  </a:cubicBezTo>
                  <a:cubicBezTo>
                    <a:pt x="0" y="80"/>
                    <a:pt x="23" y="103"/>
                    <a:pt x="51" y="103"/>
                  </a:cubicBezTo>
                  <a:cubicBezTo>
                    <a:pt x="80" y="103"/>
                    <a:pt x="103" y="80"/>
                    <a:pt x="103" y="51"/>
                  </a:cubicBezTo>
                  <a:cubicBezTo>
                    <a:pt x="103" y="23"/>
                    <a:pt x="80" y="0"/>
                    <a:pt x="51" y="0"/>
                  </a:cubicBezTo>
                  <a:close/>
                  <a:moveTo>
                    <a:pt x="51" y="98"/>
                  </a:moveTo>
                  <a:cubicBezTo>
                    <a:pt x="26" y="98"/>
                    <a:pt x="5" y="77"/>
                    <a:pt x="5" y="51"/>
                  </a:cubicBezTo>
                  <a:cubicBezTo>
                    <a:pt x="5" y="26"/>
                    <a:pt x="26" y="5"/>
                    <a:pt x="51" y="5"/>
                  </a:cubicBezTo>
                  <a:cubicBezTo>
                    <a:pt x="77" y="5"/>
                    <a:pt x="98" y="26"/>
                    <a:pt x="98" y="51"/>
                  </a:cubicBezTo>
                  <a:cubicBezTo>
                    <a:pt x="98" y="77"/>
                    <a:pt x="77" y="98"/>
                    <a:pt x="51" y="98"/>
                  </a:cubicBezTo>
                  <a:close/>
                  <a:moveTo>
                    <a:pt x="51" y="13"/>
                  </a:moveTo>
                  <a:cubicBezTo>
                    <a:pt x="30" y="13"/>
                    <a:pt x="13" y="30"/>
                    <a:pt x="13" y="51"/>
                  </a:cubicBezTo>
                  <a:cubicBezTo>
                    <a:pt x="13" y="72"/>
                    <a:pt x="30" y="89"/>
                    <a:pt x="51" y="89"/>
                  </a:cubicBezTo>
                  <a:cubicBezTo>
                    <a:pt x="72" y="89"/>
                    <a:pt x="89" y="72"/>
                    <a:pt x="89" y="51"/>
                  </a:cubicBezTo>
                  <a:cubicBezTo>
                    <a:pt x="89" y="30"/>
                    <a:pt x="72" y="13"/>
                    <a:pt x="51" y="13"/>
                  </a:cubicBezTo>
                  <a:close/>
                  <a:moveTo>
                    <a:pt x="51" y="84"/>
                  </a:moveTo>
                  <a:cubicBezTo>
                    <a:pt x="33" y="84"/>
                    <a:pt x="19" y="69"/>
                    <a:pt x="19" y="51"/>
                  </a:cubicBezTo>
                  <a:cubicBezTo>
                    <a:pt x="19" y="33"/>
                    <a:pt x="33" y="19"/>
                    <a:pt x="51" y="19"/>
                  </a:cubicBezTo>
                  <a:cubicBezTo>
                    <a:pt x="69" y="19"/>
                    <a:pt x="84" y="33"/>
                    <a:pt x="84" y="51"/>
                  </a:cubicBezTo>
                  <a:cubicBezTo>
                    <a:pt x="84" y="69"/>
                    <a:pt x="69" y="84"/>
                    <a:pt x="51" y="84"/>
                  </a:cubicBezTo>
                  <a:close/>
                  <a:moveTo>
                    <a:pt x="51" y="27"/>
                  </a:moveTo>
                  <a:cubicBezTo>
                    <a:pt x="38" y="27"/>
                    <a:pt x="27" y="38"/>
                    <a:pt x="27" y="51"/>
                  </a:cubicBezTo>
                  <a:cubicBezTo>
                    <a:pt x="27" y="65"/>
                    <a:pt x="38" y="76"/>
                    <a:pt x="51" y="76"/>
                  </a:cubicBezTo>
                  <a:cubicBezTo>
                    <a:pt x="65" y="76"/>
                    <a:pt x="76" y="65"/>
                    <a:pt x="76" y="51"/>
                  </a:cubicBezTo>
                  <a:cubicBezTo>
                    <a:pt x="76" y="38"/>
                    <a:pt x="65" y="27"/>
                    <a:pt x="51" y="27"/>
                  </a:cubicBezTo>
                  <a:close/>
                  <a:moveTo>
                    <a:pt x="51" y="70"/>
                  </a:moveTo>
                  <a:cubicBezTo>
                    <a:pt x="41" y="70"/>
                    <a:pt x="33" y="62"/>
                    <a:pt x="33" y="51"/>
                  </a:cubicBezTo>
                  <a:cubicBezTo>
                    <a:pt x="33" y="41"/>
                    <a:pt x="41" y="32"/>
                    <a:pt x="51" y="32"/>
                  </a:cubicBezTo>
                  <a:cubicBezTo>
                    <a:pt x="62" y="32"/>
                    <a:pt x="70" y="41"/>
                    <a:pt x="70" y="51"/>
                  </a:cubicBezTo>
                  <a:cubicBezTo>
                    <a:pt x="70" y="62"/>
                    <a:pt x="62" y="70"/>
                    <a:pt x="51" y="70"/>
                  </a:cubicBezTo>
                  <a:close/>
                  <a:moveTo>
                    <a:pt x="51" y="41"/>
                  </a:moveTo>
                  <a:cubicBezTo>
                    <a:pt x="45" y="41"/>
                    <a:pt x="41" y="45"/>
                    <a:pt x="41" y="51"/>
                  </a:cubicBezTo>
                  <a:cubicBezTo>
                    <a:pt x="41" y="57"/>
                    <a:pt x="45" y="62"/>
                    <a:pt x="51" y="62"/>
                  </a:cubicBezTo>
                  <a:cubicBezTo>
                    <a:pt x="57" y="62"/>
                    <a:pt x="62" y="57"/>
                    <a:pt x="62" y="51"/>
                  </a:cubicBezTo>
                  <a:cubicBezTo>
                    <a:pt x="62" y="45"/>
                    <a:pt x="57" y="41"/>
                    <a:pt x="51" y="41"/>
                  </a:cubicBezTo>
                  <a:close/>
                </a:path>
              </a:pathLst>
            </a:custGeom>
            <a:solidFill>
              <a:srgbClr val="E9564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35" name="Freeform 159"/>
            <p:cNvSpPr/>
            <p:nvPr/>
          </p:nvSpPr>
          <p:spPr>
            <a:xfrm>
              <a:off x="2822575" y="4456113"/>
              <a:ext cx="142875" cy="231775"/>
            </a:xfrm>
            <a:custGeom>
              <a:avLst/>
              <a:gdLst>
                <a:gd name="txL" fmla="*/ 0 w 90"/>
                <a:gd name="txT" fmla="*/ 0 h 146"/>
                <a:gd name="txR" fmla="*/ 90 w 90"/>
                <a:gd name="txB" fmla="*/ 146 h 146"/>
              </a:gdLst>
              <a:ahLst/>
              <a:cxnLst>
                <a:cxn ang="0">
                  <a:pos x="2147483646" y="2147483646"/>
                </a:cxn>
                <a:cxn ang="0">
                  <a:pos x="0" y="2147483646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90" h="146">
                  <a:moveTo>
                    <a:pt x="81" y="146"/>
                  </a:moveTo>
                  <a:lnTo>
                    <a:pt x="0" y="60"/>
                  </a:lnTo>
                  <a:lnTo>
                    <a:pt x="4" y="0"/>
                  </a:lnTo>
                  <a:lnTo>
                    <a:pt x="90" y="82"/>
                  </a:lnTo>
                  <a:lnTo>
                    <a:pt x="81" y="146"/>
                  </a:lnTo>
                  <a:close/>
                </a:path>
              </a:pathLst>
            </a:custGeom>
            <a:solidFill>
              <a:srgbClr val="E9564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36" name="Freeform 160"/>
            <p:cNvSpPr/>
            <p:nvPr/>
          </p:nvSpPr>
          <p:spPr>
            <a:xfrm>
              <a:off x="2714625" y="4565650"/>
              <a:ext cx="230188" cy="142875"/>
            </a:xfrm>
            <a:custGeom>
              <a:avLst/>
              <a:gdLst>
                <a:gd name="txL" fmla="*/ 0 w 145"/>
                <a:gd name="txT" fmla="*/ 0 h 90"/>
                <a:gd name="txR" fmla="*/ 145 w 145"/>
                <a:gd name="txB" fmla="*/ 90 h 90"/>
              </a:gdLst>
              <a:ahLst/>
              <a:cxnLst>
                <a:cxn ang="0">
                  <a:pos x="2147483646" y="2147483646"/>
                </a:cxn>
                <a:cxn ang="0">
                  <a:pos x="2147483646" y="0"/>
                </a:cxn>
                <a:cxn ang="0">
                  <a:pos x="0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145" h="90">
                  <a:moveTo>
                    <a:pt x="145" y="81"/>
                  </a:moveTo>
                  <a:lnTo>
                    <a:pt x="59" y="0"/>
                  </a:lnTo>
                  <a:lnTo>
                    <a:pt x="0" y="4"/>
                  </a:lnTo>
                  <a:lnTo>
                    <a:pt x="81" y="90"/>
                  </a:lnTo>
                  <a:lnTo>
                    <a:pt x="145" y="81"/>
                  </a:lnTo>
                  <a:close/>
                </a:path>
              </a:pathLst>
            </a:custGeom>
            <a:solidFill>
              <a:srgbClr val="E9564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37" name="Freeform 161"/>
            <p:cNvSpPr/>
            <p:nvPr/>
          </p:nvSpPr>
          <p:spPr>
            <a:xfrm>
              <a:off x="2800350" y="4555300"/>
              <a:ext cx="439738" cy="439738"/>
            </a:xfrm>
            <a:custGeom>
              <a:avLst/>
              <a:gdLst>
                <a:gd name="txL" fmla="*/ 0 w 61"/>
                <a:gd name="txT" fmla="*/ 0 h 61"/>
                <a:gd name="txR" fmla="*/ 61 w 61"/>
                <a:gd name="txB" fmla="*/ 61 h 61"/>
              </a:gdLst>
              <a:ahLst/>
              <a:cxnLst>
                <a:cxn ang="0">
                  <a:pos x="2147483646" y="2147483646"/>
                </a:cxn>
                <a:cxn ang="0">
                  <a:pos x="0" y="2147483646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61" h="61">
                  <a:moveTo>
                    <a:pt x="57" y="59"/>
                  </a:moveTo>
                  <a:cubicBezTo>
                    <a:pt x="54" y="56"/>
                    <a:pt x="0" y="3"/>
                    <a:pt x="0" y="3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56" y="54"/>
                    <a:pt x="59" y="57"/>
                  </a:cubicBezTo>
                  <a:cubicBezTo>
                    <a:pt x="61" y="58"/>
                    <a:pt x="58" y="61"/>
                    <a:pt x="57" y="59"/>
                  </a:cubicBezTo>
                  <a:close/>
                </a:path>
              </a:pathLst>
            </a:custGeom>
            <a:solidFill>
              <a:srgbClr val="2D2D2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13318" name="矩形 11"/>
          <p:cNvSpPr/>
          <p:nvPr/>
        </p:nvSpPr>
        <p:spPr>
          <a:xfrm>
            <a:off x="1757363" y="2382838"/>
            <a:ext cx="1030287" cy="4016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掌 握：</a:t>
            </a:r>
            <a:endParaRPr lang="zh-CN" altLang="en-US" sz="20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13319" name="组合 12"/>
          <p:cNvGrpSpPr/>
          <p:nvPr/>
        </p:nvGrpSpPr>
        <p:grpSpPr>
          <a:xfrm>
            <a:off x="1139825" y="3573463"/>
            <a:ext cx="609600" cy="555625"/>
            <a:chOff x="2707482" y="4579938"/>
            <a:chExt cx="915194" cy="785813"/>
          </a:xfrm>
        </p:grpSpPr>
        <p:sp>
          <p:nvSpPr>
            <p:cNvPr id="13328" name="Oval 157"/>
            <p:cNvSpPr/>
            <p:nvPr/>
          </p:nvSpPr>
          <p:spPr>
            <a:xfrm>
              <a:off x="2836863" y="4579938"/>
              <a:ext cx="785813" cy="785813"/>
            </a:xfrm>
            <a:prstGeom prst="ellipse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p>
              <a:pPr eaLnBrk="1" hangingPunct="1"/>
              <a:endParaRPr lang="zh-CN" altLang="en-US" dirty="0">
                <a:latin typeface="Calibri" panose="020F0502020204030204" pitchFamily="34" charset="0"/>
              </a:endParaRPr>
            </a:p>
          </p:txBody>
        </p:sp>
        <p:sp>
          <p:nvSpPr>
            <p:cNvPr id="13329" name="Freeform 158"/>
            <p:cNvSpPr>
              <a:spLocks noEditPoints="1"/>
            </p:cNvSpPr>
            <p:nvPr/>
          </p:nvSpPr>
          <p:spPr>
            <a:xfrm>
              <a:off x="2857500" y="4600575"/>
              <a:ext cx="742950" cy="742950"/>
            </a:xfrm>
            <a:custGeom>
              <a:avLst/>
              <a:gdLst>
                <a:gd name="txL" fmla="*/ 0 w 103"/>
                <a:gd name="txT" fmla="*/ 0 h 103"/>
                <a:gd name="txR" fmla="*/ 103 w 103"/>
                <a:gd name="txB" fmla="*/ 103 h 103"/>
              </a:gdLst>
              <a:ahLst/>
              <a:cxnLst>
                <a:cxn ang="0">
                  <a:pos x="2147483646" y="0"/>
                </a:cxn>
                <a:cxn ang="0">
                  <a:pos x="0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103" h="103">
                  <a:moveTo>
                    <a:pt x="51" y="0"/>
                  </a:moveTo>
                  <a:cubicBezTo>
                    <a:pt x="23" y="0"/>
                    <a:pt x="0" y="23"/>
                    <a:pt x="0" y="51"/>
                  </a:cubicBezTo>
                  <a:cubicBezTo>
                    <a:pt x="0" y="80"/>
                    <a:pt x="23" y="103"/>
                    <a:pt x="51" y="103"/>
                  </a:cubicBezTo>
                  <a:cubicBezTo>
                    <a:pt x="80" y="103"/>
                    <a:pt x="103" y="80"/>
                    <a:pt x="103" y="51"/>
                  </a:cubicBezTo>
                  <a:cubicBezTo>
                    <a:pt x="103" y="23"/>
                    <a:pt x="80" y="0"/>
                    <a:pt x="51" y="0"/>
                  </a:cubicBezTo>
                  <a:close/>
                  <a:moveTo>
                    <a:pt x="51" y="98"/>
                  </a:moveTo>
                  <a:cubicBezTo>
                    <a:pt x="26" y="98"/>
                    <a:pt x="5" y="77"/>
                    <a:pt x="5" y="51"/>
                  </a:cubicBezTo>
                  <a:cubicBezTo>
                    <a:pt x="5" y="26"/>
                    <a:pt x="26" y="5"/>
                    <a:pt x="51" y="5"/>
                  </a:cubicBezTo>
                  <a:cubicBezTo>
                    <a:pt x="77" y="5"/>
                    <a:pt x="98" y="26"/>
                    <a:pt x="98" y="51"/>
                  </a:cubicBezTo>
                  <a:cubicBezTo>
                    <a:pt x="98" y="77"/>
                    <a:pt x="77" y="98"/>
                    <a:pt x="51" y="98"/>
                  </a:cubicBezTo>
                  <a:close/>
                  <a:moveTo>
                    <a:pt x="51" y="13"/>
                  </a:moveTo>
                  <a:cubicBezTo>
                    <a:pt x="30" y="13"/>
                    <a:pt x="13" y="30"/>
                    <a:pt x="13" y="51"/>
                  </a:cubicBezTo>
                  <a:cubicBezTo>
                    <a:pt x="13" y="72"/>
                    <a:pt x="30" y="89"/>
                    <a:pt x="51" y="89"/>
                  </a:cubicBezTo>
                  <a:cubicBezTo>
                    <a:pt x="72" y="89"/>
                    <a:pt x="89" y="72"/>
                    <a:pt x="89" y="51"/>
                  </a:cubicBezTo>
                  <a:cubicBezTo>
                    <a:pt x="89" y="30"/>
                    <a:pt x="72" y="13"/>
                    <a:pt x="51" y="13"/>
                  </a:cubicBezTo>
                  <a:close/>
                  <a:moveTo>
                    <a:pt x="51" y="84"/>
                  </a:moveTo>
                  <a:cubicBezTo>
                    <a:pt x="33" y="84"/>
                    <a:pt x="19" y="69"/>
                    <a:pt x="19" y="51"/>
                  </a:cubicBezTo>
                  <a:cubicBezTo>
                    <a:pt x="19" y="33"/>
                    <a:pt x="33" y="19"/>
                    <a:pt x="51" y="19"/>
                  </a:cubicBezTo>
                  <a:cubicBezTo>
                    <a:pt x="69" y="19"/>
                    <a:pt x="84" y="33"/>
                    <a:pt x="84" y="51"/>
                  </a:cubicBezTo>
                  <a:cubicBezTo>
                    <a:pt x="84" y="69"/>
                    <a:pt x="69" y="84"/>
                    <a:pt x="51" y="84"/>
                  </a:cubicBezTo>
                  <a:close/>
                  <a:moveTo>
                    <a:pt x="51" y="27"/>
                  </a:moveTo>
                  <a:cubicBezTo>
                    <a:pt x="38" y="27"/>
                    <a:pt x="27" y="38"/>
                    <a:pt x="27" y="51"/>
                  </a:cubicBezTo>
                  <a:cubicBezTo>
                    <a:pt x="27" y="65"/>
                    <a:pt x="38" y="76"/>
                    <a:pt x="51" y="76"/>
                  </a:cubicBezTo>
                  <a:cubicBezTo>
                    <a:pt x="65" y="76"/>
                    <a:pt x="76" y="65"/>
                    <a:pt x="76" y="51"/>
                  </a:cubicBezTo>
                  <a:cubicBezTo>
                    <a:pt x="76" y="38"/>
                    <a:pt x="65" y="27"/>
                    <a:pt x="51" y="27"/>
                  </a:cubicBezTo>
                  <a:close/>
                  <a:moveTo>
                    <a:pt x="51" y="70"/>
                  </a:moveTo>
                  <a:cubicBezTo>
                    <a:pt x="41" y="70"/>
                    <a:pt x="33" y="62"/>
                    <a:pt x="33" y="51"/>
                  </a:cubicBezTo>
                  <a:cubicBezTo>
                    <a:pt x="33" y="41"/>
                    <a:pt x="41" y="32"/>
                    <a:pt x="51" y="32"/>
                  </a:cubicBezTo>
                  <a:cubicBezTo>
                    <a:pt x="62" y="32"/>
                    <a:pt x="70" y="41"/>
                    <a:pt x="70" y="51"/>
                  </a:cubicBezTo>
                  <a:cubicBezTo>
                    <a:pt x="70" y="62"/>
                    <a:pt x="62" y="70"/>
                    <a:pt x="51" y="70"/>
                  </a:cubicBezTo>
                  <a:close/>
                  <a:moveTo>
                    <a:pt x="51" y="41"/>
                  </a:moveTo>
                  <a:cubicBezTo>
                    <a:pt x="45" y="41"/>
                    <a:pt x="41" y="45"/>
                    <a:pt x="41" y="51"/>
                  </a:cubicBezTo>
                  <a:cubicBezTo>
                    <a:pt x="41" y="57"/>
                    <a:pt x="45" y="62"/>
                    <a:pt x="51" y="62"/>
                  </a:cubicBezTo>
                  <a:cubicBezTo>
                    <a:pt x="57" y="62"/>
                    <a:pt x="62" y="57"/>
                    <a:pt x="62" y="51"/>
                  </a:cubicBezTo>
                  <a:cubicBezTo>
                    <a:pt x="62" y="45"/>
                    <a:pt x="57" y="41"/>
                    <a:pt x="51" y="41"/>
                  </a:cubicBezTo>
                  <a:close/>
                </a:path>
              </a:pathLst>
            </a:custGeom>
            <a:solidFill>
              <a:srgbClr val="E9564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30" name="Freeform 159"/>
            <p:cNvSpPr/>
            <p:nvPr/>
          </p:nvSpPr>
          <p:spPr>
            <a:xfrm>
              <a:off x="2822575" y="4631395"/>
              <a:ext cx="142875" cy="231775"/>
            </a:xfrm>
            <a:custGeom>
              <a:avLst/>
              <a:gdLst>
                <a:gd name="txL" fmla="*/ 0 w 90"/>
                <a:gd name="txT" fmla="*/ 0 h 146"/>
                <a:gd name="txR" fmla="*/ 90 w 90"/>
                <a:gd name="txB" fmla="*/ 146 h 146"/>
              </a:gdLst>
              <a:ahLst/>
              <a:cxnLst>
                <a:cxn ang="0">
                  <a:pos x="2147483646" y="2147483646"/>
                </a:cxn>
                <a:cxn ang="0">
                  <a:pos x="0" y="2147483646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90" h="146">
                  <a:moveTo>
                    <a:pt x="81" y="146"/>
                  </a:moveTo>
                  <a:lnTo>
                    <a:pt x="0" y="60"/>
                  </a:lnTo>
                  <a:lnTo>
                    <a:pt x="4" y="0"/>
                  </a:lnTo>
                  <a:lnTo>
                    <a:pt x="90" y="82"/>
                  </a:lnTo>
                  <a:lnTo>
                    <a:pt x="81" y="146"/>
                  </a:lnTo>
                  <a:close/>
                </a:path>
              </a:pathLst>
            </a:custGeom>
            <a:solidFill>
              <a:srgbClr val="E9564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31" name="Freeform 160"/>
            <p:cNvSpPr/>
            <p:nvPr/>
          </p:nvSpPr>
          <p:spPr>
            <a:xfrm>
              <a:off x="2707482" y="4747282"/>
              <a:ext cx="230187" cy="142875"/>
            </a:xfrm>
            <a:custGeom>
              <a:avLst/>
              <a:gdLst>
                <a:gd name="txL" fmla="*/ 0 w 145"/>
                <a:gd name="txT" fmla="*/ 0 h 90"/>
                <a:gd name="txR" fmla="*/ 145 w 145"/>
                <a:gd name="txB" fmla="*/ 90 h 90"/>
              </a:gdLst>
              <a:ahLst/>
              <a:cxnLst>
                <a:cxn ang="0">
                  <a:pos x="2147483646" y="2147483646"/>
                </a:cxn>
                <a:cxn ang="0">
                  <a:pos x="2147483646" y="0"/>
                </a:cxn>
                <a:cxn ang="0">
                  <a:pos x="0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145" h="90">
                  <a:moveTo>
                    <a:pt x="145" y="81"/>
                  </a:moveTo>
                  <a:lnTo>
                    <a:pt x="59" y="0"/>
                  </a:lnTo>
                  <a:lnTo>
                    <a:pt x="0" y="4"/>
                  </a:lnTo>
                  <a:lnTo>
                    <a:pt x="81" y="90"/>
                  </a:lnTo>
                  <a:lnTo>
                    <a:pt x="145" y="81"/>
                  </a:lnTo>
                  <a:close/>
                </a:path>
              </a:pathLst>
            </a:custGeom>
            <a:solidFill>
              <a:srgbClr val="E9564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32" name="Freeform 161"/>
            <p:cNvSpPr/>
            <p:nvPr/>
          </p:nvSpPr>
          <p:spPr>
            <a:xfrm>
              <a:off x="2800350" y="4728725"/>
              <a:ext cx="439737" cy="439738"/>
            </a:xfrm>
            <a:custGeom>
              <a:avLst/>
              <a:gdLst>
                <a:gd name="txL" fmla="*/ 0 w 61"/>
                <a:gd name="txT" fmla="*/ 0 h 61"/>
                <a:gd name="txR" fmla="*/ 61 w 61"/>
                <a:gd name="txB" fmla="*/ 61 h 61"/>
              </a:gdLst>
              <a:ahLst/>
              <a:cxnLst>
                <a:cxn ang="0">
                  <a:pos x="2147483646" y="2147483646"/>
                </a:cxn>
                <a:cxn ang="0">
                  <a:pos x="0" y="2147483646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61" h="61">
                  <a:moveTo>
                    <a:pt x="57" y="59"/>
                  </a:moveTo>
                  <a:cubicBezTo>
                    <a:pt x="54" y="56"/>
                    <a:pt x="0" y="3"/>
                    <a:pt x="0" y="3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56" y="54"/>
                    <a:pt x="59" y="57"/>
                  </a:cubicBezTo>
                  <a:cubicBezTo>
                    <a:pt x="61" y="58"/>
                    <a:pt x="58" y="61"/>
                    <a:pt x="57" y="59"/>
                  </a:cubicBezTo>
                  <a:close/>
                </a:path>
              </a:pathLst>
            </a:custGeom>
            <a:solidFill>
              <a:srgbClr val="2D2D2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13320" name="矩形 18"/>
          <p:cNvSpPr/>
          <p:nvPr/>
        </p:nvSpPr>
        <p:spPr>
          <a:xfrm>
            <a:off x="1749425" y="3697288"/>
            <a:ext cx="1031875" cy="4000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sz="2000" b="1" dirty="0">
                <a:solidFill>
                  <a:srgbClr val="2CBAB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熟 悉：</a:t>
            </a:r>
            <a:endParaRPr lang="zh-CN" altLang="en-US" sz="2000" dirty="0">
              <a:solidFill>
                <a:srgbClr val="2CBAB2"/>
              </a:solidFill>
              <a:latin typeface="Calibri" panose="020F0502020204030204" pitchFamily="34" charset="0"/>
            </a:endParaRPr>
          </a:p>
        </p:txBody>
      </p:sp>
      <p:grpSp>
        <p:nvGrpSpPr>
          <p:cNvPr id="13321" name="组合 19"/>
          <p:cNvGrpSpPr/>
          <p:nvPr/>
        </p:nvGrpSpPr>
        <p:grpSpPr>
          <a:xfrm>
            <a:off x="1138238" y="4797425"/>
            <a:ext cx="611187" cy="555625"/>
            <a:chOff x="2704823" y="4579938"/>
            <a:chExt cx="917853" cy="785813"/>
          </a:xfrm>
        </p:grpSpPr>
        <p:sp>
          <p:nvSpPr>
            <p:cNvPr id="13323" name="Oval 157"/>
            <p:cNvSpPr/>
            <p:nvPr/>
          </p:nvSpPr>
          <p:spPr>
            <a:xfrm>
              <a:off x="2836863" y="4579938"/>
              <a:ext cx="785813" cy="785813"/>
            </a:xfrm>
            <a:prstGeom prst="ellipse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p>
              <a:pPr eaLnBrk="1" hangingPunct="1"/>
              <a:endParaRPr lang="zh-CN" altLang="en-US" dirty="0">
                <a:latin typeface="Calibri" panose="020F0502020204030204" pitchFamily="34" charset="0"/>
              </a:endParaRPr>
            </a:p>
          </p:txBody>
        </p:sp>
        <p:sp>
          <p:nvSpPr>
            <p:cNvPr id="13324" name="Freeform 158"/>
            <p:cNvSpPr>
              <a:spLocks noEditPoints="1"/>
            </p:cNvSpPr>
            <p:nvPr/>
          </p:nvSpPr>
          <p:spPr>
            <a:xfrm>
              <a:off x="2857500" y="4600575"/>
              <a:ext cx="742950" cy="742950"/>
            </a:xfrm>
            <a:custGeom>
              <a:avLst/>
              <a:gdLst>
                <a:gd name="txL" fmla="*/ 0 w 103"/>
                <a:gd name="txT" fmla="*/ 0 h 103"/>
                <a:gd name="txR" fmla="*/ 103 w 103"/>
                <a:gd name="txB" fmla="*/ 103 h 103"/>
              </a:gdLst>
              <a:ahLst/>
              <a:cxnLst>
                <a:cxn ang="0">
                  <a:pos x="2147483646" y="0"/>
                </a:cxn>
                <a:cxn ang="0">
                  <a:pos x="0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103" h="103">
                  <a:moveTo>
                    <a:pt x="51" y="0"/>
                  </a:moveTo>
                  <a:cubicBezTo>
                    <a:pt x="23" y="0"/>
                    <a:pt x="0" y="23"/>
                    <a:pt x="0" y="51"/>
                  </a:cubicBezTo>
                  <a:cubicBezTo>
                    <a:pt x="0" y="80"/>
                    <a:pt x="23" y="103"/>
                    <a:pt x="51" y="103"/>
                  </a:cubicBezTo>
                  <a:cubicBezTo>
                    <a:pt x="80" y="103"/>
                    <a:pt x="103" y="80"/>
                    <a:pt x="103" y="51"/>
                  </a:cubicBezTo>
                  <a:cubicBezTo>
                    <a:pt x="103" y="23"/>
                    <a:pt x="80" y="0"/>
                    <a:pt x="51" y="0"/>
                  </a:cubicBezTo>
                  <a:close/>
                  <a:moveTo>
                    <a:pt x="51" y="98"/>
                  </a:moveTo>
                  <a:cubicBezTo>
                    <a:pt x="26" y="98"/>
                    <a:pt x="5" y="77"/>
                    <a:pt x="5" y="51"/>
                  </a:cubicBezTo>
                  <a:cubicBezTo>
                    <a:pt x="5" y="26"/>
                    <a:pt x="26" y="5"/>
                    <a:pt x="51" y="5"/>
                  </a:cubicBezTo>
                  <a:cubicBezTo>
                    <a:pt x="77" y="5"/>
                    <a:pt x="98" y="26"/>
                    <a:pt x="98" y="51"/>
                  </a:cubicBezTo>
                  <a:cubicBezTo>
                    <a:pt x="98" y="77"/>
                    <a:pt x="77" y="98"/>
                    <a:pt x="51" y="98"/>
                  </a:cubicBezTo>
                  <a:close/>
                  <a:moveTo>
                    <a:pt x="51" y="13"/>
                  </a:moveTo>
                  <a:cubicBezTo>
                    <a:pt x="30" y="13"/>
                    <a:pt x="13" y="30"/>
                    <a:pt x="13" y="51"/>
                  </a:cubicBezTo>
                  <a:cubicBezTo>
                    <a:pt x="13" y="72"/>
                    <a:pt x="30" y="89"/>
                    <a:pt x="51" y="89"/>
                  </a:cubicBezTo>
                  <a:cubicBezTo>
                    <a:pt x="72" y="89"/>
                    <a:pt x="89" y="72"/>
                    <a:pt x="89" y="51"/>
                  </a:cubicBezTo>
                  <a:cubicBezTo>
                    <a:pt x="89" y="30"/>
                    <a:pt x="72" y="13"/>
                    <a:pt x="51" y="13"/>
                  </a:cubicBezTo>
                  <a:close/>
                  <a:moveTo>
                    <a:pt x="51" y="84"/>
                  </a:moveTo>
                  <a:cubicBezTo>
                    <a:pt x="33" y="84"/>
                    <a:pt x="19" y="69"/>
                    <a:pt x="19" y="51"/>
                  </a:cubicBezTo>
                  <a:cubicBezTo>
                    <a:pt x="19" y="33"/>
                    <a:pt x="33" y="19"/>
                    <a:pt x="51" y="19"/>
                  </a:cubicBezTo>
                  <a:cubicBezTo>
                    <a:pt x="69" y="19"/>
                    <a:pt x="84" y="33"/>
                    <a:pt x="84" y="51"/>
                  </a:cubicBezTo>
                  <a:cubicBezTo>
                    <a:pt x="84" y="69"/>
                    <a:pt x="69" y="84"/>
                    <a:pt x="51" y="84"/>
                  </a:cubicBezTo>
                  <a:close/>
                  <a:moveTo>
                    <a:pt x="51" y="27"/>
                  </a:moveTo>
                  <a:cubicBezTo>
                    <a:pt x="38" y="27"/>
                    <a:pt x="27" y="38"/>
                    <a:pt x="27" y="51"/>
                  </a:cubicBezTo>
                  <a:cubicBezTo>
                    <a:pt x="27" y="65"/>
                    <a:pt x="38" y="76"/>
                    <a:pt x="51" y="76"/>
                  </a:cubicBezTo>
                  <a:cubicBezTo>
                    <a:pt x="65" y="76"/>
                    <a:pt x="76" y="65"/>
                    <a:pt x="76" y="51"/>
                  </a:cubicBezTo>
                  <a:cubicBezTo>
                    <a:pt x="76" y="38"/>
                    <a:pt x="65" y="27"/>
                    <a:pt x="51" y="27"/>
                  </a:cubicBezTo>
                  <a:close/>
                  <a:moveTo>
                    <a:pt x="51" y="70"/>
                  </a:moveTo>
                  <a:cubicBezTo>
                    <a:pt x="41" y="70"/>
                    <a:pt x="33" y="62"/>
                    <a:pt x="33" y="51"/>
                  </a:cubicBezTo>
                  <a:cubicBezTo>
                    <a:pt x="33" y="41"/>
                    <a:pt x="41" y="32"/>
                    <a:pt x="51" y="32"/>
                  </a:cubicBezTo>
                  <a:cubicBezTo>
                    <a:pt x="62" y="32"/>
                    <a:pt x="70" y="41"/>
                    <a:pt x="70" y="51"/>
                  </a:cubicBezTo>
                  <a:cubicBezTo>
                    <a:pt x="70" y="62"/>
                    <a:pt x="62" y="70"/>
                    <a:pt x="51" y="70"/>
                  </a:cubicBezTo>
                  <a:close/>
                  <a:moveTo>
                    <a:pt x="51" y="41"/>
                  </a:moveTo>
                  <a:cubicBezTo>
                    <a:pt x="45" y="41"/>
                    <a:pt x="41" y="45"/>
                    <a:pt x="41" y="51"/>
                  </a:cubicBezTo>
                  <a:cubicBezTo>
                    <a:pt x="41" y="57"/>
                    <a:pt x="45" y="62"/>
                    <a:pt x="51" y="62"/>
                  </a:cubicBezTo>
                  <a:cubicBezTo>
                    <a:pt x="57" y="62"/>
                    <a:pt x="62" y="57"/>
                    <a:pt x="62" y="51"/>
                  </a:cubicBezTo>
                  <a:cubicBezTo>
                    <a:pt x="62" y="45"/>
                    <a:pt x="57" y="41"/>
                    <a:pt x="51" y="41"/>
                  </a:cubicBezTo>
                  <a:close/>
                </a:path>
              </a:pathLst>
            </a:custGeom>
            <a:solidFill>
              <a:srgbClr val="E9564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25" name="Freeform 159"/>
            <p:cNvSpPr/>
            <p:nvPr/>
          </p:nvSpPr>
          <p:spPr>
            <a:xfrm>
              <a:off x="2813516" y="4767011"/>
              <a:ext cx="142874" cy="231775"/>
            </a:xfrm>
            <a:custGeom>
              <a:avLst/>
              <a:gdLst>
                <a:gd name="txL" fmla="*/ 0 w 90"/>
                <a:gd name="txT" fmla="*/ 0 h 146"/>
                <a:gd name="txR" fmla="*/ 90 w 90"/>
                <a:gd name="txB" fmla="*/ 146 h 146"/>
              </a:gdLst>
              <a:ahLst/>
              <a:cxnLst>
                <a:cxn ang="0">
                  <a:pos x="2147483646" y="2147483646"/>
                </a:cxn>
                <a:cxn ang="0">
                  <a:pos x="0" y="2147483646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90" h="146">
                  <a:moveTo>
                    <a:pt x="81" y="146"/>
                  </a:moveTo>
                  <a:lnTo>
                    <a:pt x="0" y="60"/>
                  </a:lnTo>
                  <a:lnTo>
                    <a:pt x="4" y="0"/>
                  </a:lnTo>
                  <a:lnTo>
                    <a:pt x="90" y="82"/>
                  </a:lnTo>
                  <a:lnTo>
                    <a:pt x="81" y="146"/>
                  </a:lnTo>
                  <a:close/>
                </a:path>
              </a:pathLst>
            </a:custGeom>
            <a:solidFill>
              <a:srgbClr val="E9564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26" name="Freeform 160"/>
            <p:cNvSpPr/>
            <p:nvPr/>
          </p:nvSpPr>
          <p:spPr>
            <a:xfrm>
              <a:off x="2704823" y="4882899"/>
              <a:ext cx="230187" cy="142875"/>
            </a:xfrm>
            <a:custGeom>
              <a:avLst/>
              <a:gdLst>
                <a:gd name="txL" fmla="*/ 0 w 145"/>
                <a:gd name="txT" fmla="*/ 0 h 90"/>
                <a:gd name="txR" fmla="*/ 145 w 145"/>
                <a:gd name="txB" fmla="*/ 90 h 90"/>
              </a:gdLst>
              <a:ahLst/>
              <a:cxnLst>
                <a:cxn ang="0">
                  <a:pos x="2147483646" y="2147483646"/>
                </a:cxn>
                <a:cxn ang="0">
                  <a:pos x="2147483646" y="0"/>
                </a:cxn>
                <a:cxn ang="0">
                  <a:pos x="0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145" h="90">
                  <a:moveTo>
                    <a:pt x="145" y="81"/>
                  </a:moveTo>
                  <a:lnTo>
                    <a:pt x="59" y="0"/>
                  </a:lnTo>
                  <a:lnTo>
                    <a:pt x="0" y="4"/>
                  </a:lnTo>
                  <a:lnTo>
                    <a:pt x="81" y="90"/>
                  </a:lnTo>
                  <a:lnTo>
                    <a:pt x="145" y="81"/>
                  </a:lnTo>
                  <a:close/>
                </a:path>
              </a:pathLst>
            </a:custGeom>
            <a:solidFill>
              <a:srgbClr val="E9564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27" name="Freeform 161"/>
            <p:cNvSpPr/>
            <p:nvPr/>
          </p:nvSpPr>
          <p:spPr>
            <a:xfrm>
              <a:off x="2800350" y="4852550"/>
              <a:ext cx="439738" cy="439738"/>
            </a:xfrm>
            <a:custGeom>
              <a:avLst/>
              <a:gdLst>
                <a:gd name="txL" fmla="*/ 0 w 61"/>
                <a:gd name="txT" fmla="*/ 0 h 61"/>
                <a:gd name="txR" fmla="*/ 61 w 61"/>
                <a:gd name="txB" fmla="*/ 61 h 61"/>
              </a:gdLst>
              <a:ahLst/>
              <a:cxnLst>
                <a:cxn ang="0">
                  <a:pos x="2147483646" y="2147483646"/>
                </a:cxn>
                <a:cxn ang="0">
                  <a:pos x="0" y="2147483646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61" h="61">
                  <a:moveTo>
                    <a:pt x="57" y="59"/>
                  </a:moveTo>
                  <a:cubicBezTo>
                    <a:pt x="54" y="56"/>
                    <a:pt x="0" y="3"/>
                    <a:pt x="0" y="3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56" y="54"/>
                    <a:pt x="59" y="57"/>
                  </a:cubicBezTo>
                  <a:cubicBezTo>
                    <a:pt x="61" y="58"/>
                    <a:pt x="58" y="61"/>
                    <a:pt x="57" y="59"/>
                  </a:cubicBezTo>
                  <a:close/>
                </a:path>
              </a:pathLst>
            </a:custGeom>
            <a:solidFill>
              <a:srgbClr val="2D2D2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13322" name="矩形 25"/>
          <p:cNvSpPr/>
          <p:nvPr/>
        </p:nvSpPr>
        <p:spPr>
          <a:xfrm>
            <a:off x="1749425" y="4976813"/>
            <a:ext cx="1031875" cy="4000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sz="20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了 解：</a:t>
            </a:r>
            <a:endParaRPr lang="zh-CN" altLang="en-US" sz="2000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extBox 3"/>
          <p:cNvSpPr txBox="1"/>
          <p:nvPr/>
        </p:nvSpPr>
        <p:spPr>
          <a:xfrm>
            <a:off x="1116013" y="188913"/>
            <a:ext cx="2536825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第二节 坠积性肺炎康复</a:t>
            </a:r>
            <a:endParaRPr lang="zh-CN" altLang="en-US" b="1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39" name="Shape 105"/>
          <p:cNvSpPr/>
          <p:nvPr/>
        </p:nvSpPr>
        <p:spPr>
          <a:xfrm>
            <a:off x="684213" y="1390650"/>
            <a:ext cx="6048375" cy="657225"/>
          </a:xfrm>
          <a:prstGeom prst="rect">
            <a:avLst/>
          </a:prstGeom>
          <a:noFill/>
          <a:ln w="12700">
            <a:noFill/>
          </a:ln>
        </p:spPr>
        <p:txBody>
          <a:bodyPr lIns="50800" tIns="50800" rIns="50800" bIns="50800" anchor="ctr">
            <a:spAutoFit/>
          </a:bodyPr>
          <a:p>
            <a:pPr eaLnBrk="1" hangingPunct="1"/>
            <a:r>
              <a:rPr lang="zh-CN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一、概述</a:t>
            </a:r>
            <a:endParaRPr lang="zh-CN" altLang="zh-CN" sz="3600" b="1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340" name="内容占位符 2"/>
          <p:cNvSpPr txBox="1"/>
          <p:nvPr/>
        </p:nvSpPr>
        <p:spPr>
          <a:xfrm>
            <a:off x="457200" y="1935163"/>
            <a:ext cx="8229600" cy="2874962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（一）定义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C000"/>
              </a:buClr>
              <a:buSzPct val="95000"/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坠积性肺炎是指呼吸道分泌物难于排出，淤积于中小气管，成为细菌良好的培养基 ，从而诱发的肺部感染性疾病 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C000"/>
              </a:buClr>
              <a:buSzPct val="95000"/>
              <a:buFont typeface="Wingdings" panose="05000000000000000000" pitchFamily="2" charset="2"/>
              <a:buChar char="Ø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是老年病人常见的临床并发症 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extBox 3"/>
          <p:cNvSpPr txBox="1"/>
          <p:nvPr/>
        </p:nvSpPr>
        <p:spPr>
          <a:xfrm>
            <a:off x="1116013" y="188913"/>
            <a:ext cx="2536825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l" eaLnBrk="1" hangingPunct="1"/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</a:t>
            </a:r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 坠积性肺炎康复</a:t>
            </a:r>
            <a:endParaRPr lang="zh-CN" altLang="en-US" b="1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531" name="内容占位符 2"/>
          <p:cNvSpPr txBox="1"/>
          <p:nvPr/>
        </p:nvSpPr>
        <p:spPr bwMode="auto">
          <a:xfrm>
            <a:off x="539750" y="1557338"/>
            <a:ext cx="8229600" cy="46958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9BBB59"/>
              </a:buClr>
              <a:buSzPct val="95000"/>
              <a:buFont typeface="Wingdings 2" panose="05020102010507070707" pitchFamily="18" charset="2"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ongti SC Regular"/>
              </a:rPr>
              <a:t>（二）病因及发病机制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ongti SC Regular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95000"/>
              <a:buFont typeface="Wingdings" panose="05000000000000000000" pitchFamily="2" charset="2"/>
              <a:buChar char="Ø"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ongti SC Regular"/>
              </a:rPr>
              <a:t>年龄因素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ongti SC Regular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95000"/>
              <a:buFont typeface="Wingdings" panose="05000000000000000000" pitchFamily="2" charset="2"/>
              <a:buChar char="Ø"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ongti SC Regular"/>
              </a:rPr>
              <a:t>  长期卧床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ongti SC Regular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95000"/>
              <a:buFont typeface="Wingdings" panose="05000000000000000000" pitchFamily="2" charset="2"/>
              <a:buChar char="Ø"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ongti SC Regular"/>
              </a:rPr>
              <a:t>  呼吸肌麻痹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ongti SC Regular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95000"/>
              <a:buFont typeface="Wingdings" panose="05000000000000000000" pitchFamily="2" charset="2"/>
              <a:buChar char="Ø"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ongti SC Regular"/>
              </a:rPr>
              <a:t>  呼吸道清除功能减弱或消失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ongti SC Regular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95000"/>
              <a:buFont typeface="Wingdings" panose="05000000000000000000" pitchFamily="2" charset="2"/>
              <a:buChar char="Ø"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ongti SC Regular"/>
              </a:rPr>
              <a:t>  侵入性操作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ongti SC Regular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95000"/>
              <a:buFont typeface="Wingdings" panose="05000000000000000000" pitchFamily="2" charset="2"/>
              <a:buChar char="Ø"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ongti SC Regular"/>
              </a:rPr>
              <a:t>  全身性因素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ongti SC Regular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9BBB59"/>
              </a:buClr>
              <a:buSzPct val="95000"/>
              <a:buFont typeface="Wingdings 2" panose="05020102010507070707" pitchFamily="18" charset="2"/>
              <a:buNone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ongti SC Regular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extBox 3"/>
          <p:cNvSpPr txBox="1"/>
          <p:nvPr/>
        </p:nvSpPr>
        <p:spPr>
          <a:xfrm>
            <a:off x="1116013" y="188913"/>
            <a:ext cx="2536825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l" eaLnBrk="1" hangingPunct="1"/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</a:t>
            </a:r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 坠积性肺炎康复</a:t>
            </a:r>
            <a:endParaRPr lang="zh-CN" altLang="en-US" b="1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387" name="内容占位符 2"/>
          <p:cNvSpPr txBox="1"/>
          <p:nvPr/>
        </p:nvSpPr>
        <p:spPr>
          <a:xfrm>
            <a:off x="468313" y="1341438"/>
            <a:ext cx="8229600" cy="438943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（三）临床表现及功能障碍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临床表现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临床症状以发热、咳嗽和咳痰为主，尤以咳痰不利，痰液</a:t>
            </a:r>
            <a:r>
              <a:rPr lang="zh-CN" altLang="en-US" sz="2000" dirty="0">
                <a:latin typeface="Arial" panose="020B0604020202020204" pitchFamily="34" charset="0"/>
                <a:ea typeface="微软雅黑" panose="020B0503020204020204" pitchFamily="34" charset="-122"/>
              </a:rPr>
              <a:t>黏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稠而致呛咳发生为其主要特点。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实验室检查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血常规一般为白细胞增多，中性粒细胞比例增高；痰菌检查和痰培养阳性。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肺部影像学检查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双肺野斑片状、小点状、双小片状模糊致密影，或双侧或单侧肺下部不规则小片状密度增高影，边缘模糊密度不均匀。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extBox 3"/>
          <p:cNvSpPr txBox="1"/>
          <p:nvPr/>
        </p:nvSpPr>
        <p:spPr>
          <a:xfrm>
            <a:off x="1116013" y="188913"/>
            <a:ext cx="2536825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l" eaLnBrk="1" hangingPunct="1"/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</a:t>
            </a:r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 坠积性肺炎康复</a:t>
            </a:r>
            <a:endParaRPr lang="zh-CN" altLang="en-US" b="1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411" name="内容占位符 2"/>
          <p:cNvSpPr txBox="1"/>
          <p:nvPr/>
        </p:nvSpPr>
        <p:spPr>
          <a:xfrm>
            <a:off x="468313" y="1484313"/>
            <a:ext cx="8229600" cy="38163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（三）临床表现及功能障碍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</a:pP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功能障碍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坠积性肺炎功能障碍主要表现在以下四个方面：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）生理功能障碍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）心理功能障碍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）日常生活活动能力障碍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）社会参与能力受限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extBox 1"/>
          <p:cNvSpPr txBox="1"/>
          <p:nvPr/>
        </p:nvSpPr>
        <p:spPr>
          <a:xfrm>
            <a:off x="2627313" y="2263775"/>
            <a:ext cx="6624637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第一节 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慢性阻塞性肺疾病康复概述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67" name="TextBox 2"/>
          <p:cNvSpPr txBox="1"/>
          <p:nvPr/>
        </p:nvSpPr>
        <p:spPr>
          <a:xfrm>
            <a:off x="2630488" y="3402330"/>
            <a:ext cx="6384925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第二节 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坠积性肺炎康复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概述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69" name="Shape 46"/>
          <p:cNvSpPr/>
          <p:nvPr/>
        </p:nvSpPr>
        <p:spPr>
          <a:xfrm>
            <a:off x="2014538" y="2349500"/>
            <a:ext cx="508000" cy="508000"/>
          </a:xfrm>
          <a:custGeom>
            <a:avLst/>
            <a:gdLst>
              <a:gd name="txL" fmla="*/ 0 w 19678"/>
              <a:gd name="txT" fmla="*/ 0 h 19678"/>
              <a:gd name="txR" fmla="*/ 19678 w 19678"/>
              <a:gd name="txB" fmla="*/ 19678 h 19678"/>
            </a:gdLst>
            <a:ahLst/>
            <a:cxnLst>
              <a:cxn ang="0">
                <a:pos x="2147483646" y="2147483646"/>
              </a:cxn>
              <a:cxn ang="5898240">
                <a:pos x="2147483646" y="2147483646"/>
              </a:cxn>
              <a:cxn ang="11796480">
                <a:pos x="2147483646" y="2147483646"/>
              </a:cxn>
              <a:cxn ang="17694720">
                <a:pos x="2147483646" y="2147483646"/>
              </a:cxn>
            </a:cxnLst>
            <a:rect l="txL" t="txT" r="txR" b="txB"/>
            <a:pathLst>
              <a:path w="19678" h="19678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>
              <a:alpha val="100000"/>
            </a:srgbClr>
          </a:solidFill>
          <a:ln w="101600" cap="flat" cmpd="sng">
            <a:solidFill>
              <a:srgbClr val="FFC000">
                <a:alpha val="100000"/>
              </a:srgbClr>
            </a:solidFill>
            <a:prstDash val="solid"/>
            <a:miter lim="400000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7" name="Shape 47"/>
          <p:cNvSpPr/>
          <p:nvPr/>
        </p:nvSpPr>
        <p:spPr>
          <a:xfrm>
            <a:off x="2014538" y="3402013"/>
            <a:ext cx="508000" cy="50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8" h="19678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 w="101600">
            <a:solidFill>
              <a:srgbClr val="FFC000"/>
            </a:solidFill>
            <a:miter lim="400000"/>
          </a:ln>
        </p:spPr>
        <p:txBody>
          <a:bodyPr lIns="0" tIns="0" rIns="0" bIns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TextBox 3"/>
          <p:cNvSpPr txBox="1"/>
          <p:nvPr/>
        </p:nvSpPr>
        <p:spPr>
          <a:xfrm>
            <a:off x="1116013" y="188913"/>
            <a:ext cx="2536825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l" eaLnBrk="1" hangingPunct="1"/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</a:t>
            </a:r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 坠积性肺炎康复</a:t>
            </a:r>
            <a:endParaRPr lang="zh-CN" altLang="en-US" b="1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内容占位符 2"/>
          <p:cNvSpPr txBox="1"/>
          <p:nvPr/>
        </p:nvSpPr>
        <p:spPr>
          <a:xfrm>
            <a:off x="468313" y="1268413"/>
            <a:ext cx="8229600" cy="36004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（四）辅助检查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病人白细胞总数和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或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嗜中性粒细胞比例增高。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 X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线胸片显示肺部炎性浸润性病变。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慢性呼吸道疾患病人稳定期继发性感染，并有病原学改变或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线胸片显示与入院时比较有明显改变或新病变。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动脉血气分析，是判断肺炎严重程度的重要指标，肺炎病人可由于弥散面积减小，导致血氧饱和度下降，氧分压下降，酸碱失衡。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TextBox 1"/>
          <p:cNvSpPr txBox="1"/>
          <p:nvPr/>
        </p:nvSpPr>
        <p:spPr>
          <a:xfrm>
            <a:off x="2448561" y="2781300"/>
            <a:ext cx="4246880" cy="15684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 eaLnBrk="1" hangingPunct="1">
              <a:lnSpc>
                <a:spcPct val="150000"/>
              </a:lnSpc>
            </a:pP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第一节</a:t>
            </a:r>
            <a:endParaRPr lang="en-US" altLang="zh-CN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慢性阻塞性肺疾病康复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TextBox 2"/>
          <p:cNvSpPr txBox="1"/>
          <p:nvPr/>
        </p:nvSpPr>
        <p:spPr>
          <a:xfrm>
            <a:off x="2771775" y="2411413"/>
            <a:ext cx="49847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慢性阻塞性肺疾病的定义、康复评定和康复治疗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15" name="TextBox 3"/>
          <p:cNvSpPr txBox="1"/>
          <p:nvPr/>
        </p:nvSpPr>
        <p:spPr>
          <a:xfrm>
            <a:off x="2771775" y="5003800"/>
            <a:ext cx="33845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慢性阻塞性肺疾病的诊断、症状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16" name="TextBox 4"/>
          <p:cNvSpPr txBox="1"/>
          <p:nvPr/>
        </p:nvSpPr>
        <p:spPr>
          <a:xfrm>
            <a:off x="2771775" y="3709988"/>
            <a:ext cx="26987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慢性阻塞性肺疾病的预防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317" name="组合 5"/>
          <p:cNvGrpSpPr/>
          <p:nvPr/>
        </p:nvGrpSpPr>
        <p:grpSpPr>
          <a:xfrm>
            <a:off x="1116013" y="2205038"/>
            <a:ext cx="604837" cy="642937"/>
            <a:chOff x="2714625" y="4456113"/>
            <a:chExt cx="908051" cy="909638"/>
          </a:xfrm>
        </p:grpSpPr>
        <p:sp>
          <p:nvSpPr>
            <p:cNvPr id="13333" name="Oval 157"/>
            <p:cNvSpPr/>
            <p:nvPr/>
          </p:nvSpPr>
          <p:spPr>
            <a:xfrm>
              <a:off x="2836863" y="4579938"/>
              <a:ext cx="785813" cy="785813"/>
            </a:xfrm>
            <a:prstGeom prst="ellipse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p>
              <a:pPr eaLnBrk="1" hangingPunct="1"/>
              <a:endParaRPr lang="zh-CN" altLang="en-US" dirty="0">
                <a:latin typeface="Calibri" panose="020F0502020204030204" pitchFamily="34" charset="0"/>
              </a:endParaRPr>
            </a:p>
          </p:txBody>
        </p:sp>
        <p:sp>
          <p:nvSpPr>
            <p:cNvPr id="13334" name="Freeform 158"/>
            <p:cNvSpPr>
              <a:spLocks noEditPoints="1"/>
            </p:cNvSpPr>
            <p:nvPr/>
          </p:nvSpPr>
          <p:spPr>
            <a:xfrm>
              <a:off x="2857500" y="4600575"/>
              <a:ext cx="742950" cy="742950"/>
            </a:xfrm>
            <a:custGeom>
              <a:avLst/>
              <a:gdLst>
                <a:gd name="txL" fmla="*/ 0 w 103"/>
                <a:gd name="txT" fmla="*/ 0 h 103"/>
                <a:gd name="txR" fmla="*/ 103 w 103"/>
                <a:gd name="txB" fmla="*/ 103 h 103"/>
              </a:gdLst>
              <a:ahLst/>
              <a:cxnLst>
                <a:cxn ang="0">
                  <a:pos x="2147483646" y="0"/>
                </a:cxn>
                <a:cxn ang="0">
                  <a:pos x="0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103" h="103">
                  <a:moveTo>
                    <a:pt x="51" y="0"/>
                  </a:moveTo>
                  <a:cubicBezTo>
                    <a:pt x="23" y="0"/>
                    <a:pt x="0" y="23"/>
                    <a:pt x="0" y="51"/>
                  </a:cubicBezTo>
                  <a:cubicBezTo>
                    <a:pt x="0" y="80"/>
                    <a:pt x="23" y="103"/>
                    <a:pt x="51" y="103"/>
                  </a:cubicBezTo>
                  <a:cubicBezTo>
                    <a:pt x="80" y="103"/>
                    <a:pt x="103" y="80"/>
                    <a:pt x="103" y="51"/>
                  </a:cubicBezTo>
                  <a:cubicBezTo>
                    <a:pt x="103" y="23"/>
                    <a:pt x="80" y="0"/>
                    <a:pt x="51" y="0"/>
                  </a:cubicBezTo>
                  <a:close/>
                  <a:moveTo>
                    <a:pt x="51" y="98"/>
                  </a:moveTo>
                  <a:cubicBezTo>
                    <a:pt x="26" y="98"/>
                    <a:pt x="5" y="77"/>
                    <a:pt x="5" y="51"/>
                  </a:cubicBezTo>
                  <a:cubicBezTo>
                    <a:pt x="5" y="26"/>
                    <a:pt x="26" y="5"/>
                    <a:pt x="51" y="5"/>
                  </a:cubicBezTo>
                  <a:cubicBezTo>
                    <a:pt x="77" y="5"/>
                    <a:pt x="98" y="26"/>
                    <a:pt x="98" y="51"/>
                  </a:cubicBezTo>
                  <a:cubicBezTo>
                    <a:pt x="98" y="77"/>
                    <a:pt x="77" y="98"/>
                    <a:pt x="51" y="98"/>
                  </a:cubicBezTo>
                  <a:close/>
                  <a:moveTo>
                    <a:pt x="51" y="13"/>
                  </a:moveTo>
                  <a:cubicBezTo>
                    <a:pt x="30" y="13"/>
                    <a:pt x="13" y="30"/>
                    <a:pt x="13" y="51"/>
                  </a:cubicBezTo>
                  <a:cubicBezTo>
                    <a:pt x="13" y="72"/>
                    <a:pt x="30" y="89"/>
                    <a:pt x="51" y="89"/>
                  </a:cubicBezTo>
                  <a:cubicBezTo>
                    <a:pt x="72" y="89"/>
                    <a:pt x="89" y="72"/>
                    <a:pt x="89" y="51"/>
                  </a:cubicBezTo>
                  <a:cubicBezTo>
                    <a:pt x="89" y="30"/>
                    <a:pt x="72" y="13"/>
                    <a:pt x="51" y="13"/>
                  </a:cubicBezTo>
                  <a:close/>
                  <a:moveTo>
                    <a:pt x="51" y="84"/>
                  </a:moveTo>
                  <a:cubicBezTo>
                    <a:pt x="33" y="84"/>
                    <a:pt x="19" y="69"/>
                    <a:pt x="19" y="51"/>
                  </a:cubicBezTo>
                  <a:cubicBezTo>
                    <a:pt x="19" y="33"/>
                    <a:pt x="33" y="19"/>
                    <a:pt x="51" y="19"/>
                  </a:cubicBezTo>
                  <a:cubicBezTo>
                    <a:pt x="69" y="19"/>
                    <a:pt x="84" y="33"/>
                    <a:pt x="84" y="51"/>
                  </a:cubicBezTo>
                  <a:cubicBezTo>
                    <a:pt x="84" y="69"/>
                    <a:pt x="69" y="84"/>
                    <a:pt x="51" y="84"/>
                  </a:cubicBezTo>
                  <a:close/>
                  <a:moveTo>
                    <a:pt x="51" y="27"/>
                  </a:moveTo>
                  <a:cubicBezTo>
                    <a:pt x="38" y="27"/>
                    <a:pt x="27" y="38"/>
                    <a:pt x="27" y="51"/>
                  </a:cubicBezTo>
                  <a:cubicBezTo>
                    <a:pt x="27" y="65"/>
                    <a:pt x="38" y="76"/>
                    <a:pt x="51" y="76"/>
                  </a:cubicBezTo>
                  <a:cubicBezTo>
                    <a:pt x="65" y="76"/>
                    <a:pt x="76" y="65"/>
                    <a:pt x="76" y="51"/>
                  </a:cubicBezTo>
                  <a:cubicBezTo>
                    <a:pt x="76" y="38"/>
                    <a:pt x="65" y="27"/>
                    <a:pt x="51" y="27"/>
                  </a:cubicBezTo>
                  <a:close/>
                  <a:moveTo>
                    <a:pt x="51" y="70"/>
                  </a:moveTo>
                  <a:cubicBezTo>
                    <a:pt x="41" y="70"/>
                    <a:pt x="33" y="62"/>
                    <a:pt x="33" y="51"/>
                  </a:cubicBezTo>
                  <a:cubicBezTo>
                    <a:pt x="33" y="41"/>
                    <a:pt x="41" y="32"/>
                    <a:pt x="51" y="32"/>
                  </a:cubicBezTo>
                  <a:cubicBezTo>
                    <a:pt x="62" y="32"/>
                    <a:pt x="70" y="41"/>
                    <a:pt x="70" y="51"/>
                  </a:cubicBezTo>
                  <a:cubicBezTo>
                    <a:pt x="70" y="62"/>
                    <a:pt x="62" y="70"/>
                    <a:pt x="51" y="70"/>
                  </a:cubicBezTo>
                  <a:close/>
                  <a:moveTo>
                    <a:pt x="51" y="41"/>
                  </a:moveTo>
                  <a:cubicBezTo>
                    <a:pt x="45" y="41"/>
                    <a:pt x="41" y="45"/>
                    <a:pt x="41" y="51"/>
                  </a:cubicBezTo>
                  <a:cubicBezTo>
                    <a:pt x="41" y="57"/>
                    <a:pt x="45" y="62"/>
                    <a:pt x="51" y="62"/>
                  </a:cubicBezTo>
                  <a:cubicBezTo>
                    <a:pt x="57" y="62"/>
                    <a:pt x="62" y="57"/>
                    <a:pt x="62" y="51"/>
                  </a:cubicBezTo>
                  <a:cubicBezTo>
                    <a:pt x="62" y="45"/>
                    <a:pt x="57" y="41"/>
                    <a:pt x="51" y="41"/>
                  </a:cubicBezTo>
                  <a:close/>
                </a:path>
              </a:pathLst>
            </a:custGeom>
            <a:solidFill>
              <a:srgbClr val="E9564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35" name="Freeform 159"/>
            <p:cNvSpPr/>
            <p:nvPr/>
          </p:nvSpPr>
          <p:spPr>
            <a:xfrm>
              <a:off x="2822575" y="4456113"/>
              <a:ext cx="142875" cy="231775"/>
            </a:xfrm>
            <a:custGeom>
              <a:avLst/>
              <a:gdLst>
                <a:gd name="txL" fmla="*/ 0 w 90"/>
                <a:gd name="txT" fmla="*/ 0 h 146"/>
                <a:gd name="txR" fmla="*/ 90 w 90"/>
                <a:gd name="txB" fmla="*/ 146 h 146"/>
              </a:gdLst>
              <a:ahLst/>
              <a:cxnLst>
                <a:cxn ang="0">
                  <a:pos x="2147483646" y="2147483646"/>
                </a:cxn>
                <a:cxn ang="0">
                  <a:pos x="0" y="2147483646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90" h="146">
                  <a:moveTo>
                    <a:pt x="81" y="146"/>
                  </a:moveTo>
                  <a:lnTo>
                    <a:pt x="0" y="60"/>
                  </a:lnTo>
                  <a:lnTo>
                    <a:pt x="4" y="0"/>
                  </a:lnTo>
                  <a:lnTo>
                    <a:pt x="90" y="82"/>
                  </a:lnTo>
                  <a:lnTo>
                    <a:pt x="81" y="146"/>
                  </a:lnTo>
                  <a:close/>
                </a:path>
              </a:pathLst>
            </a:custGeom>
            <a:solidFill>
              <a:srgbClr val="E9564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36" name="Freeform 160"/>
            <p:cNvSpPr/>
            <p:nvPr/>
          </p:nvSpPr>
          <p:spPr>
            <a:xfrm>
              <a:off x="2714625" y="4565650"/>
              <a:ext cx="230188" cy="142875"/>
            </a:xfrm>
            <a:custGeom>
              <a:avLst/>
              <a:gdLst>
                <a:gd name="txL" fmla="*/ 0 w 145"/>
                <a:gd name="txT" fmla="*/ 0 h 90"/>
                <a:gd name="txR" fmla="*/ 145 w 145"/>
                <a:gd name="txB" fmla="*/ 90 h 90"/>
              </a:gdLst>
              <a:ahLst/>
              <a:cxnLst>
                <a:cxn ang="0">
                  <a:pos x="2147483646" y="2147483646"/>
                </a:cxn>
                <a:cxn ang="0">
                  <a:pos x="2147483646" y="0"/>
                </a:cxn>
                <a:cxn ang="0">
                  <a:pos x="0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145" h="90">
                  <a:moveTo>
                    <a:pt x="145" y="81"/>
                  </a:moveTo>
                  <a:lnTo>
                    <a:pt x="59" y="0"/>
                  </a:lnTo>
                  <a:lnTo>
                    <a:pt x="0" y="4"/>
                  </a:lnTo>
                  <a:lnTo>
                    <a:pt x="81" y="90"/>
                  </a:lnTo>
                  <a:lnTo>
                    <a:pt x="145" y="81"/>
                  </a:lnTo>
                  <a:close/>
                </a:path>
              </a:pathLst>
            </a:custGeom>
            <a:solidFill>
              <a:srgbClr val="E9564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37" name="Freeform 161"/>
            <p:cNvSpPr/>
            <p:nvPr/>
          </p:nvSpPr>
          <p:spPr>
            <a:xfrm>
              <a:off x="2800350" y="4555300"/>
              <a:ext cx="439738" cy="439738"/>
            </a:xfrm>
            <a:custGeom>
              <a:avLst/>
              <a:gdLst>
                <a:gd name="txL" fmla="*/ 0 w 61"/>
                <a:gd name="txT" fmla="*/ 0 h 61"/>
                <a:gd name="txR" fmla="*/ 61 w 61"/>
                <a:gd name="txB" fmla="*/ 61 h 61"/>
              </a:gdLst>
              <a:ahLst/>
              <a:cxnLst>
                <a:cxn ang="0">
                  <a:pos x="2147483646" y="2147483646"/>
                </a:cxn>
                <a:cxn ang="0">
                  <a:pos x="0" y="2147483646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61" h="61">
                  <a:moveTo>
                    <a:pt x="57" y="59"/>
                  </a:moveTo>
                  <a:cubicBezTo>
                    <a:pt x="54" y="56"/>
                    <a:pt x="0" y="3"/>
                    <a:pt x="0" y="3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56" y="54"/>
                    <a:pt x="59" y="57"/>
                  </a:cubicBezTo>
                  <a:cubicBezTo>
                    <a:pt x="61" y="58"/>
                    <a:pt x="58" y="61"/>
                    <a:pt x="57" y="59"/>
                  </a:cubicBezTo>
                  <a:close/>
                </a:path>
              </a:pathLst>
            </a:custGeom>
            <a:solidFill>
              <a:srgbClr val="2D2D2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13318" name="矩形 11"/>
          <p:cNvSpPr/>
          <p:nvPr/>
        </p:nvSpPr>
        <p:spPr>
          <a:xfrm>
            <a:off x="1757363" y="2382838"/>
            <a:ext cx="1030287" cy="4016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掌 握：</a:t>
            </a:r>
            <a:endParaRPr lang="zh-CN" altLang="en-US" sz="20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13319" name="组合 12"/>
          <p:cNvGrpSpPr/>
          <p:nvPr/>
        </p:nvGrpSpPr>
        <p:grpSpPr>
          <a:xfrm>
            <a:off x="1139825" y="3573463"/>
            <a:ext cx="609600" cy="555625"/>
            <a:chOff x="2707482" y="4579938"/>
            <a:chExt cx="915194" cy="785813"/>
          </a:xfrm>
        </p:grpSpPr>
        <p:sp>
          <p:nvSpPr>
            <p:cNvPr id="13328" name="Oval 157"/>
            <p:cNvSpPr/>
            <p:nvPr/>
          </p:nvSpPr>
          <p:spPr>
            <a:xfrm>
              <a:off x="2836863" y="4579938"/>
              <a:ext cx="785813" cy="785813"/>
            </a:xfrm>
            <a:prstGeom prst="ellipse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p>
              <a:pPr eaLnBrk="1" hangingPunct="1"/>
              <a:endParaRPr lang="zh-CN" altLang="en-US" dirty="0">
                <a:latin typeface="Calibri" panose="020F0502020204030204" pitchFamily="34" charset="0"/>
              </a:endParaRPr>
            </a:p>
          </p:txBody>
        </p:sp>
        <p:sp>
          <p:nvSpPr>
            <p:cNvPr id="13329" name="Freeform 158"/>
            <p:cNvSpPr>
              <a:spLocks noEditPoints="1"/>
            </p:cNvSpPr>
            <p:nvPr/>
          </p:nvSpPr>
          <p:spPr>
            <a:xfrm>
              <a:off x="2857500" y="4600575"/>
              <a:ext cx="742950" cy="742950"/>
            </a:xfrm>
            <a:custGeom>
              <a:avLst/>
              <a:gdLst>
                <a:gd name="txL" fmla="*/ 0 w 103"/>
                <a:gd name="txT" fmla="*/ 0 h 103"/>
                <a:gd name="txR" fmla="*/ 103 w 103"/>
                <a:gd name="txB" fmla="*/ 103 h 103"/>
              </a:gdLst>
              <a:ahLst/>
              <a:cxnLst>
                <a:cxn ang="0">
                  <a:pos x="2147483646" y="0"/>
                </a:cxn>
                <a:cxn ang="0">
                  <a:pos x="0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103" h="103">
                  <a:moveTo>
                    <a:pt x="51" y="0"/>
                  </a:moveTo>
                  <a:cubicBezTo>
                    <a:pt x="23" y="0"/>
                    <a:pt x="0" y="23"/>
                    <a:pt x="0" y="51"/>
                  </a:cubicBezTo>
                  <a:cubicBezTo>
                    <a:pt x="0" y="80"/>
                    <a:pt x="23" y="103"/>
                    <a:pt x="51" y="103"/>
                  </a:cubicBezTo>
                  <a:cubicBezTo>
                    <a:pt x="80" y="103"/>
                    <a:pt x="103" y="80"/>
                    <a:pt x="103" y="51"/>
                  </a:cubicBezTo>
                  <a:cubicBezTo>
                    <a:pt x="103" y="23"/>
                    <a:pt x="80" y="0"/>
                    <a:pt x="51" y="0"/>
                  </a:cubicBezTo>
                  <a:close/>
                  <a:moveTo>
                    <a:pt x="51" y="98"/>
                  </a:moveTo>
                  <a:cubicBezTo>
                    <a:pt x="26" y="98"/>
                    <a:pt x="5" y="77"/>
                    <a:pt x="5" y="51"/>
                  </a:cubicBezTo>
                  <a:cubicBezTo>
                    <a:pt x="5" y="26"/>
                    <a:pt x="26" y="5"/>
                    <a:pt x="51" y="5"/>
                  </a:cubicBezTo>
                  <a:cubicBezTo>
                    <a:pt x="77" y="5"/>
                    <a:pt x="98" y="26"/>
                    <a:pt x="98" y="51"/>
                  </a:cubicBezTo>
                  <a:cubicBezTo>
                    <a:pt x="98" y="77"/>
                    <a:pt x="77" y="98"/>
                    <a:pt x="51" y="98"/>
                  </a:cubicBezTo>
                  <a:close/>
                  <a:moveTo>
                    <a:pt x="51" y="13"/>
                  </a:moveTo>
                  <a:cubicBezTo>
                    <a:pt x="30" y="13"/>
                    <a:pt x="13" y="30"/>
                    <a:pt x="13" y="51"/>
                  </a:cubicBezTo>
                  <a:cubicBezTo>
                    <a:pt x="13" y="72"/>
                    <a:pt x="30" y="89"/>
                    <a:pt x="51" y="89"/>
                  </a:cubicBezTo>
                  <a:cubicBezTo>
                    <a:pt x="72" y="89"/>
                    <a:pt x="89" y="72"/>
                    <a:pt x="89" y="51"/>
                  </a:cubicBezTo>
                  <a:cubicBezTo>
                    <a:pt x="89" y="30"/>
                    <a:pt x="72" y="13"/>
                    <a:pt x="51" y="13"/>
                  </a:cubicBezTo>
                  <a:close/>
                  <a:moveTo>
                    <a:pt x="51" y="84"/>
                  </a:moveTo>
                  <a:cubicBezTo>
                    <a:pt x="33" y="84"/>
                    <a:pt x="19" y="69"/>
                    <a:pt x="19" y="51"/>
                  </a:cubicBezTo>
                  <a:cubicBezTo>
                    <a:pt x="19" y="33"/>
                    <a:pt x="33" y="19"/>
                    <a:pt x="51" y="19"/>
                  </a:cubicBezTo>
                  <a:cubicBezTo>
                    <a:pt x="69" y="19"/>
                    <a:pt x="84" y="33"/>
                    <a:pt x="84" y="51"/>
                  </a:cubicBezTo>
                  <a:cubicBezTo>
                    <a:pt x="84" y="69"/>
                    <a:pt x="69" y="84"/>
                    <a:pt x="51" y="84"/>
                  </a:cubicBezTo>
                  <a:close/>
                  <a:moveTo>
                    <a:pt x="51" y="27"/>
                  </a:moveTo>
                  <a:cubicBezTo>
                    <a:pt x="38" y="27"/>
                    <a:pt x="27" y="38"/>
                    <a:pt x="27" y="51"/>
                  </a:cubicBezTo>
                  <a:cubicBezTo>
                    <a:pt x="27" y="65"/>
                    <a:pt x="38" y="76"/>
                    <a:pt x="51" y="76"/>
                  </a:cubicBezTo>
                  <a:cubicBezTo>
                    <a:pt x="65" y="76"/>
                    <a:pt x="76" y="65"/>
                    <a:pt x="76" y="51"/>
                  </a:cubicBezTo>
                  <a:cubicBezTo>
                    <a:pt x="76" y="38"/>
                    <a:pt x="65" y="27"/>
                    <a:pt x="51" y="27"/>
                  </a:cubicBezTo>
                  <a:close/>
                  <a:moveTo>
                    <a:pt x="51" y="70"/>
                  </a:moveTo>
                  <a:cubicBezTo>
                    <a:pt x="41" y="70"/>
                    <a:pt x="33" y="62"/>
                    <a:pt x="33" y="51"/>
                  </a:cubicBezTo>
                  <a:cubicBezTo>
                    <a:pt x="33" y="41"/>
                    <a:pt x="41" y="32"/>
                    <a:pt x="51" y="32"/>
                  </a:cubicBezTo>
                  <a:cubicBezTo>
                    <a:pt x="62" y="32"/>
                    <a:pt x="70" y="41"/>
                    <a:pt x="70" y="51"/>
                  </a:cubicBezTo>
                  <a:cubicBezTo>
                    <a:pt x="70" y="62"/>
                    <a:pt x="62" y="70"/>
                    <a:pt x="51" y="70"/>
                  </a:cubicBezTo>
                  <a:close/>
                  <a:moveTo>
                    <a:pt x="51" y="41"/>
                  </a:moveTo>
                  <a:cubicBezTo>
                    <a:pt x="45" y="41"/>
                    <a:pt x="41" y="45"/>
                    <a:pt x="41" y="51"/>
                  </a:cubicBezTo>
                  <a:cubicBezTo>
                    <a:pt x="41" y="57"/>
                    <a:pt x="45" y="62"/>
                    <a:pt x="51" y="62"/>
                  </a:cubicBezTo>
                  <a:cubicBezTo>
                    <a:pt x="57" y="62"/>
                    <a:pt x="62" y="57"/>
                    <a:pt x="62" y="51"/>
                  </a:cubicBezTo>
                  <a:cubicBezTo>
                    <a:pt x="62" y="45"/>
                    <a:pt x="57" y="41"/>
                    <a:pt x="51" y="41"/>
                  </a:cubicBezTo>
                  <a:close/>
                </a:path>
              </a:pathLst>
            </a:custGeom>
            <a:solidFill>
              <a:srgbClr val="E9564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30" name="Freeform 159"/>
            <p:cNvSpPr/>
            <p:nvPr/>
          </p:nvSpPr>
          <p:spPr>
            <a:xfrm>
              <a:off x="2822575" y="4631395"/>
              <a:ext cx="142875" cy="231775"/>
            </a:xfrm>
            <a:custGeom>
              <a:avLst/>
              <a:gdLst>
                <a:gd name="txL" fmla="*/ 0 w 90"/>
                <a:gd name="txT" fmla="*/ 0 h 146"/>
                <a:gd name="txR" fmla="*/ 90 w 90"/>
                <a:gd name="txB" fmla="*/ 146 h 146"/>
              </a:gdLst>
              <a:ahLst/>
              <a:cxnLst>
                <a:cxn ang="0">
                  <a:pos x="2147483646" y="2147483646"/>
                </a:cxn>
                <a:cxn ang="0">
                  <a:pos x="0" y="2147483646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90" h="146">
                  <a:moveTo>
                    <a:pt x="81" y="146"/>
                  </a:moveTo>
                  <a:lnTo>
                    <a:pt x="0" y="60"/>
                  </a:lnTo>
                  <a:lnTo>
                    <a:pt x="4" y="0"/>
                  </a:lnTo>
                  <a:lnTo>
                    <a:pt x="90" y="82"/>
                  </a:lnTo>
                  <a:lnTo>
                    <a:pt x="81" y="146"/>
                  </a:lnTo>
                  <a:close/>
                </a:path>
              </a:pathLst>
            </a:custGeom>
            <a:solidFill>
              <a:srgbClr val="E9564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31" name="Freeform 160"/>
            <p:cNvSpPr/>
            <p:nvPr/>
          </p:nvSpPr>
          <p:spPr>
            <a:xfrm>
              <a:off x="2707482" y="4747282"/>
              <a:ext cx="230187" cy="142875"/>
            </a:xfrm>
            <a:custGeom>
              <a:avLst/>
              <a:gdLst>
                <a:gd name="txL" fmla="*/ 0 w 145"/>
                <a:gd name="txT" fmla="*/ 0 h 90"/>
                <a:gd name="txR" fmla="*/ 145 w 145"/>
                <a:gd name="txB" fmla="*/ 90 h 90"/>
              </a:gdLst>
              <a:ahLst/>
              <a:cxnLst>
                <a:cxn ang="0">
                  <a:pos x="2147483646" y="2147483646"/>
                </a:cxn>
                <a:cxn ang="0">
                  <a:pos x="2147483646" y="0"/>
                </a:cxn>
                <a:cxn ang="0">
                  <a:pos x="0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145" h="90">
                  <a:moveTo>
                    <a:pt x="145" y="81"/>
                  </a:moveTo>
                  <a:lnTo>
                    <a:pt x="59" y="0"/>
                  </a:lnTo>
                  <a:lnTo>
                    <a:pt x="0" y="4"/>
                  </a:lnTo>
                  <a:lnTo>
                    <a:pt x="81" y="90"/>
                  </a:lnTo>
                  <a:lnTo>
                    <a:pt x="145" y="81"/>
                  </a:lnTo>
                  <a:close/>
                </a:path>
              </a:pathLst>
            </a:custGeom>
            <a:solidFill>
              <a:srgbClr val="E9564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32" name="Freeform 161"/>
            <p:cNvSpPr/>
            <p:nvPr/>
          </p:nvSpPr>
          <p:spPr>
            <a:xfrm>
              <a:off x="2800350" y="4728725"/>
              <a:ext cx="439737" cy="439738"/>
            </a:xfrm>
            <a:custGeom>
              <a:avLst/>
              <a:gdLst>
                <a:gd name="txL" fmla="*/ 0 w 61"/>
                <a:gd name="txT" fmla="*/ 0 h 61"/>
                <a:gd name="txR" fmla="*/ 61 w 61"/>
                <a:gd name="txB" fmla="*/ 61 h 61"/>
              </a:gdLst>
              <a:ahLst/>
              <a:cxnLst>
                <a:cxn ang="0">
                  <a:pos x="2147483646" y="2147483646"/>
                </a:cxn>
                <a:cxn ang="0">
                  <a:pos x="0" y="2147483646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61" h="61">
                  <a:moveTo>
                    <a:pt x="57" y="59"/>
                  </a:moveTo>
                  <a:cubicBezTo>
                    <a:pt x="54" y="56"/>
                    <a:pt x="0" y="3"/>
                    <a:pt x="0" y="3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56" y="54"/>
                    <a:pt x="59" y="57"/>
                  </a:cubicBezTo>
                  <a:cubicBezTo>
                    <a:pt x="61" y="58"/>
                    <a:pt x="58" y="61"/>
                    <a:pt x="57" y="59"/>
                  </a:cubicBezTo>
                  <a:close/>
                </a:path>
              </a:pathLst>
            </a:custGeom>
            <a:solidFill>
              <a:srgbClr val="2D2D2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13320" name="矩形 18"/>
          <p:cNvSpPr/>
          <p:nvPr/>
        </p:nvSpPr>
        <p:spPr>
          <a:xfrm>
            <a:off x="1749425" y="3697288"/>
            <a:ext cx="1031875" cy="4000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sz="2000" b="1" dirty="0">
                <a:solidFill>
                  <a:srgbClr val="2CBAB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熟 悉：</a:t>
            </a:r>
            <a:endParaRPr lang="zh-CN" altLang="en-US" sz="2000" dirty="0">
              <a:solidFill>
                <a:srgbClr val="2CBAB2"/>
              </a:solidFill>
              <a:latin typeface="Calibri" panose="020F0502020204030204" pitchFamily="34" charset="0"/>
            </a:endParaRPr>
          </a:p>
        </p:txBody>
      </p:sp>
      <p:grpSp>
        <p:nvGrpSpPr>
          <p:cNvPr id="13321" name="组合 19"/>
          <p:cNvGrpSpPr/>
          <p:nvPr/>
        </p:nvGrpSpPr>
        <p:grpSpPr>
          <a:xfrm>
            <a:off x="1138238" y="4797425"/>
            <a:ext cx="611187" cy="555625"/>
            <a:chOff x="2704823" y="4579938"/>
            <a:chExt cx="917853" cy="785813"/>
          </a:xfrm>
        </p:grpSpPr>
        <p:sp>
          <p:nvSpPr>
            <p:cNvPr id="13323" name="Oval 157"/>
            <p:cNvSpPr/>
            <p:nvPr/>
          </p:nvSpPr>
          <p:spPr>
            <a:xfrm>
              <a:off x="2836863" y="4579938"/>
              <a:ext cx="785813" cy="785813"/>
            </a:xfrm>
            <a:prstGeom prst="ellipse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p>
              <a:pPr eaLnBrk="1" hangingPunct="1"/>
              <a:endParaRPr lang="zh-CN" altLang="en-US" dirty="0">
                <a:latin typeface="Calibri" panose="020F0502020204030204" pitchFamily="34" charset="0"/>
              </a:endParaRPr>
            </a:p>
          </p:txBody>
        </p:sp>
        <p:sp>
          <p:nvSpPr>
            <p:cNvPr id="13324" name="Freeform 158"/>
            <p:cNvSpPr>
              <a:spLocks noEditPoints="1"/>
            </p:cNvSpPr>
            <p:nvPr/>
          </p:nvSpPr>
          <p:spPr>
            <a:xfrm>
              <a:off x="2857500" y="4600575"/>
              <a:ext cx="742950" cy="742950"/>
            </a:xfrm>
            <a:custGeom>
              <a:avLst/>
              <a:gdLst>
                <a:gd name="txL" fmla="*/ 0 w 103"/>
                <a:gd name="txT" fmla="*/ 0 h 103"/>
                <a:gd name="txR" fmla="*/ 103 w 103"/>
                <a:gd name="txB" fmla="*/ 103 h 103"/>
              </a:gdLst>
              <a:ahLst/>
              <a:cxnLst>
                <a:cxn ang="0">
                  <a:pos x="2147483646" y="0"/>
                </a:cxn>
                <a:cxn ang="0">
                  <a:pos x="0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103" h="103">
                  <a:moveTo>
                    <a:pt x="51" y="0"/>
                  </a:moveTo>
                  <a:cubicBezTo>
                    <a:pt x="23" y="0"/>
                    <a:pt x="0" y="23"/>
                    <a:pt x="0" y="51"/>
                  </a:cubicBezTo>
                  <a:cubicBezTo>
                    <a:pt x="0" y="80"/>
                    <a:pt x="23" y="103"/>
                    <a:pt x="51" y="103"/>
                  </a:cubicBezTo>
                  <a:cubicBezTo>
                    <a:pt x="80" y="103"/>
                    <a:pt x="103" y="80"/>
                    <a:pt x="103" y="51"/>
                  </a:cubicBezTo>
                  <a:cubicBezTo>
                    <a:pt x="103" y="23"/>
                    <a:pt x="80" y="0"/>
                    <a:pt x="51" y="0"/>
                  </a:cubicBezTo>
                  <a:close/>
                  <a:moveTo>
                    <a:pt x="51" y="98"/>
                  </a:moveTo>
                  <a:cubicBezTo>
                    <a:pt x="26" y="98"/>
                    <a:pt x="5" y="77"/>
                    <a:pt x="5" y="51"/>
                  </a:cubicBezTo>
                  <a:cubicBezTo>
                    <a:pt x="5" y="26"/>
                    <a:pt x="26" y="5"/>
                    <a:pt x="51" y="5"/>
                  </a:cubicBezTo>
                  <a:cubicBezTo>
                    <a:pt x="77" y="5"/>
                    <a:pt x="98" y="26"/>
                    <a:pt x="98" y="51"/>
                  </a:cubicBezTo>
                  <a:cubicBezTo>
                    <a:pt x="98" y="77"/>
                    <a:pt x="77" y="98"/>
                    <a:pt x="51" y="98"/>
                  </a:cubicBezTo>
                  <a:close/>
                  <a:moveTo>
                    <a:pt x="51" y="13"/>
                  </a:moveTo>
                  <a:cubicBezTo>
                    <a:pt x="30" y="13"/>
                    <a:pt x="13" y="30"/>
                    <a:pt x="13" y="51"/>
                  </a:cubicBezTo>
                  <a:cubicBezTo>
                    <a:pt x="13" y="72"/>
                    <a:pt x="30" y="89"/>
                    <a:pt x="51" y="89"/>
                  </a:cubicBezTo>
                  <a:cubicBezTo>
                    <a:pt x="72" y="89"/>
                    <a:pt x="89" y="72"/>
                    <a:pt x="89" y="51"/>
                  </a:cubicBezTo>
                  <a:cubicBezTo>
                    <a:pt x="89" y="30"/>
                    <a:pt x="72" y="13"/>
                    <a:pt x="51" y="13"/>
                  </a:cubicBezTo>
                  <a:close/>
                  <a:moveTo>
                    <a:pt x="51" y="84"/>
                  </a:moveTo>
                  <a:cubicBezTo>
                    <a:pt x="33" y="84"/>
                    <a:pt x="19" y="69"/>
                    <a:pt x="19" y="51"/>
                  </a:cubicBezTo>
                  <a:cubicBezTo>
                    <a:pt x="19" y="33"/>
                    <a:pt x="33" y="19"/>
                    <a:pt x="51" y="19"/>
                  </a:cubicBezTo>
                  <a:cubicBezTo>
                    <a:pt x="69" y="19"/>
                    <a:pt x="84" y="33"/>
                    <a:pt x="84" y="51"/>
                  </a:cubicBezTo>
                  <a:cubicBezTo>
                    <a:pt x="84" y="69"/>
                    <a:pt x="69" y="84"/>
                    <a:pt x="51" y="84"/>
                  </a:cubicBezTo>
                  <a:close/>
                  <a:moveTo>
                    <a:pt x="51" y="27"/>
                  </a:moveTo>
                  <a:cubicBezTo>
                    <a:pt x="38" y="27"/>
                    <a:pt x="27" y="38"/>
                    <a:pt x="27" y="51"/>
                  </a:cubicBezTo>
                  <a:cubicBezTo>
                    <a:pt x="27" y="65"/>
                    <a:pt x="38" y="76"/>
                    <a:pt x="51" y="76"/>
                  </a:cubicBezTo>
                  <a:cubicBezTo>
                    <a:pt x="65" y="76"/>
                    <a:pt x="76" y="65"/>
                    <a:pt x="76" y="51"/>
                  </a:cubicBezTo>
                  <a:cubicBezTo>
                    <a:pt x="76" y="38"/>
                    <a:pt x="65" y="27"/>
                    <a:pt x="51" y="27"/>
                  </a:cubicBezTo>
                  <a:close/>
                  <a:moveTo>
                    <a:pt x="51" y="70"/>
                  </a:moveTo>
                  <a:cubicBezTo>
                    <a:pt x="41" y="70"/>
                    <a:pt x="33" y="62"/>
                    <a:pt x="33" y="51"/>
                  </a:cubicBezTo>
                  <a:cubicBezTo>
                    <a:pt x="33" y="41"/>
                    <a:pt x="41" y="32"/>
                    <a:pt x="51" y="32"/>
                  </a:cubicBezTo>
                  <a:cubicBezTo>
                    <a:pt x="62" y="32"/>
                    <a:pt x="70" y="41"/>
                    <a:pt x="70" y="51"/>
                  </a:cubicBezTo>
                  <a:cubicBezTo>
                    <a:pt x="70" y="62"/>
                    <a:pt x="62" y="70"/>
                    <a:pt x="51" y="70"/>
                  </a:cubicBezTo>
                  <a:close/>
                  <a:moveTo>
                    <a:pt x="51" y="41"/>
                  </a:moveTo>
                  <a:cubicBezTo>
                    <a:pt x="45" y="41"/>
                    <a:pt x="41" y="45"/>
                    <a:pt x="41" y="51"/>
                  </a:cubicBezTo>
                  <a:cubicBezTo>
                    <a:pt x="41" y="57"/>
                    <a:pt x="45" y="62"/>
                    <a:pt x="51" y="62"/>
                  </a:cubicBezTo>
                  <a:cubicBezTo>
                    <a:pt x="57" y="62"/>
                    <a:pt x="62" y="57"/>
                    <a:pt x="62" y="51"/>
                  </a:cubicBezTo>
                  <a:cubicBezTo>
                    <a:pt x="62" y="45"/>
                    <a:pt x="57" y="41"/>
                    <a:pt x="51" y="41"/>
                  </a:cubicBezTo>
                  <a:close/>
                </a:path>
              </a:pathLst>
            </a:custGeom>
            <a:solidFill>
              <a:srgbClr val="E9564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25" name="Freeform 159"/>
            <p:cNvSpPr/>
            <p:nvPr/>
          </p:nvSpPr>
          <p:spPr>
            <a:xfrm>
              <a:off x="2813516" y="4767011"/>
              <a:ext cx="142874" cy="231775"/>
            </a:xfrm>
            <a:custGeom>
              <a:avLst/>
              <a:gdLst>
                <a:gd name="txL" fmla="*/ 0 w 90"/>
                <a:gd name="txT" fmla="*/ 0 h 146"/>
                <a:gd name="txR" fmla="*/ 90 w 90"/>
                <a:gd name="txB" fmla="*/ 146 h 146"/>
              </a:gdLst>
              <a:ahLst/>
              <a:cxnLst>
                <a:cxn ang="0">
                  <a:pos x="2147483646" y="2147483646"/>
                </a:cxn>
                <a:cxn ang="0">
                  <a:pos x="0" y="2147483646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90" h="146">
                  <a:moveTo>
                    <a:pt x="81" y="146"/>
                  </a:moveTo>
                  <a:lnTo>
                    <a:pt x="0" y="60"/>
                  </a:lnTo>
                  <a:lnTo>
                    <a:pt x="4" y="0"/>
                  </a:lnTo>
                  <a:lnTo>
                    <a:pt x="90" y="82"/>
                  </a:lnTo>
                  <a:lnTo>
                    <a:pt x="81" y="146"/>
                  </a:lnTo>
                  <a:close/>
                </a:path>
              </a:pathLst>
            </a:custGeom>
            <a:solidFill>
              <a:srgbClr val="E9564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26" name="Freeform 160"/>
            <p:cNvSpPr/>
            <p:nvPr/>
          </p:nvSpPr>
          <p:spPr>
            <a:xfrm>
              <a:off x="2704823" y="4882899"/>
              <a:ext cx="230187" cy="142875"/>
            </a:xfrm>
            <a:custGeom>
              <a:avLst/>
              <a:gdLst>
                <a:gd name="txL" fmla="*/ 0 w 145"/>
                <a:gd name="txT" fmla="*/ 0 h 90"/>
                <a:gd name="txR" fmla="*/ 145 w 145"/>
                <a:gd name="txB" fmla="*/ 90 h 90"/>
              </a:gdLst>
              <a:ahLst/>
              <a:cxnLst>
                <a:cxn ang="0">
                  <a:pos x="2147483646" y="2147483646"/>
                </a:cxn>
                <a:cxn ang="0">
                  <a:pos x="2147483646" y="0"/>
                </a:cxn>
                <a:cxn ang="0">
                  <a:pos x="0" y="2147483646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145" h="90">
                  <a:moveTo>
                    <a:pt x="145" y="81"/>
                  </a:moveTo>
                  <a:lnTo>
                    <a:pt x="59" y="0"/>
                  </a:lnTo>
                  <a:lnTo>
                    <a:pt x="0" y="4"/>
                  </a:lnTo>
                  <a:lnTo>
                    <a:pt x="81" y="90"/>
                  </a:lnTo>
                  <a:lnTo>
                    <a:pt x="145" y="81"/>
                  </a:lnTo>
                  <a:close/>
                </a:path>
              </a:pathLst>
            </a:custGeom>
            <a:solidFill>
              <a:srgbClr val="E9564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27" name="Freeform 161"/>
            <p:cNvSpPr/>
            <p:nvPr/>
          </p:nvSpPr>
          <p:spPr>
            <a:xfrm>
              <a:off x="2800350" y="4852550"/>
              <a:ext cx="439738" cy="439738"/>
            </a:xfrm>
            <a:custGeom>
              <a:avLst/>
              <a:gdLst>
                <a:gd name="txL" fmla="*/ 0 w 61"/>
                <a:gd name="txT" fmla="*/ 0 h 61"/>
                <a:gd name="txR" fmla="*/ 61 w 61"/>
                <a:gd name="txB" fmla="*/ 61 h 61"/>
              </a:gdLst>
              <a:ahLst/>
              <a:cxnLst>
                <a:cxn ang="0">
                  <a:pos x="2147483646" y="2147483646"/>
                </a:cxn>
                <a:cxn ang="0">
                  <a:pos x="0" y="2147483646"/>
                </a:cxn>
                <a:cxn ang="0">
                  <a:pos x="2147483646" y="0"/>
                </a:cxn>
                <a:cxn ang="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61" h="61">
                  <a:moveTo>
                    <a:pt x="57" y="59"/>
                  </a:moveTo>
                  <a:cubicBezTo>
                    <a:pt x="54" y="56"/>
                    <a:pt x="0" y="3"/>
                    <a:pt x="0" y="3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56" y="54"/>
                    <a:pt x="59" y="57"/>
                  </a:cubicBezTo>
                  <a:cubicBezTo>
                    <a:pt x="61" y="58"/>
                    <a:pt x="58" y="61"/>
                    <a:pt x="57" y="59"/>
                  </a:cubicBezTo>
                  <a:close/>
                </a:path>
              </a:pathLst>
            </a:custGeom>
            <a:solidFill>
              <a:srgbClr val="2D2D2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13322" name="矩形 25"/>
          <p:cNvSpPr/>
          <p:nvPr/>
        </p:nvSpPr>
        <p:spPr>
          <a:xfrm>
            <a:off x="1749425" y="4976813"/>
            <a:ext cx="1031875" cy="4000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sz="20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了 解：</a:t>
            </a:r>
            <a:endParaRPr lang="zh-CN" altLang="en-US" sz="2000" dirty="0"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extBox 3"/>
          <p:cNvSpPr txBox="1"/>
          <p:nvPr/>
        </p:nvSpPr>
        <p:spPr>
          <a:xfrm>
            <a:off x="1116013" y="188913"/>
            <a:ext cx="3222625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第一节 慢性阻塞性肺疾病康复</a:t>
            </a:r>
            <a:endParaRPr lang="zh-CN" altLang="en-US" b="1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39" name="Shape 105"/>
          <p:cNvSpPr/>
          <p:nvPr/>
        </p:nvSpPr>
        <p:spPr>
          <a:xfrm>
            <a:off x="684213" y="1390650"/>
            <a:ext cx="6048375" cy="657225"/>
          </a:xfrm>
          <a:prstGeom prst="rect">
            <a:avLst/>
          </a:prstGeom>
          <a:noFill/>
          <a:ln w="12700">
            <a:noFill/>
          </a:ln>
        </p:spPr>
        <p:txBody>
          <a:bodyPr lIns="50800" tIns="50800" rIns="50800" bIns="50800" anchor="ctr">
            <a:spAutoFit/>
          </a:bodyPr>
          <a:p>
            <a:pPr eaLnBrk="1" hangingPunct="1"/>
            <a:r>
              <a:rPr lang="zh-CN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一、概述</a:t>
            </a:r>
            <a:endParaRPr lang="zh-CN" altLang="zh-CN" sz="3600" b="1" dirty="0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340" name="内容占位符 2"/>
          <p:cNvSpPr txBox="1"/>
          <p:nvPr/>
        </p:nvSpPr>
        <p:spPr>
          <a:xfrm>
            <a:off x="457200" y="1935163"/>
            <a:ext cx="8229600" cy="36544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（一）定义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慢性阻塞性肺疾病（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chronic obstructive pulmonary disease,COPD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，是一种以气流受限为特征的可以预防和治疗的疾病，气流受限不完全可逆、呈进行性发展，与气道和肺部对有害颗粒或有害气体的慢性炎症反应增强有关，以慢性进行性肺组织破坏、持久性气道阻塞为共同特征，包括慢性支气管炎、肺气肿及其并发症肺心病等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extBox 3"/>
          <p:cNvSpPr txBox="1"/>
          <p:nvPr/>
        </p:nvSpPr>
        <p:spPr>
          <a:xfrm>
            <a:off x="1116013" y="188913"/>
            <a:ext cx="3222625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l" eaLnBrk="1" hangingPunct="1"/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</a:t>
            </a:r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 慢性阻塞性肺疾病康复</a:t>
            </a:r>
            <a:endParaRPr lang="zh-CN" altLang="en-US" b="1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555" name="内容占位符 2"/>
          <p:cNvSpPr txBox="1"/>
          <p:nvPr/>
        </p:nvSpPr>
        <p:spPr bwMode="auto">
          <a:xfrm>
            <a:off x="539750" y="1341438"/>
            <a:ext cx="8229600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9BBB59"/>
              </a:buClr>
              <a:buSzPct val="95000"/>
              <a:buFont typeface="Wingdings 2" panose="05020102010507070707" pitchFamily="18" charset="2"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ongti SC Regular"/>
              </a:rPr>
              <a:t>（二）病因及发病机制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ongti SC Regular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anose="05000000000000000000" pitchFamily="2" charset="2"/>
              <a:buChar char="Ø"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ongti SC Regular"/>
              </a:rPr>
              <a:t>气道整体防御功能下降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ongti SC Regular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anose="05000000000000000000" pitchFamily="2" charset="2"/>
              <a:buChar char="Ø"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ongti SC Regular"/>
              </a:rPr>
              <a:t>早期小气道萎陷和闭合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ongti SC Regular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anose="05000000000000000000" pitchFamily="2" charset="2"/>
              <a:buChar char="Ø"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ongti SC Regular"/>
              </a:rPr>
              <a:t>老年人的膈肌运动功能较年轻人大约平均降低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ongti SC Regular"/>
              </a:rPr>
              <a:t>25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ongti SC Regular"/>
              </a:rPr>
              <a:t>％，导致肺活量和最大通气量等相应减少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ongti SC Regular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5000"/>
              <a:buFont typeface="Wingdings" panose="05000000000000000000" pitchFamily="2" charset="2"/>
              <a:buChar char="Ø"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ongti SC Regular"/>
              </a:rPr>
              <a:t>老年人因胸壁硬度增加，肺弹性回缩力下降，呼吸肌肌力减退等使肺活量进行性减退，老年人肺换气功能减退，肺通气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ongti SC Regular"/>
              </a:rPr>
              <a:t>/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Songti SC Regular"/>
              </a:rPr>
              <a:t>血流比例失调，呼吸膜的有效面积减少，肺泡和动脉血氧分压差增大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Songti SC Regular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extBox 3"/>
          <p:cNvSpPr txBox="1"/>
          <p:nvPr/>
        </p:nvSpPr>
        <p:spPr>
          <a:xfrm>
            <a:off x="1116013" y="188913"/>
            <a:ext cx="3222625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l" eaLnBrk="1" hangingPunct="1"/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</a:t>
            </a:r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 慢性阻塞性肺疾病康复</a:t>
            </a:r>
            <a:endParaRPr lang="zh-CN" altLang="en-US" b="1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387" name="内容占位符 2"/>
          <p:cNvSpPr txBox="1"/>
          <p:nvPr/>
        </p:nvSpPr>
        <p:spPr>
          <a:xfrm>
            <a:off x="539750" y="1412875"/>
            <a:ext cx="8229600" cy="43894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（三）临床表现及功能障碍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症状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）慢性咳嗽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）咳痰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）呼吸困难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）喘息和胸闷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）其他症状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extBox 3"/>
          <p:cNvSpPr txBox="1"/>
          <p:nvPr/>
        </p:nvSpPr>
        <p:spPr>
          <a:xfrm>
            <a:off x="1116013" y="188913"/>
            <a:ext cx="3222625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l" eaLnBrk="1" hangingPunct="1"/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</a:t>
            </a:r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 慢性阻塞性肺疾病康复</a:t>
            </a:r>
            <a:endParaRPr lang="zh-CN" altLang="en-US" b="1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411" name="内容占位符 2"/>
          <p:cNvSpPr txBox="1"/>
          <p:nvPr/>
        </p:nvSpPr>
        <p:spPr>
          <a:xfrm>
            <a:off x="323850" y="1196975"/>
            <a:ext cx="8569325" cy="46799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（三）临床表现及功能障碍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病史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）吸烟史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多有长期较大量吸烟史。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）职业性或环境有害物质接触史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如较长期粉尘、烟雾、有害颗粒或有害气体接触史。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）家族史   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COPD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有家族聚集倾向。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）发病年龄及好发季节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多于中年以后发病，症状好发于秋冬寒冷季节。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）慢性肺源性心脏病史   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COPD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后期出现低氧血症和（或）高碳酸血症，可并发慢性肺源性心脏病和右心衰竭。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TextBox 3"/>
          <p:cNvSpPr txBox="1"/>
          <p:nvPr/>
        </p:nvSpPr>
        <p:spPr>
          <a:xfrm>
            <a:off x="1116013" y="188913"/>
            <a:ext cx="3222625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l" eaLnBrk="1" hangingPunct="1"/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</a:t>
            </a:r>
            <a:r>
              <a:rPr lang="zh-CN" altLang="en-US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 慢性阻塞性肺疾病康复</a:t>
            </a:r>
            <a:endParaRPr lang="zh-CN" altLang="en-US" b="1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内容占位符 2"/>
          <p:cNvSpPr txBox="1"/>
          <p:nvPr/>
        </p:nvSpPr>
        <p:spPr>
          <a:xfrm>
            <a:off x="468313" y="1341438"/>
            <a:ext cx="8229600" cy="438943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（三）临床表现及功能障碍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体征	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COPD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早期体征可不明显。随疾病进展，常有以下体征 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）视诊及触诊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胸廓形态异常、常见呼吸变浅，频率增快，辅助呼吸肌如斜角肌及胸锁乳突肌参加呼吸运动，重症可见胸腹矛盾运动。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）叩诊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由于肺过度充气使心浊音界缩小，肺肝界降低，肺叩诊可呈过度清音。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9BBB59"/>
              </a:buClr>
              <a:buSzPct val="95000"/>
              <a:buFont typeface="Wingdings 2" panose="05020102010507070707" pitchFamily="18" charset="2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）听诊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两肺呼吸音可减低，呼气延长，平静呼吸时可闻干性啰音，两肺底或其他肺野可闻湿啰音；心音遥远，剑突部心音较清晰响亮。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6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2234</Words>
  <Application>WPS 演示</Application>
  <PresentationFormat>全屏显示(4:3)</PresentationFormat>
  <Paragraphs>163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9</vt:i4>
      </vt:variant>
      <vt:variant>
        <vt:lpstr>幻灯片标题</vt:lpstr>
      </vt:variant>
      <vt:variant>
        <vt:i4>21</vt:i4>
      </vt:variant>
    </vt:vector>
  </HeadingPairs>
  <TitlesOfParts>
    <vt:vector size="41" baseType="lpstr">
      <vt:lpstr>Arial</vt:lpstr>
      <vt:lpstr>宋体</vt:lpstr>
      <vt:lpstr>Wingdings</vt:lpstr>
      <vt:lpstr>Calibri</vt:lpstr>
      <vt:lpstr>微软雅黑</vt:lpstr>
      <vt:lpstr>Agency FB</vt:lpstr>
      <vt:lpstr>Arial Unicode MS</vt:lpstr>
      <vt:lpstr>Broadway</vt:lpstr>
      <vt:lpstr>Songti SC Regular</vt:lpstr>
      <vt:lpstr>Segoe Print</vt:lpstr>
      <vt:lpstr>Wingdings 2</vt:lpstr>
      <vt:lpstr>1_Office 主题</vt:lpstr>
      <vt:lpstr>自定义设计方案</vt:lpstr>
      <vt:lpstr>1_自定义设计方案</vt:lpstr>
      <vt:lpstr>2_自定义设计方案</vt:lpstr>
      <vt:lpstr>3_自定义设计方案</vt:lpstr>
      <vt:lpstr>4_自定义设计方案</vt:lpstr>
      <vt:lpstr>5_自定义设计方案</vt:lpstr>
      <vt:lpstr>2_自定义设计方案</vt:lpstr>
      <vt:lpstr>6_自定义设计方案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Chris</dc:creator>
  <cp:lastModifiedBy>木小杨</cp:lastModifiedBy>
  <cp:revision>108</cp:revision>
  <dcterms:created xsi:type="dcterms:W3CDTF">2017-02-07T07:29:54Z</dcterms:created>
  <dcterms:modified xsi:type="dcterms:W3CDTF">2021-02-21T14:25:34Z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2052-11.1.0.10228</vt:lpwstr>
  </property>
</Properties>
</file>