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3"/>
  </p:sldMasterIdLst>
  <p:notesMasterIdLst>
    <p:notesMasterId r:id="rId5"/>
  </p:notesMasterIdLst>
  <p:sldIdLst>
    <p:sldId id="308" r:id="rId4"/>
    <p:sldId id="702" r:id="rId6"/>
    <p:sldId id="1761" r:id="rId7"/>
    <p:sldId id="1772" r:id="rId8"/>
    <p:sldId id="1762" r:id="rId9"/>
    <p:sldId id="1763" r:id="rId10"/>
    <p:sldId id="1764" r:id="rId11"/>
    <p:sldId id="1765" r:id="rId12"/>
    <p:sldId id="1766" r:id="rId13"/>
    <p:sldId id="1767" r:id="rId14"/>
    <p:sldId id="1768" r:id="rId15"/>
    <p:sldId id="1783" r:id="rId16"/>
    <p:sldId id="1769" r:id="rId17"/>
    <p:sldId id="1773" r:id="rId18"/>
    <p:sldId id="1774" r:id="rId19"/>
    <p:sldId id="1775" r:id="rId20"/>
    <p:sldId id="1776" r:id="rId21"/>
    <p:sldId id="1777" r:id="rId22"/>
    <p:sldId id="1778" r:id="rId23"/>
    <p:sldId id="1779" r:id="rId24"/>
    <p:sldId id="1780" r:id="rId25"/>
    <p:sldId id="1784" r:id="rId26"/>
    <p:sldId id="1781" r:id="rId27"/>
    <p:sldId id="1782" r:id="rId28"/>
    <p:sldId id="1770" r:id="rId29"/>
    <p:sldId id="1771" r:id="rId30"/>
    <p:sldId id="1785" r:id="rId31"/>
    <p:sldId id="1786" r:id="rId32"/>
    <p:sldId id="1787" r:id="rId33"/>
    <p:sldId id="1788" r:id="rId34"/>
    <p:sldId id="1789" r:id="rId35"/>
    <p:sldId id="1790" r:id="rId36"/>
    <p:sldId id="1791" r:id="rId37"/>
    <p:sldId id="1792" r:id="rId38"/>
    <p:sldId id="1840" r:id="rId39"/>
    <p:sldId id="1841" r:id="rId40"/>
    <p:sldId id="1853" r:id="rId41"/>
    <p:sldId id="1842" r:id="rId42"/>
    <p:sldId id="1843" r:id="rId43"/>
    <p:sldId id="1844" r:id="rId44"/>
    <p:sldId id="1845" r:id="rId45"/>
    <p:sldId id="1846" r:id="rId46"/>
    <p:sldId id="1847" r:id="rId47"/>
    <p:sldId id="1848" r:id="rId48"/>
    <p:sldId id="1849" r:id="rId49"/>
    <p:sldId id="1850" r:id="rId50"/>
    <p:sldId id="1851" r:id="rId51"/>
    <p:sldId id="1852" r:id="rId52"/>
    <p:sldId id="1854" r:id="rId53"/>
    <p:sldId id="1855" r:id="rId54"/>
    <p:sldId id="1856" r:id="rId55"/>
    <p:sldId id="1857" r:id="rId56"/>
    <p:sldId id="1858" r:id="rId57"/>
    <p:sldId id="1859" r:id="rId58"/>
    <p:sldId id="1860" r:id="rId59"/>
    <p:sldId id="1730"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素材" id="{548E6020-DE2C-4A43-8C4A-E92BE1952416}">
          <p14:sldIdLst>
            <p14:sldId id="308"/>
            <p14:sldId id="702"/>
            <p14:sldId id="1761"/>
            <p14:sldId id="1772"/>
            <p14:sldId id="1762"/>
            <p14:sldId id="1763"/>
            <p14:sldId id="1764"/>
            <p14:sldId id="1765"/>
            <p14:sldId id="1766"/>
            <p14:sldId id="1767"/>
            <p14:sldId id="1768"/>
            <p14:sldId id="1783"/>
            <p14:sldId id="1769"/>
            <p14:sldId id="1773"/>
            <p14:sldId id="1774"/>
            <p14:sldId id="1775"/>
            <p14:sldId id="1776"/>
            <p14:sldId id="1777"/>
            <p14:sldId id="1778"/>
            <p14:sldId id="1779"/>
            <p14:sldId id="1780"/>
            <p14:sldId id="1784"/>
            <p14:sldId id="1781"/>
            <p14:sldId id="1782"/>
            <p14:sldId id="1770"/>
            <p14:sldId id="1771"/>
            <p14:sldId id="1785"/>
            <p14:sldId id="1786"/>
            <p14:sldId id="1787"/>
            <p14:sldId id="1788"/>
            <p14:sldId id="1789"/>
            <p14:sldId id="1790"/>
            <p14:sldId id="1791"/>
            <p14:sldId id="1792"/>
            <p14:sldId id="1840"/>
            <p14:sldId id="1841"/>
            <p14:sldId id="1853"/>
            <p14:sldId id="1842"/>
            <p14:sldId id="1843"/>
            <p14:sldId id="1844"/>
            <p14:sldId id="1845"/>
            <p14:sldId id="1846"/>
            <p14:sldId id="1847"/>
            <p14:sldId id="1848"/>
            <p14:sldId id="1849"/>
            <p14:sldId id="1850"/>
            <p14:sldId id="1851"/>
            <p14:sldId id="1852"/>
            <p14:sldId id="1854"/>
            <p14:sldId id="1855"/>
            <p14:sldId id="1856"/>
            <p14:sldId id="1857"/>
            <p14:sldId id="1858"/>
            <p14:sldId id="1859"/>
            <p14:sldId id="1860"/>
            <p14:sldId id="173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杨 伟洲" initials="杨" lastIdx="1" clrIdx="0"/>
  <p:cmAuthor id="2" name="Fish Zheng" initials="FZ"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0001"/>
    <a:srgbClr val="BFBFBF"/>
    <a:srgbClr val="CEAB6E"/>
    <a:srgbClr val="A6A6A6"/>
    <a:srgbClr val="B1B1B1"/>
    <a:srgbClr val="063771"/>
    <a:srgbClr val="222A35"/>
    <a:srgbClr val="A23341"/>
    <a:srgbClr val="DCDCDC"/>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34" autoAdjust="0"/>
    <p:restoredTop sz="96580" autoAdjust="0"/>
  </p:normalViewPr>
  <p:slideViewPr>
    <p:cSldViewPr snapToGrid="0">
      <p:cViewPr varScale="1">
        <p:scale>
          <a:sx n="105" d="100"/>
          <a:sy n="105" d="100"/>
        </p:scale>
        <p:origin x="138" y="216"/>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411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4" Type="http://schemas.openxmlformats.org/officeDocument/2006/relationships/commentAuthors" Target="commentAuthors.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82F9BD2-FE88-4D45-BD8D-65D1F34B0AD4}" type="doc">
      <dgm:prSet loTypeId="list" loCatId="list" qsTypeId="urn:microsoft.com/office/officeart/2005/8/quickstyle/simple1" qsCatId="simple" csTypeId="urn:microsoft.com/office/officeart/2005/8/colors/accent2_1" csCatId="accent1" phldr="0"/>
      <dgm:spPr/>
      <dgm:t>
        <a:bodyPr/>
        <a:p>
          <a:endParaRPr lang="zh-CN" altLang="en-US"/>
        </a:p>
      </dgm:t>
    </dgm:pt>
    <dgm:pt modelId="{8DFEF381-1089-498A-A2E9-536EBD00BCA1}">
      <dgm:prSet phldrT="[文本]" phldr="0" custT="1"/>
      <dgm:spPr/>
      <dgm:t>
        <a:bodyPr vert="horz" wrap="square"/>
        <a:p>
          <a:pPr>
            <a:lnSpc>
              <a:spcPct val="100000"/>
            </a:lnSpc>
            <a:spcBef>
              <a:spcPct val="0"/>
            </a:spcBef>
            <a:spcAft>
              <a:spcPct val="35000"/>
            </a:spcAft>
          </a:pPr>
          <a:r>
            <a:rPr lang="zh-CN" altLang="en-US" sz="2400" b="1" dirty="0">
              <a:latin typeface="微软雅黑" panose="020B0503020204020204" pitchFamily="34" charset="-122"/>
              <a:ea typeface="微软雅黑" panose="020B0503020204020204" pitchFamily="34" charset="-122"/>
              <a:sym typeface="+mn-ea"/>
            </a:rPr>
            <a:t>一、知识目标</a:t>
          </a:r>
          <a:r>
            <a:rPr lang="zh-CN" altLang="en-US" sz="2400" b="1" dirty="0">
              <a:latin typeface="微软雅黑" panose="020B0503020204020204" pitchFamily="34" charset="-122"/>
              <a:ea typeface="微软雅黑" panose="020B0503020204020204" pitchFamily="34" charset="-122"/>
              <a:sym typeface="+mn-ea"/>
            </a:rPr>
            <a:t/>
          </a:r>
          <a:endParaRPr lang="zh-CN" altLang="en-US" sz="2400" b="1" dirty="0">
            <a:latin typeface="微软雅黑" panose="020B0503020204020204" pitchFamily="34" charset="-122"/>
            <a:ea typeface="微软雅黑" panose="020B0503020204020204" pitchFamily="34" charset="-122"/>
            <a:sym typeface="+mn-ea"/>
          </a:endParaRPr>
        </a:p>
      </dgm:t>
    </dgm:pt>
    <dgm:pt modelId="{7BB104C5-5E13-4BA2-8795-D771D93EFD0B}" cxnId="{6B044E7E-43D7-4186-80D3-6F662FBD7BE4}" type="parTrans">
      <dgm:prSet/>
      <dgm:spPr/>
      <dgm:t>
        <a:bodyPr/>
        <a:p>
          <a:endParaRPr lang="zh-CN" altLang="en-US"/>
        </a:p>
      </dgm:t>
    </dgm:pt>
    <dgm:pt modelId="{D8F41DAE-72AA-41BD-884F-BB8861ABB8ED}" cxnId="{6B044E7E-43D7-4186-80D3-6F662FBD7BE4}" type="sibTrans">
      <dgm:prSet/>
      <dgm:spPr/>
      <dgm:t>
        <a:bodyPr/>
        <a:p>
          <a:endParaRPr lang="zh-CN" altLang="en-US"/>
        </a:p>
      </dgm:t>
    </dgm:pt>
    <dgm:pt modelId="{67856BDB-7B34-4717-A8DD-ED955D6E994B}">
      <dgm:prSet phldrT="[文本]" phldr="0" custT="0"/>
      <dgm:spPr/>
      <dgm:t>
        <a:bodyPr vert="horz" wrap="square"/>
        <a:p>
          <a:pPr>
            <a:lnSpc>
              <a:spcPct val="100000"/>
            </a:lnSpc>
            <a:spcBef>
              <a:spcPct val="0"/>
            </a:spcBef>
            <a:spcAft>
              <a:spcPct val="15000"/>
            </a:spcAft>
          </a:pPr>
          <a:r>
            <a:rPr lang="zh-CN" altLang="en-US" dirty="0">
              <a:latin typeface="微软雅黑" panose="020B0503020204020204" pitchFamily="34" charset="-122"/>
              <a:ea typeface="微软雅黑" panose="020B0503020204020204" pitchFamily="34" charset="-122"/>
              <a:sym typeface="+mn-ea"/>
            </a:rPr>
            <a:t>1. 能够总结平衡相关定义、分类和维持机制</a:t>
          </a:r>
          <a:r>
            <a:rPr lang="zh-CN" altLang="en-US" dirty="0">
              <a:latin typeface="微软雅黑" panose="020B0503020204020204" pitchFamily="34" charset="-122"/>
              <a:ea typeface="微软雅黑" panose="020B0503020204020204" pitchFamily="34" charset="-122"/>
              <a:sym typeface="+mn-ea"/>
            </a:rPr>
            <a:t/>
          </a:r>
          <a:endParaRPr lang="zh-CN" altLang="en-US" dirty="0">
            <a:latin typeface="微软雅黑" panose="020B0503020204020204" pitchFamily="34" charset="-122"/>
            <a:ea typeface="微软雅黑" panose="020B0503020204020204" pitchFamily="34" charset="-122"/>
            <a:sym typeface="+mn-ea"/>
          </a:endParaRPr>
        </a:p>
      </dgm:t>
    </dgm:pt>
    <dgm:pt modelId="{772BA600-C67E-4B93-B4A5-0C0DECE788A8}" cxnId="{F115B32E-8DF4-4E3E-92DD-E6ADE40B184A}" type="parTrans">
      <dgm:prSet/>
      <dgm:spPr/>
      <dgm:t>
        <a:bodyPr/>
        <a:p>
          <a:endParaRPr lang="zh-CN" altLang="en-US"/>
        </a:p>
      </dgm:t>
    </dgm:pt>
    <dgm:pt modelId="{6E0A9D10-C2CB-4F7C-BF91-F881E97D27C2}" cxnId="{F115B32E-8DF4-4E3E-92DD-E6ADE40B184A}" type="sibTrans">
      <dgm:prSet/>
      <dgm:spPr/>
      <dgm:t>
        <a:bodyPr/>
        <a:p>
          <a:endParaRPr lang="zh-CN" altLang="en-US"/>
        </a:p>
      </dgm:t>
    </dgm:pt>
    <dgm:pt modelId="{B2057A3D-461C-4FF7-8AC4-43BC1FC26923}">
      <dgm:prSet phldr="0" custT="0"/>
      <dgm:spPr/>
      <dgm:t>
        <a:bodyPr vert="horz" wrap="square"/>
        <a:p>
          <a:pPr>
            <a:lnSpc>
              <a:spcPct val="100000"/>
            </a:lnSpc>
            <a:spcBef>
              <a:spcPct val="0"/>
            </a:spcBef>
            <a:spcAft>
              <a:spcPct val="15000"/>
            </a:spcAft>
          </a:pPr>
          <a:r>
            <a:rPr lang="zh-CN" altLang="en-US" dirty="0">
              <a:latin typeface="微软雅黑" panose="020B0503020204020204" pitchFamily="34" charset="-122"/>
              <a:ea typeface="微软雅黑" panose="020B0503020204020204" pitchFamily="34" charset="-122"/>
              <a:sym typeface="+mn-ea"/>
            </a:rPr>
            <a:t>2. 能够描述老年卧床综合征的病因、发病机制以及功能障碍</a:t>
          </a:r>
          <a:r>
            <a:rPr lang="zh-CN" altLang="en-US" dirty="0">
              <a:latin typeface="微软雅黑" panose="020B0503020204020204" pitchFamily="34" charset="-122"/>
              <a:ea typeface="微软雅黑" panose="020B0503020204020204" pitchFamily="34" charset="-122"/>
              <a:sym typeface="+mn-ea"/>
            </a:rPr>
            <a:t/>
          </a:r>
          <a:endParaRPr lang="zh-CN" altLang="en-US" dirty="0">
            <a:latin typeface="微软雅黑" panose="020B0503020204020204" pitchFamily="34" charset="-122"/>
            <a:ea typeface="微软雅黑" panose="020B0503020204020204" pitchFamily="34" charset="-122"/>
            <a:sym typeface="+mn-ea"/>
          </a:endParaRPr>
        </a:p>
      </dgm:t>
    </dgm:pt>
    <dgm:pt modelId="{36DE0105-5AAB-4C91-95EC-352E3E869857}" cxnId="{9DC8E927-AA5B-4C93-BB44-94D31037C06E}" type="parTrans">
      <dgm:prSet/>
      <dgm:spPr/>
    </dgm:pt>
    <dgm:pt modelId="{B2486F02-06AD-4F40-92A9-31BAD5B2F9F6}" cxnId="{9DC8E927-AA5B-4C93-BB44-94D31037C06E}" type="sibTrans">
      <dgm:prSet/>
      <dgm:spPr/>
    </dgm:pt>
    <dgm:pt modelId="{4FCBD701-6778-4A26-A3D8-5D90305FC52A}">
      <dgm:prSet phldr="0" custT="0"/>
      <dgm:spPr/>
      <dgm:t>
        <a:bodyPr vert="horz" wrap="square"/>
        <a:p>
          <a:pPr>
            <a:lnSpc>
              <a:spcPct val="100000"/>
            </a:lnSpc>
            <a:spcBef>
              <a:spcPct val="0"/>
            </a:spcBef>
            <a:spcAft>
              <a:spcPct val="15000"/>
            </a:spcAft>
          </a:pPr>
          <a:r>
            <a:rPr lang="zh-CN" altLang="en-US" dirty="0">
              <a:latin typeface="微软雅黑" panose="020B0503020204020204" pitchFamily="34" charset="-122"/>
              <a:ea typeface="微软雅黑" panose="020B0503020204020204" pitchFamily="34" charset="-122"/>
              <a:sym typeface="+mn-ea"/>
            </a:rPr>
            <a:t>3. 能够熟悉肌肉衰减综合征的病因、发病机制及临床表现</a:t>
          </a:r>
          <a:r>
            <a:rPr lang="zh-CN" altLang="en-US" dirty="0">
              <a:latin typeface="微软雅黑" panose="020B0503020204020204" pitchFamily="34" charset="-122"/>
              <a:ea typeface="微软雅黑" panose="020B0503020204020204" pitchFamily="34" charset="-122"/>
              <a:sym typeface="+mn-ea"/>
            </a:rPr>
            <a:t/>
          </a:r>
          <a:endParaRPr lang="zh-CN" altLang="en-US" dirty="0">
            <a:latin typeface="微软雅黑" panose="020B0503020204020204" pitchFamily="34" charset="-122"/>
            <a:ea typeface="微软雅黑" panose="020B0503020204020204" pitchFamily="34" charset="-122"/>
            <a:sym typeface="+mn-ea"/>
          </a:endParaRPr>
        </a:p>
      </dgm:t>
    </dgm:pt>
    <dgm:pt modelId="{9BB21B50-88F2-4D36-8218-681E6D678917}" cxnId="{BEE250E4-2BF7-4E79-A821-349ADE6CB7C0}" type="parTrans">
      <dgm:prSet/>
      <dgm:spPr/>
    </dgm:pt>
    <dgm:pt modelId="{9D3B2403-62E8-425C-9B6A-A54CC578F2CB}" cxnId="{BEE250E4-2BF7-4E79-A821-349ADE6CB7C0}" type="sibTrans">
      <dgm:prSet/>
      <dgm:spPr/>
    </dgm:pt>
    <dgm:pt modelId="{EB099D45-42E4-4FB3-8BE3-22A72863D5FC}">
      <dgm:prSet phldrT="[文本]" phldr="0" custT="1"/>
      <dgm:spPr/>
      <dgm:t>
        <a:bodyPr vert="horz" wrap="square"/>
        <a:p>
          <a:pPr>
            <a:lnSpc>
              <a:spcPct val="100000"/>
            </a:lnSpc>
            <a:spcBef>
              <a:spcPct val="0"/>
            </a:spcBef>
            <a:spcAft>
              <a:spcPct val="35000"/>
            </a:spcAft>
          </a:pPr>
          <a:r>
            <a:rPr lang="zh-CN" altLang="en-US" sz="2400" b="1" dirty="0">
              <a:latin typeface="微软雅黑" panose="020B0503020204020204" pitchFamily="34" charset="-122"/>
              <a:ea typeface="微软雅黑" panose="020B0503020204020204" pitchFamily="34" charset="-122"/>
              <a:sym typeface="+mn-ea"/>
            </a:rPr>
            <a:t>二、技能目标</a:t>
          </a:r>
          <a:r>
            <a:rPr lang="zh-CN" altLang="en-US" sz="2400" b="1" dirty="0">
              <a:latin typeface="微软雅黑" panose="020B0503020204020204" pitchFamily="34" charset="-122"/>
              <a:ea typeface="微软雅黑" panose="020B0503020204020204" pitchFamily="34" charset="-122"/>
              <a:sym typeface="+mn-ea"/>
            </a:rPr>
            <a:t/>
          </a:r>
          <a:endParaRPr lang="zh-CN" altLang="en-US" sz="2400" b="1" dirty="0">
            <a:latin typeface="微软雅黑" panose="020B0503020204020204" pitchFamily="34" charset="-122"/>
            <a:ea typeface="微软雅黑" panose="020B0503020204020204" pitchFamily="34" charset="-122"/>
            <a:sym typeface="+mn-ea"/>
          </a:endParaRPr>
        </a:p>
      </dgm:t>
    </dgm:pt>
    <dgm:pt modelId="{C2BA91CD-5382-45C0-B4F4-75094723F4D9}" cxnId="{B682480A-F51C-4962-AD93-05F70F168AF6}" type="parTrans">
      <dgm:prSet/>
      <dgm:spPr/>
      <dgm:t>
        <a:bodyPr/>
        <a:p>
          <a:endParaRPr lang="zh-CN" altLang="en-US"/>
        </a:p>
      </dgm:t>
    </dgm:pt>
    <dgm:pt modelId="{973C65EF-E3B8-4CF5-B140-FEC5A74F0B0E}" cxnId="{B682480A-F51C-4962-AD93-05F70F168AF6}" type="sibTrans">
      <dgm:prSet/>
      <dgm:spPr/>
      <dgm:t>
        <a:bodyPr/>
        <a:p>
          <a:endParaRPr lang="zh-CN" altLang="en-US"/>
        </a:p>
      </dgm:t>
    </dgm:pt>
    <dgm:pt modelId="{63116591-D397-40B5-AD45-C8FD7C1AD18F}">
      <dgm:prSet phldrT="[文本]" phldr="0" custT="0"/>
      <dgm:spPr/>
      <dgm:t>
        <a:bodyPr vert="horz" wrap="square"/>
        <a:p>
          <a:pPr>
            <a:lnSpc>
              <a:spcPct val="100000"/>
            </a:lnSpc>
            <a:spcBef>
              <a:spcPct val="0"/>
            </a:spcBef>
            <a:spcAft>
              <a:spcPct val="15000"/>
            </a:spcAft>
          </a:pPr>
          <a:r>
            <a:rPr lang="zh-CN" altLang="en-US" dirty="0">
              <a:latin typeface="微软雅黑" panose="020B0503020204020204" pitchFamily="34" charset="-122"/>
              <a:ea typeface="微软雅黑" panose="020B0503020204020204" pitchFamily="34" charset="-122"/>
              <a:sym typeface="+mn-ea"/>
            </a:rPr>
            <a:t>1. 能够独立评估老年人跌倒的危险因素以及制定合理的康复干预方法</a:t>
          </a:r>
          <a:endParaRPr lang="zh-CN" altLang="en-US" dirty="0">
            <a:latin typeface="微软雅黑" panose="020B0503020204020204" pitchFamily="34" charset="-122"/>
            <a:ea typeface="微软雅黑" panose="020B0503020204020204" pitchFamily="34" charset="-122"/>
            <a:sym typeface="+mn-ea"/>
          </a:endParaRPr>
        </a:p>
      </dgm:t>
    </dgm:pt>
    <dgm:pt modelId="{35D9FDAB-90FC-4149-8FA1-C2011A738832}" cxnId="{8C3537CE-4777-41DF-BF6A-D910F0FDF2B2}" type="parTrans">
      <dgm:prSet/>
      <dgm:spPr/>
      <dgm:t>
        <a:bodyPr/>
        <a:p>
          <a:endParaRPr lang="zh-CN" altLang="en-US"/>
        </a:p>
      </dgm:t>
    </dgm:pt>
    <dgm:pt modelId="{B1B09198-8815-4821-8A77-DCC2993E3086}" cxnId="{8C3537CE-4777-41DF-BF6A-D910F0FDF2B2}" type="sibTrans">
      <dgm:prSet/>
      <dgm:spPr/>
      <dgm:t>
        <a:bodyPr/>
        <a:p>
          <a:endParaRPr lang="zh-CN" altLang="en-US"/>
        </a:p>
      </dgm:t>
    </dgm:pt>
    <dgm:pt modelId="{1624F135-9194-448A-A2BE-C4FADE42D630}">
      <dgm:prSet phldr="0" custT="0"/>
      <dgm:spPr/>
      <dgm:t>
        <a:bodyPr vert="horz" wrap="square"/>
        <a:p>
          <a:pPr>
            <a:lnSpc>
              <a:spcPct val="100000"/>
            </a:lnSpc>
            <a:spcBef>
              <a:spcPct val="0"/>
            </a:spcBef>
            <a:spcAft>
              <a:spcPct val="15000"/>
            </a:spcAft>
          </a:pPr>
          <a:r>
            <a:rPr lang="zh-CN" altLang="en-US" dirty="0">
              <a:latin typeface="微软雅黑" panose="020B0503020204020204" pitchFamily="34" charset="-122"/>
              <a:ea typeface="微软雅黑" panose="020B0503020204020204" pitchFamily="34" charset="-122"/>
              <a:sym typeface="+mn-ea"/>
            </a:rPr>
            <a:t>2. 能够清楚老年卧床综合征的并发症以及处理手段，并知道康复治疗手段及护理对策</a:t>
          </a:r>
          <a:endParaRPr lang="zh-CN" altLang="en-US" dirty="0">
            <a:latin typeface="微软雅黑" panose="020B0503020204020204" pitchFamily="34" charset="-122"/>
            <a:ea typeface="微软雅黑" panose="020B0503020204020204" pitchFamily="34" charset="-122"/>
            <a:sym typeface="+mn-ea"/>
          </a:endParaRPr>
        </a:p>
      </dgm:t>
    </dgm:pt>
    <dgm:pt modelId="{4839AEC6-8E82-4986-9699-AA4DEFC37B1E}" cxnId="{5192126B-A27B-4EF5-8405-7CAB9ACDA587}" type="parTrans">
      <dgm:prSet/>
      <dgm:spPr/>
    </dgm:pt>
    <dgm:pt modelId="{5108FD41-5BE3-4728-96B3-BA6511F2095E}" cxnId="{5192126B-A27B-4EF5-8405-7CAB9ACDA587}" type="sibTrans">
      <dgm:prSet/>
      <dgm:spPr/>
    </dgm:pt>
    <dgm:pt modelId="{06669A4B-9652-42F3-9F7E-50BB95D46790}">
      <dgm:prSet phldr="0" custT="0"/>
      <dgm:spPr/>
      <dgm:t>
        <a:bodyPr vert="horz" wrap="square"/>
        <a:p>
          <a:pPr>
            <a:lnSpc>
              <a:spcPct val="100000"/>
            </a:lnSpc>
            <a:spcBef>
              <a:spcPct val="0"/>
            </a:spcBef>
            <a:spcAft>
              <a:spcPct val="15000"/>
            </a:spcAft>
          </a:pPr>
          <a:r>
            <a:rPr lang="zh-CN" altLang="en-US" dirty="0">
              <a:latin typeface="微软雅黑" panose="020B0503020204020204" pitchFamily="34" charset="-122"/>
              <a:ea typeface="微软雅黑" panose="020B0503020204020204" pitchFamily="34" charset="-122"/>
              <a:sym typeface="+mn-ea"/>
            </a:rPr>
            <a:t>3. 能够了解肌肉质量评估的方法和肌肉衰减综合征的诊断标准并能独立制定治疗方案</a:t>
          </a:r>
          <a:r>
            <a:rPr lang="zh-CN" altLang="en-US" dirty="0">
              <a:latin typeface="微软雅黑" panose="020B0503020204020204" pitchFamily="34" charset="-122"/>
              <a:ea typeface="微软雅黑" panose="020B0503020204020204" pitchFamily="34" charset="-122"/>
              <a:sym typeface="+mn-ea"/>
            </a:rPr>
            <a:t/>
          </a:r>
          <a:endParaRPr lang="zh-CN" altLang="en-US" dirty="0">
            <a:latin typeface="微软雅黑" panose="020B0503020204020204" pitchFamily="34" charset="-122"/>
            <a:ea typeface="微软雅黑" panose="020B0503020204020204" pitchFamily="34" charset="-122"/>
            <a:sym typeface="+mn-ea"/>
          </a:endParaRPr>
        </a:p>
      </dgm:t>
    </dgm:pt>
    <dgm:pt modelId="{90E5B9B5-5D50-43E6-B73D-63A3EEB4164E}" cxnId="{54C205C9-D681-42FA-B8F3-5A6309E5341D}" type="parTrans">
      <dgm:prSet/>
      <dgm:spPr/>
    </dgm:pt>
    <dgm:pt modelId="{DF914CD2-9EDA-487E-BFD3-872C0F4A2770}" cxnId="{54C205C9-D681-42FA-B8F3-5A6309E5341D}" type="sibTrans">
      <dgm:prSet/>
      <dgm:spPr/>
    </dgm:pt>
    <dgm:pt modelId="{0C7614AF-FE1B-474B-8B3D-B1D06ACF75F6}">
      <dgm:prSet phldrT="[文本]" phldr="0" custT="1"/>
      <dgm:spPr/>
      <dgm:t>
        <a:bodyPr vert="horz" wrap="square"/>
        <a:p>
          <a:pPr>
            <a:lnSpc>
              <a:spcPct val="100000"/>
            </a:lnSpc>
            <a:spcBef>
              <a:spcPct val="0"/>
            </a:spcBef>
            <a:spcAft>
              <a:spcPct val="35000"/>
            </a:spcAft>
          </a:pPr>
          <a:r>
            <a:rPr lang="zh-CN" altLang="en-US" sz="2400" b="1" dirty="0">
              <a:latin typeface="微软雅黑" panose="020B0503020204020204" pitchFamily="34" charset="-122"/>
              <a:ea typeface="微软雅黑" panose="020B0503020204020204" pitchFamily="34" charset="-122"/>
              <a:sym typeface="+mn-ea"/>
            </a:rPr>
            <a:t>三、情感、态度和价值观目标</a:t>
          </a:r>
          <a:r>
            <a:rPr lang="zh-CN" altLang="en-US" sz="2400" b="1" dirty="0">
              <a:latin typeface="微软雅黑" panose="020B0503020204020204" pitchFamily="34" charset="-122"/>
              <a:ea typeface="微软雅黑" panose="020B0503020204020204" pitchFamily="34" charset="-122"/>
              <a:sym typeface="+mn-ea"/>
            </a:rPr>
            <a:t/>
          </a:r>
          <a:endParaRPr lang="zh-CN" altLang="en-US" sz="2400" b="1" dirty="0">
            <a:latin typeface="微软雅黑" panose="020B0503020204020204" pitchFamily="34" charset="-122"/>
            <a:ea typeface="微软雅黑" panose="020B0503020204020204" pitchFamily="34" charset="-122"/>
            <a:sym typeface="+mn-ea"/>
          </a:endParaRPr>
        </a:p>
      </dgm:t>
    </dgm:pt>
    <dgm:pt modelId="{6405A9A7-2A86-4BF1-8D9D-4D36DE3099F5}" cxnId="{3A7F4C1D-DEA5-4A02-922C-87463279F67D}" type="parTrans">
      <dgm:prSet/>
      <dgm:spPr/>
      <dgm:t>
        <a:bodyPr/>
        <a:p>
          <a:endParaRPr lang="zh-CN" altLang="en-US"/>
        </a:p>
      </dgm:t>
    </dgm:pt>
    <dgm:pt modelId="{2043401E-454D-4886-ADA9-FCC81736E837}" cxnId="{3A7F4C1D-DEA5-4A02-922C-87463279F67D}" type="sibTrans">
      <dgm:prSet/>
      <dgm:spPr/>
      <dgm:t>
        <a:bodyPr/>
        <a:p>
          <a:endParaRPr lang="zh-CN" altLang="en-US"/>
        </a:p>
      </dgm:t>
    </dgm:pt>
    <dgm:pt modelId="{1595198B-D222-4BF8-83BF-0D3CA5996A3E}">
      <dgm:prSet phldrT="[文本]" phldr="0" custT="0"/>
      <dgm:spPr/>
      <dgm:t>
        <a:bodyPr vert="horz" wrap="square"/>
        <a:p>
          <a:pPr>
            <a:lnSpc>
              <a:spcPct val="100000"/>
            </a:lnSpc>
            <a:spcBef>
              <a:spcPct val="0"/>
            </a:spcBef>
            <a:spcAft>
              <a:spcPct val="15000"/>
            </a:spcAft>
          </a:pPr>
          <a:r>
            <a:rPr lang="zh-CN" altLang="en-US" dirty="0">
              <a:latin typeface="微软雅黑" panose="020B0503020204020204" pitchFamily="34" charset="-122"/>
              <a:ea typeface="微软雅黑" panose="020B0503020204020204" pitchFamily="34" charset="-122"/>
              <a:sym typeface="+mn-ea"/>
            </a:rPr>
            <a:t>1. 能够知道跌倒、长期卧床、肌肉衰减对老年人带来的严重影响</a:t>
          </a:r>
          <a:endParaRPr lang="zh-CN" altLang="en-US" dirty="0">
            <a:latin typeface="微软雅黑" panose="020B0503020204020204" pitchFamily="34" charset="-122"/>
            <a:ea typeface="微软雅黑" panose="020B0503020204020204" pitchFamily="34" charset="-122"/>
            <a:sym typeface="+mn-ea"/>
          </a:endParaRPr>
        </a:p>
      </dgm:t>
    </dgm:pt>
    <dgm:pt modelId="{9E050DE5-CBC7-4D41-8BB4-8999E754F806}" cxnId="{2E15A59A-8E10-46B9-B14E-68DB419D7172}" type="parTrans">
      <dgm:prSet/>
      <dgm:spPr/>
      <dgm:t>
        <a:bodyPr/>
        <a:p>
          <a:endParaRPr lang="zh-CN" altLang="en-US"/>
        </a:p>
      </dgm:t>
    </dgm:pt>
    <dgm:pt modelId="{1D266B9B-E78F-4C1C-9CA1-FAC55716A8D9}" cxnId="{2E15A59A-8E10-46B9-B14E-68DB419D7172}" type="sibTrans">
      <dgm:prSet/>
      <dgm:spPr/>
      <dgm:t>
        <a:bodyPr/>
        <a:p>
          <a:endParaRPr lang="zh-CN" altLang="en-US"/>
        </a:p>
      </dgm:t>
    </dgm:pt>
    <dgm:pt modelId="{7A882630-4657-4CDF-9A90-4274C5059B64}">
      <dgm:prSet phldr="0" custT="0"/>
      <dgm:spPr/>
      <dgm:t>
        <a:bodyPr vert="horz" wrap="square"/>
        <a:p>
          <a:pPr>
            <a:lnSpc>
              <a:spcPct val="100000"/>
            </a:lnSpc>
            <a:spcBef>
              <a:spcPct val="0"/>
            </a:spcBef>
            <a:spcAft>
              <a:spcPct val="15000"/>
            </a:spcAft>
          </a:pPr>
          <a:r>
            <a:rPr lang="zh-CN" altLang="en-US" dirty="0">
              <a:latin typeface="微软雅黑" panose="020B0503020204020204" pitchFamily="34" charset="-122"/>
              <a:ea typeface="微软雅黑" panose="020B0503020204020204" pitchFamily="34" charset="-122"/>
              <a:sym typeface="+mn-ea"/>
            </a:rPr>
            <a:t>2. 能够形成预防跌倒、并发症的思想</a:t>
          </a:r>
          <a:endParaRPr lang="zh-CN" altLang="en-US" dirty="0">
            <a:latin typeface="微软雅黑" panose="020B0503020204020204" pitchFamily="34" charset="-122"/>
            <a:ea typeface="微软雅黑" panose="020B0503020204020204" pitchFamily="34" charset="-122"/>
            <a:sym typeface="+mn-ea"/>
          </a:endParaRPr>
        </a:p>
      </dgm:t>
    </dgm:pt>
    <dgm:pt modelId="{005E04D1-3741-4718-970D-D08B9EBB9446}" cxnId="{B0AD8FC9-9F1E-49EC-8E25-1B15B1B7EBBF}" type="parTrans">
      <dgm:prSet/>
      <dgm:spPr/>
    </dgm:pt>
    <dgm:pt modelId="{685BDBE6-6D7E-42B0-B614-E5C968C490BC}" cxnId="{B0AD8FC9-9F1E-49EC-8E25-1B15B1B7EBBF}" type="sibTrans">
      <dgm:prSet/>
      <dgm:spPr/>
    </dgm:pt>
    <dgm:pt modelId="{6A709BFB-6B1D-4862-8707-E5D970E8FB57}">
      <dgm:prSet phldr="0" custT="0"/>
      <dgm:spPr/>
      <dgm:t>
        <a:bodyPr vert="horz" wrap="square"/>
        <a:p>
          <a:pPr>
            <a:lnSpc>
              <a:spcPct val="100000"/>
            </a:lnSpc>
            <a:spcBef>
              <a:spcPct val="0"/>
            </a:spcBef>
            <a:spcAft>
              <a:spcPct val="15000"/>
            </a:spcAft>
          </a:pPr>
          <a:r>
            <a:rPr lang="zh-CN" altLang="en-US" dirty="0">
              <a:latin typeface="微软雅黑" panose="020B0503020204020204" pitchFamily="34" charset="-122"/>
              <a:ea typeface="微软雅黑" panose="020B0503020204020204" pitchFamily="34" charset="-122"/>
              <a:sym typeface="+mn-ea"/>
            </a:rPr>
            <a:t>3. 能够加强与患者和家属的沟通尽可能提高老年人的健康水平</a:t>
          </a:r>
          <a:r>
            <a:rPr lang="zh-CN" altLang="en-US" dirty="0">
              <a:latin typeface="微软雅黑" panose="020B0503020204020204" pitchFamily="34" charset="-122"/>
              <a:ea typeface="微软雅黑" panose="020B0503020204020204" pitchFamily="34" charset="-122"/>
              <a:sym typeface="+mn-ea"/>
            </a:rPr>
            <a:t/>
          </a:r>
          <a:endParaRPr lang="zh-CN" altLang="en-US" dirty="0">
            <a:latin typeface="微软雅黑" panose="020B0503020204020204" pitchFamily="34" charset="-122"/>
            <a:ea typeface="微软雅黑" panose="020B0503020204020204" pitchFamily="34" charset="-122"/>
            <a:sym typeface="+mn-ea"/>
          </a:endParaRPr>
        </a:p>
      </dgm:t>
    </dgm:pt>
    <dgm:pt modelId="{97912137-5A1F-43C3-999B-6954D6B7B89E}" cxnId="{AD54AC8C-0D09-4C5D-BBD3-AA7279360ACA}" type="parTrans">
      <dgm:prSet/>
      <dgm:spPr/>
    </dgm:pt>
    <dgm:pt modelId="{B4298B3B-3196-4463-9546-B49D0DF0567B}" cxnId="{AD54AC8C-0D09-4C5D-BBD3-AA7279360ACA}" type="sibTrans">
      <dgm:prSet/>
      <dgm:spPr/>
    </dgm:pt>
    <dgm:pt modelId="{CBB719A3-638C-41E0-B0EC-B22FA0508898}" type="pres">
      <dgm:prSet presAssocID="{982F9BD2-FE88-4D45-BD8D-65D1F34B0AD4}" presName="Name0" presStyleCnt="0">
        <dgm:presLayoutVars>
          <dgm:dir/>
          <dgm:animLvl val="lvl"/>
          <dgm:resizeHandles val="exact"/>
        </dgm:presLayoutVars>
      </dgm:prSet>
      <dgm:spPr/>
    </dgm:pt>
    <dgm:pt modelId="{53879FB3-2A34-4B19-A163-E7E5A2A61ED1}" type="pres">
      <dgm:prSet presAssocID="{8DFEF381-1089-498A-A2E9-536EBD00BCA1}" presName="linNode" presStyleCnt="0"/>
      <dgm:spPr/>
    </dgm:pt>
    <dgm:pt modelId="{BD6C8DA9-0F3A-464E-ACD2-6660B6C6E5C4}" type="pres">
      <dgm:prSet presAssocID="{8DFEF381-1089-498A-A2E9-536EBD00BCA1}" presName="parentText" presStyleLbl="node1" presStyleIdx="0" presStyleCnt="3">
        <dgm:presLayoutVars>
          <dgm:chMax val="1"/>
          <dgm:bulletEnabled val="1"/>
        </dgm:presLayoutVars>
      </dgm:prSet>
      <dgm:spPr/>
    </dgm:pt>
    <dgm:pt modelId="{D76AE918-ABC8-47B8-8DD8-96F195BFB5B5}" type="pres">
      <dgm:prSet presAssocID="{8DFEF381-1089-498A-A2E9-536EBD00BCA1}" presName="descendantText" presStyleLbl="alignAccFollowNode1" presStyleIdx="0" presStyleCnt="3">
        <dgm:presLayoutVars>
          <dgm:bulletEnabled val="1"/>
        </dgm:presLayoutVars>
      </dgm:prSet>
      <dgm:spPr/>
    </dgm:pt>
    <dgm:pt modelId="{FFE0819C-8AC4-4036-9C1A-1EC29F5C921E}" type="pres">
      <dgm:prSet presAssocID="{D8F41DAE-72AA-41BD-884F-BB8861ABB8ED}" presName="sp" presStyleCnt="0"/>
      <dgm:spPr/>
    </dgm:pt>
    <dgm:pt modelId="{F7591D7B-260A-4799-8396-533EFCB75BEB}" type="pres">
      <dgm:prSet presAssocID="{EB099D45-42E4-4FB3-8BE3-22A72863D5FC}" presName="linNode" presStyleCnt="0"/>
      <dgm:spPr/>
    </dgm:pt>
    <dgm:pt modelId="{F8FCFA27-1E37-47F3-819F-CCC620DE8027}" type="pres">
      <dgm:prSet presAssocID="{EB099D45-42E4-4FB3-8BE3-22A72863D5FC}" presName="parentText" presStyleLbl="node1" presStyleIdx="1" presStyleCnt="3">
        <dgm:presLayoutVars>
          <dgm:chMax val="1"/>
          <dgm:bulletEnabled val="1"/>
        </dgm:presLayoutVars>
      </dgm:prSet>
      <dgm:spPr/>
    </dgm:pt>
    <dgm:pt modelId="{B1799245-8A88-4DFD-8913-C5C978690807}" type="pres">
      <dgm:prSet presAssocID="{EB099D45-42E4-4FB3-8BE3-22A72863D5FC}" presName="descendantText" presStyleLbl="alignAccFollowNode1" presStyleIdx="1" presStyleCnt="3">
        <dgm:presLayoutVars>
          <dgm:bulletEnabled val="1"/>
        </dgm:presLayoutVars>
      </dgm:prSet>
      <dgm:spPr/>
    </dgm:pt>
    <dgm:pt modelId="{8DCDF6EC-DA1E-4BFB-B25A-DFA57323B4B5}" type="pres">
      <dgm:prSet presAssocID="{973C65EF-E3B8-4CF5-B140-FEC5A74F0B0E}" presName="sp" presStyleCnt="0"/>
      <dgm:spPr/>
    </dgm:pt>
    <dgm:pt modelId="{3F2BB2C1-5788-46C7-BBC7-A198D39677C4}" type="pres">
      <dgm:prSet presAssocID="{0C7614AF-FE1B-474B-8B3D-B1D06ACF75F6}" presName="linNode" presStyleCnt="0"/>
      <dgm:spPr/>
    </dgm:pt>
    <dgm:pt modelId="{F3A1F871-519C-4E76-89EE-B8DB3D0BD125}" type="pres">
      <dgm:prSet presAssocID="{0C7614AF-FE1B-474B-8B3D-B1D06ACF75F6}" presName="parentText" presStyleLbl="node1" presStyleIdx="2" presStyleCnt="3">
        <dgm:presLayoutVars>
          <dgm:chMax val="1"/>
          <dgm:bulletEnabled val="1"/>
        </dgm:presLayoutVars>
      </dgm:prSet>
      <dgm:spPr/>
    </dgm:pt>
    <dgm:pt modelId="{F00652BC-5530-4BD7-A5E2-D7101737A3B5}" type="pres">
      <dgm:prSet presAssocID="{0C7614AF-FE1B-474B-8B3D-B1D06ACF75F6}" presName="descendantText" presStyleLbl="alignAccFollowNode1" presStyleIdx="2" presStyleCnt="3">
        <dgm:presLayoutVars>
          <dgm:bulletEnabled val="1"/>
        </dgm:presLayoutVars>
      </dgm:prSet>
      <dgm:spPr/>
    </dgm:pt>
  </dgm:ptLst>
  <dgm:cxnLst>
    <dgm:cxn modelId="{6B044E7E-43D7-4186-80D3-6F662FBD7BE4}" srcId="{982F9BD2-FE88-4D45-BD8D-65D1F34B0AD4}" destId="{8DFEF381-1089-498A-A2E9-536EBD00BCA1}" srcOrd="0" destOrd="0" parTransId="{7BB104C5-5E13-4BA2-8795-D771D93EFD0B}" sibTransId="{D8F41DAE-72AA-41BD-884F-BB8861ABB8ED}"/>
    <dgm:cxn modelId="{F115B32E-8DF4-4E3E-92DD-E6ADE40B184A}" srcId="{8DFEF381-1089-498A-A2E9-536EBD00BCA1}" destId="{67856BDB-7B34-4717-A8DD-ED955D6E994B}" srcOrd="0" destOrd="0" parTransId="{772BA600-C67E-4B93-B4A5-0C0DECE788A8}" sibTransId="{6E0A9D10-C2CB-4F7C-BF91-F881E97D27C2}"/>
    <dgm:cxn modelId="{9DC8E927-AA5B-4C93-BB44-94D31037C06E}" srcId="{8DFEF381-1089-498A-A2E9-536EBD00BCA1}" destId="{B2057A3D-461C-4FF7-8AC4-43BC1FC26923}" srcOrd="1" destOrd="0" parTransId="{36DE0105-5AAB-4C91-95EC-352E3E869857}" sibTransId="{B2486F02-06AD-4F40-92A9-31BAD5B2F9F6}"/>
    <dgm:cxn modelId="{BEE250E4-2BF7-4E79-A821-349ADE6CB7C0}" srcId="{8DFEF381-1089-498A-A2E9-536EBD00BCA1}" destId="{4FCBD701-6778-4A26-A3D8-5D90305FC52A}" srcOrd="2" destOrd="0" parTransId="{9BB21B50-88F2-4D36-8218-681E6D678917}" sibTransId="{9D3B2403-62E8-425C-9B6A-A54CC578F2CB}"/>
    <dgm:cxn modelId="{B682480A-F51C-4962-AD93-05F70F168AF6}" srcId="{982F9BD2-FE88-4D45-BD8D-65D1F34B0AD4}" destId="{EB099D45-42E4-4FB3-8BE3-22A72863D5FC}" srcOrd="1" destOrd="0" parTransId="{C2BA91CD-5382-45C0-B4F4-75094723F4D9}" sibTransId="{973C65EF-E3B8-4CF5-B140-FEC5A74F0B0E}"/>
    <dgm:cxn modelId="{8C3537CE-4777-41DF-BF6A-D910F0FDF2B2}" srcId="{EB099D45-42E4-4FB3-8BE3-22A72863D5FC}" destId="{63116591-D397-40B5-AD45-C8FD7C1AD18F}" srcOrd="0" destOrd="1" parTransId="{35D9FDAB-90FC-4149-8FA1-C2011A738832}" sibTransId="{B1B09198-8815-4821-8A77-DCC2993E3086}"/>
    <dgm:cxn modelId="{5192126B-A27B-4EF5-8405-7CAB9ACDA587}" srcId="{EB099D45-42E4-4FB3-8BE3-22A72863D5FC}" destId="{1624F135-9194-448A-A2BE-C4FADE42D630}" srcOrd="1" destOrd="1" parTransId="{4839AEC6-8E82-4986-9699-AA4DEFC37B1E}" sibTransId="{5108FD41-5BE3-4728-96B3-BA6511F2095E}"/>
    <dgm:cxn modelId="{54C205C9-D681-42FA-B8F3-5A6309E5341D}" srcId="{EB099D45-42E4-4FB3-8BE3-22A72863D5FC}" destId="{06669A4B-9652-42F3-9F7E-50BB95D46790}" srcOrd="2" destOrd="1" parTransId="{90E5B9B5-5D50-43E6-B73D-63A3EEB4164E}" sibTransId="{DF914CD2-9EDA-487E-BFD3-872C0F4A2770}"/>
    <dgm:cxn modelId="{3A7F4C1D-DEA5-4A02-922C-87463279F67D}" srcId="{982F9BD2-FE88-4D45-BD8D-65D1F34B0AD4}" destId="{0C7614AF-FE1B-474B-8B3D-B1D06ACF75F6}" srcOrd="2" destOrd="0" parTransId="{6405A9A7-2A86-4BF1-8D9D-4D36DE3099F5}" sibTransId="{2043401E-454D-4886-ADA9-FCC81736E837}"/>
    <dgm:cxn modelId="{2E15A59A-8E10-46B9-B14E-68DB419D7172}" srcId="{0C7614AF-FE1B-474B-8B3D-B1D06ACF75F6}" destId="{1595198B-D222-4BF8-83BF-0D3CA5996A3E}" srcOrd="0" destOrd="2" parTransId="{9E050DE5-CBC7-4D41-8BB4-8999E754F806}" sibTransId="{1D266B9B-E78F-4C1C-9CA1-FAC55716A8D9}"/>
    <dgm:cxn modelId="{B0AD8FC9-9F1E-49EC-8E25-1B15B1B7EBBF}" srcId="{0C7614AF-FE1B-474B-8B3D-B1D06ACF75F6}" destId="{7A882630-4657-4CDF-9A90-4274C5059B64}" srcOrd="1" destOrd="2" parTransId="{005E04D1-3741-4718-970D-D08B9EBB9446}" sibTransId="{685BDBE6-6D7E-42B0-B614-E5C968C490BC}"/>
    <dgm:cxn modelId="{AD54AC8C-0D09-4C5D-BBD3-AA7279360ACA}" srcId="{0C7614AF-FE1B-474B-8B3D-B1D06ACF75F6}" destId="{6A709BFB-6B1D-4862-8707-E5D970E8FB57}" srcOrd="2" destOrd="2" parTransId="{97912137-5A1F-43C3-999B-6954D6B7B89E}" sibTransId="{B4298B3B-3196-4463-9546-B49D0DF0567B}"/>
    <dgm:cxn modelId="{7C777AB3-5428-4C20-B75F-EFD96E5CC87D}" type="presOf" srcId="{982F9BD2-FE88-4D45-BD8D-65D1F34B0AD4}" destId="{CBB719A3-638C-41E0-B0EC-B22FA0508898}" srcOrd="0" destOrd="0" presId="urn:microsoft.com/office/officeart/2005/8/layout/vList5"/>
    <dgm:cxn modelId="{A570DD8D-4203-4966-A91B-DC021CC319A7}" type="presParOf" srcId="{CBB719A3-638C-41E0-B0EC-B22FA0508898}" destId="{53879FB3-2A34-4B19-A163-E7E5A2A61ED1}" srcOrd="0" destOrd="0" presId="urn:microsoft.com/office/officeart/2005/8/layout/vList5"/>
    <dgm:cxn modelId="{7C855948-C959-4AB8-8C12-1B311A00C06C}" type="presParOf" srcId="{53879FB3-2A34-4B19-A163-E7E5A2A61ED1}" destId="{BD6C8DA9-0F3A-464E-ACD2-6660B6C6E5C4}" srcOrd="0" destOrd="0" presId="urn:microsoft.com/office/officeart/2005/8/layout/vList5"/>
    <dgm:cxn modelId="{E0F1F16B-3F47-4D49-A846-0B0DF216D7E2}" type="presOf" srcId="{8DFEF381-1089-498A-A2E9-536EBD00BCA1}" destId="{BD6C8DA9-0F3A-464E-ACD2-6660B6C6E5C4}" srcOrd="0" destOrd="0" presId="urn:microsoft.com/office/officeart/2005/8/layout/vList5"/>
    <dgm:cxn modelId="{50488CA4-56B5-416B-8FBA-EDD57E7D4EF7}" type="presParOf" srcId="{53879FB3-2A34-4B19-A163-E7E5A2A61ED1}" destId="{D76AE918-ABC8-47B8-8DD8-96F195BFB5B5}" srcOrd="1" destOrd="0" presId="urn:microsoft.com/office/officeart/2005/8/layout/vList5"/>
    <dgm:cxn modelId="{5FC93E1B-1222-44B9-A2A3-DA17C07E2596}" type="presOf" srcId="{67856BDB-7B34-4717-A8DD-ED955D6E994B}" destId="{D76AE918-ABC8-47B8-8DD8-96F195BFB5B5}" srcOrd="0" destOrd="0" presId="urn:microsoft.com/office/officeart/2005/8/layout/vList5"/>
    <dgm:cxn modelId="{316F8874-E2E7-4365-981C-68984BC43219}" type="presOf" srcId="{B2057A3D-461C-4FF7-8AC4-43BC1FC26923}" destId="{D76AE918-ABC8-47B8-8DD8-96F195BFB5B5}" srcOrd="0" destOrd="1" presId="urn:microsoft.com/office/officeart/2005/8/layout/vList5"/>
    <dgm:cxn modelId="{BC9F03AC-194B-4C55-BFD4-7F0ACC6C8B64}" type="presOf" srcId="{4FCBD701-6778-4A26-A3D8-5D90305FC52A}" destId="{D76AE918-ABC8-47B8-8DD8-96F195BFB5B5}" srcOrd="0" destOrd="2" presId="urn:microsoft.com/office/officeart/2005/8/layout/vList5"/>
    <dgm:cxn modelId="{ED479F96-F5DF-4DBB-9DFC-1B8EC2279E16}" type="presParOf" srcId="{CBB719A3-638C-41E0-B0EC-B22FA0508898}" destId="{FFE0819C-8AC4-4036-9C1A-1EC29F5C921E}" srcOrd="1" destOrd="0" presId="urn:microsoft.com/office/officeart/2005/8/layout/vList5"/>
    <dgm:cxn modelId="{DF9CD1F6-CBD8-427B-A809-ABD59905C0E8}" type="presParOf" srcId="{CBB719A3-638C-41E0-B0EC-B22FA0508898}" destId="{F7591D7B-260A-4799-8396-533EFCB75BEB}" srcOrd="2" destOrd="0" presId="urn:microsoft.com/office/officeart/2005/8/layout/vList5"/>
    <dgm:cxn modelId="{B4D3FDA3-30F6-46C9-A268-DF01C164D878}" type="presParOf" srcId="{F7591D7B-260A-4799-8396-533EFCB75BEB}" destId="{F8FCFA27-1E37-47F3-819F-CCC620DE8027}" srcOrd="0" destOrd="2" presId="urn:microsoft.com/office/officeart/2005/8/layout/vList5"/>
    <dgm:cxn modelId="{C0624A2D-9A30-47DA-BBEE-5A89A0AB8819}" type="presOf" srcId="{EB099D45-42E4-4FB3-8BE3-22A72863D5FC}" destId="{F8FCFA27-1E37-47F3-819F-CCC620DE8027}" srcOrd="0" destOrd="0" presId="urn:microsoft.com/office/officeart/2005/8/layout/vList5"/>
    <dgm:cxn modelId="{D8A6121D-0614-49B3-8F28-C2C7B3ADEB58}" type="presParOf" srcId="{F7591D7B-260A-4799-8396-533EFCB75BEB}" destId="{B1799245-8A88-4DFD-8913-C5C978690807}" srcOrd="1" destOrd="2" presId="urn:microsoft.com/office/officeart/2005/8/layout/vList5"/>
    <dgm:cxn modelId="{B61FB62A-A77D-4BAA-B2C7-3791EC4E122B}" type="presOf" srcId="{63116591-D397-40B5-AD45-C8FD7C1AD18F}" destId="{B1799245-8A88-4DFD-8913-C5C978690807}" srcOrd="0" destOrd="0" presId="urn:microsoft.com/office/officeart/2005/8/layout/vList5"/>
    <dgm:cxn modelId="{29573778-0ED4-4542-998F-FA082FB4C197}" type="presOf" srcId="{1624F135-9194-448A-A2BE-C4FADE42D630}" destId="{B1799245-8A88-4DFD-8913-C5C978690807}" srcOrd="0" destOrd="1" presId="urn:microsoft.com/office/officeart/2005/8/layout/vList5"/>
    <dgm:cxn modelId="{6E6D44CB-56FB-4B46-8A40-C68A201FF310}" type="presOf" srcId="{06669A4B-9652-42F3-9F7E-50BB95D46790}" destId="{B1799245-8A88-4DFD-8913-C5C978690807}" srcOrd="0" destOrd="2" presId="urn:microsoft.com/office/officeart/2005/8/layout/vList5"/>
    <dgm:cxn modelId="{8787E6F3-6BD9-453A-AA05-A035A48CF4D5}" type="presParOf" srcId="{CBB719A3-638C-41E0-B0EC-B22FA0508898}" destId="{8DCDF6EC-DA1E-4BFB-B25A-DFA57323B4B5}" srcOrd="3" destOrd="0" presId="urn:microsoft.com/office/officeart/2005/8/layout/vList5"/>
    <dgm:cxn modelId="{B6FA723C-FCC6-4A71-B123-B0DE3A1D9EAA}" type="presParOf" srcId="{CBB719A3-638C-41E0-B0EC-B22FA0508898}" destId="{3F2BB2C1-5788-46C7-BBC7-A198D39677C4}" srcOrd="4" destOrd="0" presId="urn:microsoft.com/office/officeart/2005/8/layout/vList5"/>
    <dgm:cxn modelId="{3C9E8BC4-0849-41DF-8728-48B8DEFA4EBF}" type="presParOf" srcId="{3F2BB2C1-5788-46C7-BBC7-A198D39677C4}" destId="{F3A1F871-519C-4E76-89EE-B8DB3D0BD125}" srcOrd="0" destOrd="4" presId="urn:microsoft.com/office/officeart/2005/8/layout/vList5"/>
    <dgm:cxn modelId="{3C7DBD23-1C16-427D-95D8-962212ED1BDC}" type="presOf" srcId="{0C7614AF-FE1B-474B-8B3D-B1D06ACF75F6}" destId="{F3A1F871-519C-4E76-89EE-B8DB3D0BD125}" srcOrd="0" destOrd="0" presId="urn:microsoft.com/office/officeart/2005/8/layout/vList5"/>
    <dgm:cxn modelId="{AA1C0726-9CCC-45C9-BB68-BE0D7E82DA24}" type="presParOf" srcId="{3F2BB2C1-5788-46C7-BBC7-A198D39677C4}" destId="{F00652BC-5530-4BD7-A5E2-D7101737A3B5}" srcOrd="1" destOrd="4" presId="urn:microsoft.com/office/officeart/2005/8/layout/vList5"/>
    <dgm:cxn modelId="{BAA758FC-BAF7-4FC9-BF8D-D769910D2DBA}" type="presOf" srcId="{1595198B-D222-4BF8-83BF-0D3CA5996A3E}" destId="{F00652BC-5530-4BD7-A5E2-D7101737A3B5}" srcOrd="0" destOrd="0" presId="urn:microsoft.com/office/officeart/2005/8/layout/vList5"/>
    <dgm:cxn modelId="{6476501A-1F24-4E90-8A99-D87CD6A1C34C}" type="presOf" srcId="{7A882630-4657-4CDF-9A90-4274C5059B64}" destId="{F00652BC-5530-4BD7-A5E2-D7101737A3B5}" srcOrd="0" destOrd="1" presId="urn:microsoft.com/office/officeart/2005/8/layout/vList5"/>
    <dgm:cxn modelId="{68D0E0E1-B15A-4994-9AD4-0976D90E46C2}" type="presOf" srcId="{6A709BFB-6B1D-4862-8707-E5D970E8FB57}" destId="{F00652BC-5530-4BD7-A5E2-D7101737A3B5}" srcOrd="0" destOrd="2"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455"/>
        <a:chOff x="0" y="0"/>
        <a:chExt cx="8128000" cy="5418455"/>
      </a:xfrm>
    </dsp:grpSpPr>
    <dsp:sp modelId="{D76AE918-ABC8-47B8-8DD8-96F195BFB5B5}">
      <dsp:nvSpPr>
        <dsp:cNvPr id="4" name="同侧圆角矩形 3"/>
        <dsp:cNvSpPr/>
      </dsp:nvSpPr>
      <dsp:spPr bwMode="white">
        <a:xfrm rot="5400000">
          <a:off x="4827885" y="-1727016"/>
          <a:ext cx="1398311" cy="5201920"/>
        </a:xfrm>
        <a:prstGeom prst="round2SameRect">
          <a:avLst/>
        </a:prstGeom>
      </dsp:spPr>
      <dsp:style>
        <a:lnRef idx="2">
          <a:schemeClr val="accent2">
            <a:alpha val="90000"/>
          </a:schemeClr>
        </a:lnRef>
        <a:fillRef idx="1">
          <a:schemeClr val="lt1">
            <a:alpha val="90000"/>
            <a:tint val="40000"/>
          </a:schemeClr>
        </a:fillRef>
        <a:effectRef idx="0">
          <a:scrgbClr r="0" g="0" b="0"/>
        </a:effectRef>
        <a:fontRef idx="minor"/>
      </dsp:style>
      <dsp:txBody>
        <a:bodyPr rot="-5400000" vert="horz" wrap="square" lIns="64769" tIns="32384" rIns="64769" bIns="32384" anchor="ctr"/>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1">
            <a:lnSpc>
              <a:spcPct val="100000"/>
            </a:lnSpc>
            <a:spcBef>
              <a:spcPct val="0"/>
            </a:spcBef>
            <a:spcAft>
              <a:spcPct val="15000"/>
            </a:spcAft>
            <a:buChar char="•"/>
          </a:pPr>
          <a:r>
            <a:rPr lang="zh-CN" altLang="en-US" dirty="0">
              <a:solidFill>
                <a:schemeClr val="dk1"/>
              </a:solidFill>
              <a:latin typeface="微软雅黑" panose="020B0503020204020204" pitchFamily="34" charset="-122"/>
              <a:ea typeface="微软雅黑" panose="020B0503020204020204" pitchFamily="34" charset="-122"/>
              <a:sym typeface="+mn-ea"/>
            </a:rPr>
            <a:t>掌握：</a:t>
          </a:r>
          <a:r>
            <a:rPr lang="zh-CN" altLang="en-US" dirty="0">
              <a:solidFill>
                <a:schemeClr val="dk1"/>
              </a:solidFill>
              <a:latin typeface="微软雅黑" panose="020B0503020204020204" pitchFamily="34" charset="-122"/>
              <a:ea typeface="微软雅黑" panose="020B0503020204020204" pitchFamily="34" charset="-122"/>
              <a:sym typeface="+mn-ea"/>
            </a:rPr>
            <a:t>人体平衡的维持机制，跌倒的康复评定，跌倒的康复治疗</a:t>
          </a:r>
          <a:endParaRPr lang="zh-CN" altLang="en-US">
            <a:solidFill>
              <a:schemeClr val="dk1"/>
            </a:solidFill>
          </a:endParaRPr>
        </a:p>
        <a:p>
          <a:pPr lvl="1">
            <a:lnSpc>
              <a:spcPct val="100000"/>
            </a:lnSpc>
            <a:spcBef>
              <a:spcPct val="0"/>
            </a:spcBef>
            <a:spcAft>
              <a:spcPct val="15000"/>
            </a:spcAft>
            <a:buChar char="•"/>
          </a:pPr>
          <a:r>
            <a:rPr lang="zh-CN" altLang="en-US" dirty="0">
              <a:solidFill>
                <a:schemeClr val="dk1"/>
              </a:solidFill>
              <a:latin typeface="微软雅黑" panose="020B0503020204020204" pitchFamily="34" charset="-122"/>
              <a:ea typeface="微软雅黑" panose="020B0503020204020204" pitchFamily="34" charset="-122"/>
              <a:sym typeface="+mn-ea"/>
            </a:rPr>
            <a:t>熟悉：</a:t>
          </a:r>
          <a:r>
            <a:rPr lang="zh-CN" altLang="en-US" dirty="0">
              <a:solidFill>
                <a:schemeClr val="dk1"/>
              </a:solidFill>
              <a:latin typeface="微软雅黑" panose="020B0503020204020204" pitchFamily="34" charset="-122"/>
              <a:ea typeface="微软雅黑" panose="020B0503020204020204" pitchFamily="34" charset="-122"/>
              <a:sym typeface="+mn-ea"/>
            </a:rPr>
            <a:t>跌倒的危险因素，平衡的分类，跌倒的分类</a:t>
          </a:r>
          <a:endParaRPr lang="zh-CN" altLang="en-US" dirty="0">
            <a:solidFill>
              <a:schemeClr val="dk1"/>
            </a:solidFill>
            <a:latin typeface="微软雅黑" panose="020B0503020204020204" pitchFamily="34" charset="-122"/>
            <a:ea typeface="微软雅黑" panose="020B0503020204020204" pitchFamily="34" charset="-122"/>
            <a:sym typeface="+mn-ea"/>
          </a:endParaRPr>
        </a:p>
        <a:p>
          <a:pPr lvl="1">
            <a:lnSpc>
              <a:spcPct val="100000"/>
            </a:lnSpc>
            <a:spcBef>
              <a:spcPct val="0"/>
            </a:spcBef>
            <a:spcAft>
              <a:spcPct val="15000"/>
            </a:spcAft>
            <a:buChar char="•"/>
          </a:pPr>
          <a:r>
            <a:rPr lang="zh-CN" altLang="en-US" dirty="0">
              <a:solidFill>
                <a:schemeClr val="dk1"/>
              </a:solidFill>
              <a:latin typeface="微软雅黑" panose="020B0503020204020204" pitchFamily="34" charset="-122"/>
              <a:ea typeface="微软雅黑" panose="020B0503020204020204" pitchFamily="34" charset="-122"/>
              <a:sym typeface="+mn-ea"/>
            </a:rPr>
            <a:t>了解：</a:t>
          </a:r>
          <a:r>
            <a:rPr lang="zh-CN" altLang="en-US" dirty="0">
              <a:solidFill>
                <a:schemeClr val="dk1"/>
              </a:solidFill>
              <a:latin typeface="微软雅黑" panose="020B0503020204020204" pitchFamily="34" charset="-122"/>
              <a:ea typeface="微软雅黑" panose="020B0503020204020204" pitchFamily="34" charset="-122"/>
              <a:sym typeface="+mn-ea"/>
            </a:rPr>
            <a:t>老年人跌倒的流行病学</a:t>
          </a:r>
          <a:endParaRPr lang="zh-CN" altLang="en-US">
            <a:solidFill>
              <a:schemeClr val="dk1"/>
            </a:solidFill>
          </a:endParaRPr>
        </a:p>
      </dsp:txBody>
      <dsp:txXfrm rot="5400000">
        <a:off x="4827885" y="-1727016"/>
        <a:ext cx="1398311" cy="5201920"/>
      </dsp:txXfrm>
    </dsp:sp>
    <dsp:sp modelId="{BD6C8DA9-0F3A-464E-ACD2-6660B6C6E5C4}">
      <dsp:nvSpPr>
        <dsp:cNvPr id="3" name="圆角矩形 2"/>
        <dsp:cNvSpPr/>
      </dsp:nvSpPr>
      <dsp:spPr bwMode="white">
        <a:xfrm>
          <a:off x="0" y="0"/>
          <a:ext cx="2926080" cy="1747889"/>
        </a:xfrm>
        <a:prstGeom prst="roundRect">
          <a:avLst/>
        </a:prstGeom>
      </dsp:spPr>
      <dsp:style>
        <a:lnRef idx="2">
          <a:schemeClr val="accent2">
            <a:shade val="80000"/>
          </a:schemeClr>
        </a:lnRef>
        <a:fillRef idx="1">
          <a:schemeClr val="lt1"/>
        </a:fillRef>
        <a:effectRef idx="0">
          <a:scrgbClr r="0" g="0" b="0"/>
        </a:effectRef>
        <a:fontRef idx="minor">
          <a:schemeClr val="lt1"/>
        </a:fontRef>
      </dsp:style>
      <dsp:txBody>
        <a:bodyPr vert="horz" wrap="square" lIns="91439" tIns="45719" rIns="9143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a:solidFill>
                <a:schemeClr val="dk1"/>
              </a:solidFill>
              <a:latin typeface="微软雅黑" panose="020B0503020204020204" pitchFamily="34" charset="-122"/>
              <a:ea typeface="微软雅黑" panose="020B0503020204020204" pitchFamily="34" charset="-122"/>
              <a:sym typeface="+mn-ea"/>
            </a:rPr>
            <a:t>预防跌倒康复策略</a:t>
          </a:r>
          <a:endParaRPr lang="zh-CN" altLang="en-US" sz="2400" b="1" dirty="0">
            <a:solidFill>
              <a:schemeClr val="dk1"/>
            </a:solidFill>
            <a:latin typeface="微软雅黑" panose="020B0503020204020204" pitchFamily="34" charset="-122"/>
            <a:ea typeface="微软雅黑" panose="020B0503020204020204" pitchFamily="34" charset="-122"/>
            <a:sym typeface="+mn-ea"/>
          </a:endParaRPr>
        </a:p>
      </dsp:txBody>
      <dsp:txXfrm>
        <a:off x="0" y="0"/>
        <a:ext cx="2926080" cy="1747889"/>
      </dsp:txXfrm>
    </dsp:sp>
    <dsp:sp modelId="{B1799245-8A88-4DFD-8913-C5C978690807}">
      <dsp:nvSpPr>
        <dsp:cNvPr id="6" name="同侧圆角矩形 5"/>
        <dsp:cNvSpPr/>
      </dsp:nvSpPr>
      <dsp:spPr bwMode="white">
        <a:xfrm rot="5400000">
          <a:off x="4827885" y="108268"/>
          <a:ext cx="1398311" cy="5201920"/>
        </a:xfrm>
        <a:prstGeom prst="round2SameRect">
          <a:avLst/>
        </a:prstGeom>
      </dsp:spPr>
      <dsp:style>
        <a:lnRef idx="2">
          <a:schemeClr val="accent2">
            <a:alpha val="90000"/>
          </a:schemeClr>
        </a:lnRef>
        <a:fillRef idx="1">
          <a:schemeClr val="lt1">
            <a:alpha val="90000"/>
            <a:tint val="40000"/>
          </a:schemeClr>
        </a:fillRef>
        <a:effectRef idx="0">
          <a:scrgbClr r="0" g="0" b="0"/>
        </a:effectRef>
        <a:fontRef idx="minor"/>
      </dsp:style>
      <dsp:txBody>
        <a:bodyPr rot="-5400000" vert="horz" wrap="square" lIns="64769" tIns="32384" rIns="64769" bIns="32384" anchor="ctr"/>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1">
            <a:lnSpc>
              <a:spcPct val="100000"/>
            </a:lnSpc>
            <a:spcBef>
              <a:spcPct val="0"/>
            </a:spcBef>
            <a:spcAft>
              <a:spcPct val="15000"/>
            </a:spcAft>
            <a:buChar char="•"/>
          </a:pPr>
          <a:r>
            <a:rPr lang="zh-CN" altLang="en-US" dirty="0">
              <a:solidFill>
                <a:schemeClr val="dk1"/>
              </a:solidFill>
              <a:latin typeface="微软雅黑" panose="020B0503020204020204" pitchFamily="34" charset="-122"/>
              <a:ea typeface="微软雅黑" panose="020B0503020204020204" pitchFamily="34" charset="-122"/>
              <a:sym typeface="+mn-ea"/>
            </a:rPr>
            <a:t>掌握：</a:t>
          </a:r>
          <a:r>
            <a:rPr lang="zh-CN" altLang="en-US" dirty="0">
              <a:solidFill>
                <a:schemeClr val="dk1"/>
              </a:solidFill>
              <a:latin typeface="微软雅黑" panose="020B0503020204020204" pitchFamily="34" charset="-122"/>
              <a:ea typeface="微软雅黑" panose="020B0503020204020204" pitchFamily="34" charset="-122"/>
              <a:sym typeface="+mn-ea"/>
            </a:rPr>
            <a:t>老年卧床综合征的临床表现及功能障碍、康复评定及康复治疗</a:t>
          </a:r>
          <a:endParaRPr lang="zh-CN" altLang="en-US">
            <a:solidFill>
              <a:schemeClr val="dk1"/>
            </a:solidFill>
          </a:endParaRPr>
        </a:p>
        <a:p>
          <a:pPr lvl="1">
            <a:lnSpc>
              <a:spcPct val="100000"/>
            </a:lnSpc>
            <a:spcBef>
              <a:spcPct val="0"/>
            </a:spcBef>
            <a:spcAft>
              <a:spcPct val="15000"/>
            </a:spcAft>
            <a:buChar char="•"/>
          </a:pPr>
          <a:r>
            <a:rPr lang="zh-CN" altLang="en-US" dirty="0">
              <a:solidFill>
                <a:schemeClr val="dk1"/>
              </a:solidFill>
              <a:latin typeface="Arial" panose="020B0604020202020204" pitchFamily="34" charset="0"/>
              <a:ea typeface="微软雅黑" panose="020B0503020204020204" pitchFamily="34" charset="-122"/>
              <a:sym typeface="+mn-ea"/>
            </a:rPr>
            <a:t>熟悉：</a:t>
          </a:r>
          <a:r>
            <a:rPr lang="zh-CN" altLang="en-US" dirty="0">
              <a:solidFill>
                <a:schemeClr val="dk1"/>
              </a:solidFill>
              <a:latin typeface="Arial" panose="020B0604020202020204" pitchFamily="34" charset="0"/>
              <a:ea typeface="微软雅黑" panose="020B0503020204020204" pitchFamily="34" charset="-122"/>
              <a:sym typeface="+mn-ea"/>
            </a:rPr>
            <a:t>老年卧床综合征的病因及发病机制</a:t>
          </a:r>
          <a:endParaRPr lang="zh-CN" altLang="en-US" dirty="0">
            <a:solidFill>
              <a:schemeClr val="dk1"/>
            </a:solidFill>
            <a:latin typeface="Arial" panose="020B0604020202020204" pitchFamily="34" charset="0"/>
            <a:ea typeface="微软雅黑" panose="020B0503020204020204" pitchFamily="34" charset="-122"/>
            <a:sym typeface="+mn-ea"/>
          </a:endParaRPr>
        </a:p>
        <a:p>
          <a:pPr lvl="1">
            <a:lnSpc>
              <a:spcPct val="100000"/>
            </a:lnSpc>
            <a:spcBef>
              <a:spcPct val="0"/>
            </a:spcBef>
            <a:spcAft>
              <a:spcPct val="15000"/>
            </a:spcAft>
            <a:buChar char="•"/>
          </a:pPr>
          <a:r>
            <a:rPr lang="zh-CN" altLang="en-US" dirty="0">
              <a:solidFill>
                <a:schemeClr val="dk1"/>
              </a:solidFill>
              <a:latin typeface="Arial" panose="020B0604020202020204" pitchFamily="34" charset="0"/>
              <a:ea typeface="微软雅黑" panose="020B0503020204020204" pitchFamily="34" charset="-122"/>
              <a:sym typeface="+mn-ea"/>
            </a:rPr>
            <a:t>了解：</a:t>
          </a:r>
          <a:r>
            <a:rPr lang="zh-CN" altLang="en-US" dirty="0">
              <a:solidFill>
                <a:schemeClr val="dk1"/>
              </a:solidFill>
              <a:latin typeface="Arial" panose="020B0604020202020204" pitchFamily="34" charset="0"/>
              <a:ea typeface="微软雅黑" panose="020B0503020204020204" pitchFamily="34" charset="-122"/>
              <a:sym typeface="+mn-ea"/>
            </a:rPr>
            <a:t>老年卧床综合征的定义</a:t>
          </a:r>
          <a:endParaRPr lang="zh-CN" altLang="en-US">
            <a:solidFill>
              <a:schemeClr val="dk1"/>
            </a:solidFill>
          </a:endParaRPr>
        </a:p>
      </dsp:txBody>
      <dsp:txXfrm rot="5400000">
        <a:off x="4827885" y="108268"/>
        <a:ext cx="1398311" cy="5201920"/>
      </dsp:txXfrm>
    </dsp:sp>
    <dsp:sp modelId="{F8FCFA27-1E37-47F3-819F-CCC620DE8027}">
      <dsp:nvSpPr>
        <dsp:cNvPr id="5" name="圆角矩形 4"/>
        <dsp:cNvSpPr/>
      </dsp:nvSpPr>
      <dsp:spPr bwMode="white">
        <a:xfrm>
          <a:off x="0" y="1835283"/>
          <a:ext cx="2926080" cy="1747889"/>
        </a:xfrm>
        <a:prstGeom prst="roundRect">
          <a:avLst/>
        </a:prstGeom>
      </dsp:spPr>
      <dsp:style>
        <a:lnRef idx="2">
          <a:schemeClr val="accent2">
            <a:shade val="80000"/>
          </a:schemeClr>
        </a:lnRef>
        <a:fillRef idx="1">
          <a:schemeClr val="lt1"/>
        </a:fillRef>
        <a:effectRef idx="0">
          <a:scrgbClr r="0" g="0" b="0"/>
        </a:effectRef>
        <a:fontRef idx="minor">
          <a:schemeClr val="lt1"/>
        </a:fontRef>
      </dsp:style>
      <dsp:txBody>
        <a:bodyPr vert="horz" wrap="square" lIns="91439" tIns="45719" rIns="9143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a:solidFill>
                <a:schemeClr val="dk1"/>
              </a:solidFill>
              <a:latin typeface="微软雅黑" panose="020B0503020204020204" pitchFamily="34" charset="-122"/>
              <a:ea typeface="微软雅黑" panose="020B0503020204020204" pitchFamily="34" charset="-122"/>
              <a:sym typeface="+mn-ea"/>
            </a:rPr>
            <a:t>老年卧床综合征康复</a:t>
          </a:r>
          <a:endParaRPr lang="zh-CN" altLang="en-US" sz="2400" b="1" dirty="0">
            <a:solidFill>
              <a:schemeClr val="dk1"/>
            </a:solidFill>
            <a:latin typeface="微软雅黑" panose="020B0503020204020204" pitchFamily="34" charset="-122"/>
            <a:ea typeface="微软雅黑" panose="020B0503020204020204" pitchFamily="34" charset="-122"/>
            <a:sym typeface="+mn-ea"/>
          </a:endParaRPr>
        </a:p>
      </dsp:txBody>
      <dsp:txXfrm>
        <a:off x="0" y="1835283"/>
        <a:ext cx="2926080" cy="1747889"/>
      </dsp:txXfrm>
    </dsp:sp>
    <dsp:sp modelId="{F00652BC-5530-4BD7-A5E2-D7101737A3B5}">
      <dsp:nvSpPr>
        <dsp:cNvPr id="8" name="同侧圆角矩形 7"/>
        <dsp:cNvSpPr/>
      </dsp:nvSpPr>
      <dsp:spPr bwMode="white">
        <a:xfrm rot="5400000">
          <a:off x="4827885" y="1943551"/>
          <a:ext cx="1398311" cy="5201920"/>
        </a:xfrm>
        <a:prstGeom prst="round2SameRect">
          <a:avLst/>
        </a:prstGeom>
      </dsp:spPr>
      <dsp:style>
        <a:lnRef idx="2">
          <a:schemeClr val="accent2">
            <a:alpha val="90000"/>
          </a:schemeClr>
        </a:lnRef>
        <a:fillRef idx="1">
          <a:schemeClr val="lt1">
            <a:alpha val="90000"/>
            <a:tint val="40000"/>
          </a:schemeClr>
        </a:fillRef>
        <a:effectRef idx="0">
          <a:scrgbClr r="0" g="0" b="0"/>
        </a:effectRef>
        <a:fontRef idx="minor"/>
      </dsp:style>
      <dsp:txBody>
        <a:bodyPr rot="-5400000" vert="horz" wrap="square" lIns="64769" tIns="32384" rIns="64769" bIns="32384" anchor="ctr"/>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1">
            <a:lnSpc>
              <a:spcPct val="100000"/>
            </a:lnSpc>
            <a:spcBef>
              <a:spcPct val="0"/>
            </a:spcBef>
            <a:spcAft>
              <a:spcPct val="15000"/>
            </a:spcAft>
            <a:buChar char="•"/>
          </a:pPr>
          <a:r>
            <a:rPr lang="zh-CN" altLang="en-US" dirty="0">
              <a:solidFill>
                <a:schemeClr val="dk1"/>
              </a:solidFill>
              <a:latin typeface="微软雅黑" panose="020B0503020204020204" pitchFamily="34" charset="-122"/>
              <a:ea typeface="微软雅黑" panose="020B0503020204020204" pitchFamily="34" charset="-122"/>
              <a:sym typeface="+mn-ea"/>
            </a:rPr>
            <a:t>掌握：</a:t>
          </a:r>
          <a:r>
            <a:rPr lang="zh-CN" altLang="en-US" dirty="0">
              <a:solidFill>
                <a:schemeClr val="dk1"/>
              </a:solidFill>
              <a:latin typeface="微软雅黑" panose="020B0503020204020204" pitchFamily="34" charset="-122"/>
              <a:ea typeface="微软雅黑" panose="020B0503020204020204" pitchFamily="34" charset="-122"/>
              <a:sym typeface="+mn-ea"/>
            </a:rPr>
            <a:t>肌肉衰减症的临床表现及功能障碍 、辅助检查、 </a:t>
          </a:r>
          <a:r>
            <a:rPr lang="zh-CN" altLang="en-US" dirty="0">
              <a:solidFill>
                <a:schemeClr val="dk1"/>
              </a:solidFill>
              <a:latin typeface="微软雅黑" panose="020B0503020204020204" pitchFamily="34" charset="-122"/>
              <a:ea typeface="微软雅黑" panose="020B0503020204020204" pitchFamily="34" charset="-122"/>
              <a:sym typeface="+mn-ea"/>
            </a:rPr>
            <a:t>诊断标准、康复评定及康复治疗</a:t>
          </a:r>
          <a:endParaRPr lang="zh-CN" altLang="en-US">
            <a:solidFill>
              <a:schemeClr val="dk1"/>
            </a:solidFill>
          </a:endParaRPr>
        </a:p>
        <a:p>
          <a:pPr lvl="1">
            <a:lnSpc>
              <a:spcPct val="100000"/>
            </a:lnSpc>
            <a:spcBef>
              <a:spcPct val="0"/>
            </a:spcBef>
            <a:spcAft>
              <a:spcPct val="15000"/>
            </a:spcAft>
            <a:buChar char="•"/>
          </a:pPr>
          <a:r>
            <a:rPr lang="zh-CN" altLang="en-US" dirty="0">
              <a:solidFill>
                <a:schemeClr val="dk1"/>
              </a:solidFill>
              <a:latin typeface="Arial" panose="020B0604020202020204" pitchFamily="34" charset="0"/>
              <a:ea typeface="微软雅黑" panose="020B0503020204020204" pitchFamily="34" charset="-122"/>
              <a:sym typeface="+mn-ea"/>
            </a:rPr>
            <a:t>熟悉：</a:t>
          </a:r>
          <a:r>
            <a:rPr lang="zh-CN" altLang="en-US" dirty="0">
              <a:solidFill>
                <a:schemeClr val="dk1"/>
              </a:solidFill>
              <a:latin typeface="Arial" panose="020B0604020202020204" pitchFamily="34" charset="0"/>
              <a:ea typeface="微软雅黑" panose="020B0503020204020204" pitchFamily="34" charset="-122"/>
              <a:sym typeface="+mn-ea"/>
            </a:rPr>
            <a:t>肌肉衰减症的</a:t>
          </a:r>
          <a:r>
            <a:rPr lang="zh-CN" altLang="en-US" dirty="0">
              <a:solidFill>
                <a:schemeClr val="dk1"/>
              </a:solidFill>
              <a:latin typeface="Arial" panose="020B0604020202020204" pitchFamily="34" charset="0"/>
              <a:ea typeface="微软雅黑" panose="020B0503020204020204" pitchFamily="34" charset="-122"/>
              <a:sym typeface="+mn-ea"/>
            </a:rPr>
            <a:t>病因及发病机制</a:t>
          </a:r>
          <a:endParaRPr lang="zh-CN" altLang="en-US" dirty="0">
            <a:solidFill>
              <a:schemeClr val="dk1"/>
            </a:solidFill>
            <a:latin typeface="Arial" panose="020B0604020202020204" pitchFamily="34" charset="0"/>
            <a:ea typeface="微软雅黑" panose="020B0503020204020204" pitchFamily="34" charset="-122"/>
            <a:sym typeface="+mn-ea"/>
          </a:endParaRPr>
        </a:p>
        <a:p>
          <a:pPr lvl="1">
            <a:lnSpc>
              <a:spcPct val="100000"/>
            </a:lnSpc>
            <a:spcBef>
              <a:spcPct val="0"/>
            </a:spcBef>
            <a:spcAft>
              <a:spcPct val="15000"/>
            </a:spcAft>
            <a:buChar char="•"/>
          </a:pPr>
          <a:r>
            <a:rPr lang="zh-CN" altLang="en-US" dirty="0">
              <a:solidFill>
                <a:schemeClr val="dk1"/>
              </a:solidFill>
              <a:latin typeface="Arial" panose="020B0604020202020204" pitchFamily="34" charset="0"/>
              <a:ea typeface="微软雅黑" panose="020B0503020204020204" pitchFamily="34" charset="-122"/>
              <a:sym typeface="+mn-ea"/>
            </a:rPr>
            <a:t>了解：</a:t>
          </a:r>
          <a:r>
            <a:rPr lang="zh-CN" altLang="en-US" dirty="0">
              <a:solidFill>
                <a:schemeClr val="dk1"/>
              </a:solidFill>
              <a:latin typeface="Arial" panose="020B0604020202020204" pitchFamily="34" charset="0"/>
              <a:ea typeface="微软雅黑" panose="020B0503020204020204" pitchFamily="34" charset="-122"/>
              <a:sym typeface="+mn-ea"/>
            </a:rPr>
            <a:t>肌肉衰减症的</a:t>
          </a:r>
          <a:r>
            <a:rPr lang="zh-CN" altLang="en-US" dirty="0">
              <a:solidFill>
                <a:schemeClr val="dk1"/>
              </a:solidFill>
              <a:latin typeface="Arial" panose="020B0604020202020204" pitchFamily="34" charset="0"/>
              <a:ea typeface="微软雅黑" panose="020B0503020204020204" pitchFamily="34" charset="-122"/>
              <a:sym typeface="+mn-ea"/>
            </a:rPr>
            <a:t>定义及流行病学</a:t>
          </a:r>
          <a:endParaRPr lang="zh-CN" altLang="en-US">
            <a:solidFill>
              <a:schemeClr val="dk1"/>
            </a:solidFill>
          </a:endParaRPr>
        </a:p>
      </dsp:txBody>
      <dsp:txXfrm rot="5400000">
        <a:off x="4827885" y="1943551"/>
        <a:ext cx="1398311" cy="5201920"/>
      </dsp:txXfrm>
    </dsp:sp>
    <dsp:sp modelId="{F3A1F871-519C-4E76-89EE-B8DB3D0BD125}">
      <dsp:nvSpPr>
        <dsp:cNvPr id="7" name="圆角矩形 6"/>
        <dsp:cNvSpPr/>
      </dsp:nvSpPr>
      <dsp:spPr bwMode="white">
        <a:xfrm>
          <a:off x="0" y="3670566"/>
          <a:ext cx="2926080" cy="1747889"/>
        </a:xfrm>
        <a:prstGeom prst="roundRect">
          <a:avLst/>
        </a:prstGeom>
      </dsp:spPr>
      <dsp:style>
        <a:lnRef idx="2">
          <a:schemeClr val="accent2">
            <a:shade val="80000"/>
          </a:schemeClr>
        </a:lnRef>
        <a:fillRef idx="1">
          <a:schemeClr val="lt1"/>
        </a:fillRef>
        <a:effectRef idx="0">
          <a:scrgbClr r="0" g="0" b="0"/>
        </a:effectRef>
        <a:fontRef idx="minor">
          <a:schemeClr val="lt1"/>
        </a:fontRef>
      </dsp:style>
      <dsp:txBody>
        <a:bodyPr vert="horz" wrap="square" lIns="91439" tIns="45719" rIns="9143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a:solidFill>
                <a:schemeClr val="dk1"/>
              </a:solidFill>
              <a:latin typeface="微软雅黑" panose="020B0503020204020204" pitchFamily="34" charset="-122"/>
              <a:ea typeface="微软雅黑" panose="020B0503020204020204" pitchFamily="34" charset="-122"/>
              <a:sym typeface="+mn-ea"/>
            </a:rPr>
            <a:t>肌肉衰减症康复</a:t>
          </a:r>
          <a:endParaRPr lang="zh-CN" altLang="en-US" sz="2400" b="1" dirty="0">
            <a:solidFill>
              <a:schemeClr val="dk1"/>
            </a:solidFill>
            <a:latin typeface="微软雅黑" panose="020B0503020204020204" pitchFamily="34" charset="-122"/>
            <a:ea typeface="微软雅黑" panose="020B0503020204020204" pitchFamily="34" charset="-122"/>
            <a:sym typeface="+mn-ea"/>
          </a:endParaRPr>
        </a:p>
      </dsp:txBody>
      <dsp:txXfrm>
        <a:off x="0" y="3670566"/>
        <a:ext cx="2926080" cy="174788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99999-22BB-4EB1-820B-6F546983B52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75D99-2AE7-49F1-BB03-59E2BF5579C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sp>
        <p:nvSpPr>
          <p:cNvPr id="36" name="文本占位符 35"/>
          <p:cNvSpPr>
            <a:spLocks noGrp="1"/>
          </p:cNvSpPr>
          <p:nvPr>
            <p:ph type="body" sz="quarter" idx="10" hasCustomPrompt="1"/>
          </p:nvPr>
        </p:nvSpPr>
        <p:spPr>
          <a:xfrm>
            <a:off x="1606550" y="4264178"/>
            <a:ext cx="8975725" cy="781050"/>
          </a:xfrm>
        </p:spPr>
        <p:txBody>
          <a:bodyPr>
            <a:normAutofit/>
          </a:bodyPr>
          <a:lstStyle>
            <a:lvl1pPr marL="0" indent="0" algn="ctr" defTabSz="914400" rtl="0" eaLnBrk="1" latinLnBrk="0" hangingPunct="1">
              <a:lnSpc>
                <a:spcPct val="120000"/>
              </a:lnSpc>
              <a:buNone/>
              <a:defRPr lang="zh-CN" altLang="en-US" sz="4000" b="1" kern="1200" spc="300">
                <a:solidFill>
                  <a:schemeClr val="tx1">
                    <a:lumMod val="85000"/>
                    <a:lumOff val="15000"/>
                  </a:schemeClr>
                </a:solidFill>
                <a:latin typeface="+mn-lt"/>
                <a:ea typeface="微软雅黑" panose="020B0503020204020204" pitchFamily="34" charset="-122"/>
                <a:cs typeface="微软雅黑" panose="020B0503020204020204" pitchFamily="34" charset="-122"/>
              </a:defRPr>
            </a:lvl1pPr>
          </a:lstStyle>
          <a:p>
            <a:pPr algn="ctr">
              <a:lnSpc>
                <a:spcPct val="120000"/>
              </a:lnSpc>
              <a:defRPr/>
            </a:pP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康复医学院</a:t>
            </a:r>
            <a:r>
              <a:rPr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教学通用模板</a:t>
            </a:r>
            <a:r>
              <a:rPr lang="en-US" altLang="zh-CN"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2</a:t>
            </a:r>
            <a:endParaRPr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endParaRPr>
          </a:p>
        </p:txBody>
      </p:sp>
      <p:sp>
        <p:nvSpPr>
          <p:cNvPr id="41" name="文本占位符 37"/>
          <p:cNvSpPr>
            <a:spLocks noGrp="1"/>
          </p:cNvSpPr>
          <p:nvPr>
            <p:ph type="body" sz="quarter" idx="11" hasCustomPrompt="1"/>
          </p:nvPr>
        </p:nvSpPr>
        <p:spPr>
          <a:xfrm>
            <a:off x="3807091" y="5389156"/>
            <a:ext cx="1987550" cy="339725"/>
          </a:xfrm>
          <a:noFill/>
        </p:spPr>
        <p:txBody>
          <a:bodyPr wrap="square" rtlCol="0">
            <a:spAutoFit/>
          </a:bodyPr>
          <a:lstStyle>
            <a:lvl1pPr marL="0" indent="0">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授课人：</a:t>
            </a:r>
            <a:r>
              <a:rPr lang="en-US" altLang="zh-CN" dirty="0"/>
              <a:t>XXX</a:t>
            </a:r>
            <a:endParaRPr lang="zh-CN" altLang="en-US" dirty="0"/>
          </a:p>
        </p:txBody>
      </p:sp>
      <p:sp>
        <p:nvSpPr>
          <p:cNvPr id="42" name="文本占位符 37"/>
          <p:cNvSpPr>
            <a:spLocks noGrp="1"/>
          </p:cNvSpPr>
          <p:nvPr>
            <p:ph type="body" sz="quarter" idx="12" hasCustomPrompt="1"/>
          </p:nvPr>
        </p:nvSpPr>
        <p:spPr>
          <a:xfrm>
            <a:off x="6664325" y="5389156"/>
            <a:ext cx="1987550" cy="339725"/>
          </a:xfrm>
          <a:noFill/>
        </p:spPr>
        <p:txBody>
          <a:bodyPr wrap="square" rtlCol="0">
            <a:spAutoFit/>
          </a:bodyPr>
          <a:lstStyle>
            <a:lvl1pPr marL="0" indent="0" algn="ct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日期：XX</a:t>
            </a:r>
            <a:endParaRPr lang="zh-CN" altLang="en-US" dirty="0"/>
          </a:p>
        </p:txBody>
      </p:sp>
      <p:sp>
        <p:nvSpPr>
          <p:cNvPr id="5" name="椭圆 4"/>
          <p:cNvSpPr/>
          <p:nvPr userDrawn="1"/>
        </p:nvSpPr>
        <p:spPr>
          <a:xfrm>
            <a:off x="5303520" y="2562096"/>
            <a:ext cx="1584960" cy="158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31750" y="6788785"/>
            <a:ext cx="12255500" cy="75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rotWithShape="1">
          <a:blip r:embed="rId2"/>
          <a:srcRect t="42395" b="21081"/>
          <a:stretch>
            <a:fillRect/>
          </a:stretch>
        </p:blipFill>
        <p:spPr>
          <a:xfrm>
            <a:off x="9796" y="-41063"/>
            <a:ext cx="12169231" cy="2963136"/>
          </a:xfrm>
          <a:prstGeom prst="rect">
            <a:avLst/>
          </a:prstGeom>
        </p:spPr>
      </p:pic>
      <p:sp>
        <p:nvSpPr>
          <p:cNvPr id="12" name="椭圆 11"/>
          <p:cNvSpPr/>
          <p:nvPr userDrawn="1"/>
        </p:nvSpPr>
        <p:spPr>
          <a:xfrm>
            <a:off x="5002161" y="2335290"/>
            <a:ext cx="1584960" cy="158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校徽副本"/>
          <p:cNvPicPr>
            <a:picLocks noChangeAspect="1"/>
          </p:cNvPicPr>
          <p:nvPr userDrawn="1"/>
        </p:nvPicPr>
        <p:blipFill>
          <a:blip r:embed="rId3"/>
          <a:stretch>
            <a:fillRect/>
          </a:stretch>
        </p:blipFill>
        <p:spPr>
          <a:xfrm>
            <a:off x="4996180" y="2562096"/>
            <a:ext cx="1751330" cy="131381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仅logo">
    <p:spTree>
      <p:nvGrpSpPr>
        <p:cNvPr id="1" name=""/>
        <p:cNvGrpSpPr/>
        <p:nvPr/>
      </p:nvGrpSpPr>
      <p:grpSpPr>
        <a:xfrm>
          <a:off x="0" y="0"/>
          <a:ext cx="0" cy="0"/>
          <a:chOff x="0" y="0"/>
          <a:chExt cx="0" cy="0"/>
        </a:xfrm>
      </p:grpSpPr>
      <p:grpSp>
        <p:nvGrpSpPr>
          <p:cNvPr id="6" name="组合 5"/>
          <p:cNvGrpSpPr/>
          <p:nvPr userDrawn="1"/>
        </p:nvGrpSpPr>
        <p:grpSpPr>
          <a:xfrm>
            <a:off x="9546590" y="224790"/>
            <a:ext cx="2620645" cy="604520"/>
            <a:chOff x="9442" y="4164"/>
            <a:chExt cx="6902" cy="1592"/>
          </a:xfrm>
        </p:grpSpPr>
        <p:pic>
          <p:nvPicPr>
            <p:cNvPr id="7" name="图片 6" descr="校徽副本"/>
            <p:cNvPicPr>
              <a:picLocks noChangeAspect="1"/>
            </p:cNvPicPr>
            <p:nvPr userDrawn="1"/>
          </p:nvPicPr>
          <p:blipFill>
            <a:blip r:embed="rId2"/>
            <a:stretch>
              <a:fillRect/>
            </a:stretch>
          </p:blipFill>
          <p:spPr>
            <a:xfrm>
              <a:off x="9442" y="4164"/>
              <a:ext cx="2122" cy="1592"/>
            </a:xfrm>
            <a:prstGeom prst="rect">
              <a:avLst/>
            </a:prstGeom>
          </p:spPr>
        </p:pic>
        <p:pic>
          <p:nvPicPr>
            <p:cNvPr id="8" name="Picture 2" descr="C:\Users\Administrator\Desktop\图片11副本.png图片11副本"/>
            <p:cNvPicPr>
              <a:picLocks noChangeAspect="1"/>
            </p:cNvPicPr>
            <p:nvPr userDrawn="1"/>
          </p:nvPicPr>
          <p:blipFill>
            <a:blip r:embed="rId3"/>
            <a:srcRect/>
            <a:stretch>
              <a:fillRect/>
            </a:stretch>
          </p:blipFill>
          <p:spPr>
            <a:xfrm>
              <a:off x="11020" y="4311"/>
              <a:ext cx="5324" cy="1394"/>
            </a:xfrm>
            <a:prstGeom prst="rect">
              <a:avLst/>
            </a:prstGeom>
            <a:noFill/>
            <a:ln w="9525">
              <a:noFill/>
            </a:ln>
          </p:spPr>
        </p:pic>
      </p:grpSp>
      <p:sp>
        <p:nvSpPr>
          <p:cNvPr id="9" name="Text Box 4"/>
          <p:cNvSpPr txBox="1"/>
          <p:nvPr userDrawn="1"/>
        </p:nvSpPr>
        <p:spPr>
          <a:xfrm>
            <a:off x="10259060" y="6309290"/>
            <a:ext cx="3865880" cy="276999"/>
          </a:xfrm>
          <a:prstGeom prst="rect">
            <a:avLst/>
          </a:prstGeom>
          <a:noFill/>
          <a:ln w="9525">
            <a:noFill/>
          </a:ln>
        </p:spPr>
        <p:txBody>
          <a:bodyPr>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rPr>
              <a:t>南方医科大学康复医学院</a:t>
            </a:r>
            <a:endPar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endParaRPr>
          </a:p>
        </p:txBody>
      </p:sp>
      <p:sp>
        <p:nvSpPr>
          <p:cNvPr id="10" name="Text Box 5"/>
          <p:cNvSpPr txBox="1"/>
          <p:nvPr userDrawn="1"/>
        </p:nvSpPr>
        <p:spPr>
          <a:xfrm>
            <a:off x="10289482" y="6550277"/>
            <a:ext cx="4789170" cy="215444"/>
          </a:xfrm>
          <a:prstGeom prst="rect">
            <a:avLst/>
          </a:prstGeom>
          <a:noFill/>
          <a:ln w="9525">
            <a:noFill/>
          </a:ln>
        </p:spPr>
        <p:txBody>
          <a:bodyPr wrap="square">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en-US" altLang="zh-CN" sz="800" dirty="0">
                <a:solidFill>
                  <a:srgbClr val="000000"/>
                </a:solidFill>
                <a:latin typeface="微软雅黑" panose="020B0503020204020204" pitchFamily="34" charset="-122"/>
                <a:cs typeface="Calibri" panose="020F0502020204030204"/>
                <a:sym typeface="Calibri" panose="020F0502020204030204" charset="0"/>
              </a:rPr>
              <a:t>School of Rehabilitation Sciences</a:t>
            </a:r>
            <a:endParaRPr lang="en-US" altLang="zh-CN" sz="800" dirty="0">
              <a:solidFill>
                <a:srgbClr val="000000"/>
              </a:solidFill>
              <a:latin typeface="微软雅黑" panose="020B0503020204020204" pitchFamily="34" charset="-122"/>
              <a:cs typeface="Calibri" panose="020F0502020204030204"/>
              <a:sym typeface="Calibri" panose="020F0502020204030204" charset="0"/>
            </a:endParaRPr>
          </a:p>
        </p:txBody>
      </p:sp>
      <p:pic>
        <p:nvPicPr>
          <p:cNvPr id="11" name="图片 5"/>
          <p:cNvPicPr>
            <a:picLocks noChangeAspect="1"/>
          </p:cNvPicPr>
          <p:nvPr userDrawn="1"/>
        </p:nvPicPr>
        <p:blipFill>
          <a:blip r:embed="rId4">
            <a:extLst>
              <a:ext uri="{BEBA8EAE-BF5A-486C-A8C5-ECC9F3942E4B}">
                <a14:imgProps xmlns:a14="http://schemas.microsoft.com/office/drawing/2010/main">
                  <a14:imgLayer r:embed="rId5">
                    <a14:imgEffect>
                      <a14:backgroundRemoval t="8000" b="88750" l="10000" r="90000">
                        <a14:foregroundMark x1="43333" y1="23750" x2="43333" y2="23750"/>
                        <a14:foregroundMark x1="39231" y1="23750" x2="39231" y2="23750"/>
                        <a14:foregroundMark x1="36410" y1="18500" x2="28205" y2="27750"/>
                        <a14:foregroundMark x1="26923" y1="35750" x2="18718" y2="46250"/>
                        <a14:foregroundMark x1="22821" y1="53000" x2="35128" y2="68750"/>
                        <a14:foregroundMark x1="45897" y1="74250" x2="63590" y2="67500"/>
                        <a14:foregroundMark x1="52821" y1="34500" x2="58205" y2="51750"/>
                        <a14:foregroundMark x1="50000" y1="17250" x2="63590" y2="25250"/>
                        <a14:foregroundMark x1="50000" y1="62250" x2="50000" y2="62250"/>
                        <a14:foregroundMark x1="13333" y1="83500" x2="82564" y2="88750"/>
                      </a14:backgroundRemoval>
                    </a14:imgEffect>
                  </a14:imgLayer>
                </a14:imgProps>
              </a:ext>
            </a:extLst>
          </a:blip>
          <a:srcRect l="97" t="-1704" r="-97" b="17740"/>
          <a:stretch>
            <a:fillRect/>
          </a:stretch>
        </p:blipFill>
        <p:spPr>
          <a:xfrm>
            <a:off x="9757607" y="6254794"/>
            <a:ext cx="654050" cy="563245"/>
          </a:xfrm>
          <a:prstGeom prst="rect">
            <a:avLst/>
          </a:prstGeom>
          <a:noFill/>
          <a:ln w="9525">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全空白">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占位1">
    <p:spTree>
      <p:nvGrpSpPr>
        <p:cNvPr id="1" name=""/>
        <p:cNvGrpSpPr/>
        <p:nvPr/>
      </p:nvGrpSpPr>
      <p:grpSpPr>
        <a:xfrm>
          <a:off x="0" y="0"/>
          <a:ext cx="0" cy="0"/>
          <a:chOff x="0" y="0"/>
          <a:chExt cx="0" cy="0"/>
        </a:xfrm>
      </p:grpSpPr>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endParaRPr lang="zh-CN" altLang="en-US" dirty="0"/>
          </a:p>
        </p:txBody>
      </p:sp>
      <p:sp>
        <p:nvSpPr>
          <p:cNvPr id="2" name="图片占位符 1"/>
          <p:cNvSpPr>
            <a:spLocks noGrp="1"/>
          </p:cNvSpPr>
          <p:nvPr>
            <p:ph type="pic" sz="quarter" idx="11" hasCustomPrompt="1"/>
          </p:nvPr>
        </p:nvSpPr>
        <p:spPr>
          <a:xfrm>
            <a:off x="0" y="1432906"/>
            <a:ext cx="12192000" cy="2762250"/>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dirty="0"/>
              <a:t>单击此处修改图片</a:t>
            </a:r>
            <a:endParaRPr lang="zh-CN" altLang="en-US" dirty="0"/>
          </a:p>
        </p:txBody>
      </p:sp>
      <p:grpSp>
        <p:nvGrpSpPr>
          <p:cNvPr id="9" name="组合 8"/>
          <p:cNvGrpSpPr/>
          <p:nvPr userDrawn="1"/>
        </p:nvGrpSpPr>
        <p:grpSpPr>
          <a:xfrm>
            <a:off x="9546590" y="224790"/>
            <a:ext cx="2620645" cy="604520"/>
            <a:chOff x="9442" y="4164"/>
            <a:chExt cx="6902" cy="1592"/>
          </a:xfrm>
        </p:grpSpPr>
        <p:pic>
          <p:nvPicPr>
            <p:cNvPr id="10" name="图片 9" descr="校徽副本"/>
            <p:cNvPicPr>
              <a:picLocks noChangeAspect="1"/>
            </p:cNvPicPr>
            <p:nvPr userDrawn="1"/>
          </p:nvPicPr>
          <p:blipFill>
            <a:blip r:embed="rId2"/>
            <a:stretch>
              <a:fillRect/>
            </a:stretch>
          </p:blipFill>
          <p:spPr>
            <a:xfrm>
              <a:off x="9442" y="4164"/>
              <a:ext cx="2122" cy="1592"/>
            </a:xfrm>
            <a:prstGeom prst="rect">
              <a:avLst/>
            </a:prstGeom>
          </p:spPr>
        </p:pic>
        <p:pic>
          <p:nvPicPr>
            <p:cNvPr id="11" name="Picture 2" descr="C:\Users\Administrator\Desktop\图片11副本.png图片11副本"/>
            <p:cNvPicPr>
              <a:picLocks noChangeAspect="1"/>
            </p:cNvPicPr>
            <p:nvPr userDrawn="1"/>
          </p:nvPicPr>
          <p:blipFill>
            <a:blip r:embed="rId3"/>
            <a:srcRect/>
            <a:stretch>
              <a:fillRect/>
            </a:stretch>
          </p:blipFill>
          <p:spPr>
            <a:xfrm>
              <a:off x="11020" y="4311"/>
              <a:ext cx="5324" cy="1394"/>
            </a:xfrm>
            <a:prstGeom prst="rect">
              <a:avLst/>
            </a:prstGeom>
            <a:noFill/>
            <a:ln w="9525">
              <a:noFill/>
            </a:ln>
          </p:spPr>
        </p:pic>
      </p:grpSp>
      <p:sp>
        <p:nvSpPr>
          <p:cNvPr id="13" name="Text Box 4"/>
          <p:cNvSpPr txBox="1"/>
          <p:nvPr userDrawn="1"/>
        </p:nvSpPr>
        <p:spPr>
          <a:xfrm>
            <a:off x="10259060" y="6309290"/>
            <a:ext cx="3865880" cy="276999"/>
          </a:xfrm>
          <a:prstGeom prst="rect">
            <a:avLst/>
          </a:prstGeom>
          <a:noFill/>
          <a:ln w="9525">
            <a:noFill/>
          </a:ln>
        </p:spPr>
        <p:txBody>
          <a:bodyPr>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rPr>
              <a:t>南方医科大学康复医学院</a:t>
            </a:r>
            <a:endPar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endParaRPr>
          </a:p>
        </p:txBody>
      </p:sp>
      <p:sp>
        <p:nvSpPr>
          <p:cNvPr id="14" name="Text Box 5"/>
          <p:cNvSpPr txBox="1"/>
          <p:nvPr userDrawn="1"/>
        </p:nvSpPr>
        <p:spPr>
          <a:xfrm>
            <a:off x="10289482" y="6550277"/>
            <a:ext cx="4789170" cy="215444"/>
          </a:xfrm>
          <a:prstGeom prst="rect">
            <a:avLst/>
          </a:prstGeom>
          <a:noFill/>
          <a:ln w="9525">
            <a:noFill/>
          </a:ln>
        </p:spPr>
        <p:txBody>
          <a:bodyPr wrap="square">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en-US" altLang="zh-CN" sz="800" dirty="0">
                <a:solidFill>
                  <a:srgbClr val="000000"/>
                </a:solidFill>
                <a:latin typeface="微软雅黑" panose="020B0503020204020204" pitchFamily="34" charset="-122"/>
                <a:cs typeface="Calibri" panose="020F0502020204030204"/>
                <a:sym typeface="Calibri" panose="020F0502020204030204" charset="0"/>
              </a:rPr>
              <a:t>School of Rehabilitation Sciences</a:t>
            </a:r>
            <a:endParaRPr lang="en-US" altLang="zh-CN" sz="800" dirty="0">
              <a:solidFill>
                <a:srgbClr val="000000"/>
              </a:solidFill>
              <a:latin typeface="微软雅黑" panose="020B0503020204020204" pitchFamily="34" charset="-122"/>
              <a:cs typeface="Calibri" panose="020F0502020204030204"/>
              <a:sym typeface="Calibri" panose="020F0502020204030204" charset="0"/>
            </a:endParaRPr>
          </a:p>
        </p:txBody>
      </p:sp>
      <p:pic>
        <p:nvPicPr>
          <p:cNvPr id="15" name="图片 5"/>
          <p:cNvPicPr>
            <a:picLocks noChangeAspect="1"/>
          </p:cNvPicPr>
          <p:nvPr userDrawn="1"/>
        </p:nvPicPr>
        <p:blipFill>
          <a:blip r:embed="rId4">
            <a:extLst>
              <a:ext uri="{BEBA8EAE-BF5A-486C-A8C5-ECC9F3942E4B}">
                <a14:imgProps xmlns:a14="http://schemas.microsoft.com/office/drawing/2010/main">
                  <a14:imgLayer r:embed="rId5">
                    <a14:imgEffect>
                      <a14:backgroundRemoval t="8000" b="88750" l="10000" r="90000">
                        <a14:foregroundMark x1="43333" y1="23750" x2="43333" y2="23750"/>
                        <a14:foregroundMark x1="39231" y1="23750" x2="39231" y2="23750"/>
                        <a14:foregroundMark x1="36410" y1="18500" x2="28205" y2="27750"/>
                        <a14:foregroundMark x1="26923" y1="35750" x2="18718" y2="46250"/>
                        <a14:foregroundMark x1="22821" y1="53000" x2="35128" y2="68750"/>
                        <a14:foregroundMark x1="45897" y1="74250" x2="63590" y2="67500"/>
                        <a14:foregroundMark x1="52821" y1="34500" x2="58205" y2="51750"/>
                        <a14:foregroundMark x1="50000" y1="17250" x2="63590" y2="25250"/>
                        <a14:foregroundMark x1="50000" y1="62250" x2="50000" y2="62250"/>
                        <a14:foregroundMark x1="13333" y1="83500" x2="82564" y2="88750"/>
                      </a14:backgroundRemoval>
                    </a14:imgEffect>
                  </a14:imgLayer>
                </a14:imgProps>
              </a:ext>
            </a:extLst>
          </a:blip>
          <a:srcRect l="97" t="-1704" r="-97" b="17740"/>
          <a:stretch>
            <a:fillRect/>
          </a:stretch>
        </p:blipFill>
        <p:spPr>
          <a:xfrm>
            <a:off x="9757607" y="6254794"/>
            <a:ext cx="654050" cy="563245"/>
          </a:xfrm>
          <a:prstGeom prst="rect">
            <a:avLst/>
          </a:prstGeom>
          <a:noFill/>
          <a:ln w="9525">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占位2">
    <p:spTree>
      <p:nvGrpSpPr>
        <p:cNvPr id="1" name=""/>
        <p:cNvGrpSpPr/>
        <p:nvPr/>
      </p:nvGrpSpPr>
      <p:grpSpPr>
        <a:xfrm>
          <a:off x="0" y="0"/>
          <a:ext cx="0" cy="0"/>
          <a:chOff x="0" y="0"/>
          <a:chExt cx="0" cy="0"/>
        </a:xfrm>
      </p:grpSpPr>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图片占位符 1"/>
          <p:cNvSpPr>
            <a:spLocks noGrp="1"/>
          </p:cNvSpPr>
          <p:nvPr>
            <p:ph type="pic" idx="10" hasCustomPrompt="1"/>
          </p:nvPr>
        </p:nvSpPr>
        <p:spPr>
          <a:xfrm>
            <a:off x="0" y="1196753"/>
            <a:ext cx="12192000" cy="3121152"/>
          </a:xfrm>
        </p:spPr>
        <p:txBody>
          <a:bodyPr anchor="ctr"/>
          <a:lstStyle>
            <a:lvl1pPr algn="ctr">
              <a:defRPr/>
            </a:lvl1pPr>
          </a:lstStyle>
          <a:p>
            <a:r>
              <a:rPr lang="zh-CN" altLang="en-US" dirty="0"/>
              <a:t>单击此处修改图片</a:t>
            </a:r>
            <a:endParaRPr lang="zh-CN" altLang="en-US" dirty="0"/>
          </a:p>
        </p:txBody>
      </p:sp>
      <p:grpSp>
        <p:nvGrpSpPr>
          <p:cNvPr id="4" name="组合 3"/>
          <p:cNvGrpSpPr/>
          <p:nvPr userDrawn="1"/>
        </p:nvGrpSpPr>
        <p:grpSpPr>
          <a:xfrm>
            <a:off x="9546590" y="224790"/>
            <a:ext cx="2620645" cy="604520"/>
            <a:chOff x="9442" y="4164"/>
            <a:chExt cx="6902" cy="1592"/>
          </a:xfrm>
        </p:grpSpPr>
        <p:pic>
          <p:nvPicPr>
            <p:cNvPr id="5" name="图片 4" descr="校徽副本"/>
            <p:cNvPicPr>
              <a:picLocks noChangeAspect="1"/>
            </p:cNvPicPr>
            <p:nvPr userDrawn="1"/>
          </p:nvPicPr>
          <p:blipFill>
            <a:blip r:embed="rId2"/>
            <a:stretch>
              <a:fillRect/>
            </a:stretch>
          </p:blipFill>
          <p:spPr>
            <a:xfrm>
              <a:off x="9442" y="4164"/>
              <a:ext cx="2122" cy="1592"/>
            </a:xfrm>
            <a:prstGeom prst="rect">
              <a:avLst/>
            </a:prstGeom>
          </p:spPr>
        </p:pic>
        <p:pic>
          <p:nvPicPr>
            <p:cNvPr id="8198" name="Picture 2" descr="C:\Users\Administrator\Desktop\图片11副本.png图片11副本"/>
            <p:cNvPicPr>
              <a:picLocks noChangeAspect="1"/>
            </p:cNvPicPr>
            <p:nvPr userDrawn="1"/>
          </p:nvPicPr>
          <p:blipFill>
            <a:blip r:embed="rId3"/>
            <a:srcRect/>
            <a:stretch>
              <a:fillRect/>
            </a:stretch>
          </p:blipFill>
          <p:spPr>
            <a:xfrm>
              <a:off x="11020" y="4311"/>
              <a:ext cx="5324" cy="1394"/>
            </a:xfrm>
            <a:prstGeom prst="rect">
              <a:avLst/>
            </a:prstGeom>
            <a:noFill/>
            <a:ln w="9525">
              <a:noFill/>
            </a:ln>
          </p:spPr>
        </p:pic>
      </p:grpSp>
      <p:sp>
        <p:nvSpPr>
          <p:cNvPr id="12" name="Text Box 4"/>
          <p:cNvSpPr txBox="1"/>
          <p:nvPr userDrawn="1"/>
        </p:nvSpPr>
        <p:spPr>
          <a:xfrm>
            <a:off x="10259060" y="6309290"/>
            <a:ext cx="3865880" cy="276999"/>
          </a:xfrm>
          <a:prstGeom prst="rect">
            <a:avLst/>
          </a:prstGeom>
          <a:noFill/>
          <a:ln w="9525">
            <a:noFill/>
          </a:ln>
        </p:spPr>
        <p:txBody>
          <a:bodyPr>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rPr>
              <a:t>南方医科大学康复医学院</a:t>
            </a:r>
            <a:endPar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endParaRPr>
          </a:p>
        </p:txBody>
      </p:sp>
      <p:sp>
        <p:nvSpPr>
          <p:cNvPr id="13" name="Text Box 5"/>
          <p:cNvSpPr txBox="1"/>
          <p:nvPr userDrawn="1"/>
        </p:nvSpPr>
        <p:spPr>
          <a:xfrm>
            <a:off x="10289482" y="6550277"/>
            <a:ext cx="4789170" cy="215444"/>
          </a:xfrm>
          <a:prstGeom prst="rect">
            <a:avLst/>
          </a:prstGeom>
          <a:noFill/>
          <a:ln w="9525">
            <a:noFill/>
          </a:ln>
        </p:spPr>
        <p:txBody>
          <a:bodyPr wrap="square">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en-US" altLang="zh-CN" sz="800" dirty="0">
                <a:solidFill>
                  <a:srgbClr val="000000"/>
                </a:solidFill>
                <a:latin typeface="微软雅黑" panose="020B0503020204020204" pitchFamily="34" charset="-122"/>
                <a:cs typeface="Calibri" panose="020F0502020204030204"/>
                <a:sym typeface="Calibri" panose="020F0502020204030204" charset="0"/>
              </a:rPr>
              <a:t>School of Rehabilitation Sciences</a:t>
            </a:r>
            <a:endParaRPr lang="en-US" altLang="zh-CN" sz="800" dirty="0">
              <a:solidFill>
                <a:srgbClr val="000000"/>
              </a:solidFill>
              <a:latin typeface="微软雅黑" panose="020B0503020204020204" pitchFamily="34" charset="-122"/>
              <a:cs typeface="Calibri" panose="020F0502020204030204"/>
              <a:sym typeface="Calibri" panose="020F0502020204030204" charset="0"/>
            </a:endParaRPr>
          </a:p>
        </p:txBody>
      </p:sp>
      <p:pic>
        <p:nvPicPr>
          <p:cNvPr id="14" name="图片 5"/>
          <p:cNvPicPr>
            <a:picLocks noChangeAspect="1"/>
          </p:cNvPicPr>
          <p:nvPr userDrawn="1"/>
        </p:nvPicPr>
        <p:blipFill>
          <a:blip r:embed="rId4">
            <a:extLst>
              <a:ext uri="{BEBA8EAE-BF5A-486C-A8C5-ECC9F3942E4B}">
                <a14:imgProps xmlns:a14="http://schemas.microsoft.com/office/drawing/2010/main">
                  <a14:imgLayer r:embed="rId5">
                    <a14:imgEffect>
                      <a14:backgroundRemoval t="8000" b="88750" l="10000" r="90000">
                        <a14:foregroundMark x1="43333" y1="23750" x2="43333" y2="23750"/>
                        <a14:foregroundMark x1="39231" y1="23750" x2="39231" y2="23750"/>
                        <a14:foregroundMark x1="36410" y1="18500" x2="28205" y2="27750"/>
                        <a14:foregroundMark x1="26923" y1="35750" x2="18718" y2="46250"/>
                        <a14:foregroundMark x1="22821" y1="53000" x2="35128" y2="68750"/>
                        <a14:foregroundMark x1="45897" y1="74250" x2="63590" y2="67500"/>
                        <a14:foregroundMark x1="52821" y1="34500" x2="58205" y2="51750"/>
                        <a14:foregroundMark x1="50000" y1="17250" x2="63590" y2="25250"/>
                        <a14:foregroundMark x1="50000" y1="62250" x2="50000" y2="62250"/>
                        <a14:foregroundMark x1="13333" y1="83500" x2="82564" y2="88750"/>
                      </a14:backgroundRemoval>
                    </a14:imgEffect>
                  </a14:imgLayer>
                </a14:imgProps>
              </a:ext>
            </a:extLst>
          </a:blip>
          <a:srcRect l="97" t="-1704" r="-97" b="17740"/>
          <a:stretch>
            <a:fillRect/>
          </a:stretch>
        </p:blipFill>
        <p:spPr>
          <a:xfrm>
            <a:off x="9757607" y="6254794"/>
            <a:ext cx="654050" cy="563245"/>
          </a:xfrm>
          <a:prstGeom prst="rect">
            <a:avLst/>
          </a:prstGeom>
          <a:noFill/>
          <a:ln w="9525">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占位3">
    <p:spTree>
      <p:nvGrpSpPr>
        <p:cNvPr id="1" name=""/>
        <p:cNvGrpSpPr/>
        <p:nvPr/>
      </p:nvGrpSpPr>
      <p:grpSpPr>
        <a:xfrm>
          <a:off x="0" y="0"/>
          <a:ext cx="0" cy="0"/>
          <a:chOff x="0" y="0"/>
          <a:chExt cx="0" cy="0"/>
        </a:xfrm>
      </p:grpSpPr>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endParaRPr lang="zh-CN" altLang="en-US" dirty="0"/>
          </a:p>
        </p:txBody>
      </p:sp>
      <p:sp>
        <p:nvSpPr>
          <p:cNvPr id="66" name="图片占位符 65"/>
          <p:cNvSpPr>
            <a:spLocks noGrp="1"/>
          </p:cNvSpPr>
          <p:nvPr>
            <p:ph type="pic" sz="quarter" idx="11" hasCustomPrompt="1"/>
          </p:nvPr>
        </p:nvSpPr>
        <p:spPr>
          <a:xfrm>
            <a:off x="4452445" y="1999139"/>
            <a:ext cx="3287111" cy="3287111"/>
          </a:xfrm>
          <a:custGeom>
            <a:avLst/>
            <a:gdLst>
              <a:gd name="connsiteX0" fmla="*/ 1643556 w 3287111"/>
              <a:gd name="connsiteY0" fmla="*/ 0 h 3287111"/>
              <a:gd name="connsiteX1" fmla="*/ 3278627 w 3287111"/>
              <a:gd name="connsiteY1" fmla="*/ 1475512 h 3287111"/>
              <a:gd name="connsiteX2" fmla="*/ 3287111 w 3287111"/>
              <a:gd name="connsiteY2" fmla="*/ 1643536 h 3287111"/>
              <a:gd name="connsiteX3" fmla="*/ 3287111 w 3287111"/>
              <a:gd name="connsiteY3" fmla="*/ 1643576 h 3287111"/>
              <a:gd name="connsiteX4" fmla="*/ 3278627 w 3287111"/>
              <a:gd name="connsiteY4" fmla="*/ 1811600 h 3287111"/>
              <a:gd name="connsiteX5" fmla="*/ 1811600 w 3287111"/>
              <a:gd name="connsiteY5" fmla="*/ 3278627 h 3287111"/>
              <a:gd name="connsiteX6" fmla="*/ 1643576 w 3287111"/>
              <a:gd name="connsiteY6" fmla="*/ 3287111 h 3287111"/>
              <a:gd name="connsiteX7" fmla="*/ 1643537 w 3287111"/>
              <a:gd name="connsiteY7" fmla="*/ 3287111 h 3287111"/>
              <a:gd name="connsiteX8" fmla="*/ 1475512 w 3287111"/>
              <a:gd name="connsiteY8" fmla="*/ 3278627 h 3287111"/>
              <a:gd name="connsiteX9" fmla="*/ 0 w 3287111"/>
              <a:gd name="connsiteY9" fmla="*/ 1643556 h 3287111"/>
              <a:gd name="connsiteX10" fmla="*/ 1643556 w 3287111"/>
              <a:gd name="connsiteY10" fmla="*/ 0 h 32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111" h="3287111">
                <a:moveTo>
                  <a:pt x="1643556" y="0"/>
                </a:moveTo>
                <a:cubicBezTo>
                  <a:pt x="2494535" y="0"/>
                  <a:pt x="3194460" y="646739"/>
                  <a:pt x="3278627" y="1475512"/>
                </a:cubicBezTo>
                <a:lnTo>
                  <a:pt x="3287111" y="1643536"/>
                </a:lnTo>
                <a:lnTo>
                  <a:pt x="3287111" y="1643576"/>
                </a:lnTo>
                <a:lnTo>
                  <a:pt x="3278627" y="1811600"/>
                </a:lnTo>
                <a:cubicBezTo>
                  <a:pt x="3200071" y="2585122"/>
                  <a:pt x="2585122" y="3200071"/>
                  <a:pt x="1811600" y="3278627"/>
                </a:cubicBezTo>
                <a:lnTo>
                  <a:pt x="1643576" y="3287111"/>
                </a:lnTo>
                <a:lnTo>
                  <a:pt x="1643537" y="3287111"/>
                </a:lnTo>
                <a:lnTo>
                  <a:pt x="1475512" y="3278627"/>
                </a:lnTo>
                <a:cubicBezTo>
                  <a:pt x="646739" y="3194460"/>
                  <a:pt x="0" y="2494535"/>
                  <a:pt x="0" y="1643556"/>
                </a:cubicBezTo>
                <a:cubicBezTo>
                  <a:pt x="0" y="735845"/>
                  <a:pt x="735845" y="0"/>
                  <a:pt x="1643556" y="0"/>
                </a:cubicBezTo>
                <a:close/>
              </a:path>
            </a:pathLst>
          </a:custGeom>
        </p:spPr>
        <p:txBody>
          <a:bodyPr wrap="square" anchor="ctr">
            <a:noAutofit/>
          </a:bodyPr>
          <a:lstStyle>
            <a:lvl1pPr algn="ctr">
              <a:defRPr/>
            </a:lvl1pPr>
          </a:lstStyle>
          <a:p>
            <a:r>
              <a:rPr lang="zh-CN" altLang="en-US" dirty="0"/>
              <a:t>点击此处修改图片</a:t>
            </a:r>
            <a:endParaRPr lang="zh-CN" altLang="en-US" dirty="0"/>
          </a:p>
        </p:txBody>
      </p:sp>
      <p:grpSp>
        <p:nvGrpSpPr>
          <p:cNvPr id="5" name="组合 4"/>
          <p:cNvGrpSpPr/>
          <p:nvPr userDrawn="1"/>
        </p:nvGrpSpPr>
        <p:grpSpPr>
          <a:xfrm>
            <a:off x="9546590" y="224790"/>
            <a:ext cx="2620645" cy="604520"/>
            <a:chOff x="9442" y="4164"/>
            <a:chExt cx="6902" cy="1592"/>
          </a:xfrm>
        </p:grpSpPr>
        <p:pic>
          <p:nvPicPr>
            <p:cNvPr id="6" name="图片 5" descr="校徽副本"/>
            <p:cNvPicPr>
              <a:picLocks noChangeAspect="1"/>
            </p:cNvPicPr>
            <p:nvPr userDrawn="1"/>
          </p:nvPicPr>
          <p:blipFill>
            <a:blip r:embed="rId2"/>
            <a:stretch>
              <a:fillRect/>
            </a:stretch>
          </p:blipFill>
          <p:spPr>
            <a:xfrm>
              <a:off x="9442" y="4164"/>
              <a:ext cx="2122" cy="1592"/>
            </a:xfrm>
            <a:prstGeom prst="rect">
              <a:avLst/>
            </a:prstGeom>
          </p:spPr>
        </p:pic>
        <p:pic>
          <p:nvPicPr>
            <p:cNvPr id="8198" name="Picture 2" descr="C:\Users\Administrator\Desktop\图片11副本.png图片11副本"/>
            <p:cNvPicPr>
              <a:picLocks noChangeAspect="1"/>
            </p:cNvPicPr>
            <p:nvPr userDrawn="1"/>
          </p:nvPicPr>
          <p:blipFill>
            <a:blip r:embed="rId3"/>
            <a:srcRect/>
            <a:stretch>
              <a:fillRect/>
            </a:stretch>
          </p:blipFill>
          <p:spPr>
            <a:xfrm>
              <a:off x="11020" y="4311"/>
              <a:ext cx="5324" cy="1394"/>
            </a:xfrm>
            <a:prstGeom prst="rect">
              <a:avLst/>
            </a:prstGeom>
            <a:noFill/>
            <a:ln w="9525">
              <a:noFill/>
            </a:ln>
          </p:spPr>
        </p:pic>
      </p:grpSp>
      <p:sp>
        <p:nvSpPr>
          <p:cNvPr id="13" name="Text Box 4"/>
          <p:cNvSpPr txBox="1"/>
          <p:nvPr userDrawn="1"/>
        </p:nvSpPr>
        <p:spPr>
          <a:xfrm>
            <a:off x="10259060" y="6309290"/>
            <a:ext cx="3865880" cy="276999"/>
          </a:xfrm>
          <a:prstGeom prst="rect">
            <a:avLst/>
          </a:prstGeom>
          <a:noFill/>
          <a:ln w="9525">
            <a:noFill/>
          </a:ln>
        </p:spPr>
        <p:txBody>
          <a:bodyPr>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rPr>
              <a:t>南方医科大学康复医学院</a:t>
            </a:r>
            <a:endPar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endParaRPr>
          </a:p>
        </p:txBody>
      </p:sp>
      <p:sp>
        <p:nvSpPr>
          <p:cNvPr id="14" name="Text Box 5"/>
          <p:cNvSpPr txBox="1"/>
          <p:nvPr userDrawn="1"/>
        </p:nvSpPr>
        <p:spPr>
          <a:xfrm>
            <a:off x="10289482" y="6550277"/>
            <a:ext cx="4789170" cy="215444"/>
          </a:xfrm>
          <a:prstGeom prst="rect">
            <a:avLst/>
          </a:prstGeom>
          <a:noFill/>
          <a:ln w="9525">
            <a:noFill/>
          </a:ln>
        </p:spPr>
        <p:txBody>
          <a:bodyPr wrap="square">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en-US" altLang="zh-CN" sz="800" dirty="0">
                <a:solidFill>
                  <a:srgbClr val="000000"/>
                </a:solidFill>
                <a:latin typeface="微软雅黑" panose="020B0503020204020204" pitchFamily="34" charset="-122"/>
                <a:cs typeface="Calibri" panose="020F0502020204030204"/>
                <a:sym typeface="Calibri" panose="020F0502020204030204" charset="0"/>
              </a:rPr>
              <a:t>School of Rehabilitation Sciences</a:t>
            </a:r>
            <a:endParaRPr lang="en-US" altLang="zh-CN" sz="800" dirty="0">
              <a:solidFill>
                <a:srgbClr val="000000"/>
              </a:solidFill>
              <a:latin typeface="微软雅黑" panose="020B0503020204020204" pitchFamily="34" charset="-122"/>
              <a:cs typeface="Calibri" panose="020F0502020204030204"/>
              <a:sym typeface="Calibri" panose="020F0502020204030204" charset="0"/>
            </a:endParaRPr>
          </a:p>
        </p:txBody>
      </p:sp>
      <p:pic>
        <p:nvPicPr>
          <p:cNvPr id="15" name="图片 5"/>
          <p:cNvPicPr>
            <a:picLocks noChangeAspect="1"/>
          </p:cNvPicPr>
          <p:nvPr userDrawn="1"/>
        </p:nvPicPr>
        <p:blipFill>
          <a:blip r:embed="rId4">
            <a:extLst>
              <a:ext uri="{BEBA8EAE-BF5A-486C-A8C5-ECC9F3942E4B}">
                <a14:imgProps xmlns:a14="http://schemas.microsoft.com/office/drawing/2010/main">
                  <a14:imgLayer r:embed="rId5">
                    <a14:imgEffect>
                      <a14:backgroundRemoval t="8000" b="88750" l="10000" r="90000">
                        <a14:foregroundMark x1="43333" y1="23750" x2="43333" y2="23750"/>
                        <a14:foregroundMark x1="39231" y1="23750" x2="39231" y2="23750"/>
                        <a14:foregroundMark x1="36410" y1="18500" x2="28205" y2="27750"/>
                        <a14:foregroundMark x1="26923" y1="35750" x2="18718" y2="46250"/>
                        <a14:foregroundMark x1="22821" y1="53000" x2="35128" y2="68750"/>
                        <a14:foregroundMark x1="45897" y1="74250" x2="63590" y2="67500"/>
                        <a14:foregroundMark x1="52821" y1="34500" x2="58205" y2="51750"/>
                        <a14:foregroundMark x1="50000" y1="17250" x2="63590" y2="25250"/>
                        <a14:foregroundMark x1="50000" y1="62250" x2="50000" y2="62250"/>
                        <a14:foregroundMark x1="13333" y1="83500" x2="82564" y2="88750"/>
                      </a14:backgroundRemoval>
                    </a14:imgEffect>
                  </a14:imgLayer>
                </a14:imgProps>
              </a:ext>
            </a:extLst>
          </a:blip>
          <a:srcRect l="97" t="-1704" r="-97" b="17740"/>
          <a:stretch>
            <a:fillRect/>
          </a:stretch>
        </p:blipFill>
        <p:spPr>
          <a:xfrm>
            <a:off x="9757607" y="6254794"/>
            <a:ext cx="654050" cy="563245"/>
          </a:xfrm>
          <a:prstGeom prst="rect">
            <a:avLst/>
          </a:prstGeom>
          <a:noFill/>
          <a:ln w="9525">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占位4">
    <p:spTree>
      <p:nvGrpSpPr>
        <p:cNvPr id="1" name=""/>
        <p:cNvGrpSpPr/>
        <p:nvPr/>
      </p:nvGrpSpPr>
      <p:grpSpPr>
        <a:xfrm>
          <a:off x="0" y="0"/>
          <a:ext cx="0" cy="0"/>
          <a:chOff x="0" y="0"/>
          <a:chExt cx="0" cy="0"/>
        </a:xfrm>
      </p:grpSpPr>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图片占位符 1"/>
          <p:cNvSpPr>
            <a:spLocks noGrp="1"/>
          </p:cNvSpPr>
          <p:nvPr>
            <p:ph type="pic" idx="10" hasCustomPrompt="1"/>
          </p:nvPr>
        </p:nvSpPr>
        <p:spPr>
          <a:xfrm>
            <a:off x="1054101" y="1916642"/>
            <a:ext cx="4542217" cy="3568065"/>
          </a:xfrm>
          <a:ln>
            <a:noFill/>
          </a:ln>
          <a:effectLst>
            <a:outerShdw blurRad="190500" algn="tl" rotWithShape="0">
              <a:srgbClr val="000000">
                <a:alpha val="70000"/>
              </a:srgbClr>
            </a:outerShdw>
          </a:effectLst>
        </p:spPr>
        <p:txBody>
          <a:bodyPr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2800" kern="1200" dirty="0">
                <a:solidFill>
                  <a:schemeClr val="tx1"/>
                </a:solidFill>
                <a:latin typeface="+mn-ea"/>
                <a:ea typeface="+mn-ea"/>
                <a:cs typeface="+mn-cs"/>
              </a:defRPr>
            </a:lvl1pPr>
          </a:lstStyle>
          <a:p>
            <a:r>
              <a:rPr lang="zh-CN" altLang="en-US" dirty="0"/>
              <a:t>单击此处修改图片</a:t>
            </a:r>
            <a:endParaRPr lang="zh-CN" altLang="en-US" dirty="0"/>
          </a:p>
        </p:txBody>
      </p:sp>
      <p:grpSp>
        <p:nvGrpSpPr>
          <p:cNvPr id="5" name="组合 4"/>
          <p:cNvGrpSpPr/>
          <p:nvPr userDrawn="1"/>
        </p:nvGrpSpPr>
        <p:grpSpPr>
          <a:xfrm>
            <a:off x="9546590" y="224790"/>
            <a:ext cx="2620645" cy="604520"/>
            <a:chOff x="9442" y="4164"/>
            <a:chExt cx="6902" cy="1592"/>
          </a:xfrm>
        </p:grpSpPr>
        <p:pic>
          <p:nvPicPr>
            <p:cNvPr id="6" name="图片 5" descr="校徽副本"/>
            <p:cNvPicPr>
              <a:picLocks noChangeAspect="1"/>
            </p:cNvPicPr>
            <p:nvPr userDrawn="1"/>
          </p:nvPicPr>
          <p:blipFill>
            <a:blip r:embed="rId2"/>
            <a:stretch>
              <a:fillRect/>
            </a:stretch>
          </p:blipFill>
          <p:spPr>
            <a:xfrm>
              <a:off x="9442" y="4164"/>
              <a:ext cx="2122" cy="1592"/>
            </a:xfrm>
            <a:prstGeom prst="rect">
              <a:avLst/>
            </a:prstGeom>
          </p:spPr>
        </p:pic>
        <p:pic>
          <p:nvPicPr>
            <p:cNvPr id="8198" name="Picture 2" descr="C:\Users\Administrator\Desktop\图片11副本.png图片11副本"/>
            <p:cNvPicPr>
              <a:picLocks noChangeAspect="1"/>
            </p:cNvPicPr>
            <p:nvPr userDrawn="1"/>
          </p:nvPicPr>
          <p:blipFill>
            <a:blip r:embed="rId3"/>
            <a:srcRect/>
            <a:stretch>
              <a:fillRect/>
            </a:stretch>
          </p:blipFill>
          <p:spPr>
            <a:xfrm>
              <a:off x="11020" y="4311"/>
              <a:ext cx="5324" cy="1394"/>
            </a:xfrm>
            <a:prstGeom prst="rect">
              <a:avLst/>
            </a:prstGeom>
            <a:noFill/>
            <a:ln w="9525">
              <a:noFill/>
            </a:ln>
          </p:spPr>
        </p:pic>
      </p:grpSp>
      <p:sp>
        <p:nvSpPr>
          <p:cNvPr id="12" name="Text Box 4"/>
          <p:cNvSpPr txBox="1"/>
          <p:nvPr userDrawn="1"/>
        </p:nvSpPr>
        <p:spPr>
          <a:xfrm>
            <a:off x="10259060" y="6309290"/>
            <a:ext cx="3865880" cy="276999"/>
          </a:xfrm>
          <a:prstGeom prst="rect">
            <a:avLst/>
          </a:prstGeom>
          <a:noFill/>
          <a:ln w="9525">
            <a:noFill/>
          </a:ln>
        </p:spPr>
        <p:txBody>
          <a:bodyPr>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rPr>
              <a:t>南方医科大学康复医学院</a:t>
            </a:r>
            <a:endPar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endParaRPr>
          </a:p>
        </p:txBody>
      </p:sp>
      <p:sp>
        <p:nvSpPr>
          <p:cNvPr id="13" name="Text Box 5"/>
          <p:cNvSpPr txBox="1"/>
          <p:nvPr userDrawn="1"/>
        </p:nvSpPr>
        <p:spPr>
          <a:xfrm>
            <a:off x="10289482" y="6550277"/>
            <a:ext cx="4789170" cy="215444"/>
          </a:xfrm>
          <a:prstGeom prst="rect">
            <a:avLst/>
          </a:prstGeom>
          <a:noFill/>
          <a:ln w="9525">
            <a:noFill/>
          </a:ln>
        </p:spPr>
        <p:txBody>
          <a:bodyPr wrap="square">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en-US" altLang="zh-CN" sz="800" dirty="0">
                <a:solidFill>
                  <a:srgbClr val="000000"/>
                </a:solidFill>
                <a:latin typeface="微软雅黑" panose="020B0503020204020204" pitchFamily="34" charset="-122"/>
                <a:cs typeface="Calibri" panose="020F0502020204030204"/>
                <a:sym typeface="Calibri" panose="020F0502020204030204" charset="0"/>
              </a:rPr>
              <a:t>School of Rehabilitation Sciences</a:t>
            </a:r>
            <a:endParaRPr lang="en-US" altLang="zh-CN" sz="800" dirty="0">
              <a:solidFill>
                <a:srgbClr val="000000"/>
              </a:solidFill>
              <a:latin typeface="微软雅黑" panose="020B0503020204020204" pitchFamily="34" charset="-122"/>
              <a:cs typeface="Calibri" panose="020F0502020204030204"/>
              <a:sym typeface="Calibri" panose="020F0502020204030204" charset="0"/>
            </a:endParaRPr>
          </a:p>
        </p:txBody>
      </p:sp>
      <p:pic>
        <p:nvPicPr>
          <p:cNvPr id="14" name="图片 5"/>
          <p:cNvPicPr>
            <a:picLocks noChangeAspect="1"/>
          </p:cNvPicPr>
          <p:nvPr userDrawn="1"/>
        </p:nvPicPr>
        <p:blipFill>
          <a:blip r:embed="rId4">
            <a:extLst>
              <a:ext uri="{BEBA8EAE-BF5A-486C-A8C5-ECC9F3942E4B}">
                <a14:imgProps xmlns:a14="http://schemas.microsoft.com/office/drawing/2010/main">
                  <a14:imgLayer r:embed="rId5">
                    <a14:imgEffect>
                      <a14:backgroundRemoval t="8000" b="88750" l="10000" r="90000">
                        <a14:foregroundMark x1="43333" y1="23750" x2="43333" y2="23750"/>
                        <a14:foregroundMark x1="39231" y1="23750" x2="39231" y2="23750"/>
                        <a14:foregroundMark x1="36410" y1="18500" x2="28205" y2="27750"/>
                        <a14:foregroundMark x1="26923" y1="35750" x2="18718" y2="46250"/>
                        <a14:foregroundMark x1="22821" y1="53000" x2="35128" y2="68750"/>
                        <a14:foregroundMark x1="45897" y1="74250" x2="63590" y2="67500"/>
                        <a14:foregroundMark x1="52821" y1="34500" x2="58205" y2="51750"/>
                        <a14:foregroundMark x1="50000" y1="17250" x2="63590" y2="25250"/>
                        <a14:foregroundMark x1="50000" y1="62250" x2="50000" y2="62250"/>
                        <a14:foregroundMark x1="13333" y1="83500" x2="82564" y2="88750"/>
                      </a14:backgroundRemoval>
                    </a14:imgEffect>
                  </a14:imgLayer>
                </a14:imgProps>
              </a:ext>
            </a:extLst>
          </a:blip>
          <a:srcRect l="97" t="-1704" r="-97" b="17740"/>
          <a:stretch>
            <a:fillRect/>
          </a:stretch>
        </p:blipFill>
        <p:spPr>
          <a:xfrm>
            <a:off x="9757607" y="6254794"/>
            <a:ext cx="654050" cy="563245"/>
          </a:xfrm>
          <a:prstGeom prst="rect">
            <a:avLst/>
          </a:prstGeom>
          <a:noFill/>
          <a:ln w="9525">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占位5">
    <p:spTree>
      <p:nvGrpSpPr>
        <p:cNvPr id="1" name=""/>
        <p:cNvGrpSpPr/>
        <p:nvPr/>
      </p:nvGrpSpPr>
      <p:grpSpPr>
        <a:xfrm>
          <a:off x="0" y="0"/>
          <a:ext cx="0" cy="0"/>
          <a:chOff x="0" y="0"/>
          <a:chExt cx="0" cy="0"/>
        </a:xfrm>
      </p:grpSpPr>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图片占位符 1"/>
          <p:cNvSpPr>
            <a:spLocks noGrp="1"/>
          </p:cNvSpPr>
          <p:nvPr>
            <p:ph type="pic" idx="10" hasCustomPrompt="1"/>
          </p:nvPr>
        </p:nvSpPr>
        <p:spPr>
          <a:xfrm>
            <a:off x="977935" y="1396022"/>
            <a:ext cx="1960330" cy="1957820"/>
          </a:xfrm>
        </p:spPr>
        <p:txBody>
          <a:bodyPr vert="horz" lIns="91440" tIns="45720" rIns="91440" bIns="45720" rtlCol="0" anchor="ctr">
            <a:normAutofit/>
          </a:bodyPr>
          <a:lstStyle>
            <a:lvl1pPr>
              <a:defRPr lang="zh-CN" altLang="en-US" sz="2000"/>
            </a:lvl1pPr>
          </a:lstStyle>
          <a:p>
            <a:pPr lvl="0" algn="ctr"/>
            <a:r>
              <a:rPr lang="zh-CN" altLang="en-US" dirty="0"/>
              <a:t>单击修改图片</a:t>
            </a:r>
            <a:endParaRPr lang="zh-CN" altLang="en-US" dirty="0"/>
          </a:p>
        </p:txBody>
      </p:sp>
      <p:sp>
        <p:nvSpPr>
          <p:cNvPr id="3" name="图片占位符 2"/>
          <p:cNvSpPr>
            <a:spLocks noGrp="1"/>
          </p:cNvSpPr>
          <p:nvPr>
            <p:ph type="pic" sz="quarter" idx="11" hasCustomPrompt="1"/>
          </p:nvPr>
        </p:nvSpPr>
        <p:spPr>
          <a:xfrm>
            <a:off x="3741006" y="1396022"/>
            <a:ext cx="1951941"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endParaRPr lang="zh-CN" altLang="en-US" dirty="0"/>
          </a:p>
        </p:txBody>
      </p:sp>
      <p:sp>
        <p:nvSpPr>
          <p:cNvPr id="4" name="图片占位符 3"/>
          <p:cNvSpPr>
            <a:spLocks noGrp="1"/>
          </p:cNvSpPr>
          <p:nvPr>
            <p:ph type="pic" sz="quarter" idx="12" hasCustomPrompt="1"/>
          </p:nvPr>
        </p:nvSpPr>
        <p:spPr>
          <a:xfrm>
            <a:off x="6495686" y="1396022"/>
            <a:ext cx="1957818" cy="1957818"/>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endParaRPr lang="zh-CN" altLang="en-US" dirty="0"/>
          </a:p>
        </p:txBody>
      </p:sp>
      <p:sp>
        <p:nvSpPr>
          <p:cNvPr id="5" name="图片占位符 4"/>
          <p:cNvSpPr>
            <a:spLocks noGrp="1"/>
          </p:cNvSpPr>
          <p:nvPr>
            <p:ph type="pic" sz="quarter" idx="13" hasCustomPrompt="1"/>
          </p:nvPr>
        </p:nvSpPr>
        <p:spPr>
          <a:xfrm>
            <a:off x="9256243" y="1396022"/>
            <a:ext cx="1957820"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endParaRPr lang="zh-CN" altLang="en-US" dirty="0"/>
          </a:p>
        </p:txBody>
      </p:sp>
      <p:grpSp>
        <p:nvGrpSpPr>
          <p:cNvPr id="8" name="组合 7"/>
          <p:cNvGrpSpPr/>
          <p:nvPr userDrawn="1"/>
        </p:nvGrpSpPr>
        <p:grpSpPr>
          <a:xfrm>
            <a:off x="9546590" y="224790"/>
            <a:ext cx="2620645" cy="604520"/>
            <a:chOff x="9442" y="4164"/>
            <a:chExt cx="6902" cy="1592"/>
          </a:xfrm>
        </p:grpSpPr>
        <p:pic>
          <p:nvPicPr>
            <p:cNvPr id="9" name="图片 8" descr="校徽副本"/>
            <p:cNvPicPr>
              <a:picLocks noChangeAspect="1"/>
            </p:cNvPicPr>
            <p:nvPr userDrawn="1"/>
          </p:nvPicPr>
          <p:blipFill>
            <a:blip r:embed="rId2"/>
            <a:stretch>
              <a:fillRect/>
            </a:stretch>
          </p:blipFill>
          <p:spPr>
            <a:xfrm>
              <a:off x="9442" y="4164"/>
              <a:ext cx="2122" cy="1592"/>
            </a:xfrm>
            <a:prstGeom prst="rect">
              <a:avLst/>
            </a:prstGeom>
          </p:spPr>
        </p:pic>
        <p:pic>
          <p:nvPicPr>
            <p:cNvPr id="8198" name="Picture 2" descr="C:\Users\Administrator\Desktop\图片11副本.png图片11副本"/>
            <p:cNvPicPr>
              <a:picLocks noChangeAspect="1"/>
            </p:cNvPicPr>
            <p:nvPr userDrawn="1"/>
          </p:nvPicPr>
          <p:blipFill>
            <a:blip r:embed="rId3"/>
            <a:srcRect/>
            <a:stretch>
              <a:fillRect/>
            </a:stretch>
          </p:blipFill>
          <p:spPr>
            <a:xfrm>
              <a:off x="11020" y="4311"/>
              <a:ext cx="5324" cy="1394"/>
            </a:xfrm>
            <a:prstGeom prst="rect">
              <a:avLst/>
            </a:prstGeom>
            <a:noFill/>
            <a:ln w="9525">
              <a:noFill/>
            </a:ln>
          </p:spPr>
        </p:pic>
      </p:grpSp>
      <p:sp>
        <p:nvSpPr>
          <p:cNvPr id="15" name="Text Box 4"/>
          <p:cNvSpPr txBox="1"/>
          <p:nvPr userDrawn="1"/>
        </p:nvSpPr>
        <p:spPr>
          <a:xfrm>
            <a:off x="10259060" y="6309290"/>
            <a:ext cx="3865880" cy="276999"/>
          </a:xfrm>
          <a:prstGeom prst="rect">
            <a:avLst/>
          </a:prstGeom>
          <a:noFill/>
          <a:ln w="9525">
            <a:noFill/>
          </a:ln>
        </p:spPr>
        <p:txBody>
          <a:bodyPr>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rPr>
              <a:t>南方医科大学康复医学院</a:t>
            </a:r>
            <a:endPar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endParaRPr>
          </a:p>
        </p:txBody>
      </p:sp>
      <p:sp>
        <p:nvSpPr>
          <p:cNvPr id="16" name="Text Box 5"/>
          <p:cNvSpPr txBox="1"/>
          <p:nvPr userDrawn="1"/>
        </p:nvSpPr>
        <p:spPr>
          <a:xfrm>
            <a:off x="10289482" y="6550277"/>
            <a:ext cx="4789170" cy="215444"/>
          </a:xfrm>
          <a:prstGeom prst="rect">
            <a:avLst/>
          </a:prstGeom>
          <a:noFill/>
          <a:ln w="9525">
            <a:noFill/>
          </a:ln>
        </p:spPr>
        <p:txBody>
          <a:bodyPr wrap="square">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en-US" altLang="zh-CN" sz="800" dirty="0">
                <a:solidFill>
                  <a:srgbClr val="000000"/>
                </a:solidFill>
                <a:latin typeface="微软雅黑" panose="020B0503020204020204" pitchFamily="34" charset="-122"/>
                <a:cs typeface="Calibri" panose="020F0502020204030204"/>
                <a:sym typeface="Calibri" panose="020F0502020204030204" charset="0"/>
              </a:rPr>
              <a:t>School of Rehabilitation Sciences</a:t>
            </a:r>
            <a:endParaRPr lang="en-US" altLang="zh-CN" sz="800" dirty="0">
              <a:solidFill>
                <a:srgbClr val="000000"/>
              </a:solidFill>
              <a:latin typeface="微软雅黑" panose="020B0503020204020204" pitchFamily="34" charset="-122"/>
              <a:cs typeface="Calibri" panose="020F0502020204030204"/>
              <a:sym typeface="Calibri" panose="020F0502020204030204" charset="0"/>
            </a:endParaRPr>
          </a:p>
        </p:txBody>
      </p:sp>
      <p:pic>
        <p:nvPicPr>
          <p:cNvPr id="17" name="图片 5"/>
          <p:cNvPicPr>
            <a:picLocks noChangeAspect="1"/>
          </p:cNvPicPr>
          <p:nvPr userDrawn="1"/>
        </p:nvPicPr>
        <p:blipFill>
          <a:blip r:embed="rId4">
            <a:extLst>
              <a:ext uri="{BEBA8EAE-BF5A-486C-A8C5-ECC9F3942E4B}">
                <a14:imgProps xmlns:a14="http://schemas.microsoft.com/office/drawing/2010/main">
                  <a14:imgLayer r:embed="rId5">
                    <a14:imgEffect>
                      <a14:backgroundRemoval t="8000" b="88750" l="10000" r="90000">
                        <a14:foregroundMark x1="43333" y1="23750" x2="43333" y2="23750"/>
                        <a14:foregroundMark x1="39231" y1="23750" x2="39231" y2="23750"/>
                        <a14:foregroundMark x1="36410" y1="18500" x2="28205" y2="27750"/>
                        <a14:foregroundMark x1="26923" y1="35750" x2="18718" y2="46250"/>
                        <a14:foregroundMark x1="22821" y1="53000" x2="35128" y2="68750"/>
                        <a14:foregroundMark x1="45897" y1="74250" x2="63590" y2="67500"/>
                        <a14:foregroundMark x1="52821" y1="34500" x2="58205" y2="51750"/>
                        <a14:foregroundMark x1="50000" y1="17250" x2="63590" y2="25250"/>
                        <a14:foregroundMark x1="50000" y1="62250" x2="50000" y2="62250"/>
                        <a14:foregroundMark x1="13333" y1="83500" x2="82564" y2="88750"/>
                      </a14:backgroundRemoval>
                    </a14:imgEffect>
                  </a14:imgLayer>
                </a14:imgProps>
              </a:ext>
            </a:extLst>
          </a:blip>
          <a:srcRect l="97" t="-1704" r="-97" b="17740"/>
          <a:stretch>
            <a:fillRect/>
          </a:stretch>
        </p:blipFill>
        <p:spPr>
          <a:xfrm>
            <a:off x="9757607" y="6254794"/>
            <a:ext cx="654050" cy="563245"/>
          </a:xfrm>
          <a:prstGeom prst="rect">
            <a:avLst/>
          </a:prstGeom>
          <a:noFill/>
          <a:ln w="9525">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占位6">
    <p:spTree>
      <p:nvGrpSpPr>
        <p:cNvPr id="1" name=""/>
        <p:cNvGrpSpPr/>
        <p:nvPr/>
      </p:nvGrpSpPr>
      <p:grpSpPr>
        <a:xfrm>
          <a:off x="0" y="0"/>
          <a:ext cx="0" cy="0"/>
          <a:chOff x="0" y="0"/>
          <a:chExt cx="0" cy="0"/>
        </a:xfrm>
      </p:grpSpPr>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endParaRPr lang="zh-CN" altLang="en-US" dirty="0"/>
          </a:p>
        </p:txBody>
      </p:sp>
      <p:sp>
        <p:nvSpPr>
          <p:cNvPr id="2" name="图片占位符 1"/>
          <p:cNvSpPr>
            <a:spLocks noGrp="1"/>
          </p:cNvSpPr>
          <p:nvPr>
            <p:ph type="pic" sz="quarter" idx="11"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endParaRPr lang="zh-CN" altLang="en-US" dirty="0"/>
          </a:p>
        </p:txBody>
      </p:sp>
      <p:grpSp>
        <p:nvGrpSpPr>
          <p:cNvPr id="6" name="组合 5"/>
          <p:cNvGrpSpPr/>
          <p:nvPr userDrawn="1"/>
        </p:nvGrpSpPr>
        <p:grpSpPr>
          <a:xfrm>
            <a:off x="9546590" y="224790"/>
            <a:ext cx="2620645" cy="604520"/>
            <a:chOff x="9442" y="4164"/>
            <a:chExt cx="6902" cy="1592"/>
          </a:xfrm>
        </p:grpSpPr>
        <p:pic>
          <p:nvPicPr>
            <p:cNvPr id="7" name="图片 6" descr="校徽副本"/>
            <p:cNvPicPr>
              <a:picLocks noChangeAspect="1"/>
            </p:cNvPicPr>
            <p:nvPr userDrawn="1"/>
          </p:nvPicPr>
          <p:blipFill>
            <a:blip r:embed="rId2"/>
            <a:stretch>
              <a:fillRect/>
            </a:stretch>
          </p:blipFill>
          <p:spPr>
            <a:xfrm>
              <a:off x="9442" y="4164"/>
              <a:ext cx="2122" cy="1592"/>
            </a:xfrm>
            <a:prstGeom prst="rect">
              <a:avLst/>
            </a:prstGeom>
          </p:spPr>
        </p:pic>
        <p:pic>
          <p:nvPicPr>
            <p:cNvPr id="8198" name="Picture 2" descr="C:\Users\Administrator\Desktop\图片11副本.png图片11副本"/>
            <p:cNvPicPr>
              <a:picLocks noChangeAspect="1"/>
            </p:cNvPicPr>
            <p:nvPr userDrawn="1"/>
          </p:nvPicPr>
          <p:blipFill>
            <a:blip r:embed="rId3"/>
            <a:srcRect/>
            <a:stretch>
              <a:fillRect/>
            </a:stretch>
          </p:blipFill>
          <p:spPr>
            <a:xfrm>
              <a:off x="11020" y="4311"/>
              <a:ext cx="5324" cy="1394"/>
            </a:xfrm>
            <a:prstGeom prst="rect">
              <a:avLst/>
            </a:prstGeom>
            <a:noFill/>
            <a:ln w="9525">
              <a:noFill/>
            </a:ln>
          </p:spPr>
        </p:pic>
      </p:grpSp>
      <p:sp>
        <p:nvSpPr>
          <p:cNvPr id="13" name="Text Box 4"/>
          <p:cNvSpPr txBox="1"/>
          <p:nvPr userDrawn="1"/>
        </p:nvSpPr>
        <p:spPr>
          <a:xfrm>
            <a:off x="10259060" y="6309290"/>
            <a:ext cx="3865880" cy="276999"/>
          </a:xfrm>
          <a:prstGeom prst="rect">
            <a:avLst/>
          </a:prstGeom>
          <a:noFill/>
          <a:ln w="9525">
            <a:noFill/>
          </a:ln>
        </p:spPr>
        <p:txBody>
          <a:bodyPr>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rPr>
              <a:t>南方医科大学康复医学院</a:t>
            </a:r>
            <a:endPar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endParaRPr>
          </a:p>
        </p:txBody>
      </p:sp>
      <p:sp>
        <p:nvSpPr>
          <p:cNvPr id="14" name="Text Box 5"/>
          <p:cNvSpPr txBox="1"/>
          <p:nvPr userDrawn="1"/>
        </p:nvSpPr>
        <p:spPr>
          <a:xfrm>
            <a:off x="10289482" y="6550277"/>
            <a:ext cx="4789170" cy="215444"/>
          </a:xfrm>
          <a:prstGeom prst="rect">
            <a:avLst/>
          </a:prstGeom>
          <a:noFill/>
          <a:ln w="9525">
            <a:noFill/>
          </a:ln>
        </p:spPr>
        <p:txBody>
          <a:bodyPr wrap="square">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en-US" altLang="zh-CN" sz="800" dirty="0">
                <a:solidFill>
                  <a:srgbClr val="000000"/>
                </a:solidFill>
                <a:latin typeface="微软雅黑" panose="020B0503020204020204" pitchFamily="34" charset="-122"/>
                <a:cs typeface="Calibri" panose="020F0502020204030204"/>
                <a:sym typeface="Calibri" panose="020F0502020204030204" charset="0"/>
              </a:rPr>
              <a:t>School of Rehabilitation Sciences</a:t>
            </a:r>
            <a:endParaRPr lang="en-US" altLang="zh-CN" sz="800" dirty="0">
              <a:solidFill>
                <a:srgbClr val="000000"/>
              </a:solidFill>
              <a:latin typeface="微软雅黑" panose="020B0503020204020204" pitchFamily="34" charset="-122"/>
              <a:cs typeface="Calibri" panose="020F0502020204030204"/>
              <a:sym typeface="Calibri" panose="020F0502020204030204" charset="0"/>
            </a:endParaRPr>
          </a:p>
        </p:txBody>
      </p:sp>
      <p:pic>
        <p:nvPicPr>
          <p:cNvPr id="15" name="图片 5"/>
          <p:cNvPicPr>
            <a:picLocks noChangeAspect="1"/>
          </p:cNvPicPr>
          <p:nvPr userDrawn="1"/>
        </p:nvPicPr>
        <p:blipFill>
          <a:blip r:embed="rId4">
            <a:extLst>
              <a:ext uri="{BEBA8EAE-BF5A-486C-A8C5-ECC9F3942E4B}">
                <a14:imgProps xmlns:a14="http://schemas.microsoft.com/office/drawing/2010/main">
                  <a14:imgLayer r:embed="rId5">
                    <a14:imgEffect>
                      <a14:backgroundRemoval t="8000" b="88750" l="10000" r="90000">
                        <a14:foregroundMark x1="43333" y1="23750" x2="43333" y2="23750"/>
                        <a14:foregroundMark x1="39231" y1="23750" x2="39231" y2="23750"/>
                        <a14:foregroundMark x1="36410" y1="18500" x2="28205" y2="27750"/>
                        <a14:foregroundMark x1="26923" y1="35750" x2="18718" y2="46250"/>
                        <a14:foregroundMark x1="22821" y1="53000" x2="35128" y2="68750"/>
                        <a14:foregroundMark x1="45897" y1="74250" x2="63590" y2="67500"/>
                        <a14:foregroundMark x1="52821" y1="34500" x2="58205" y2="51750"/>
                        <a14:foregroundMark x1="50000" y1="17250" x2="63590" y2="25250"/>
                        <a14:foregroundMark x1="50000" y1="62250" x2="50000" y2="62250"/>
                        <a14:foregroundMark x1="13333" y1="83500" x2="82564" y2="88750"/>
                      </a14:backgroundRemoval>
                    </a14:imgEffect>
                  </a14:imgLayer>
                </a14:imgProps>
              </a:ext>
            </a:extLst>
          </a:blip>
          <a:srcRect l="97" t="-1704" r="-97" b="17740"/>
          <a:stretch>
            <a:fillRect/>
          </a:stretch>
        </p:blipFill>
        <p:spPr>
          <a:xfrm>
            <a:off x="9757607" y="6254794"/>
            <a:ext cx="654050" cy="563245"/>
          </a:xfrm>
          <a:prstGeom prst="rect">
            <a:avLst/>
          </a:prstGeom>
          <a:noFill/>
          <a:ln w="9525">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占位7">
    <p:spTree>
      <p:nvGrpSpPr>
        <p:cNvPr id="1" name=""/>
        <p:cNvGrpSpPr/>
        <p:nvPr/>
      </p:nvGrpSpPr>
      <p:grpSpPr>
        <a:xfrm>
          <a:off x="0" y="0"/>
          <a:ext cx="0" cy="0"/>
          <a:chOff x="0" y="0"/>
          <a:chExt cx="0" cy="0"/>
        </a:xfrm>
      </p:grpSpPr>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图片占位符 1"/>
          <p:cNvSpPr>
            <a:spLocks noGrp="1"/>
          </p:cNvSpPr>
          <p:nvPr>
            <p:ph type="pic" idx="10"/>
          </p:nvPr>
        </p:nvSpPr>
        <p:spPr>
          <a:xfrm>
            <a:off x="2546350" y="1186670"/>
            <a:ext cx="6170930" cy="2242330"/>
          </a:xfrm>
        </p:spPr>
        <p:txBody>
          <a:bodyPr/>
          <a:lstStyle/>
          <a:p>
            <a:endParaRPr lang="zh-CN" altLang="en-US"/>
          </a:p>
        </p:txBody>
      </p:sp>
      <p:sp>
        <p:nvSpPr>
          <p:cNvPr id="3" name="图片占位符 2"/>
          <p:cNvSpPr>
            <a:spLocks noGrp="1"/>
          </p:cNvSpPr>
          <p:nvPr>
            <p:ph type="pic" sz="quarter" idx="11"/>
          </p:nvPr>
        </p:nvSpPr>
        <p:spPr>
          <a:xfrm>
            <a:off x="2546350" y="3551651"/>
            <a:ext cx="3022600" cy="2401016"/>
          </a:xfrm>
          <a:prstGeom prst="rect">
            <a:avLst/>
          </a:prstGeom>
        </p:spPr>
        <p:txBody>
          <a:bodyPr/>
          <a:lstStyle/>
          <a:p>
            <a:endParaRPr lang="zh-CN" altLang="en-US"/>
          </a:p>
        </p:txBody>
      </p:sp>
      <p:sp>
        <p:nvSpPr>
          <p:cNvPr id="4" name="图片占位符 3"/>
          <p:cNvSpPr>
            <a:spLocks noGrp="1"/>
          </p:cNvSpPr>
          <p:nvPr>
            <p:ph type="pic" sz="quarter" idx="12"/>
          </p:nvPr>
        </p:nvSpPr>
        <p:spPr>
          <a:xfrm>
            <a:off x="5693412" y="3550560"/>
            <a:ext cx="3023869" cy="2403201"/>
          </a:xfrm>
          <a:prstGeom prst="rect">
            <a:avLst/>
          </a:prstGeom>
        </p:spPr>
        <p:txBody>
          <a:bodyPr/>
          <a:lstStyle/>
          <a:p>
            <a:endParaRPr lang="zh-CN" altLang="en-US"/>
          </a:p>
        </p:txBody>
      </p:sp>
      <p:sp>
        <p:nvSpPr>
          <p:cNvPr id="5" name="图片占位符 4"/>
          <p:cNvSpPr>
            <a:spLocks noGrp="1"/>
          </p:cNvSpPr>
          <p:nvPr>
            <p:ph type="pic" sz="quarter" idx="13"/>
          </p:nvPr>
        </p:nvSpPr>
        <p:spPr>
          <a:xfrm>
            <a:off x="8839200" y="1186670"/>
            <a:ext cx="2499360" cy="4767090"/>
          </a:xfrm>
          <a:prstGeom prst="rect">
            <a:avLst/>
          </a:prstGeom>
        </p:spPr>
        <p:txBody>
          <a:bodyPr/>
          <a:lstStyle/>
          <a:p>
            <a:endParaRPr lang="zh-CN" altLang="en-US"/>
          </a:p>
        </p:txBody>
      </p:sp>
      <p:grpSp>
        <p:nvGrpSpPr>
          <p:cNvPr id="8" name="组合 7"/>
          <p:cNvGrpSpPr/>
          <p:nvPr userDrawn="1"/>
        </p:nvGrpSpPr>
        <p:grpSpPr>
          <a:xfrm>
            <a:off x="9546590" y="224790"/>
            <a:ext cx="2620645" cy="604520"/>
            <a:chOff x="9442" y="4164"/>
            <a:chExt cx="6902" cy="1592"/>
          </a:xfrm>
        </p:grpSpPr>
        <p:pic>
          <p:nvPicPr>
            <p:cNvPr id="9" name="图片 8" descr="校徽副本"/>
            <p:cNvPicPr>
              <a:picLocks noChangeAspect="1"/>
            </p:cNvPicPr>
            <p:nvPr userDrawn="1"/>
          </p:nvPicPr>
          <p:blipFill>
            <a:blip r:embed="rId2"/>
            <a:stretch>
              <a:fillRect/>
            </a:stretch>
          </p:blipFill>
          <p:spPr>
            <a:xfrm>
              <a:off x="9442" y="4164"/>
              <a:ext cx="2122" cy="1592"/>
            </a:xfrm>
            <a:prstGeom prst="rect">
              <a:avLst/>
            </a:prstGeom>
          </p:spPr>
        </p:pic>
        <p:pic>
          <p:nvPicPr>
            <p:cNvPr id="8198" name="Picture 2" descr="C:\Users\Administrator\Desktop\图片11副本.png图片11副本"/>
            <p:cNvPicPr>
              <a:picLocks noChangeAspect="1"/>
            </p:cNvPicPr>
            <p:nvPr userDrawn="1"/>
          </p:nvPicPr>
          <p:blipFill>
            <a:blip r:embed="rId3"/>
            <a:srcRect/>
            <a:stretch>
              <a:fillRect/>
            </a:stretch>
          </p:blipFill>
          <p:spPr>
            <a:xfrm>
              <a:off x="11020" y="4311"/>
              <a:ext cx="5324" cy="1394"/>
            </a:xfrm>
            <a:prstGeom prst="rect">
              <a:avLst/>
            </a:prstGeom>
            <a:noFill/>
            <a:ln w="9525">
              <a:noFill/>
            </a:ln>
          </p:spPr>
        </p:pic>
      </p:grpSp>
      <p:sp>
        <p:nvSpPr>
          <p:cNvPr id="15" name="Text Box 4"/>
          <p:cNvSpPr txBox="1"/>
          <p:nvPr userDrawn="1"/>
        </p:nvSpPr>
        <p:spPr>
          <a:xfrm>
            <a:off x="10259060" y="6309290"/>
            <a:ext cx="3865880" cy="276999"/>
          </a:xfrm>
          <a:prstGeom prst="rect">
            <a:avLst/>
          </a:prstGeom>
          <a:noFill/>
          <a:ln w="9525">
            <a:noFill/>
          </a:ln>
        </p:spPr>
        <p:txBody>
          <a:bodyPr>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rPr>
              <a:t>南方医科大学康复医学院</a:t>
            </a:r>
            <a:endPar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endParaRPr>
          </a:p>
        </p:txBody>
      </p:sp>
      <p:sp>
        <p:nvSpPr>
          <p:cNvPr id="16" name="Text Box 5"/>
          <p:cNvSpPr txBox="1"/>
          <p:nvPr userDrawn="1"/>
        </p:nvSpPr>
        <p:spPr>
          <a:xfrm>
            <a:off x="10289482" y="6550277"/>
            <a:ext cx="4789170" cy="215444"/>
          </a:xfrm>
          <a:prstGeom prst="rect">
            <a:avLst/>
          </a:prstGeom>
          <a:noFill/>
          <a:ln w="9525">
            <a:noFill/>
          </a:ln>
        </p:spPr>
        <p:txBody>
          <a:bodyPr wrap="square">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en-US" altLang="zh-CN" sz="800" dirty="0">
                <a:solidFill>
                  <a:srgbClr val="000000"/>
                </a:solidFill>
                <a:latin typeface="微软雅黑" panose="020B0503020204020204" pitchFamily="34" charset="-122"/>
                <a:cs typeface="Calibri" panose="020F0502020204030204"/>
                <a:sym typeface="Calibri" panose="020F0502020204030204" charset="0"/>
              </a:rPr>
              <a:t>School of Rehabilitation Sciences</a:t>
            </a:r>
            <a:endParaRPr lang="en-US" altLang="zh-CN" sz="800" dirty="0">
              <a:solidFill>
                <a:srgbClr val="000000"/>
              </a:solidFill>
              <a:latin typeface="微软雅黑" panose="020B0503020204020204" pitchFamily="34" charset="-122"/>
              <a:cs typeface="Calibri" panose="020F0502020204030204"/>
              <a:sym typeface="Calibri" panose="020F0502020204030204" charset="0"/>
            </a:endParaRPr>
          </a:p>
        </p:txBody>
      </p:sp>
      <p:pic>
        <p:nvPicPr>
          <p:cNvPr id="17" name="图片 5"/>
          <p:cNvPicPr>
            <a:picLocks noChangeAspect="1"/>
          </p:cNvPicPr>
          <p:nvPr userDrawn="1"/>
        </p:nvPicPr>
        <p:blipFill>
          <a:blip r:embed="rId4">
            <a:extLst>
              <a:ext uri="{BEBA8EAE-BF5A-486C-A8C5-ECC9F3942E4B}">
                <a14:imgProps xmlns:a14="http://schemas.microsoft.com/office/drawing/2010/main">
                  <a14:imgLayer r:embed="rId5">
                    <a14:imgEffect>
                      <a14:backgroundRemoval t="8000" b="88750" l="10000" r="90000">
                        <a14:foregroundMark x1="43333" y1="23750" x2="43333" y2="23750"/>
                        <a14:foregroundMark x1="39231" y1="23750" x2="39231" y2="23750"/>
                        <a14:foregroundMark x1="36410" y1="18500" x2="28205" y2="27750"/>
                        <a14:foregroundMark x1="26923" y1="35750" x2="18718" y2="46250"/>
                        <a14:foregroundMark x1="22821" y1="53000" x2="35128" y2="68750"/>
                        <a14:foregroundMark x1="45897" y1="74250" x2="63590" y2="67500"/>
                        <a14:foregroundMark x1="52821" y1="34500" x2="58205" y2="51750"/>
                        <a14:foregroundMark x1="50000" y1="17250" x2="63590" y2="25250"/>
                        <a14:foregroundMark x1="50000" y1="62250" x2="50000" y2="62250"/>
                        <a14:foregroundMark x1="13333" y1="83500" x2="82564" y2="88750"/>
                      </a14:backgroundRemoval>
                    </a14:imgEffect>
                  </a14:imgLayer>
                </a14:imgProps>
              </a:ext>
            </a:extLst>
          </a:blip>
          <a:srcRect l="97" t="-1704" r="-97" b="17740"/>
          <a:stretch>
            <a:fillRect/>
          </a:stretch>
        </p:blipFill>
        <p:spPr>
          <a:xfrm>
            <a:off x="9757607" y="6254794"/>
            <a:ext cx="654050" cy="563245"/>
          </a:xfrm>
          <a:prstGeom prst="rect">
            <a:avLst/>
          </a:prstGeom>
          <a:noFill/>
          <a:ln w="9525">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占位8">
    <p:spTree>
      <p:nvGrpSpPr>
        <p:cNvPr id="1" name=""/>
        <p:cNvGrpSpPr/>
        <p:nvPr/>
      </p:nvGrpSpPr>
      <p:grpSpPr>
        <a:xfrm>
          <a:off x="0" y="0"/>
          <a:ext cx="0" cy="0"/>
          <a:chOff x="0" y="0"/>
          <a:chExt cx="0" cy="0"/>
        </a:xfrm>
      </p:grpSpPr>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图片占位符 1"/>
          <p:cNvSpPr>
            <a:spLocks noGrp="1"/>
          </p:cNvSpPr>
          <p:nvPr>
            <p:ph type="pic" idx="10"/>
          </p:nvPr>
        </p:nvSpPr>
        <p:spPr>
          <a:xfrm>
            <a:off x="5627650" y="1131849"/>
            <a:ext cx="2386361" cy="5157440"/>
          </a:xfrm>
          <a:prstGeom prst="roundRect">
            <a:avLst>
              <a:gd name="adj" fmla="val 10149"/>
            </a:avLst>
          </a:prstGeom>
        </p:spPr>
        <p:txBody>
          <a:bodyPr anchor="ctr"/>
          <a:lstStyle/>
          <a:p>
            <a:endParaRPr lang="zh-CN" altLang="en-US"/>
          </a:p>
        </p:txBody>
      </p:sp>
      <p:grpSp>
        <p:nvGrpSpPr>
          <p:cNvPr id="5" name="组合 4"/>
          <p:cNvGrpSpPr/>
          <p:nvPr userDrawn="1"/>
        </p:nvGrpSpPr>
        <p:grpSpPr>
          <a:xfrm>
            <a:off x="9546590" y="224790"/>
            <a:ext cx="2620645" cy="604520"/>
            <a:chOff x="9442" y="4164"/>
            <a:chExt cx="6902" cy="1592"/>
          </a:xfrm>
        </p:grpSpPr>
        <p:pic>
          <p:nvPicPr>
            <p:cNvPr id="6" name="图片 5" descr="校徽副本"/>
            <p:cNvPicPr>
              <a:picLocks noChangeAspect="1"/>
            </p:cNvPicPr>
            <p:nvPr userDrawn="1"/>
          </p:nvPicPr>
          <p:blipFill>
            <a:blip r:embed="rId2"/>
            <a:stretch>
              <a:fillRect/>
            </a:stretch>
          </p:blipFill>
          <p:spPr>
            <a:xfrm>
              <a:off x="9442" y="4164"/>
              <a:ext cx="2122" cy="1592"/>
            </a:xfrm>
            <a:prstGeom prst="rect">
              <a:avLst/>
            </a:prstGeom>
          </p:spPr>
        </p:pic>
        <p:pic>
          <p:nvPicPr>
            <p:cNvPr id="8198" name="Picture 2" descr="C:\Users\Administrator\Desktop\图片11副本.png图片11副本"/>
            <p:cNvPicPr>
              <a:picLocks noChangeAspect="1"/>
            </p:cNvPicPr>
            <p:nvPr userDrawn="1"/>
          </p:nvPicPr>
          <p:blipFill>
            <a:blip r:embed="rId3"/>
            <a:srcRect/>
            <a:stretch>
              <a:fillRect/>
            </a:stretch>
          </p:blipFill>
          <p:spPr>
            <a:xfrm>
              <a:off x="11020" y="4311"/>
              <a:ext cx="5324" cy="1394"/>
            </a:xfrm>
            <a:prstGeom prst="rect">
              <a:avLst/>
            </a:prstGeom>
            <a:noFill/>
            <a:ln w="9525">
              <a:noFill/>
            </a:ln>
          </p:spPr>
        </p:pic>
      </p:grpSp>
      <p:sp>
        <p:nvSpPr>
          <p:cNvPr id="12" name="Text Box 4"/>
          <p:cNvSpPr txBox="1"/>
          <p:nvPr userDrawn="1"/>
        </p:nvSpPr>
        <p:spPr>
          <a:xfrm>
            <a:off x="10259060" y="6309290"/>
            <a:ext cx="3865880" cy="276999"/>
          </a:xfrm>
          <a:prstGeom prst="rect">
            <a:avLst/>
          </a:prstGeom>
          <a:noFill/>
          <a:ln w="9525">
            <a:noFill/>
          </a:ln>
        </p:spPr>
        <p:txBody>
          <a:bodyPr>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rPr>
              <a:t>南方医科大学康复医学院</a:t>
            </a:r>
            <a:endPar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endParaRPr>
          </a:p>
        </p:txBody>
      </p:sp>
      <p:sp>
        <p:nvSpPr>
          <p:cNvPr id="13" name="Text Box 5"/>
          <p:cNvSpPr txBox="1"/>
          <p:nvPr userDrawn="1"/>
        </p:nvSpPr>
        <p:spPr>
          <a:xfrm>
            <a:off x="10289482" y="6550277"/>
            <a:ext cx="4789170" cy="215444"/>
          </a:xfrm>
          <a:prstGeom prst="rect">
            <a:avLst/>
          </a:prstGeom>
          <a:noFill/>
          <a:ln w="9525">
            <a:noFill/>
          </a:ln>
        </p:spPr>
        <p:txBody>
          <a:bodyPr wrap="square">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en-US" altLang="zh-CN" sz="800" dirty="0">
                <a:solidFill>
                  <a:srgbClr val="000000"/>
                </a:solidFill>
                <a:latin typeface="微软雅黑" panose="020B0503020204020204" pitchFamily="34" charset="-122"/>
                <a:cs typeface="Calibri" panose="020F0502020204030204"/>
                <a:sym typeface="Calibri" panose="020F0502020204030204" charset="0"/>
              </a:rPr>
              <a:t>School of Rehabilitation Sciences</a:t>
            </a:r>
            <a:endParaRPr lang="en-US" altLang="zh-CN" sz="800" dirty="0">
              <a:solidFill>
                <a:srgbClr val="000000"/>
              </a:solidFill>
              <a:latin typeface="微软雅黑" panose="020B0503020204020204" pitchFamily="34" charset="-122"/>
              <a:cs typeface="Calibri" panose="020F0502020204030204"/>
              <a:sym typeface="Calibri" panose="020F0502020204030204" charset="0"/>
            </a:endParaRPr>
          </a:p>
        </p:txBody>
      </p:sp>
      <p:pic>
        <p:nvPicPr>
          <p:cNvPr id="14" name="图片 5"/>
          <p:cNvPicPr>
            <a:picLocks noChangeAspect="1"/>
          </p:cNvPicPr>
          <p:nvPr userDrawn="1"/>
        </p:nvPicPr>
        <p:blipFill>
          <a:blip r:embed="rId4">
            <a:extLst>
              <a:ext uri="{BEBA8EAE-BF5A-486C-A8C5-ECC9F3942E4B}">
                <a14:imgProps xmlns:a14="http://schemas.microsoft.com/office/drawing/2010/main">
                  <a14:imgLayer r:embed="rId5">
                    <a14:imgEffect>
                      <a14:backgroundRemoval t="8000" b="88750" l="10000" r="90000">
                        <a14:foregroundMark x1="43333" y1="23750" x2="43333" y2="23750"/>
                        <a14:foregroundMark x1="39231" y1="23750" x2="39231" y2="23750"/>
                        <a14:foregroundMark x1="36410" y1="18500" x2="28205" y2="27750"/>
                        <a14:foregroundMark x1="26923" y1="35750" x2="18718" y2="46250"/>
                        <a14:foregroundMark x1="22821" y1="53000" x2="35128" y2="68750"/>
                        <a14:foregroundMark x1="45897" y1="74250" x2="63590" y2="67500"/>
                        <a14:foregroundMark x1="52821" y1="34500" x2="58205" y2="51750"/>
                        <a14:foregroundMark x1="50000" y1="17250" x2="63590" y2="25250"/>
                        <a14:foregroundMark x1="50000" y1="62250" x2="50000" y2="62250"/>
                        <a14:foregroundMark x1="13333" y1="83500" x2="82564" y2="88750"/>
                      </a14:backgroundRemoval>
                    </a14:imgEffect>
                  </a14:imgLayer>
                </a14:imgProps>
              </a:ext>
            </a:extLst>
          </a:blip>
          <a:srcRect l="97" t="-1704" r="-97" b="17740"/>
          <a:stretch>
            <a:fillRect/>
          </a:stretch>
        </p:blipFill>
        <p:spPr>
          <a:xfrm>
            <a:off x="9757607" y="6254794"/>
            <a:ext cx="654050" cy="563245"/>
          </a:xfrm>
          <a:prstGeom prst="rect">
            <a:avLst/>
          </a:prstGeom>
          <a:noFill/>
          <a:ln w="9525">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4部分">
    <p:spTree>
      <p:nvGrpSpPr>
        <p:cNvPr id="1" name=""/>
        <p:cNvGrpSpPr/>
        <p:nvPr/>
      </p:nvGrpSpPr>
      <p:grpSpPr>
        <a:xfrm>
          <a:off x="0" y="0"/>
          <a:ext cx="0" cy="0"/>
          <a:chOff x="0" y="0"/>
          <a:chExt cx="0" cy="0"/>
        </a:xfrm>
      </p:grpSpPr>
      <p:sp>
        <p:nvSpPr>
          <p:cNvPr id="55" name="矩形 54"/>
          <p:cNvSpPr/>
          <p:nvPr userDrawn="1"/>
        </p:nvSpPr>
        <p:spPr>
          <a:xfrm>
            <a:off x="-1" y="0"/>
            <a:ext cx="6096001" cy="6858000"/>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pic>
        <p:nvPicPr>
          <p:cNvPr id="35" name="图形 3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7" name="矩形 6"/>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endParaRPr>
            </a:p>
          </p:txBody>
        </p:sp>
      </p:grpSp>
      <p:sp>
        <p:nvSpPr>
          <p:cNvPr id="45" name="文本占位符 40"/>
          <p:cNvSpPr>
            <a:spLocks noGrp="1"/>
          </p:cNvSpPr>
          <p:nvPr>
            <p:ph type="body" sz="quarter" idx="10" hasCustomPrompt="1"/>
          </p:nvPr>
        </p:nvSpPr>
        <p:spPr>
          <a:xfrm>
            <a:off x="7825514" y="1561152"/>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6" name="文本占位符 40"/>
          <p:cNvSpPr>
            <a:spLocks noGrp="1"/>
          </p:cNvSpPr>
          <p:nvPr>
            <p:ph type="body" sz="quarter" idx="11" hasCustomPrompt="1"/>
          </p:nvPr>
        </p:nvSpPr>
        <p:spPr>
          <a:xfrm>
            <a:off x="7825514" y="2650906"/>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7" name="文本占位符 40"/>
          <p:cNvSpPr>
            <a:spLocks noGrp="1"/>
          </p:cNvSpPr>
          <p:nvPr>
            <p:ph type="body" sz="quarter" idx="12" hasCustomPrompt="1"/>
          </p:nvPr>
        </p:nvSpPr>
        <p:spPr>
          <a:xfrm>
            <a:off x="7825514" y="3740660"/>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9" name="文本占位符 40"/>
          <p:cNvSpPr>
            <a:spLocks noGrp="1"/>
          </p:cNvSpPr>
          <p:nvPr>
            <p:ph type="body" sz="quarter" idx="14" hasCustomPrompt="1"/>
          </p:nvPr>
        </p:nvSpPr>
        <p:spPr>
          <a:xfrm>
            <a:off x="7825514" y="4830414"/>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50" name="文本框 49"/>
          <p:cNvSpPr txBox="1"/>
          <p:nvPr userDrawn="1"/>
        </p:nvSpPr>
        <p:spPr>
          <a:xfrm>
            <a:off x="6814866" y="15126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51" name="文本框 50"/>
          <p:cNvSpPr txBox="1"/>
          <p:nvPr userDrawn="1"/>
        </p:nvSpPr>
        <p:spPr>
          <a:xfrm>
            <a:off x="6814866" y="2596050"/>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52" name="文本框 51"/>
          <p:cNvSpPr txBox="1"/>
          <p:nvPr userDrawn="1"/>
        </p:nvSpPr>
        <p:spPr>
          <a:xfrm>
            <a:off x="6814866" y="3679496"/>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53" name="文本框 52"/>
          <p:cNvSpPr txBox="1"/>
          <p:nvPr userDrawn="1"/>
        </p:nvSpPr>
        <p:spPr>
          <a:xfrm>
            <a:off x="6814866" y="4762941"/>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pic>
        <p:nvPicPr>
          <p:cNvPr id="2" name="图片 1" descr="校徽副本"/>
          <p:cNvPicPr>
            <a:picLocks noChangeAspect="1"/>
          </p:cNvPicPr>
          <p:nvPr userDrawn="1"/>
        </p:nvPicPr>
        <p:blipFill>
          <a:blip r:embed="rId4"/>
          <a:stretch>
            <a:fillRect/>
          </a:stretch>
        </p:blipFill>
        <p:spPr>
          <a:xfrm>
            <a:off x="1892300" y="2909570"/>
            <a:ext cx="2972435" cy="222948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5_标题幻灯片">
    <p:spTree>
      <p:nvGrpSpPr>
        <p:cNvPr id="1" name=""/>
        <p:cNvGrpSpPr/>
        <p:nvPr/>
      </p:nvGrpSpPr>
      <p:grpSpPr>
        <a:xfrm>
          <a:off x="0" y="0"/>
          <a:ext cx="0" cy="0"/>
          <a:chOff x="0" y="0"/>
          <a:chExt cx="0" cy="0"/>
        </a:xfrm>
      </p:grpSpPr>
      <p:sp>
        <p:nvSpPr>
          <p:cNvPr id="27" name="标题 1"/>
          <p:cNvSpPr>
            <a:spLocks noGrp="1"/>
          </p:cNvSpPr>
          <p:nvPr>
            <p:ph type="ctrTitle"/>
          </p:nvPr>
        </p:nvSpPr>
        <p:spPr>
          <a:xfrm>
            <a:off x="870640" y="3540782"/>
            <a:ext cx="10457760" cy="1324073"/>
          </a:xfrm>
        </p:spPr>
        <p:txBody>
          <a:bodyPr anchor="b"/>
          <a:lstStyle>
            <a:lvl1pPr algn="ctr">
              <a:defRPr sz="6600">
                <a:solidFill>
                  <a:schemeClr val="accent1"/>
                </a:solidFill>
              </a:defRPr>
            </a:lvl1pPr>
          </a:lstStyle>
          <a:p>
            <a:endParaRPr lang="zh-CN" altLang="en-US" dirty="0"/>
          </a:p>
        </p:txBody>
      </p:sp>
      <p:sp>
        <p:nvSpPr>
          <p:cNvPr id="31" name="矩形 30"/>
          <p:cNvSpPr/>
          <p:nvPr userDrawn="1"/>
        </p:nvSpPr>
        <p:spPr>
          <a:xfrm>
            <a:off x="0" y="3318919"/>
            <a:ext cx="12192000" cy="846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3_自定义版式">
    <p:spTree>
      <p:nvGrpSpPr>
        <p:cNvPr id="1" name=""/>
        <p:cNvGrpSpPr/>
        <p:nvPr/>
      </p:nvGrpSpPr>
      <p:grpSpPr>
        <a:xfrm>
          <a:off x="0" y="0"/>
          <a:ext cx="0" cy="0"/>
          <a:chOff x="0" y="0"/>
          <a:chExt cx="0" cy="0"/>
        </a:xfrm>
      </p:grpSpPr>
      <p:sp>
        <p:nvSpPr>
          <p:cNvPr id="28" name="矩形 27"/>
          <p:cNvSpPr/>
          <p:nvPr userDrawn="1"/>
        </p:nvSpPr>
        <p:spPr>
          <a:xfrm>
            <a:off x="4857688" y="0"/>
            <a:ext cx="7200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ndParaRPr>
          </a:p>
        </p:txBody>
      </p:sp>
      <p:sp>
        <p:nvSpPr>
          <p:cNvPr id="27" name="图片占位符 26"/>
          <p:cNvSpPr>
            <a:spLocks noGrp="1"/>
          </p:cNvSpPr>
          <p:nvPr>
            <p:ph type="pic" sz="quarter" idx="10"/>
          </p:nvPr>
        </p:nvSpPr>
        <p:spPr>
          <a:xfrm>
            <a:off x="1" y="1"/>
            <a:ext cx="4858841" cy="6858000"/>
          </a:xfrm>
          <a:custGeom>
            <a:avLst/>
            <a:gdLst>
              <a:gd name="connsiteX0" fmla="*/ 3258428 w 4858841"/>
              <a:gd name="connsiteY0" fmla="*/ 5745335 h 6858000"/>
              <a:gd name="connsiteX1" fmla="*/ 4858841 w 4858841"/>
              <a:gd name="connsiteY1" fmla="*/ 5745335 h 6858000"/>
              <a:gd name="connsiteX2" fmla="*/ 4858841 w 4858841"/>
              <a:gd name="connsiteY2" fmla="*/ 6858000 h 6858000"/>
              <a:gd name="connsiteX3" fmla="*/ 3258428 w 4858841"/>
              <a:gd name="connsiteY3" fmla="*/ 6858000 h 6858000"/>
              <a:gd name="connsiteX4" fmla="*/ 1629214 w 4858841"/>
              <a:gd name="connsiteY4" fmla="*/ 5745335 h 6858000"/>
              <a:gd name="connsiteX5" fmla="*/ 3229628 w 4858841"/>
              <a:gd name="connsiteY5" fmla="*/ 5745335 h 6858000"/>
              <a:gd name="connsiteX6" fmla="*/ 3229628 w 4858841"/>
              <a:gd name="connsiteY6" fmla="*/ 6858000 h 6858000"/>
              <a:gd name="connsiteX7" fmla="*/ 1629214 w 4858841"/>
              <a:gd name="connsiteY7" fmla="*/ 6858000 h 6858000"/>
              <a:gd name="connsiteX8" fmla="*/ 0 w 4858841"/>
              <a:gd name="connsiteY8" fmla="*/ 5745335 h 6858000"/>
              <a:gd name="connsiteX9" fmla="*/ 1600414 w 4858841"/>
              <a:gd name="connsiteY9" fmla="*/ 5745335 h 6858000"/>
              <a:gd name="connsiteX10" fmla="*/ 1600414 w 4858841"/>
              <a:gd name="connsiteY10" fmla="*/ 6858000 h 6858000"/>
              <a:gd name="connsiteX11" fmla="*/ 0 w 4858841"/>
              <a:gd name="connsiteY11" fmla="*/ 6858000 h 6858000"/>
              <a:gd name="connsiteX12" fmla="*/ 3258428 w 4858841"/>
              <a:gd name="connsiteY12" fmla="*/ 4596268 h 6858000"/>
              <a:gd name="connsiteX13" fmla="*/ 4858841 w 4858841"/>
              <a:gd name="connsiteY13" fmla="*/ 4596268 h 6858000"/>
              <a:gd name="connsiteX14" fmla="*/ 4858841 w 4858841"/>
              <a:gd name="connsiteY14" fmla="*/ 5716535 h 6858000"/>
              <a:gd name="connsiteX15" fmla="*/ 3258428 w 4858841"/>
              <a:gd name="connsiteY15" fmla="*/ 5716535 h 6858000"/>
              <a:gd name="connsiteX16" fmla="*/ 1629215 w 4858841"/>
              <a:gd name="connsiteY16" fmla="*/ 4596268 h 6858000"/>
              <a:gd name="connsiteX17" fmla="*/ 3229628 w 4858841"/>
              <a:gd name="connsiteY17" fmla="*/ 4596268 h 6858000"/>
              <a:gd name="connsiteX18" fmla="*/ 3229628 w 4858841"/>
              <a:gd name="connsiteY18" fmla="*/ 5716535 h 6858000"/>
              <a:gd name="connsiteX19" fmla="*/ 1629215 w 4858841"/>
              <a:gd name="connsiteY19" fmla="*/ 5716535 h 6858000"/>
              <a:gd name="connsiteX20" fmla="*/ 0 w 4858841"/>
              <a:gd name="connsiteY20" fmla="*/ 4596268 h 6858000"/>
              <a:gd name="connsiteX21" fmla="*/ 1600414 w 4858841"/>
              <a:gd name="connsiteY21" fmla="*/ 4596268 h 6858000"/>
              <a:gd name="connsiteX22" fmla="*/ 1600414 w 4858841"/>
              <a:gd name="connsiteY22" fmla="*/ 5716535 h 6858000"/>
              <a:gd name="connsiteX23" fmla="*/ 0 w 4858841"/>
              <a:gd name="connsiteY23" fmla="*/ 5716535 h 6858000"/>
              <a:gd name="connsiteX24" fmla="*/ 3258428 w 4858841"/>
              <a:gd name="connsiteY24" fmla="*/ 3447201 h 6858000"/>
              <a:gd name="connsiteX25" fmla="*/ 4858841 w 4858841"/>
              <a:gd name="connsiteY25" fmla="*/ 3447201 h 6858000"/>
              <a:gd name="connsiteX26" fmla="*/ 4858841 w 4858841"/>
              <a:gd name="connsiteY26" fmla="*/ 4567467 h 6858000"/>
              <a:gd name="connsiteX27" fmla="*/ 3258428 w 4858841"/>
              <a:gd name="connsiteY27" fmla="*/ 4567467 h 6858000"/>
              <a:gd name="connsiteX28" fmla="*/ 1629215 w 4858841"/>
              <a:gd name="connsiteY28" fmla="*/ 3447201 h 6858000"/>
              <a:gd name="connsiteX29" fmla="*/ 3229628 w 4858841"/>
              <a:gd name="connsiteY29" fmla="*/ 3447201 h 6858000"/>
              <a:gd name="connsiteX30" fmla="*/ 3229628 w 4858841"/>
              <a:gd name="connsiteY30" fmla="*/ 4567467 h 6858000"/>
              <a:gd name="connsiteX31" fmla="*/ 1629215 w 4858841"/>
              <a:gd name="connsiteY31" fmla="*/ 4567467 h 6858000"/>
              <a:gd name="connsiteX32" fmla="*/ 1 w 4858841"/>
              <a:gd name="connsiteY32" fmla="*/ 3447201 h 6858000"/>
              <a:gd name="connsiteX33" fmla="*/ 1600415 w 4858841"/>
              <a:gd name="connsiteY33" fmla="*/ 3447201 h 6858000"/>
              <a:gd name="connsiteX34" fmla="*/ 1600415 w 4858841"/>
              <a:gd name="connsiteY34" fmla="*/ 4567467 h 6858000"/>
              <a:gd name="connsiteX35" fmla="*/ 1 w 4858841"/>
              <a:gd name="connsiteY35" fmla="*/ 4567467 h 6858000"/>
              <a:gd name="connsiteX36" fmla="*/ 3258428 w 4858841"/>
              <a:gd name="connsiteY36" fmla="*/ 2298136 h 6858000"/>
              <a:gd name="connsiteX37" fmla="*/ 4858841 w 4858841"/>
              <a:gd name="connsiteY37" fmla="*/ 2298136 h 6858000"/>
              <a:gd name="connsiteX38" fmla="*/ 4858841 w 4858841"/>
              <a:gd name="connsiteY38" fmla="*/ 3418402 h 6858000"/>
              <a:gd name="connsiteX39" fmla="*/ 3258428 w 4858841"/>
              <a:gd name="connsiteY39" fmla="*/ 3418402 h 6858000"/>
              <a:gd name="connsiteX40" fmla="*/ 1629215 w 4858841"/>
              <a:gd name="connsiteY40" fmla="*/ 2298136 h 6858000"/>
              <a:gd name="connsiteX41" fmla="*/ 3229628 w 4858841"/>
              <a:gd name="connsiteY41" fmla="*/ 2298136 h 6858000"/>
              <a:gd name="connsiteX42" fmla="*/ 3229628 w 4858841"/>
              <a:gd name="connsiteY42" fmla="*/ 3418402 h 6858000"/>
              <a:gd name="connsiteX43" fmla="*/ 1629215 w 4858841"/>
              <a:gd name="connsiteY43" fmla="*/ 3418402 h 6858000"/>
              <a:gd name="connsiteX44" fmla="*/ 1 w 4858841"/>
              <a:gd name="connsiteY44" fmla="*/ 2298136 h 6858000"/>
              <a:gd name="connsiteX45" fmla="*/ 1600415 w 4858841"/>
              <a:gd name="connsiteY45" fmla="*/ 2298136 h 6858000"/>
              <a:gd name="connsiteX46" fmla="*/ 1600415 w 4858841"/>
              <a:gd name="connsiteY46" fmla="*/ 3418402 h 6858000"/>
              <a:gd name="connsiteX47" fmla="*/ 1 w 4858841"/>
              <a:gd name="connsiteY47" fmla="*/ 3418402 h 6858000"/>
              <a:gd name="connsiteX48" fmla="*/ 3258428 w 4858841"/>
              <a:gd name="connsiteY48" fmla="*/ 0 h 6858000"/>
              <a:gd name="connsiteX49" fmla="*/ 4858841 w 4858841"/>
              <a:gd name="connsiteY49" fmla="*/ 0 h 6858000"/>
              <a:gd name="connsiteX50" fmla="*/ 4858841 w 4858841"/>
              <a:gd name="connsiteY50" fmla="*/ 1120268 h 6858000"/>
              <a:gd name="connsiteX51" fmla="*/ 3258428 w 4858841"/>
              <a:gd name="connsiteY51" fmla="*/ 1120268 h 6858000"/>
              <a:gd name="connsiteX52" fmla="*/ 1629215 w 4858841"/>
              <a:gd name="connsiteY52" fmla="*/ 0 h 6858000"/>
              <a:gd name="connsiteX53" fmla="*/ 3229628 w 4858841"/>
              <a:gd name="connsiteY53" fmla="*/ 0 h 6858000"/>
              <a:gd name="connsiteX54" fmla="*/ 3229628 w 4858841"/>
              <a:gd name="connsiteY54" fmla="*/ 1120268 h 6858000"/>
              <a:gd name="connsiteX55" fmla="*/ 1629215 w 4858841"/>
              <a:gd name="connsiteY55" fmla="*/ 1120268 h 6858000"/>
              <a:gd name="connsiteX56" fmla="*/ 1 w 4858841"/>
              <a:gd name="connsiteY56" fmla="*/ 0 h 6858000"/>
              <a:gd name="connsiteX57" fmla="*/ 1600415 w 4858841"/>
              <a:gd name="connsiteY57" fmla="*/ 0 h 6858000"/>
              <a:gd name="connsiteX58" fmla="*/ 1600415 w 4858841"/>
              <a:gd name="connsiteY58" fmla="*/ 1120268 h 6858000"/>
              <a:gd name="connsiteX59" fmla="*/ 1 w 4858841"/>
              <a:gd name="connsiteY59" fmla="*/ 112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58841" h="6858000">
                <a:moveTo>
                  <a:pt x="3258428" y="5745335"/>
                </a:moveTo>
                <a:lnTo>
                  <a:pt x="4858841" y="5745335"/>
                </a:lnTo>
                <a:lnTo>
                  <a:pt x="4858841" y="6858000"/>
                </a:lnTo>
                <a:lnTo>
                  <a:pt x="3258428" y="6858000"/>
                </a:lnTo>
                <a:close/>
                <a:moveTo>
                  <a:pt x="1629214" y="5745335"/>
                </a:moveTo>
                <a:lnTo>
                  <a:pt x="3229628" y="5745335"/>
                </a:lnTo>
                <a:lnTo>
                  <a:pt x="3229628" y="6858000"/>
                </a:lnTo>
                <a:lnTo>
                  <a:pt x="1629214" y="6858000"/>
                </a:lnTo>
                <a:close/>
                <a:moveTo>
                  <a:pt x="0" y="5745335"/>
                </a:moveTo>
                <a:lnTo>
                  <a:pt x="1600414" y="5745335"/>
                </a:lnTo>
                <a:lnTo>
                  <a:pt x="1600414" y="6858000"/>
                </a:lnTo>
                <a:lnTo>
                  <a:pt x="0" y="6858000"/>
                </a:lnTo>
                <a:close/>
                <a:moveTo>
                  <a:pt x="3258428" y="4596268"/>
                </a:moveTo>
                <a:lnTo>
                  <a:pt x="4858841" y="4596268"/>
                </a:lnTo>
                <a:lnTo>
                  <a:pt x="4858841" y="5716535"/>
                </a:lnTo>
                <a:lnTo>
                  <a:pt x="3258428" y="5716535"/>
                </a:lnTo>
                <a:close/>
                <a:moveTo>
                  <a:pt x="1629215" y="4596268"/>
                </a:moveTo>
                <a:lnTo>
                  <a:pt x="3229628" y="4596268"/>
                </a:lnTo>
                <a:lnTo>
                  <a:pt x="3229628" y="5716535"/>
                </a:lnTo>
                <a:lnTo>
                  <a:pt x="1629215" y="5716535"/>
                </a:lnTo>
                <a:close/>
                <a:moveTo>
                  <a:pt x="0" y="4596268"/>
                </a:moveTo>
                <a:lnTo>
                  <a:pt x="1600414" y="4596268"/>
                </a:lnTo>
                <a:lnTo>
                  <a:pt x="1600414" y="5716535"/>
                </a:lnTo>
                <a:lnTo>
                  <a:pt x="0" y="5716535"/>
                </a:lnTo>
                <a:close/>
                <a:moveTo>
                  <a:pt x="3258428" y="3447201"/>
                </a:moveTo>
                <a:lnTo>
                  <a:pt x="4858841" y="3447201"/>
                </a:lnTo>
                <a:lnTo>
                  <a:pt x="4858841" y="4567467"/>
                </a:lnTo>
                <a:lnTo>
                  <a:pt x="3258428" y="4567467"/>
                </a:lnTo>
                <a:close/>
                <a:moveTo>
                  <a:pt x="1629215" y="3447201"/>
                </a:moveTo>
                <a:lnTo>
                  <a:pt x="3229628" y="3447201"/>
                </a:lnTo>
                <a:lnTo>
                  <a:pt x="3229628" y="4567467"/>
                </a:lnTo>
                <a:lnTo>
                  <a:pt x="1629215" y="4567467"/>
                </a:lnTo>
                <a:close/>
                <a:moveTo>
                  <a:pt x="1" y="3447201"/>
                </a:moveTo>
                <a:lnTo>
                  <a:pt x="1600415" y="3447201"/>
                </a:lnTo>
                <a:lnTo>
                  <a:pt x="1600415" y="4567467"/>
                </a:lnTo>
                <a:lnTo>
                  <a:pt x="1" y="4567467"/>
                </a:lnTo>
                <a:close/>
                <a:moveTo>
                  <a:pt x="3258428" y="2298136"/>
                </a:moveTo>
                <a:lnTo>
                  <a:pt x="4858841" y="2298136"/>
                </a:lnTo>
                <a:lnTo>
                  <a:pt x="4858841" y="3418402"/>
                </a:lnTo>
                <a:lnTo>
                  <a:pt x="3258428" y="3418402"/>
                </a:lnTo>
                <a:close/>
                <a:moveTo>
                  <a:pt x="1629215" y="2298136"/>
                </a:moveTo>
                <a:lnTo>
                  <a:pt x="3229628" y="2298136"/>
                </a:lnTo>
                <a:lnTo>
                  <a:pt x="3229628" y="3418402"/>
                </a:lnTo>
                <a:lnTo>
                  <a:pt x="1629215" y="3418402"/>
                </a:lnTo>
                <a:close/>
                <a:moveTo>
                  <a:pt x="1" y="2298136"/>
                </a:moveTo>
                <a:lnTo>
                  <a:pt x="1600415" y="2298136"/>
                </a:lnTo>
                <a:lnTo>
                  <a:pt x="1600415" y="3418402"/>
                </a:lnTo>
                <a:lnTo>
                  <a:pt x="1" y="3418402"/>
                </a:lnTo>
                <a:close/>
                <a:moveTo>
                  <a:pt x="3258428" y="0"/>
                </a:moveTo>
                <a:lnTo>
                  <a:pt x="4858841" y="0"/>
                </a:lnTo>
                <a:lnTo>
                  <a:pt x="4858841" y="1120268"/>
                </a:lnTo>
                <a:lnTo>
                  <a:pt x="3258428" y="1120268"/>
                </a:lnTo>
                <a:close/>
                <a:moveTo>
                  <a:pt x="1629215" y="0"/>
                </a:moveTo>
                <a:lnTo>
                  <a:pt x="3229628" y="0"/>
                </a:lnTo>
                <a:lnTo>
                  <a:pt x="3229628" y="1120268"/>
                </a:lnTo>
                <a:lnTo>
                  <a:pt x="1629215" y="1120268"/>
                </a:lnTo>
                <a:close/>
                <a:moveTo>
                  <a:pt x="1" y="0"/>
                </a:moveTo>
                <a:lnTo>
                  <a:pt x="1600415" y="0"/>
                </a:lnTo>
                <a:lnTo>
                  <a:pt x="1600415" y="1120268"/>
                </a:lnTo>
                <a:lnTo>
                  <a:pt x="1" y="1120268"/>
                </a:lnTo>
                <a:close/>
              </a:path>
            </a:pathLst>
          </a:custGeom>
        </p:spPr>
        <p:txBody>
          <a:bodyPr wrap="square">
            <a:noAutofit/>
          </a:bodyPr>
          <a:lstStyle/>
          <a:p>
            <a:endParaRPr lang="zh-CN" altLang="en-US"/>
          </a:p>
        </p:txBody>
      </p:sp>
      <p:sp>
        <p:nvSpPr>
          <p:cNvPr id="4" name="矩形 3"/>
          <p:cNvSpPr/>
          <p:nvPr userDrawn="1"/>
        </p:nvSpPr>
        <p:spPr>
          <a:xfrm>
            <a:off x="0" y="1149066"/>
            <a:ext cx="4858841" cy="11202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52" name="矩形 51"/>
          <p:cNvSpPr/>
          <p:nvPr userDrawn="1"/>
        </p:nvSpPr>
        <p:spPr>
          <a:xfrm>
            <a:off x="11798508" y="6472113"/>
            <a:ext cx="393492" cy="393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ndParaRPr>
          </a:p>
        </p:txBody>
      </p:sp>
      <p:sp>
        <p:nvSpPr>
          <p:cNvPr id="53" name="矩形 52"/>
          <p:cNvSpPr/>
          <p:nvPr userDrawn="1"/>
        </p:nvSpPr>
        <p:spPr>
          <a:xfrm>
            <a:off x="11618508" y="6292113"/>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ndParaRPr>
          </a:p>
        </p:txBody>
      </p:sp>
      <p:grpSp>
        <p:nvGrpSpPr>
          <p:cNvPr id="55" name="组合 54"/>
          <p:cNvGrpSpPr/>
          <p:nvPr userDrawn="1"/>
        </p:nvGrpSpPr>
        <p:grpSpPr>
          <a:xfrm>
            <a:off x="527515" y="1374599"/>
            <a:ext cx="3803809" cy="669200"/>
            <a:chOff x="3858207" y="4402748"/>
            <a:chExt cx="4755408" cy="836616"/>
          </a:xfrm>
        </p:grpSpPr>
        <p:sp>
          <p:nvSpPr>
            <p:cNvPr id="56" name="任意多边形: 形状 55"/>
            <p:cNvSpPr/>
            <p:nvPr/>
          </p:nvSpPr>
          <p:spPr>
            <a:xfrm>
              <a:off x="3858207" y="4402748"/>
              <a:ext cx="2062228" cy="836616"/>
            </a:xfrm>
            <a:custGeom>
              <a:avLst/>
              <a:gdLst>
                <a:gd name="connsiteX0" fmla="*/ 124921 w 2062228"/>
                <a:gd name="connsiteY0" fmla="*/ 553345 h 836615"/>
                <a:gd name="connsiteX1" fmla="*/ 124921 w 2062228"/>
                <a:gd name="connsiteY1" fmla="*/ 655392 h 836615"/>
                <a:gd name="connsiteX2" fmla="*/ 568301 w 2062228"/>
                <a:gd name="connsiteY2" fmla="*/ 655392 h 836615"/>
                <a:gd name="connsiteX3" fmla="*/ 568301 w 2062228"/>
                <a:gd name="connsiteY3" fmla="*/ 553345 h 836615"/>
                <a:gd name="connsiteX4" fmla="*/ 1474573 w 2062228"/>
                <a:gd name="connsiteY4" fmla="*/ 421387 h 836615"/>
                <a:gd name="connsiteX5" fmla="*/ 1591577 w 2062228"/>
                <a:gd name="connsiteY5" fmla="*/ 512877 h 836615"/>
                <a:gd name="connsiteX6" fmla="*/ 1519439 w 2062228"/>
                <a:gd name="connsiteY6" fmla="*/ 591173 h 836615"/>
                <a:gd name="connsiteX7" fmla="*/ 1690985 w 2062228"/>
                <a:gd name="connsiteY7" fmla="*/ 504959 h 836615"/>
                <a:gd name="connsiteX8" fmla="*/ 1690985 w 2062228"/>
                <a:gd name="connsiteY8" fmla="*/ 421387 h 836615"/>
                <a:gd name="connsiteX9" fmla="*/ 124921 w 2062228"/>
                <a:gd name="connsiteY9" fmla="*/ 343971 h 836615"/>
                <a:gd name="connsiteX10" fmla="*/ 124921 w 2062228"/>
                <a:gd name="connsiteY10" fmla="*/ 440740 h 836615"/>
                <a:gd name="connsiteX11" fmla="*/ 568301 w 2062228"/>
                <a:gd name="connsiteY11" fmla="*/ 440740 h 836615"/>
                <a:gd name="connsiteX12" fmla="*/ 568301 w 2062228"/>
                <a:gd name="connsiteY12" fmla="*/ 343971 h 836615"/>
                <a:gd name="connsiteX13" fmla="*/ 124921 w 2062228"/>
                <a:gd name="connsiteY13" fmla="*/ 134598 h 836615"/>
                <a:gd name="connsiteX14" fmla="*/ 124921 w 2062228"/>
                <a:gd name="connsiteY14" fmla="*/ 231367 h 836615"/>
                <a:gd name="connsiteX15" fmla="*/ 568301 w 2062228"/>
                <a:gd name="connsiteY15" fmla="*/ 231367 h 836615"/>
                <a:gd name="connsiteX16" fmla="*/ 568301 w 2062228"/>
                <a:gd name="connsiteY16" fmla="*/ 134598 h 836615"/>
                <a:gd name="connsiteX17" fmla="*/ 0 w 2062228"/>
                <a:gd name="connsiteY17" fmla="*/ 18475 h 836615"/>
                <a:gd name="connsiteX18" fmla="*/ 693222 w 2062228"/>
                <a:gd name="connsiteY18" fmla="*/ 18475 h 836615"/>
                <a:gd name="connsiteX19" fmla="*/ 693222 w 2062228"/>
                <a:gd name="connsiteY19" fmla="*/ 831336 h 836615"/>
                <a:gd name="connsiteX20" fmla="*/ 568301 w 2062228"/>
                <a:gd name="connsiteY20" fmla="*/ 831336 h 836615"/>
                <a:gd name="connsiteX21" fmla="*/ 568301 w 2062228"/>
                <a:gd name="connsiteY21" fmla="*/ 771516 h 836615"/>
                <a:gd name="connsiteX22" fmla="*/ 124921 w 2062228"/>
                <a:gd name="connsiteY22" fmla="*/ 771516 h 836615"/>
                <a:gd name="connsiteX23" fmla="*/ 124921 w 2062228"/>
                <a:gd name="connsiteY23" fmla="*/ 831336 h 836615"/>
                <a:gd name="connsiteX24" fmla="*/ 0 w 2062228"/>
                <a:gd name="connsiteY24" fmla="*/ 831336 h 836615"/>
                <a:gd name="connsiteX25" fmla="*/ 1388361 w 2062228"/>
                <a:gd name="connsiteY25" fmla="*/ 0 h 836615"/>
                <a:gd name="connsiteX26" fmla="*/ 2062228 w 2062228"/>
                <a:gd name="connsiteY26" fmla="*/ 0 h 836615"/>
                <a:gd name="connsiteX27" fmla="*/ 2062228 w 2062228"/>
                <a:gd name="connsiteY27" fmla="*/ 263598 h 836615"/>
                <a:gd name="connsiteX28" fmla="*/ 1961043 w 2062228"/>
                <a:gd name="connsiteY28" fmla="*/ 421387 h 836615"/>
                <a:gd name="connsiteX29" fmla="*/ 1811507 w 2062228"/>
                <a:gd name="connsiteY29" fmla="*/ 421387 h 836615"/>
                <a:gd name="connsiteX30" fmla="*/ 1811507 w 2062228"/>
                <a:gd name="connsiteY30" fmla="*/ 457454 h 836615"/>
                <a:gd name="connsiteX31" fmla="*/ 1885215 w 2062228"/>
                <a:gd name="connsiteY31" fmla="*/ 539635 h 836615"/>
                <a:gd name="connsiteX32" fmla="*/ 1833055 w 2062228"/>
                <a:gd name="connsiteY32" fmla="*/ 620974 h 836615"/>
                <a:gd name="connsiteX33" fmla="*/ 1811507 w 2062228"/>
                <a:gd name="connsiteY33" fmla="*/ 599090 h 836615"/>
                <a:gd name="connsiteX34" fmla="*/ 1811507 w 2062228"/>
                <a:gd name="connsiteY34" fmla="*/ 654575 h 836615"/>
                <a:gd name="connsiteX35" fmla="*/ 1697466 w 2062228"/>
                <a:gd name="connsiteY35" fmla="*/ 832412 h 836615"/>
                <a:gd name="connsiteX36" fmla="*/ 1642160 w 2062228"/>
                <a:gd name="connsiteY36" fmla="*/ 835075 h 836615"/>
                <a:gd name="connsiteX37" fmla="*/ 1569583 w 2062228"/>
                <a:gd name="connsiteY37" fmla="*/ 836615 h 836615"/>
                <a:gd name="connsiteX38" fmla="*/ 1543191 w 2062228"/>
                <a:gd name="connsiteY38" fmla="*/ 724011 h 836615"/>
                <a:gd name="connsiteX39" fmla="*/ 1638201 w 2062228"/>
                <a:gd name="connsiteY39" fmla="*/ 727530 h 836615"/>
                <a:gd name="connsiteX40" fmla="*/ 1690985 w 2062228"/>
                <a:gd name="connsiteY40" fmla="*/ 671227 h 836615"/>
                <a:gd name="connsiteX41" fmla="*/ 1690985 w 2062228"/>
                <a:gd name="connsiteY41" fmla="*/ 626361 h 836615"/>
                <a:gd name="connsiteX42" fmla="*/ 1369887 w 2062228"/>
                <a:gd name="connsiteY42" fmla="*/ 799666 h 836615"/>
                <a:gd name="connsiteX43" fmla="*/ 1311825 w 2062228"/>
                <a:gd name="connsiteY43" fmla="*/ 683543 h 836615"/>
                <a:gd name="connsiteX44" fmla="*/ 1512402 w 2062228"/>
                <a:gd name="connsiteY44" fmla="*/ 594691 h 836615"/>
                <a:gd name="connsiteX45" fmla="*/ 1378683 w 2062228"/>
                <a:gd name="connsiteY45" fmla="*/ 479448 h 836615"/>
                <a:gd name="connsiteX46" fmla="*/ 1428828 w 2062228"/>
                <a:gd name="connsiteY46" fmla="*/ 421387 h 836615"/>
                <a:gd name="connsiteX47" fmla="*/ 1315344 w 2062228"/>
                <a:gd name="connsiteY47" fmla="*/ 421387 h 836615"/>
                <a:gd name="connsiteX48" fmla="*/ 1315344 w 2062228"/>
                <a:gd name="connsiteY48" fmla="*/ 318459 h 836615"/>
                <a:gd name="connsiteX49" fmla="*/ 1941706 w 2062228"/>
                <a:gd name="connsiteY49" fmla="*/ 318459 h 836615"/>
                <a:gd name="connsiteX50" fmla="*/ 1941706 w 2062228"/>
                <a:gd name="connsiteY50" fmla="*/ 259518 h 836615"/>
                <a:gd name="connsiteX51" fmla="*/ 1419151 w 2062228"/>
                <a:gd name="connsiteY51" fmla="*/ 259518 h 836615"/>
                <a:gd name="connsiteX52" fmla="*/ 1419151 w 2062228"/>
                <a:gd name="connsiteY52" fmla="*/ 161869 h 836615"/>
                <a:gd name="connsiteX53" fmla="*/ 1941706 w 2062228"/>
                <a:gd name="connsiteY53" fmla="*/ 161869 h 836615"/>
                <a:gd name="connsiteX54" fmla="*/ 1941706 w 2062228"/>
                <a:gd name="connsiteY54" fmla="*/ 102928 h 836615"/>
                <a:gd name="connsiteX55" fmla="*/ 1388361 w 2062228"/>
                <a:gd name="connsiteY55" fmla="*/ 102928 h 83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62228" h="836615">
                  <a:moveTo>
                    <a:pt x="124921" y="553345"/>
                  </a:moveTo>
                  <a:lnTo>
                    <a:pt x="124921" y="655392"/>
                  </a:lnTo>
                  <a:lnTo>
                    <a:pt x="568301" y="655392"/>
                  </a:lnTo>
                  <a:lnTo>
                    <a:pt x="568301" y="553345"/>
                  </a:lnTo>
                  <a:close/>
                  <a:moveTo>
                    <a:pt x="1474573" y="421387"/>
                  </a:moveTo>
                  <a:cubicBezTo>
                    <a:pt x="1510349" y="447778"/>
                    <a:pt x="1549350" y="478275"/>
                    <a:pt x="1591577" y="512877"/>
                  </a:cubicBezTo>
                  <a:lnTo>
                    <a:pt x="1519439" y="591173"/>
                  </a:lnTo>
                  <a:cubicBezTo>
                    <a:pt x="1579847" y="563021"/>
                    <a:pt x="1637029" y="534284"/>
                    <a:pt x="1690985" y="504959"/>
                  </a:cubicBezTo>
                  <a:lnTo>
                    <a:pt x="1690985" y="421387"/>
                  </a:lnTo>
                  <a:close/>
                  <a:moveTo>
                    <a:pt x="124921" y="343971"/>
                  </a:moveTo>
                  <a:lnTo>
                    <a:pt x="124921" y="440740"/>
                  </a:lnTo>
                  <a:lnTo>
                    <a:pt x="568301" y="440740"/>
                  </a:lnTo>
                  <a:lnTo>
                    <a:pt x="568301" y="343971"/>
                  </a:lnTo>
                  <a:close/>
                  <a:moveTo>
                    <a:pt x="124921" y="134598"/>
                  </a:moveTo>
                  <a:lnTo>
                    <a:pt x="124921" y="231367"/>
                  </a:lnTo>
                  <a:lnTo>
                    <a:pt x="568301" y="231367"/>
                  </a:lnTo>
                  <a:lnTo>
                    <a:pt x="568301" y="134598"/>
                  </a:lnTo>
                  <a:close/>
                  <a:moveTo>
                    <a:pt x="0" y="18475"/>
                  </a:moveTo>
                  <a:lnTo>
                    <a:pt x="693222" y="18475"/>
                  </a:lnTo>
                  <a:lnTo>
                    <a:pt x="693222" y="831336"/>
                  </a:lnTo>
                  <a:lnTo>
                    <a:pt x="568301" y="831336"/>
                  </a:lnTo>
                  <a:lnTo>
                    <a:pt x="568301" y="771516"/>
                  </a:lnTo>
                  <a:lnTo>
                    <a:pt x="124921" y="771516"/>
                  </a:lnTo>
                  <a:lnTo>
                    <a:pt x="124921" y="831336"/>
                  </a:lnTo>
                  <a:lnTo>
                    <a:pt x="0" y="831336"/>
                  </a:lnTo>
                  <a:close/>
                  <a:moveTo>
                    <a:pt x="1388361" y="0"/>
                  </a:moveTo>
                  <a:lnTo>
                    <a:pt x="2062228" y="0"/>
                  </a:lnTo>
                  <a:lnTo>
                    <a:pt x="2062228" y="263598"/>
                  </a:lnTo>
                  <a:lnTo>
                    <a:pt x="1961043" y="421387"/>
                  </a:lnTo>
                  <a:lnTo>
                    <a:pt x="1811507" y="421387"/>
                  </a:lnTo>
                  <a:lnTo>
                    <a:pt x="1811507" y="457454"/>
                  </a:lnTo>
                  <a:lnTo>
                    <a:pt x="1885215" y="539635"/>
                  </a:lnTo>
                  <a:lnTo>
                    <a:pt x="1833055" y="620974"/>
                  </a:lnTo>
                  <a:lnTo>
                    <a:pt x="1811507" y="599090"/>
                  </a:lnTo>
                  <a:lnTo>
                    <a:pt x="1811507" y="654575"/>
                  </a:lnTo>
                  <a:lnTo>
                    <a:pt x="1697466" y="832412"/>
                  </a:lnTo>
                  <a:lnTo>
                    <a:pt x="1642160" y="835075"/>
                  </a:lnTo>
                  <a:cubicBezTo>
                    <a:pt x="1620167" y="835809"/>
                    <a:pt x="1595975" y="836322"/>
                    <a:pt x="1569583" y="836615"/>
                  </a:cubicBezTo>
                  <a:cubicBezTo>
                    <a:pt x="1560786" y="792629"/>
                    <a:pt x="1551989" y="755094"/>
                    <a:pt x="1543191" y="724011"/>
                  </a:cubicBezTo>
                  <a:cubicBezTo>
                    <a:pt x="1584246" y="726943"/>
                    <a:pt x="1615916" y="728116"/>
                    <a:pt x="1638201" y="727530"/>
                  </a:cubicBezTo>
                  <a:cubicBezTo>
                    <a:pt x="1673390" y="727530"/>
                    <a:pt x="1690985" y="708762"/>
                    <a:pt x="1690985" y="671227"/>
                  </a:cubicBezTo>
                  <a:lnTo>
                    <a:pt x="1690985" y="626361"/>
                  </a:lnTo>
                  <a:cubicBezTo>
                    <a:pt x="1558440" y="694979"/>
                    <a:pt x="1451408" y="752748"/>
                    <a:pt x="1369887" y="799666"/>
                  </a:cubicBezTo>
                  <a:lnTo>
                    <a:pt x="1311825" y="683543"/>
                  </a:lnTo>
                  <a:cubicBezTo>
                    <a:pt x="1382203" y="654219"/>
                    <a:pt x="1449062" y="624602"/>
                    <a:pt x="1512402" y="594691"/>
                  </a:cubicBezTo>
                  <a:cubicBezTo>
                    <a:pt x="1464310" y="548946"/>
                    <a:pt x="1419738" y="510532"/>
                    <a:pt x="1378683" y="479448"/>
                  </a:cubicBezTo>
                  <a:lnTo>
                    <a:pt x="1428828" y="421387"/>
                  </a:lnTo>
                  <a:lnTo>
                    <a:pt x="1315344" y="421387"/>
                  </a:lnTo>
                  <a:lnTo>
                    <a:pt x="1315344" y="318459"/>
                  </a:lnTo>
                  <a:lnTo>
                    <a:pt x="1941706" y="318459"/>
                  </a:lnTo>
                  <a:lnTo>
                    <a:pt x="1941706" y="259518"/>
                  </a:lnTo>
                  <a:lnTo>
                    <a:pt x="1419151" y="259518"/>
                  </a:lnTo>
                  <a:lnTo>
                    <a:pt x="1419151" y="161869"/>
                  </a:lnTo>
                  <a:lnTo>
                    <a:pt x="1941706" y="161869"/>
                  </a:lnTo>
                  <a:lnTo>
                    <a:pt x="1941706" y="102928"/>
                  </a:lnTo>
                  <a:lnTo>
                    <a:pt x="1388361" y="1029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ndParaRPr>
            </a:p>
          </p:txBody>
        </p:sp>
        <p:cxnSp>
          <p:nvCxnSpPr>
            <p:cNvPr id="57" name="直接连接符 56"/>
            <p:cNvCxnSpPr/>
            <p:nvPr/>
          </p:nvCxnSpPr>
          <p:spPr>
            <a:xfrm flipV="1">
              <a:off x="5549323" y="4402752"/>
              <a:ext cx="524929" cy="8197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任意多边形: 形状 57"/>
            <p:cNvSpPr/>
            <p:nvPr/>
          </p:nvSpPr>
          <p:spPr>
            <a:xfrm>
              <a:off x="6164575" y="4845701"/>
              <a:ext cx="2449040" cy="338658"/>
            </a:xfrm>
            <a:custGeom>
              <a:avLst/>
              <a:gdLst/>
              <a:ahLst/>
              <a:cxnLst/>
              <a:rect l="l" t="t" r="r" b="b"/>
              <a:pathLst>
                <a:path w="2449041" h="338658">
                  <a:moveTo>
                    <a:pt x="489644" y="37281"/>
                  </a:moveTo>
                  <a:cubicBezTo>
                    <a:pt x="458986" y="37281"/>
                    <a:pt x="432606" y="47811"/>
                    <a:pt x="410505" y="68870"/>
                  </a:cubicBezTo>
                  <a:cubicBezTo>
                    <a:pt x="388404" y="89929"/>
                    <a:pt x="377353" y="125090"/>
                    <a:pt x="377353" y="174352"/>
                  </a:cubicBezTo>
                  <a:cubicBezTo>
                    <a:pt x="377353" y="213791"/>
                    <a:pt x="387957" y="244859"/>
                    <a:pt x="409165" y="267556"/>
                  </a:cubicBezTo>
                  <a:cubicBezTo>
                    <a:pt x="430373" y="290252"/>
                    <a:pt x="456976" y="301600"/>
                    <a:pt x="488974" y="301600"/>
                  </a:cubicBezTo>
                  <a:cubicBezTo>
                    <a:pt x="521568" y="301600"/>
                    <a:pt x="548394" y="290140"/>
                    <a:pt x="569453" y="267221"/>
                  </a:cubicBezTo>
                  <a:cubicBezTo>
                    <a:pt x="590513" y="244301"/>
                    <a:pt x="601042" y="211782"/>
                    <a:pt x="601042" y="169664"/>
                  </a:cubicBezTo>
                  <a:cubicBezTo>
                    <a:pt x="601042" y="143024"/>
                    <a:pt x="596540" y="119769"/>
                    <a:pt x="587536" y="99901"/>
                  </a:cubicBezTo>
                  <a:cubicBezTo>
                    <a:pt x="578532" y="80032"/>
                    <a:pt x="565361" y="64628"/>
                    <a:pt x="548022" y="53690"/>
                  </a:cubicBezTo>
                  <a:cubicBezTo>
                    <a:pt x="530684" y="42751"/>
                    <a:pt x="511224" y="37281"/>
                    <a:pt x="489644" y="37281"/>
                  </a:cubicBezTo>
                  <a:close/>
                  <a:moveTo>
                    <a:pt x="1911995" y="5804"/>
                  </a:moveTo>
                  <a:lnTo>
                    <a:pt x="2171402" y="5804"/>
                  </a:lnTo>
                  <a:lnTo>
                    <a:pt x="2171402" y="44425"/>
                  </a:lnTo>
                  <a:lnTo>
                    <a:pt x="2063130" y="44425"/>
                  </a:lnTo>
                  <a:lnTo>
                    <a:pt x="2063130" y="333077"/>
                  </a:lnTo>
                  <a:lnTo>
                    <a:pt x="2019821" y="333077"/>
                  </a:lnTo>
                  <a:lnTo>
                    <a:pt x="2019821" y="44425"/>
                  </a:lnTo>
                  <a:lnTo>
                    <a:pt x="1911995" y="44425"/>
                  </a:lnTo>
                  <a:close/>
                  <a:moveTo>
                    <a:pt x="1602730" y="5804"/>
                  </a:moveTo>
                  <a:lnTo>
                    <a:pt x="1647155" y="5804"/>
                  </a:lnTo>
                  <a:lnTo>
                    <a:pt x="1819052" y="262756"/>
                  </a:lnTo>
                  <a:lnTo>
                    <a:pt x="1819052" y="5804"/>
                  </a:lnTo>
                  <a:lnTo>
                    <a:pt x="1860575" y="5804"/>
                  </a:lnTo>
                  <a:lnTo>
                    <a:pt x="1860575" y="333077"/>
                  </a:lnTo>
                  <a:lnTo>
                    <a:pt x="1816149" y="333077"/>
                  </a:lnTo>
                  <a:lnTo>
                    <a:pt x="1644253" y="75902"/>
                  </a:lnTo>
                  <a:lnTo>
                    <a:pt x="1644253" y="333077"/>
                  </a:lnTo>
                  <a:lnTo>
                    <a:pt x="1602730" y="333077"/>
                  </a:lnTo>
                  <a:close/>
                  <a:moveTo>
                    <a:pt x="1299269" y="5804"/>
                  </a:moveTo>
                  <a:lnTo>
                    <a:pt x="1535906" y="5804"/>
                  </a:lnTo>
                  <a:lnTo>
                    <a:pt x="1535906" y="44425"/>
                  </a:lnTo>
                  <a:lnTo>
                    <a:pt x="1342578" y="44425"/>
                  </a:lnTo>
                  <a:lnTo>
                    <a:pt x="1342578" y="144661"/>
                  </a:lnTo>
                  <a:lnTo>
                    <a:pt x="1523628" y="144661"/>
                  </a:lnTo>
                  <a:lnTo>
                    <a:pt x="1523628" y="183058"/>
                  </a:lnTo>
                  <a:lnTo>
                    <a:pt x="1342578" y="183058"/>
                  </a:lnTo>
                  <a:lnTo>
                    <a:pt x="1342578" y="294456"/>
                  </a:lnTo>
                  <a:lnTo>
                    <a:pt x="1543496" y="294456"/>
                  </a:lnTo>
                  <a:lnTo>
                    <a:pt x="1543496" y="333077"/>
                  </a:lnTo>
                  <a:lnTo>
                    <a:pt x="1299269" y="333077"/>
                  </a:lnTo>
                  <a:close/>
                  <a:moveTo>
                    <a:pt x="1007120" y="5804"/>
                  </a:moveTo>
                  <a:lnTo>
                    <a:pt x="1266527" y="5804"/>
                  </a:lnTo>
                  <a:lnTo>
                    <a:pt x="1266527" y="44425"/>
                  </a:lnTo>
                  <a:lnTo>
                    <a:pt x="1158255" y="44425"/>
                  </a:lnTo>
                  <a:lnTo>
                    <a:pt x="1158255" y="333077"/>
                  </a:lnTo>
                  <a:lnTo>
                    <a:pt x="1114946" y="333077"/>
                  </a:lnTo>
                  <a:lnTo>
                    <a:pt x="1114946" y="44425"/>
                  </a:lnTo>
                  <a:lnTo>
                    <a:pt x="1007120" y="44425"/>
                  </a:lnTo>
                  <a:close/>
                  <a:moveTo>
                    <a:pt x="697855" y="5804"/>
                  </a:moveTo>
                  <a:lnTo>
                    <a:pt x="742280" y="5804"/>
                  </a:lnTo>
                  <a:lnTo>
                    <a:pt x="914176" y="262756"/>
                  </a:lnTo>
                  <a:lnTo>
                    <a:pt x="914176" y="5804"/>
                  </a:lnTo>
                  <a:lnTo>
                    <a:pt x="955700" y="5804"/>
                  </a:lnTo>
                  <a:lnTo>
                    <a:pt x="955700" y="333077"/>
                  </a:lnTo>
                  <a:lnTo>
                    <a:pt x="911274" y="333077"/>
                  </a:lnTo>
                  <a:lnTo>
                    <a:pt x="739378" y="75902"/>
                  </a:lnTo>
                  <a:lnTo>
                    <a:pt x="739378" y="333077"/>
                  </a:lnTo>
                  <a:lnTo>
                    <a:pt x="697855" y="333077"/>
                  </a:lnTo>
                  <a:close/>
                  <a:moveTo>
                    <a:pt x="2316212" y="223"/>
                  </a:moveTo>
                  <a:cubicBezTo>
                    <a:pt x="2340471" y="223"/>
                    <a:pt x="2361865" y="4130"/>
                    <a:pt x="2380394" y="11943"/>
                  </a:cubicBezTo>
                  <a:cubicBezTo>
                    <a:pt x="2398923" y="19757"/>
                    <a:pt x="2413174" y="31254"/>
                    <a:pt x="2423145" y="46434"/>
                  </a:cubicBezTo>
                  <a:cubicBezTo>
                    <a:pt x="2433116" y="61615"/>
                    <a:pt x="2438474" y="78804"/>
                    <a:pt x="2439218" y="98003"/>
                  </a:cubicBezTo>
                  <a:lnTo>
                    <a:pt x="2397695" y="101128"/>
                  </a:lnTo>
                  <a:cubicBezTo>
                    <a:pt x="2395463" y="80441"/>
                    <a:pt x="2387910" y="64814"/>
                    <a:pt x="2375036" y="54248"/>
                  </a:cubicBezTo>
                  <a:cubicBezTo>
                    <a:pt x="2362162" y="43681"/>
                    <a:pt x="2343150" y="38397"/>
                    <a:pt x="2317998" y="38397"/>
                  </a:cubicBezTo>
                  <a:cubicBezTo>
                    <a:pt x="2291804" y="38397"/>
                    <a:pt x="2272717" y="43197"/>
                    <a:pt x="2260736" y="52797"/>
                  </a:cubicBezTo>
                  <a:cubicBezTo>
                    <a:pt x="2248756" y="62396"/>
                    <a:pt x="2242765" y="73967"/>
                    <a:pt x="2242765" y="87511"/>
                  </a:cubicBezTo>
                  <a:cubicBezTo>
                    <a:pt x="2242765" y="99268"/>
                    <a:pt x="2247007" y="108942"/>
                    <a:pt x="2255490" y="116532"/>
                  </a:cubicBezTo>
                  <a:cubicBezTo>
                    <a:pt x="2263824" y="124122"/>
                    <a:pt x="2285590" y="131899"/>
                    <a:pt x="2320788" y="139861"/>
                  </a:cubicBezTo>
                  <a:cubicBezTo>
                    <a:pt x="2355986" y="147823"/>
                    <a:pt x="2380134" y="154781"/>
                    <a:pt x="2393230" y="160734"/>
                  </a:cubicBezTo>
                  <a:cubicBezTo>
                    <a:pt x="2412280" y="169515"/>
                    <a:pt x="2426345" y="180640"/>
                    <a:pt x="2435423" y="194109"/>
                  </a:cubicBezTo>
                  <a:cubicBezTo>
                    <a:pt x="2444502" y="207578"/>
                    <a:pt x="2449041" y="223093"/>
                    <a:pt x="2449041" y="240655"/>
                  </a:cubicBezTo>
                  <a:cubicBezTo>
                    <a:pt x="2449041" y="258068"/>
                    <a:pt x="2444055" y="274476"/>
                    <a:pt x="2434084" y="289880"/>
                  </a:cubicBezTo>
                  <a:cubicBezTo>
                    <a:pt x="2424112" y="305283"/>
                    <a:pt x="2409788" y="317264"/>
                    <a:pt x="2391110" y="325822"/>
                  </a:cubicBezTo>
                  <a:cubicBezTo>
                    <a:pt x="2372432" y="334379"/>
                    <a:pt x="2351410" y="338658"/>
                    <a:pt x="2328044" y="338658"/>
                  </a:cubicBezTo>
                  <a:cubicBezTo>
                    <a:pt x="2298427" y="338658"/>
                    <a:pt x="2273610" y="334342"/>
                    <a:pt x="2253592" y="325710"/>
                  </a:cubicBezTo>
                  <a:cubicBezTo>
                    <a:pt x="2233575" y="317078"/>
                    <a:pt x="2217874" y="304093"/>
                    <a:pt x="2206488" y="286754"/>
                  </a:cubicBezTo>
                  <a:cubicBezTo>
                    <a:pt x="2195103" y="269416"/>
                    <a:pt x="2189113" y="249808"/>
                    <a:pt x="2188517" y="227930"/>
                  </a:cubicBezTo>
                  <a:lnTo>
                    <a:pt x="2229371" y="224358"/>
                  </a:lnTo>
                  <a:cubicBezTo>
                    <a:pt x="2231306" y="240729"/>
                    <a:pt x="2235808" y="254161"/>
                    <a:pt x="2242877" y="264653"/>
                  </a:cubicBezTo>
                  <a:cubicBezTo>
                    <a:pt x="2249946" y="275146"/>
                    <a:pt x="2260922" y="283629"/>
                    <a:pt x="2275805" y="290103"/>
                  </a:cubicBezTo>
                  <a:cubicBezTo>
                    <a:pt x="2290688" y="296577"/>
                    <a:pt x="2307431" y="299814"/>
                    <a:pt x="2326034" y="299814"/>
                  </a:cubicBezTo>
                  <a:cubicBezTo>
                    <a:pt x="2342554" y="299814"/>
                    <a:pt x="2357140" y="297358"/>
                    <a:pt x="2369790" y="292447"/>
                  </a:cubicBezTo>
                  <a:cubicBezTo>
                    <a:pt x="2382440" y="287536"/>
                    <a:pt x="2391854" y="280801"/>
                    <a:pt x="2398030" y="272244"/>
                  </a:cubicBezTo>
                  <a:cubicBezTo>
                    <a:pt x="2404206" y="263686"/>
                    <a:pt x="2407295" y="254347"/>
                    <a:pt x="2407295" y="244227"/>
                  </a:cubicBezTo>
                  <a:cubicBezTo>
                    <a:pt x="2407295" y="233958"/>
                    <a:pt x="2404318" y="224991"/>
                    <a:pt x="2398365" y="217326"/>
                  </a:cubicBezTo>
                  <a:cubicBezTo>
                    <a:pt x="2392412" y="209661"/>
                    <a:pt x="2382589" y="203225"/>
                    <a:pt x="2368897" y="198016"/>
                  </a:cubicBezTo>
                  <a:cubicBezTo>
                    <a:pt x="2360116" y="194593"/>
                    <a:pt x="2340694" y="189272"/>
                    <a:pt x="2310631" y="182054"/>
                  </a:cubicBezTo>
                  <a:cubicBezTo>
                    <a:pt x="2280568" y="174836"/>
                    <a:pt x="2259508" y="168027"/>
                    <a:pt x="2247453" y="161627"/>
                  </a:cubicBezTo>
                  <a:cubicBezTo>
                    <a:pt x="2231826" y="153442"/>
                    <a:pt x="2220180" y="143284"/>
                    <a:pt x="2212516" y="131155"/>
                  </a:cubicBezTo>
                  <a:cubicBezTo>
                    <a:pt x="2204851" y="119025"/>
                    <a:pt x="2201019" y="105445"/>
                    <a:pt x="2201019" y="90413"/>
                  </a:cubicBezTo>
                  <a:cubicBezTo>
                    <a:pt x="2201019" y="73893"/>
                    <a:pt x="2205707" y="58452"/>
                    <a:pt x="2215083" y="44090"/>
                  </a:cubicBezTo>
                  <a:cubicBezTo>
                    <a:pt x="2224459" y="29728"/>
                    <a:pt x="2238152" y="18827"/>
                    <a:pt x="2256160" y="11385"/>
                  </a:cubicBezTo>
                  <a:cubicBezTo>
                    <a:pt x="2274168" y="3944"/>
                    <a:pt x="2294185" y="223"/>
                    <a:pt x="2316212" y="223"/>
                  </a:cubicBezTo>
                  <a:close/>
                  <a:moveTo>
                    <a:pt x="154483" y="223"/>
                  </a:moveTo>
                  <a:cubicBezTo>
                    <a:pt x="187226" y="223"/>
                    <a:pt x="214759" y="8557"/>
                    <a:pt x="237083" y="25226"/>
                  </a:cubicBezTo>
                  <a:cubicBezTo>
                    <a:pt x="259407" y="41895"/>
                    <a:pt x="274960" y="65335"/>
                    <a:pt x="283741" y="95547"/>
                  </a:cubicBezTo>
                  <a:lnTo>
                    <a:pt x="241101" y="105593"/>
                  </a:lnTo>
                  <a:cubicBezTo>
                    <a:pt x="233511" y="81781"/>
                    <a:pt x="222498" y="64442"/>
                    <a:pt x="208061" y="53578"/>
                  </a:cubicBezTo>
                  <a:cubicBezTo>
                    <a:pt x="193625" y="42713"/>
                    <a:pt x="175468" y="37281"/>
                    <a:pt x="153590" y="37281"/>
                  </a:cubicBezTo>
                  <a:cubicBezTo>
                    <a:pt x="128438" y="37281"/>
                    <a:pt x="107416" y="43309"/>
                    <a:pt x="90524" y="55364"/>
                  </a:cubicBezTo>
                  <a:cubicBezTo>
                    <a:pt x="73632" y="67419"/>
                    <a:pt x="61763" y="83604"/>
                    <a:pt x="54917" y="103919"/>
                  </a:cubicBezTo>
                  <a:cubicBezTo>
                    <a:pt x="48071" y="124234"/>
                    <a:pt x="44648" y="145182"/>
                    <a:pt x="44648" y="166762"/>
                  </a:cubicBezTo>
                  <a:cubicBezTo>
                    <a:pt x="44648" y="194593"/>
                    <a:pt x="48704" y="218889"/>
                    <a:pt x="56815" y="239650"/>
                  </a:cubicBezTo>
                  <a:cubicBezTo>
                    <a:pt x="64926" y="260412"/>
                    <a:pt x="77539" y="275927"/>
                    <a:pt x="94654" y="286196"/>
                  </a:cubicBezTo>
                  <a:cubicBezTo>
                    <a:pt x="111770" y="296465"/>
                    <a:pt x="130299" y="301600"/>
                    <a:pt x="150242" y="301600"/>
                  </a:cubicBezTo>
                  <a:cubicBezTo>
                    <a:pt x="174501" y="301600"/>
                    <a:pt x="195039" y="294605"/>
                    <a:pt x="211857" y="280615"/>
                  </a:cubicBezTo>
                  <a:cubicBezTo>
                    <a:pt x="228674" y="266625"/>
                    <a:pt x="240060" y="245864"/>
                    <a:pt x="246013" y="218331"/>
                  </a:cubicBezTo>
                  <a:lnTo>
                    <a:pt x="289322" y="229270"/>
                  </a:lnTo>
                  <a:cubicBezTo>
                    <a:pt x="280243" y="264839"/>
                    <a:pt x="263909" y="291963"/>
                    <a:pt x="240320" y="310641"/>
                  </a:cubicBezTo>
                  <a:cubicBezTo>
                    <a:pt x="216731" y="329319"/>
                    <a:pt x="187895" y="338658"/>
                    <a:pt x="153814" y="338658"/>
                  </a:cubicBezTo>
                  <a:cubicBezTo>
                    <a:pt x="118541" y="338658"/>
                    <a:pt x="89855" y="331477"/>
                    <a:pt x="67754" y="317115"/>
                  </a:cubicBezTo>
                  <a:cubicBezTo>
                    <a:pt x="45653" y="302753"/>
                    <a:pt x="28835" y="281955"/>
                    <a:pt x="17301" y="254719"/>
                  </a:cubicBezTo>
                  <a:cubicBezTo>
                    <a:pt x="5767" y="227484"/>
                    <a:pt x="0" y="198239"/>
                    <a:pt x="0" y="166985"/>
                  </a:cubicBezTo>
                  <a:cubicBezTo>
                    <a:pt x="0" y="132903"/>
                    <a:pt x="6511" y="103175"/>
                    <a:pt x="19533" y="77800"/>
                  </a:cubicBezTo>
                  <a:cubicBezTo>
                    <a:pt x="32556" y="52424"/>
                    <a:pt x="51085" y="33151"/>
                    <a:pt x="75121" y="19980"/>
                  </a:cubicBezTo>
                  <a:cubicBezTo>
                    <a:pt x="99156" y="6809"/>
                    <a:pt x="125611" y="223"/>
                    <a:pt x="154483" y="223"/>
                  </a:cubicBezTo>
                  <a:close/>
                  <a:moveTo>
                    <a:pt x="489421" y="0"/>
                  </a:moveTo>
                  <a:cubicBezTo>
                    <a:pt x="519633" y="0"/>
                    <a:pt x="546869" y="7218"/>
                    <a:pt x="571128" y="21654"/>
                  </a:cubicBezTo>
                  <a:cubicBezTo>
                    <a:pt x="595387" y="36091"/>
                    <a:pt x="613878" y="56220"/>
                    <a:pt x="626603" y="82041"/>
                  </a:cubicBezTo>
                  <a:cubicBezTo>
                    <a:pt x="639328" y="107863"/>
                    <a:pt x="645690" y="137145"/>
                    <a:pt x="645690" y="169887"/>
                  </a:cubicBezTo>
                  <a:cubicBezTo>
                    <a:pt x="645690" y="203076"/>
                    <a:pt x="638993" y="232767"/>
                    <a:pt x="625599" y="258961"/>
                  </a:cubicBezTo>
                  <a:cubicBezTo>
                    <a:pt x="612204" y="285154"/>
                    <a:pt x="593229" y="304986"/>
                    <a:pt x="568672" y="318455"/>
                  </a:cubicBezTo>
                  <a:cubicBezTo>
                    <a:pt x="544115" y="331924"/>
                    <a:pt x="517624" y="338658"/>
                    <a:pt x="489198" y="338658"/>
                  </a:cubicBezTo>
                  <a:cubicBezTo>
                    <a:pt x="458390" y="338658"/>
                    <a:pt x="430857" y="331217"/>
                    <a:pt x="406598" y="316334"/>
                  </a:cubicBezTo>
                  <a:cubicBezTo>
                    <a:pt x="382339" y="301451"/>
                    <a:pt x="363959" y="281136"/>
                    <a:pt x="351457" y="255389"/>
                  </a:cubicBezTo>
                  <a:cubicBezTo>
                    <a:pt x="338956" y="229642"/>
                    <a:pt x="332705" y="202406"/>
                    <a:pt x="332705" y="173682"/>
                  </a:cubicBezTo>
                  <a:cubicBezTo>
                    <a:pt x="332705" y="119360"/>
                    <a:pt x="347290" y="76832"/>
                    <a:pt x="376460" y="46099"/>
                  </a:cubicBezTo>
                  <a:cubicBezTo>
                    <a:pt x="405631" y="15366"/>
                    <a:pt x="443284" y="0"/>
                    <a:pt x="4894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39" name="图片占位符 38"/>
          <p:cNvSpPr>
            <a:spLocks noGrp="1"/>
          </p:cNvSpPr>
          <p:nvPr>
            <p:ph type="pic" sz="quarter" idx="10"/>
          </p:nvPr>
        </p:nvSpPr>
        <p:spPr>
          <a:xfrm>
            <a:off x="4" y="2"/>
            <a:ext cx="12191997" cy="2995323"/>
          </a:xfrm>
          <a:custGeom>
            <a:avLst/>
            <a:gdLst>
              <a:gd name="connsiteX0" fmla="*/ 5233748 w 12191997"/>
              <a:gd name="connsiteY0" fmla="*/ 2243624 h 2995323"/>
              <a:gd name="connsiteX1" fmla="*/ 5824640 w 12191997"/>
              <a:gd name="connsiteY1" fmla="*/ 2243624 h 2995323"/>
              <a:gd name="connsiteX2" fmla="*/ 5233748 w 12191997"/>
              <a:gd name="connsiteY2" fmla="*/ 2338078 h 2995323"/>
              <a:gd name="connsiteX3" fmla="*/ 3488919 w 12191997"/>
              <a:gd name="connsiteY3" fmla="*/ 2243624 h 2995323"/>
              <a:gd name="connsiteX4" fmla="*/ 5204946 w 12191997"/>
              <a:gd name="connsiteY4" fmla="*/ 2243624 h 2995323"/>
              <a:gd name="connsiteX5" fmla="*/ 5204946 w 12191997"/>
              <a:gd name="connsiteY5" fmla="*/ 2342682 h 2995323"/>
              <a:gd name="connsiteX6" fmla="*/ 3488919 w 12191997"/>
              <a:gd name="connsiteY6" fmla="*/ 2616987 h 2995323"/>
              <a:gd name="connsiteX7" fmla="*/ 1744091 w 12191997"/>
              <a:gd name="connsiteY7" fmla="*/ 2243624 h 2995323"/>
              <a:gd name="connsiteX8" fmla="*/ 3460120 w 12191997"/>
              <a:gd name="connsiteY8" fmla="*/ 2243624 h 2995323"/>
              <a:gd name="connsiteX9" fmla="*/ 3460120 w 12191997"/>
              <a:gd name="connsiteY9" fmla="*/ 2621591 h 2995323"/>
              <a:gd name="connsiteX10" fmla="*/ 1744091 w 12191997"/>
              <a:gd name="connsiteY10" fmla="*/ 2895897 h 2995323"/>
              <a:gd name="connsiteX11" fmla="*/ 437631 w 12191997"/>
              <a:gd name="connsiteY11" fmla="*/ 2243624 h 2995323"/>
              <a:gd name="connsiteX12" fmla="*/ 1715292 w 12191997"/>
              <a:gd name="connsiteY12" fmla="*/ 2243624 h 2995323"/>
              <a:gd name="connsiteX13" fmla="*/ 1715292 w 12191997"/>
              <a:gd name="connsiteY13" fmla="*/ 2900500 h 2995323"/>
              <a:gd name="connsiteX14" fmla="*/ 1122092 w 12191997"/>
              <a:gd name="connsiteY14" fmla="*/ 2995323 h 2995323"/>
              <a:gd name="connsiteX15" fmla="*/ 10468231 w 12191997"/>
              <a:gd name="connsiteY15" fmla="*/ 1136212 h 2995323"/>
              <a:gd name="connsiteX16" fmla="*/ 12191997 w 12191997"/>
              <a:gd name="connsiteY16" fmla="*/ 1136212 h 2995323"/>
              <a:gd name="connsiteX17" fmla="*/ 12191997 w 12191997"/>
              <a:gd name="connsiteY17" fmla="*/ 1225806 h 2995323"/>
              <a:gd name="connsiteX18" fmla="*/ 10468231 w 12191997"/>
              <a:gd name="connsiteY18" fmla="*/ 1501349 h 2995323"/>
              <a:gd name="connsiteX19" fmla="*/ 8723403 w 12191997"/>
              <a:gd name="connsiteY19" fmla="*/ 1136212 h 2995323"/>
              <a:gd name="connsiteX20" fmla="*/ 10439432 w 12191997"/>
              <a:gd name="connsiteY20" fmla="*/ 1136212 h 2995323"/>
              <a:gd name="connsiteX21" fmla="*/ 10439432 w 12191997"/>
              <a:gd name="connsiteY21" fmla="*/ 1505952 h 2995323"/>
              <a:gd name="connsiteX22" fmla="*/ 8723403 w 12191997"/>
              <a:gd name="connsiteY22" fmla="*/ 1780259 h 2995323"/>
              <a:gd name="connsiteX23" fmla="*/ 6978575 w 12191997"/>
              <a:gd name="connsiteY23" fmla="*/ 1136212 h 2995323"/>
              <a:gd name="connsiteX24" fmla="*/ 8694603 w 12191997"/>
              <a:gd name="connsiteY24" fmla="*/ 1136212 h 2995323"/>
              <a:gd name="connsiteX25" fmla="*/ 8694603 w 12191997"/>
              <a:gd name="connsiteY25" fmla="*/ 1784862 h 2995323"/>
              <a:gd name="connsiteX26" fmla="*/ 6978575 w 12191997"/>
              <a:gd name="connsiteY26" fmla="*/ 2059168 h 2995323"/>
              <a:gd name="connsiteX27" fmla="*/ 5233748 w 12191997"/>
              <a:gd name="connsiteY27" fmla="*/ 1136212 h 2995323"/>
              <a:gd name="connsiteX28" fmla="*/ 6949774 w 12191997"/>
              <a:gd name="connsiteY28" fmla="*/ 1136212 h 2995323"/>
              <a:gd name="connsiteX29" fmla="*/ 6949774 w 12191997"/>
              <a:gd name="connsiteY29" fmla="*/ 2063772 h 2995323"/>
              <a:gd name="connsiteX30" fmla="*/ 6004810 w 12191997"/>
              <a:gd name="connsiteY30" fmla="*/ 2214824 h 2995323"/>
              <a:gd name="connsiteX31" fmla="*/ 5233748 w 12191997"/>
              <a:gd name="connsiteY31" fmla="*/ 2214824 h 2995323"/>
              <a:gd name="connsiteX32" fmla="*/ 3488919 w 12191997"/>
              <a:gd name="connsiteY32" fmla="*/ 1136212 h 2995323"/>
              <a:gd name="connsiteX33" fmla="*/ 5204946 w 12191997"/>
              <a:gd name="connsiteY33" fmla="*/ 1136212 h 2995323"/>
              <a:gd name="connsiteX34" fmla="*/ 5204946 w 12191997"/>
              <a:gd name="connsiteY34" fmla="*/ 2214824 h 2995323"/>
              <a:gd name="connsiteX35" fmla="*/ 3488919 w 12191997"/>
              <a:gd name="connsiteY35" fmla="*/ 2214824 h 2995323"/>
              <a:gd name="connsiteX36" fmla="*/ 1744091 w 12191997"/>
              <a:gd name="connsiteY36" fmla="*/ 1136212 h 2995323"/>
              <a:gd name="connsiteX37" fmla="*/ 3460120 w 12191997"/>
              <a:gd name="connsiteY37" fmla="*/ 1136212 h 2995323"/>
              <a:gd name="connsiteX38" fmla="*/ 3460120 w 12191997"/>
              <a:gd name="connsiteY38" fmla="*/ 2214824 h 2995323"/>
              <a:gd name="connsiteX39" fmla="*/ 1744091 w 12191997"/>
              <a:gd name="connsiteY39" fmla="*/ 2214824 h 2995323"/>
              <a:gd name="connsiteX40" fmla="*/ 0 w 12191997"/>
              <a:gd name="connsiteY40" fmla="*/ 1136212 h 2995323"/>
              <a:gd name="connsiteX41" fmla="*/ 1715292 w 12191997"/>
              <a:gd name="connsiteY41" fmla="*/ 1136212 h 2995323"/>
              <a:gd name="connsiteX42" fmla="*/ 1715292 w 12191997"/>
              <a:gd name="connsiteY42" fmla="*/ 2214824 h 2995323"/>
              <a:gd name="connsiteX43" fmla="*/ 411407 w 12191997"/>
              <a:gd name="connsiteY43" fmla="*/ 2214824 h 2995323"/>
              <a:gd name="connsiteX44" fmla="*/ 0 w 12191997"/>
              <a:gd name="connsiteY44" fmla="*/ 1763003 h 2995323"/>
              <a:gd name="connsiteX45" fmla="*/ 5233748 w 12191997"/>
              <a:gd name="connsiteY45" fmla="*/ 1 h 2995323"/>
              <a:gd name="connsiteX46" fmla="*/ 6949774 w 12191997"/>
              <a:gd name="connsiteY46" fmla="*/ 1 h 2995323"/>
              <a:gd name="connsiteX47" fmla="*/ 6949774 w 12191997"/>
              <a:gd name="connsiteY47" fmla="*/ 1107412 h 2995323"/>
              <a:gd name="connsiteX48" fmla="*/ 5233748 w 12191997"/>
              <a:gd name="connsiteY48" fmla="*/ 1107412 h 2995323"/>
              <a:gd name="connsiteX49" fmla="*/ 3488919 w 12191997"/>
              <a:gd name="connsiteY49" fmla="*/ 1 h 2995323"/>
              <a:gd name="connsiteX50" fmla="*/ 5204946 w 12191997"/>
              <a:gd name="connsiteY50" fmla="*/ 1 h 2995323"/>
              <a:gd name="connsiteX51" fmla="*/ 5204946 w 12191997"/>
              <a:gd name="connsiteY51" fmla="*/ 1107412 h 2995323"/>
              <a:gd name="connsiteX52" fmla="*/ 3488919 w 12191997"/>
              <a:gd name="connsiteY52" fmla="*/ 1107412 h 2995323"/>
              <a:gd name="connsiteX53" fmla="*/ 1744091 w 12191997"/>
              <a:gd name="connsiteY53" fmla="*/ 1 h 2995323"/>
              <a:gd name="connsiteX54" fmla="*/ 3460120 w 12191997"/>
              <a:gd name="connsiteY54" fmla="*/ 1 h 2995323"/>
              <a:gd name="connsiteX55" fmla="*/ 3460120 w 12191997"/>
              <a:gd name="connsiteY55" fmla="*/ 1107412 h 2995323"/>
              <a:gd name="connsiteX56" fmla="*/ 1744091 w 12191997"/>
              <a:gd name="connsiteY56" fmla="*/ 1107412 h 2995323"/>
              <a:gd name="connsiteX57" fmla="*/ 0 w 12191997"/>
              <a:gd name="connsiteY57" fmla="*/ 1 h 2995323"/>
              <a:gd name="connsiteX58" fmla="*/ 1715292 w 12191997"/>
              <a:gd name="connsiteY58" fmla="*/ 1 h 2995323"/>
              <a:gd name="connsiteX59" fmla="*/ 1715292 w 12191997"/>
              <a:gd name="connsiteY59" fmla="*/ 1107412 h 2995323"/>
              <a:gd name="connsiteX60" fmla="*/ 0 w 12191997"/>
              <a:gd name="connsiteY60" fmla="*/ 1107412 h 2995323"/>
              <a:gd name="connsiteX61" fmla="*/ 10468231 w 12191997"/>
              <a:gd name="connsiteY61" fmla="*/ 0 h 2995323"/>
              <a:gd name="connsiteX62" fmla="*/ 12191997 w 12191997"/>
              <a:gd name="connsiteY62" fmla="*/ 0 h 2995323"/>
              <a:gd name="connsiteX63" fmla="*/ 12191997 w 12191997"/>
              <a:gd name="connsiteY63" fmla="*/ 1107412 h 2995323"/>
              <a:gd name="connsiteX64" fmla="*/ 10468231 w 12191997"/>
              <a:gd name="connsiteY64" fmla="*/ 1107412 h 2995323"/>
              <a:gd name="connsiteX65" fmla="*/ 8723403 w 12191997"/>
              <a:gd name="connsiteY65" fmla="*/ 0 h 2995323"/>
              <a:gd name="connsiteX66" fmla="*/ 10439432 w 12191997"/>
              <a:gd name="connsiteY66" fmla="*/ 0 h 2995323"/>
              <a:gd name="connsiteX67" fmla="*/ 10439432 w 12191997"/>
              <a:gd name="connsiteY67" fmla="*/ 1107412 h 2995323"/>
              <a:gd name="connsiteX68" fmla="*/ 8723403 w 12191997"/>
              <a:gd name="connsiteY68" fmla="*/ 1107412 h 2995323"/>
              <a:gd name="connsiteX69" fmla="*/ 6978575 w 12191997"/>
              <a:gd name="connsiteY69" fmla="*/ 0 h 2995323"/>
              <a:gd name="connsiteX70" fmla="*/ 8694603 w 12191997"/>
              <a:gd name="connsiteY70" fmla="*/ 0 h 2995323"/>
              <a:gd name="connsiteX71" fmla="*/ 8694603 w 12191997"/>
              <a:gd name="connsiteY71" fmla="*/ 1107412 h 2995323"/>
              <a:gd name="connsiteX72" fmla="*/ 6978575 w 12191997"/>
              <a:gd name="connsiteY72" fmla="*/ 1107412 h 299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191997" h="2995323">
                <a:moveTo>
                  <a:pt x="5233748" y="2243624"/>
                </a:moveTo>
                <a:lnTo>
                  <a:pt x="5824640" y="2243624"/>
                </a:lnTo>
                <a:lnTo>
                  <a:pt x="5233748" y="2338078"/>
                </a:lnTo>
                <a:close/>
                <a:moveTo>
                  <a:pt x="3488919" y="2243624"/>
                </a:moveTo>
                <a:lnTo>
                  <a:pt x="5204946" y="2243624"/>
                </a:lnTo>
                <a:lnTo>
                  <a:pt x="5204946" y="2342682"/>
                </a:lnTo>
                <a:lnTo>
                  <a:pt x="3488919" y="2616987"/>
                </a:lnTo>
                <a:close/>
                <a:moveTo>
                  <a:pt x="1744091" y="2243624"/>
                </a:moveTo>
                <a:lnTo>
                  <a:pt x="3460120" y="2243624"/>
                </a:lnTo>
                <a:lnTo>
                  <a:pt x="3460120" y="2621591"/>
                </a:lnTo>
                <a:lnTo>
                  <a:pt x="1744091" y="2895897"/>
                </a:lnTo>
                <a:close/>
                <a:moveTo>
                  <a:pt x="437631" y="2243624"/>
                </a:moveTo>
                <a:lnTo>
                  <a:pt x="1715292" y="2243624"/>
                </a:lnTo>
                <a:lnTo>
                  <a:pt x="1715292" y="2900500"/>
                </a:lnTo>
                <a:lnTo>
                  <a:pt x="1122092" y="2995323"/>
                </a:lnTo>
                <a:close/>
                <a:moveTo>
                  <a:pt x="10468231" y="1136212"/>
                </a:moveTo>
                <a:lnTo>
                  <a:pt x="12191997" y="1136212"/>
                </a:lnTo>
                <a:lnTo>
                  <a:pt x="12191997" y="1225806"/>
                </a:lnTo>
                <a:lnTo>
                  <a:pt x="10468231" y="1501349"/>
                </a:lnTo>
                <a:close/>
                <a:moveTo>
                  <a:pt x="8723403" y="1136212"/>
                </a:moveTo>
                <a:lnTo>
                  <a:pt x="10439432" y="1136212"/>
                </a:lnTo>
                <a:lnTo>
                  <a:pt x="10439432" y="1505952"/>
                </a:lnTo>
                <a:lnTo>
                  <a:pt x="8723403" y="1780259"/>
                </a:lnTo>
                <a:close/>
                <a:moveTo>
                  <a:pt x="6978575" y="1136212"/>
                </a:moveTo>
                <a:lnTo>
                  <a:pt x="8694603" y="1136212"/>
                </a:lnTo>
                <a:lnTo>
                  <a:pt x="8694603" y="1784862"/>
                </a:lnTo>
                <a:lnTo>
                  <a:pt x="6978575" y="2059168"/>
                </a:lnTo>
                <a:close/>
                <a:moveTo>
                  <a:pt x="5233748" y="1136212"/>
                </a:moveTo>
                <a:lnTo>
                  <a:pt x="6949774" y="1136212"/>
                </a:lnTo>
                <a:lnTo>
                  <a:pt x="6949774" y="2063772"/>
                </a:lnTo>
                <a:lnTo>
                  <a:pt x="6004810" y="2214824"/>
                </a:lnTo>
                <a:lnTo>
                  <a:pt x="5233748" y="2214824"/>
                </a:lnTo>
                <a:close/>
                <a:moveTo>
                  <a:pt x="3488919" y="1136212"/>
                </a:moveTo>
                <a:lnTo>
                  <a:pt x="5204946" y="1136212"/>
                </a:lnTo>
                <a:lnTo>
                  <a:pt x="5204946" y="2214824"/>
                </a:lnTo>
                <a:lnTo>
                  <a:pt x="3488919" y="2214824"/>
                </a:lnTo>
                <a:close/>
                <a:moveTo>
                  <a:pt x="1744091" y="1136212"/>
                </a:moveTo>
                <a:lnTo>
                  <a:pt x="3460120" y="1136212"/>
                </a:lnTo>
                <a:lnTo>
                  <a:pt x="3460120" y="2214824"/>
                </a:lnTo>
                <a:lnTo>
                  <a:pt x="1744091" y="2214824"/>
                </a:lnTo>
                <a:close/>
                <a:moveTo>
                  <a:pt x="0" y="1136212"/>
                </a:moveTo>
                <a:lnTo>
                  <a:pt x="1715292" y="1136212"/>
                </a:lnTo>
                <a:lnTo>
                  <a:pt x="1715292" y="2214824"/>
                </a:lnTo>
                <a:lnTo>
                  <a:pt x="411407" y="2214824"/>
                </a:lnTo>
                <a:lnTo>
                  <a:pt x="0" y="1763003"/>
                </a:lnTo>
                <a:close/>
                <a:moveTo>
                  <a:pt x="5233748" y="1"/>
                </a:moveTo>
                <a:lnTo>
                  <a:pt x="6949774" y="1"/>
                </a:lnTo>
                <a:lnTo>
                  <a:pt x="6949774" y="1107412"/>
                </a:lnTo>
                <a:lnTo>
                  <a:pt x="5233748" y="1107412"/>
                </a:lnTo>
                <a:close/>
                <a:moveTo>
                  <a:pt x="3488919" y="1"/>
                </a:moveTo>
                <a:lnTo>
                  <a:pt x="5204946" y="1"/>
                </a:lnTo>
                <a:lnTo>
                  <a:pt x="5204946" y="1107412"/>
                </a:lnTo>
                <a:lnTo>
                  <a:pt x="3488919" y="1107412"/>
                </a:lnTo>
                <a:close/>
                <a:moveTo>
                  <a:pt x="1744091" y="1"/>
                </a:moveTo>
                <a:lnTo>
                  <a:pt x="3460120" y="1"/>
                </a:lnTo>
                <a:lnTo>
                  <a:pt x="3460120" y="1107412"/>
                </a:lnTo>
                <a:lnTo>
                  <a:pt x="1744091" y="1107412"/>
                </a:lnTo>
                <a:close/>
                <a:moveTo>
                  <a:pt x="0" y="1"/>
                </a:moveTo>
                <a:lnTo>
                  <a:pt x="1715292" y="1"/>
                </a:lnTo>
                <a:lnTo>
                  <a:pt x="1715292" y="1107412"/>
                </a:lnTo>
                <a:lnTo>
                  <a:pt x="0" y="1107412"/>
                </a:lnTo>
                <a:close/>
                <a:moveTo>
                  <a:pt x="10468231" y="0"/>
                </a:moveTo>
                <a:lnTo>
                  <a:pt x="12191997" y="0"/>
                </a:lnTo>
                <a:lnTo>
                  <a:pt x="12191997" y="1107412"/>
                </a:lnTo>
                <a:lnTo>
                  <a:pt x="10468231" y="1107412"/>
                </a:lnTo>
                <a:close/>
                <a:moveTo>
                  <a:pt x="8723403" y="0"/>
                </a:moveTo>
                <a:lnTo>
                  <a:pt x="10439432" y="0"/>
                </a:lnTo>
                <a:lnTo>
                  <a:pt x="10439432" y="1107412"/>
                </a:lnTo>
                <a:lnTo>
                  <a:pt x="8723403" y="1107412"/>
                </a:lnTo>
                <a:close/>
                <a:moveTo>
                  <a:pt x="6978575" y="0"/>
                </a:moveTo>
                <a:lnTo>
                  <a:pt x="8694603" y="0"/>
                </a:lnTo>
                <a:lnTo>
                  <a:pt x="8694603" y="1107412"/>
                </a:lnTo>
                <a:lnTo>
                  <a:pt x="6978575" y="1107412"/>
                </a:lnTo>
                <a:close/>
              </a:path>
            </a:pathLst>
          </a:custGeom>
        </p:spPr>
        <p:txBody>
          <a:bodyPr wrap="square">
            <a:noAutofit/>
          </a:bodyPr>
          <a:lstStyle/>
          <a:p>
            <a:endParaRPr lang="zh-CN" altLang="en-US"/>
          </a:p>
        </p:txBody>
      </p:sp>
      <p:sp>
        <p:nvSpPr>
          <p:cNvPr id="41" name="任意多边形: 形状 40"/>
          <p:cNvSpPr/>
          <p:nvPr userDrawn="1"/>
        </p:nvSpPr>
        <p:spPr>
          <a:xfrm>
            <a:off x="0" y="1225806"/>
            <a:ext cx="12192000" cy="1799997"/>
          </a:xfrm>
          <a:custGeom>
            <a:avLst/>
            <a:gdLst>
              <a:gd name="connsiteX0" fmla="*/ 12192000 w 12192000"/>
              <a:gd name="connsiteY0" fmla="*/ 0 h 1871117"/>
              <a:gd name="connsiteX1" fmla="*/ 12192000 w 12192000"/>
              <a:gd name="connsiteY1" fmla="*/ 101600 h 1871117"/>
              <a:gd name="connsiteX2" fmla="*/ 1122095 w 12192000"/>
              <a:gd name="connsiteY2" fmla="*/ 1871117 h 1871117"/>
              <a:gd name="connsiteX3" fmla="*/ 0 w 12192000"/>
              <a:gd name="connsiteY3" fmla="*/ 638794 h 1871117"/>
              <a:gd name="connsiteX4" fmla="*/ 0 w 12192000"/>
              <a:gd name="connsiteY4" fmla="*/ 537194 h 1871117"/>
              <a:gd name="connsiteX5" fmla="*/ 1122095 w 12192000"/>
              <a:gd name="connsiteY5" fmla="*/ 1769517 h 1871117"/>
              <a:gd name="connsiteX6" fmla="*/ 12192000 w 12192000"/>
              <a:gd name="connsiteY6" fmla="*/ 0 h 1871117"/>
              <a:gd name="connsiteX0-1" fmla="*/ 12192000 w 12192000"/>
              <a:gd name="connsiteY0-2" fmla="*/ 0 h 1799997"/>
              <a:gd name="connsiteX1-3" fmla="*/ 12192000 w 12192000"/>
              <a:gd name="connsiteY1-4" fmla="*/ 101600 h 1799997"/>
              <a:gd name="connsiteX2-5" fmla="*/ 1122095 w 12192000"/>
              <a:gd name="connsiteY2-6" fmla="*/ 1799997 h 1799997"/>
              <a:gd name="connsiteX3-7" fmla="*/ 0 w 12192000"/>
              <a:gd name="connsiteY3-8" fmla="*/ 638794 h 1799997"/>
              <a:gd name="connsiteX4-9" fmla="*/ 0 w 12192000"/>
              <a:gd name="connsiteY4-10" fmla="*/ 537194 h 1799997"/>
              <a:gd name="connsiteX5-11" fmla="*/ 1122095 w 12192000"/>
              <a:gd name="connsiteY5-12" fmla="*/ 1769517 h 1799997"/>
              <a:gd name="connsiteX6-13" fmla="*/ 12192000 w 12192000"/>
              <a:gd name="connsiteY6-14" fmla="*/ 0 h 1799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192000" h="1799997">
                <a:moveTo>
                  <a:pt x="12192000" y="0"/>
                </a:moveTo>
                <a:lnTo>
                  <a:pt x="12192000" y="101600"/>
                </a:lnTo>
                <a:lnTo>
                  <a:pt x="1122095" y="1799997"/>
                </a:lnTo>
                <a:lnTo>
                  <a:pt x="0" y="638794"/>
                </a:lnTo>
                <a:lnTo>
                  <a:pt x="0" y="537194"/>
                </a:lnTo>
                <a:lnTo>
                  <a:pt x="1122095" y="1769517"/>
                </a:lnTo>
                <a:lnTo>
                  <a:pt x="1219200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660400" y="1130300"/>
            <a:ext cx="10858500" cy="500380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a:t>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1_仅标题">
    <p:spTree>
      <p:nvGrpSpPr>
        <p:cNvPr id="1" name=""/>
        <p:cNvGrpSpPr/>
        <p:nvPr/>
      </p:nvGrpSpPr>
      <p:grpSpPr>
        <a:xfrm>
          <a:off x="0" y="0"/>
          <a:ext cx="0" cy="0"/>
          <a:chOff x="0" y="0"/>
          <a:chExt cx="0" cy="0"/>
        </a:xfrm>
      </p:grpSpPr>
      <p:sp>
        <p:nvSpPr>
          <p:cNvPr id="6" name="矩形 5"/>
          <p:cNvSpPr/>
          <p:nvPr userDrawn="1"/>
        </p:nvSpPr>
        <p:spPr>
          <a:xfrm>
            <a:off x="0" y="3454400"/>
            <a:ext cx="12192000" cy="911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ndParaRPr>
          </a:p>
        </p:txBody>
      </p:sp>
      <p:sp>
        <p:nvSpPr>
          <p:cNvPr id="34" name="矩形 33"/>
          <p:cNvSpPr/>
          <p:nvPr userDrawn="1"/>
        </p:nvSpPr>
        <p:spPr>
          <a:xfrm>
            <a:off x="3395999" y="3038648"/>
            <a:ext cx="5400000" cy="28800"/>
          </a:xfrm>
          <a:prstGeom prst="rect">
            <a:avLst/>
          </a:prstGeom>
          <a:gradFill flip="none" rotWithShape="1">
            <a:gsLst>
              <a:gs pos="0">
                <a:schemeClr val="accent1">
                  <a:alpha val="0"/>
                </a:schemeClr>
              </a:gs>
              <a:gs pos="100000">
                <a:schemeClr val="accent1">
                  <a:alpha val="0"/>
                </a:schemeClr>
              </a:gs>
              <a:gs pos="5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微软雅黑" panose="020B0503020204020204" pitchFamily="34" charset="-122"/>
              <a:ea typeface="微软雅黑" panose="020B0503020204020204" pitchFamily="34" charset="-122"/>
            </a:endParaRPr>
          </a:p>
        </p:txBody>
      </p:sp>
      <p:sp>
        <p:nvSpPr>
          <p:cNvPr id="7" name="矩形 6"/>
          <p:cNvSpPr/>
          <p:nvPr userDrawn="1"/>
        </p:nvSpPr>
        <p:spPr>
          <a:xfrm>
            <a:off x="2720340" y="113665"/>
            <a:ext cx="6751320" cy="6677660"/>
          </a:xfrm>
          <a:prstGeom prst="rect">
            <a:avLst/>
          </a:prstGeom>
          <a:blipFill dpi="0" rotWithShape="1">
            <a:blip r:embed="rId2">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ndParaRPr>
          </a:p>
        </p:txBody>
      </p:sp>
      <p:sp>
        <p:nvSpPr>
          <p:cNvPr id="8" name="矩形 7"/>
          <p:cNvSpPr/>
          <p:nvPr userDrawn="1"/>
        </p:nvSpPr>
        <p:spPr>
          <a:xfrm>
            <a:off x="2962792" y="1572293"/>
            <a:ext cx="6244707" cy="117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ndParaRPr>
          </a:p>
        </p:txBody>
      </p:sp>
      <p:grpSp>
        <p:nvGrpSpPr>
          <p:cNvPr id="35" name="组合 34"/>
          <p:cNvGrpSpPr/>
          <p:nvPr userDrawn="1"/>
        </p:nvGrpSpPr>
        <p:grpSpPr>
          <a:xfrm>
            <a:off x="2939141" y="1640053"/>
            <a:ext cx="6313716" cy="1107996"/>
            <a:chOff x="3549650" y="1401372"/>
            <a:chExt cx="6716340" cy="1178653"/>
          </a:xfrm>
        </p:grpSpPr>
        <p:sp>
          <p:nvSpPr>
            <p:cNvPr id="36" name="文本框 35"/>
            <p:cNvSpPr txBox="1"/>
            <p:nvPr/>
          </p:nvSpPr>
          <p:spPr>
            <a:xfrm>
              <a:off x="3549650" y="1401372"/>
              <a:ext cx="1850991" cy="1178653"/>
            </a:xfrm>
            <a:prstGeom prst="rect">
              <a:avLst/>
            </a:prstGeom>
            <a:noFill/>
          </p:spPr>
          <p:txBody>
            <a:bodyPr wrap="square" rtlCol="0">
              <a:spAutoFit/>
            </a:bodyPr>
            <a:lstStyle/>
            <a:p>
              <a:pPr algn="ctr"/>
              <a:r>
                <a:rPr lang="zh-CN" altLang="en-US" sz="6600" b="1" dirty="0">
                  <a:gradFill flip="none" rotWithShape="1">
                    <a:gsLst>
                      <a:gs pos="96000">
                        <a:schemeClr val="bg1">
                          <a:alpha val="74000"/>
                        </a:schemeClr>
                      </a:gs>
                      <a:gs pos="53000">
                        <a:schemeClr val="accent1"/>
                      </a:gs>
                      <a:gs pos="0">
                        <a:schemeClr val="accent1"/>
                      </a:gs>
                    </a:gsLst>
                    <a:lin ang="0" scaled="1"/>
                    <a:tileRect/>
                  </a:gradFill>
                  <a:latin typeface="+mj-ea"/>
                  <a:ea typeface="+mj-ea"/>
                </a:rPr>
                <a:t>感</a:t>
              </a:r>
              <a:endParaRPr lang="zh-CN" altLang="en-US" sz="6600" b="1" dirty="0">
                <a:gradFill flip="none" rotWithShape="1">
                  <a:gsLst>
                    <a:gs pos="96000">
                      <a:schemeClr val="bg1">
                        <a:alpha val="74000"/>
                      </a:schemeClr>
                    </a:gs>
                    <a:gs pos="53000">
                      <a:schemeClr val="accent1"/>
                    </a:gs>
                    <a:gs pos="0">
                      <a:schemeClr val="accent1"/>
                    </a:gs>
                  </a:gsLst>
                  <a:lin ang="0" scaled="1"/>
                  <a:tileRect/>
                </a:gradFill>
                <a:latin typeface="+mj-ea"/>
                <a:ea typeface="+mj-ea"/>
              </a:endParaRPr>
            </a:p>
          </p:txBody>
        </p:sp>
        <p:sp>
          <p:nvSpPr>
            <p:cNvPr id="37" name="文本框 36"/>
            <p:cNvSpPr txBox="1"/>
            <p:nvPr/>
          </p:nvSpPr>
          <p:spPr>
            <a:xfrm>
              <a:off x="4522720" y="1401372"/>
              <a:ext cx="1850991" cy="1178653"/>
            </a:xfrm>
            <a:prstGeom prst="rect">
              <a:avLst/>
            </a:prstGeom>
            <a:noFill/>
          </p:spPr>
          <p:txBody>
            <a:bodyPr wrap="square" rtlCol="0">
              <a:spAutoFit/>
            </a:bodyPr>
            <a:lstStyle/>
            <a:p>
              <a:pPr algn="ctr"/>
              <a:r>
                <a:rPr lang="zh-CN" altLang="en-US" sz="6600" b="1" dirty="0">
                  <a:gradFill flip="none" rotWithShape="1">
                    <a:gsLst>
                      <a:gs pos="96000">
                        <a:schemeClr val="bg1">
                          <a:alpha val="74000"/>
                        </a:schemeClr>
                      </a:gs>
                      <a:gs pos="53000">
                        <a:schemeClr val="accent1"/>
                      </a:gs>
                      <a:gs pos="0">
                        <a:schemeClr val="accent1"/>
                      </a:gs>
                    </a:gsLst>
                    <a:lin ang="0" scaled="1"/>
                    <a:tileRect/>
                  </a:gradFill>
                  <a:latin typeface="+mj-ea"/>
                  <a:ea typeface="+mj-ea"/>
                </a:rPr>
                <a:t>谢</a:t>
              </a:r>
              <a:endParaRPr lang="zh-CN" altLang="en-US" sz="6600" b="1" dirty="0">
                <a:gradFill flip="none" rotWithShape="1">
                  <a:gsLst>
                    <a:gs pos="96000">
                      <a:schemeClr val="bg1">
                        <a:alpha val="74000"/>
                      </a:schemeClr>
                    </a:gs>
                    <a:gs pos="53000">
                      <a:schemeClr val="accent1"/>
                    </a:gs>
                    <a:gs pos="0">
                      <a:schemeClr val="accent1"/>
                    </a:gs>
                  </a:gsLst>
                  <a:lin ang="0" scaled="1"/>
                  <a:tileRect/>
                </a:gradFill>
                <a:latin typeface="+mj-ea"/>
                <a:ea typeface="+mj-ea"/>
              </a:endParaRPr>
            </a:p>
          </p:txBody>
        </p:sp>
        <p:sp>
          <p:nvSpPr>
            <p:cNvPr id="38" name="文本框 37"/>
            <p:cNvSpPr txBox="1"/>
            <p:nvPr/>
          </p:nvSpPr>
          <p:spPr>
            <a:xfrm>
              <a:off x="5495790" y="1401372"/>
              <a:ext cx="1850991" cy="1178653"/>
            </a:xfrm>
            <a:prstGeom prst="rect">
              <a:avLst/>
            </a:prstGeom>
            <a:noFill/>
          </p:spPr>
          <p:txBody>
            <a:bodyPr wrap="square" rtlCol="0">
              <a:spAutoFit/>
            </a:bodyPr>
            <a:lstStyle/>
            <a:p>
              <a:pPr algn="ctr"/>
              <a:r>
                <a:rPr lang="zh-CN" altLang="en-US" sz="6600" b="1" dirty="0">
                  <a:gradFill flip="none" rotWithShape="1">
                    <a:gsLst>
                      <a:gs pos="96000">
                        <a:schemeClr val="bg1">
                          <a:alpha val="74000"/>
                        </a:schemeClr>
                      </a:gs>
                      <a:gs pos="53000">
                        <a:schemeClr val="accent1"/>
                      </a:gs>
                      <a:gs pos="0">
                        <a:schemeClr val="accent1"/>
                      </a:gs>
                    </a:gsLst>
                    <a:lin ang="0" scaled="1"/>
                    <a:tileRect/>
                  </a:gradFill>
                  <a:latin typeface="+mj-ea"/>
                  <a:ea typeface="+mj-ea"/>
                </a:rPr>
                <a:t>老</a:t>
              </a:r>
              <a:endParaRPr lang="zh-CN" altLang="en-US" sz="6600" b="1" dirty="0">
                <a:gradFill flip="none" rotWithShape="1">
                  <a:gsLst>
                    <a:gs pos="96000">
                      <a:schemeClr val="bg1">
                        <a:alpha val="74000"/>
                      </a:schemeClr>
                    </a:gs>
                    <a:gs pos="53000">
                      <a:schemeClr val="accent1"/>
                    </a:gs>
                    <a:gs pos="0">
                      <a:schemeClr val="accent1"/>
                    </a:gs>
                  </a:gsLst>
                  <a:lin ang="0" scaled="1"/>
                  <a:tileRect/>
                </a:gradFill>
                <a:latin typeface="+mj-ea"/>
                <a:ea typeface="+mj-ea"/>
              </a:endParaRPr>
            </a:p>
          </p:txBody>
        </p:sp>
        <p:sp>
          <p:nvSpPr>
            <p:cNvPr id="39" name="文本框 38"/>
            <p:cNvSpPr txBox="1"/>
            <p:nvPr/>
          </p:nvSpPr>
          <p:spPr>
            <a:xfrm>
              <a:off x="6468860" y="1401372"/>
              <a:ext cx="1850991" cy="1178653"/>
            </a:xfrm>
            <a:prstGeom prst="rect">
              <a:avLst/>
            </a:prstGeom>
            <a:noFill/>
          </p:spPr>
          <p:txBody>
            <a:bodyPr wrap="square" rtlCol="0">
              <a:spAutoFit/>
            </a:bodyPr>
            <a:lstStyle/>
            <a:p>
              <a:pPr algn="ctr"/>
              <a:r>
                <a:rPr lang="zh-CN" altLang="en-US" sz="6600" b="1" dirty="0">
                  <a:gradFill flip="none" rotWithShape="1">
                    <a:gsLst>
                      <a:gs pos="96000">
                        <a:schemeClr val="bg1">
                          <a:alpha val="74000"/>
                        </a:schemeClr>
                      </a:gs>
                      <a:gs pos="53000">
                        <a:schemeClr val="accent1"/>
                      </a:gs>
                      <a:gs pos="0">
                        <a:schemeClr val="accent1"/>
                      </a:gs>
                    </a:gsLst>
                    <a:lin ang="0" scaled="1"/>
                    <a:tileRect/>
                  </a:gradFill>
                  <a:latin typeface="+mj-ea"/>
                  <a:ea typeface="+mj-ea"/>
                </a:rPr>
                <a:t>师</a:t>
              </a:r>
              <a:endParaRPr lang="zh-CN" altLang="en-US" sz="6600" b="1" dirty="0">
                <a:gradFill flip="none" rotWithShape="1">
                  <a:gsLst>
                    <a:gs pos="96000">
                      <a:schemeClr val="bg1">
                        <a:alpha val="74000"/>
                      </a:schemeClr>
                    </a:gs>
                    <a:gs pos="53000">
                      <a:schemeClr val="accent1"/>
                    </a:gs>
                    <a:gs pos="0">
                      <a:schemeClr val="accent1"/>
                    </a:gs>
                  </a:gsLst>
                  <a:lin ang="0" scaled="1"/>
                  <a:tileRect/>
                </a:gradFill>
                <a:latin typeface="+mj-ea"/>
                <a:ea typeface="+mj-ea"/>
              </a:endParaRPr>
            </a:p>
          </p:txBody>
        </p:sp>
        <p:sp>
          <p:nvSpPr>
            <p:cNvPr id="40" name="文本框 39"/>
            <p:cNvSpPr txBox="1"/>
            <p:nvPr/>
          </p:nvSpPr>
          <p:spPr>
            <a:xfrm>
              <a:off x="7441930" y="1401372"/>
              <a:ext cx="1850991" cy="1178653"/>
            </a:xfrm>
            <a:prstGeom prst="rect">
              <a:avLst/>
            </a:prstGeom>
            <a:noFill/>
          </p:spPr>
          <p:txBody>
            <a:bodyPr wrap="square" rtlCol="0">
              <a:spAutoFit/>
            </a:bodyPr>
            <a:lstStyle/>
            <a:p>
              <a:pPr algn="ctr"/>
              <a:r>
                <a:rPr lang="zh-CN" altLang="en-US" sz="6600" b="1" dirty="0">
                  <a:gradFill flip="none" rotWithShape="1">
                    <a:gsLst>
                      <a:gs pos="96000">
                        <a:schemeClr val="bg1">
                          <a:alpha val="74000"/>
                        </a:schemeClr>
                      </a:gs>
                      <a:gs pos="53000">
                        <a:schemeClr val="accent1"/>
                      </a:gs>
                      <a:gs pos="0">
                        <a:schemeClr val="accent1"/>
                      </a:gs>
                    </a:gsLst>
                    <a:lin ang="0" scaled="1"/>
                    <a:tileRect/>
                  </a:gradFill>
                  <a:latin typeface="+mj-ea"/>
                  <a:ea typeface="+mj-ea"/>
                </a:rPr>
                <a:t>指</a:t>
              </a:r>
              <a:endParaRPr lang="zh-CN" altLang="en-US" sz="6600" b="1" dirty="0">
                <a:gradFill flip="none" rotWithShape="1">
                  <a:gsLst>
                    <a:gs pos="96000">
                      <a:schemeClr val="bg1">
                        <a:alpha val="74000"/>
                      </a:schemeClr>
                    </a:gs>
                    <a:gs pos="53000">
                      <a:schemeClr val="accent1"/>
                    </a:gs>
                    <a:gs pos="0">
                      <a:schemeClr val="accent1"/>
                    </a:gs>
                  </a:gsLst>
                  <a:lin ang="0" scaled="1"/>
                  <a:tileRect/>
                </a:gradFill>
                <a:latin typeface="+mj-ea"/>
                <a:ea typeface="+mj-ea"/>
              </a:endParaRPr>
            </a:p>
          </p:txBody>
        </p:sp>
        <p:sp>
          <p:nvSpPr>
            <p:cNvPr id="41" name="文本框 40"/>
            <p:cNvSpPr txBox="1"/>
            <p:nvPr/>
          </p:nvSpPr>
          <p:spPr>
            <a:xfrm>
              <a:off x="8414999" y="1401372"/>
              <a:ext cx="1850991" cy="1178653"/>
            </a:xfrm>
            <a:prstGeom prst="rect">
              <a:avLst/>
            </a:prstGeom>
            <a:noFill/>
          </p:spPr>
          <p:txBody>
            <a:bodyPr wrap="square" rtlCol="0">
              <a:spAutoFit/>
            </a:bodyPr>
            <a:lstStyle/>
            <a:p>
              <a:pPr algn="ctr"/>
              <a:r>
                <a:rPr lang="zh-CN" altLang="en-US" sz="6600" b="1" dirty="0">
                  <a:gradFill flip="none" rotWithShape="1">
                    <a:gsLst>
                      <a:gs pos="96000">
                        <a:schemeClr val="bg1">
                          <a:alpha val="74000"/>
                        </a:schemeClr>
                      </a:gs>
                      <a:gs pos="53000">
                        <a:schemeClr val="accent1"/>
                      </a:gs>
                      <a:gs pos="0">
                        <a:schemeClr val="accent1"/>
                      </a:gs>
                    </a:gsLst>
                    <a:lin ang="0" scaled="1"/>
                    <a:tileRect/>
                  </a:gradFill>
                  <a:latin typeface="+mj-ea"/>
                  <a:ea typeface="+mj-ea"/>
                </a:rPr>
                <a:t>导</a:t>
              </a:r>
              <a:endParaRPr lang="zh-CN" altLang="en-US" sz="6600" b="1" dirty="0">
                <a:gradFill flip="none" rotWithShape="1">
                  <a:gsLst>
                    <a:gs pos="96000">
                      <a:schemeClr val="bg1">
                        <a:alpha val="74000"/>
                      </a:schemeClr>
                    </a:gs>
                    <a:gs pos="53000">
                      <a:schemeClr val="accent1"/>
                    </a:gs>
                    <a:gs pos="0">
                      <a:schemeClr val="accent1"/>
                    </a:gs>
                  </a:gsLst>
                  <a:lin ang="0" scaled="1"/>
                  <a:tileRect/>
                </a:gradFill>
                <a:latin typeface="+mj-ea"/>
                <a:ea typeface="+mj-ea"/>
              </a:endParaRPr>
            </a:p>
          </p:txBody>
        </p:sp>
      </p:grpSp>
      <p:sp>
        <p:nvSpPr>
          <p:cNvPr id="14" name="图片占位符 13"/>
          <p:cNvSpPr>
            <a:spLocks noGrp="1"/>
          </p:cNvSpPr>
          <p:nvPr>
            <p:ph type="pic" sz="quarter" idx="10"/>
          </p:nvPr>
        </p:nvSpPr>
        <p:spPr>
          <a:xfrm>
            <a:off x="2" y="3535764"/>
            <a:ext cx="12191998" cy="3322236"/>
          </a:xfrm>
          <a:custGeom>
            <a:avLst/>
            <a:gdLst>
              <a:gd name="connsiteX0" fmla="*/ 10468232 w 12191998"/>
              <a:gd name="connsiteY0" fmla="*/ 2243624 h 3322236"/>
              <a:gd name="connsiteX1" fmla="*/ 12191998 w 12191998"/>
              <a:gd name="connsiteY1" fmla="*/ 2243624 h 3322236"/>
              <a:gd name="connsiteX2" fmla="*/ 12191998 w 12191998"/>
              <a:gd name="connsiteY2" fmla="*/ 3322236 h 3322236"/>
              <a:gd name="connsiteX3" fmla="*/ 10468232 w 12191998"/>
              <a:gd name="connsiteY3" fmla="*/ 3322236 h 3322236"/>
              <a:gd name="connsiteX4" fmla="*/ 8723404 w 12191998"/>
              <a:gd name="connsiteY4" fmla="*/ 2243624 h 3322236"/>
              <a:gd name="connsiteX5" fmla="*/ 10439433 w 12191998"/>
              <a:gd name="connsiteY5" fmla="*/ 2243624 h 3322236"/>
              <a:gd name="connsiteX6" fmla="*/ 10439433 w 12191998"/>
              <a:gd name="connsiteY6" fmla="*/ 3322236 h 3322236"/>
              <a:gd name="connsiteX7" fmla="*/ 8723404 w 12191998"/>
              <a:gd name="connsiteY7" fmla="*/ 3322236 h 3322236"/>
              <a:gd name="connsiteX8" fmla="*/ 6978575 w 12191998"/>
              <a:gd name="connsiteY8" fmla="*/ 2243624 h 3322236"/>
              <a:gd name="connsiteX9" fmla="*/ 8694604 w 12191998"/>
              <a:gd name="connsiteY9" fmla="*/ 2243624 h 3322236"/>
              <a:gd name="connsiteX10" fmla="*/ 8694604 w 12191998"/>
              <a:gd name="connsiteY10" fmla="*/ 3322236 h 3322236"/>
              <a:gd name="connsiteX11" fmla="*/ 6978575 w 12191998"/>
              <a:gd name="connsiteY11" fmla="*/ 3322236 h 3322236"/>
              <a:gd name="connsiteX12" fmla="*/ 5233748 w 12191998"/>
              <a:gd name="connsiteY12" fmla="*/ 2243624 h 3322236"/>
              <a:gd name="connsiteX13" fmla="*/ 6949775 w 12191998"/>
              <a:gd name="connsiteY13" fmla="*/ 2243624 h 3322236"/>
              <a:gd name="connsiteX14" fmla="*/ 6949775 w 12191998"/>
              <a:gd name="connsiteY14" fmla="*/ 3322236 h 3322236"/>
              <a:gd name="connsiteX15" fmla="*/ 5233748 w 12191998"/>
              <a:gd name="connsiteY15" fmla="*/ 3322236 h 3322236"/>
              <a:gd name="connsiteX16" fmla="*/ 3488919 w 12191998"/>
              <a:gd name="connsiteY16" fmla="*/ 2243624 h 3322236"/>
              <a:gd name="connsiteX17" fmla="*/ 5204947 w 12191998"/>
              <a:gd name="connsiteY17" fmla="*/ 2243624 h 3322236"/>
              <a:gd name="connsiteX18" fmla="*/ 5204947 w 12191998"/>
              <a:gd name="connsiteY18" fmla="*/ 3322236 h 3322236"/>
              <a:gd name="connsiteX19" fmla="*/ 3488919 w 12191998"/>
              <a:gd name="connsiteY19" fmla="*/ 3322236 h 3322236"/>
              <a:gd name="connsiteX20" fmla="*/ 1744091 w 12191998"/>
              <a:gd name="connsiteY20" fmla="*/ 2243624 h 3322236"/>
              <a:gd name="connsiteX21" fmla="*/ 3460119 w 12191998"/>
              <a:gd name="connsiteY21" fmla="*/ 2243624 h 3322236"/>
              <a:gd name="connsiteX22" fmla="*/ 3460119 w 12191998"/>
              <a:gd name="connsiteY22" fmla="*/ 3322236 h 3322236"/>
              <a:gd name="connsiteX23" fmla="*/ 1744091 w 12191998"/>
              <a:gd name="connsiteY23" fmla="*/ 3322236 h 3322236"/>
              <a:gd name="connsiteX24" fmla="*/ 0 w 12191998"/>
              <a:gd name="connsiteY24" fmla="*/ 2243624 h 3322236"/>
              <a:gd name="connsiteX25" fmla="*/ 1715292 w 12191998"/>
              <a:gd name="connsiteY25" fmla="*/ 2243624 h 3322236"/>
              <a:gd name="connsiteX26" fmla="*/ 1715292 w 12191998"/>
              <a:gd name="connsiteY26" fmla="*/ 3322236 h 3322236"/>
              <a:gd name="connsiteX27" fmla="*/ 0 w 12191998"/>
              <a:gd name="connsiteY27" fmla="*/ 3322236 h 3322236"/>
              <a:gd name="connsiteX28" fmla="*/ 10468232 w 12191998"/>
              <a:gd name="connsiteY28" fmla="*/ 1136212 h 3322236"/>
              <a:gd name="connsiteX29" fmla="*/ 12191998 w 12191998"/>
              <a:gd name="connsiteY29" fmla="*/ 1136212 h 3322236"/>
              <a:gd name="connsiteX30" fmla="*/ 12191998 w 12191998"/>
              <a:gd name="connsiteY30" fmla="*/ 2214824 h 3322236"/>
              <a:gd name="connsiteX31" fmla="*/ 10468232 w 12191998"/>
              <a:gd name="connsiteY31" fmla="*/ 2214824 h 3322236"/>
              <a:gd name="connsiteX32" fmla="*/ 8723404 w 12191998"/>
              <a:gd name="connsiteY32" fmla="*/ 1136212 h 3322236"/>
              <a:gd name="connsiteX33" fmla="*/ 10439433 w 12191998"/>
              <a:gd name="connsiteY33" fmla="*/ 1136212 h 3322236"/>
              <a:gd name="connsiteX34" fmla="*/ 10439433 w 12191998"/>
              <a:gd name="connsiteY34" fmla="*/ 2214824 h 3322236"/>
              <a:gd name="connsiteX35" fmla="*/ 8723404 w 12191998"/>
              <a:gd name="connsiteY35" fmla="*/ 2214824 h 3322236"/>
              <a:gd name="connsiteX36" fmla="*/ 6978575 w 12191998"/>
              <a:gd name="connsiteY36" fmla="*/ 1136212 h 3322236"/>
              <a:gd name="connsiteX37" fmla="*/ 8694604 w 12191998"/>
              <a:gd name="connsiteY37" fmla="*/ 1136212 h 3322236"/>
              <a:gd name="connsiteX38" fmla="*/ 8694604 w 12191998"/>
              <a:gd name="connsiteY38" fmla="*/ 2214824 h 3322236"/>
              <a:gd name="connsiteX39" fmla="*/ 6978575 w 12191998"/>
              <a:gd name="connsiteY39" fmla="*/ 2214824 h 3322236"/>
              <a:gd name="connsiteX40" fmla="*/ 5233750 w 12191998"/>
              <a:gd name="connsiteY40" fmla="*/ 1136212 h 3322236"/>
              <a:gd name="connsiteX41" fmla="*/ 6949775 w 12191998"/>
              <a:gd name="connsiteY41" fmla="*/ 1136212 h 3322236"/>
              <a:gd name="connsiteX42" fmla="*/ 6949775 w 12191998"/>
              <a:gd name="connsiteY42" fmla="*/ 2214824 h 3322236"/>
              <a:gd name="connsiteX43" fmla="*/ 5233750 w 12191998"/>
              <a:gd name="connsiteY43" fmla="*/ 2214824 h 3322236"/>
              <a:gd name="connsiteX44" fmla="*/ 3488920 w 12191998"/>
              <a:gd name="connsiteY44" fmla="*/ 1136212 h 3322236"/>
              <a:gd name="connsiteX45" fmla="*/ 5204947 w 12191998"/>
              <a:gd name="connsiteY45" fmla="*/ 1136212 h 3322236"/>
              <a:gd name="connsiteX46" fmla="*/ 5204947 w 12191998"/>
              <a:gd name="connsiteY46" fmla="*/ 2214824 h 3322236"/>
              <a:gd name="connsiteX47" fmla="*/ 3488920 w 12191998"/>
              <a:gd name="connsiteY47" fmla="*/ 2214824 h 3322236"/>
              <a:gd name="connsiteX48" fmla="*/ 1744092 w 12191998"/>
              <a:gd name="connsiteY48" fmla="*/ 1136212 h 3322236"/>
              <a:gd name="connsiteX49" fmla="*/ 3460121 w 12191998"/>
              <a:gd name="connsiteY49" fmla="*/ 1136212 h 3322236"/>
              <a:gd name="connsiteX50" fmla="*/ 3460121 w 12191998"/>
              <a:gd name="connsiteY50" fmla="*/ 2214824 h 3322236"/>
              <a:gd name="connsiteX51" fmla="*/ 1744092 w 12191998"/>
              <a:gd name="connsiteY51" fmla="*/ 2214824 h 3322236"/>
              <a:gd name="connsiteX52" fmla="*/ 1 w 12191998"/>
              <a:gd name="connsiteY52" fmla="*/ 1136212 h 3322236"/>
              <a:gd name="connsiteX53" fmla="*/ 1715293 w 12191998"/>
              <a:gd name="connsiteY53" fmla="*/ 1136212 h 3322236"/>
              <a:gd name="connsiteX54" fmla="*/ 1715293 w 12191998"/>
              <a:gd name="connsiteY54" fmla="*/ 2214824 h 3322236"/>
              <a:gd name="connsiteX55" fmla="*/ 1 w 12191998"/>
              <a:gd name="connsiteY55" fmla="*/ 2214824 h 3322236"/>
              <a:gd name="connsiteX56" fmla="*/ 10468232 w 12191998"/>
              <a:gd name="connsiteY56" fmla="*/ 0 h 3322236"/>
              <a:gd name="connsiteX57" fmla="*/ 12191998 w 12191998"/>
              <a:gd name="connsiteY57" fmla="*/ 0 h 3322236"/>
              <a:gd name="connsiteX58" fmla="*/ 12191998 w 12191998"/>
              <a:gd name="connsiteY58" fmla="*/ 1107412 h 3322236"/>
              <a:gd name="connsiteX59" fmla="*/ 10468232 w 12191998"/>
              <a:gd name="connsiteY59" fmla="*/ 1107412 h 3322236"/>
              <a:gd name="connsiteX60" fmla="*/ 8723404 w 12191998"/>
              <a:gd name="connsiteY60" fmla="*/ 0 h 3322236"/>
              <a:gd name="connsiteX61" fmla="*/ 10439433 w 12191998"/>
              <a:gd name="connsiteY61" fmla="*/ 0 h 3322236"/>
              <a:gd name="connsiteX62" fmla="*/ 10439433 w 12191998"/>
              <a:gd name="connsiteY62" fmla="*/ 1107412 h 3322236"/>
              <a:gd name="connsiteX63" fmla="*/ 8723404 w 12191998"/>
              <a:gd name="connsiteY63" fmla="*/ 1107412 h 3322236"/>
              <a:gd name="connsiteX64" fmla="*/ 6978575 w 12191998"/>
              <a:gd name="connsiteY64" fmla="*/ 0 h 3322236"/>
              <a:gd name="connsiteX65" fmla="*/ 8694604 w 12191998"/>
              <a:gd name="connsiteY65" fmla="*/ 0 h 3322236"/>
              <a:gd name="connsiteX66" fmla="*/ 8694604 w 12191998"/>
              <a:gd name="connsiteY66" fmla="*/ 1107412 h 3322236"/>
              <a:gd name="connsiteX67" fmla="*/ 6978575 w 12191998"/>
              <a:gd name="connsiteY67" fmla="*/ 1107412 h 3322236"/>
              <a:gd name="connsiteX68" fmla="*/ 5233750 w 12191998"/>
              <a:gd name="connsiteY68" fmla="*/ 0 h 3322236"/>
              <a:gd name="connsiteX69" fmla="*/ 6949775 w 12191998"/>
              <a:gd name="connsiteY69" fmla="*/ 0 h 3322236"/>
              <a:gd name="connsiteX70" fmla="*/ 6949775 w 12191998"/>
              <a:gd name="connsiteY70" fmla="*/ 1107412 h 3322236"/>
              <a:gd name="connsiteX71" fmla="*/ 5233750 w 12191998"/>
              <a:gd name="connsiteY71" fmla="*/ 1107412 h 3322236"/>
              <a:gd name="connsiteX72" fmla="*/ 3488922 w 12191998"/>
              <a:gd name="connsiteY72" fmla="*/ 0 h 3322236"/>
              <a:gd name="connsiteX73" fmla="*/ 5204947 w 12191998"/>
              <a:gd name="connsiteY73" fmla="*/ 0 h 3322236"/>
              <a:gd name="connsiteX74" fmla="*/ 5204947 w 12191998"/>
              <a:gd name="connsiteY74" fmla="*/ 1107412 h 3322236"/>
              <a:gd name="connsiteX75" fmla="*/ 3488922 w 12191998"/>
              <a:gd name="connsiteY75" fmla="*/ 1107412 h 3322236"/>
              <a:gd name="connsiteX76" fmla="*/ 1744093 w 12191998"/>
              <a:gd name="connsiteY76" fmla="*/ 0 h 3322236"/>
              <a:gd name="connsiteX77" fmla="*/ 3460123 w 12191998"/>
              <a:gd name="connsiteY77" fmla="*/ 0 h 3322236"/>
              <a:gd name="connsiteX78" fmla="*/ 3460123 w 12191998"/>
              <a:gd name="connsiteY78" fmla="*/ 1107412 h 3322236"/>
              <a:gd name="connsiteX79" fmla="*/ 1744093 w 12191998"/>
              <a:gd name="connsiteY79" fmla="*/ 1107412 h 3322236"/>
              <a:gd name="connsiteX80" fmla="*/ 3 w 12191998"/>
              <a:gd name="connsiteY80" fmla="*/ 0 h 3322236"/>
              <a:gd name="connsiteX81" fmla="*/ 1715294 w 12191998"/>
              <a:gd name="connsiteY81" fmla="*/ 0 h 3322236"/>
              <a:gd name="connsiteX82" fmla="*/ 1715294 w 12191998"/>
              <a:gd name="connsiteY82" fmla="*/ 1107412 h 3322236"/>
              <a:gd name="connsiteX83" fmla="*/ 3 w 12191998"/>
              <a:gd name="connsiteY83" fmla="*/ 1107412 h 332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2191998" h="3322236">
                <a:moveTo>
                  <a:pt x="10468232" y="2243624"/>
                </a:moveTo>
                <a:lnTo>
                  <a:pt x="12191998" y="2243624"/>
                </a:lnTo>
                <a:lnTo>
                  <a:pt x="12191998" y="3322236"/>
                </a:lnTo>
                <a:lnTo>
                  <a:pt x="10468232" y="3322236"/>
                </a:lnTo>
                <a:close/>
                <a:moveTo>
                  <a:pt x="8723404" y="2243624"/>
                </a:moveTo>
                <a:lnTo>
                  <a:pt x="10439433" y="2243624"/>
                </a:lnTo>
                <a:lnTo>
                  <a:pt x="10439433" y="3322236"/>
                </a:lnTo>
                <a:lnTo>
                  <a:pt x="8723404" y="3322236"/>
                </a:lnTo>
                <a:close/>
                <a:moveTo>
                  <a:pt x="6978575" y="2243624"/>
                </a:moveTo>
                <a:lnTo>
                  <a:pt x="8694604" y="2243624"/>
                </a:lnTo>
                <a:lnTo>
                  <a:pt x="8694604" y="3322236"/>
                </a:lnTo>
                <a:lnTo>
                  <a:pt x="6978575" y="3322236"/>
                </a:lnTo>
                <a:close/>
                <a:moveTo>
                  <a:pt x="5233748" y="2243624"/>
                </a:moveTo>
                <a:lnTo>
                  <a:pt x="6949775" y="2243624"/>
                </a:lnTo>
                <a:lnTo>
                  <a:pt x="6949775" y="3322236"/>
                </a:lnTo>
                <a:lnTo>
                  <a:pt x="5233748" y="3322236"/>
                </a:lnTo>
                <a:close/>
                <a:moveTo>
                  <a:pt x="3488919" y="2243624"/>
                </a:moveTo>
                <a:lnTo>
                  <a:pt x="5204947" y="2243624"/>
                </a:lnTo>
                <a:lnTo>
                  <a:pt x="5204947" y="3322236"/>
                </a:lnTo>
                <a:lnTo>
                  <a:pt x="3488919" y="3322236"/>
                </a:lnTo>
                <a:close/>
                <a:moveTo>
                  <a:pt x="1744091" y="2243624"/>
                </a:moveTo>
                <a:lnTo>
                  <a:pt x="3460119" y="2243624"/>
                </a:lnTo>
                <a:lnTo>
                  <a:pt x="3460119" y="3322236"/>
                </a:lnTo>
                <a:lnTo>
                  <a:pt x="1744091" y="3322236"/>
                </a:lnTo>
                <a:close/>
                <a:moveTo>
                  <a:pt x="0" y="2243624"/>
                </a:moveTo>
                <a:lnTo>
                  <a:pt x="1715292" y="2243624"/>
                </a:lnTo>
                <a:lnTo>
                  <a:pt x="1715292" y="3322236"/>
                </a:lnTo>
                <a:lnTo>
                  <a:pt x="0" y="3322236"/>
                </a:lnTo>
                <a:close/>
                <a:moveTo>
                  <a:pt x="10468232" y="1136212"/>
                </a:moveTo>
                <a:lnTo>
                  <a:pt x="12191998" y="1136212"/>
                </a:lnTo>
                <a:lnTo>
                  <a:pt x="12191998" y="2214824"/>
                </a:lnTo>
                <a:lnTo>
                  <a:pt x="10468232" y="2214824"/>
                </a:lnTo>
                <a:close/>
                <a:moveTo>
                  <a:pt x="8723404" y="1136212"/>
                </a:moveTo>
                <a:lnTo>
                  <a:pt x="10439433" y="1136212"/>
                </a:lnTo>
                <a:lnTo>
                  <a:pt x="10439433" y="2214824"/>
                </a:lnTo>
                <a:lnTo>
                  <a:pt x="8723404" y="2214824"/>
                </a:lnTo>
                <a:close/>
                <a:moveTo>
                  <a:pt x="6978575" y="1136212"/>
                </a:moveTo>
                <a:lnTo>
                  <a:pt x="8694604" y="1136212"/>
                </a:lnTo>
                <a:lnTo>
                  <a:pt x="8694604" y="2214824"/>
                </a:lnTo>
                <a:lnTo>
                  <a:pt x="6978575" y="2214824"/>
                </a:lnTo>
                <a:close/>
                <a:moveTo>
                  <a:pt x="5233750" y="1136212"/>
                </a:moveTo>
                <a:lnTo>
                  <a:pt x="6949775" y="1136212"/>
                </a:lnTo>
                <a:lnTo>
                  <a:pt x="6949775" y="2214824"/>
                </a:lnTo>
                <a:lnTo>
                  <a:pt x="5233750" y="2214824"/>
                </a:lnTo>
                <a:close/>
                <a:moveTo>
                  <a:pt x="3488920" y="1136212"/>
                </a:moveTo>
                <a:lnTo>
                  <a:pt x="5204947" y="1136212"/>
                </a:lnTo>
                <a:lnTo>
                  <a:pt x="5204947" y="2214824"/>
                </a:lnTo>
                <a:lnTo>
                  <a:pt x="3488920" y="2214824"/>
                </a:lnTo>
                <a:close/>
                <a:moveTo>
                  <a:pt x="1744092" y="1136212"/>
                </a:moveTo>
                <a:lnTo>
                  <a:pt x="3460121" y="1136212"/>
                </a:lnTo>
                <a:lnTo>
                  <a:pt x="3460121" y="2214824"/>
                </a:lnTo>
                <a:lnTo>
                  <a:pt x="1744092" y="2214824"/>
                </a:lnTo>
                <a:close/>
                <a:moveTo>
                  <a:pt x="1" y="1136212"/>
                </a:moveTo>
                <a:lnTo>
                  <a:pt x="1715293" y="1136212"/>
                </a:lnTo>
                <a:lnTo>
                  <a:pt x="1715293" y="2214824"/>
                </a:lnTo>
                <a:lnTo>
                  <a:pt x="1" y="2214824"/>
                </a:lnTo>
                <a:close/>
                <a:moveTo>
                  <a:pt x="10468232" y="0"/>
                </a:moveTo>
                <a:lnTo>
                  <a:pt x="12191998" y="0"/>
                </a:lnTo>
                <a:lnTo>
                  <a:pt x="12191998" y="1107412"/>
                </a:lnTo>
                <a:lnTo>
                  <a:pt x="10468232" y="1107412"/>
                </a:lnTo>
                <a:close/>
                <a:moveTo>
                  <a:pt x="8723404" y="0"/>
                </a:moveTo>
                <a:lnTo>
                  <a:pt x="10439433" y="0"/>
                </a:lnTo>
                <a:lnTo>
                  <a:pt x="10439433" y="1107412"/>
                </a:lnTo>
                <a:lnTo>
                  <a:pt x="8723404" y="1107412"/>
                </a:lnTo>
                <a:close/>
                <a:moveTo>
                  <a:pt x="6978575" y="0"/>
                </a:moveTo>
                <a:lnTo>
                  <a:pt x="8694604" y="0"/>
                </a:lnTo>
                <a:lnTo>
                  <a:pt x="8694604" y="1107412"/>
                </a:lnTo>
                <a:lnTo>
                  <a:pt x="6978575" y="1107412"/>
                </a:lnTo>
                <a:close/>
                <a:moveTo>
                  <a:pt x="5233750" y="0"/>
                </a:moveTo>
                <a:lnTo>
                  <a:pt x="6949775" y="0"/>
                </a:lnTo>
                <a:lnTo>
                  <a:pt x="6949775" y="1107412"/>
                </a:lnTo>
                <a:lnTo>
                  <a:pt x="5233750" y="1107412"/>
                </a:lnTo>
                <a:close/>
                <a:moveTo>
                  <a:pt x="3488922" y="0"/>
                </a:moveTo>
                <a:lnTo>
                  <a:pt x="5204947" y="0"/>
                </a:lnTo>
                <a:lnTo>
                  <a:pt x="5204947" y="1107412"/>
                </a:lnTo>
                <a:lnTo>
                  <a:pt x="3488922" y="1107412"/>
                </a:lnTo>
                <a:close/>
                <a:moveTo>
                  <a:pt x="1744093" y="0"/>
                </a:moveTo>
                <a:lnTo>
                  <a:pt x="3460123" y="0"/>
                </a:lnTo>
                <a:lnTo>
                  <a:pt x="3460123" y="1107412"/>
                </a:lnTo>
                <a:lnTo>
                  <a:pt x="1744093" y="1107412"/>
                </a:lnTo>
                <a:close/>
                <a:moveTo>
                  <a:pt x="3" y="0"/>
                </a:moveTo>
                <a:lnTo>
                  <a:pt x="1715294" y="0"/>
                </a:lnTo>
                <a:lnTo>
                  <a:pt x="1715294" y="1107412"/>
                </a:lnTo>
                <a:lnTo>
                  <a:pt x="3" y="1107412"/>
                </a:lnTo>
                <a:close/>
              </a:path>
            </a:pathLst>
          </a:custGeom>
        </p:spPr>
        <p:txBody>
          <a:bodyPr wrap="square">
            <a:noAutofit/>
          </a:bodyPr>
          <a:lstStyle/>
          <a:p>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76F146F-6E62-4002-B76A-A399B2EA02FE}" type="datetimeFigureOut">
              <a:rPr lang="zh-CN" altLang="en-US" smtClean="0"/>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788400" y="6340262"/>
            <a:ext cx="2743200" cy="365125"/>
          </a:xfrm>
          <a:prstGeom prst="rect">
            <a:avLst/>
          </a:prstGeom>
        </p:spPr>
        <p:txBody>
          <a:bodyPr/>
          <a:lstStyle/>
          <a:p>
            <a:fld id="{9AF2ECCB-8FBF-46B1-96AA-17224CC91BB0}"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任意多边形: 形状 2"/>
          <p:cNvSpPr/>
          <p:nvPr userDrawn="1"/>
        </p:nvSpPr>
        <p:spPr>
          <a:xfrm>
            <a:off x="1" y="3535764"/>
            <a:ext cx="1715292" cy="1107412"/>
          </a:xfrm>
          <a:custGeom>
            <a:avLst/>
            <a:gdLst>
              <a:gd name="connsiteX0" fmla="*/ 0 w 1705131"/>
              <a:gd name="connsiteY0" fmla="*/ 0 h 1078612"/>
              <a:gd name="connsiteX1" fmla="*/ 1705131 w 1705131"/>
              <a:gd name="connsiteY1" fmla="*/ 0 h 1078612"/>
              <a:gd name="connsiteX2" fmla="*/ 1705131 w 1705131"/>
              <a:gd name="connsiteY2" fmla="*/ 1078612 h 1078612"/>
              <a:gd name="connsiteX3" fmla="*/ 0 w 1705131"/>
              <a:gd name="connsiteY3" fmla="*/ 1078612 h 1078612"/>
              <a:gd name="connsiteX4" fmla="*/ 0 w 1705131"/>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131" h="1078612">
                <a:moveTo>
                  <a:pt x="0" y="0"/>
                </a:moveTo>
                <a:lnTo>
                  <a:pt x="1705131" y="0"/>
                </a:lnTo>
                <a:lnTo>
                  <a:pt x="1705131"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4" name="任意多边形: 形状 3"/>
          <p:cNvSpPr/>
          <p:nvPr userDrawn="1"/>
        </p:nvSpPr>
        <p:spPr>
          <a:xfrm>
            <a:off x="1744092" y="3535764"/>
            <a:ext cx="1716029" cy="1107412"/>
          </a:xfrm>
          <a:custGeom>
            <a:avLst/>
            <a:gdLst>
              <a:gd name="connsiteX0" fmla="*/ 0 w 1716029"/>
              <a:gd name="connsiteY0" fmla="*/ 0 h 1078612"/>
              <a:gd name="connsiteX1" fmla="*/ 1716029 w 1716029"/>
              <a:gd name="connsiteY1" fmla="*/ 0 h 1078612"/>
              <a:gd name="connsiteX2" fmla="*/ 1716029 w 1716029"/>
              <a:gd name="connsiteY2" fmla="*/ 1078612 h 1078612"/>
              <a:gd name="connsiteX3" fmla="*/ 0 w 1716029"/>
              <a:gd name="connsiteY3" fmla="*/ 1078612 h 1078612"/>
              <a:gd name="connsiteX4" fmla="*/ 0 w 1716029"/>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9" h="1078612">
                <a:moveTo>
                  <a:pt x="0" y="0"/>
                </a:moveTo>
                <a:lnTo>
                  <a:pt x="1716029" y="0"/>
                </a:lnTo>
                <a:lnTo>
                  <a:pt x="1716029"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5" name="任意多边形: 形状 4"/>
          <p:cNvSpPr/>
          <p:nvPr userDrawn="1"/>
        </p:nvSpPr>
        <p:spPr>
          <a:xfrm>
            <a:off x="3488920" y="3535764"/>
            <a:ext cx="1716028" cy="1107412"/>
          </a:xfrm>
          <a:custGeom>
            <a:avLst/>
            <a:gdLst>
              <a:gd name="connsiteX0" fmla="*/ 0 w 1716028"/>
              <a:gd name="connsiteY0" fmla="*/ 0 h 1078612"/>
              <a:gd name="connsiteX1" fmla="*/ 1716028 w 1716028"/>
              <a:gd name="connsiteY1" fmla="*/ 0 h 1078612"/>
              <a:gd name="connsiteX2" fmla="*/ 1716028 w 1716028"/>
              <a:gd name="connsiteY2" fmla="*/ 1078612 h 1078612"/>
              <a:gd name="connsiteX3" fmla="*/ 0 w 1716028"/>
              <a:gd name="connsiteY3" fmla="*/ 1078612 h 1078612"/>
              <a:gd name="connsiteX4" fmla="*/ 0 w 1716028"/>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8" h="1078612">
                <a:moveTo>
                  <a:pt x="0" y="0"/>
                </a:moveTo>
                <a:lnTo>
                  <a:pt x="1716028" y="0"/>
                </a:lnTo>
                <a:lnTo>
                  <a:pt x="1716028"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6" name="任意多边形: 形状 5"/>
          <p:cNvSpPr/>
          <p:nvPr userDrawn="1"/>
        </p:nvSpPr>
        <p:spPr>
          <a:xfrm>
            <a:off x="5233750" y="3535764"/>
            <a:ext cx="1716027" cy="1107412"/>
          </a:xfrm>
          <a:custGeom>
            <a:avLst/>
            <a:gdLst>
              <a:gd name="connsiteX0" fmla="*/ 0 w 1716027"/>
              <a:gd name="connsiteY0" fmla="*/ 0 h 1078612"/>
              <a:gd name="connsiteX1" fmla="*/ 1716027 w 1716027"/>
              <a:gd name="connsiteY1" fmla="*/ 0 h 1078612"/>
              <a:gd name="connsiteX2" fmla="*/ 1716027 w 1716027"/>
              <a:gd name="connsiteY2" fmla="*/ 1078612 h 1078612"/>
              <a:gd name="connsiteX3" fmla="*/ 0 w 1716027"/>
              <a:gd name="connsiteY3" fmla="*/ 1078612 h 1078612"/>
              <a:gd name="connsiteX4" fmla="*/ 0 w 1716027"/>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7" h="1078612">
                <a:moveTo>
                  <a:pt x="0" y="0"/>
                </a:moveTo>
                <a:lnTo>
                  <a:pt x="1716027" y="0"/>
                </a:lnTo>
                <a:lnTo>
                  <a:pt x="1716027"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7" name="任意多边形: 形状 6"/>
          <p:cNvSpPr/>
          <p:nvPr userDrawn="1"/>
        </p:nvSpPr>
        <p:spPr>
          <a:xfrm>
            <a:off x="6978577" y="3535764"/>
            <a:ext cx="1716029" cy="1107412"/>
          </a:xfrm>
          <a:custGeom>
            <a:avLst/>
            <a:gdLst>
              <a:gd name="connsiteX0" fmla="*/ 0 w 1716029"/>
              <a:gd name="connsiteY0" fmla="*/ 0 h 1078612"/>
              <a:gd name="connsiteX1" fmla="*/ 1716029 w 1716029"/>
              <a:gd name="connsiteY1" fmla="*/ 0 h 1078612"/>
              <a:gd name="connsiteX2" fmla="*/ 1716029 w 1716029"/>
              <a:gd name="connsiteY2" fmla="*/ 1078612 h 1078612"/>
              <a:gd name="connsiteX3" fmla="*/ 0 w 1716029"/>
              <a:gd name="connsiteY3" fmla="*/ 1078612 h 1078612"/>
              <a:gd name="connsiteX4" fmla="*/ 0 w 1716029"/>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9" h="1078612">
                <a:moveTo>
                  <a:pt x="0" y="0"/>
                </a:moveTo>
                <a:lnTo>
                  <a:pt x="1716029" y="0"/>
                </a:lnTo>
                <a:lnTo>
                  <a:pt x="1716029"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8" name="任意多边形: 形状 7"/>
          <p:cNvSpPr/>
          <p:nvPr userDrawn="1"/>
        </p:nvSpPr>
        <p:spPr>
          <a:xfrm>
            <a:off x="8723406" y="3535764"/>
            <a:ext cx="1716029" cy="1107412"/>
          </a:xfrm>
          <a:custGeom>
            <a:avLst/>
            <a:gdLst>
              <a:gd name="connsiteX0" fmla="*/ 0 w 1716029"/>
              <a:gd name="connsiteY0" fmla="*/ 0 h 1078612"/>
              <a:gd name="connsiteX1" fmla="*/ 1716029 w 1716029"/>
              <a:gd name="connsiteY1" fmla="*/ 0 h 1078612"/>
              <a:gd name="connsiteX2" fmla="*/ 1716029 w 1716029"/>
              <a:gd name="connsiteY2" fmla="*/ 1078612 h 1078612"/>
              <a:gd name="connsiteX3" fmla="*/ 0 w 1716029"/>
              <a:gd name="connsiteY3" fmla="*/ 1078612 h 1078612"/>
              <a:gd name="connsiteX4" fmla="*/ 0 w 1716029"/>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9" h="1078612">
                <a:moveTo>
                  <a:pt x="0" y="0"/>
                </a:moveTo>
                <a:lnTo>
                  <a:pt x="1716029" y="0"/>
                </a:lnTo>
                <a:lnTo>
                  <a:pt x="1716029"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9" name="任意多边形: 形状 8"/>
          <p:cNvSpPr/>
          <p:nvPr userDrawn="1"/>
        </p:nvSpPr>
        <p:spPr>
          <a:xfrm>
            <a:off x="10468234" y="3535764"/>
            <a:ext cx="1723766" cy="1107412"/>
          </a:xfrm>
          <a:custGeom>
            <a:avLst/>
            <a:gdLst>
              <a:gd name="connsiteX0" fmla="*/ 0 w 1716026"/>
              <a:gd name="connsiteY0" fmla="*/ 0 h 1078612"/>
              <a:gd name="connsiteX1" fmla="*/ 1716026 w 1716026"/>
              <a:gd name="connsiteY1" fmla="*/ 0 h 1078612"/>
              <a:gd name="connsiteX2" fmla="*/ 1716026 w 1716026"/>
              <a:gd name="connsiteY2" fmla="*/ 1078612 h 1078612"/>
              <a:gd name="connsiteX3" fmla="*/ 0 w 1716026"/>
              <a:gd name="connsiteY3" fmla="*/ 1078612 h 1078612"/>
              <a:gd name="connsiteX4" fmla="*/ 0 w 1716026"/>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6" h="1078612">
                <a:moveTo>
                  <a:pt x="0" y="0"/>
                </a:moveTo>
                <a:lnTo>
                  <a:pt x="1716026" y="0"/>
                </a:lnTo>
                <a:lnTo>
                  <a:pt x="1716026"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0" name="任意多边形: 形状 9"/>
          <p:cNvSpPr/>
          <p:nvPr userDrawn="1"/>
        </p:nvSpPr>
        <p:spPr>
          <a:xfrm>
            <a:off x="1" y="4671976"/>
            <a:ext cx="1715292" cy="1078612"/>
          </a:xfrm>
          <a:custGeom>
            <a:avLst/>
            <a:gdLst>
              <a:gd name="connsiteX0" fmla="*/ 0 w 1705131"/>
              <a:gd name="connsiteY0" fmla="*/ 0 h 1078612"/>
              <a:gd name="connsiteX1" fmla="*/ 1705131 w 1705131"/>
              <a:gd name="connsiteY1" fmla="*/ 0 h 1078612"/>
              <a:gd name="connsiteX2" fmla="*/ 1705131 w 1705131"/>
              <a:gd name="connsiteY2" fmla="*/ 1078612 h 1078612"/>
              <a:gd name="connsiteX3" fmla="*/ 0 w 1705131"/>
              <a:gd name="connsiteY3" fmla="*/ 1078612 h 1078612"/>
              <a:gd name="connsiteX4" fmla="*/ 0 w 1705131"/>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131" h="1078612">
                <a:moveTo>
                  <a:pt x="0" y="0"/>
                </a:moveTo>
                <a:lnTo>
                  <a:pt x="1705131" y="0"/>
                </a:lnTo>
                <a:lnTo>
                  <a:pt x="1705131"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1" name="任意多边形: 形状 10"/>
          <p:cNvSpPr/>
          <p:nvPr userDrawn="1"/>
        </p:nvSpPr>
        <p:spPr>
          <a:xfrm>
            <a:off x="1744092" y="4671976"/>
            <a:ext cx="1716029" cy="1078612"/>
          </a:xfrm>
          <a:custGeom>
            <a:avLst/>
            <a:gdLst>
              <a:gd name="connsiteX0" fmla="*/ 0 w 1716029"/>
              <a:gd name="connsiteY0" fmla="*/ 0 h 1078612"/>
              <a:gd name="connsiteX1" fmla="*/ 1716029 w 1716029"/>
              <a:gd name="connsiteY1" fmla="*/ 0 h 1078612"/>
              <a:gd name="connsiteX2" fmla="*/ 1716029 w 1716029"/>
              <a:gd name="connsiteY2" fmla="*/ 1078612 h 1078612"/>
              <a:gd name="connsiteX3" fmla="*/ 0 w 1716029"/>
              <a:gd name="connsiteY3" fmla="*/ 1078612 h 1078612"/>
              <a:gd name="connsiteX4" fmla="*/ 0 w 1716029"/>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9" h="1078612">
                <a:moveTo>
                  <a:pt x="0" y="0"/>
                </a:moveTo>
                <a:lnTo>
                  <a:pt x="1716029" y="0"/>
                </a:lnTo>
                <a:lnTo>
                  <a:pt x="1716029"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2" name="任意多边形: 形状 11"/>
          <p:cNvSpPr/>
          <p:nvPr userDrawn="1"/>
        </p:nvSpPr>
        <p:spPr>
          <a:xfrm>
            <a:off x="3488920" y="4671976"/>
            <a:ext cx="1716028" cy="1078612"/>
          </a:xfrm>
          <a:custGeom>
            <a:avLst/>
            <a:gdLst>
              <a:gd name="connsiteX0" fmla="*/ 0 w 1716028"/>
              <a:gd name="connsiteY0" fmla="*/ 0 h 1078612"/>
              <a:gd name="connsiteX1" fmla="*/ 1716028 w 1716028"/>
              <a:gd name="connsiteY1" fmla="*/ 0 h 1078612"/>
              <a:gd name="connsiteX2" fmla="*/ 1716028 w 1716028"/>
              <a:gd name="connsiteY2" fmla="*/ 1078612 h 1078612"/>
              <a:gd name="connsiteX3" fmla="*/ 0 w 1716028"/>
              <a:gd name="connsiteY3" fmla="*/ 1078612 h 1078612"/>
              <a:gd name="connsiteX4" fmla="*/ 0 w 1716028"/>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8" h="1078612">
                <a:moveTo>
                  <a:pt x="0" y="0"/>
                </a:moveTo>
                <a:lnTo>
                  <a:pt x="1716028" y="0"/>
                </a:lnTo>
                <a:lnTo>
                  <a:pt x="1716028"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3" name="任意多边形: 形状 12"/>
          <p:cNvSpPr/>
          <p:nvPr userDrawn="1"/>
        </p:nvSpPr>
        <p:spPr>
          <a:xfrm>
            <a:off x="5233750" y="4671976"/>
            <a:ext cx="1716027" cy="1078612"/>
          </a:xfrm>
          <a:custGeom>
            <a:avLst/>
            <a:gdLst>
              <a:gd name="connsiteX0" fmla="*/ 0 w 1716027"/>
              <a:gd name="connsiteY0" fmla="*/ 0 h 1078612"/>
              <a:gd name="connsiteX1" fmla="*/ 1716027 w 1716027"/>
              <a:gd name="connsiteY1" fmla="*/ 0 h 1078612"/>
              <a:gd name="connsiteX2" fmla="*/ 1716027 w 1716027"/>
              <a:gd name="connsiteY2" fmla="*/ 1078612 h 1078612"/>
              <a:gd name="connsiteX3" fmla="*/ 0 w 1716027"/>
              <a:gd name="connsiteY3" fmla="*/ 1078612 h 1078612"/>
              <a:gd name="connsiteX4" fmla="*/ 0 w 1716027"/>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7" h="1078612">
                <a:moveTo>
                  <a:pt x="0" y="0"/>
                </a:moveTo>
                <a:lnTo>
                  <a:pt x="1716027" y="0"/>
                </a:lnTo>
                <a:lnTo>
                  <a:pt x="1716027"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4" name="任意多边形: 形状 13"/>
          <p:cNvSpPr/>
          <p:nvPr userDrawn="1"/>
        </p:nvSpPr>
        <p:spPr>
          <a:xfrm>
            <a:off x="6978577" y="4671976"/>
            <a:ext cx="1716029" cy="1078612"/>
          </a:xfrm>
          <a:custGeom>
            <a:avLst/>
            <a:gdLst>
              <a:gd name="connsiteX0" fmla="*/ 0 w 1716029"/>
              <a:gd name="connsiteY0" fmla="*/ 0 h 1078612"/>
              <a:gd name="connsiteX1" fmla="*/ 1716029 w 1716029"/>
              <a:gd name="connsiteY1" fmla="*/ 0 h 1078612"/>
              <a:gd name="connsiteX2" fmla="*/ 1716029 w 1716029"/>
              <a:gd name="connsiteY2" fmla="*/ 1078612 h 1078612"/>
              <a:gd name="connsiteX3" fmla="*/ 0 w 1716029"/>
              <a:gd name="connsiteY3" fmla="*/ 1078612 h 1078612"/>
              <a:gd name="connsiteX4" fmla="*/ 0 w 1716029"/>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9" h="1078612">
                <a:moveTo>
                  <a:pt x="0" y="0"/>
                </a:moveTo>
                <a:lnTo>
                  <a:pt x="1716029" y="0"/>
                </a:lnTo>
                <a:lnTo>
                  <a:pt x="1716029"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5" name="任意多边形: 形状 14"/>
          <p:cNvSpPr/>
          <p:nvPr userDrawn="1"/>
        </p:nvSpPr>
        <p:spPr>
          <a:xfrm>
            <a:off x="8723406" y="4671976"/>
            <a:ext cx="1716029" cy="1078612"/>
          </a:xfrm>
          <a:custGeom>
            <a:avLst/>
            <a:gdLst>
              <a:gd name="connsiteX0" fmla="*/ 0 w 1716029"/>
              <a:gd name="connsiteY0" fmla="*/ 0 h 1078612"/>
              <a:gd name="connsiteX1" fmla="*/ 1716029 w 1716029"/>
              <a:gd name="connsiteY1" fmla="*/ 0 h 1078612"/>
              <a:gd name="connsiteX2" fmla="*/ 1716029 w 1716029"/>
              <a:gd name="connsiteY2" fmla="*/ 1078612 h 1078612"/>
              <a:gd name="connsiteX3" fmla="*/ 0 w 1716029"/>
              <a:gd name="connsiteY3" fmla="*/ 1078612 h 1078612"/>
              <a:gd name="connsiteX4" fmla="*/ 0 w 1716029"/>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9" h="1078612">
                <a:moveTo>
                  <a:pt x="0" y="0"/>
                </a:moveTo>
                <a:lnTo>
                  <a:pt x="1716029" y="0"/>
                </a:lnTo>
                <a:lnTo>
                  <a:pt x="1716029"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6" name="任意多边形: 形状 15"/>
          <p:cNvSpPr/>
          <p:nvPr userDrawn="1"/>
        </p:nvSpPr>
        <p:spPr>
          <a:xfrm>
            <a:off x="10468234" y="4671976"/>
            <a:ext cx="1723766" cy="1078612"/>
          </a:xfrm>
          <a:custGeom>
            <a:avLst/>
            <a:gdLst>
              <a:gd name="connsiteX0" fmla="*/ 0 w 1716026"/>
              <a:gd name="connsiteY0" fmla="*/ 0 h 1078612"/>
              <a:gd name="connsiteX1" fmla="*/ 1716026 w 1716026"/>
              <a:gd name="connsiteY1" fmla="*/ 0 h 1078612"/>
              <a:gd name="connsiteX2" fmla="*/ 1716026 w 1716026"/>
              <a:gd name="connsiteY2" fmla="*/ 1078612 h 1078612"/>
              <a:gd name="connsiteX3" fmla="*/ 0 w 1716026"/>
              <a:gd name="connsiteY3" fmla="*/ 1078612 h 1078612"/>
              <a:gd name="connsiteX4" fmla="*/ 0 w 1716026"/>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6" h="1078612">
                <a:moveTo>
                  <a:pt x="0" y="0"/>
                </a:moveTo>
                <a:lnTo>
                  <a:pt x="1716026" y="0"/>
                </a:lnTo>
                <a:lnTo>
                  <a:pt x="1716026"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7" name="任意多边形: 形状 16"/>
          <p:cNvSpPr/>
          <p:nvPr userDrawn="1"/>
        </p:nvSpPr>
        <p:spPr>
          <a:xfrm>
            <a:off x="1" y="5779388"/>
            <a:ext cx="1715292" cy="1078612"/>
          </a:xfrm>
          <a:custGeom>
            <a:avLst/>
            <a:gdLst>
              <a:gd name="connsiteX0" fmla="*/ 0 w 1705131"/>
              <a:gd name="connsiteY0" fmla="*/ 0 h 1078612"/>
              <a:gd name="connsiteX1" fmla="*/ 1705131 w 1705131"/>
              <a:gd name="connsiteY1" fmla="*/ 0 h 1078612"/>
              <a:gd name="connsiteX2" fmla="*/ 1705131 w 1705131"/>
              <a:gd name="connsiteY2" fmla="*/ 1078612 h 1078612"/>
              <a:gd name="connsiteX3" fmla="*/ 0 w 1705131"/>
              <a:gd name="connsiteY3" fmla="*/ 1078612 h 1078612"/>
              <a:gd name="connsiteX4" fmla="*/ 0 w 1705131"/>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131" h="1078612">
                <a:moveTo>
                  <a:pt x="0" y="0"/>
                </a:moveTo>
                <a:lnTo>
                  <a:pt x="1705131" y="0"/>
                </a:lnTo>
                <a:lnTo>
                  <a:pt x="1705131"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8" name="任意多边形: 形状 17"/>
          <p:cNvSpPr/>
          <p:nvPr userDrawn="1"/>
        </p:nvSpPr>
        <p:spPr>
          <a:xfrm>
            <a:off x="1744092" y="5779388"/>
            <a:ext cx="1716029" cy="1078612"/>
          </a:xfrm>
          <a:custGeom>
            <a:avLst/>
            <a:gdLst>
              <a:gd name="connsiteX0" fmla="*/ 0 w 1716029"/>
              <a:gd name="connsiteY0" fmla="*/ 0 h 1078612"/>
              <a:gd name="connsiteX1" fmla="*/ 1716029 w 1716029"/>
              <a:gd name="connsiteY1" fmla="*/ 0 h 1078612"/>
              <a:gd name="connsiteX2" fmla="*/ 1716029 w 1716029"/>
              <a:gd name="connsiteY2" fmla="*/ 1078612 h 1078612"/>
              <a:gd name="connsiteX3" fmla="*/ 0 w 1716029"/>
              <a:gd name="connsiteY3" fmla="*/ 1078612 h 1078612"/>
              <a:gd name="connsiteX4" fmla="*/ 0 w 1716029"/>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9" h="1078612">
                <a:moveTo>
                  <a:pt x="0" y="0"/>
                </a:moveTo>
                <a:lnTo>
                  <a:pt x="1716029" y="0"/>
                </a:lnTo>
                <a:lnTo>
                  <a:pt x="1716029"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9" name="任意多边形: 形状 18"/>
          <p:cNvSpPr/>
          <p:nvPr userDrawn="1"/>
        </p:nvSpPr>
        <p:spPr>
          <a:xfrm>
            <a:off x="3488920" y="5779388"/>
            <a:ext cx="1716028" cy="1078612"/>
          </a:xfrm>
          <a:custGeom>
            <a:avLst/>
            <a:gdLst>
              <a:gd name="connsiteX0" fmla="*/ 0 w 1716028"/>
              <a:gd name="connsiteY0" fmla="*/ 0 h 1078612"/>
              <a:gd name="connsiteX1" fmla="*/ 1716028 w 1716028"/>
              <a:gd name="connsiteY1" fmla="*/ 0 h 1078612"/>
              <a:gd name="connsiteX2" fmla="*/ 1716028 w 1716028"/>
              <a:gd name="connsiteY2" fmla="*/ 1078612 h 1078612"/>
              <a:gd name="connsiteX3" fmla="*/ 0 w 1716028"/>
              <a:gd name="connsiteY3" fmla="*/ 1078612 h 1078612"/>
              <a:gd name="connsiteX4" fmla="*/ 0 w 1716028"/>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8" h="1078612">
                <a:moveTo>
                  <a:pt x="0" y="0"/>
                </a:moveTo>
                <a:lnTo>
                  <a:pt x="1716028" y="0"/>
                </a:lnTo>
                <a:lnTo>
                  <a:pt x="1716028"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20" name="任意多边形: 形状 19"/>
          <p:cNvSpPr/>
          <p:nvPr userDrawn="1"/>
        </p:nvSpPr>
        <p:spPr>
          <a:xfrm>
            <a:off x="5233750" y="5779388"/>
            <a:ext cx="1716027" cy="1078612"/>
          </a:xfrm>
          <a:custGeom>
            <a:avLst/>
            <a:gdLst>
              <a:gd name="connsiteX0" fmla="*/ 0 w 1716027"/>
              <a:gd name="connsiteY0" fmla="*/ 0 h 1078612"/>
              <a:gd name="connsiteX1" fmla="*/ 1716027 w 1716027"/>
              <a:gd name="connsiteY1" fmla="*/ 0 h 1078612"/>
              <a:gd name="connsiteX2" fmla="*/ 1716027 w 1716027"/>
              <a:gd name="connsiteY2" fmla="*/ 1078612 h 1078612"/>
              <a:gd name="connsiteX3" fmla="*/ 0 w 1716027"/>
              <a:gd name="connsiteY3" fmla="*/ 1078612 h 1078612"/>
              <a:gd name="connsiteX4" fmla="*/ 0 w 1716027"/>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7" h="1078612">
                <a:moveTo>
                  <a:pt x="0" y="0"/>
                </a:moveTo>
                <a:lnTo>
                  <a:pt x="1716027" y="0"/>
                </a:lnTo>
                <a:lnTo>
                  <a:pt x="1716027"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21" name="任意多边形: 形状 20"/>
          <p:cNvSpPr/>
          <p:nvPr userDrawn="1"/>
        </p:nvSpPr>
        <p:spPr>
          <a:xfrm>
            <a:off x="6978577" y="5779388"/>
            <a:ext cx="1716029" cy="1078612"/>
          </a:xfrm>
          <a:custGeom>
            <a:avLst/>
            <a:gdLst>
              <a:gd name="connsiteX0" fmla="*/ 0 w 1716029"/>
              <a:gd name="connsiteY0" fmla="*/ 0 h 1078612"/>
              <a:gd name="connsiteX1" fmla="*/ 1716029 w 1716029"/>
              <a:gd name="connsiteY1" fmla="*/ 0 h 1078612"/>
              <a:gd name="connsiteX2" fmla="*/ 1716029 w 1716029"/>
              <a:gd name="connsiteY2" fmla="*/ 1078612 h 1078612"/>
              <a:gd name="connsiteX3" fmla="*/ 0 w 1716029"/>
              <a:gd name="connsiteY3" fmla="*/ 1078612 h 1078612"/>
              <a:gd name="connsiteX4" fmla="*/ 0 w 1716029"/>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9" h="1078612">
                <a:moveTo>
                  <a:pt x="0" y="0"/>
                </a:moveTo>
                <a:lnTo>
                  <a:pt x="1716029" y="0"/>
                </a:lnTo>
                <a:lnTo>
                  <a:pt x="1716029"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22" name="任意多边形: 形状 21"/>
          <p:cNvSpPr/>
          <p:nvPr userDrawn="1"/>
        </p:nvSpPr>
        <p:spPr>
          <a:xfrm>
            <a:off x="8723406" y="5779388"/>
            <a:ext cx="1716029" cy="1078612"/>
          </a:xfrm>
          <a:custGeom>
            <a:avLst/>
            <a:gdLst>
              <a:gd name="connsiteX0" fmla="*/ 0 w 1716029"/>
              <a:gd name="connsiteY0" fmla="*/ 0 h 1078612"/>
              <a:gd name="connsiteX1" fmla="*/ 1716029 w 1716029"/>
              <a:gd name="connsiteY1" fmla="*/ 0 h 1078612"/>
              <a:gd name="connsiteX2" fmla="*/ 1716029 w 1716029"/>
              <a:gd name="connsiteY2" fmla="*/ 1078612 h 1078612"/>
              <a:gd name="connsiteX3" fmla="*/ 0 w 1716029"/>
              <a:gd name="connsiteY3" fmla="*/ 1078612 h 1078612"/>
              <a:gd name="connsiteX4" fmla="*/ 0 w 1716029"/>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9" h="1078612">
                <a:moveTo>
                  <a:pt x="0" y="0"/>
                </a:moveTo>
                <a:lnTo>
                  <a:pt x="1716029" y="0"/>
                </a:lnTo>
                <a:lnTo>
                  <a:pt x="1716029"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23" name="任意多边形: 形状 22"/>
          <p:cNvSpPr/>
          <p:nvPr userDrawn="1"/>
        </p:nvSpPr>
        <p:spPr>
          <a:xfrm>
            <a:off x="10468234" y="5779388"/>
            <a:ext cx="1723766" cy="1078612"/>
          </a:xfrm>
          <a:custGeom>
            <a:avLst/>
            <a:gdLst>
              <a:gd name="connsiteX0" fmla="*/ 0 w 1716026"/>
              <a:gd name="connsiteY0" fmla="*/ 0 h 1078612"/>
              <a:gd name="connsiteX1" fmla="*/ 1716026 w 1716026"/>
              <a:gd name="connsiteY1" fmla="*/ 0 h 1078612"/>
              <a:gd name="connsiteX2" fmla="*/ 1716026 w 1716026"/>
              <a:gd name="connsiteY2" fmla="*/ 1078612 h 1078612"/>
              <a:gd name="connsiteX3" fmla="*/ 0 w 1716026"/>
              <a:gd name="connsiteY3" fmla="*/ 1078612 h 1078612"/>
              <a:gd name="connsiteX4" fmla="*/ 0 w 1716026"/>
              <a:gd name="connsiteY4" fmla="*/ 0 h 107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26" h="1078612">
                <a:moveTo>
                  <a:pt x="0" y="0"/>
                </a:moveTo>
                <a:lnTo>
                  <a:pt x="1716026" y="0"/>
                </a:lnTo>
                <a:lnTo>
                  <a:pt x="1716026" y="1078612"/>
                </a:lnTo>
                <a:lnTo>
                  <a:pt x="0" y="10786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nvGrpSpPr>
          <p:cNvPr id="24" name="组合 23"/>
          <p:cNvGrpSpPr/>
          <p:nvPr userDrawn="1"/>
        </p:nvGrpSpPr>
        <p:grpSpPr>
          <a:xfrm>
            <a:off x="0" y="0"/>
            <a:ext cx="4858841" cy="6858001"/>
            <a:chOff x="5834865" y="0"/>
            <a:chExt cx="4858841" cy="6858001"/>
          </a:xfrm>
          <a:solidFill>
            <a:schemeClr val="accent6"/>
          </a:solidFill>
        </p:grpSpPr>
        <p:sp>
          <p:nvSpPr>
            <p:cNvPr id="25" name="任意多边形: 形状 24"/>
            <p:cNvSpPr/>
            <p:nvPr userDrawn="1"/>
          </p:nvSpPr>
          <p:spPr>
            <a:xfrm>
              <a:off x="5834865" y="0"/>
              <a:ext cx="1600414" cy="1120268"/>
            </a:xfrm>
            <a:custGeom>
              <a:avLst/>
              <a:gdLst>
                <a:gd name="connsiteX0" fmla="*/ 0 w 1600414"/>
                <a:gd name="connsiteY0" fmla="*/ 0 h 1120268"/>
                <a:gd name="connsiteX1" fmla="*/ 1600414 w 1600414"/>
                <a:gd name="connsiteY1" fmla="*/ 0 h 1120268"/>
                <a:gd name="connsiteX2" fmla="*/ 1600414 w 1600414"/>
                <a:gd name="connsiteY2" fmla="*/ 1120268 h 1120268"/>
                <a:gd name="connsiteX3" fmla="*/ 0 w 1600414"/>
                <a:gd name="connsiteY3" fmla="*/ 1120268 h 1120268"/>
                <a:gd name="connsiteX4" fmla="*/ 0 w 1600414"/>
                <a:gd name="connsiteY4" fmla="*/ 0 h 1120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4" h="1120268">
                  <a:moveTo>
                    <a:pt x="0" y="0"/>
                  </a:moveTo>
                  <a:lnTo>
                    <a:pt x="1600414" y="0"/>
                  </a:lnTo>
                  <a:lnTo>
                    <a:pt x="1600414" y="1120268"/>
                  </a:lnTo>
                  <a:lnTo>
                    <a:pt x="0" y="112026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26" name="任意多边形: 形状 25"/>
            <p:cNvSpPr/>
            <p:nvPr userDrawn="1"/>
          </p:nvSpPr>
          <p:spPr>
            <a:xfrm>
              <a:off x="7464079" y="0"/>
              <a:ext cx="1600414" cy="1120268"/>
            </a:xfrm>
            <a:custGeom>
              <a:avLst/>
              <a:gdLst>
                <a:gd name="connsiteX0" fmla="*/ 0 w 1600414"/>
                <a:gd name="connsiteY0" fmla="*/ 0 h 1120268"/>
                <a:gd name="connsiteX1" fmla="*/ 1600414 w 1600414"/>
                <a:gd name="connsiteY1" fmla="*/ 0 h 1120268"/>
                <a:gd name="connsiteX2" fmla="*/ 1600414 w 1600414"/>
                <a:gd name="connsiteY2" fmla="*/ 1120268 h 1120268"/>
                <a:gd name="connsiteX3" fmla="*/ 0 w 1600414"/>
                <a:gd name="connsiteY3" fmla="*/ 1120268 h 1120268"/>
                <a:gd name="connsiteX4" fmla="*/ 0 w 1600414"/>
                <a:gd name="connsiteY4" fmla="*/ 0 h 1120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4" h="1120268">
                  <a:moveTo>
                    <a:pt x="0" y="0"/>
                  </a:moveTo>
                  <a:lnTo>
                    <a:pt x="1600414" y="0"/>
                  </a:lnTo>
                  <a:lnTo>
                    <a:pt x="1600414" y="1120268"/>
                  </a:lnTo>
                  <a:lnTo>
                    <a:pt x="0" y="112026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27" name="任意多边形: 形状 26"/>
            <p:cNvSpPr/>
            <p:nvPr userDrawn="1"/>
          </p:nvSpPr>
          <p:spPr>
            <a:xfrm>
              <a:off x="9093293" y="0"/>
              <a:ext cx="1600413" cy="1120268"/>
            </a:xfrm>
            <a:custGeom>
              <a:avLst/>
              <a:gdLst>
                <a:gd name="connsiteX0" fmla="*/ 0 w 1600413"/>
                <a:gd name="connsiteY0" fmla="*/ 0 h 1120268"/>
                <a:gd name="connsiteX1" fmla="*/ 1600413 w 1600413"/>
                <a:gd name="connsiteY1" fmla="*/ 0 h 1120268"/>
                <a:gd name="connsiteX2" fmla="*/ 1600413 w 1600413"/>
                <a:gd name="connsiteY2" fmla="*/ 1120268 h 1120268"/>
                <a:gd name="connsiteX3" fmla="*/ 0 w 1600413"/>
                <a:gd name="connsiteY3" fmla="*/ 1120268 h 1120268"/>
                <a:gd name="connsiteX4" fmla="*/ 0 w 1600413"/>
                <a:gd name="connsiteY4" fmla="*/ 0 h 1120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3" h="1120268">
                  <a:moveTo>
                    <a:pt x="0" y="0"/>
                  </a:moveTo>
                  <a:lnTo>
                    <a:pt x="1600413" y="0"/>
                  </a:lnTo>
                  <a:lnTo>
                    <a:pt x="1600413" y="1120268"/>
                  </a:lnTo>
                  <a:lnTo>
                    <a:pt x="0" y="112026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28" name="任意多边形: 形状 27"/>
            <p:cNvSpPr/>
            <p:nvPr userDrawn="1"/>
          </p:nvSpPr>
          <p:spPr>
            <a:xfrm>
              <a:off x="5834865" y="1149069"/>
              <a:ext cx="1600414" cy="1120267"/>
            </a:xfrm>
            <a:custGeom>
              <a:avLst/>
              <a:gdLst>
                <a:gd name="connsiteX0" fmla="*/ 0 w 1600414"/>
                <a:gd name="connsiteY0" fmla="*/ 0 h 1120267"/>
                <a:gd name="connsiteX1" fmla="*/ 1600414 w 1600414"/>
                <a:gd name="connsiteY1" fmla="*/ 0 h 1120267"/>
                <a:gd name="connsiteX2" fmla="*/ 1600414 w 1600414"/>
                <a:gd name="connsiteY2" fmla="*/ 1120267 h 1120267"/>
                <a:gd name="connsiteX3" fmla="*/ 0 w 1600414"/>
                <a:gd name="connsiteY3" fmla="*/ 1120267 h 1120267"/>
                <a:gd name="connsiteX4" fmla="*/ 0 w 1600414"/>
                <a:gd name="connsiteY4" fmla="*/ 0 h 112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4" h="1120267">
                  <a:moveTo>
                    <a:pt x="0" y="0"/>
                  </a:moveTo>
                  <a:lnTo>
                    <a:pt x="1600414" y="0"/>
                  </a:lnTo>
                  <a:lnTo>
                    <a:pt x="1600414" y="1120267"/>
                  </a:lnTo>
                  <a:lnTo>
                    <a:pt x="0" y="112026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29" name="任意多边形: 形状 28"/>
            <p:cNvSpPr/>
            <p:nvPr userDrawn="1"/>
          </p:nvSpPr>
          <p:spPr>
            <a:xfrm>
              <a:off x="7464079" y="1149069"/>
              <a:ext cx="1600414" cy="1120267"/>
            </a:xfrm>
            <a:custGeom>
              <a:avLst/>
              <a:gdLst>
                <a:gd name="connsiteX0" fmla="*/ 0 w 1600414"/>
                <a:gd name="connsiteY0" fmla="*/ 0 h 1120267"/>
                <a:gd name="connsiteX1" fmla="*/ 1600414 w 1600414"/>
                <a:gd name="connsiteY1" fmla="*/ 0 h 1120267"/>
                <a:gd name="connsiteX2" fmla="*/ 1600414 w 1600414"/>
                <a:gd name="connsiteY2" fmla="*/ 1120267 h 1120267"/>
                <a:gd name="connsiteX3" fmla="*/ 0 w 1600414"/>
                <a:gd name="connsiteY3" fmla="*/ 1120267 h 1120267"/>
                <a:gd name="connsiteX4" fmla="*/ 0 w 1600414"/>
                <a:gd name="connsiteY4" fmla="*/ 0 h 112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4" h="1120267">
                  <a:moveTo>
                    <a:pt x="0" y="0"/>
                  </a:moveTo>
                  <a:lnTo>
                    <a:pt x="1600414" y="0"/>
                  </a:lnTo>
                  <a:lnTo>
                    <a:pt x="1600414" y="1120267"/>
                  </a:lnTo>
                  <a:lnTo>
                    <a:pt x="0" y="112026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30" name="任意多边形: 形状 29"/>
            <p:cNvSpPr/>
            <p:nvPr userDrawn="1"/>
          </p:nvSpPr>
          <p:spPr>
            <a:xfrm>
              <a:off x="9093293" y="1149069"/>
              <a:ext cx="1600413" cy="1120267"/>
            </a:xfrm>
            <a:custGeom>
              <a:avLst/>
              <a:gdLst>
                <a:gd name="connsiteX0" fmla="*/ 0 w 1600413"/>
                <a:gd name="connsiteY0" fmla="*/ 0 h 1120267"/>
                <a:gd name="connsiteX1" fmla="*/ 1600413 w 1600413"/>
                <a:gd name="connsiteY1" fmla="*/ 0 h 1120267"/>
                <a:gd name="connsiteX2" fmla="*/ 1600413 w 1600413"/>
                <a:gd name="connsiteY2" fmla="*/ 1120267 h 1120267"/>
                <a:gd name="connsiteX3" fmla="*/ 0 w 1600413"/>
                <a:gd name="connsiteY3" fmla="*/ 1120267 h 1120267"/>
                <a:gd name="connsiteX4" fmla="*/ 0 w 1600413"/>
                <a:gd name="connsiteY4" fmla="*/ 0 h 112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3" h="1120267">
                  <a:moveTo>
                    <a:pt x="0" y="0"/>
                  </a:moveTo>
                  <a:lnTo>
                    <a:pt x="1600413" y="0"/>
                  </a:lnTo>
                  <a:lnTo>
                    <a:pt x="1600413" y="1120267"/>
                  </a:lnTo>
                  <a:lnTo>
                    <a:pt x="0" y="112026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31" name="任意多边形: 形状 30"/>
            <p:cNvSpPr/>
            <p:nvPr userDrawn="1"/>
          </p:nvSpPr>
          <p:spPr>
            <a:xfrm>
              <a:off x="5834865" y="2298136"/>
              <a:ext cx="1600414" cy="1120267"/>
            </a:xfrm>
            <a:custGeom>
              <a:avLst/>
              <a:gdLst>
                <a:gd name="connsiteX0" fmla="*/ 0 w 1600414"/>
                <a:gd name="connsiteY0" fmla="*/ 0 h 1120267"/>
                <a:gd name="connsiteX1" fmla="*/ 1600414 w 1600414"/>
                <a:gd name="connsiteY1" fmla="*/ 0 h 1120267"/>
                <a:gd name="connsiteX2" fmla="*/ 1600414 w 1600414"/>
                <a:gd name="connsiteY2" fmla="*/ 1120267 h 1120267"/>
                <a:gd name="connsiteX3" fmla="*/ 0 w 1600414"/>
                <a:gd name="connsiteY3" fmla="*/ 1120267 h 1120267"/>
                <a:gd name="connsiteX4" fmla="*/ 0 w 1600414"/>
                <a:gd name="connsiteY4" fmla="*/ 0 h 112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4" h="1120267">
                  <a:moveTo>
                    <a:pt x="0" y="0"/>
                  </a:moveTo>
                  <a:lnTo>
                    <a:pt x="1600414" y="0"/>
                  </a:lnTo>
                  <a:lnTo>
                    <a:pt x="1600414" y="1120267"/>
                  </a:lnTo>
                  <a:lnTo>
                    <a:pt x="0" y="112026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32" name="任意多边形: 形状 31"/>
            <p:cNvSpPr/>
            <p:nvPr userDrawn="1"/>
          </p:nvSpPr>
          <p:spPr>
            <a:xfrm>
              <a:off x="7464079" y="2298136"/>
              <a:ext cx="1600414" cy="1120267"/>
            </a:xfrm>
            <a:custGeom>
              <a:avLst/>
              <a:gdLst>
                <a:gd name="connsiteX0" fmla="*/ 0 w 1600414"/>
                <a:gd name="connsiteY0" fmla="*/ 0 h 1120267"/>
                <a:gd name="connsiteX1" fmla="*/ 1600414 w 1600414"/>
                <a:gd name="connsiteY1" fmla="*/ 0 h 1120267"/>
                <a:gd name="connsiteX2" fmla="*/ 1600414 w 1600414"/>
                <a:gd name="connsiteY2" fmla="*/ 1120267 h 1120267"/>
                <a:gd name="connsiteX3" fmla="*/ 0 w 1600414"/>
                <a:gd name="connsiteY3" fmla="*/ 1120267 h 1120267"/>
                <a:gd name="connsiteX4" fmla="*/ 0 w 1600414"/>
                <a:gd name="connsiteY4" fmla="*/ 0 h 112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4" h="1120267">
                  <a:moveTo>
                    <a:pt x="0" y="0"/>
                  </a:moveTo>
                  <a:lnTo>
                    <a:pt x="1600414" y="0"/>
                  </a:lnTo>
                  <a:lnTo>
                    <a:pt x="1600414" y="1120267"/>
                  </a:lnTo>
                  <a:lnTo>
                    <a:pt x="0" y="112026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33" name="任意多边形: 形状 32"/>
            <p:cNvSpPr/>
            <p:nvPr userDrawn="1"/>
          </p:nvSpPr>
          <p:spPr>
            <a:xfrm>
              <a:off x="9093293" y="2298136"/>
              <a:ext cx="1600413" cy="1120267"/>
            </a:xfrm>
            <a:custGeom>
              <a:avLst/>
              <a:gdLst>
                <a:gd name="connsiteX0" fmla="*/ 0 w 1600413"/>
                <a:gd name="connsiteY0" fmla="*/ 0 h 1120267"/>
                <a:gd name="connsiteX1" fmla="*/ 1600413 w 1600413"/>
                <a:gd name="connsiteY1" fmla="*/ 0 h 1120267"/>
                <a:gd name="connsiteX2" fmla="*/ 1600413 w 1600413"/>
                <a:gd name="connsiteY2" fmla="*/ 1120267 h 1120267"/>
                <a:gd name="connsiteX3" fmla="*/ 0 w 1600413"/>
                <a:gd name="connsiteY3" fmla="*/ 1120267 h 1120267"/>
                <a:gd name="connsiteX4" fmla="*/ 0 w 1600413"/>
                <a:gd name="connsiteY4" fmla="*/ 0 h 112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3" h="1120267">
                  <a:moveTo>
                    <a:pt x="0" y="0"/>
                  </a:moveTo>
                  <a:lnTo>
                    <a:pt x="1600413" y="0"/>
                  </a:lnTo>
                  <a:lnTo>
                    <a:pt x="1600413" y="1120267"/>
                  </a:lnTo>
                  <a:lnTo>
                    <a:pt x="0" y="112026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34" name="任意多边形: 形状 33"/>
            <p:cNvSpPr/>
            <p:nvPr userDrawn="1"/>
          </p:nvSpPr>
          <p:spPr>
            <a:xfrm>
              <a:off x="5834865" y="3447202"/>
              <a:ext cx="1600414" cy="1120266"/>
            </a:xfrm>
            <a:custGeom>
              <a:avLst/>
              <a:gdLst>
                <a:gd name="connsiteX0" fmla="*/ 0 w 1600414"/>
                <a:gd name="connsiteY0" fmla="*/ 0 h 1120266"/>
                <a:gd name="connsiteX1" fmla="*/ 1600414 w 1600414"/>
                <a:gd name="connsiteY1" fmla="*/ 0 h 1120266"/>
                <a:gd name="connsiteX2" fmla="*/ 1600414 w 1600414"/>
                <a:gd name="connsiteY2" fmla="*/ 1120266 h 1120266"/>
                <a:gd name="connsiteX3" fmla="*/ 0 w 1600414"/>
                <a:gd name="connsiteY3" fmla="*/ 1120266 h 1120266"/>
                <a:gd name="connsiteX4" fmla="*/ 0 w 1600414"/>
                <a:gd name="connsiteY4" fmla="*/ 0 h 1120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4" h="1120266">
                  <a:moveTo>
                    <a:pt x="0" y="0"/>
                  </a:moveTo>
                  <a:lnTo>
                    <a:pt x="1600414" y="0"/>
                  </a:lnTo>
                  <a:lnTo>
                    <a:pt x="1600414" y="1120266"/>
                  </a:lnTo>
                  <a:lnTo>
                    <a:pt x="0" y="112026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35" name="任意多边形: 形状 34"/>
            <p:cNvSpPr/>
            <p:nvPr userDrawn="1"/>
          </p:nvSpPr>
          <p:spPr>
            <a:xfrm>
              <a:off x="7464079" y="3447202"/>
              <a:ext cx="1600414" cy="1120266"/>
            </a:xfrm>
            <a:custGeom>
              <a:avLst/>
              <a:gdLst>
                <a:gd name="connsiteX0" fmla="*/ 0 w 1600414"/>
                <a:gd name="connsiteY0" fmla="*/ 0 h 1120266"/>
                <a:gd name="connsiteX1" fmla="*/ 1600414 w 1600414"/>
                <a:gd name="connsiteY1" fmla="*/ 0 h 1120266"/>
                <a:gd name="connsiteX2" fmla="*/ 1600414 w 1600414"/>
                <a:gd name="connsiteY2" fmla="*/ 1120266 h 1120266"/>
                <a:gd name="connsiteX3" fmla="*/ 0 w 1600414"/>
                <a:gd name="connsiteY3" fmla="*/ 1120266 h 1120266"/>
                <a:gd name="connsiteX4" fmla="*/ 0 w 1600414"/>
                <a:gd name="connsiteY4" fmla="*/ 0 h 1120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4" h="1120266">
                  <a:moveTo>
                    <a:pt x="0" y="0"/>
                  </a:moveTo>
                  <a:lnTo>
                    <a:pt x="1600414" y="0"/>
                  </a:lnTo>
                  <a:lnTo>
                    <a:pt x="1600414" y="1120266"/>
                  </a:lnTo>
                  <a:lnTo>
                    <a:pt x="0" y="112026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36" name="任意多边形: 形状 35"/>
            <p:cNvSpPr/>
            <p:nvPr userDrawn="1"/>
          </p:nvSpPr>
          <p:spPr>
            <a:xfrm>
              <a:off x="9093293" y="3447202"/>
              <a:ext cx="1600413" cy="1120266"/>
            </a:xfrm>
            <a:custGeom>
              <a:avLst/>
              <a:gdLst>
                <a:gd name="connsiteX0" fmla="*/ 0 w 1600413"/>
                <a:gd name="connsiteY0" fmla="*/ 0 h 1120266"/>
                <a:gd name="connsiteX1" fmla="*/ 1600413 w 1600413"/>
                <a:gd name="connsiteY1" fmla="*/ 0 h 1120266"/>
                <a:gd name="connsiteX2" fmla="*/ 1600413 w 1600413"/>
                <a:gd name="connsiteY2" fmla="*/ 1120266 h 1120266"/>
                <a:gd name="connsiteX3" fmla="*/ 0 w 1600413"/>
                <a:gd name="connsiteY3" fmla="*/ 1120266 h 1120266"/>
                <a:gd name="connsiteX4" fmla="*/ 0 w 1600413"/>
                <a:gd name="connsiteY4" fmla="*/ 0 h 1120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3" h="1120266">
                  <a:moveTo>
                    <a:pt x="0" y="0"/>
                  </a:moveTo>
                  <a:lnTo>
                    <a:pt x="1600413" y="0"/>
                  </a:lnTo>
                  <a:lnTo>
                    <a:pt x="1600413" y="1120266"/>
                  </a:lnTo>
                  <a:lnTo>
                    <a:pt x="0" y="112026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37" name="任意多边形: 形状 36"/>
            <p:cNvSpPr/>
            <p:nvPr userDrawn="1"/>
          </p:nvSpPr>
          <p:spPr>
            <a:xfrm>
              <a:off x="5834865" y="4596269"/>
              <a:ext cx="1600414" cy="1120267"/>
            </a:xfrm>
            <a:custGeom>
              <a:avLst/>
              <a:gdLst>
                <a:gd name="connsiteX0" fmla="*/ 0 w 1600414"/>
                <a:gd name="connsiteY0" fmla="*/ 0 h 1120267"/>
                <a:gd name="connsiteX1" fmla="*/ 1600414 w 1600414"/>
                <a:gd name="connsiteY1" fmla="*/ 0 h 1120267"/>
                <a:gd name="connsiteX2" fmla="*/ 1600414 w 1600414"/>
                <a:gd name="connsiteY2" fmla="*/ 1120267 h 1120267"/>
                <a:gd name="connsiteX3" fmla="*/ 0 w 1600414"/>
                <a:gd name="connsiteY3" fmla="*/ 1120267 h 1120267"/>
                <a:gd name="connsiteX4" fmla="*/ 0 w 1600414"/>
                <a:gd name="connsiteY4" fmla="*/ 0 h 112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4" h="1120267">
                  <a:moveTo>
                    <a:pt x="0" y="0"/>
                  </a:moveTo>
                  <a:lnTo>
                    <a:pt x="1600414" y="0"/>
                  </a:lnTo>
                  <a:lnTo>
                    <a:pt x="1600414" y="1120267"/>
                  </a:lnTo>
                  <a:lnTo>
                    <a:pt x="0" y="112026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38" name="任意多边形: 形状 37"/>
            <p:cNvSpPr/>
            <p:nvPr userDrawn="1"/>
          </p:nvSpPr>
          <p:spPr>
            <a:xfrm>
              <a:off x="7464079" y="4596269"/>
              <a:ext cx="1600414" cy="1120267"/>
            </a:xfrm>
            <a:custGeom>
              <a:avLst/>
              <a:gdLst>
                <a:gd name="connsiteX0" fmla="*/ 0 w 1600414"/>
                <a:gd name="connsiteY0" fmla="*/ 0 h 1120267"/>
                <a:gd name="connsiteX1" fmla="*/ 1600414 w 1600414"/>
                <a:gd name="connsiteY1" fmla="*/ 0 h 1120267"/>
                <a:gd name="connsiteX2" fmla="*/ 1600414 w 1600414"/>
                <a:gd name="connsiteY2" fmla="*/ 1120267 h 1120267"/>
                <a:gd name="connsiteX3" fmla="*/ 0 w 1600414"/>
                <a:gd name="connsiteY3" fmla="*/ 1120267 h 1120267"/>
                <a:gd name="connsiteX4" fmla="*/ 0 w 1600414"/>
                <a:gd name="connsiteY4" fmla="*/ 0 h 112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4" h="1120267">
                  <a:moveTo>
                    <a:pt x="0" y="0"/>
                  </a:moveTo>
                  <a:lnTo>
                    <a:pt x="1600414" y="0"/>
                  </a:lnTo>
                  <a:lnTo>
                    <a:pt x="1600414" y="1120267"/>
                  </a:lnTo>
                  <a:lnTo>
                    <a:pt x="0" y="112026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39" name="任意多边形: 形状 38"/>
            <p:cNvSpPr/>
            <p:nvPr userDrawn="1"/>
          </p:nvSpPr>
          <p:spPr>
            <a:xfrm>
              <a:off x="9093293" y="4596269"/>
              <a:ext cx="1600413" cy="1120267"/>
            </a:xfrm>
            <a:custGeom>
              <a:avLst/>
              <a:gdLst>
                <a:gd name="connsiteX0" fmla="*/ 0 w 1600413"/>
                <a:gd name="connsiteY0" fmla="*/ 0 h 1120267"/>
                <a:gd name="connsiteX1" fmla="*/ 1600413 w 1600413"/>
                <a:gd name="connsiteY1" fmla="*/ 0 h 1120267"/>
                <a:gd name="connsiteX2" fmla="*/ 1600413 w 1600413"/>
                <a:gd name="connsiteY2" fmla="*/ 1120267 h 1120267"/>
                <a:gd name="connsiteX3" fmla="*/ 0 w 1600413"/>
                <a:gd name="connsiteY3" fmla="*/ 1120267 h 1120267"/>
                <a:gd name="connsiteX4" fmla="*/ 0 w 1600413"/>
                <a:gd name="connsiteY4" fmla="*/ 0 h 112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3" h="1120267">
                  <a:moveTo>
                    <a:pt x="0" y="0"/>
                  </a:moveTo>
                  <a:lnTo>
                    <a:pt x="1600413" y="0"/>
                  </a:lnTo>
                  <a:lnTo>
                    <a:pt x="1600413" y="1120267"/>
                  </a:lnTo>
                  <a:lnTo>
                    <a:pt x="0" y="112026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40" name="任意多边形: 形状 39"/>
            <p:cNvSpPr/>
            <p:nvPr userDrawn="1"/>
          </p:nvSpPr>
          <p:spPr>
            <a:xfrm>
              <a:off x="5834865" y="5745336"/>
              <a:ext cx="1600414" cy="1112665"/>
            </a:xfrm>
            <a:custGeom>
              <a:avLst/>
              <a:gdLst>
                <a:gd name="connsiteX0" fmla="*/ 0 w 1600414"/>
                <a:gd name="connsiteY0" fmla="*/ 0 h 1112665"/>
                <a:gd name="connsiteX1" fmla="*/ 1600414 w 1600414"/>
                <a:gd name="connsiteY1" fmla="*/ 0 h 1112665"/>
                <a:gd name="connsiteX2" fmla="*/ 1600414 w 1600414"/>
                <a:gd name="connsiteY2" fmla="*/ 1112665 h 1112665"/>
                <a:gd name="connsiteX3" fmla="*/ 0 w 1600414"/>
                <a:gd name="connsiteY3" fmla="*/ 1112665 h 1112665"/>
                <a:gd name="connsiteX4" fmla="*/ 0 w 1600414"/>
                <a:gd name="connsiteY4" fmla="*/ 0 h 1112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4" h="1112665">
                  <a:moveTo>
                    <a:pt x="0" y="0"/>
                  </a:moveTo>
                  <a:lnTo>
                    <a:pt x="1600414" y="0"/>
                  </a:lnTo>
                  <a:lnTo>
                    <a:pt x="1600414" y="1112665"/>
                  </a:lnTo>
                  <a:lnTo>
                    <a:pt x="0" y="111266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41" name="任意多边形: 形状 40"/>
            <p:cNvSpPr/>
            <p:nvPr userDrawn="1"/>
          </p:nvSpPr>
          <p:spPr>
            <a:xfrm>
              <a:off x="7464079" y="5745336"/>
              <a:ext cx="1600414" cy="1112665"/>
            </a:xfrm>
            <a:custGeom>
              <a:avLst/>
              <a:gdLst>
                <a:gd name="connsiteX0" fmla="*/ 0 w 1600414"/>
                <a:gd name="connsiteY0" fmla="*/ 0 h 1112665"/>
                <a:gd name="connsiteX1" fmla="*/ 1600414 w 1600414"/>
                <a:gd name="connsiteY1" fmla="*/ 0 h 1112665"/>
                <a:gd name="connsiteX2" fmla="*/ 1600414 w 1600414"/>
                <a:gd name="connsiteY2" fmla="*/ 1112665 h 1112665"/>
                <a:gd name="connsiteX3" fmla="*/ 0 w 1600414"/>
                <a:gd name="connsiteY3" fmla="*/ 1112665 h 1112665"/>
                <a:gd name="connsiteX4" fmla="*/ 0 w 1600414"/>
                <a:gd name="connsiteY4" fmla="*/ 0 h 1112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4" h="1112665">
                  <a:moveTo>
                    <a:pt x="0" y="0"/>
                  </a:moveTo>
                  <a:lnTo>
                    <a:pt x="1600414" y="0"/>
                  </a:lnTo>
                  <a:lnTo>
                    <a:pt x="1600414" y="1112665"/>
                  </a:lnTo>
                  <a:lnTo>
                    <a:pt x="0" y="111266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42" name="任意多边形: 形状 41"/>
            <p:cNvSpPr/>
            <p:nvPr userDrawn="1"/>
          </p:nvSpPr>
          <p:spPr>
            <a:xfrm>
              <a:off x="9093293" y="5745336"/>
              <a:ext cx="1600413" cy="1112665"/>
            </a:xfrm>
            <a:custGeom>
              <a:avLst/>
              <a:gdLst>
                <a:gd name="connsiteX0" fmla="*/ 0 w 1600413"/>
                <a:gd name="connsiteY0" fmla="*/ 0 h 1112665"/>
                <a:gd name="connsiteX1" fmla="*/ 1600413 w 1600413"/>
                <a:gd name="connsiteY1" fmla="*/ 0 h 1112665"/>
                <a:gd name="connsiteX2" fmla="*/ 1600413 w 1600413"/>
                <a:gd name="connsiteY2" fmla="*/ 1112665 h 1112665"/>
                <a:gd name="connsiteX3" fmla="*/ 0 w 1600413"/>
                <a:gd name="connsiteY3" fmla="*/ 1112665 h 1112665"/>
                <a:gd name="connsiteX4" fmla="*/ 0 w 1600413"/>
                <a:gd name="connsiteY4" fmla="*/ 0 h 1112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13" h="1112665">
                  <a:moveTo>
                    <a:pt x="0" y="0"/>
                  </a:moveTo>
                  <a:lnTo>
                    <a:pt x="1600413" y="0"/>
                  </a:lnTo>
                  <a:lnTo>
                    <a:pt x="1600413" y="1112665"/>
                  </a:lnTo>
                  <a:lnTo>
                    <a:pt x="0" y="111266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章节页">
    <p:bg>
      <p:bgPr>
        <a:solidFill>
          <a:schemeClr val="bg1"/>
        </a:solidFill>
        <a:effectLst/>
      </p:bgPr>
    </p:bg>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cxnSp>
        <p:nvCxnSpPr>
          <p:cNvPr id="70" name="直接连接符 69"/>
          <p:cNvCxnSpPr/>
          <p:nvPr userDrawn="1"/>
        </p:nvCxnSpPr>
        <p:spPr>
          <a:xfrm>
            <a:off x="996403" y="3428999"/>
            <a:ext cx="377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占位符 3"/>
          <p:cNvSpPr>
            <a:spLocks noGrp="1"/>
          </p:cNvSpPr>
          <p:nvPr>
            <p:ph type="body" sz="quarter" idx="10" hasCustomPrompt="1"/>
          </p:nvPr>
        </p:nvSpPr>
        <p:spPr>
          <a:xfrm>
            <a:off x="2465501" y="2552244"/>
            <a:ext cx="5716686" cy="707886"/>
          </a:xfrm>
        </p:spPr>
        <p:txBody>
          <a:bodyPr anchor="ctr" anchorCtr="0">
            <a:normAutofit/>
          </a:bodyPr>
          <a:lstStyle>
            <a:lvl1pPr marL="0" indent="0">
              <a:buFontTx/>
              <a:buNone/>
              <a:defRPr kumimoji="0" lang="zh-CN" altLang="en-US" sz="4000" b="1" i="0" u="none" strike="noStrike" kern="1200" cap="none" spc="0" normalizeH="0" baseline="0" dirty="0" smtClean="0">
                <a:ln>
                  <a:noFill/>
                </a:ln>
                <a:solidFill>
                  <a:prstClr val="white"/>
                </a:solidFill>
                <a:effectLst/>
                <a:uLnTx/>
                <a:uFillTx/>
                <a:latin typeface="Arial" panose="020B0604020202020204"/>
                <a:ea typeface="微软雅黑" panose="020B0503020204020204" pitchFamily="34" charset="-122"/>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XX</a:t>
            </a:r>
            <a:endParaRPr lang="zh-CN" altLang="en-US" dirty="0"/>
          </a:p>
        </p:txBody>
      </p:sp>
      <p:sp>
        <p:nvSpPr>
          <p:cNvPr id="127" name="文本占位符 3"/>
          <p:cNvSpPr>
            <a:spLocks noGrp="1"/>
          </p:cNvSpPr>
          <p:nvPr>
            <p:ph type="body" sz="quarter" idx="11" hasCustomPrompt="1"/>
          </p:nvPr>
        </p:nvSpPr>
        <p:spPr>
          <a:xfrm>
            <a:off x="882188" y="3684327"/>
            <a:ext cx="7299999" cy="887667"/>
          </a:xfrm>
        </p:spPr>
        <p:txBody>
          <a:bodyPr>
            <a:noAutofit/>
          </a:bodyPr>
          <a:lstStyle>
            <a:lvl1pPr marL="0" indent="0">
              <a:buFontTx/>
              <a:buNone/>
              <a:defRPr lang="zh-CN" altLang="en-US" sz="4800" b="1" kern="1200" spc="400" dirty="0" smtClean="0">
                <a:solidFill>
                  <a:prstClr val="white"/>
                </a:solidFill>
                <a:latin typeface="Arial" panose="020B0604020202020204"/>
                <a:ea typeface="微软雅黑" panose="020B0503020204020204" pitchFamily="34" charset="-122"/>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输入标题文本</a:t>
            </a:r>
            <a:endParaRPr lang="zh-CN" altLang="en-US" dirty="0"/>
          </a:p>
        </p:txBody>
      </p:sp>
      <p:pic>
        <p:nvPicPr>
          <p:cNvPr id="128" name="图形 12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63687" y="1559486"/>
            <a:ext cx="5172316" cy="3739027"/>
          </a:xfrm>
          <a:prstGeom prst="rect">
            <a:avLst/>
          </a:prstGeom>
        </p:spPr>
      </p:pic>
      <p:sp>
        <p:nvSpPr>
          <p:cNvPr id="5" name="矩形 4"/>
          <p:cNvSpPr/>
          <p:nvPr userDrawn="1"/>
        </p:nvSpPr>
        <p:spPr>
          <a:xfrm>
            <a:off x="875308" y="2536911"/>
            <a:ext cx="1503040" cy="707886"/>
          </a:xfrm>
          <a:prstGeom prst="rect">
            <a:avLst/>
          </a:prstGeom>
        </p:spPr>
        <p:txBody>
          <a:bodyPr wrap="none">
            <a:spAutoFit/>
          </a:bodyPr>
          <a:lstStyle/>
          <a:p>
            <a:r>
              <a:rPr kumimoji="0" lang="en-US" altLang="zh-CN" sz="4000" b="0" i="0" u="none" strike="noStrike" kern="1200" cap="none" spc="0" normalizeH="0" baseline="0" dirty="0">
                <a:ln>
                  <a:noFill/>
                </a:ln>
                <a:solidFill>
                  <a:prstClr val="white"/>
                </a:solidFill>
                <a:effectLst/>
                <a:uLnTx/>
                <a:uFillTx/>
                <a:latin typeface="Arial" panose="020B0604020202020204"/>
                <a:ea typeface="微软雅黑" panose="020B0503020204020204" pitchFamily="34" charset="-122"/>
                <a:cs typeface="+mn-ea"/>
              </a:rPr>
              <a:t>PART</a:t>
            </a:r>
            <a:endParaRPr kumimoji="0" lang="zh-CN" altLang="en-US" sz="4000" b="0" i="0" u="none" strike="noStrike" kern="1200" cap="none" spc="0" normalizeH="0" baseline="0" dirty="0">
              <a:ln>
                <a:noFill/>
              </a:ln>
              <a:solidFill>
                <a:prstClr val="white"/>
              </a:solidFill>
              <a:effectLst/>
              <a:uLnTx/>
              <a:uFillTx/>
              <a:latin typeface="Arial" panose="020B0604020202020204"/>
              <a:ea typeface="微软雅黑" panose="020B0503020204020204" pitchFamily="34" charset="-122"/>
              <a:cs typeface="+mn-ea"/>
            </a:endParaRPr>
          </a:p>
        </p:txBody>
      </p:sp>
      <p:pic>
        <p:nvPicPr>
          <p:cNvPr id="2" name="图片 1" descr="校徽副本"/>
          <p:cNvPicPr>
            <a:picLocks noChangeAspect="1"/>
          </p:cNvPicPr>
          <p:nvPr userDrawn="1"/>
        </p:nvPicPr>
        <p:blipFill>
          <a:blip r:embed="rId4"/>
          <a:stretch>
            <a:fillRect/>
          </a:stretch>
        </p:blipFill>
        <p:spPr>
          <a:xfrm>
            <a:off x="511175" y="548640"/>
            <a:ext cx="1347470" cy="1010920"/>
          </a:xfrm>
          <a:prstGeom prst="rect">
            <a:avLst/>
          </a:prstGeom>
        </p:spPr>
      </p:pic>
      <p:pic>
        <p:nvPicPr>
          <p:cNvPr id="8198" name="Picture 2" descr="C:\Users\Administrator\Desktop\图片11副本.png图片11副本"/>
          <p:cNvPicPr>
            <a:picLocks noChangeAspect="1"/>
          </p:cNvPicPr>
          <p:nvPr userDrawn="1"/>
        </p:nvPicPr>
        <p:blipFill>
          <a:blip r:embed="rId5"/>
          <a:srcRect/>
          <a:stretch>
            <a:fillRect/>
          </a:stretch>
        </p:blipFill>
        <p:spPr>
          <a:xfrm>
            <a:off x="1513205" y="641668"/>
            <a:ext cx="3380740" cy="885190"/>
          </a:xfrm>
          <a:prstGeom prst="rect">
            <a:avLst/>
          </a:prstGeom>
          <a:noFill/>
          <a:ln w="9525">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6F146F-6E62-4002-B76A-A399B2EA02FE}" type="datetimeFigureOut">
              <a:rPr lang="zh-CN" altLang="en-US" smtClean="0"/>
            </a:fld>
            <a:endParaRPr lang="zh-CN" altLang="en-US" dirty="0"/>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63" name="椭圆 62"/>
          <p:cNvSpPr/>
          <p:nvPr userDrawn="1"/>
        </p:nvSpPr>
        <p:spPr>
          <a:xfrm>
            <a:off x="5197121" y="624817"/>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47" name="标题 1"/>
          <p:cNvSpPr>
            <a:spLocks noGrp="1"/>
          </p:cNvSpPr>
          <p:nvPr>
            <p:ph type="ctrTitle" hasCustomPrompt="1"/>
          </p:nvPr>
        </p:nvSpPr>
        <p:spPr>
          <a:xfrm>
            <a:off x="1615440" y="2929530"/>
            <a:ext cx="8961120" cy="1213643"/>
          </a:xfrm>
        </p:spPr>
        <p:txBody>
          <a:bodyPr anchor="ctr">
            <a:noAutofit/>
          </a:bodyPr>
          <a:lstStyle>
            <a:lvl1pPr algn="ctr">
              <a:defRPr kumimoji="0" lang="zh-CN" altLang="en-US" sz="6000" b="1" i="0" u="none" strike="noStrike" kern="1200" cap="none" spc="400" normalizeH="0" baseline="0" dirty="0">
                <a:ln>
                  <a:noFill/>
                </a:ln>
                <a:solidFill>
                  <a:prstClr val="white"/>
                </a:solidFill>
                <a:effectLst/>
                <a:uLnTx/>
                <a:uFillTx/>
                <a:latin typeface="Arial" panose="020B0604020202020204"/>
                <a:ea typeface="微软雅黑" panose="020B0503020204020204" pitchFamily="34" charset="-122"/>
                <a:cs typeface="+mn-ea"/>
              </a:defRPr>
            </a:lvl1pPr>
          </a:lstStyle>
          <a:p>
            <a:pPr marL="0" marR="0" lvl="0" indent="0" algn="ctr" defTabSz="914400" rtl="0" eaLnBrk="1" fontAlgn="auto" latinLnBrk="0" hangingPunct="1">
              <a:lnSpc>
                <a:spcPct val="110000"/>
              </a:lnSpc>
              <a:spcBef>
                <a:spcPts val="0"/>
              </a:spcBef>
              <a:spcAft>
                <a:spcPts val="0"/>
              </a:spcAft>
              <a:buClrTx/>
              <a:buSzTx/>
              <a:buFontTx/>
              <a:buNone/>
              <a:defRPr/>
            </a:pPr>
            <a:r>
              <a:rPr lang="zh-CN" altLang="en-US" dirty="0"/>
              <a:t>单击此处编辑结束语</a:t>
            </a:r>
            <a:endParaRPr lang="zh-CN" altLang="en-US" dirty="0"/>
          </a:p>
        </p:txBody>
      </p:sp>
      <p:sp>
        <p:nvSpPr>
          <p:cNvPr id="148" name="副标题 2"/>
          <p:cNvSpPr>
            <a:spLocks noGrp="1"/>
          </p:cNvSpPr>
          <p:nvPr>
            <p:ph type="subTitle" idx="1" hasCustomPrompt="1"/>
          </p:nvPr>
        </p:nvSpPr>
        <p:spPr>
          <a:xfrm>
            <a:off x="3105150" y="5630308"/>
            <a:ext cx="5981700" cy="360071"/>
          </a:xfrm>
        </p:spPr>
        <p:txBody>
          <a:bodyPr>
            <a:normAutofit/>
          </a:bodyPr>
          <a:lstStyle>
            <a:lvl1pPr marL="0" indent="0" algn="ctr">
              <a:buNone/>
              <a:defRPr lang="zh-CN" altLang="en-US" sz="1800" kern="1200" dirty="0">
                <a:solidFill>
                  <a:prstClr val="black">
                    <a:lumMod val="75000"/>
                    <a:lumOff val="25000"/>
                  </a:prstClr>
                </a:solidFill>
                <a:latin typeface="Arial" panose="020B0604020202020204"/>
                <a:ea typeface="微软雅黑" panose="020B0503020204020204" pitchFamily="34" charset="-122"/>
                <a:cs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单击此处编辑作者信息</a:t>
            </a:r>
            <a:endParaRPr lang="zh-CN" altLang="en-US" dirty="0"/>
          </a:p>
        </p:txBody>
      </p:sp>
      <p:pic>
        <p:nvPicPr>
          <p:cNvPr id="2" name="图片 1" descr="校徽副本"/>
          <p:cNvPicPr>
            <a:picLocks noChangeAspect="1"/>
          </p:cNvPicPr>
          <p:nvPr userDrawn="1"/>
        </p:nvPicPr>
        <p:blipFill>
          <a:blip r:embed="rId2"/>
          <a:stretch>
            <a:fillRect/>
          </a:stretch>
        </p:blipFill>
        <p:spPr>
          <a:xfrm>
            <a:off x="5044440" y="523240"/>
            <a:ext cx="2259330" cy="16948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rgbClr val="0070C0"/>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cxnSp>
        <p:nvCxnSpPr>
          <p:cNvPr id="70" name="直接连接符 69"/>
          <p:cNvCxnSpPr/>
          <p:nvPr userDrawn="1"/>
        </p:nvCxnSpPr>
        <p:spPr>
          <a:xfrm>
            <a:off x="996403" y="3428999"/>
            <a:ext cx="377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占位符 3"/>
          <p:cNvSpPr>
            <a:spLocks noGrp="1"/>
          </p:cNvSpPr>
          <p:nvPr>
            <p:ph type="body" sz="quarter" idx="10" hasCustomPrompt="1"/>
          </p:nvPr>
        </p:nvSpPr>
        <p:spPr>
          <a:xfrm>
            <a:off x="2465501" y="2552244"/>
            <a:ext cx="5716686" cy="707886"/>
          </a:xfrm>
        </p:spPr>
        <p:txBody>
          <a:bodyPr anchor="ctr" anchorCtr="0">
            <a:normAutofit/>
          </a:bodyPr>
          <a:lstStyle>
            <a:lvl1pPr marL="0" indent="0">
              <a:buFontTx/>
              <a:buNone/>
              <a:defRPr kumimoji="0" lang="zh-CN" altLang="en-US" sz="4000" b="1" i="0" u="none" strike="noStrike" kern="1200" cap="none" spc="0" normalizeH="0" baseline="0" dirty="0" smtClean="0">
                <a:ln>
                  <a:noFill/>
                </a:ln>
                <a:solidFill>
                  <a:prstClr val="white"/>
                </a:solidFill>
                <a:effectLst/>
                <a:uLnTx/>
                <a:uFillTx/>
                <a:latin typeface="Arial" panose="020B0604020202020204"/>
                <a:ea typeface="微软雅黑" panose="020B0503020204020204" pitchFamily="34" charset="-122"/>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XX</a:t>
            </a:r>
            <a:endParaRPr lang="zh-CN" altLang="en-US" dirty="0"/>
          </a:p>
        </p:txBody>
      </p:sp>
      <p:sp>
        <p:nvSpPr>
          <p:cNvPr id="127" name="文本占位符 3"/>
          <p:cNvSpPr>
            <a:spLocks noGrp="1"/>
          </p:cNvSpPr>
          <p:nvPr>
            <p:ph type="body" sz="quarter" idx="11" hasCustomPrompt="1"/>
          </p:nvPr>
        </p:nvSpPr>
        <p:spPr>
          <a:xfrm>
            <a:off x="882188" y="3684327"/>
            <a:ext cx="7299999" cy="887667"/>
          </a:xfrm>
        </p:spPr>
        <p:txBody>
          <a:bodyPr>
            <a:noAutofit/>
          </a:bodyPr>
          <a:lstStyle>
            <a:lvl1pPr marL="0" indent="0">
              <a:buFontTx/>
              <a:buNone/>
              <a:defRPr lang="zh-CN" altLang="en-US" sz="4800" b="1" kern="1200" spc="400" dirty="0" smtClean="0">
                <a:solidFill>
                  <a:prstClr val="white"/>
                </a:solidFill>
                <a:latin typeface="Arial" panose="020B0604020202020204"/>
                <a:ea typeface="微软雅黑" panose="020B0503020204020204" pitchFamily="34" charset="-122"/>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输入标题文本</a:t>
            </a:r>
            <a:endParaRPr lang="zh-CN" altLang="en-US" dirty="0"/>
          </a:p>
        </p:txBody>
      </p:sp>
      <p:pic>
        <p:nvPicPr>
          <p:cNvPr id="128" name="图形 12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63687" y="1559486"/>
            <a:ext cx="5172316" cy="3739027"/>
          </a:xfrm>
          <a:prstGeom prst="rect">
            <a:avLst/>
          </a:prstGeom>
        </p:spPr>
      </p:pic>
      <p:sp>
        <p:nvSpPr>
          <p:cNvPr id="5" name="矩形 4"/>
          <p:cNvSpPr/>
          <p:nvPr userDrawn="1"/>
        </p:nvSpPr>
        <p:spPr>
          <a:xfrm>
            <a:off x="875308" y="2536911"/>
            <a:ext cx="1503040" cy="707886"/>
          </a:xfrm>
          <a:prstGeom prst="rect">
            <a:avLst/>
          </a:prstGeom>
        </p:spPr>
        <p:txBody>
          <a:bodyPr wrap="none">
            <a:spAutoFit/>
          </a:bodyPr>
          <a:lstStyle/>
          <a:p>
            <a:r>
              <a:rPr kumimoji="0" lang="en-US" altLang="zh-CN" sz="4000" b="0" i="0" u="none" strike="noStrike" kern="1200" cap="none" spc="0" normalizeH="0" baseline="0" dirty="0">
                <a:ln>
                  <a:noFill/>
                </a:ln>
                <a:solidFill>
                  <a:prstClr val="white"/>
                </a:solidFill>
                <a:effectLst/>
                <a:uLnTx/>
                <a:uFillTx/>
                <a:latin typeface="Arial" panose="020B0604020202020204"/>
                <a:ea typeface="微软雅黑" panose="020B0503020204020204" pitchFamily="34" charset="-122"/>
                <a:cs typeface="+mn-ea"/>
              </a:rPr>
              <a:t>PART</a:t>
            </a:r>
            <a:endParaRPr kumimoji="0" lang="zh-CN" altLang="en-US" sz="4000" b="0" i="0" u="none" strike="noStrike" kern="1200" cap="none" spc="0" normalizeH="0" baseline="0" dirty="0">
              <a:ln>
                <a:noFill/>
              </a:ln>
              <a:solidFill>
                <a:prstClr val="white"/>
              </a:solidFill>
              <a:effectLst/>
              <a:uLnTx/>
              <a:uFillTx/>
              <a:latin typeface="Arial" panose="020B0604020202020204"/>
              <a:ea typeface="微软雅黑" panose="020B0503020204020204" pitchFamily="34" charset="-122"/>
              <a:cs typeface="+mn-ea"/>
            </a:endParaRPr>
          </a:p>
        </p:txBody>
      </p:sp>
      <p:pic>
        <p:nvPicPr>
          <p:cNvPr id="29" name="图片 28" descr="G:\通用PPT模板创作\参考\20121218院徽正稿4.png20121218院徽正稿4"/>
          <p:cNvPicPr>
            <a:picLocks noChangeAspect="1"/>
          </p:cNvPicPr>
          <p:nvPr userDrawn="1"/>
        </p:nvPicPr>
        <p:blipFill>
          <a:blip r:embed="rId4"/>
          <a:srcRect/>
          <a:stretch>
            <a:fillRect/>
          </a:stretch>
        </p:blipFill>
        <p:spPr>
          <a:xfrm>
            <a:off x="466090" y="604520"/>
            <a:ext cx="4257040" cy="6889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标题">
    <p:spTree>
      <p:nvGrpSpPr>
        <p:cNvPr id="1" name=""/>
        <p:cNvGrpSpPr/>
        <p:nvPr/>
      </p:nvGrpSpPr>
      <p:grpSpPr>
        <a:xfrm>
          <a:off x="0" y="0"/>
          <a:ext cx="0" cy="0"/>
          <a:chOff x="0" y="0"/>
          <a:chExt cx="0" cy="0"/>
        </a:xfrm>
      </p:grpSpPr>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userDrawn="1"/>
        </p:nvGrpSpPr>
        <p:grpSpPr>
          <a:xfrm>
            <a:off x="9546590" y="224790"/>
            <a:ext cx="2620645" cy="604520"/>
            <a:chOff x="9442" y="4164"/>
            <a:chExt cx="6902" cy="1592"/>
          </a:xfrm>
        </p:grpSpPr>
        <p:pic>
          <p:nvPicPr>
            <p:cNvPr id="7" name="图片 6" descr="校徽副本"/>
            <p:cNvPicPr>
              <a:picLocks noChangeAspect="1"/>
            </p:cNvPicPr>
            <p:nvPr userDrawn="1"/>
          </p:nvPicPr>
          <p:blipFill>
            <a:blip r:embed="rId2"/>
            <a:stretch>
              <a:fillRect/>
            </a:stretch>
          </p:blipFill>
          <p:spPr>
            <a:xfrm>
              <a:off x="9442" y="4164"/>
              <a:ext cx="2122" cy="1592"/>
            </a:xfrm>
            <a:prstGeom prst="rect">
              <a:avLst/>
            </a:prstGeom>
          </p:spPr>
        </p:pic>
        <p:pic>
          <p:nvPicPr>
            <p:cNvPr id="8" name="Picture 2" descr="C:\Users\Administrator\Desktop\图片11副本.png图片11副本"/>
            <p:cNvPicPr>
              <a:picLocks noChangeAspect="1"/>
            </p:cNvPicPr>
            <p:nvPr userDrawn="1"/>
          </p:nvPicPr>
          <p:blipFill>
            <a:blip r:embed="rId3"/>
            <a:srcRect/>
            <a:stretch>
              <a:fillRect/>
            </a:stretch>
          </p:blipFill>
          <p:spPr>
            <a:xfrm>
              <a:off x="11020" y="4311"/>
              <a:ext cx="5324" cy="1394"/>
            </a:xfrm>
            <a:prstGeom prst="rect">
              <a:avLst/>
            </a:prstGeom>
            <a:noFill/>
            <a:ln w="9525">
              <a:noFill/>
            </a:ln>
          </p:spPr>
        </p:pic>
      </p:grpSp>
      <p:sp>
        <p:nvSpPr>
          <p:cNvPr id="12" name="Text Box 4"/>
          <p:cNvSpPr txBox="1"/>
          <p:nvPr userDrawn="1"/>
        </p:nvSpPr>
        <p:spPr>
          <a:xfrm>
            <a:off x="10259060" y="6309290"/>
            <a:ext cx="3865880" cy="276999"/>
          </a:xfrm>
          <a:prstGeom prst="rect">
            <a:avLst/>
          </a:prstGeom>
          <a:noFill/>
          <a:ln w="9525">
            <a:noFill/>
          </a:ln>
        </p:spPr>
        <p:txBody>
          <a:bodyPr>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rPr>
              <a:t>南方医科大学康复医学院</a:t>
            </a:r>
            <a:endPar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endParaRPr>
          </a:p>
        </p:txBody>
      </p:sp>
      <p:sp>
        <p:nvSpPr>
          <p:cNvPr id="13" name="Text Box 5"/>
          <p:cNvSpPr txBox="1"/>
          <p:nvPr userDrawn="1"/>
        </p:nvSpPr>
        <p:spPr>
          <a:xfrm>
            <a:off x="10289482" y="6550277"/>
            <a:ext cx="4789170" cy="215444"/>
          </a:xfrm>
          <a:prstGeom prst="rect">
            <a:avLst/>
          </a:prstGeom>
          <a:noFill/>
          <a:ln w="9525">
            <a:noFill/>
          </a:ln>
        </p:spPr>
        <p:txBody>
          <a:bodyPr wrap="square">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en-US" altLang="zh-CN" sz="800" dirty="0">
                <a:solidFill>
                  <a:srgbClr val="000000"/>
                </a:solidFill>
                <a:latin typeface="微软雅黑" panose="020B0503020204020204" pitchFamily="34" charset="-122"/>
                <a:cs typeface="Calibri" panose="020F0502020204030204"/>
                <a:sym typeface="Calibri" panose="020F0502020204030204" charset="0"/>
              </a:rPr>
              <a:t>School of Rehabilitation Sciences</a:t>
            </a:r>
            <a:endParaRPr lang="en-US" altLang="zh-CN" sz="800" dirty="0">
              <a:solidFill>
                <a:srgbClr val="000000"/>
              </a:solidFill>
              <a:latin typeface="微软雅黑" panose="020B0503020204020204" pitchFamily="34" charset="-122"/>
              <a:cs typeface="Calibri" panose="020F0502020204030204"/>
              <a:sym typeface="Calibri" panose="020F0502020204030204" charset="0"/>
            </a:endParaRPr>
          </a:p>
        </p:txBody>
      </p:sp>
      <p:pic>
        <p:nvPicPr>
          <p:cNvPr id="14" name="图片 5"/>
          <p:cNvPicPr>
            <a:picLocks noChangeAspect="1"/>
          </p:cNvPicPr>
          <p:nvPr userDrawn="1"/>
        </p:nvPicPr>
        <p:blipFill>
          <a:blip r:embed="rId4">
            <a:extLst>
              <a:ext uri="{BEBA8EAE-BF5A-486C-A8C5-ECC9F3942E4B}">
                <a14:imgProps xmlns:a14="http://schemas.microsoft.com/office/drawing/2010/main">
                  <a14:imgLayer r:embed="rId5">
                    <a14:imgEffect>
                      <a14:backgroundRemoval t="8000" b="88750" l="10000" r="90000">
                        <a14:foregroundMark x1="43333" y1="23750" x2="43333" y2="23750"/>
                        <a14:foregroundMark x1="39231" y1="23750" x2="39231" y2="23750"/>
                        <a14:foregroundMark x1="36410" y1="18500" x2="28205" y2="27750"/>
                        <a14:foregroundMark x1="26923" y1="35750" x2="18718" y2="46250"/>
                        <a14:foregroundMark x1="22821" y1="53000" x2="35128" y2="68750"/>
                        <a14:foregroundMark x1="45897" y1="74250" x2="63590" y2="67500"/>
                        <a14:foregroundMark x1="52821" y1="34500" x2="58205" y2="51750"/>
                        <a14:foregroundMark x1="50000" y1="17250" x2="63590" y2="25250"/>
                        <a14:foregroundMark x1="50000" y1="62250" x2="50000" y2="62250"/>
                        <a14:foregroundMark x1="13333" y1="83500" x2="82564" y2="88750"/>
                      </a14:backgroundRemoval>
                    </a14:imgEffect>
                  </a14:imgLayer>
                </a14:imgProps>
              </a:ext>
            </a:extLst>
          </a:blip>
          <a:srcRect l="97" t="-1704" r="-97" b="17740"/>
          <a:stretch>
            <a:fillRect/>
          </a:stretch>
        </p:blipFill>
        <p:spPr>
          <a:xfrm>
            <a:off x="9757607" y="6254794"/>
            <a:ext cx="654050" cy="563245"/>
          </a:xfrm>
          <a:prstGeom prst="rect">
            <a:avLst/>
          </a:prstGeom>
          <a:noFill/>
          <a:ln w="9525">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标题&amp;副标题">
    <p:spTree>
      <p:nvGrpSpPr>
        <p:cNvPr id="1" name=""/>
        <p:cNvGrpSpPr/>
        <p:nvPr/>
      </p:nvGrpSpPr>
      <p:grpSpPr>
        <a:xfrm>
          <a:off x="0" y="0"/>
          <a:ext cx="0" cy="0"/>
          <a:chOff x="0" y="0"/>
          <a:chExt cx="0" cy="0"/>
        </a:xfrm>
      </p:grpSpPr>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endParaRPr lang="zh-CN" altLang="en-US" dirty="0"/>
          </a:p>
        </p:txBody>
      </p:sp>
      <p:grpSp>
        <p:nvGrpSpPr>
          <p:cNvPr id="8" name="组合 7"/>
          <p:cNvGrpSpPr/>
          <p:nvPr userDrawn="1"/>
        </p:nvGrpSpPr>
        <p:grpSpPr>
          <a:xfrm>
            <a:off x="9546590" y="224790"/>
            <a:ext cx="2620645" cy="604520"/>
            <a:chOff x="9442" y="4164"/>
            <a:chExt cx="6902" cy="1592"/>
          </a:xfrm>
        </p:grpSpPr>
        <p:pic>
          <p:nvPicPr>
            <p:cNvPr id="9" name="图片 8" descr="校徽副本"/>
            <p:cNvPicPr>
              <a:picLocks noChangeAspect="1"/>
            </p:cNvPicPr>
            <p:nvPr userDrawn="1"/>
          </p:nvPicPr>
          <p:blipFill>
            <a:blip r:embed="rId2"/>
            <a:stretch>
              <a:fillRect/>
            </a:stretch>
          </p:blipFill>
          <p:spPr>
            <a:xfrm>
              <a:off x="9442" y="4164"/>
              <a:ext cx="2122" cy="1592"/>
            </a:xfrm>
            <a:prstGeom prst="rect">
              <a:avLst/>
            </a:prstGeom>
          </p:spPr>
        </p:pic>
        <p:pic>
          <p:nvPicPr>
            <p:cNvPr id="10" name="Picture 2" descr="C:\Users\Administrator\Desktop\图片11副本.png图片11副本"/>
            <p:cNvPicPr>
              <a:picLocks noChangeAspect="1"/>
            </p:cNvPicPr>
            <p:nvPr userDrawn="1"/>
          </p:nvPicPr>
          <p:blipFill>
            <a:blip r:embed="rId3"/>
            <a:srcRect/>
            <a:stretch>
              <a:fillRect/>
            </a:stretch>
          </p:blipFill>
          <p:spPr>
            <a:xfrm>
              <a:off x="11020" y="4311"/>
              <a:ext cx="5324" cy="1394"/>
            </a:xfrm>
            <a:prstGeom prst="rect">
              <a:avLst/>
            </a:prstGeom>
            <a:noFill/>
            <a:ln w="9525">
              <a:noFill/>
            </a:ln>
          </p:spPr>
        </p:pic>
      </p:grpSp>
      <p:sp>
        <p:nvSpPr>
          <p:cNvPr id="12" name="Text Box 4"/>
          <p:cNvSpPr txBox="1"/>
          <p:nvPr userDrawn="1"/>
        </p:nvSpPr>
        <p:spPr>
          <a:xfrm>
            <a:off x="10259060" y="6309290"/>
            <a:ext cx="3865880" cy="276999"/>
          </a:xfrm>
          <a:prstGeom prst="rect">
            <a:avLst/>
          </a:prstGeom>
          <a:noFill/>
          <a:ln w="9525">
            <a:noFill/>
          </a:ln>
        </p:spPr>
        <p:txBody>
          <a:bodyPr>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rPr>
              <a:t>南方医科大学康复医学院</a:t>
            </a:r>
            <a:endPar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endParaRPr>
          </a:p>
        </p:txBody>
      </p:sp>
      <p:sp>
        <p:nvSpPr>
          <p:cNvPr id="13" name="Text Box 5"/>
          <p:cNvSpPr txBox="1"/>
          <p:nvPr userDrawn="1"/>
        </p:nvSpPr>
        <p:spPr>
          <a:xfrm>
            <a:off x="10289482" y="6550277"/>
            <a:ext cx="4789170" cy="215444"/>
          </a:xfrm>
          <a:prstGeom prst="rect">
            <a:avLst/>
          </a:prstGeom>
          <a:noFill/>
          <a:ln w="9525">
            <a:noFill/>
          </a:ln>
        </p:spPr>
        <p:txBody>
          <a:bodyPr wrap="square">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en-US" altLang="zh-CN" sz="800" dirty="0">
                <a:solidFill>
                  <a:srgbClr val="000000"/>
                </a:solidFill>
                <a:latin typeface="微软雅黑" panose="020B0503020204020204" pitchFamily="34" charset="-122"/>
                <a:cs typeface="Calibri" panose="020F0502020204030204"/>
                <a:sym typeface="Calibri" panose="020F0502020204030204" charset="0"/>
              </a:rPr>
              <a:t>School of Rehabilitation Sciences</a:t>
            </a:r>
            <a:endParaRPr lang="en-US" altLang="zh-CN" sz="800" dirty="0">
              <a:solidFill>
                <a:srgbClr val="000000"/>
              </a:solidFill>
              <a:latin typeface="微软雅黑" panose="020B0503020204020204" pitchFamily="34" charset="-122"/>
              <a:cs typeface="Calibri" panose="020F0502020204030204"/>
              <a:sym typeface="Calibri" panose="020F0502020204030204" charset="0"/>
            </a:endParaRPr>
          </a:p>
        </p:txBody>
      </p:sp>
      <p:pic>
        <p:nvPicPr>
          <p:cNvPr id="14" name="图片 5"/>
          <p:cNvPicPr>
            <a:picLocks noChangeAspect="1"/>
          </p:cNvPicPr>
          <p:nvPr userDrawn="1"/>
        </p:nvPicPr>
        <p:blipFill>
          <a:blip r:embed="rId4">
            <a:extLst>
              <a:ext uri="{BEBA8EAE-BF5A-486C-A8C5-ECC9F3942E4B}">
                <a14:imgProps xmlns:a14="http://schemas.microsoft.com/office/drawing/2010/main">
                  <a14:imgLayer r:embed="rId5">
                    <a14:imgEffect>
                      <a14:backgroundRemoval t="8000" b="88750" l="10000" r="90000">
                        <a14:foregroundMark x1="43333" y1="23750" x2="43333" y2="23750"/>
                        <a14:foregroundMark x1="39231" y1="23750" x2="39231" y2="23750"/>
                        <a14:foregroundMark x1="36410" y1="18500" x2="28205" y2="27750"/>
                        <a14:foregroundMark x1="26923" y1="35750" x2="18718" y2="46250"/>
                        <a14:foregroundMark x1="22821" y1="53000" x2="35128" y2="68750"/>
                        <a14:foregroundMark x1="45897" y1="74250" x2="63590" y2="67500"/>
                        <a14:foregroundMark x1="52821" y1="34500" x2="58205" y2="51750"/>
                        <a14:foregroundMark x1="50000" y1="17250" x2="63590" y2="25250"/>
                        <a14:foregroundMark x1="50000" y1="62250" x2="50000" y2="62250"/>
                        <a14:foregroundMark x1="13333" y1="83500" x2="82564" y2="88750"/>
                      </a14:backgroundRemoval>
                    </a14:imgEffect>
                  </a14:imgLayer>
                </a14:imgProps>
              </a:ext>
            </a:extLst>
          </a:blip>
          <a:srcRect l="97" t="-1704" r="-97" b="17740"/>
          <a:stretch>
            <a:fillRect/>
          </a:stretch>
        </p:blipFill>
        <p:spPr>
          <a:xfrm>
            <a:off x="9757607" y="6254794"/>
            <a:ext cx="654050" cy="563245"/>
          </a:xfrm>
          <a:prstGeom prst="rect">
            <a:avLst/>
          </a:prstGeom>
          <a:noFill/>
          <a:ln w="9525">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上下横线">
    <p:spTree>
      <p:nvGrpSpPr>
        <p:cNvPr id="1" name=""/>
        <p:cNvGrpSpPr/>
        <p:nvPr/>
      </p:nvGrpSpPr>
      <p:grpSpPr>
        <a:xfrm>
          <a:off x="0" y="0"/>
          <a:ext cx="0" cy="0"/>
          <a:chOff x="0" y="0"/>
          <a:chExt cx="0" cy="0"/>
        </a:xfrm>
      </p:grpSpPr>
      <p:cxnSp>
        <p:nvCxnSpPr>
          <p:cNvPr id="122" name="直接连接符 121"/>
          <p:cNvCxnSpPr/>
          <p:nvPr userDrawn="1"/>
        </p:nvCxnSpPr>
        <p:spPr>
          <a:xfrm>
            <a:off x="442913" y="629024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userDrawn="1"/>
        </p:nvCxnSpPr>
        <p:spPr>
          <a:xfrm>
            <a:off x="745067" y="868363"/>
            <a:ext cx="1100878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a:off x="528706" y="867990"/>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8" name="组合 7"/>
          <p:cNvGrpSpPr/>
          <p:nvPr userDrawn="1"/>
        </p:nvGrpSpPr>
        <p:grpSpPr>
          <a:xfrm>
            <a:off x="9546590" y="224790"/>
            <a:ext cx="2620645" cy="604520"/>
            <a:chOff x="9442" y="4164"/>
            <a:chExt cx="6902" cy="1592"/>
          </a:xfrm>
        </p:grpSpPr>
        <p:pic>
          <p:nvPicPr>
            <p:cNvPr id="9" name="图片 8" descr="校徽副本"/>
            <p:cNvPicPr>
              <a:picLocks noChangeAspect="1"/>
            </p:cNvPicPr>
            <p:nvPr userDrawn="1"/>
          </p:nvPicPr>
          <p:blipFill>
            <a:blip r:embed="rId2"/>
            <a:stretch>
              <a:fillRect/>
            </a:stretch>
          </p:blipFill>
          <p:spPr>
            <a:xfrm>
              <a:off x="9442" y="4164"/>
              <a:ext cx="2122" cy="1592"/>
            </a:xfrm>
            <a:prstGeom prst="rect">
              <a:avLst/>
            </a:prstGeom>
          </p:spPr>
        </p:pic>
        <p:pic>
          <p:nvPicPr>
            <p:cNvPr id="10" name="Picture 2" descr="C:\Users\Administrator\Desktop\图片11副本.png图片11副本"/>
            <p:cNvPicPr>
              <a:picLocks noChangeAspect="1"/>
            </p:cNvPicPr>
            <p:nvPr userDrawn="1"/>
          </p:nvPicPr>
          <p:blipFill>
            <a:blip r:embed="rId3"/>
            <a:srcRect/>
            <a:stretch>
              <a:fillRect/>
            </a:stretch>
          </p:blipFill>
          <p:spPr>
            <a:xfrm>
              <a:off x="11020" y="4311"/>
              <a:ext cx="5324" cy="1394"/>
            </a:xfrm>
            <a:prstGeom prst="rect">
              <a:avLst/>
            </a:prstGeom>
            <a:noFill/>
            <a:ln w="9525">
              <a:noFill/>
            </a:ln>
          </p:spPr>
        </p:pic>
      </p:grpSp>
      <p:sp>
        <p:nvSpPr>
          <p:cNvPr id="11" name="Text Box 4"/>
          <p:cNvSpPr txBox="1"/>
          <p:nvPr userDrawn="1"/>
        </p:nvSpPr>
        <p:spPr>
          <a:xfrm>
            <a:off x="10259060" y="6309290"/>
            <a:ext cx="3865880" cy="276999"/>
          </a:xfrm>
          <a:prstGeom prst="rect">
            <a:avLst/>
          </a:prstGeom>
          <a:noFill/>
          <a:ln w="9525">
            <a:noFill/>
          </a:ln>
        </p:spPr>
        <p:txBody>
          <a:bodyPr>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rPr>
              <a:t>南方医科大学康复医学院</a:t>
            </a:r>
            <a:endPar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endParaRPr>
          </a:p>
        </p:txBody>
      </p:sp>
      <p:sp>
        <p:nvSpPr>
          <p:cNvPr id="12" name="Text Box 5"/>
          <p:cNvSpPr txBox="1"/>
          <p:nvPr userDrawn="1"/>
        </p:nvSpPr>
        <p:spPr>
          <a:xfrm>
            <a:off x="10289482" y="6550277"/>
            <a:ext cx="4789170" cy="215444"/>
          </a:xfrm>
          <a:prstGeom prst="rect">
            <a:avLst/>
          </a:prstGeom>
          <a:noFill/>
          <a:ln w="9525">
            <a:noFill/>
          </a:ln>
        </p:spPr>
        <p:txBody>
          <a:bodyPr wrap="square">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en-US" altLang="zh-CN" sz="800" dirty="0">
                <a:solidFill>
                  <a:srgbClr val="000000"/>
                </a:solidFill>
                <a:latin typeface="微软雅黑" panose="020B0503020204020204" pitchFamily="34" charset="-122"/>
                <a:cs typeface="Calibri" panose="020F0502020204030204"/>
                <a:sym typeface="Calibri" panose="020F0502020204030204" charset="0"/>
              </a:rPr>
              <a:t>School of Rehabilitation Sciences</a:t>
            </a:r>
            <a:endParaRPr lang="en-US" altLang="zh-CN" sz="800" dirty="0">
              <a:solidFill>
                <a:srgbClr val="000000"/>
              </a:solidFill>
              <a:latin typeface="微软雅黑" panose="020B0503020204020204" pitchFamily="34" charset="-122"/>
              <a:cs typeface="Calibri" panose="020F0502020204030204"/>
              <a:sym typeface="Calibri" panose="020F0502020204030204" charset="0"/>
            </a:endParaRPr>
          </a:p>
        </p:txBody>
      </p:sp>
      <p:pic>
        <p:nvPicPr>
          <p:cNvPr id="13" name="图片 5"/>
          <p:cNvPicPr>
            <a:picLocks noChangeAspect="1"/>
          </p:cNvPicPr>
          <p:nvPr userDrawn="1"/>
        </p:nvPicPr>
        <p:blipFill>
          <a:blip r:embed="rId4">
            <a:extLst>
              <a:ext uri="{BEBA8EAE-BF5A-486C-A8C5-ECC9F3942E4B}">
                <a14:imgProps xmlns:a14="http://schemas.microsoft.com/office/drawing/2010/main">
                  <a14:imgLayer r:embed="rId5">
                    <a14:imgEffect>
                      <a14:backgroundRemoval t="8000" b="88750" l="10000" r="90000">
                        <a14:foregroundMark x1="43333" y1="23750" x2="43333" y2="23750"/>
                        <a14:foregroundMark x1="39231" y1="23750" x2="39231" y2="23750"/>
                        <a14:foregroundMark x1="36410" y1="18500" x2="28205" y2="27750"/>
                        <a14:foregroundMark x1="26923" y1="35750" x2="18718" y2="46250"/>
                        <a14:foregroundMark x1="22821" y1="53000" x2="35128" y2="68750"/>
                        <a14:foregroundMark x1="45897" y1="74250" x2="63590" y2="67500"/>
                        <a14:foregroundMark x1="52821" y1="34500" x2="58205" y2="51750"/>
                        <a14:foregroundMark x1="50000" y1="17250" x2="63590" y2="25250"/>
                        <a14:foregroundMark x1="50000" y1="62250" x2="50000" y2="62250"/>
                        <a14:foregroundMark x1="13333" y1="83500" x2="82564" y2="88750"/>
                      </a14:backgroundRemoval>
                    </a14:imgEffect>
                  </a14:imgLayer>
                </a14:imgProps>
              </a:ext>
            </a:extLst>
          </a:blip>
          <a:srcRect l="97" t="-1704" r="-97" b="17740"/>
          <a:stretch>
            <a:fillRect/>
          </a:stretch>
        </p:blipFill>
        <p:spPr>
          <a:xfrm>
            <a:off x="9757607" y="6254794"/>
            <a:ext cx="654050" cy="563245"/>
          </a:xfrm>
          <a:prstGeom prst="rect">
            <a:avLst/>
          </a:prstGeom>
          <a:noFill/>
          <a:ln w="9525">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上短下长">
    <p:spTree>
      <p:nvGrpSpPr>
        <p:cNvPr id="1" name=""/>
        <p:cNvGrpSpPr/>
        <p:nvPr/>
      </p:nvGrpSpPr>
      <p:grpSpPr>
        <a:xfrm>
          <a:off x="0" y="0"/>
          <a:ext cx="0" cy="0"/>
          <a:chOff x="0" y="0"/>
          <a:chExt cx="0" cy="0"/>
        </a:xfrm>
      </p:grpSpPr>
      <p:grpSp>
        <p:nvGrpSpPr>
          <p:cNvPr id="63" name="组合 62"/>
          <p:cNvGrpSpPr/>
          <p:nvPr userDrawn="1"/>
        </p:nvGrpSpPr>
        <p:grpSpPr>
          <a:xfrm>
            <a:off x="528706" y="867990"/>
            <a:ext cx="2433027" cy="0"/>
            <a:chOff x="7460343" y="1311756"/>
            <a:chExt cx="2433027" cy="0"/>
          </a:xfrm>
        </p:grpSpPr>
        <p:cxnSp>
          <p:nvCxnSpPr>
            <p:cNvPr id="64" name="直接连接符 63"/>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22" name="直接连接符 121"/>
          <p:cNvCxnSpPr/>
          <p:nvPr userDrawn="1"/>
        </p:nvCxnSpPr>
        <p:spPr>
          <a:xfrm>
            <a:off x="442913" y="630929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5"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8" name="组合 7"/>
          <p:cNvGrpSpPr/>
          <p:nvPr userDrawn="1"/>
        </p:nvGrpSpPr>
        <p:grpSpPr>
          <a:xfrm>
            <a:off x="9546590" y="224790"/>
            <a:ext cx="2620645" cy="604520"/>
            <a:chOff x="9442" y="4164"/>
            <a:chExt cx="6902" cy="1592"/>
          </a:xfrm>
        </p:grpSpPr>
        <p:pic>
          <p:nvPicPr>
            <p:cNvPr id="9" name="图片 8" descr="校徽副本"/>
            <p:cNvPicPr>
              <a:picLocks noChangeAspect="1"/>
            </p:cNvPicPr>
            <p:nvPr userDrawn="1"/>
          </p:nvPicPr>
          <p:blipFill>
            <a:blip r:embed="rId2"/>
            <a:stretch>
              <a:fillRect/>
            </a:stretch>
          </p:blipFill>
          <p:spPr>
            <a:xfrm>
              <a:off x="9442" y="4164"/>
              <a:ext cx="2122" cy="1592"/>
            </a:xfrm>
            <a:prstGeom prst="rect">
              <a:avLst/>
            </a:prstGeom>
          </p:spPr>
        </p:pic>
        <p:pic>
          <p:nvPicPr>
            <p:cNvPr id="10" name="Picture 2" descr="C:\Users\Administrator\Desktop\图片11副本.png图片11副本"/>
            <p:cNvPicPr>
              <a:picLocks noChangeAspect="1"/>
            </p:cNvPicPr>
            <p:nvPr userDrawn="1"/>
          </p:nvPicPr>
          <p:blipFill>
            <a:blip r:embed="rId3"/>
            <a:srcRect/>
            <a:stretch>
              <a:fillRect/>
            </a:stretch>
          </p:blipFill>
          <p:spPr>
            <a:xfrm>
              <a:off x="11020" y="4311"/>
              <a:ext cx="5324" cy="1394"/>
            </a:xfrm>
            <a:prstGeom prst="rect">
              <a:avLst/>
            </a:prstGeom>
            <a:noFill/>
            <a:ln w="9525">
              <a:noFill/>
            </a:ln>
          </p:spPr>
        </p:pic>
      </p:grpSp>
      <p:sp>
        <p:nvSpPr>
          <p:cNvPr id="12" name="Text Box 4"/>
          <p:cNvSpPr txBox="1"/>
          <p:nvPr userDrawn="1"/>
        </p:nvSpPr>
        <p:spPr>
          <a:xfrm>
            <a:off x="10259060" y="6309290"/>
            <a:ext cx="3865880" cy="276999"/>
          </a:xfrm>
          <a:prstGeom prst="rect">
            <a:avLst/>
          </a:prstGeom>
          <a:noFill/>
          <a:ln w="9525">
            <a:noFill/>
          </a:ln>
        </p:spPr>
        <p:txBody>
          <a:bodyPr>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rPr>
              <a:t>南方医科大学康复医学院</a:t>
            </a:r>
            <a:endPar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endParaRPr>
          </a:p>
        </p:txBody>
      </p:sp>
      <p:sp>
        <p:nvSpPr>
          <p:cNvPr id="13" name="Text Box 5"/>
          <p:cNvSpPr txBox="1"/>
          <p:nvPr userDrawn="1"/>
        </p:nvSpPr>
        <p:spPr>
          <a:xfrm>
            <a:off x="10289482" y="6550277"/>
            <a:ext cx="4789170" cy="215444"/>
          </a:xfrm>
          <a:prstGeom prst="rect">
            <a:avLst/>
          </a:prstGeom>
          <a:noFill/>
          <a:ln w="9525">
            <a:noFill/>
          </a:ln>
        </p:spPr>
        <p:txBody>
          <a:bodyPr wrap="square">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en-US" altLang="zh-CN" sz="800" dirty="0">
                <a:solidFill>
                  <a:srgbClr val="000000"/>
                </a:solidFill>
                <a:latin typeface="微软雅黑" panose="020B0503020204020204" pitchFamily="34" charset="-122"/>
                <a:cs typeface="Calibri" panose="020F0502020204030204"/>
                <a:sym typeface="Calibri" panose="020F0502020204030204" charset="0"/>
              </a:rPr>
              <a:t>School of Rehabilitation Sciences</a:t>
            </a:r>
            <a:endParaRPr lang="en-US" altLang="zh-CN" sz="800" dirty="0">
              <a:solidFill>
                <a:srgbClr val="000000"/>
              </a:solidFill>
              <a:latin typeface="微软雅黑" panose="020B0503020204020204" pitchFamily="34" charset="-122"/>
              <a:cs typeface="Calibri" panose="020F0502020204030204"/>
              <a:sym typeface="Calibri" panose="020F0502020204030204" charset="0"/>
            </a:endParaRPr>
          </a:p>
        </p:txBody>
      </p:sp>
      <p:pic>
        <p:nvPicPr>
          <p:cNvPr id="14" name="图片 5"/>
          <p:cNvPicPr>
            <a:picLocks noChangeAspect="1"/>
          </p:cNvPicPr>
          <p:nvPr userDrawn="1"/>
        </p:nvPicPr>
        <p:blipFill>
          <a:blip r:embed="rId4">
            <a:extLst>
              <a:ext uri="{BEBA8EAE-BF5A-486C-A8C5-ECC9F3942E4B}">
                <a14:imgProps xmlns:a14="http://schemas.microsoft.com/office/drawing/2010/main">
                  <a14:imgLayer r:embed="rId5">
                    <a14:imgEffect>
                      <a14:backgroundRemoval t="8000" b="88750" l="10000" r="90000">
                        <a14:foregroundMark x1="43333" y1="23750" x2="43333" y2="23750"/>
                        <a14:foregroundMark x1="39231" y1="23750" x2="39231" y2="23750"/>
                        <a14:foregroundMark x1="36410" y1="18500" x2="28205" y2="27750"/>
                        <a14:foregroundMark x1="26923" y1="35750" x2="18718" y2="46250"/>
                        <a14:foregroundMark x1="22821" y1="53000" x2="35128" y2="68750"/>
                        <a14:foregroundMark x1="45897" y1="74250" x2="63590" y2="67500"/>
                        <a14:foregroundMark x1="52821" y1="34500" x2="58205" y2="51750"/>
                        <a14:foregroundMark x1="50000" y1="17250" x2="63590" y2="25250"/>
                        <a14:foregroundMark x1="50000" y1="62250" x2="50000" y2="62250"/>
                        <a14:foregroundMark x1="13333" y1="83500" x2="82564" y2="88750"/>
                      </a14:backgroundRemoval>
                    </a14:imgEffect>
                  </a14:imgLayer>
                </a14:imgProps>
              </a:ext>
            </a:extLst>
          </a:blip>
          <a:srcRect l="97" t="-1704" r="-97" b="17740"/>
          <a:stretch>
            <a:fillRect/>
          </a:stretch>
        </p:blipFill>
        <p:spPr>
          <a:xfrm>
            <a:off x="9757607" y="6254794"/>
            <a:ext cx="654050" cy="563245"/>
          </a:xfrm>
          <a:prstGeom prst="rect">
            <a:avLst/>
          </a:prstGeom>
          <a:noFill/>
          <a:ln w="9525">
            <a:noFill/>
          </a:ln>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4" Type="http://schemas.openxmlformats.org/officeDocument/2006/relationships/theme" Target="../theme/theme2.xml"/><Relationship Id="rId13" Type="http://schemas.microsoft.com/office/2007/relationships/hdphoto" Target="../media/image7.wdp"/><Relationship Id="rId12" Type="http://schemas.openxmlformats.org/officeDocument/2006/relationships/image" Target="../media/image6.png"/><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任意多边形: 形状 14"/>
          <p:cNvSpPr/>
          <p:nvPr userDrawn="1"/>
        </p:nvSpPr>
        <p:spPr>
          <a:xfrm>
            <a:off x="-1" y="34470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ndParaRPr>
          </a:p>
        </p:txBody>
      </p:sp>
      <p:sp>
        <p:nvSpPr>
          <p:cNvPr id="16" name="任意多边形: 形状 15"/>
          <p:cNvSpPr/>
          <p:nvPr userDrawn="1"/>
        </p:nvSpPr>
        <p:spPr>
          <a:xfrm>
            <a:off x="8591550" y="34470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pitchFamily="34" charset="-122"/>
            </a:endParaRPr>
          </a:p>
        </p:txBody>
      </p:sp>
      <p:sp>
        <p:nvSpPr>
          <p:cNvPr id="17" name="任意多边形: 形状 16"/>
          <p:cNvSpPr/>
          <p:nvPr userDrawn="1"/>
        </p:nvSpPr>
        <p:spPr>
          <a:xfrm>
            <a:off x="8741095" y="344700"/>
            <a:ext cx="3450905" cy="684000"/>
          </a:xfrm>
          <a:custGeom>
            <a:avLst/>
            <a:gdLst>
              <a:gd name="connsiteX0" fmla="*/ 0 w 3450905"/>
              <a:gd name="connsiteY0" fmla="*/ 0 h 684000"/>
              <a:gd name="connsiteX1" fmla="*/ 3450905 w 3450905"/>
              <a:gd name="connsiteY1" fmla="*/ 0 h 684000"/>
              <a:gd name="connsiteX2" fmla="*/ 3450905 w 3450905"/>
              <a:gd name="connsiteY2" fmla="*/ 684000 h 684000"/>
              <a:gd name="connsiteX3" fmla="*/ 0 w 3450905"/>
              <a:gd name="connsiteY3" fmla="*/ 684000 h 684000"/>
              <a:gd name="connsiteX4" fmla="*/ 204366 w 3450905"/>
              <a:gd name="connsiteY4" fmla="*/ 342000 h 684000"/>
              <a:gd name="connsiteX5" fmla="*/ 0 w 3450905"/>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0905" h="684000">
                <a:moveTo>
                  <a:pt x="0" y="0"/>
                </a:moveTo>
                <a:lnTo>
                  <a:pt x="3450905" y="0"/>
                </a:lnTo>
                <a:lnTo>
                  <a:pt x="3450905" y="684000"/>
                </a:lnTo>
                <a:lnTo>
                  <a:pt x="0" y="684000"/>
                </a:lnTo>
                <a:lnTo>
                  <a:pt x="204366" y="342000"/>
                </a:lnTo>
                <a:lnTo>
                  <a:pt x="0" y="0"/>
                </a:lnTo>
                <a:close/>
              </a:path>
            </a:pathLst>
          </a:cu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3200" dirty="0">
              <a:latin typeface="微软雅黑" panose="020B0503020204020204" pitchFamily="34" charset="-122"/>
            </a:endParaRPr>
          </a:p>
        </p:txBody>
      </p:sp>
      <p:sp>
        <p:nvSpPr>
          <p:cNvPr id="2" name="标题占位符 1"/>
          <p:cNvSpPr>
            <a:spLocks noGrp="1"/>
          </p:cNvSpPr>
          <p:nvPr>
            <p:ph type="title"/>
          </p:nvPr>
        </p:nvSpPr>
        <p:spPr>
          <a:xfrm>
            <a:off x="673100" y="399000"/>
            <a:ext cx="7589131" cy="602129"/>
          </a:xfrm>
          <a:prstGeom prst="rect">
            <a:avLst/>
          </a:prstGeom>
        </p:spPr>
        <p:txBody>
          <a:bodyPr vert="horz" lIns="91440" tIns="45720" rIns="91440" bIns="45720" rtlCol="0" anchor="ctr">
            <a:no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60400" y="6356350"/>
            <a:ext cx="2743200" cy="365125"/>
          </a:xfrm>
          <a:prstGeom prst="rect">
            <a:avLst/>
          </a:prstGeom>
        </p:spPr>
        <p:txBody>
          <a:bodyPr vert="horz" lIns="91440" tIns="45720" rIns="91440" bIns="45720" rtlCol="0" anchor="ctr"/>
          <a:lstStyle>
            <a:lvl1pPr algn="l">
              <a:defRPr sz="1200">
                <a:solidFill>
                  <a:schemeClr val="tx1"/>
                </a:solidFill>
                <a:latin typeface="微软雅黑" panose="020B0503020204020204" pitchFamily="34" charset="-122"/>
              </a:defRPr>
            </a:lvl1pPr>
          </a:lstStyle>
          <a:p>
            <a:fld id="{876F146F-6E62-4002-B76A-A399B2EA02F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微软雅黑" panose="020B0503020204020204" pitchFamily="34" charset="-122"/>
              </a:defRPr>
            </a:lvl1pPr>
          </a:lstStyle>
          <a:p>
            <a:endParaRPr lang="zh-CN" altLang="en-US" dirty="0"/>
          </a:p>
        </p:txBody>
      </p:sp>
      <p:sp>
        <p:nvSpPr>
          <p:cNvPr id="12" name="Text Box 4"/>
          <p:cNvSpPr txBox="1"/>
          <p:nvPr userDrawn="1"/>
        </p:nvSpPr>
        <p:spPr>
          <a:xfrm>
            <a:off x="9662181" y="449847"/>
            <a:ext cx="3122262" cy="338554"/>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defTabSz="914400">
              <a:lnSpc>
                <a:spcPct val="100000"/>
              </a:lnSpc>
              <a:spcBef>
                <a:spcPct val="0"/>
              </a:spcBef>
              <a:buFont typeface="Arial" panose="020B0604020202020204" pitchFamily="34" charset="0"/>
              <a:buNone/>
            </a:pPr>
            <a:r>
              <a:rPr lang="zh-CN" altLang="zh-CN" sz="16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rPr>
              <a:t>南方医科大学康复医学院</a:t>
            </a:r>
            <a:endParaRPr lang="zh-CN" altLang="zh-CN" sz="16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endParaRPr>
          </a:p>
        </p:txBody>
      </p:sp>
      <p:sp>
        <p:nvSpPr>
          <p:cNvPr id="13" name="Text Box 5"/>
          <p:cNvSpPr txBox="1"/>
          <p:nvPr userDrawn="1"/>
        </p:nvSpPr>
        <p:spPr>
          <a:xfrm>
            <a:off x="9662181" y="759141"/>
            <a:ext cx="3867953" cy="246221"/>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defTabSz="914400">
              <a:lnSpc>
                <a:spcPct val="100000"/>
              </a:lnSpc>
              <a:spcBef>
                <a:spcPct val="0"/>
              </a:spcBef>
              <a:buFont typeface="Arial" panose="020B0604020202020204" pitchFamily="34" charset="0"/>
              <a:buNone/>
            </a:pPr>
            <a:r>
              <a:rPr lang="en-US" altLang="zh-CN" sz="1000" dirty="0">
                <a:solidFill>
                  <a:srgbClr val="000000"/>
                </a:solidFill>
                <a:latin typeface="微软雅黑" panose="020B0503020204020204" pitchFamily="34" charset="-122"/>
                <a:cs typeface="Calibri" panose="020F0502020204030204"/>
                <a:sym typeface="Calibri" panose="020F0502020204030204" charset="0"/>
              </a:rPr>
              <a:t>School of Rehabilitation Sciences</a:t>
            </a:r>
            <a:endParaRPr lang="en-US" altLang="zh-CN" sz="1000" dirty="0">
              <a:solidFill>
                <a:srgbClr val="000000"/>
              </a:solidFill>
              <a:latin typeface="微软雅黑" panose="020B0503020204020204" pitchFamily="34" charset="-122"/>
              <a:cs typeface="Calibri" panose="020F0502020204030204"/>
              <a:sym typeface="Calibri" panose="020F0502020204030204" charset="0"/>
            </a:endParaRPr>
          </a:p>
        </p:txBody>
      </p:sp>
      <p:pic>
        <p:nvPicPr>
          <p:cNvPr id="14" name="图片 13"/>
          <p:cNvPicPr>
            <a:picLocks noChangeAspect="1"/>
          </p:cNvPicPr>
          <p:nvPr userDrawn="1"/>
        </p:nvPicPr>
        <p:blipFill>
          <a:blip r:embed="rId12">
            <a:extLst>
              <a:ext uri="{BEBA8EAE-BF5A-486C-A8C5-ECC9F3942E4B}">
                <a14:imgProps xmlns:a14="http://schemas.microsoft.com/office/drawing/2010/main">
                  <a14:imgLayer r:embed="rId13">
                    <a14:imgEffect>
                      <a14:backgroundRemoval t="8000" b="88750" l="10000" r="90000">
                        <a14:foregroundMark x1="43333" y1="23750" x2="43333" y2="23750"/>
                        <a14:foregroundMark x1="39231" y1="23750" x2="39231" y2="23750"/>
                        <a14:foregroundMark x1="36410" y1="18500" x2="28205" y2="27750"/>
                        <a14:foregroundMark x1="26923" y1="35750" x2="18718" y2="46250"/>
                        <a14:foregroundMark x1="22821" y1="53000" x2="35128" y2="68750"/>
                        <a14:foregroundMark x1="45897" y1="74250" x2="63590" y2="67500"/>
                        <a14:foregroundMark x1="52821" y1="34500" x2="58205" y2="51750"/>
                        <a14:foregroundMark x1="50000" y1="17250" x2="63590" y2="25250"/>
                        <a14:foregroundMark x1="50000" y1="62250" x2="50000" y2="62250"/>
                        <a14:foregroundMark x1="13333" y1="83500" x2="82564" y2="88750"/>
                      </a14:backgroundRemoval>
                    </a14:imgEffect>
                  </a14:imgLayer>
                </a14:imgProps>
              </a:ext>
            </a:extLst>
          </a:blip>
          <a:srcRect l="97" t="-1704" r="-97" b="17740"/>
          <a:stretch>
            <a:fillRect/>
          </a:stretch>
        </p:blipFill>
        <p:spPr>
          <a:xfrm>
            <a:off x="8935332" y="335175"/>
            <a:ext cx="856282" cy="684000"/>
          </a:xfrm>
          <a:prstGeom prst="rect">
            <a:avLst/>
          </a:prstGeom>
          <a:noFill/>
          <a:ln w="9525">
            <a:noFill/>
          </a:ln>
        </p:spPr>
      </p:pic>
      <p:sp>
        <p:nvSpPr>
          <p:cNvPr id="19" name="Text Box 4"/>
          <p:cNvSpPr txBox="1"/>
          <p:nvPr userDrawn="1"/>
        </p:nvSpPr>
        <p:spPr>
          <a:xfrm>
            <a:off x="9864926" y="6212726"/>
            <a:ext cx="3865880" cy="276999"/>
          </a:xfrm>
          <a:prstGeom prst="rect">
            <a:avLst/>
          </a:prstGeom>
          <a:noFill/>
          <a:ln w="9525">
            <a:noFill/>
          </a:ln>
        </p:spPr>
        <p:txBody>
          <a:bodyPr>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rPr>
              <a:t>南方医科大学康复医学院</a:t>
            </a:r>
            <a:endParaRPr lang="zh-CN" altLang="zh-CN" sz="1200" dirty="0">
              <a:solidFill>
                <a:srgbClr val="000000"/>
              </a:solidFill>
              <a:latin typeface="华文新魏" panose="02010800040101010101" pitchFamily="2" charset="-122"/>
              <a:ea typeface="华文新魏" panose="02010800040101010101" pitchFamily="2" charset="-122"/>
              <a:cs typeface="Calibri" panose="020F0502020204030204"/>
              <a:sym typeface="Calibri" panose="020F0502020204030204" charset="0"/>
            </a:endParaRPr>
          </a:p>
        </p:txBody>
      </p:sp>
      <p:sp>
        <p:nvSpPr>
          <p:cNvPr id="20" name="Text Box 5"/>
          <p:cNvSpPr txBox="1"/>
          <p:nvPr userDrawn="1"/>
        </p:nvSpPr>
        <p:spPr>
          <a:xfrm>
            <a:off x="9895348" y="6453713"/>
            <a:ext cx="4789170" cy="215444"/>
          </a:xfrm>
          <a:prstGeom prst="rect">
            <a:avLst/>
          </a:prstGeom>
          <a:noFill/>
          <a:ln w="9525">
            <a:noFill/>
          </a:ln>
        </p:spPr>
        <p:txBody>
          <a:bodyPr wrap="square">
            <a:sp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indent="0" defTabSz="914400">
              <a:lnSpc>
                <a:spcPct val="100000"/>
              </a:lnSpc>
              <a:spcBef>
                <a:spcPct val="0"/>
              </a:spcBef>
              <a:buFont typeface="Arial" panose="020B0604020202020204" pitchFamily="34" charset="0"/>
              <a:buNone/>
            </a:pPr>
            <a:r>
              <a:rPr lang="en-US" altLang="zh-CN" sz="800" dirty="0">
                <a:solidFill>
                  <a:srgbClr val="000000"/>
                </a:solidFill>
                <a:latin typeface="微软雅黑" panose="020B0503020204020204" pitchFamily="34" charset="-122"/>
                <a:cs typeface="Calibri" panose="020F0502020204030204"/>
                <a:sym typeface="Calibri" panose="020F0502020204030204" charset="0"/>
              </a:rPr>
              <a:t>School of Rehabilitation Sciences</a:t>
            </a:r>
            <a:endParaRPr lang="en-US" altLang="zh-CN" sz="800" dirty="0">
              <a:solidFill>
                <a:srgbClr val="000000"/>
              </a:solidFill>
              <a:latin typeface="微软雅黑" panose="020B0503020204020204" pitchFamily="34" charset="-122"/>
              <a:cs typeface="Calibri" panose="020F0502020204030204"/>
              <a:sym typeface="Calibri" panose="020F0502020204030204" charset="0"/>
            </a:endParaRPr>
          </a:p>
        </p:txBody>
      </p:sp>
      <p:pic>
        <p:nvPicPr>
          <p:cNvPr id="21" name="图片 5"/>
          <p:cNvPicPr>
            <a:picLocks noChangeAspect="1"/>
          </p:cNvPicPr>
          <p:nvPr userDrawn="1"/>
        </p:nvPicPr>
        <p:blipFill>
          <a:blip r:embed="rId12">
            <a:extLst>
              <a:ext uri="{BEBA8EAE-BF5A-486C-A8C5-ECC9F3942E4B}">
                <a14:imgProps xmlns:a14="http://schemas.microsoft.com/office/drawing/2010/main">
                  <a14:imgLayer r:embed="rId13">
                    <a14:imgEffect>
                      <a14:backgroundRemoval t="8000" b="88750" l="10000" r="90000">
                        <a14:foregroundMark x1="43333" y1="23750" x2="43333" y2="23750"/>
                        <a14:foregroundMark x1="39231" y1="23750" x2="39231" y2="23750"/>
                        <a14:foregroundMark x1="36410" y1="18500" x2="28205" y2="27750"/>
                        <a14:foregroundMark x1="26923" y1="35750" x2="18718" y2="46250"/>
                        <a14:foregroundMark x1="22821" y1="53000" x2="35128" y2="68750"/>
                        <a14:foregroundMark x1="45897" y1="74250" x2="63590" y2="67500"/>
                        <a14:foregroundMark x1="52821" y1="34500" x2="58205" y2="51750"/>
                        <a14:foregroundMark x1="50000" y1="17250" x2="63590" y2="25250"/>
                        <a14:foregroundMark x1="50000" y1="62250" x2="50000" y2="62250"/>
                        <a14:foregroundMark x1="13333" y1="83500" x2="82564" y2="88750"/>
                      </a14:backgroundRemoval>
                    </a14:imgEffect>
                  </a14:imgLayer>
                </a14:imgProps>
              </a:ext>
            </a:extLst>
          </a:blip>
          <a:srcRect l="97" t="-1704" r="-97" b="17740"/>
          <a:stretch>
            <a:fillRect/>
          </a:stretch>
        </p:blipFill>
        <p:spPr>
          <a:xfrm>
            <a:off x="9363473" y="6158230"/>
            <a:ext cx="654050" cy="56324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0" indent="0" algn="l" defTabSz="914400" rtl="0" eaLnBrk="1" latinLnBrk="0" hangingPunct="1">
        <a:lnSpc>
          <a:spcPct val="130000"/>
        </a:lnSpc>
        <a:spcBef>
          <a:spcPts val="1000"/>
        </a:spcBef>
        <a:buFont typeface="Arial" panose="020B0604020202020204" pitchFamily="34" charset="0"/>
        <a:buNone/>
        <a:defRPr sz="2000" kern="1200">
          <a:solidFill>
            <a:schemeClr val="tx1"/>
          </a:solidFill>
          <a:latin typeface="微软雅黑" panose="020B0503020204020204" pitchFamily="34" charset="-122"/>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1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fontScale="97500" lnSpcReduction="10000"/>
          </a:bodyPr>
          <a:lstStyle/>
          <a:p>
            <a:r>
              <a:rPr dirty="0"/>
              <a:t>老年特有问题的物理治疗</a:t>
            </a:r>
            <a:endParaRPr dirty="0"/>
          </a:p>
        </p:txBody>
      </p:sp>
      <p:sp>
        <p:nvSpPr>
          <p:cNvPr id="3" name="文本占位符 2"/>
          <p:cNvSpPr>
            <a:spLocks noGrp="1"/>
          </p:cNvSpPr>
          <p:nvPr>
            <p:ph type="body" sz="quarter" idx="11"/>
          </p:nvPr>
        </p:nvSpPr>
        <p:spPr>
          <a:xfrm>
            <a:off x="4627511" y="5389156"/>
            <a:ext cx="1987550" cy="339725"/>
          </a:xfrm>
        </p:spPr>
        <p:txBody>
          <a:bodyPr/>
          <a:lstStyle/>
          <a:p>
            <a:r>
              <a:rPr lang="zh-CN" altLang="en-US" dirty="0"/>
              <a:t>授课人：李日辉</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人体平衡的维持机制</a:t>
            </a:r>
            <a:endParaRPr lang="zh-CN" altLang="en-US"/>
          </a:p>
        </p:txBody>
      </p:sp>
      <p:sp>
        <p:nvSpPr>
          <p:cNvPr id="3" name="内容占位符 2"/>
          <p:cNvSpPr>
            <a:spLocks noGrp="1"/>
          </p:cNvSpPr>
          <p:nvPr>
            <p:ph idx="1"/>
          </p:nvPr>
        </p:nvSpPr>
        <p:spPr/>
        <p:txBody>
          <a:bodyPr/>
          <a:p>
            <a:endParaRPr lang="zh-CN" altLang="en-US"/>
          </a:p>
        </p:txBody>
      </p:sp>
      <p:grpSp>
        <p:nvGrpSpPr>
          <p:cNvPr id="19458" name="Group 22"/>
          <p:cNvGrpSpPr/>
          <p:nvPr/>
        </p:nvGrpSpPr>
        <p:grpSpPr>
          <a:xfrm>
            <a:off x="3568700" y="2019300"/>
            <a:ext cx="3883025" cy="3394075"/>
            <a:chOff x="2263" y="1272"/>
            <a:chExt cx="2446" cy="2138"/>
          </a:xfrm>
        </p:grpSpPr>
        <p:sp>
          <p:nvSpPr>
            <p:cNvPr id="19465" name="Oval 15"/>
            <p:cNvSpPr/>
            <p:nvPr/>
          </p:nvSpPr>
          <p:spPr>
            <a:xfrm>
              <a:off x="2622" y="1632"/>
              <a:ext cx="1728" cy="1728"/>
            </a:xfrm>
            <a:prstGeom prst="ellipse">
              <a:avLst/>
            </a:prstGeom>
            <a:solidFill>
              <a:srgbClr val="EEEEEE"/>
            </a:solidFill>
            <a:ln w="0" cap="flat" cmpd="sng">
              <a:solidFill>
                <a:srgbClr val="000000"/>
              </a:solidFill>
              <a:prstDash val="solid"/>
              <a:headEnd type="none" w="med" len="med"/>
              <a:tailEnd type="none" w="med" len="med"/>
            </a:ln>
          </p:spPr>
          <p:txBody>
            <a:bodyPr wrap="none" anchor="ctr">
              <a:spAutoFit/>
            </a:bodyPr>
            <a:p>
              <a:pPr eaLnBrk="1" hangingPunct="1"/>
              <a:endParaRPr lang="zh-CN" altLang="en-US" dirty="0">
                <a:latin typeface="Arial" panose="020B0604020202020204" pitchFamily="34" charset="0"/>
              </a:endParaRPr>
            </a:p>
          </p:txBody>
        </p:sp>
        <p:sp>
          <p:nvSpPr>
            <p:cNvPr id="19466" name="Freeform 16"/>
            <p:cNvSpPr/>
            <p:nvPr/>
          </p:nvSpPr>
          <p:spPr>
            <a:xfrm>
              <a:off x="3559" y="2386"/>
              <a:ext cx="1150" cy="1024"/>
            </a:xfrm>
            <a:custGeom>
              <a:avLst/>
              <a:gdLst/>
              <a:ahLst/>
              <a:cxnLst>
                <a:cxn ang="0">
                  <a:pos x="1149" y="499"/>
                </a:cxn>
                <a:cxn ang="0">
                  <a:pos x="587" y="175"/>
                </a:cxn>
                <a:cxn ang="0">
                  <a:pos x="688" y="0"/>
                </a:cxn>
                <a:cxn ang="0">
                  <a:pos x="0" y="185"/>
                </a:cxn>
                <a:cxn ang="0">
                  <a:pos x="184" y="873"/>
                </a:cxn>
                <a:cxn ang="0">
                  <a:pos x="285" y="699"/>
                </a:cxn>
                <a:cxn ang="0">
                  <a:pos x="846" y="1023"/>
                </a:cxn>
                <a:cxn ang="0">
                  <a:pos x="846" y="1023"/>
                </a:cxn>
                <a:cxn ang="0">
                  <a:pos x="997" y="761"/>
                </a:cxn>
                <a:cxn ang="0">
                  <a:pos x="1149" y="499"/>
                </a:cxn>
                <a:cxn ang="0">
                  <a:pos x="1149" y="499"/>
                </a:cxn>
              </a:cxnLst>
              <a:pathLst>
                <a:path w="1150" h="1024">
                  <a:moveTo>
                    <a:pt x="1149" y="499"/>
                  </a:moveTo>
                  <a:lnTo>
                    <a:pt x="587" y="175"/>
                  </a:lnTo>
                  <a:lnTo>
                    <a:pt x="688" y="0"/>
                  </a:lnTo>
                  <a:lnTo>
                    <a:pt x="0" y="185"/>
                  </a:lnTo>
                  <a:lnTo>
                    <a:pt x="184" y="873"/>
                  </a:lnTo>
                  <a:lnTo>
                    <a:pt x="285" y="699"/>
                  </a:lnTo>
                  <a:lnTo>
                    <a:pt x="846" y="1023"/>
                  </a:lnTo>
                  <a:lnTo>
                    <a:pt x="997" y="761"/>
                  </a:lnTo>
                  <a:lnTo>
                    <a:pt x="1149" y="499"/>
                  </a:lnTo>
                  <a:close/>
                </a:path>
              </a:pathLst>
            </a:custGeom>
            <a:solidFill>
              <a:srgbClr val="FFFFFF">
                <a:alpha val="100000"/>
              </a:srgbClr>
            </a:solidFill>
            <a:ln w="6350" cap="flat" cmpd="sng">
              <a:solidFill>
                <a:srgbClr val="000000">
                  <a:alpha val="100000"/>
                </a:srgbClr>
              </a:solidFill>
              <a:prstDash val="solid"/>
              <a:round/>
              <a:headEnd type="none" w="med" len="med"/>
              <a:tailEnd type="none" w="med" len="med"/>
            </a:ln>
            <a:effectLst>
              <a:outerShdw dist="57150" dir="1800010" algn="ctr" rotWithShape="0">
                <a:srgbClr val="888888">
                  <a:alpha val="50000"/>
                </a:srgbClr>
              </a:outerShdw>
            </a:effectLst>
          </p:spPr>
          <p:txBody>
            <a:bodyPr/>
            <a:p>
              <a:endParaRPr lang="zh-CN" altLang="en-US"/>
            </a:p>
          </p:txBody>
        </p:sp>
        <p:sp>
          <p:nvSpPr>
            <p:cNvPr id="19467" name="Freeform 17"/>
            <p:cNvSpPr/>
            <p:nvPr/>
          </p:nvSpPr>
          <p:spPr>
            <a:xfrm>
              <a:off x="2263" y="2384"/>
              <a:ext cx="1150" cy="1023"/>
            </a:xfrm>
            <a:custGeom>
              <a:avLst/>
              <a:gdLst/>
              <a:ahLst/>
              <a:cxnLst>
                <a:cxn ang="0">
                  <a:pos x="0" y="499"/>
                </a:cxn>
                <a:cxn ang="0">
                  <a:pos x="561" y="175"/>
                </a:cxn>
                <a:cxn ang="0">
                  <a:pos x="460" y="0"/>
                </a:cxn>
                <a:cxn ang="0">
                  <a:pos x="1149" y="184"/>
                </a:cxn>
                <a:cxn ang="0">
                  <a:pos x="964" y="873"/>
                </a:cxn>
                <a:cxn ang="0">
                  <a:pos x="863" y="698"/>
                </a:cxn>
                <a:cxn ang="0">
                  <a:pos x="302" y="1022"/>
                </a:cxn>
                <a:cxn ang="0">
                  <a:pos x="302" y="1022"/>
                </a:cxn>
                <a:cxn ang="0">
                  <a:pos x="151" y="760"/>
                </a:cxn>
                <a:cxn ang="0">
                  <a:pos x="0" y="499"/>
                </a:cxn>
                <a:cxn ang="0">
                  <a:pos x="0" y="499"/>
                </a:cxn>
              </a:cxnLst>
              <a:pathLst>
                <a:path w="1150" h="1023">
                  <a:moveTo>
                    <a:pt x="0" y="499"/>
                  </a:moveTo>
                  <a:lnTo>
                    <a:pt x="561" y="175"/>
                  </a:lnTo>
                  <a:lnTo>
                    <a:pt x="460" y="0"/>
                  </a:lnTo>
                  <a:lnTo>
                    <a:pt x="1149" y="184"/>
                  </a:lnTo>
                  <a:lnTo>
                    <a:pt x="964" y="873"/>
                  </a:lnTo>
                  <a:lnTo>
                    <a:pt x="863" y="698"/>
                  </a:lnTo>
                  <a:lnTo>
                    <a:pt x="302" y="1022"/>
                  </a:lnTo>
                  <a:lnTo>
                    <a:pt x="151" y="760"/>
                  </a:lnTo>
                  <a:lnTo>
                    <a:pt x="0" y="499"/>
                  </a:lnTo>
                  <a:close/>
                </a:path>
              </a:pathLst>
            </a:custGeom>
            <a:solidFill>
              <a:srgbClr val="FFFFFF">
                <a:alpha val="100000"/>
              </a:srgbClr>
            </a:solidFill>
            <a:ln w="6350" cap="flat" cmpd="sng">
              <a:solidFill>
                <a:srgbClr val="000000">
                  <a:alpha val="100000"/>
                </a:srgbClr>
              </a:solidFill>
              <a:prstDash val="solid"/>
              <a:round/>
              <a:headEnd type="none" w="med" len="med"/>
              <a:tailEnd type="none" w="med" len="med"/>
            </a:ln>
            <a:effectLst>
              <a:outerShdw dist="57150" dir="8999989" algn="ctr" rotWithShape="0">
                <a:srgbClr val="888888">
                  <a:alpha val="50000"/>
                </a:srgbClr>
              </a:outerShdw>
            </a:effectLst>
          </p:spPr>
          <p:txBody>
            <a:bodyPr/>
            <a:p>
              <a:endParaRPr lang="zh-CN" altLang="en-US"/>
            </a:p>
          </p:txBody>
        </p:sp>
        <p:sp>
          <p:nvSpPr>
            <p:cNvPr id="19468" name="Freeform 18"/>
            <p:cNvSpPr/>
            <p:nvPr/>
          </p:nvSpPr>
          <p:spPr>
            <a:xfrm>
              <a:off x="2982" y="1272"/>
              <a:ext cx="1009" cy="1153"/>
            </a:xfrm>
            <a:custGeom>
              <a:avLst/>
              <a:gdLst/>
              <a:ahLst/>
              <a:cxnLst>
                <a:cxn ang="0">
                  <a:pos x="806" y="0"/>
                </a:cxn>
                <a:cxn ang="0">
                  <a:pos x="806" y="648"/>
                </a:cxn>
                <a:cxn ang="0">
                  <a:pos x="1008" y="648"/>
                </a:cxn>
                <a:cxn ang="0">
                  <a:pos x="504" y="1152"/>
                </a:cxn>
                <a:cxn ang="0">
                  <a:pos x="0" y="648"/>
                </a:cxn>
                <a:cxn ang="0">
                  <a:pos x="202" y="648"/>
                </a:cxn>
                <a:cxn ang="0">
                  <a:pos x="202" y="0"/>
                </a:cxn>
                <a:cxn ang="0">
                  <a:pos x="202" y="0"/>
                </a:cxn>
                <a:cxn ang="0">
                  <a:pos x="504" y="0"/>
                </a:cxn>
                <a:cxn ang="0">
                  <a:pos x="806" y="0"/>
                </a:cxn>
                <a:cxn ang="0">
                  <a:pos x="806" y="0"/>
                </a:cxn>
              </a:cxnLst>
              <a:pathLst>
                <a:path w="1009" h="1153">
                  <a:moveTo>
                    <a:pt x="806" y="0"/>
                  </a:moveTo>
                  <a:lnTo>
                    <a:pt x="806" y="648"/>
                  </a:lnTo>
                  <a:lnTo>
                    <a:pt x="1008" y="648"/>
                  </a:lnTo>
                  <a:lnTo>
                    <a:pt x="504" y="1152"/>
                  </a:lnTo>
                  <a:lnTo>
                    <a:pt x="0" y="648"/>
                  </a:lnTo>
                  <a:lnTo>
                    <a:pt x="202" y="648"/>
                  </a:lnTo>
                  <a:lnTo>
                    <a:pt x="202" y="0"/>
                  </a:lnTo>
                  <a:lnTo>
                    <a:pt x="504" y="0"/>
                  </a:lnTo>
                  <a:lnTo>
                    <a:pt x="806" y="0"/>
                  </a:lnTo>
                  <a:close/>
                </a:path>
              </a:pathLst>
            </a:custGeom>
            <a:solidFill>
              <a:srgbClr val="FFFFFF">
                <a:alpha val="100000"/>
              </a:srgbClr>
            </a:solidFill>
            <a:ln w="6350" cap="flat" cmpd="sng">
              <a:solidFill>
                <a:srgbClr val="000000">
                  <a:alpha val="100000"/>
                </a:srgbClr>
              </a:solidFill>
              <a:prstDash val="solid"/>
              <a:round/>
              <a:headEnd type="none" w="med" len="med"/>
              <a:tailEnd type="none" w="med" len="med"/>
            </a:ln>
            <a:effectLst>
              <a:outerShdw dist="57150" dir="16200000" algn="ctr" rotWithShape="0">
                <a:srgbClr val="888888">
                  <a:alpha val="50000"/>
                </a:srgbClr>
              </a:outerShdw>
            </a:effectLst>
          </p:spPr>
          <p:txBody>
            <a:bodyPr/>
            <a:p>
              <a:endParaRPr lang="zh-CN" altLang="en-US"/>
            </a:p>
          </p:txBody>
        </p:sp>
      </p:grpSp>
      <p:sp>
        <p:nvSpPr>
          <p:cNvPr id="19460" name="Rectangle 12"/>
          <p:cNvSpPr/>
          <p:nvPr/>
        </p:nvSpPr>
        <p:spPr>
          <a:xfrm>
            <a:off x="4932363" y="2341563"/>
            <a:ext cx="1200150" cy="396875"/>
          </a:xfrm>
          <a:prstGeom prst="rect">
            <a:avLst/>
          </a:prstGeom>
          <a:noFill/>
          <a:ln w="9525">
            <a:noFill/>
          </a:ln>
        </p:spPr>
        <p:txBody>
          <a:bodyPr wrap="none">
            <a:spAutoFit/>
          </a:bodyPr>
          <a:p>
            <a:pPr eaLnBrk="1" hangingPunct="1"/>
            <a:r>
              <a:rPr lang="zh-CN" altLang="en-US" sz="2000" dirty="0">
                <a:latin typeface="Arial" panose="020B0604020202020204" pitchFamily="34" charset="0"/>
                <a:ea typeface="微软雅黑" panose="020B0503020204020204" pitchFamily="34" charset="-122"/>
              </a:rPr>
              <a:t>感觉输入</a:t>
            </a:r>
            <a:endParaRPr lang="zh-CN" altLang="en-US" sz="2000" dirty="0">
              <a:latin typeface="Arial" panose="020B0604020202020204" pitchFamily="34" charset="0"/>
              <a:ea typeface="微软雅黑" panose="020B0503020204020204" pitchFamily="34" charset="-122"/>
            </a:endParaRPr>
          </a:p>
        </p:txBody>
      </p:sp>
      <p:sp>
        <p:nvSpPr>
          <p:cNvPr id="19461" name="Rectangle 13"/>
          <p:cNvSpPr/>
          <p:nvPr/>
        </p:nvSpPr>
        <p:spPr>
          <a:xfrm>
            <a:off x="3827463" y="4429125"/>
            <a:ext cx="1200150" cy="396875"/>
          </a:xfrm>
          <a:prstGeom prst="rect">
            <a:avLst/>
          </a:prstGeom>
          <a:noFill/>
          <a:ln w="9525">
            <a:noFill/>
          </a:ln>
        </p:spPr>
        <p:txBody>
          <a:bodyPr wrap="none">
            <a:spAutoFit/>
          </a:bodyPr>
          <a:p>
            <a:pPr eaLnBrk="1" hangingPunct="1"/>
            <a:r>
              <a:rPr lang="zh-CN" altLang="en-US" sz="2000" dirty="0">
                <a:latin typeface="Arial" panose="020B0604020202020204" pitchFamily="34" charset="0"/>
                <a:ea typeface="微软雅黑" panose="020B0503020204020204" pitchFamily="34" charset="-122"/>
              </a:rPr>
              <a:t>中枢整合</a:t>
            </a:r>
            <a:endParaRPr lang="zh-CN" altLang="en-US" sz="2000" dirty="0">
              <a:latin typeface="Arial" panose="020B0604020202020204" pitchFamily="34" charset="0"/>
              <a:ea typeface="微软雅黑" panose="020B0503020204020204" pitchFamily="34" charset="-122"/>
            </a:endParaRPr>
          </a:p>
        </p:txBody>
      </p:sp>
      <p:sp>
        <p:nvSpPr>
          <p:cNvPr id="19462" name="Rectangle 14"/>
          <p:cNvSpPr/>
          <p:nvPr/>
        </p:nvSpPr>
        <p:spPr>
          <a:xfrm>
            <a:off x="5988050" y="4429125"/>
            <a:ext cx="1200150" cy="396875"/>
          </a:xfrm>
          <a:prstGeom prst="rect">
            <a:avLst/>
          </a:prstGeom>
          <a:noFill/>
          <a:ln w="9525">
            <a:noFill/>
          </a:ln>
        </p:spPr>
        <p:txBody>
          <a:bodyPr wrap="none">
            <a:spAutoFit/>
          </a:bodyPr>
          <a:p>
            <a:pPr eaLnBrk="1" hangingPunct="1"/>
            <a:r>
              <a:rPr lang="zh-CN" altLang="en-US" sz="2000" dirty="0">
                <a:latin typeface="Arial" panose="020B0604020202020204" pitchFamily="34" charset="0"/>
                <a:ea typeface="微软雅黑" panose="020B0503020204020204" pitchFamily="34" charset="-122"/>
              </a:rPr>
              <a:t>运动控制</a:t>
            </a:r>
            <a:endParaRPr lang="zh-CN" altLang="en-US" sz="2000" dirty="0">
              <a:latin typeface="Arial" panose="020B0604020202020204" pitchFamily="34" charset="0"/>
              <a:ea typeface="微软雅黑" panose="020B0503020204020204" pitchFamily="34" charset="-122"/>
            </a:endParaRPr>
          </a:p>
        </p:txBody>
      </p:sp>
      <p:sp>
        <p:nvSpPr>
          <p:cNvPr id="19463" name="Rectangle 11"/>
          <p:cNvSpPr/>
          <p:nvPr/>
        </p:nvSpPr>
        <p:spPr>
          <a:xfrm>
            <a:off x="1547813" y="2565400"/>
            <a:ext cx="2241550" cy="366713"/>
          </a:xfrm>
          <a:prstGeom prst="rect">
            <a:avLst/>
          </a:prstGeom>
          <a:solidFill>
            <a:srgbClr val="008080"/>
          </a:solidFill>
          <a:ln w="9525">
            <a:noFill/>
          </a:ln>
        </p:spPr>
        <p:txBody>
          <a:bodyPr wrap="none" anchor="ctr">
            <a:spAutoFit/>
          </a:bodyPr>
          <a:p>
            <a:pPr eaLnBrk="1" hangingPunct="1"/>
            <a:r>
              <a:rPr lang="zh-CN" altLang="en-US" dirty="0">
                <a:solidFill>
                  <a:schemeClr val="bg1"/>
                </a:solidFill>
                <a:latin typeface="微软雅黑" panose="020B0503020204020204" pitchFamily="34" charset="-122"/>
                <a:ea typeface="微软雅黑" panose="020B0503020204020204" pitchFamily="34" charset="-122"/>
              </a:rPr>
              <a:t>保持平衡的三个环节</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人体平衡的维持机制</a:t>
            </a:r>
            <a:endParaRPr lang="zh-CN" altLang="en-US"/>
          </a:p>
        </p:txBody>
      </p:sp>
      <p:sp>
        <p:nvSpPr>
          <p:cNvPr id="3" name="内容占位符 2"/>
          <p:cNvSpPr>
            <a:spLocks noGrp="1"/>
          </p:cNvSpPr>
          <p:nvPr>
            <p:ph idx="1"/>
          </p:nvPr>
        </p:nvSpPr>
        <p:spPr/>
        <p:txBody>
          <a:bodyPr>
            <a:normAutofit lnSpcReduction="20000"/>
          </a:bodyPr>
          <a:p>
            <a:pPr eaLnBrk="1" hangingPunct="1">
              <a:lnSpc>
                <a:spcPct val="150000"/>
              </a:lnSpc>
            </a:pP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感觉输入  </a:t>
            </a:r>
            <a:r>
              <a:rPr lang="zh-CN" altLang="en-US" dirty="0">
                <a:ea typeface="微软雅黑" panose="020B0503020204020204" pitchFamily="34" charset="-122"/>
                <a:sym typeface="+mn-ea"/>
              </a:rPr>
              <a:t>适当的感觉输入，特别是躯体、前庭和视觉信息对平衡的维持和调节具有前反馈（</a:t>
            </a:r>
            <a:r>
              <a:rPr lang="en-US" altLang="zh-CN" dirty="0">
                <a:ea typeface="微软雅黑" panose="020B0503020204020204" pitchFamily="34" charset="-122"/>
                <a:sym typeface="+mn-ea"/>
              </a:rPr>
              <a:t>feedforward</a:t>
            </a:r>
            <a:r>
              <a:rPr lang="zh-CN" altLang="en-US" dirty="0">
                <a:ea typeface="微软雅黑" panose="020B0503020204020204" pitchFamily="34" charset="-122"/>
                <a:sym typeface="+mn-ea"/>
              </a:rPr>
              <a:t>）和后反馈（</a:t>
            </a:r>
            <a:r>
              <a:rPr lang="en-US" altLang="zh-CN" dirty="0">
                <a:ea typeface="微软雅黑" panose="020B0503020204020204" pitchFamily="34" charset="-122"/>
                <a:sym typeface="+mn-ea"/>
              </a:rPr>
              <a:t>feedback</a:t>
            </a:r>
            <a:r>
              <a:rPr lang="zh-CN" altLang="en-US" dirty="0">
                <a:ea typeface="微软雅黑" panose="020B0503020204020204" pitchFamily="34" charset="-122"/>
                <a:sym typeface="+mn-ea"/>
              </a:rPr>
              <a:t>）的作用。（视觉系统、躯体感觉、前庭系统）</a:t>
            </a:r>
            <a:endParaRPr lang="zh-CN" altLang="en-US" dirty="0">
              <a:ea typeface="微软雅黑" panose="020B0503020204020204" pitchFamily="34" charset="-122"/>
              <a:sym typeface="+mn-ea"/>
            </a:endParaRPr>
          </a:p>
          <a:p>
            <a:pPr eaLnBrk="1" hangingPunct="1">
              <a:lnSpc>
                <a:spcPct val="150000"/>
              </a:lnSpc>
            </a:pPr>
            <a:r>
              <a:rPr lang="en-US" altLang="en-US" b="1" dirty="0">
                <a:ea typeface="微软雅黑" panose="020B0503020204020204" pitchFamily="34" charset="-122"/>
                <a:sym typeface="+mn-ea"/>
              </a:rPr>
              <a:t>2.中枢整合  </a:t>
            </a:r>
            <a:r>
              <a:rPr lang="zh-CN" altLang="en-US" dirty="0">
                <a:ea typeface="微软雅黑" panose="020B0503020204020204" pitchFamily="34" charset="-122"/>
                <a:sym typeface="+mn-ea"/>
              </a:rPr>
              <a:t>三种感觉信息在脊髓、前庭核、内侧纵束、脑干网状结构、小脑及大脑皮质等多级平衡觉神经中枢中进行整合加工，并形成运动方案。</a:t>
            </a:r>
            <a:endParaRPr lang="zh-CN" altLang="en-US" dirty="0">
              <a:latin typeface="微软雅黑" panose="020B0503020204020204" pitchFamily="34" charset="-122"/>
              <a:ea typeface="微软雅黑" panose="020B0503020204020204" pitchFamily="34" charset="-122"/>
            </a:endParaRPr>
          </a:p>
          <a:p>
            <a:pPr marL="742950" lvl="1"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判断何种感觉提供的信息是有用的</a:t>
            </a:r>
            <a:endParaRPr lang="zh-CN" altLang="en-US" dirty="0">
              <a:latin typeface="微软雅黑" panose="020B0503020204020204" pitchFamily="34" charset="-122"/>
              <a:ea typeface="微软雅黑" panose="020B0503020204020204" pitchFamily="34" charset="-122"/>
            </a:endParaRPr>
          </a:p>
          <a:p>
            <a:pPr marL="742950" lvl="1"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何种感觉所提供的信息是相互冲突的</a:t>
            </a:r>
            <a:endParaRPr lang="zh-CN" altLang="en-US" dirty="0">
              <a:latin typeface="微软雅黑" panose="020B0503020204020204" pitchFamily="34" charset="-122"/>
              <a:ea typeface="微软雅黑" panose="020B0503020204020204" pitchFamily="34" charset="-122"/>
            </a:endParaRPr>
          </a:p>
          <a:p>
            <a:pPr marL="742950" lvl="1"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从中选择出那些提供准确定位信息的感觉输入</a:t>
            </a:r>
            <a:endParaRPr lang="zh-CN" altLang="en-US" dirty="0">
              <a:latin typeface="微软雅黑" panose="020B0503020204020204" pitchFamily="34" charset="-122"/>
              <a:ea typeface="微软雅黑" panose="020B0503020204020204" pitchFamily="34" charset="-122"/>
            </a:endParaRPr>
          </a:p>
          <a:p>
            <a:pPr marL="742950" lvl="1"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放弃错误的感觉输入</a:t>
            </a:r>
            <a:endParaRPr lang="zh-CN" altLang="en-US" dirty="0">
              <a:latin typeface="微软雅黑" panose="020B0503020204020204" pitchFamily="34" charset="-122"/>
              <a:ea typeface="微软雅黑" panose="020B0503020204020204" pitchFamily="34" charset="-122"/>
            </a:endParaRPr>
          </a:p>
          <a:p>
            <a:pPr eaLnBrk="1" hangingPunct="1">
              <a:lnSpc>
                <a:spcPct val="150000"/>
              </a:lnSpc>
            </a:pPr>
            <a:r>
              <a:rPr lang="en-US" altLang="en-US" b="1" dirty="0">
                <a:ea typeface="微软雅黑" panose="020B0503020204020204" pitchFamily="34" charset="-122"/>
                <a:sym typeface="+mn-ea"/>
              </a:rPr>
              <a:t>3.运动控制  </a:t>
            </a:r>
            <a:r>
              <a:rPr lang="zh-CN" altLang="en-US" dirty="0">
                <a:ea typeface="微软雅黑" panose="020B0503020204020204" pitchFamily="34" charset="-122"/>
                <a:sym typeface="+mn-ea"/>
              </a:rPr>
              <a:t>当平衡发生变化时，人体通过</a:t>
            </a:r>
            <a:r>
              <a:rPr lang="en-US" altLang="zh-CN" dirty="0">
                <a:ea typeface="微软雅黑" panose="020B0503020204020204" pitchFamily="34" charset="-122"/>
                <a:sym typeface="+mn-ea"/>
              </a:rPr>
              <a:t>3</a:t>
            </a:r>
            <a:r>
              <a:rPr lang="zh-CN" altLang="en-US" dirty="0">
                <a:ea typeface="微软雅黑" panose="020B0503020204020204" pitchFamily="34" charset="-122"/>
                <a:sym typeface="+mn-ea"/>
              </a:rPr>
              <a:t>种调节机制或姿势性协同运动模式来应变，包括踝调节机制、髋调节机制及跨步动作机制。（踝、髋、跨步调节机制）</a:t>
            </a:r>
            <a:endParaRPr lang="zh-CN" altLang="en-US" dirty="0">
              <a:latin typeface="微软雅黑" panose="020B0503020204020204" pitchFamily="34" charset="-122"/>
              <a:ea typeface="微软雅黑" panose="020B0503020204020204" pitchFamily="34" charset="-122"/>
            </a:endParaRPr>
          </a:p>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二、跌倒的危险因素及康复评定</a:t>
            </a:r>
            <a:endParaRPr lang="zh-CN" altLang="en-US"/>
          </a:p>
        </p:txBody>
      </p:sp>
      <p:sp>
        <p:nvSpPr>
          <p:cNvPr id="3" name="内容占位符 2"/>
          <p:cNvSpPr>
            <a:spLocks noGrp="1"/>
          </p:cNvSpPr>
          <p:nvPr>
            <p:ph idx="1"/>
          </p:nvPr>
        </p:nvSpPr>
        <p:spPr/>
        <p:txBody>
          <a:bodyPr/>
          <a:p>
            <a:pPr eaLnBrk="1" hangingPunct="1">
              <a:lnSpc>
                <a:spcPct val="200000"/>
              </a:lnSpc>
            </a:pPr>
            <a:r>
              <a:rPr lang="en-US" altLang="zh-CN" b="1" dirty="0">
                <a:ea typeface="微软雅黑" panose="020B0503020204020204" pitchFamily="34" charset="-122"/>
                <a:sym typeface="微软雅黑" panose="020B0503020204020204" pitchFamily="34" charset="-122"/>
              </a:rPr>
              <a:t>（一）</a:t>
            </a:r>
            <a:r>
              <a:rPr lang="zh-CN" altLang="en-US" b="1" dirty="0">
                <a:ea typeface="微软雅黑" panose="020B0503020204020204" pitchFamily="34" charset="-122"/>
                <a:sym typeface="微软雅黑" panose="020B0503020204020204" pitchFamily="34" charset="-122"/>
              </a:rPr>
              <a:t>老年人跌倒的危险因素</a:t>
            </a:r>
            <a:r>
              <a:rPr lang="zh-CN" altLang="en-US" dirty="0">
                <a:ea typeface="微软雅黑" panose="020B0503020204020204" pitchFamily="34" charset="-122"/>
                <a:sym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pPr>
            <a:r>
              <a:rPr lang="zh-CN" altLang="en-US" b="1" dirty="0">
                <a:ea typeface="微软雅黑" panose="020B0503020204020204" pitchFamily="34" charset="-122"/>
                <a:sym typeface="微软雅黑" panose="020B0503020204020204" pitchFamily="34" charset="-122"/>
              </a:rPr>
              <a:t>（二）老年人跌倒的康复评定</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dirty="0">
                <a:ea typeface="微软雅黑" panose="020B0503020204020204" pitchFamily="34" charset="-122"/>
                <a:sym typeface="微软雅黑" panose="020B0503020204020204" pitchFamily="34" charset="-122"/>
              </a:rPr>
              <a:t>（一）</a:t>
            </a:r>
            <a:r>
              <a:rPr lang="zh-CN" altLang="en-US" dirty="0">
                <a:ea typeface="微软雅黑" panose="020B0503020204020204" pitchFamily="34" charset="-122"/>
                <a:sym typeface="微软雅黑" panose="020B0503020204020204" pitchFamily="34" charset="-122"/>
              </a:rPr>
              <a:t>老年人跌倒的危险因素</a:t>
            </a:r>
            <a:endParaRPr lang="zh-CN" altLang="en-US"/>
          </a:p>
        </p:txBody>
      </p:sp>
      <p:sp>
        <p:nvSpPr>
          <p:cNvPr id="3" name="内容占位符 2"/>
          <p:cNvSpPr>
            <a:spLocks noGrp="1"/>
          </p:cNvSpPr>
          <p:nvPr>
            <p:ph idx="1"/>
          </p:nvPr>
        </p:nvSpPr>
        <p:spPr/>
        <p:txBody>
          <a:bodyPr>
            <a:normAutofit/>
          </a:bodyPr>
          <a:p>
            <a:pPr eaLnBrk="1" hangingPunct="1">
              <a:lnSpc>
                <a:spcPct val="110000"/>
              </a:lnSpc>
              <a:spcBef>
                <a:spcPct val="50000"/>
              </a:spcBef>
            </a:pP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内在危险因素</a:t>
            </a:r>
            <a:endParaRPr lang="zh-CN" altLang="en-US" b="1" dirty="0">
              <a:latin typeface="微软雅黑" panose="020B0503020204020204" pitchFamily="34" charset="-122"/>
              <a:ea typeface="微软雅黑" panose="020B0503020204020204" pitchFamily="34" charset="-122"/>
            </a:endParaRPr>
          </a:p>
          <a:p>
            <a:pPr eaLnBrk="1" hangingPunct="1">
              <a:lnSpc>
                <a:spcPct val="110000"/>
              </a:lnSpc>
              <a:spcBef>
                <a:spcPct val="50000"/>
              </a:spcBef>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）生理因素：步态和平衡功能、感觉系统、中枢神经系统 、骨骼肌肉系统 、神经肌肉系统 </a:t>
            </a:r>
            <a:endParaRPr lang="zh-CN" altLang="en-US" b="1" dirty="0">
              <a:ea typeface="微软雅黑" panose="020B0503020204020204" pitchFamily="34" charset="-122"/>
              <a:sym typeface="+mn-ea"/>
            </a:endParaRPr>
          </a:p>
          <a:p>
            <a:pPr eaLnBrk="1" hangingPunct="1">
              <a:spcBef>
                <a:spcPct val="50000"/>
              </a:spcBef>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2</a:t>
            </a:r>
            <a:r>
              <a:rPr lang="zh-CN" altLang="en-US" b="1" dirty="0">
                <a:ea typeface="微软雅黑" panose="020B0503020204020204" pitchFamily="34" charset="-122"/>
                <a:sym typeface="+mn-ea"/>
              </a:rPr>
              <a:t>）病理因素：</a:t>
            </a:r>
            <a:r>
              <a:rPr lang="en-US" altLang="en-US" b="1" dirty="0">
                <a:ea typeface="微软雅黑" panose="020B0503020204020204" pitchFamily="34" charset="-122"/>
                <a:sym typeface="+mn-ea"/>
              </a:rPr>
              <a:t>神经系统疾病</a:t>
            </a:r>
            <a:r>
              <a:rPr lang="en-US" altLang="zh-CN" b="1" dirty="0">
                <a:ea typeface="微软雅黑" panose="020B0503020204020204" pitchFamily="34" charset="-122"/>
                <a:sym typeface="+mn-ea"/>
              </a:rPr>
              <a:t>   </a:t>
            </a:r>
            <a:r>
              <a:rPr lang="zh-CN" altLang="en-US" dirty="0">
                <a:ea typeface="微软雅黑" panose="020B0503020204020204" pitchFamily="34" charset="-122"/>
                <a:sym typeface="+mn-ea"/>
              </a:rPr>
              <a:t>痴呆</a:t>
            </a:r>
            <a:r>
              <a:rPr lang="en-US" altLang="zh-CN" dirty="0">
                <a:ea typeface="微软雅黑" panose="020B0503020204020204" pitchFamily="34" charset="-122"/>
                <a:sym typeface="+mn-ea"/>
              </a:rPr>
              <a:t>(</a:t>
            </a:r>
            <a:r>
              <a:rPr lang="zh-CN" altLang="en-US" dirty="0">
                <a:ea typeface="微软雅黑" panose="020B0503020204020204" pitchFamily="34" charset="-122"/>
                <a:sym typeface="+mn-ea"/>
              </a:rPr>
              <a:t>尤其是</a:t>
            </a:r>
            <a:r>
              <a:rPr lang="en-US" altLang="zh-CN" dirty="0">
                <a:ea typeface="微软雅黑" panose="020B0503020204020204" pitchFamily="34" charset="-122"/>
                <a:sym typeface="+mn-ea"/>
              </a:rPr>
              <a:t>Alzheimer</a:t>
            </a:r>
            <a:r>
              <a:rPr lang="zh-CN" altLang="en-US" dirty="0">
                <a:ea typeface="微软雅黑" panose="020B0503020204020204" pitchFamily="34" charset="-122"/>
                <a:sym typeface="+mn-ea"/>
              </a:rPr>
              <a:t>型</a:t>
            </a:r>
            <a:r>
              <a:rPr lang="en-US" altLang="zh-CN" dirty="0">
                <a:ea typeface="微软雅黑" panose="020B0503020204020204" pitchFamily="34" charset="-122"/>
                <a:sym typeface="+mn-ea"/>
              </a:rPr>
              <a:t>)</a:t>
            </a:r>
            <a:r>
              <a:rPr lang="zh-CN" altLang="en-US" dirty="0">
                <a:ea typeface="微软雅黑" panose="020B0503020204020204" pitchFamily="34" charset="-122"/>
                <a:sym typeface="+mn-ea"/>
              </a:rPr>
              <a:t>、卒中、帕金森病、脊椎病、小脑疾病、前庭疾病、外周神经系统病变等 。</a:t>
            </a:r>
            <a:r>
              <a:rPr lang="zh-CN" altLang="en-US" b="1" dirty="0">
                <a:ea typeface="微软雅黑" panose="020B0503020204020204" pitchFamily="34" charset="-122"/>
                <a:sym typeface="+mn-ea"/>
              </a:rPr>
              <a:t>循环系统疾病、运动系统疾病 、内分泌系统疾病 、影响视力的眼部疾病 、泌尿系统疾病。。。</a:t>
            </a:r>
            <a:endParaRPr lang="zh-CN" altLang="en-US" b="1" dirty="0">
              <a:ea typeface="微软雅黑" panose="020B0503020204020204" pitchFamily="34" charset="-122"/>
              <a:sym typeface="+mn-ea"/>
            </a:endParaRPr>
          </a:p>
          <a:p>
            <a:pPr eaLnBrk="1" hangingPunct="1">
              <a:lnSpc>
                <a:spcPct val="110000"/>
              </a:lnSpc>
              <a:spcBef>
                <a:spcPct val="50000"/>
              </a:spcBef>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3</a:t>
            </a:r>
            <a:r>
              <a:rPr lang="zh-CN" altLang="en-US" b="1" dirty="0">
                <a:ea typeface="微软雅黑" panose="020B0503020204020204" pitchFamily="34" charset="-122"/>
                <a:sym typeface="+mn-ea"/>
              </a:rPr>
              <a:t>）精神类药物   </a:t>
            </a:r>
            <a:r>
              <a:rPr lang="zh-CN" altLang="en-US" dirty="0">
                <a:ea typeface="微软雅黑" panose="020B0503020204020204" pitchFamily="34" charset="-122"/>
                <a:sym typeface="+mn-ea"/>
              </a:rPr>
              <a:t>抗抑郁药、抗焦虑药、催眠药、抗惊厥药、安定药。</a:t>
            </a:r>
            <a:r>
              <a:rPr lang="zh-CN" altLang="en-US" b="1" dirty="0">
                <a:ea typeface="微软雅黑" panose="020B0503020204020204" pitchFamily="34" charset="-122"/>
                <a:sym typeface="+mn-ea"/>
              </a:rPr>
              <a:t>心血管药物   </a:t>
            </a:r>
            <a:r>
              <a:rPr lang="zh-CN" altLang="en-US" dirty="0">
                <a:ea typeface="微软雅黑" panose="020B0503020204020204" pitchFamily="34" charset="-122"/>
                <a:sym typeface="+mn-ea"/>
              </a:rPr>
              <a:t>抗高血压药、利尿剂、血管扩张药。</a:t>
            </a:r>
            <a:r>
              <a:rPr lang="zh-CN" altLang="en-US" b="1" dirty="0">
                <a:ea typeface="微软雅黑" panose="020B0503020204020204" pitchFamily="34" charset="-122"/>
                <a:sym typeface="+mn-ea"/>
              </a:rPr>
              <a:t>其他   </a:t>
            </a:r>
            <a:r>
              <a:rPr lang="zh-CN" altLang="en-US" dirty="0">
                <a:ea typeface="微软雅黑" panose="020B0503020204020204" pitchFamily="34" charset="-122"/>
                <a:sym typeface="+mn-ea"/>
              </a:rPr>
              <a:t>降糖药、非甾体类抗炎药、镇痛剂、多巴胺类药物、抗帕金森病药。</a:t>
            </a:r>
            <a:endParaRPr lang="zh-CN" altLang="en-US" dirty="0">
              <a:latin typeface="微软雅黑" panose="020B0503020204020204" pitchFamily="34" charset="-122"/>
              <a:ea typeface="微软雅黑" panose="020B0503020204020204" pitchFamily="34" charset="-122"/>
            </a:endParaRPr>
          </a:p>
          <a:p>
            <a:pPr eaLnBrk="1" hangingPunct="1">
              <a:spcBef>
                <a:spcPct val="50000"/>
              </a:spcBef>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4</a:t>
            </a:r>
            <a:r>
              <a:rPr lang="zh-CN" altLang="en-US" b="1" dirty="0">
                <a:ea typeface="微软雅黑" panose="020B0503020204020204" pitchFamily="34" charset="-122"/>
                <a:sym typeface="+mn-ea"/>
              </a:rPr>
              <a:t>）心理因素   </a:t>
            </a:r>
            <a:endParaRPr lang="en-US" altLang="zh-CN" b="1" dirty="0">
              <a:latin typeface="微软雅黑" panose="020B0503020204020204" pitchFamily="34" charset="-122"/>
              <a:ea typeface="微软雅黑" panose="020B0503020204020204" pitchFamily="34" charset="-122"/>
            </a:endParaRPr>
          </a:p>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r>
              <a:rPr lang="en-US" altLang="en-US" b="1" dirty="0">
                <a:ea typeface="微软雅黑" panose="020B0503020204020204" pitchFamily="34" charset="-122"/>
                <a:sym typeface="+mn-ea"/>
              </a:rPr>
              <a:t>2.外在危险因素</a:t>
            </a:r>
            <a:endParaRPr lang="en-US" altLang="zh-CN" b="1" dirty="0">
              <a:latin typeface="微软雅黑" panose="020B0503020204020204" pitchFamily="34" charset="-122"/>
              <a:ea typeface="微软雅黑" panose="020B0503020204020204" pitchFamily="34" charset="-122"/>
            </a:endParaRPr>
          </a:p>
          <a:p>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）环境因素 </a:t>
            </a:r>
            <a:endParaRPr lang="zh-CN" altLang="en-US" b="1" dirty="0">
              <a:ea typeface="微软雅黑" panose="020B0503020204020204" pitchFamily="34" charset="-122"/>
              <a:sym typeface="+mn-ea"/>
            </a:endParaRPr>
          </a:p>
          <a:p>
            <a:pPr lvl="1" eaLnBrk="1" hangingPunct="1">
              <a:lnSpc>
                <a:spcPct val="110000"/>
              </a:lnSpc>
              <a:spcBef>
                <a:spcPct val="50000"/>
              </a:spcBef>
              <a:buClr>
                <a:srgbClr val="E8CD08"/>
              </a:buClr>
              <a:buFont typeface="Wingdings 2" panose="05020102010507070707" pitchFamily="18" charset="2"/>
              <a:buChar char="³"/>
            </a:pPr>
            <a:r>
              <a:rPr lang="zh-CN" altLang="en-US" dirty="0">
                <a:ea typeface="微软雅黑" panose="020B0503020204020204" pitchFamily="34" charset="-122"/>
                <a:sym typeface="+mn-ea"/>
              </a:rPr>
              <a:t>室内昏暗的灯光，湿滑、不平坦的路面，在步行途中的障碍物，不合适的家具高度和摆放位置，楼梯台阶，卫生间没有扶拦、把手等都可能增加跌倒的危险，不合适的鞋子和行走辅助工具也与跌倒有关 </a:t>
            </a:r>
            <a:endParaRPr lang="zh-CN" altLang="en-US" dirty="0">
              <a:latin typeface="微软雅黑" panose="020B0503020204020204" pitchFamily="34" charset="-122"/>
              <a:ea typeface="微软雅黑" panose="020B0503020204020204" pitchFamily="34" charset="-122"/>
            </a:endParaRPr>
          </a:p>
          <a:p>
            <a:pPr lvl="1" eaLnBrk="1" hangingPunct="1">
              <a:lnSpc>
                <a:spcPct val="110000"/>
              </a:lnSpc>
              <a:spcBef>
                <a:spcPct val="50000"/>
              </a:spcBef>
              <a:buClr>
                <a:srgbClr val="E8CD08"/>
              </a:buClr>
              <a:buFont typeface="Wingdings 2" panose="05020102010507070707" pitchFamily="18" charset="2"/>
              <a:buChar char="³"/>
            </a:pPr>
            <a:r>
              <a:rPr lang="zh-CN" altLang="en-US" dirty="0">
                <a:ea typeface="微软雅黑" panose="020B0503020204020204" pitchFamily="34" charset="-122"/>
                <a:sym typeface="+mn-ea"/>
              </a:rPr>
              <a:t>室外的危险因素，包括台阶和人行道缺乏修缮、雨雪天气、拥挤等，都可能引起老年人跌倒 </a:t>
            </a:r>
            <a:endParaRPr lang="zh-CN" altLang="en-US" b="1" dirty="0">
              <a:latin typeface="微软雅黑" panose="020B0503020204020204" pitchFamily="34" charset="-122"/>
              <a:ea typeface="微软雅黑" panose="020B0503020204020204" pitchFamily="34" charset="-122"/>
            </a:endParaRPr>
          </a:p>
          <a:p>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2</a:t>
            </a:r>
            <a:r>
              <a:rPr lang="zh-CN" altLang="en-US" b="1" dirty="0">
                <a:ea typeface="微软雅黑" panose="020B0503020204020204" pitchFamily="34" charset="-122"/>
                <a:sym typeface="+mn-ea"/>
              </a:rPr>
              <a:t>）社会因素 </a:t>
            </a:r>
            <a:endParaRPr lang="zh-CN" altLang="en-US" b="1" dirty="0">
              <a:latin typeface="微软雅黑" panose="020B0503020204020204" pitchFamily="34" charset="-122"/>
              <a:ea typeface="微软雅黑" panose="020B0503020204020204" pitchFamily="34" charset="-122"/>
            </a:endParaRPr>
          </a:p>
          <a:p>
            <a:pPr marL="742950" lvl="1"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老年人的教育和收入水平</a:t>
            </a:r>
            <a:endParaRPr lang="zh-CN" altLang="en-US" dirty="0">
              <a:latin typeface="微软雅黑" panose="020B0503020204020204" pitchFamily="34" charset="-122"/>
              <a:ea typeface="微软雅黑" panose="020B0503020204020204" pitchFamily="34" charset="-122"/>
            </a:endParaRPr>
          </a:p>
          <a:p>
            <a:pPr marL="742950" lvl="1"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卫生保健水平</a:t>
            </a:r>
            <a:endParaRPr lang="zh-CN" altLang="en-US" dirty="0">
              <a:latin typeface="微软雅黑" panose="020B0503020204020204" pitchFamily="34" charset="-122"/>
              <a:ea typeface="微软雅黑" panose="020B0503020204020204" pitchFamily="34" charset="-122"/>
            </a:endParaRPr>
          </a:p>
          <a:p>
            <a:pPr marL="742950" lvl="1"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享受社会服务和卫生服务的途径</a:t>
            </a:r>
            <a:endParaRPr lang="zh-CN" altLang="en-US" dirty="0">
              <a:latin typeface="微软雅黑" panose="020B0503020204020204" pitchFamily="34" charset="-122"/>
              <a:ea typeface="微软雅黑" panose="020B0503020204020204" pitchFamily="34" charset="-122"/>
            </a:endParaRPr>
          </a:p>
          <a:p>
            <a:pPr marL="742950" lvl="1"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室外环境的安全设计</a:t>
            </a:r>
            <a:endParaRPr lang="zh-CN" altLang="en-US" dirty="0">
              <a:latin typeface="微软雅黑" panose="020B0503020204020204" pitchFamily="34" charset="-122"/>
              <a:ea typeface="微软雅黑" panose="020B0503020204020204" pitchFamily="34" charset="-122"/>
            </a:endParaRPr>
          </a:p>
          <a:p>
            <a:pPr marL="742950" lvl="1"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以及老年人是否独居</a:t>
            </a:r>
            <a:endParaRPr lang="zh-CN" altLang="en-US" dirty="0">
              <a:latin typeface="微软雅黑" panose="020B0503020204020204" pitchFamily="34" charset="-122"/>
              <a:ea typeface="微软雅黑" panose="020B0503020204020204" pitchFamily="34" charset="-122"/>
            </a:endParaRPr>
          </a:p>
          <a:p>
            <a:pPr marL="742950" lvl="1"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与社会的交往和联系程度</a:t>
            </a:r>
            <a:endParaRPr lang="zh-CN" altLang="en-US" dirty="0">
              <a:latin typeface="微软雅黑" panose="020B0503020204020204" pitchFamily="34" charset="-122"/>
              <a:ea typeface="微软雅黑" panose="020B0503020204020204" pitchFamily="34" charset="-122"/>
            </a:endParaRPr>
          </a:p>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dirty="0">
                <a:ea typeface="微软雅黑" panose="020B0503020204020204" pitchFamily="34" charset="-122"/>
                <a:sym typeface="微软雅黑" panose="020B0503020204020204" pitchFamily="34" charset="-122"/>
              </a:rPr>
              <a:t>（二）老年人跌倒的康复评定</a:t>
            </a:r>
            <a:endParaRPr lang="zh-CN" altLang="en-US"/>
          </a:p>
        </p:txBody>
      </p:sp>
      <p:sp>
        <p:nvSpPr>
          <p:cNvPr id="3" name="内容占位符 2"/>
          <p:cNvSpPr>
            <a:spLocks noGrp="1"/>
          </p:cNvSpPr>
          <p:nvPr>
            <p:ph idx="1"/>
          </p:nvPr>
        </p:nvSpPr>
        <p:spPr/>
        <p:txBody>
          <a:bodyPr>
            <a:normAutofit fontScale="90000" lnSpcReduction="10000"/>
          </a:bodyPr>
          <a:p>
            <a:pPr eaLnBrk="1" hangingPunct="1">
              <a:lnSpc>
                <a:spcPct val="150000"/>
              </a:lnSpc>
              <a:spcBef>
                <a:spcPct val="50000"/>
              </a:spcBef>
            </a:pP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病史询问</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spcBef>
                <a:spcPct val="50000"/>
              </a:spcBef>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）跌倒史   </a:t>
            </a:r>
            <a:r>
              <a:rPr lang="zh-CN" altLang="en-US" dirty="0">
                <a:ea typeface="微软雅黑" panose="020B0503020204020204" pitchFamily="34" charset="-122"/>
                <a:sym typeface="+mn-ea"/>
              </a:rPr>
              <a:t>医护人员应常规询问就诊老年人在过去的</a:t>
            </a:r>
            <a:r>
              <a:rPr lang="en-US" altLang="zh-CN" dirty="0">
                <a:ea typeface="微软雅黑" panose="020B0503020204020204" pitchFamily="34" charset="-122"/>
                <a:sym typeface="+mn-ea"/>
              </a:rPr>
              <a:t>1</a:t>
            </a:r>
            <a:r>
              <a:rPr lang="zh-CN" altLang="en-US" dirty="0">
                <a:ea typeface="微软雅黑" panose="020B0503020204020204" pitchFamily="34" charset="-122"/>
                <a:sym typeface="+mn-ea"/>
              </a:rPr>
              <a:t>年里是否发生过跌倒，如果是，还应详细描述跌倒发生的频率、环境以及跌倒发生时的症状，有无受到损伤及其他结果。 </a:t>
            </a:r>
            <a:endParaRPr lang="zh-CN" altLang="en-US" dirty="0">
              <a:latin typeface="微软雅黑" panose="020B0503020204020204" pitchFamily="34" charset="-122"/>
              <a:ea typeface="微软雅黑" panose="020B0503020204020204" pitchFamily="34" charset="-122"/>
            </a:endParaRPr>
          </a:p>
          <a:p>
            <a:pPr eaLnBrk="1" hangingPunct="1">
              <a:lnSpc>
                <a:spcPct val="150000"/>
              </a:lnSpc>
              <a:spcBef>
                <a:spcPct val="50000"/>
              </a:spcBef>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2</a:t>
            </a:r>
            <a:r>
              <a:rPr lang="zh-CN" altLang="en-US" b="1" dirty="0">
                <a:ea typeface="微软雅黑" panose="020B0503020204020204" pitchFamily="34" charset="-122"/>
                <a:sym typeface="+mn-ea"/>
              </a:rPr>
              <a:t>）药物史   </a:t>
            </a:r>
            <a:r>
              <a:rPr lang="zh-CN" altLang="en-US" dirty="0">
                <a:ea typeface="微软雅黑" panose="020B0503020204020204" pitchFamily="34" charset="-122"/>
                <a:sym typeface="+mn-ea"/>
              </a:rPr>
              <a:t>所服药物均需进行重新审核并重新核对剂量。</a:t>
            </a:r>
            <a:endParaRPr lang="zh-CN" altLang="en-US" dirty="0">
              <a:latin typeface="微软雅黑" panose="020B0503020204020204" pitchFamily="34" charset="-122"/>
              <a:ea typeface="微软雅黑" panose="020B0503020204020204" pitchFamily="34" charset="-122"/>
            </a:endParaRPr>
          </a:p>
          <a:p>
            <a:pPr eaLnBrk="1" hangingPunct="1">
              <a:lnSpc>
                <a:spcPct val="150000"/>
              </a:lnSpc>
              <a:spcBef>
                <a:spcPct val="50000"/>
              </a:spcBef>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3</a:t>
            </a:r>
            <a:r>
              <a:rPr lang="zh-CN" altLang="en-US" b="1" dirty="0">
                <a:ea typeface="微软雅黑" panose="020B0503020204020204" pitchFamily="34" charset="-122"/>
                <a:sym typeface="+mn-ea"/>
              </a:rPr>
              <a:t>）相关危险因素史   </a:t>
            </a:r>
            <a:r>
              <a:rPr lang="zh-CN" altLang="en-US" dirty="0">
                <a:ea typeface="微软雅黑" panose="020B0503020204020204" pitchFamily="34" charset="-122"/>
                <a:sym typeface="+mn-ea"/>
              </a:rPr>
              <a:t>包括急慢性医学问题，如骨质疏松、尿失禁、心血管疾病等。</a:t>
            </a:r>
            <a:endParaRPr lang="zh-CN" altLang="en-US" dirty="0">
              <a:latin typeface="微软雅黑" panose="020B0503020204020204" pitchFamily="34" charset="-122"/>
              <a:ea typeface="微软雅黑" panose="020B0503020204020204" pitchFamily="34" charset="-122"/>
            </a:endParaRPr>
          </a:p>
          <a:p>
            <a:pPr eaLnBrk="1" hangingPunct="1">
              <a:lnSpc>
                <a:spcPct val="120000"/>
              </a:lnSpc>
              <a:spcBef>
                <a:spcPct val="50000"/>
              </a:spcBef>
            </a:pPr>
            <a:r>
              <a:rPr lang="en-US" altLang="zh-CN" b="1" dirty="0">
                <a:ea typeface="微软雅黑" panose="020B0503020204020204" pitchFamily="34" charset="-122"/>
                <a:sym typeface="+mn-ea"/>
              </a:rPr>
              <a:t>2.体格检查</a:t>
            </a:r>
            <a:endParaRPr lang="en-US" altLang="zh-CN" b="1" dirty="0">
              <a:latin typeface="微软雅黑" panose="020B0503020204020204" pitchFamily="34" charset="-122"/>
              <a:ea typeface="微软雅黑" panose="020B0503020204020204" pitchFamily="34" charset="-122"/>
            </a:endParaRPr>
          </a:p>
          <a:p>
            <a:pPr eaLnBrk="1" hangingPunct="1">
              <a:lnSpc>
                <a:spcPct val="120000"/>
              </a:lnSpc>
              <a:spcBef>
                <a:spcPct val="50000"/>
              </a:spcBef>
            </a:pPr>
            <a:r>
              <a:rPr lang="en-US" altLang="zh-CN" b="1" dirty="0">
                <a:ea typeface="微软雅黑" panose="020B0503020204020204" pitchFamily="34" charset="-122"/>
                <a:sym typeface="+mn-ea"/>
              </a:rPr>
              <a:t>（1）循环系统   </a:t>
            </a:r>
            <a:r>
              <a:rPr lang="en-US" altLang="zh-CN" dirty="0">
                <a:ea typeface="微软雅黑" panose="020B0503020204020204" pitchFamily="34" charset="-122"/>
                <a:sym typeface="+mn-ea"/>
              </a:rPr>
              <a:t>包括心率和心律，直立位脉搏、血压及颈动脉窦刺激后心率和血压的变化等。</a:t>
            </a:r>
            <a:endParaRPr lang="en-US" altLang="zh-CN" dirty="0">
              <a:latin typeface="微软雅黑" panose="020B0503020204020204" pitchFamily="34" charset="-122"/>
              <a:ea typeface="微软雅黑" panose="020B0503020204020204" pitchFamily="34" charset="-122"/>
            </a:endParaRPr>
          </a:p>
          <a:p>
            <a:pPr eaLnBrk="1" hangingPunct="1">
              <a:lnSpc>
                <a:spcPct val="120000"/>
              </a:lnSpc>
              <a:spcBef>
                <a:spcPct val="50000"/>
              </a:spcBef>
            </a:pPr>
            <a:r>
              <a:rPr lang="en-US" altLang="zh-CN" b="1" dirty="0">
                <a:ea typeface="微软雅黑" panose="020B0503020204020204" pitchFamily="34" charset="-122"/>
                <a:sym typeface="+mn-ea"/>
              </a:rPr>
              <a:t>（2）神经系统   </a:t>
            </a:r>
            <a:r>
              <a:rPr lang="en-US" altLang="zh-CN" dirty="0">
                <a:ea typeface="微软雅黑" panose="020B0503020204020204" pitchFamily="34" charset="-122"/>
                <a:sym typeface="+mn-ea"/>
              </a:rPr>
              <a:t>包括认知功能、下肢神经功能、深浅感觉、反射、皮质功能、椎体外系功能及共济（协调）功能测试等。</a:t>
            </a:r>
            <a:endParaRPr lang="en-US" altLang="zh-CN" dirty="0">
              <a:latin typeface="微软雅黑" panose="020B0503020204020204" pitchFamily="34" charset="-122"/>
              <a:ea typeface="微软雅黑" panose="020B0503020204020204" pitchFamily="34" charset="-122"/>
            </a:endParaRPr>
          </a:p>
          <a:p>
            <a:pPr eaLnBrk="1" hangingPunct="1">
              <a:lnSpc>
                <a:spcPct val="120000"/>
              </a:lnSpc>
              <a:spcBef>
                <a:spcPct val="50000"/>
              </a:spcBef>
            </a:pPr>
            <a:r>
              <a:rPr lang="en-US" altLang="zh-CN" b="1" dirty="0">
                <a:ea typeface="微软雅黑" panose="020B0503020204020204" pitchFamily="34" charset="-122"/>
                <a:sym typeface="+mn-ea"/>
              </a:rPr>
              <a:t>（3）骨骼肌肉系统   </a:t>
            </a:r>
            <a:r>
              <a:rPr lang="en-US" altLang="zh-CN" dirty="0">
                <a:ea typeface="微软雅黑" panose="020B0503020204020204" pitchFamily="34" charset="-122"/>
                <a:sym typeface="+mn-ea"/>
              </a:rPr>
              <a:t>包括下肢肌力、肌张力、关节活动度评定等。</a:t>
            </a:r>
            <a:endParaRPr lang="en-US" altLang="zh-CN" dirty="0">
              <a:latin typeface="微软雅黑" panose="020B0503020204020204" pitchFamily="34" charset="-122"/>
              <a:ea typeface="微软雅黑" panose="020B0503020204020204" pitchFamily="34" charset="-122"/>
            </a:endParaRPr>
          </a:p>
          <a:p>
            <a:pPr eaLnBrk="1" hangingPunct="1">
              <a:lnSpc>
                <a:spcPct val="120000"/>
              </a:lnSpc>
              <a:spcBef>
                <a:spcPct val="50000"/>
              </a:spcBef>
            </a:pPr>
            <a:r>
              <a:rPr lang="en-US" altLang="zh-CN" b="1" dirty="0">
                <a:ea typeface="微软雅黑" panose="020B0503020204020204" pitchFamily="34" charset="-122"/>
                <a:sym typeface="+mn-ea"/>
              </a:rPr>
              <a:t>（4）其他   </a:t>
            </a:r>
            <a:r>
              <a:rPr lang="en-US" altLang="zh-CN" dirty="0">
                <a:ea typeface="微软雅黑" panose="020B0503020204020204" pitchFamily="34" charset="-122"/>
                <a:sym typeface="+mn-ea"/>
              </a:rPr>
              <a:t>视力的评估，双足、鞋袜的检查等。</a:t>
            </a:r>
            <a:endParaRPr lang="en-US" altLang="zh-CN" dirty="0">
              <a:latin typeface="微软雅黑" panose="020B0503020204020204" pitchFamily="34" charset="-122"/>
              <a:ea typeface="微软雅黑" panose="020B0503020204020204" pitchFamily="34" charset="-122"/>
            </a:endParaRPr>
          </a:p>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eaLnBrk="1" hangingPunct="1">
              <a:lnSpc>
                <a:spcPct val="120000"/>
              </a:lnSpc>
              <a:spcBef>
                <a:spcPct val="50000"/>
              </a:spcBef>
            </a:pPr>
            <a:r>
              <a:rPr lang="en-US" altLang="zh-CN" b="1" dirty="0">
                <a:ea typeface="微软雅黑" panose="020B0503020204020204" pitchFamily="34" charset="-122"/>
                <a:sym typeface="+mn-ea"/>
              </a:rPr>
              <a:t>3.</a:t>
            </a:r>
            <a:r>
              <a:rPr lang="zh-CN" altLang="en-US" b="1" dirty="0">
                <a:ea typeface="微软雅黑" panose="020B0503020204020204" pitchFamily="34" charset="-122"/>
                <a:sym typeface="+mn-ea"/>
              </a:rPr>
              <a:t>功能评估</a:t>
            </a:r>
            <a:endParaRPr lang="zh-CN" altLang="en-US" b="1" dirty="0">
              <a:latin typeface="微软雅黑" panose="020B0503020204020204" pitchFamily="34" charset="-122"/>
              <a:ea typeface="微软雅黑" panose="020B0503020204020204" pitchFamily="34" charset="-122"/>
            </a:endParaRPr>
          </a:p>
          <a:p>
            <a:pPr eaLnBrk="1" hangingPunct="1">
              <a:lnSpc>
                <a:spcPct val="120000"/>
              </a:lnSpc>
              <a:spcBef>
                <a:spcPct val="50000"/>
              </a:spcBef>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）平衡功能评定</a:t>
            </a:r>
            <a:r>
              <a:rPr lang="en-US" altLang="zh-CN" b="1" dirty="0">
                <a:ea typeface="微软雅黑" panose="020B0503020204020204" pitchFamily="34" charset="-122"/>
                <a:sym typeface="+mn-ea"/>
              </a:rPr>
              <a:t>    </a:t>
            </a:r>
            <a:r>
              <a:rPr lang="zh-CN" altLang="en-US" dirty="0">
                <a:ea typeface="微软雅黑" panose="020B0503020204020204" pitchFamily="34" charset="-122"/>
                <a:sym typeface="+mn-ea"/>
              </a:rPr>
              <a:t>包括主观评定和客观评定两个方面。主观评定以观察和量表为主，客观评定多用平衡测试仪评定。</a:t>
            </a:r>
            <a:endParaRPr lang="zh-CN" altLang="en-US" dirty="0">
              <a:latin typeface="微软雅黑" panose="020B0503020204020204" pitchFamily="34" charset="-122"/>
              <a:ea typeface="微软雅黑" panose="020B0503020204020204" pitchFamily="34" charset="-122"/>
            </a:endParaRPr>
          </a:p>
          <a:p>
            <a:pPr eaLnBrk="1" hangingPunct="1">
              <a:lnSpc>
                <a:spcPct val="120000"/>
              </a:lnSpc>
              <a:spcBef>
                <a:spcPct val="50000"/>
              </a:spcBef>
            </a:pP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）观察法   </a:t>
            </a:r>
            <a:r>
              <a:rPr lang="zh-CN" altLang="en-US" dirty="0">
                <a:ea typeface="微软雅黑" panose="020B0503020204020204" pitchFamily="34" charset="-122"/>
                <a:sym typeface="+mn-ea"/>
              </a:rPr>
              <a:t>观察被评定对象能否保持坐位和站立位平衡，以及在活动状态下能否保持平衡。</a:t>
            </a:r>
            <a:endParaRPr lang="zh-CN" altLang="en-US" dirty="0">
              <a:latin typeface="微软雅黑" panose="020B0503020204020204" pitchFamily="34" charset="-122"/>
              <a:ea typeface="微软雅黑" panose="020B0503020204020204" pitchFamily="34" charset="-122"/>
            </a:endParaRPr>
          </a:p>
          <a:p>
            <a:pPr eaLnBrk="1" hangingPunct="1">
              <a:lnSpc>
                <a:spcPct val="120000"/>
              </a:lnSpc>
              <a:spcBef>
                <a:spcPct val="50000"/>
              </a:spcBef>
            </a:pPr>
            <a:r>
              <a:rPr lang="en-US" altLang="zh-CN" b="1" dirty="0">
                <a:ea typeface="微软雅黑" panose="020B0503020204020204" pitchFamily="34" charset="-122"/>
                <a:sym typeface="+mn-ea"/>
              </a:rPr>
              <a:t>2</a:t>
            </a:r>
            <a:r>
              <a:rPr lang="zh-CN" altLang="en-US" b="1" dirty="0">
                <a:ea typeface="微软雅黑" panose="020B0503020204020204" pitchFamily="34" charset="-122"/>
                <a:sym typeface="+mn-ea"/>
              </a:rPr>
              <a:t>）量表法   </a:t>
            </a:r>
            <a:r>
              <a:rPr lang="zh-CN" altLang="en-US" dirty="0">
                <a:ea typeface="微软雅黑" panose="020B0503020204020204" pitchFamily="34" charset="-122"/>
                <a:sym typeface="+mn-ea"/>
              </a:rPr>
              <a:t>信度和效度较好的量表主要有</a:t>
            </a:r>
            <a:r>
              <a:rPr lang="en-US" altLang="zh-CN" dirty="0">
                <a:ea typeface="微软雅黑" panose="020B0503020204020204" pitchFamily="34" charset="-122"/>
                <a:sym typeface="+mn-ea"/>
              </a:rPr>
              <a:t>Berg</a:t>
            </a:r>
            <a:r>
              <a:rPr lang="zh-CN" altLang="en-US" dirty="0">
                <a:ea typeface="微软雅黑" panose="020B0503020204020204" pitchFamily="34" charset="-122"/>
                <a:sym typeface="+mn-ea"/>
              </a:rPr>
              <a:t>平衡量表、</a:t>
            </a:r>
            <a:r>
              <a:rPr lang="en-US" altLang="zh-CN" dirty="0">
                <a:ea typeface="微软雅黑" panose="020B0503020204020204" pitchFamily="34" charset="-122"/>
                <a:sym typeface="+mn-ea"/>
              </a:rPr>
              <a:t>Tinnetti</a:t>
            </a:r>
            <a:r>
              <a:rPr lang="zh-CN" altLang="en-US" dirty="0">
                <a:ea typeface="微软雅黑" panose="020B0503020204020204" pitchFamily="34" charset="-122"/>
                <a:sym typeface="+mn-ea"/>
              </a:rPr>
              <a:t>活动能力量表、“站起</a:t>
            </a:r>
            <a:r>
              <a:rPr lang="en-US" altLang="zh-CN" dirty="0">
                <a:ea typeface="微软雅黑" panose="020B0503020204020204" pitchFamily="34" charset="-122"/>
                <a:sym typeface="+mn-ea"/>
              </a:rPr>
              <a:t>-</a:t>
            </a:r>
            <a:r>
              <a:rPr lang="zh-CN" altLang="en-US" dirty="0">
                <a:ea typeface="微软雅黑" panose="020B0503020204020204" pitchFamily="34" charset="-122"/>
                <a:sym typeface="+mn-ea"/>
              </a:rPr>
              <a:t>走”计时测试。</a:t>
            </a:r>
            <a:endParaRPr lang="en-US" altLang="zh-CN" dirty="0">
              <a:latin typeface="微软雅黑" panose="020B0503020204020204" pitchFamily="34" charset="-122"/>
              <a:ea typeface="微软雅黑" panose="020B0503020204020204" pitchFamily="34" charset="-122"/>
            </a:endParaRPr>
          </a:p>
          <a:p>
            <a:pPr eaLnBrk="1" hangingPunct="1">
              <a:lnSpc>
                <a:spcPct val="120000"/>
              </a:lnSpc>
              <a:spcBef>
                <a:spcPct val="50000"/>
              </a:spcBef>
            </a:pPr>
            <a:r>
              <a:rPr lang="en-US" altLang="zh-CN" b="1" dirty="0">
                <a:ea typeface="微软雅黑" panose="020B0503020204020204" pitchFamily="34" charset="-122"/>
                <a:sym typeface="+mn-ea"/>
              </a:rPr>
              <a:t>3</a:t>
            </a:r>
            <a:r>
              <a:rPr lang="zh-CN" altLang="en-US" b="1" dirty="0">
                <a:ea typeface="微软雅黑" panose="020B0503020204020204" pitchFamily="34" charset="-122"/>
                <a:sym typeface="+mn-ea"/>
              </a:rPr>
              <a:t>）平衡测试仪   </a:t>
            </a:r>
            <a:r>
              <a:rPr lang="zh-CN" altLang="en-US" dirty="0">
                <a:ea typeface="微软雅黑" panose="020B0503020204020204" pitchFamily="34" charset="-122"/>
                <a:sym typeface="+mn-ea"/>
              </a:rPr>
              <a:t>平衡测试仪的评定项目主要包括以下几个方面：静态平衡测试、动态平衡测试。 </a:t>
            </a:r>
            <a:endParaRPr lang="zh-CN" altLang="en-US" dirty="0">
              <a:latin typeface="微软雅黑" panose="020B0503020204020204" pitchFamily="34" charset="-122"/>
              <a:ea typeface="微软雅黑" panose="020B0503020204020204" pitchFamily="34" charset="-122"/>
            </a:endParaRPr>
          </a:p>
          <a:p>
            <a:r>
              <a:rPr lang="zh-CN" altLang="en-US" b="1" dirty="0">
                <a:ea typeface="微软雅黑" panose="020B0503020204020204" pitchFamily="34" charset="-122"/>
                <a:sym typeface="+mn-ea"/>
              </a:rPr>
              <a:t>感觉统合测试（</a:t>
            </a:r>
            <a:r>
              <a:rPr lang="en-US" altLang="zh-CN" b="1" dirty="0">
                <a:ea typeface="微软雅黑" panose="020B0503020204020204" pitchFamily="34" charset="-122"/>
                <a:sym typeface="+mn-ea"/>
              </a:rPr>
              <a:t>sensory organization test</a:t>
            </a: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SOT</a:t>
            </a:r>
            <a:r>
              <a:rPr lang="zh-CN" altLang="en-US" b="1" dirty="0">
                <a:ea typeface="微软雅黑" panose="020B0503020204020204" pitchFamily="34" charset="-122"/>
                <a:sym typeface="+mn-ea"/>
              </a:rPr>
              <a:t>）</a:t>
            </a:r>
            <a:r>
              <a:rPr lang="zh-CN" altLang="en-US" dirty="0">
                <a:ea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endParaRPr>
          </a:p>
          <a:p>
            <a:endParaRPr lang="zh-CN" altLang="en-US"/>
          </a:p>
        </p:txBody>
      </p:sp>
      <p:sp>
        <p:nvSpPr>
          <p:cNvPr id="4" name="Freeform 38"/>
          <p:cNvSpPr/>
          <p:nvPr/>
        </p:nvSpPr>
        <p:spPr>
          <a:xfrm>
            <a:off x="2109788" y="4906963"/>
            <a:ext cx="2714625" cy="493712"/>
          </a:xfrm>
          <a:custGeom>
            <a:avLst/>
            <a:gdLst/>
            <a:ahLst/>
            <a:cxnLst>
              <a:cxn ang="0">
                <a:pos x="0" y="0"/>
              </a:cxn>
              <a:cxn ang="0">
                <a:pos x="1584" y="0"/>
              </a:cxn>
              <a:cxn ang="0">
                <a:pos x="1584" y="0"/>
              </a:cxn>
              <a:cxn ang="0">
                <a:pos x="1709" y="216"/>
              </a:cxn>
              <a:cxn ang="0">
                <a:pos x="1584" y="432"/>
              </a:cxn>
              <a:cxn ang="0">
                <a:pos x="1584" y="432"/>
              </a:cxn>
              <a:cxn ang="0">
                <a:pos x="0" y="432"/>
              </a:cxn>
              <a:cxn ang="0">
                <a:pos x="0" y="432"/>
              </a:cxn>
              <a:cxn ang="0">
                <a:pos x="125" y="216"/>
              </a:cxn>
              <a:cxn ang="0">
                <a:pos x="0" y="0"/>
              </a:cxn>
              <a:cxn ang="0">
                <a:pos x="0" y="0"/>
              </a:cxn>
            </a:cxnLst>
            <a:pathLst>
              <a:path w="1710" h="433">
                <a:moveTo>
                  <a:pt x="0" y="0"/>
                </a:moveTo>
                <a:lnTo>
                  <a:pt x="1584" y="0"/>
                </a:lnTo>
                <a:lnTo>
                  <a:pt x="1709" y="216"/>
                </a:lnTo>
                <a:lnTo>
                  <a:pt x="1584" y="432"/>
                </a:lnTo>
                <a:lnTo>
                  <a:pt x="0" y="432"/>
                </a:lnTo>
                <a:lnTo>
                  <a:pt x="125" y="216"/>
                </a:lnTo>
                <a:lnTo>
                  <a:pt x="0" y="0"/>
                </a:lnTo>
                <a:close/>
              </a:path>
            </a:pathLst>
          </a:custGeom>
          <a:solidFill>
            <a:srgbClr val="008080">
              <a:alpha val="100000"/>
            </a:srgbClr>
          </a:solidFill>
          <a:ln w="6350" cap="flat" cmpd="sng">
            <a:solidFill>
              <a:schemeClr val="tx1">
                <a:alpha val="100000"/>
              </a:schemeClr>
            </a:solidFill>
            <a:prstDash val="solid"/>
            <a:round/>
            <a:headEnd type="none" w="med" len="med"/>
            <a:tailEnd type="none" w="med" len="med"/>
          </a:ln>
          <a:effectLst>
            <a:outerShdw dist="57150" dir="2699999" algn="ctr" rotWithShape="0">
              <a:srgbClr val="888888">
                <a:alpha val="50000"/>
              </a:srgbClr>
            </a:outerShdw>
          </a:effectLst>
        </p:spPr>
        <p:txBody>
          <a:bodyPr/>
          <a:p>
            <a:endParaRPr lang="zh-CN" altLang="en-US"/>
          </a:p>
        </p:txBody>
      </p:sp>
      <p:sp>
        <p:nvSpPr>
          <p:cNvPr id="5" name="Text Box 40"/>
          <p:cNvSpPr txBox="1"/>
          <p:nvPr/>
        </p:nvSpPr>
        <p:spPr>
          <a:xfrm>
            <a:off x="5165725" y="5276850"/>
            <a:ext cx="2971800" cy="493713"/>
          </a:xfrm>
          <a:prstGeom prst="rect">
            <a:avLst/>
          </a:prstGeom>
          <a:solidFill>
            <a:srgbClr val="008080"/>
          </a:solidFill>
          <a:ln w="6350" cap="flat" cmpd="sng">
            <a:solidFill>
              <a:schemeClr val="tx1"/>
            </a:solidFill>
            <a:prstDash val="solid"/>
            <a:miter/>
            <a:headEnd type="none" w="med" len="med"/>
            <a:tailEnd type="none" w="med" len="med"/>
          </a:ln>
          <a:effectLst>
            <a:outerShdw dist="57150" dir="2699999" algn="ctr" rotWithShape="0">
              <a:srgbClr val="888888">
                <a:alpha val="50000"/>
              </a:srgbClr>
            </a:outerShdw>
          </a:effectLst>
        </p:spPr>
        <p:txBody>
          <a:bodyPr lIns="91446" tIns="91446" rIns="91446" bIns="91446"/>
          <a:p>
            <a:pPr eaLnBrk="1" hangingPunct="1">
              <a:lnSpc>
                <a:spcPts val="900"/>
              </a:lnSpc>
            </a:pPr>
            <a:endParaRPr lang="en-US" altLang="zh-CN" sz="2000" dirty="0">
              <a:solidFill>
                <a:schemeClr val="bg1"/>
              </a:solidFill>
              <a:latin typeface="Arial" panose="020B0604020202020204" pitchFamily="34" charset="0"/>
              <a:ea typeface="微软雅黑" panose="020B0503020204020204" pitchFamily="34" charset="-122"/>
            </a:endParaRPr>
          </a:p>
        </p:txBody>
      </p:sp>
      <p:sp>
        <p:nvSpPr>
          <p:cNvPr id="6" name="Freeform 41"/>
          <p:cNvSpPr/>
          <p:nvPr/>
        </p:nvSpPr>
        <p:spPr>
          <a:xfrm>
            <a:off x="2109788" y="5589588"/>
            <a:ext cx="2714625" cy="493712"/>
          </a:xfrm>
          <a:custGeom>
            <a:avLst/>
            <a:gdLst/>
            <a:ahLst/>
            <a:cxnLst>
              <a:cxn ang="0">
                <a:pos x="0" y="0"/>
              </a:cxn>
              <a:cxn ang="0">
                <a:pos x="1584" y="0"/>
              </a:cxn>
              <a:cxn ang="0">
                <a:pos x="1584" y="0"/>
              </a:cxn>
              <a:cxn ang="0">
                <a:pos x="1709" y="216"/>
              </a:cxn>
              <a:cxn ang="0">
                <a:pos x="1584" y="432"/>
              </a:cxn>
              <a:cxn ang="0">
                <a:pos x="1584" y="432"/>
              </a:cxn>
              <a:cxn ang="0">
                <a:pos x="0" y="432"/>
              </a:cxn>
              <a:cxn ang="0">
                <a:pos x="0" y="432"/>
              </a:cxn>
              <a:cxn ang="0">
                <a:pos x="125" y="216"/>
              </a:cxn>
              <a:cxn ang="0">
                <a:pos x="0" y="0"/>
              </a:cxn>
              <a:cxn ang="0">
                <a:pos x="0" y="0"/>
              </a:cxn>
            </a:cxnLst>
            <a:pathLst>
              <a:path w="1710" h="433">
                <a:moveTo>
                  <a:pt x="0" y="0"/>
                </a:moveTo>
                <a:lnTo>
                  <a:pt x="1584" y="0"/>
                </a:lnTo>
                <a:lnTo>
                  <a:pt x="1709" y="216"/>
                </a:lnTo>
                <a:lnTo>
                  <a:pt x="1584" y="432"/>
                </a:lnTo>
                <a:lnTo>
                  <a:pt x="0" y="432"/>
                </a:lnTo>
                <a:lnTo>
                  <a:pt x="125" y="216"/>
                </a:lnTo>
                <a:lnTo>
                  <a:pt x="0" y="0"/>
                </a:lnTo>
                <a:close/>
              </a:path>
            </a:pathLst>
          </a:custGeom>
          <a:solidFill>
            <a:srgbClr val="008080">
              <a:alpha val="100000"/>
            </a:srgbClr>
          </a:solidFill>
          <a:ln w="6350" cap="flat" cmpd="sng">
            <a:solidFill>
              <a:schemeClr val="tx1">
                <a:alpha val="100000"/>
              </a:schemeClr>
            </a:solidFill>
            <a:prstDash val="solid"/>
            <a:round/>
            <a:headEnd type="none" w="med" len="med"/>
            <a:tailEnd type="none" w="med" len="med"/>
          </a:ln>
          <a:effectLst>
            <a:outerShdw dist="57150" dir="2699999" algn="ctr" rotWithShape="0">
              <a:srgbClr val="888888">
                <a:alpha val="50000"/>
              </a:srgbClr>
            </a:outerShdw>
          </a:effectLst>
        </p:spPr>
        <p:txBody>
          <a:bodyPr/>
          <a:p>
            <a:endParaRPr lang="zh-CN" altLang="en-US"/>
          </a:p>
        </p:txBody>
      </p:sp>
      <p:sp>
        <p:nvSpPr>
          <p:cNvPr id="7" name="Text Box 43"/>
          <p:cNvSpPr txBox="1"/>
          <p:nvPr/>
        </p:nvSpPr>
        <p:spPr>
          <a:xfrm>
            <a:off x="5186363" y="5942013"/>
            <a:ext cx="2971800" cy="493712"/>
          </a:xfrm>
          <a:prstGeom prst="rect">
            <a:avLst/>
          </a:prstGeom>
          <a:solidFill>
            <a:srgbClr val="008080"/>
          </a:solidFill>
          <a:ln w="6350" cap="flat" cmpd="sng">
            <a:solidFill>
              <a:schemeClr val="tx1"/>
            </a:solidFill>
            <a:prstDash val="solid"/>
            <a:miter/>
            <a:headEnd type="none" w="med" len="med"/>
            <a:tailEnd type="none" w="med" len="med"/>
          </a:ln>
          <a:effectLst>
            <a:outerShdw dist="57150" dir="2699999" algn="ctr" rotWithShape="0">
              <a:srgbClr val="888888">
                <a:alpha val="50000"/>
              </a:srgbClr>
            </a:outerShdw>
          </a:effectLst>
        </p:spPr>
        <p:txBody>
          <a:bodyPr lIns="91446" tIns="91446" rIns="91446" bIns="91446"/>
          <a:p>
            <a:pPr eaLnBrk="1" hangingPunct="1">
              <a:lnSpc>
                <a:spcPts val="900"/>
              </a:lnSpc>
            </a:pPr>
            <a:endParaRPr lang="en-US" altLang="zh-CN" sz="2000" dirty="0">
              <a:solidFill>
                <a:schemeClr val="bg1"/>
              </a:solidFill>
              <a:latin typeface="Arial" panose="020B0604020202020204" pitchFamily="34" charset="0"/>
              <a:ea typeface="微软雅黑" panose="020B0503020204020204" pitchFamily="34" charset="-122"/>
            </a:endParaRPr>
          </a:p>
        </p:txBody>
      </p:sp>
      <p:sp>
        <p:nvSpPr>
          <p:cNvPr id="8" name="Freeform 44"/>
          <p:cNvSpPr/>
          <p:nvPr/>
        </p:nvSpPr>
        <p:spPr>
          <a:xfrm>
            <a:off x="2109788" y="6300788"/>
            <a:ext cx="2714625" cy="493712"/>
          </a:xfrm>
          <a:custGeom>
            <a:avLst/>
            <a:gdLst/>
            <a:ahLst/>
            <a:cxnLst>
              <a:cxn ang="0">
                <a:pos x="0" y="0"/>
              </a:cxn>
              <a:cxn ang="0">
                <a:pos x="1584" y="0"/>
              </a:cxn>
              <a:cxn ang="0">
                <a:pos x="1584" y="0"/>
              </a:cxn>
              <a:cxn ang="0">
                <a:pos x="1709" y="216"/>
              </a:cxn>
              <a:cxn ang="0">
                <a:pos x="1584" y="432"/>
              </a:cxn>
              <a:cxn ang="0">
                <a:pos x="1584" y="432"/>
              </a:cxn>
              <a:cxn ang="0">
                <a:pos x="0" y="432"/>
              </a:cxn>
              <a:cxn ang="0">
                <a:pos x="0" y="432"/>
              </a:cxn>
              <a:cxn ang="0">
                <a:pos x="125" y="216"/>
              </a:cxn>
              <a:cxn ang="0">
                <a:pos x="0" y="0"/>
              </a:cxn>
              <a:cxn ang="0">
                <a:pos x="0" y="0"/>
              </a:cxn>
            </a:cxnLst>
            <a:pathLst>
              <a:path w="1710" h="433">
                <a:moveTo>
                  <a:pt x="0" y="0"/>
                </a:moveTo>
                <a:lnTo>
                  <a:pt x="1584" y="0"/>
                </a:lnTo>
                <a:lnTo>
                  <a:pt x="1709" y="216"/>
                </a:lnTo>
                <a:lnTo>
                  <a:pt x="1584" y="432"/>
                </a:lnTo>
                <a:lnTo>
                  <a:pt x="0" y="432"/>
                </a:lnTo>
                <a:lnTo>
                  <a:pt x="125" y="216"/>
                </a:lnTo>
                <a:lnTo>
                  <a:pt x="0" y="0"/>
                </a:lnTo>
                <a:close/>
              </a:path>
            </a:pathLst>
          </a:custGeom>
          <a:solidFill>
            <a:srgbClr val="008080">
              <a:alpha val="100000"/>
            </a:srgbClr>
          </a:solidFill>
          <a:ln w="6350" cap="flat" cmpd="sng">
            <a:solidFill>
              <a:schemeClr val="tx1">
                <a:alpha val="100000"/>
              </a:schemeClr>
            </a:solidFill>
            <a:prstDash val="solid"/>
            <a:round/>
            <a:headEnd type="none" w="med" len="med"/>
            <a:tailEnd type="none" w="med" len="med"/>
          </a:ln>
          <a:effectLst>
            <a:outerShdw dist="57150" dir="2699999" algn="ctr" rotWithShape="0">
              <a:srgbClr val="888888">
                <a:alpha val="50000"/>
              </a:srgbClr>
            </a:outerShdw>
          </a:effectLst>
        </p:spPr>
        <p:txBody>
          <a:bodyPr/>
          <a:p>
            <a:endParaRPr lang="zh-CN" altLang="en-US"/>
          </a:p>
        </p:txBody>
      </p:sp>
      <p:sp>
        <p:nvSpPr>
          <p:cNvPr id="9" name="Rectangle 47"/>
          <p:cNvSpPr/>
          <p:nvPr/>
        </p:nvSpPr>
        <p:spPr>
          <a:xfrm>
            <a:off x="3005138" y="4986338"/>
            <a:ext cx="692150" cy="396875"/>
          </a:xfrm>
          <a:prstGeom prst="rect">
            <a:avLst/>
          </a:prstGeom>
          <a:solidFill>
            <a:srgbClr val="008080"/>
          </a:solidFill>
          <a:ln w="9525">
            <a:noFill/>
          </a:ln>
        </p:spPr>
        <p:txBody>
          <a:bodyPr wrap="none">
            <a:spAutoFit/>
          </a:bodyPr>
          <a:p>
            <a:pPr eaLnBrk="1" hangingPunct="1"/>
            <a:r>
              <a:rPr lang="zh-CN" altLang="en-US" sz="2000" dirty="0">
                <a:solidFill>
                  <a:schemeClr val="bg1"/>
                </a:solidFill>
                <a:latin typeface="Arial" panose="020B0604020202020204" pitchFamily="34" charset="0"/>
                <a:ea typeface="微软雅黑" panose="020B0503020204020204" pitchFamily="34" charset="-122"/>
              </a:rPr>
              <a:t>睁眼</a:t>
            </a:r>
            <a:endParaRPr lang="zh-CN" altLang="en-US" sz="2000" dirty="0">
              <a:solidFill>
                <a:schemeClr val="bg1"/>
              </a:solidFill>
              <a:latin typeface="Arial" panose="020B0604020202020204" pitchFamily="34" charset="0"/>
              <a:ea typeface="微软雅黑" panose="020B0503020204020204" pitchFamily="34" charset="-122"/>
            </a:endParaRPr>
          </a:p>
        </p:txBody>
      </p:sp>
      <p:sp>
        <p:nvSpPr>
          <p:cNvPr id="10" name="Rectangle 48"/>
          <p:cNvSpPr/>
          <p:nvPr/>
        </p:nvSpPr>
        <p:spPr>
          <a:xfrm>
            <a:off x="3046413" y="5635625"/>
            <a:ext cx="692150" cy="396875"/>
          </a:xfrm>
          <a:prstGeom prst="rect">
            <a:avLst/>
          </a:prstGeom>
          <a:solidFill>
            <a:srgbClr val="008080"/>
          </a:solidFill>
          <a:ln w="9525">
            <a:noFill/>
          </a:ln>
        </p:spPr>
        <p:txBody>
          <a:bodyPr wrap="none">
            <a:spAutoFit/>
          </a:bodyPr>
          <a:p>
            <a:pPr eaLnBrk="1" hangingPunct="1"/>
            <a:r>
              <a:rPr lang="zh-CN" altLang="en-US" sz="2000" dirty="0">
                <a:solidFill>
                  <a:schemeClr val="bg1"/>
                </a:solidFill>
                <a:latin typeface="Arial" panose="020B0604020202020204" pitchFamily="34" charset="0"/>
                <a:ea typeface="微软雅黑" panose="020B0503020204020204" pitchFamily="34" charset="-122"/>
              </a:rPr>
              <a:t>闭眼</a:t>
            </a:r>
            <a:endParaRPr lang="zh-CN" altLang="en-US" sz="2000" dirty="0">
              <a:solidFill>
                <a:schemeClr val="bg1"/>
              </a:solidFill>
              <a:latin typeface="Arial" panose="020B0604020202020204" pitchFamily="34" charset="0"/>
              <a:ea typeface="微软雅黑" panose="020B0503020204020204" pitchFamily="34" charset="-122"/>
            </a:endParaRPr>
          </a:p>
        </p:txBody>
      </p:sp>
      <p:sp>
        <p:nvSpPr>
          <p:cNvPr id="11" name="Rectangle 49"/>
          <p:cNvSpPr/>
          <p:nvPr/>
        </p:nvSpPr>
        <p:spPr>
          <a:xfrm>
            <a:off x="2973388" y="6354763"/>
            <a:ext cx="1200150" cy="396875"/>
          </a:xfrm>
          <a:prstGeom prst="rect">
            <a:avLst/>
          </a:prstGeom>
          <a:solidFill>
            <a:srgbClr val="008080"/>
          </a:solidFill>
          <a:ln w="9525">
            <a:noFill/>
          </a:ln>
        </p:spPr>
        <p:txBody>
          <a:bodyPr wrap="none">
            <a:spAutoFit/>
          </a:bodyPr>
          <a:p>
            <a:pPr eaLnBrk="1" hangingPunct="1"/>
            <a:r>
              <a:rPr lang="zh-CN" altLang="en-US" sz="2000" dirty="0">
                <a:solidFill>
                  <a:schemeClr val="bg1"/>
                </a:solidFill>
                <a:latin typeface="Arial" panose="020B0604020202020204" pitchFamily="34" charset="0"/>
                <a:ea typeface="微软雅黑" panose="020B0503020204020204" pitchFamily="34" charset="-122"/>
              </a:rPr>
              <a:t>视觉干扰</a:t>
            </a:r>
            <a:endParaRPr lang="zh-CN" altLang="en-US" sz="2000" dirty="0">
              <a:solidFill>
                <a:schemeClr val="bg1"/>
              </a:solidFill>
              <a:latin typeface="Arial" panose="020B0604020202020204" pitchFamily="34" charset="0"/>
              <a:ea typeface="微软雅黑" panose="020B0503020204020204" pitchFamily="34" charset="-122"/>
            </a:endParaRPr>
          </a:p>
        </p:txBody>
      </p:sp>
      <p:sp>
        <p:nvSpPr>
          <p:cNvPr id="12" name="Rectangle 50"/>
          <p:cNvSpPr/>
          <p:nvPr/>
        </p:nvSpPr>
        <p:spPr>
          <a:xfrm>
            <a:off x="6215063" y="5357813"/>
            <a:ext cx="692150" cy="396875"/>
          </a:xfrm>
          <a:prstGeom prst="rect">
            <a:avLst/>
          </a:prstGeom>
          <a:solidFill>
            <a:srgbClr val="008080"/>
          </a:solidFill>
          <a:ln w="9525">
            <a:noFill/>
          </a:ln>
        </p:spPr>
        <p:txBody>
          <a:bodyPr wrap="none">
            <a:spAutoFit/>
          </a:bodyPr>
          <a:p>
            <a:pPr eaLnBrk="1" hangingPunct="1"/>
            <a:r>
              <a:rPr lang="zh-CN" altLang="en-US" sz="2000" dirty="0">
                <a:solidFill>
                  <a:schemeClr val="bg1"/>
                </a:solidFill>
                <a:latin typeface="Arial" panose="020B0604020202020204" pitchFamily="34" charset="0"/>
                <a:ea typeface="微软雅黑" panose="020B0503020204020204" pitchFamily="34" charset="-122"/>
              </a:rPr>
              <a:t>稳定</a:t>
            </a:r>
            <a:endParaRPr lang="zh-CN" altLang="en-US" sz="2000" dirty="0">
              <a:solidFill>
                <a:schemeClr val="bg1"/>
              </a:solidFill>
              <a:latin typeface="Arial" panose="020B0604020202020204" pitchFamily="34" charset="0"/>
              <a:ea typeface="微软雅黑" panose="020B0503020204020204" pitchFamily="34" charset="-122"/>
            </a:endParaRPr>
          </a:p>
        </p:txBody>
      </p:sp>
      <p:sp>
        <p:nvSpPr>
          <p:cNvPr id="13" name="Rectangle 51"/>
          <p:cNvSpPr/>
          <p:nvPr/>
        </p:nvSpPr>
        <p:spPr>
          <a:xfrm>
            <a:off x="6070600" y="6007100"/>
            <a:ext cx="946150" cy="396875"/>
          </a:xfrm>
          <a:prstGeom prst="rect">
            <a:avLst/>
          </a:prstGeom>
          <a:solidFill>
            <a:srgbClr val="008080"/>
          </a:solidFill>
          <a:ln w="9525">
            <a:noFill/>
          </a:ln>
        </p:spPr>
        <p:txBody>
          <a:bodyPr wrap="none">
            <a:spAutoFit/>
          </a:bodyPr>
          <a:p>
            <a:pPr eaLnBrk="1" hangingPunct="1"/>
            <a:r>
              <a:rPr lang="zh-CN" altLang="en-US" sz="2000" dirty="0">
                <a:solidFill>
                  <a:schemeClr val="bg1"/>
                </a:solidFill>
                <a:latin typeface="Arial" panose="020B0604020202020204" pitchFamily="34" charset="0"/>
                <a:ea typeface="微软雅黑" panose="020B0503020204020204" pitchFamily="34" charset="-122"/>
              </a:rPr>
              <a:t>不稳定</a:t>
            </a:r>
            <a:endParaRPr lang="zh-CN" altLang="en-US" sz="2000" dirty="0">
              <a:solidFill>
                <a:schemeClr val="bg1"/>
              </a:solidFill>
              <a:latin typeface="Arial" panose="020B0604020202020204" pitchFamily="34" charset="0"/>
              <a:ea typeface="微软雅黑" panose="020B0503020204020204" pitchFamily="34" charset="-122"/>
            </a:endParaRPr>
          </a:p>
        </p:txBody>
      </p:sp>
      <p:sp>
        <p:nvSpPr>
          <p:cNvPr id="33806" name="Rectangle 52"/>
          <p:cNvSpPr/>
          <p:nvPr/>
        </p:nvSpPr>
        <p:spPr>
          <a:xfrm>
            <a:off x="844550" y="5635625"/>
            <a:ext cx="1209675" cy="406400"/>
          </a:xfrm>
          <a:prstGeom prst="rect">
            <a:avLst/>
          </a:prstGeom>
          <a:solidFill>
            <a:srgbClr val="008080"/>
          </a:solidFill>
          <a:ln w="9525" cap="flat" cmpd="sng">
            <a:solidFill>
              <a:schemeClr val="tx1"/>
            </a:solidFill>
            <a:prstDash val="solid"/>
            <a:miter/>
            <a:headEnd type="none" w="med" len="med"/>
            <a:tailEnd type="none" w="med" len="med"/>
          </a:ln>
        </p:spPr>
        <p:txBody>
          <a:bodyPr wrap="none">
            <a:spAutoFit/>
          </a:bodyPr>
          <a:p>
            <a:pPr eaLnBrk="1" hangingPunct="1"/>
            <a:r>
              <a:rPr lang="zh-CN" altLang="en-US" sz="2000" dirty="0">
                <a:solidFill>
                  <a:schemeClr val="bg1"/>
                </a:solidFill>
                <a:latin typeface="Arial" panose="020B0604020202020204" pitchFamily="34" charset="0"/>
                <a:ea typeface="微软雅黑" panose="020B0503020204020204" pitchFamily="34" charset="-122"/>
              </a:rPr>
              <a:t>视觉环境</a:t>
            </a:r>
            <a:endParaRPr lang="zh-CN" altLang="en-US" sz="2000" dirty="0">
              <a:solidFill>
                <a:schemeClr val="bg1"/>
              </a:solidFill>
              <a:latin typeface="Arial" panose="020B0604020202020204" pitchFamily="34" charset="0"/>
              <a:ea typeface="微软雅黑" panose="020B0503020204020204" pitchFamily="34" charset="-122"/>
            </a:endParaRPr>
          </a:p>
        </p:txBody>
      </p:sp>
      <p:sp>
        <p:nvSpPr>
          <p:cNvPr id="14" name="Rectangle 53"/>
          <p:cNvSpPr/>
          <p:nvPr/>
        </p:nvSpPr>
        <p:spPr>
          <a:xfrm>
            <a:off x="8518525" y="5707063"/>
            <a:ext cx="1463675" cy="406400"/>
          </a:xfrm>
          <a:prstGeom prst="rect">
            <a:avLst/>
          </a:prstGeom>
          <a:solidFill>
            <a:srgbClr val="008080"/>
          </a:solidFill>
          <a:ln w="9525" cap="flat" cmpd="sng">
            <a:solidFill>
              <a:schemeClr val="tx1"/>
            </a:solidFill>
            <a:prstDash val="solid"/>
            <a:miter/>
            <a:headEnd type="none" w="med" len="med"/>
            <a:tailEnd type="none" w="med" len="med"/>
          </a:ln>
        </p:spPr>
        <p:txBody>
          <a:bodyPr wrap="none">
            <a:spAutoFit/>
          </a:bodyPr>
          <a:p>
            <a:pPr eaLnBrk="1" hangingPunct="1"/>
            <a:r>
              <a:rPr lang="zh-CN" altLang="en-US" sz="2000" dirty="0">
                <a:solidFill>
                  <a:schemeClr val="bg1"/>
                </a:solidFill>
                <a:latin typeface="Arial" panose="020B0604020202020204" pitchFamily="34" charset="0"/>
                <a:ea typeface="微软雅黑" panose="020B0503020204020204" pitchFamily="34" charset="-122"/>
              </a:rPr>
              <a:t>支撑面环境</a:t>
            </a:r>
            <a:endParaRPr lang="zh-CN" altLang="en-US" sz="2000" dirty="0">
              <a:solidFill>
                <a:schemeClr val="bg1"/>
              </a:solidFill>
              <a:latin typeface="Arial" panose="020B0604020202020204" pitchFamily="34" charset="0"/>
              <a:ea typeface="微软雅黑" panose="020B0503020204020204" pitchFamily="34" charset="-122"/>
            </a:endParaRPr>
          </a:p>
        </p:txBody>
      </p:sp>
      <p:sp>
        <p:nvSpPr>
          <p:cNvPr id="15" name="Line 68"/>
          <p:cNvSpPr/>
          <p:nvPr/>
        </p:nvSpPr>
        <p:spPr>
          <a:xfrm>
            <a:off x="4949825" y="4706938"/>
            <a:ext cx="0" cy="2232025"/>
          </a:xfrm>
          <a:prstGeom prst="line">
            <a:avLst/>
          </a:prstGeom>
          <a:ln w="9525" cap="flat" cmpd="sng">
            <a:solidFill>
              <a:schemeClr val="tx1"/>
            </a:solidFill>
            <a:prstDash val="solid"/>
            <a:headEnd type="none" w="med" len="med"/>
            <a:tailEnd type="none" w="med" len="med"/>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2</a:t>
            </a:r>
            <a:r>
              <a:rPr lang="zh-CN" altLang="en-US" b="1" dirty="0">
                <a:ea typeface="微软雅黑" panose="020B0503020204020204" pitchFamily="34" charset="-122"/>
                <a:sym typeface="+mn-ea"/>
              </a:rPr>
              <a:t>）步态分析：临床步态分析 、实验室步态分析</a:t>
            </a:r>
            <a:endParaRPr lang="zh-CN" altLang="en-US"/>
          </a:p>
        </p:txBody>
      </p:sp>
      <p:sp>
        <p:nvSpPr>
          <p:cNvPr id="35843" name="Rectangle 5"/>
          <p:cNvSpPr/>
          <p:nvPr/>
        </p:nvSpPr>
        <p:spPr>
          <a:xfrm>
            <a:off x="3416300" y="1757363"/>
            <a:ext cx="2311400" cy="400050"/>
          </a:xfrm>
          <a:prstGeom prst="rect">
            <a:avLst/>
          </a:prstGeom>
          <a:noFill/>
          <a:ln w="9525">
            <a:noFill/>
          </a:ln>
        </p:spPr>
        <p:txBody>
          <a:bodyPr wrap="none" anchor="ctr">
            <a:spAutoFit/>
          </a:bodyPr>
          <a:p>
            <a:pPr eaLnBrk="1" hangingPunct="1"/>
            <a:r>
              <a:rPr lang="zh-CN" altLang="en-US" sz="2000" dirty="0">
                <a:latin typeface="微软雅黑" panose="020B0503020204020204" pitchFamily="34" charset="-122"/>
                <a:ea typeface="微软雅黑" panose="020B0503020204020204" pitchFamily="34" charset="-122"/>
              </a:rPr>
              <a:t>临床步态观察要点 </a:t>
            </a:r>
            <a:endParaRPr lang="zh-CN" altLang="en-US" sz="2000" dirty="0">
              <a:latin typeface="微软雅黑" panose="020B0503020204020204" pitchFamily="34" charset="-122"/>
              <a:ea typeface="微软雅黑" panose="020B0503020204020204" pitchFamily="34" charset="-122"/>
            </a:endParaRPr>
          </a:p>
        </p:txBody>
      </p:sp>
      <p:graphicFrame>
        <p:nvGraphicFramePr>
          <p:cNvPr id="69924" name="Group 292"/>
          <p:cNvGraphicFramePr>
            <a:graphicFrameLocks noGrp="1"/>
          </p:cNvGraphicFramePr>
          <p:nvPr>
            <p:custDataLst>
              <p:tags r:id="rId1"/>
            </p:custDataLst>
          </p:nvPr>
        </p:nvGraphicFramePr>
        <p:xfrm>
          <a:off x="827088" y="2276475"/>
          <a:ext cx="7416800" cy="3960816"/>
        </p:xfrm>
        <a:graphic>
          <a:graphicData uri="http://schemas.openxmlformats.org/drawingml/2006/table">
            <a:tbl>
              <a:tblPr/>
              <a:tblGrid>
                <a:gridCol w="1154031"/>
                <a:gridCol w="1790574"/>
                <a:gridCol w="2436642"/>
                <a:gridCol w="2035552"/>
              </a:tblGrid>
              <a:tr h="319088">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步态内容</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观 察 要 点</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319088">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步行周期</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时相是否合理</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左右是否对称</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行进是否稳定和流畅</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r h="319088">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步行节律</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节奏是否匀称</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速率是否合理</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时相是否流畅</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r h="544512">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疼痛</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是否干扰步行</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部位、性质与程度与步行障碍的关系</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发作时间与步行障碍的关系</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r h="319088">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肩、臂</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塌陷或抬高</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前后退缩</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肩活动过度或不足</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r h="319088">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躯干</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前屈或侧屈</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扭转</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摆动过度或不足</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r h="319088">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骨盆</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前、后倾斜</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左、右抬高</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旋转或扭转</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r h="319088">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膝关节</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摆动相是否可屈曲</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支撑相是否可伸直</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关节是否稳定</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r h="544512">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踝关节</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摆动相是否可背屈和趾屈</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是否足下垂、足内翻或足外翻</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关节是否稳定</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r h="319088">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足</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是否为足跟着地</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是否为足趾离地</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是否稳定</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r h="319088">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足接触面</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足是否全部着地</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两足间距是否合理</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rPr>
                        <a:t>是否稳定</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Calibri" panose="020F0502020204030204" charset="0"/>
                      </a:endParaRPr>
                    </a:p>
                  </a:txBody>
                  <a:tcPr marL="91434" marR="91434"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3</a:t>
            </a:r>
            <a:r>
              <a:rPr lang="zh-CN" altLang="en-US" b="1" dirty="0">
                <a:ea typeface="微软雅黑" panose="020B0503020204020204" pitchFamily="34" charset="-122"/>
                <a:sym typeface="+mn-ea"/>
              </a:rPr>
              <a:t>）认知功能评定 </a:t>
            </a:r>
            <a:endParaRPr lang="zh-CN" altLang="en-US" b="1" dirty="0">
              <a:latin typeface="微软雅黑" panose="020B0503020204020204" pitchFamily="34" charset="-122"/>
              <a:ea typeface="微软雅黑" panose="020B0503020204020204" pitchFamily="34" charset="-122"/>
            </a:endParaRPr>
          </a:p>
          <a:p>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4</a:t>
            </a: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ADL</a:t>
            </a:r>
            <a:r>
              <a:rPr lang="zh-CN" altLang="en-US" b="1" dirty="0">
                <a:ea typeface="微软雅黑" panose="020B0503020204020204" pitchFamily="34" charset="-122"/>
                <a:sym typeface="+mn-ea"/>
              </a:rPr>
              <a:t>评定 ：</a:t>
            </a:r>
            <a:r>
              <a:rPr lang="en-US" altLang="zh-CN" dirty="0">
                <a:ea typeface="微软雅黑" panose="020B0503020204020204" pitchFamily="34" charset="-122"/>
                <a:sym typeface="+mn-ea"/>
              </a:rPr>
              <a:t>ADL</a:t>
            </a:r>
            <a:r>
              <a:rPr lang="zh-CN" altLang="en-US" dirty="0">
                <a:ea typeface="微软雅黑" panose="020B0503020204020204" pitchFamily="34" charset="-122"/>
                <a:sym typeface="+mn-ea"/>
              </a:rPr>
              <a:t>评定对判断老年人跌倒前后能否独立生活及独立的程度、评定治疗效果、判定预后、制定和修订治疗计划、重返家庭和事业都十分重要。（</a:t>
            </a:r>
            <a:r>
              <a:rPr lang="en-US" altLang="zh-CN" dirty="0">
                <a:ea typeface="微软雅黑" panose="020B0503020204020204" pitchFamily="34" charset="-122"/>
                <a:sym typeface="+mn-ea"/>
              </a:rPr>
              <a:t>Barthel</a:t>
            </a:r>
            <a:r>
              <a:rPr lang="zh-CN" altLang="en-US" dirty="0">
                <a:ea typeface="微软雅黑" panose="020B0503020204020204" pitchFamily="34" charset="-122"/>
                <a:sym typeface="+mn-ea"/>
              </a:rPr>
              <a:t>指数评定、功能活动问卷）</a:t>
            </a:r>
            <a:endParaRPr lang="zh-CN" altLang="en-US" b="1" dirty="0">
              <a:latin typeface="微软雅黑" panose="020B0503020204020204" pitchFamily="34" charset="-122"/>
              <a:ea typeface="微软雅黑" panose="020B0503020204020204" pitchFamily="34" charset="-122"/>
            </a:endParaRPr>
          </a:p>
          <a:p>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5</a:t>
            </a:r>
            <a:r>
              <a:rPr lang="zh-CN" altLang="en-US" b="1" dirty="0">
                <a:ea typeface="微软雅黑" panose="020B0503020204020204" pitchFamily="34" charset="-122"/>
                <a:sym typeface="+mn-ea"/>
              </a:rPr>
              <a:t>）焦虑、抑郁评定</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lnSpcReduction="20000"/>
          </a:bodyPr>
          <a:p>
            <a:r>
              <a:rPr lang="en-US" altLang="zh-CN" b="1" dirty="0">
                <a:ea typeface="微软雅黑" panose="020B0503020204020204" pitchFamily="34" charset="-122"/>
                <a:sym typeface="+mn-ea"/>
              </a:rPr>
              <a:t>4.环境评估</a:t>
            </a:r>
            <a:endParaRPr lang="en-US" altLang="zh-CN" b="1" dirty="0">
              <a:latin typeface="微软雅黑" panose="020B0503020204020204" pitchFamily="34" charset="-122"/>
              <a:ea typeface="微软雅黑" panose="020B0503020204020204" pitchFamily="34" charset="-122"/>
            </a:endParaRPr>
          </a:p>
          <a:p>
            <a:pPr eaLnBrk="1" hangingPunct="1">
              <a:spcBef>
                <a:spcPct val="50000"/>
              </a:spcBef>
            </a:pPr>
            <a:r>
              <a:rPr lang="en-US" altLang="zh-CN" b="1" dirty="0">
                <a:ea typeface="微软雅黑" panose="020B0503020204020204" pitchFamily="34" charset="-122"/>
                <a:sym typeface="+mn-ea"/>
              </a:rPr>
              <a:t>（1）居家安全评估</a:t>
            </a:r>
            <a:endParaRPr lang="en-US" altLang="zh-CN" b="1" dirty="0">
              <a:latin typeface="微软雅黑" panose="020B0503020204020204" pitchFamily="34" charset="-122"/>
              <a:ea typeface="微软雅黑" panose="020B0503020204020204" pitchFamily="34" charset="-122"/>
            </a:endParaRPr>
          </a:p>
          <a:p>
            <a:pPr eaLnBrk="1" hangingPunct="1">
              <a:spcBef>
                <a:spcPct val="50000"/>
              </a:spcBef>
            </a:pPr>
            <a:r>
              <a:rPr lang="en-US" altLang="zh-CN" dirty="0">
                <a:ea typeface="微软雅黑" panose="020B0503020204020204" pitchFamily="34" charset="-122"/>
                <a:sym typeface="+mn-ea"/>
              </a:rPr>
              <a:t>1）不合理的楼梯设计</a:t>
            </a:r>
            <a:endParaRPr lang="en-US" altLang="zh-CN" dirty="0">
              <a:latin typeface="微软雅黑" panose="020B0503020204020204" pitchFamily="34" charset="-122"/>
              <a:ea typeface="微软雅黑" panose="020B0503020204020204" pitchFamily="34" charset="-122"/>
            </a:endParaRPr>
          </a:p>
          <a:p>
            <a:pPr eaLnBrk="1" hangingPunct="1">
              <a:spcBef>
                <a:spcPct val="50000"/>
              </a:spcBef>
            </a:pPr>
            <a:r>
              <a:rPr lang="en-US" altLang="zh-CN" dirty="0">
                <a:ea typeface="微软雅黑" panose="020B0503020204020204" pitchFamily="34" charset="-122"/>
                <a:sym typeface="+mn-ea"/>
              </a:rPr>
              <a:t>2）厨房、浴室湿滑的地面或过于松软的地毯</a:t>
            </a:r>
            <a:endParaRPr lang="en-US" altLang="zh-CN" dirty="0">
              <a:latin typeface="微软雅黑" panose="020B0503020204020204" pitchFamily="34" charset="-122"/>
              <a:ea typeface="微软雅黑" panose="020B0503020204020204" pitchFamily="34" charset="-122"/>
            </a:endParaRPr>
          </a:p>
          <a:p>
            <a:pPr eaLnBrk="1" hangingPunct="1">
              <a:spcBef>
                <a:spcPct val="50000"/>
              </a:spcBef>
            </a:pPr>
            <a:r>
              <a:rPr lang="en-US" altLang="zh-CN" dirty="0">
                <a:ea typeface="微软雅黑" panose="020B0503020204020204" pitchFamily="34" charset="-122"/>
                <a:sym typeface="+mn-ea"/>
              </a:rPr>
              <a:t>3）散乱的电线等室内障碍物</a:t>
            </a:r>
            <a:endParaRPr lang="en-US" altLang="zh-CN" dirty="0">
              <a:latin typeface="微软雅黑" panose="020B0503020204020204" pitchFamily="34" charset="-122"/>
              <a:ea typeface="微软雅黑" panose="020B0503020204020204" pitchFamily="34" charset="-122"/>
            </a:endParaRPr>
          </a:p>
          <a:p>
            <a:pPr eaLnBrk="1" hangingPunct="1">
              <a:spcBef>
                <a:spcPct val="50000"/>
              </a:spcBef>
            </a:pPr>
            <a:r>
              <a:rPr lang="en-US" altLang="zh-CN" dirty="0">
                <a:ea typeface="微软雅黑" panose="020B0503020204020204" pitchFamily="34" charset="-122"/>
                <a:sym typeface="+mn-ea"/>
              </a:rPr>
              <a:t>4）昏暗的灯光、不充分的照明或者过度照明</a:t>
            </a:r>
            <a:endParaRPr lang="en-US" altLang="zh-CN" dirty="0">
              <a:latin typeface="微软雅黑" panose="020B0503020204020204" pitchFamily="34" charset="-122"/>
              <a:ea typeface="微软雅黑" panose="020B0503020204020204" pitchFamily="34" charset="-122"/>
            </a:endParaRPr>
          </a:p>
          <a:p>
            <a:pPr eaLnBrk="1" hangingPunct="1">
              <a:spcBef>
                <a:spcPct val="50000"/>
              </a:spcBef>
            </a:pPr>
            <a:r>
              <a:rPr lang="en-US" altLang="zh-CN" b="1" dirty="0">
                <a:ea typeface="微软雅黑" panose="020B0503020204020204" pitchFamily="34" charset="-122"/>
                <a:sym typeface="+mn-ea"/>
              </a:rPr>
              <a:t>（2）社区安全评估</a:t>
            </a:r>
            <a:endParaRPr lang="en-US" altLang="zh-CN" b="1" dirty="0">
              <a:latin typeface="微软雅黑" panose="020B0503020204020204" pitchFamily="34" charset="-122"/>
              <a:ea typeface="微软雅黑" panose="020B0503020204020204" pitchFamily="34" charset="-122"/>
            </a:endParaRPr>
          </a:p>
          <a:p>
            <a:pPr eaLnBrk="1" hangingPunct="1">
              <a:spcBef>
                <a:spcPct val="50000"/>
              </a:spcBef>
            </a:pPr>
            <a:r>
              <a:rPr lang="en-US" altLang="zh-CN" dirty="0">
                <a:ea typeface="微软雅黑" panose="020B0503020204020204" pitchFamily="34" charset="-122"/>
                <a:sym typeface="+mn-ea"/>
              </a:rPr>
              <a:t>1）崩裂的花园小路</a:t>
            </a:r>
            <a:endParaRPr lang="en-US" altLang="zh-CN" dirty="0">
              <a:latin typeface="微软雅黑" panose="020B0503020204020204" pitchFamily="34" charset="-122"/>
              <a:ea typeface="微软雅黑" panose="020B0503020204020204" pitchFamily="34" charset="-122"/>
            </a:endParaRPr>
          </a:p>
          <a:p>
            <a:pPr eaLnBrk="1" hangingPunct="1">
              <a:spcBef>
                <a:spcPct val="50000"/>
              </a:spcBef>
            </a:pPr>
            <a:r>
              <a:rPr lang="en-US" altLang="zh-CN" dirty="0">
                <a:ea typeface="微软雅黑" panose="020B0503020204020204" pitchFamily="34" charset="-122"/>
                <a:sym typeface="+mn-ea"/>
              </a:rPr>
              <a:t>2）雨雪后或覆盖苔藓的湿滑的地面</a:t>
            </a:r>
            <a:endParaRPr lang="en-US" altLang="zh-CN" dirty="0">
              <a:latin typeface="微软雅黑" panose="020B0503020204020204" pitchFamily="34" charset="-122"/>
              <a:ea typeface="微软雅黑" panose="020B0503020204020204" pitchFamily="34" charset="-122"/>
            </a:endParaRPr>
          </a:p>
          <a:p>
            <a:pPr eaLnBrk="1" hangingPunct="1">
              <a:spcBef>
                <a:spcPct val="50000"/>
              </a:spcBef>
            </a:pPr>
            <a:r>
              <a:rPr lang="en-US" altLang="zh-CN" dirty="0">
                <a:ea typeface="微软雅黑" panose="020B0503020204020204" pitchFamily="34" charset="-122"/>
                <a:sym typeface="+mn-ea"/>
              </a:rPr>
              <a:t>3）社区内过多的台阶设计</a:t>
            </a:r>
            <a:endParaRPr lang="en-US" altLang="zh-CN" dirty="0">
              <a:latin typeface="微软雅黑" panose="020B0503020204020204" pitchFamily="34" charset="-122"/>
              <a:ea typeface="微软雅黑" panose="020B0503020204020204" pitchFamily="34" charset="-122"/>
            </a:endParaRPr>
          </a:p>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接连接符 47"/>
          <p:cNvCxnSpPr/>
          <p:nvPr/>
        </p:nvCxnSpPr>
        <p:spPr>
          <a:xfrm>
            <a:off x="6913245" y="1949450"/>
            <a:ext cx="3284855"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5740400" y="1353820"/>
            <a:ext cx="1268095" cy="6985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0070C0"/>
                </a:solidFill>
                <a:effectLst/>
                <a:uLnTx/>
                <a:uFillTx/>
                <a:latin typeface="Impact" panose="020B0806030902050204" pitchFamily="34" charset="0"/>
                <a:ea typeface="微软雅黑 Light"/>
                <a:cs typeface="+mn-cs"/>
              </a:rPr>
              <a:t>01</a:t>
            </a:r>
            <a:endParaRPr kumimoji="0" lang="en-US" altLang="zh-CN" sz="4000" b="1" i="0" u="none" strike="noStrike" kern="1200" cap="none" spc="0" normalizeH="0" baseline="0" noProof="0" dirty="0">
              <a:ln>
                <a:noFill/>
              </a:ln>
              <a:solidFill>
                <a:srgbClr val="0070C0"/>
              </a:solidFill>
              <a:effectLst/>
              <a:uLnTx/>
              <a:uFillTx/>
              <a:latin typeface="Impact" panose="020B0806030902050204" pitchFamily="34" charset="0"/>
              <a:ea typeface="微软雅黑 Light"/>
              <a:cs typeface="+mn-cs"/>
            </a:endParaRPr>
          </a:p>
        </p:txBody>
      </p:sp>
      <p:sp>
        <p:nvSpPr>
          <p:cNvPr id="51" name="文本框 50"/>
          <p:cNvSpPr txBox="1"/>
          <p:nvPr/>
        </p:nvSpPr>
        <p:spPr>
          <a:xfrm>
            <a:off x="7148830" y="1353820"/>
            <a:ext cx="3267710" cy="506730"/>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Light"/>
                <a:cs typeface="+mn-cs"/>
              </a:rPr>
              <a:t>预防跌倒的康复策略</a:t>
            </a:r>
            <a:endPar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Light"/>
              <a:cs typeface="+mn-cs"/>
            </a:endParaRPr>
          </a:p>
        </p:txBody>
      </p:sp>
      <p:pic>
        <p:nvPicPr>
          <p:cNvPr id="24" name="图片占位符 23" descr="C:\Users\Administrator\Pictures\画册\DC0990F137E4A376CD4D352A51A_5FE21529_17855.jpgDC0990F137E4A376CD4D352A51A_5FE21529_17855"/>
          <p:cNvPicPr>
            <a:picLocks noGrp="1" noChangeAspect="1"/>
          </p:cNvPicPr>
          <p:nvPr>
            <p:ph type="pic" sz="quarter" idx="10"/>
          </p:nvPr>
        </p:nvPicPr>
        <p:blipFill>
          <a:blip r:embed="rId1"/>
          <a:srcRect l="7409" t="843" r="48084" b="-843"/>
          <a:stretch>
            <a:fillRect/>
          </a:stretch>
        </p:blipFill>
        <p:spPr>
          <a:xfrm>
            <a:off x="10795" y="-41910"/>
            <a:ext cx="4838700" cy="7007225"/>
          </a:xfrm>
        </p:spPr>
      </p:pic>
      <p:cxnSp>
        <p:nvCxnSpPr>
          <p:cNvPr id="64" name="直接连接符 63"/>
          <p:cNvCxnSpPr/>
          <p:nvPr/>
        </p:nvCxnSpPr>
        <p:spPr>
          <a:xfrm>
            <a:off x="6898640" y="3188335"/>
            <a:ext cx="3299460"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5740400" y="2592705"/>
            <a:ext cx="1268095" cy="59499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0070C0"/>
                </a:solidFill>
                <a:effectLst/>
                <a:uLnTx/>
                <a:uFillTx/>
                <a:latin typeface="Impact" panose="020B0806030902050204" pitchFamily="34" charset="0"/>
                <a:ea typeface="微软雅黑 Light"/>
                <a:cs typeface="+mn-cs"/>
              </a:rPr>
              <a:t>02</a:t>
            </a:r>
            <a:endParaRPr kumimoji="0" lang="en-US" altLang="zh-CN" sz="4000" b="1" i="0" u="none" strike="noStrike" kern="1200" cap="none" spc="0" normalizeH="0" baseline="0" noProof="0" dirty="0">
              <a:ln>
                <a:noFill/>
              </a:ln>
              <a:solidFill>
                <a:srgbClr val="0070C0"/>
              </a:solidFill>
              <a:effectLst/>
              <a:uLnTx/>
              <a:uFillTx/>
              <a:latin typeface="Impact" panose="020B0806030902050204" pitchFamily="34" charset="0"/>
              <a:ea typeface="微软雅黑 Light"/>
              <a:cs typeface="+mn-cs"/>
            </a:endParaRPr>
          </a:p>
        </p:txBody>
      </p:sp>
      <p:cxnSp>
        <p:nvCxnSpPr>
          <p:cNvPr id="72" name="直接连接符 71"/>
          <p:cNvCxnSpPr/>
          <p:nvPr/>
        </p:nvCxnSpPr>
        <p:spPr>
          <a:xfrm>
            <a:off x="6943090" y="4426585"/>
            <a:ext cx="325501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文本框 72"/>
          <p:cNvSpPr txBox="1"/>
          <p:nvPr/>
        </p:nvSpPr>
        <p:spPr>
          <a:xfrm>
            <a:off x="5740400" y="3831590"/>
            <a:ext cx="1268095" cy="59499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0070C0"/>
                </a:solidFill>
                <a:effectLst/>
                <a:uLnTx/>
                <a:uFillTx/>
                <a:latin typeface="Impact" panose="020B0806030902050204" pitchFamily="34" charset="0"/>
                <a:ea typeface="微软雅黑 Light"/>
                <a:cs typeface="+mn-cs"/>
              </a:rPr>
              <a:t>03</a:t>
            </a:r>
            <a:endParaRPr kumimoji="0" lang="en-US" altLang="zh-CN" sz="4000" b="1" i="0" u="none" strike="noStrike" kern="1200" cap="none" spc="0" normalizeH="0" baseline="0" noProof="0" dirty="0">
              <a:ln>
                <a:noFill/>
              </a:ln>
              <a:solidFill>
                <a:srgbClr val="0070C0"/>
              </a:solidFill>
              <a:effectLst/>
              <a:uLnTx/>
              <a:uFillTx/>
              <a:latin typeface="Impact" panose="020B0806030902050204" pitchFamily="34" charset="0"/>
              <a:ea typeface="微软雅黑 Light"/>
              <a:cs typeface="+mn-cs"/>
            </a:endParaRPr>
          </a:p>
        </p:txBody>
      </p:sp>
      <p:sp>
        <p:nvSpPr>
          <p:cNvPr id="75" name="文本框 74"/>
          <p:cNvSpPr txBox="1"/>
          <p:nvPr/>
        </p:nvSpPr>
        <p:spPr>
          <a:xfrm>
            <a:off x="7148830" y="3831590"/>
            <a:ext cx="3048635" cy="594995"/>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Light"/>
                <a:cs typeface="+mn-cs"/>
              </a:rPr>
              <a:t>肌肉衰减症康复</a:t>
            </a:r>
            <a:endPar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Light"/>
              <a:cs typeface="+mn-cs"/>
            </a:endParaRPr>
          </a:p>
        </p:txBody>
      </p:sp>
      <p:sp>
        <p:nvSpPr>
          <p:cNvPr id="3" name="文本框 2"/>
          <p:cNvSpPr txBox="1"/>
          <p:nvPr/>
        </p:nvSpPr>
        <p:spPr>
          <a:xfrm>
            <a:off x="7148830" y="2592705"/>
            <a:ext cx="3267710" cy="506730"/>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Light"/>
                <a:cs typeface="+mn-cs"/>
              </a:rPr>
              <a:t>老年卧床综合征康复</a:t>
            </a:r>
            <a:endPar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Light"/>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三、康复治疗</a:t>
            </a:r>
            <a:endParaRPr lang="zh-CN" altLang="en-US"/>
          </a:p>
        </p:txBody>
      </p:sp>
      <p:sp>
        <p:nvSpPr>
          <p:cNvPr id="3" name="内容占位符 2"/>
          <p:cNvSpPr>
            <a:spLocks noGrp="1"/>
          </p:cNvSpPr>
          <p:nvPr>
            <p:ph idx="1"/>
          </p:nvPr>
        </p:nvSpPr>
        <p:spPr>
          <a:xfrm>
            <a:off x="5772150" y="1416685"/>
            <a:ext cx="4705985" cy="5533390"/>
          </a:xfrm>
        </p:spPr>
        <p:txBody>
          <a:bodyPr>
            <a:normAutofit/>
          </a:bodyPr>
          <a:p>
            <a:pPr eaLnBrk="1" hangingPunct="1">
              <a:lnSpc>
                <a:spcPct val="130000"/>
              </a:lnSpc>
              <a:spcBef>
                <a:spcPct val="50000"/>
              </a:spcBef>
            </a:pPr>
            <a:r>
              <a:rPr lang="zh-CN" altLang="en-US" sz="1600" b="1" dirty="0">
                <a:ea typeface="微软雅黑" panose="020B0503020204020204" pitchFamily="34" charset="-122"/>
                <a:sym typeface="微软雅黑" panose="020B0503020204020204" pitchFamily="34" charset="-122"/>
              </a:rPr>
              <a:t>（二）康复干预方法</a:t>
            </a:r>
            <a:endParaRPr lang="zh-CN" altLang="en-US" sz="1600" b="1" dirty="0">
              <a:ea typeface="微软雅黑" panose="020B0503020204020204" pitchFamily="34" charset="-122"/>
              <a:sym typeface="微软雅黑" panose="020B0503020204020204" pitchFamily="34" charset="-122"/>
            </a:endParaRPr>
          </a:p>
          <a:p>
            <a:pPr algn="l" eaLnBrk="1" hangingPunct="1">
              <a:lnSpc>
                <a:spcPct val="130000"/>
              </a:lnSpc>
              <a:spcBef>
                <a:spcPct val="50000"/>
              </a:spcBef>
              <a:buClrTx/>
              <a:buSzTx/>
              <a:buNone/>
            </a:pPr>
            <a:r>
              <a:rPr lang="en-US" altLang="zh-CN" sz="1600" dirty="0">
                <a:ea typeface="微软雅黑" panose="020B0503020204020204" pitchFamily="34" charset="-122"/>
                <a:sym typeface="+mn-ea"/>
              </a:rPr>
              <a:t>1、运动疗法</a:t>
            </a:r>
            <a:endParaRPr lang="en-US" altLang="zh-CN" sz="1600" dirty="0">
              <a:latin typeface="微软雅黑" panose="020B0503020204020204" pitchFamily="34" charset="-122"/>
              <a:ea typeface="微软雅黑" panose="020B0503020204020204" pitchFamily="34" charset="-122"/>
            </a:endParaRPr>
          </a:p>
          <a:p>
            <a:pPr marL="285750" indent="-285750" algn="l" eaLnBrk="1" hangingPunct="1">
              <a:lnSpc>
                <a:spcPct val="130000"/>
              </a:lnSpc>
              <a:spcBef>
                <a:spcPct val="50000"/>
              </a:spcBef>
              <a:buClrTx/>
              <a:buSzTx/>
              <a:buFont typeface="Arial" panose="020B0604020202020204" pitchFamily="34" charset="0"/>
              <a:buChar char="•"/>
            </a:pPr>
            <a:r>
              <a:rPr lang="en-US" altLang="zh-CN" sz="1600" dirty="0">
                <a:ea typeface="微软雅黑" panose="020B0503020204020204" pitchFamily="34" charset="-122"/>
                <a:sym typeface="+mn-ea"/>
              </a:rPr>
              <a:t>肌力训练：抗阻力量训练、核心力量训练</a:t>
            </a:r>
            <a:endParaRPr lang="en-US" altLang="zh-CN" sz="1600" dirty="0">
              <a:latin typeface="微软雅黑" panose="020B0503020204020204" pitchFamily="34" charset="-122"/>
              <a:ea typeface="微软雅黑" panose="020B0503020204020204" pitchFamily="34" charset="-122"/>
            </a:endParaRPr>
          </a:p>
          <a:p>
            <a:pPr marL="285750" indent="-285750" algn="l" eaLnBrk="1" hangingPunct="1">
              <a:lnSpc>
                <a:spcPct val="130000"/>
              </a:lnSpc>
              <a:spcBef>
                <a:spcPct val="50000"/>
              </a:spcBef>
              <a:buClrTx/>
              <a:buSzTx/>
              <a:buFont typeface="Arial" panose="020B0604020202020204" pitchFamily="34" charset="0"/>
              <a:buChar char="•"/>
            </a:pPr>
            <a:r>
              <a:rPr lang="en-US" altLang="zh-CN" sz="1600" dirty="0">
                <a:ea typeface="微软雅黑" panose="020B0503020204020204" pitchFamily="34" charset="-122"/>
                <a:sym typeface="+mn-ea"/>
              </a:rPr>
              <a:t>平衡功能训练：器械平衡训练（静态平衡仪、动态平衡仪）、徒手平衡训练</a:t>
            </a:r>
            <a:endParaRPr lang="en-US" altLang="zh-CN" sz="1600" dirty="0">
              <a:ea typeface="微软雅黑" panose="020B0503020204020204" pitchFamily="34" charset="-122"/>
              <a:sym typeface="+mn-ea"/>
            </a:endParaRPr>
          </a:p>
          <a:p>
            <a:pPr marL="285750" indent="-285750" algn="l" eaLnBrk="1" hangingPunct="1">
              <a:lnSpc>
                <a:spcPct val="130000"/>
              </a:lnSpc>
              <a:spcBef>
                <a:spcPct val="50000"/>
              </a:spcBef>
              <a:buClrTx/>
              <a:buSzTx/>
              <a:buFont typeface="Arial" panose="020B0604020202020204" pitchFamily="34" charset="0"/>
              <a:buChar char="•"/>
            </a:pPr>
            <a:r>
              <a:rPr lang="en-US" altLang="zh-CN" sz="1600" dirty="0">
                <a:ea typeface="微软雅黑" panose="020B0503020204020204" pitchFamily="34" charset="-122"/>
                <a:sym typeface="+mn-ea"/>
              </a:rPr>
              <a:t>协调功能训练：传统协调功能训练、仪器协调功能训练</a:t>
            </a:r>
            <a:endParaRPr lang="en-US" altLang="zh-CN" sz="1600" dirty="0">
              <a:ea typeface="微软雅黑" panose="020B0503020204020204" pitchFamily="34" charset="-122"/>
              <a:sym typeface="+mn-ea"/>
            </a:endParaRPr>
          </a:p>
          <a:p>
            <a:pPr marL="285750" indent="-285750" algn="l" eaLnBrk="1" hangingPunct="1">
              <a:lnSpc>
                <a:spcPct val="130000"/>
              </a:lnSpc>
              <a:spcBef>
                <a:spcPct val="50000"/>
              </a:spcBef>
              <a:buClrTx/>
              <a:buSzTx/>
              <a:buFont typeface="Arial" panose="020B0604020202020204" pitchFamily="34" charset="0"/>
              <a:buChar char="•"/>
            </a:pPr>
            <a:r>
              <a:rPr lang="en-US" altLang="zh-CN" sz="1600" dirty="0">
                <a:ea typeface="微软雅黑" panose="020B0503020204020204" pitchFamily="34" charset="-122"/>
                <a:sym typeface="+mn-ea"/>
              </a:rPr>
              <a:t>全身振动训练</a:t>
            </a:r>
            <a:endParaRPr lang="en-US" altLang="zh-CN" sz="1600" dirty="0">
              <a:latin typeface="微软雅黑" panose="020B0503020204020204" pitchFamily="34" charset="-122"/>
              <a:ea typeface="微软雅黑" panose="020B0503020204020204" pitchFamily="34" charset="-122"/>
            </a:endParaRPr>
          </a:p>
          <a:p>
            <a:pPr marL="285750" indent="-285750" algn="l" eaLnBrk="1" hangingPunct="1">
              <a:lnSpc>
                <a:spcPct val="130000"/>
              </a:lnSpc>
              <a:spcBef>
                <a:spcPct val="50000"/>
              </a:spcBef>
              <a:buClrTx/>
              <a:buSzTx/>
              <a:buFont typeface="Arial" panose="020B0604020202020204" pitchFamily="34" charset="0"/>
              <a:buChar char="•"/>
            </a:pPr>
            <a:r>
              <a:rPr lang="en-US" altLang="zh-CN" sz="1600" dirty="0">
                <a:ea typeface="微软雅黑" panose="020B0503020204020204" pitchFamily="34" charset="-122"/>
                <a:sym typeface="+mn-ea"/>
              </a:rPr>
              <a:t>耐力及柔韧性训练</a:t>
            </a:r>
            <a:endParaRPr lang="en-US" altLang="zh-CN" sz="1600" dirty="0">
              <a:latin typeface="微软雅黑" panose="020B0503020204020204" pitchFamily="34" charset="-122"/>
              <a:ea typeface="微软雅黑" panose="020B0503020204020204" pitchFamily="34" charset="-122"/>
            </a:endParaRPr>
          </a:p>
          <a:p>
            <a:pPr marL="285750" indent="-285750" algn="l" eaLnBrk="1" hangingPunct="1">
              <a:lnSpc>
                <a:spcPct val="130000"/>
              </a:lnSpc>
              <a:spcBef>
                <a:spcPct val="50000"/>
              </a:spcBef>
              <a:buClrTx/>
              <a:buSzTx/>
              <a:buFont typeface="Arial" panose="020B0604020202020204" pitchFamily="34" charset="0"/>
              <a:buChar char="•"/>
            </a:pPr>
            <a:r>
              <a:rPr lang="en-US" altLang="zh-CN" sz="1600" dirty="0">
                <a:ea typeface="微软雅黑" panose="020B0503020204020204" pitchFamily="34" charset="-122"/>
                <a:sym typeface="+mn-ea"/>
              </a:rPr>
              <a:t>步行功能训练</a:t>
            </a:r>
            <a:endParaRPr lang="en-US" altLang="zh-CN" sz="1600" dirty="0">
              <a:latin typeface="微软雅黑" panose="020B0503020204020204" pitchFamily="34" charset="-122"/>
              <a:ea typeface="微软雅黑" panose="020B0503020204020204" pitchFamily="34" charset="-122"/>
            </a:endParaRPr>
          </a:p>
          <a:p>
            <a:pPr algn="l" eaLnBrk="1" hangingPunct="1">
              <a:lnSpc>
                <a:spcPct val="130000"/>
              </a:lnSpc>
              <a:spcBef>
                <a:spcPct val="50000"/>
              </a:spcBef>
              <a:buClrTx/>
              <a:buSzTx/>
              <a:buNone/>
            </a:pPr>
            <a:r>
              <a:rPr lang="en-US" altLang="zh-CN" sz="1600" dirty="0">
                <a:ea typeface="微软雅黑" panose="020B0503020204020204" pitchFamily="34" charset="-122"/>
                <a:sym typeface="+mn-ea"/>
              </a:rPr>
              <a:t>2.认知-平衡双重任务训练</a:t>
            </a:r>
            <a:endParaRPr lang="en-US" altLang="zh-CN" sz="1600" dirty="0">
              <a:latin typeface="微软雅黑" panose="020B0503020204020204" pitchFamily="34" charset="-122"/>
              <a:ea typeface="微软雅黑" panose="020B0503020204020204" pitchFamily="34" charset="-122"/>
            </a:endParaRPr>
          </a:p>
          <a:p>
            <a:pPr algn="l" eaLnBrk="1" hangingPunct="1">
              <a:lnSpc>
                <a:spcPct val="130000"/>
              </a:lnSpc>
              <a:spcBef>
                <a:spcPct val="50000"/>
              </a:spcBef>
              <a:buClrTx/>
              <a:buSzTx/>
              <a:buNone/>
            </a:pPr>
            <a:r>
              <a:rPr lang="en-US" altLang="zh-CN" sz="1600" dirty="0">
                <a:ea typeface="微软雅黑" panose="020B0503020204020204" pitchFamily="34" charset="-122"/>
                <a:sym typeface="+mn-ea"/>
              </a:rPr>
              <a:t>3.环境的改善 </a:t>
            </a:r>
            <a:endParaRPr lang="en-US" altLang="zh-CN" sz="1600" dirty="0">
              <a:latin typeface="微软雅黑" panose="020B0503020204020204" pitchFamily="34" charset="-122"/>
              <a:ea typeface="微软雅黑" panose="020B0503020204020204" pitchFamily="34" charset="-122"/>
            </a:endParaRPr>
          </a:p>
          <a:p>
            <a:pPr algn="l" eaLnBrk="1" hangingPunct="1">
              <a:lnSpc>
                <a:spcPct val="130000"/>
              </a:lnSpc>
              <a:spcBef>
                <a:spcPct val="50000"/>
              </a:spcBef>
              <a:buClrTx/>
              <a:buSzTx/>
              <a:buNone/>
            </a:pPr>
            <a:endParaRPr lang="en-US" altLang="zh-CN" sz="1600" dirty="0">
              <a:ea typeface="微软雅黑" panose="020B0503020204020204" pitchFamily="34" charset="-122"/>
              <a:sym typeface="+mn-ea"/>
            </a:endParaRPr>
          </a:p>
        </p:txBody>
      </p:sp>
      <p:sp>
        <p:nvSpPr>
          <p:cNvPr id="5" name="内容占位符 2"/>
          <p:cNvSpPr>
            <a:spLocks noGrp="1"/>
          </p:cNvSpPr>
          <p:nvPr/>
        </p:nvSpPr>
        <p:spPr>
          <a:xfrm>
            <a:off x="787400" y="1257300"/>
            <a:ext cx="3694430" cy="5003800"/>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2000" kern="1200">
                <a:solidFill>
                  <a:schemeClr val="tx1"/>
                </a:solidFill>
                <a:latin typeface="微软雅黑" panose="020B0503020204020204" pitchFamily="34" charset="-122"/>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200000"/>
              </a:lnSpc>
            </a:pPr>
            <a:r>
              <a:rPr lang="zh-CN" altLang="en-US" sz="1600" b="1" dirty="0">
                <a:ea typeface="微软雅黑" panose="020B0503020204020204" pitchFamily="34" charset="-122"/>
                <a:sym typeface="微软雅黑" panose="020B0503020204020204" pitchFamily="34" charset="-122"/>
              </a:rPr>
              <a:t>（一）康复干预目标</a:t>
            </a:r>
            <a:r>
              <a:rPr lang="zh-CN" altLang="en-US" sz="1600" dirty="0">
                <a:ea typeface="微软雅黑" panose="020B0503020204020204" pitchFamily="34" charset="-122"/>
                <a:sym typeface="微软雅黑" panose="020B0503020204020204" pitchFamily="34" charset="-122"/>
              </a:rPr>
              <a:t>　</a:t>
            </a:r>
            <a:endParaRPr lang="zh-CN" altLang="en-US" sz="1600" dirty="0">
              <a:ea typeface="微软雅黑" panose="020B0503020204020204" pitchFamily="34" charset="-122"/>
              <a:sym typeface="微软雅黑" panose="020B0503020204020204" pitchFamily="34" charset="-122"/>
            </a:endParaRPr>
          </a:p>
          <a:p>
            <a:pPr eaLnBrk="1" hangingPunct="1">
              <a:lnSpc>
                <a:spcPct val="130000"/>
              </a:lnSpc>
              <a:spcBef>
                <a:spcPct val="50000"/>
              </a:spcBef>
            </a:pPr>
            <a:r>
              <a:rPr lang="en-US" altLang="zh-CN" sz="1600" dirty="0">
                <a:ea typeface="微软雅黑" panose="020B0503020204020204" pitchFamily="34" charset="-122"/>
                <a:sym typeface="+mn-ea"/>
              </a:rPr>
              <a:t>1.</a:t>
            </a:r>
            <a:r>
              <a:rPr lang="zh-CN" altLang="en-US" sz="1600" dirty="0">
                <a:ea typeface="微软雅黑" panose="020B0503020204020204" pitchFamily="34" charset="-122"/>
                <a:sym typeface="+mn-ea"/>
              </a:rPr>
              <a:t>增强下肢肌力，改善平衡及步态功能。</a:t>
            </a:r>
            <a:endParaRPr lang="zh-CN" altLang="en-US" sz="1600" dirty="0">
              <a:latin typeface="微软雅黑" panose="020B0503020204020204" pitchFamily="34" charset="-122"/>
              <a:ea typeface="微软雅黑" panose="020B0503020204020204" pitchFamily="34" charset="-122"/>
            </a:endParaRPr>
          </a:p>
          <a:p>
            <a:pPr eaLnBrk="1" hangingPunct="1">
              <a:lnSpc>
                <a:spcPct val="130000"/>
              </a:lnSpc>
              <a:spcBef>
                <a:spcPct val="50000"/>
              </a:spcBef>
            </a:pPr>
            <a:r>
              <a:rPr lang="en-US" altLang="zh-CN" sz="1600" dirty="0">
                <a:ea typeface="微软雅黑" panose="020B0503020204020204" pitchFamily="34" charset="-122"/>
                <a:sym typeface="+mn-ea"/>
              </a:rPr>
              <a:t>2.</a:t>
            </a:r>
            <a:r>
              <a:rPr lang="zh-CN" altLang="en-US" sz="1600" dirty="0">
                <a:ea typeface="微软雅黑" panose="020B0503020204020204" pitchFamily="34" charset="-122"/>
                <a:sym typeface="+mn-ea"/>
              </a:rPr>
              <a:t>增强认知功能，改善老年人对外界环境抗干扰能力。</a:t>
            </a:r>
            <a:endParaRPr lang="zh-CN" altLang="en-US" sz="1600" dirty="0">
              <a:latin typeface="微软雅黑" panose="020B0503020204020204" pitchFamily="34" charset="-122"/>
              <a:ea typeface="微软雅黑" panose="020B0503020204020204" pitchFamily="34" charset="-122"/>
            </a:endParaRPr>
          </a:p>
          <a:p>
            <a:pPr eaLnBrk="1" hangingPunct="1">
              <a:lnSpc>
                <a:spcPct val="130000"/>
              </a:lnSpc>
              <a:spcBef>
                <a:spcPct val="50000"/>
              </a:spcBef>
            </a:pPr>
            <a:r>
              <a:rPr lang="en-US" altLang="zh-CN" sz="1600" dirty="0">
                <a:ea typeface="微软雅黑" panose="020B0503020204020204" pitchFamily="34" charset="-122"/>
                <a:sym typeface="+mn-ea"/>
              </a:rPr>
              <a:t>3.</a:t>
            </a:r>
            <a:r>
              <a:rPr lang="zh-CN" altLang="en-US" sz="1600" dirty="0">
                <a:ea typeface="微软雅黑" panose="020B0503020204020204" pitchFamily="34" charset="-122"/>
                <a:sym typeface="+mn-ea"/>
              </a:rPr>
              <a:t>改善跌倒的危险因素，从内因到外因，从生理性到病理性</a:t>
            </a:r>
            <a:r>
              <a:rPr lang="zh-CN" altLang="en-US" dirty="0">
                <a:ea typeface="微软雅黑" panose="020B0503020204020204" pitchFamily="34" charset="-122"/>
                <a:sym typeface="+mn-ea"/>
              </a:rPr>
              <a:t>。</a:t>
            </a:r>
            <a:endParaRPr lang="zh-CN" altLang="en-US" dirty="0">
              <a:ea typeface="微软雅黑" panose="020B0503020204020204" pitchFamily="34" charset="-122"/>
              <a:sym typeface="+mn-ea"/>
            </a:endParaRPr>
          </a:p>
          <a:p>
            <a:pPr eaLnBrk="1" hangingPunct="1">
              <a:lnSpc>
                <a:spcPct val="130000"/>
              </a:lnSpc>
              <a:spcBef>
                <a:spcPct val="50000"/>
              </a:spcBef>
            </a:pP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60400" y="1130300"/>
            <a:ext cx="4674870" cy="5003800"/>
          </a:xfrm>
        </p:spPr>
        <p:txBody>
          <a:bodyPr/>
          <a:p>
            <a:r>
              <a:rPr lang="en-US" altLang="zh-CN" sz="1600" b="1" dirty="0">
                <a:ea typeface="微软雅黑" panose="020B0503020204020204" pitchFamily="34" charset="-122"/>
                <a:sym typeface="微软雅黑" panose="020B0503020204020204" pitchFamily="34" charset="-122"/>
              </a:rPr>
              <a:t>（三）预防、保健与临床治疗</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spcBef>
                <a:spcPct val="50000"/>
              </a:spcBef>
            </a:pPr>
            <a:r>
              <a:rPr lang="en-US" altLang="zh-CN" sz="1600" b="1" dirty="0">
                <a:ea typeface="微软雅黑" panose="020B0503020204020204" pitchFamily="34" charset="-122"/>
                <a:sym typeface="+mn-ea"/>
              </a:rPr>
              <a:t>1.药物治疗</a:t>
            </a:r>
            <a:endParaRPr lang="en-US" altLang="zh-CN" sz="1600" b="1" dirty="0">
              <a:latin typeface="微软雅黑" panose="020B0503020204020204" pitchFamily="34" charset="-122"/>
              <a:ea typeface="微软雅黑" panose="020B0503020204020204" pitchFamily="34" charset="-122"/>
            </a:endParaRPr>
          </a:p>
          <a:p>
            <a:pPr eaLnBrk="1" hangingPunct="1">
              <a:lnSpc>
                <a:spcPct val="130000"/>
              </a:lnSpc>
              <a:spcBef>
                <a:spcPct val="50000"/>
              </a:spcBef>
            </a:pPr>
            <a:r>
              <a:rPr lang="en-US" altLang="zh-CN" sz="1600" b="1" dirty="0">
                <a:ea typeface="微软雅黑" panose="020B0503020204020204" pitchFamily="34" charset="-122"/>
                <a:sym typeface="+mn-ea"/>
              </a:rPr>
              <a:t>2.相关危险因素的治疗 </a:t>
            </a:r>
            <a:endParaRPr lang="en-US" altLang="zh-CN" sz="1600" b="1" dirty="0">
              <a:latin typeface="微软雅黑" panose="020B0503020204020204" pitchFamily="34" charset="-122"/>
              <a:ea typeface="微软雅黑" panose="020B0503020204020204" pitchFamily="34" charset="-122"/>
            </a:endParaRPr>
          </a:p>
          <a:p>
            <a:pPr marL="285750" indent="-285750" eaLnBrk="1" hangingPunct="1">
              <a:lnSpc>
                <a:spcPct val="130000"/>
              </a:lnSpc>
              <a:spcBef>
                <a:spcPct val="50000"/>
              </a:spcBef>
              <a:buFont typeface="Arial" panose="020B0604020202020204" pitchFamily="34" charset="0"/>
              <a:buChar char="•"/>
            </a:pPr>
            <a:r>
              <a:rPr lang="en-US" altLang="zh-CN" sz="1600" dirty="0">
                <a:ea typeface="微软雅黑" panose="020B0503020204020204" pitchFamily="34" charset="-122"/>
                <a:sym typeface="+mn-ea"/>
              </a:rPr>
              <a:t>骨质疏松的治疗</a:t>
            </a:r>
            <a:endParaRPr lang="en-US" altLang="zh-CN" sz="1600" dirty="0">
              <a:latin typeface="微软雅黑" panose="020B0503020204020204" pitchFamily="34" charset="-122"/>
              <a:ea typeface="微软雅黑" panose="020B0503020204020204" pitchFamily="34" charset="-122"/>
            </a:endParaRPr>
          </a:p>
          <a:p>
            <a:pPr marL="285750" indent="-285750" eaLnBrk="1" hangingPunct="1">
              <a:lnSpc>
                <a:spcPct val="130000"/>
              </a:lnSpc>
              <a:spcBef>
                <a:spcPct val="50000"/>
              </a:spcBef>
              <a:buFont typeface="Arial" panose="020B0604020202020204" pitchFamily="34" charset="0"/>
              <a:buChar char="•"/>
            </a:pPr>
            <a:r>
              <a:rPr lang="en-US" altLang="zh-CN" sz="1600" dirty="0">
                <a:ea typeface="微软雅黑" panose="020B0503020204020204" pitchFamily="34" charset="-122"/>
                <a:sym typeface="+mn-ea"/>
              </a:rPr>
              <a:t>尿失禁的治疗</a:t>
            </a:r>
            <a:endParaRPr lang="en-US" altLang="zh-CN" sz="1600" dirty="0">
              <a:latin typeface="微软雅黑" panose="020B0503020204020204" pitchFamily="34" charset="-122"/>
              <a:ea typeface="微软雅黑" panose="020B0503020204020204" pitchFamily="34" charset="-122"/>
            </a:endParaRPr>
          </a:p>
          <a:p>
            <a:pPr marL="285750" indent="-285750" eaLnBrk="1" hangingPunct="1">
              <a:lnSpc>
                <a:spcPct val="130000"/>
              </a:lnSpc>
              <a:spcBef>
                <a:spcPct val="50000"/>
              </a:spcBef>
              <a:buFont typeface="Arial" panose="020B0604020202020204" pitchFamily="34" charset="0"/>
              <a:buChar char="•"/>
            </a:pPr>
            <a:r>
              <a:rPr lang="en-US" altLang="zh-CN" sz="1600" dirty="0">
                <a:ea typeface="微软雅黑" panose="020B0503020204020204" pitchFamily="34" charset="-122"/>
                <a:sym typeface="+mn-ea"/>
              </a:rPr>
              <a:t>心血管疾病的治疗</a:t>
            </a:r>
            <a:endParaRPr lang="en-US" altLang="zh-CN" sz="1600" dirty="0">
              <a:latin typeface="微软雅黑" panose="020B0503020204020204" pitchFamily="34" charset="-122"/>
              <a:ea typeface="微软雅黑" panose="020B0503020204020204" pitchFamily="34" charset="-122"/>
            </a:endParaRPr>
          </a:p>
          <a:p>
            <a:pPr marL="285750" indent="-285750" eaLnBrk="1" hangingPunct="1">
              <a:lnSpc>
                <a:spcPct val="130000"/>
              </a:lnSpc>
              <a:spcBef>
                <a:spcPct val="50000"/>
              </a:spcBef>
              <a:buFont typeface="Arial" panose="020B0604020202020204" pitchFamily="34" charset="0"/>
              <a:buChar char="•"/>
            </a:pPr>
            <a:r>
              <a:rPr lang="en-US" altLang="zh-CN" sz="1600" dirty="0">
                <a:ea typeface="微软雅黑" panose="020B0503020204020204" pitchFamily="34" charset="-122"/>
                <a:sym typeface="+mn-ea"/>
              </a:rPr>
              <a:t>视觉功能障碍的治疗</a:t>
            </a:r>
            <a:endParaRPr lang="en-US" altLang="zh-CN" sz="1600" dirty="0">
              <a:latin typeface="微软雅黑" panose="020B0503020204020204" pitchFamily="34" charset="-122"/>
              <a:ea typeface="微软雅黑" panose="020B0503020204020204" pitchFamily="34" charset="-122"/>
            </a:endParaRPr>
          </a:p>
          <a:p>
            <a:pPr marL="285750" indent="-285750" eaLnBrk="1" hangingPunct="1">
              <a:lnSpc>
                <a:spcPct val="130000"/>
              </a:lnSpc>
              <a:spcBef>
                <a:spcPct val="50000"/>
              </a:spcBef>
            </a:pPr>
            <a:r>
              <a:rPr lang="en-US" altLang="zh-CN" sz="1600" b="1" dirty="0">
                <a:ea typeface="微软雅黑" panose="020B0503020204020204" pitchFamily="34" charset="-122"/>
                <a:sym typeface="+mn-ea"/>
              </a:rPr>
              <a:t>3.预防跌倒教育   </a:t>
            </a:r>
            <a:r>
              <a:rPr lang="zh-CN" altLang="en-US" sz="1600" dirty="0">
                <a:ea typeface="微软雅黑" panose="020B0503020204020204" pitchFamily="34" charset="-122"/>
                <a:sym typeface="+mn-ea"/>
              </a:rPr>
              <a:t>告知有跌倒风险的老年人其危险因素</a:t>
            </a:r>
            <a:endParaRPr lang="en-US" altLang="zh-CN" sz="1600" dirty="0">
              <a:latin typeface="微软雅黑" panose="020B0503020204020204" pitchFamily="34" charset="-122"/>
              <a:ea typeface="微软雅黑" panose="020B0503020204020204" pitchFamily="34" charset="-122"/>
            </a:endParaRPr>
          </a:p>
          <a:p>
            <a:endParaRPr lang="zh-CN" altLang="en-US" sz="1600"/>
          </a:p>
        </p:txBody>
      </p:sp>
      <p:sp>
        <p:nvSpPr>
          <p:cNvPr id="4" name="内容占位符 2"/>
          <p:cNvSpPr>
            <a:spLocks noGrp="1"/>
          </p:cNvSpPr>
          <p:nvPr/>
        </p:nvSpPr>
        <p:spPr>
          <a:xfrm>
            <a:off x="5867400" y="1130300"/>
            <a:ext cx="6055995" cy="5003800"/>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2000" kern="1200">
                <a:solidFill>
                  <a:schemeClr val="tx1"/>
                </a:solidFill>
                <a:latin typeface="微软雅黑" panose="020B0503020204020204" pitchFamily="34" charset="-122"/>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30000"/>
              </a:lnSpc>
              <a:spcBef>
                <a:spcPct val="50000"/>
              </a:spcBef>
            </a:pPr>
            <a:r>
              <a:rPr lang="en-US" altLang="zh-CN" sz="1600" b="1" dirty="0">
                <a:ea typeface="微软雅黑" panose="020B0503020204020204" pitchFamily="34" charset="-122"/>
                <a:sym typeface="微软雅黑" panose="020B0503020204020204" pitchFamily="34" charset="-122"/>
              </a:rPr>
              <a:t>（四）跌倒发生后的干预策略</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spcBef>
                <a:spcPct val="50000"/>
              </a:spcBef>
            </a:pPr>
            <a:r>
              <a:rPr lang="zh-CN" altLang="en-US" sz="1600" dirty="0">
                <a:ea typeface="微软雅黑" panose="020B0503020204020204" pitchFamily="34" charset="-122"/>
                <a:sym typeface="+mn-ea"/>
              </a:rPr>
              <a:t>跌倒发生后，不要急于扶起，要分情况进行处理。</a:t>
            </a:r>
            <a:endParaRPr lang="en-US" altLang="zh-CN" sz="1600" dirty="0">
              <a:latin typeface="微软雅黑" panose="020B0503020204020204" pitchFamily="34" charset="-122"/>
              <a:ea typeface="微软雅黑" panose="020B0503020204020204" pitchFamily="34" charset="-122"/>
            </a:endParaRPr>
          </a:p>
          <a:p>
            <a:pPr eaLnBrk="1" hangingPunct="1">
              <a:lnSpc>
                <a:spcPct val="150000"/>
              </a:lnSpc>
              <a:spcBef>
                <a:spcPct val="50000"/>
              </a:spcBef>
            </a:pPr>
            <a:r>
              <a:rPr lang="en-US" altLang="zh-CN" sz="1600" dirty="0">
                <a:ea typeface="微软雅黑" panose="020B0503020204020204" pitchFamily="34" charset="-122"/>
                <a:sym typeface="+mn-ea"/>
              </a:rPr>
              <a:t>    《</a:t>
            </a:r>
            <a:r>
              <a:rPr lang="zh-CN" altLang="en-US" sz="1600" dirty="0">
                <a:ea typeface="微软雅黑" panose="020B0503020204020204" pitchFamily="34" charset="-122"/>
                <a:sym typeface="+mn-ea"/>
              </a:rPr>
              <a:t>老年人跌倒干预技术指南</a:t>
            </a:r>
            <a:r>
              <a:rPr lang="en-US" altLang="zh-CN" sz="1600" dirty="0">
                <a:ea typeface="微软雅黑" panose="020B0503020204020204" pitchFamily="34" charset="-122"/>
                <a:sym typeface="+mn-ea"/>
              </a:rPr>
              <a:t>》</a:t>
            </a:r>
            <a:r>
              <a:rPr lang="zh-CN" altLang="en-US" sz="1600" dirty="0">
                <a:ea typeface="微软雅黑" panose="020B0503020204020204" pitchFamily="34" charset="-122"/>
                <a:sym typeface="+mn-ea"/>
              </a:rPr>
              <a:t>提出：如老人意识清楚，应询问老年人跌倒情况及对跌倒过程是否有记忆；如不能记起，可能为晕厥或脑血管意外，应立即护送老人到医院或打急救电话。</a:t>
            </a:r>
            <a:endParaRPr lang="zh-CN" altLang="en-US" sz="1600" dirty="0">
              <a:ea typeface="微软雅黑" panose="020B0503020204020204" pitchFamily="34" charset="-122"/>
              <a:sym typeface="+mn-ea"/>
            </a:endParaRPr>
          </a:p>
          <a:p>
            <a:pPr eaLnBrk="1" hangingPunct="1">
              <a:lnSpc>
                <a:spcPct val="150000"/>
              </a:lnSpc>
              <a:spcBef>
                <a:spcPct val="50000"/>
              </a:spcBef>
            </a:pPr>
            <a:r>
              <a:rPr lang="en-US" altLang="zh-CN" sz="1600" b="1" dirty="0">
                <a:ea typeface="微软雅黑" panose="020B0503020204020204" pitchFamily="34" charset="-122"/>
                <a:sym typeface="微软雅黑" panose="020B0503020204020204" pitchFamily="34" charset="-122"/>
              </a:rPr>
              <a:t>（五）预防跌倒的展望</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spcBef>
                <a:spcPct val="50000"/>
              </a:spcBef>
            </a:pPr>
            <a:r>
              <a:rPr lang="en-US" altLang="zh-CN" sz="1600" b="1" dirty="0">
                <a:ea typeface="微软雅黑" panose="020B0503020204020204" pitchFamily="34" charset="-122"/>
                <a:sym typeface="+mn-ea"/>
              </a:rPr>
              <a:t>1.</a:t>
            </a:r>
            <a:r>
              <a:rPr lang="zh-CN" altLang="en-US" sz="1600" b="1" dirty="0">
                <a:ea typeface="微软雅黑" panose="020B0503020204020204" pitchFamily="34" charset="-122"/>
                <a:sym typeface="+mn-ea"/>
              </a:rPr>
              <a:t>多学科结合预防跌倒 </a:t>
            </a:r>
            <a:endParaRPr lang="zh-CN" altLang="en-US" sz="1600" b="1" dirty="0">
              <a:latin typeface="微软雅黑" panose="020B0503020204020204" pitchFamily="34" charset="-122"/>
              <a:ea typeface="微软雅黑" panose="020B0503020204020204" pitchFamily="34" charset="-122"/>
            </a:endParaRPr>
          </a:p>
          <a:p>
            <a:pPr eaLnBrk="1" hangingPunct="1">
              <a:lnSpc>
                <a:spcPct val="120000"/>
              </a:lnSpc>
              <a:spcBef>
                <a:spcPct val="50000"/>
              </a:spcBef>
            </a:pPr>
            <a:r>
              <a:rPr lang="zh-CN" altLang="en-US" sz="1600" dirty="0">
                <a:ea typeface="微软雅黑" panose="020B0503020204020204" pitchFamily="34" charset="-122"/>
                <a:sym typeface="+mn-ea"/>
              </a:rPr>
              <a:t>      以通信技术应用、工程学技术应用等新技术为载体，多学科结合预防跌倒。主要包括基于多传感器的跌倒检测报警装置、基于移动终端的跌倒检测方法、基于</a:t>
            </a:r>
            <a:r>
              <a:rPr lang="en-US" altLang="zh-CN" sz="1600" dirty="0">
                <a:ea typeface="微软雅黑" panose="020B0503020204020204" pitchFamily="34" charset="-122"/>
                <a:sym typeface="+mn-ea"/>
              </a:rPr>
              <a:t>WiFi</a:t>
            </a:r>
            <a:r>
              <a:rPr lang="zh-CN" altLang="en-US" sz="1600" dirty="0">
                <a:ea typeface="微软雅黑" panose="020B0503020204020204" pitchFamily="34" charset="-122"/>
                <a:sym typeface="+mn-ea"/>
              </a:rPr>
              <a:t>网络的人体跌倒检测系统、远程护理中老人跌倒检测等。</a:t>
            </a:r>
            <a:endParaRPr lang="zh-CN" altLang="en-US" sz="1600" dirty="0">
              <a:latin typeface="微软雅黑" panose="020B0503020204020204" pitchFamily="34" charset="-122"/>
              <a:ea typeface="微软雅黑" panose="020B0503020204020204" pitchFamily="34" charset="-122"/>
            </a:endParaRPr>
          </a:p>
          <a:p>
            <a:pPr eaLnBrk="1" hangingPunct="1">
              <a:lnSpc>
                <a:spcPct val="120000"/>
              </a:lnSpc>
              <a:spcBef>
                <a:spcPct val="50000"/>
              </a:spcBef>
            </a:pPr>
            <a:r>
              <a:rPr lang="en-US" altLang="zh-CN" sz="1600" b="1" dirty="0">
                <a:ea typeface="微软雅黑" panose="020B0503020204020204" pitchFamily="34" charset="-122"/>
                <a:sym typeface="+mn-ea"/>
              </a:rPr>
              <a:t>2.</a:t>
            </a:r>
            <a:r>
              <a:rPr lang="zh-CN" altLang="en-US" sz="1600" b="1" dirty="0">
                <a:ea typeface="微软雅黑" panose="020B0503020204020204" pitchFamily="34" charset="-122"/>
                <a:sym typeface="+mn-ea"/>
              </a:rPr>
              <a:t>建立医</a:t>
            </a:r>
            <a:r>
              <a:rPr lang="en-US" altLang="zh-CN" sz="1600" b="1" dirty="0">
                <a:ea typeface="微软雅黑" panose="020B0503020204020204" pitchFamily="34" charset="-122"/>
                <a:sym typeface="+mn-ea"/>
              </a:rPr>
              <a:t>—</a:t>
            </a:r>
            <a:r>
              <a:rPr lang="zh-CN" altLang="en-US" sz="1600" b="1" dirty="0">
                <a:ea typeface="微软雅黑" panose="020B0503020204020204" pitchFamily="34" charset="-122"/>
                <a:sym typeface="+mn-ea"/>
              </a:rPr>
              <a:t>康</a:t>
            </a:r>
            <a:r>
              <a:rPr lang="en-US" altLang="zh-CN" sz="1600" b="1" dirty="0">
                <a:ea typeface="微软雅黑" panose="020B0503020204020204" pitchFamily="34" charset="-122"/>
                <a:sym typeface="+mn-ea"/>
              </a:rPr>
              <a:t>—</a:t>
            </a:r>
            <a:r>
              <a:rPr lang="zh-CN" altLang="en-US" sz="1600" b="1" dirty="0">
                <a:ea typeface="微软雅黑" panose="020B0503020204020204" pitchFamily="34" charset="-122"/>
                <a:sym typeface="+mn-ea"/>
              </a:rPr>
              <a:t>养</a:t>
            </a:r>
            <a:r>
              <a:rPr lang="en-US" altLang="zh-CN" sz="1600" b="1" dirty="0">
                <a:ea typeface="微软雅黑" panose="020B0503020204020204" pitchFamily="34" charset="-122"/>
                <a:sym typeface="+mn-ea"/>
              </a:rPr>
              <a:t>—</a:t>
            </a:r>
            <a:r>
              <a:rPr lang="zh-CN" altLang="en-US" sz="1600" b="1" dirty="0">
                <a:ea typeface="微软雅黑" panose="020B0503020204020204" pitchFamily="34" charset="-122"/>
                <a:sym typeface="+mn-ea"/>
              </a:rPr>
              <a:t>护为一体的新型跌倒预防模式</a:t>
            </a:r>
            <a:endParaRPr lang="zh-CN" altLang="en-US" sz="1600" b="1" dirty="0">
              <a:latin typeface="微软雅黑" panose="020B0503020204020204" pitchFamily="34" charset="-122"/>
              <a:ea typeface="微软雅黑" panose="020B0503020204020204" pitchFamily="34" charset="-122"/>
            </a:endParaRPr>
          </a:p>
          <a:p>
            <a:pPr eaLnBrk="1" hangingPunct="1">
              <a:lnSpc>
                <a:spcPct val="150000"/>
              </a:lnSpc>
              <a:spcBef>
                <a:spcPct val="50000"/>
              </a:spcBef>
            </a:pPr>
            <a:endParaRPr lang="zh-CN" altLang="en-US"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550794" y="3429000"/>
            <a:ext cx="8307071" cy="2214880"/>
            <a:chOff x="4706739" y="3212545"/>
            <a:chExt cx="6310959" cy="2214721"/>
          </a:xfrm>
        </p:grpSpPr>
        <p:sp>
          <p:nvSpPr>
            <p:cNvPr id="9" name="文本框 8"/>
            <p:cNvSpPr txBox="1"/>
            <p:nvPr/>
          </p:nvSpPr>
          <p:spPr>
            <a:xfrm>
              <a:off x="8713442" y="3212545"/>
              <a:ext cx="2304256" cy="221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800" b="0" i="0" u="none" strike="noStrike" kern="1200" cap="none" spc="0" normalizeH="0" baseline="0" noProof="0" dirty="0">
                  <a:ln>
                    <a:noFill/>
                  </a:ln>
                  <a:gradFill flip="none" rotWithShape="1">
                    <a:gsLst>
                      <a:gs pos="50000">
                        <a:srgbClr val="0070C0"/>
                      </a:gs>
                      <a:gs pos="50000">
                        <a:srgbClr val="00B0F0"/>
                      </a:gs>
                    </a:gsLst>
                    <a:lin ang="5400000" scaled="1"/>
                    <a:tileRect/>
                  </a:gradFill>
                  <a:effectLst/>
                  <a:uLnTx/>
                  <a:uFillTx/>
                  <a:latin typeface="Impact" panose="020B0806030902050204" pitchFamily="34" charset="0"/>
                  <a:ea typeface="微软雅黑 Light"/>
                  <a:cs typeface="+mn-cs"/>
                </a:rPr>
                <a:t>02</a:t>
              </a:r>
              <a:endParaRPr kumimoji="0" lang="en-US" altLang="zh-CN" sz="13800" b="0" i="0" u="none" strike="noStrike" kern="1200" cap="none" spc="0" normalizeH="0" baseline="0" noProof="0" dirty="0">
                <a:ln>
                  <a:noFill/>
                </a:ln>
                <a:gradFill flip="none" rotWithShape="1">
                  <a:gsLst>
                    <a:gs pos="50000">
                      <a:srgbClr val="0070C0"/>
                    </a:gs>
                    <a:gs pos="50000">
                      <a:srgbClr val="00B0F0"/>
                    </a:gs>
                  </a:gsLst>
                  <a:lin ang="5400000" scaled="1"/>
                  <a:tileRect/>
                </a:gradFill>
                <a:effectLst/>
                <a:uLnTx/>
                <a:uFillTx/>
                <a:latin typeface="Impact" panose="020B0806030902050204" pitchFamily="34" charset="0"/>
                <a:ea typeface="微软雅黑 Light"/>
                <a:cs typeface="+mn-cs"/>
              </a:endParaRPr>
            </a:p>
          </p:txBody>
        </p:sp>
        <p:sp>
          <p:nvSpPr>
            <p:cNvPr id="10" name="文本框 9"/>
            <p:cNvSpPr txBox="1"/>
            <p:nvPr/>
          </p:nvSpPr>
          <p:spPr>
            <a:xfrm>
              <a:off x="4706739" y="3966871"/>
              <a:ext cx="4245738" cy="76829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老年卧床综合征康复</a:t>
              </a:r>
              <a:endParaRPr kumimoji="0" lang="zh-CN" altLang="en-US" sz="4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pic>
        <p:nvPicPr>
          <p:cNvPr id="20" name="图片占位符 19" descr="C:\Users\Administrator\Pictures\画册\BE72CEDD63150225B79B1A14BD2_2CD57F06_11825.jpgBE72CEDD63150225B79B1A14BD2_2CD57F06_11825"/>
          <p:cNvPicPr>
            <a:picLocks noGrp="1" noChangeAspect="1"/>
          </p:cNvPicPr>
          <p:nvPr>
            <p:ph type="pic" sz="quarter" idx="10"/>
          </p:nvPr>
        </p:nvPicPr>
        <p:blipFill>
          <a:blip r:embed="rId1"/>
          <a:srcRect/>
          <a:stretch>
            <a:fillRect/>
          </a:stretch>
        </p:blipFill>
        <p:spPr>
          <a:xfrm>
            <a:off x="8255" y="-37465"/>
            <a:ext cx="12176125" cy="440944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一、概述</a:t>
            </a:r>
            <a:endParaRPr lang="zh-CN" altLang="en-US"/>
          </a:p>
        </p:txBody>
      </p:sp>
      <p:sp>
        <p:nvSpPr>
          <p:cNvPr id="3" name="内容占位符 2"/>
          <p:cNvSpPr>
            <a:spLocks noGrp="1"/>
          </p:cNvSpPr>
          <p:nvPr>
            <p:ph idx="1"/>
          </p:nvPr>
        </p:nvSpPr>
        <p:spPr>
          <a:xfrm>
            <a:off x="673100" y="1130300"/>
            <a:ext cx="10858500" cy="5003800"/>
          </a:xfrm>
        </p:spPr>
        <p:txBody>
          <a:bodyPr/>
          <a:p>
            <a:pPr eaLnBrk="1" hangingPunct="1">
              <a:lnSpc>
                <a:spcPct val="150000"/>
              </a:lnSpc>
            </a:pPr>
            <a:r>
              <a:rPr lang="en-US" altLang="zh-CN" b="1" dirty="0">
                <a:ea typeface="微软雅黑" panose="020B0503020204020204" pitchFamily="34" charset="-122"/>
                <a:sym typeface="微软雅黑" panose="020B0503020204020204" pitchFamily="34" charset="-122"/>
              </a:rPr>
              <a:t>（一）</a:t>
            </a:r>
            <a:r>
              <a:rPr lang="zh-CN" altLang="en-US" b="1" dirty="0">
                <a:ea typeface="微软雅黑" panose="020B0503020204020204" pitchFamily="34" charset="-122"/>
                <a:sym typeface="微软雅黑" panose="020B0503020204020204" pitchFamily="34" charset="-122"/>
              </a:rPr>
              <a:t>定义</a:t>
            </a:r>
            <a:r>
              <a:rPr lang="zh-CN" altLang="en-US" dirty="0">
                <a:ea typeface="微软雅黑" panose="020B0503020204020204" pitchFamily="34" charset="-122"/>
                <a:sym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pPr>
            <a:r>
              <a:rPr lang="en-US" altLang="zh-CN" b="1" dirty="0">
                <a:ea typeface="微软雅黑" panose="020B0503020204020204" pitchFamily="34" charset="-122"/>
                <a:sym typeface="微软雅黑" panose="020B0503020204020204" pitchFamily="34" charset="-122"/>
              </a:rPr>
              <a:t>（</a:t>
            </a:r>
            <a:r>
              <a:rPr lang="zh-CN" altLang="en-US" b="1" dirty="0">
                <a:ea typeface="微软雅黑" panose="020B0503020204020204" pitchFamily="34" charset="-122"/>
                <a:sym typeface="微软雅黑" panose="020B0503020204020204" pitchFamily="34" charset="-122"/>
              </a:rPr>
              <a:t>二</a:t>
            </a:r>
            <a:r>
              <a:rPr lang="en-US" altLang="zh-CN" b="1" dirty="0">
                <a:ea typeface="微软雅黑" panose="020B0503020204020204" pitchFamily="34" charset="-122"/>
                <a:sym typeface="微软雅黑" panose="020B0503020204020204" pitchFamily="34" charset="-122"/>
              </a:rPr>
              <a:t>）</a:t>
            </a:r>
            <a:r>
              <a:rPr lang="zh-CN" altLang="en-US" b="1" dirty="0">
                <a:ea typeface="微软雅黑" panose="020B0503020204020204" pitchFamily="34" charset="-122"/>
                <a:sym typeface="微软雅黑" panose="020B0503020204020204" pitchFamily="34" charset="-122"/>
              </a:rPr>
              <a:t>病因及发病机制</a:t>
            </a:r>
            <a:r>
              <a:rPr lang="zh-CN" altLang="en-US" dirty="0">
                <a:ea typeface="微软雅黑" panose="020B0503020204020204" pitchFamily="34" charset="-122"/>
                <a:sym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pPr>
            <a:r>
              <a:rPr lang="en-US" altLang="zh-CN" b="1" dirty="0">
                <a:ea typeface="微软雅黑" panose="020B0503020204020204" pitchFamily="34" charset="-122"/>
                <a:sym typeface="微软雅黑" panose="020B0503020204020204" pitchFamily="34" charset="-122"/>
              </a:rPr>
              <a:t>（</a:t>
            </a:r>
            <a:r>
              <a:rPr lang="zh-CN" altLang="en-US" b="1" dirty="0">
                <a:ea typeface="微软雅黑" panose="020B0503020204020204" pitchFamily="34" charset="-122"/>
                <a:sym typeface="微软雅黑" panose="020B0503020204020204" pitchFamily="34" charset="-122"/>
              </a:rPr>
              <a:t>三</a:t>
            </a:r>
            <a:r>
              <a:rPr lang="en-US" altLang="zh-CN" b="1" dirty="0">
                <a:ea typeface="微软雅黑" panose="020B0503020204020204" pitchFamily="34" charset="-122"/>
                <a:sym typeface="微软雅黑" panose="020B0503020204020204" pitchFamily="34" charset="-122"/>
              </a:rPr>
              <a:t>）</a:t>
            </a:r>
            <a:r>
              <a:rPr lang="zh-CN" altLang="en-US" b="1" dirty="0">
                <a:ea typeface="微软雅黑" panose="020B0503020204020204" pitchFamily="34" charset="-122"/>
                <a:sym typeface="微软雅黑" panose="020B0503020204020204" pitchFamily="34" charset="-122"/>
              </a:rPr>
              <a:t>临床表现及功能障碍</a:t>
            </a:r>
            <a:r>
              <a:rPr lang="zh-CN" altLang="en-US" dirty="0">
                <a:ea typeface="微软雅黑" panose="020B0503020204020204" pitchFamily="34" charset="-122"/>
                <a:sym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pPr>
            <a:r>
              <a:rPr lang="en-US" altLang="zh-CN" b="1" dirty="0">
                <a:ea typeface="微软雅黑" panose="020B0503020204020204" pitchFamily="34" charset="-122"/>
                <a:sym typeface="微软雅黑" panose="020B0503020204020204" pitchFamily="34" charset="-122"/>
              </a:rPr>
              <a:t>（</a:t>
            </a:r>
            <a:r>
              <a:rPr lang="zh-CN" altLang="en-US" b="1" dirty="0">
                <a:ea typeface="微软雅黑" panose="020B0503020204020204" pitchFamily="34" charset="-122"/>
                <a:sym typeface="微软雅黑" panose="020B0503020204020204" pitchFamily="34" charset="-122"/>
              </a:rPr>
              <a:t>四</a:t>
            </a:r>
            <a:r>
              <a:rPr lang="en-US" altLang="zh-CN" b="1" dirty="0">
                <a:ea typeface="微软雅黑" panose="020B0503020204020204" pitchFamily="34" charset="-122"/>
                <a:sym typeface="微软雅黑" panose="020B0503020204020204" pitchFamily="34" charset="-122"/>
              </a:rPr>
              <a:t>）</a:t>
            </a:r>
            <a:r>
              <a:rPr lang="zh-CN" altLang="en-US" b="1" dirty="0">
                <a:ea typeface="微软雅黑" panose="020B0503020204020204" pitchFamily="34" charset="-122"/>
                <a:sym typeface="微软雅黑" panose="020B0503020204020204" pitchFamily="34" charset="-122"/>
              </a:rPr>
              <a:t>辅助检查</a:t>
            </a:r>
            <a:r>
              <a:rPr lang="zh-CN" altLang="en-US" dirty="0">
                <a:ea typeface="微软雅黑" panose="020B0503020204020204" pitchFamily="34" charset="-122"/>
                <a:sym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pPr>
            <a:r>
              <a:rPr lang="en-US" altLang="zh-CN" b="1" dirty="0">
                <a:ea typeface="微软雅黑" panose="020B0503020204020204" pitchFamily="34" charset="-122"/>
                <a:sym typeface="微软雅黑" panose="020B0503020204020204" pitchFamily="34" charset="-122"/>
              </a:rPr>
              <a:t>（</a:t>
            </a:r>
            <a:r>
              <a:rPr lang="zh-CN" altLang="en-US" b="1" dirty="0">
                <a:ea typeface="微软雅黑" panose="020B0503020204020204" pitchFamily="34" charset="-122"/>
                <a:sym typeface="微软雅黑" panose="020B0503020204020204" pitchFamily="34" charset="-122"/>
              </a:rPr>
              <a:t>五</a:t>
            </a:r>
            <a:r>
              <a:rPr lang="en-US" altLang="zh-CN" b="1" dirty="0">
                <a:ea typeface="微软雅黑" panose="020B0503020204020204" pitchFamily="34" charset="-122"/>
                <a:sym typeface="微软雅黑" panose="020B0503020204020204" pitchFamily="34" charset="-122"/>
              </a:rPr>
              <a:t>）诊断及标准 </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定义</a:t>
            </a:r>
            <a:endParaRPr lang="zh-CN" altLang="en-US"/>
          </a:p>
        </p:txBody>
      </p:sp>
      <p:sp>
        <p:nvSpPr>
          <p:cNvPr id="3" name="内容占位符 2"/>
          <p:cNvSpPr>
            <a:spLocks noGrp="1"/>
          </p:cNvSpPr>
          <p:nvPr>
            <p:ph idx="1"/>
          </p:nvPr>
        </p:nvSpPr>
        <p:spPr>
          <a:xfrm>
            <a:off x="660400" y="1130300"/>
            <a:ext cx="10858500" cy="5436870"/>
          </a:xfrm>
        </p:spPr>
        <p:txBody>
          <a:bodyPr>
            <a:normAutofit/>
          </a:bodyPr>
          <a:p>
            <a:pPr eaLnBrk="1" hangingPunct="1">
              <a:lnSpc>
                <a:spcPct val="200000"/>
              </a:lnSpc>
            </a:pPr>
            <a:r>
              <a:rPr lang="en-US" altLang="zh-CN" b="1" dirty="0">
                <a:ea typeface="微软雅黑" panose="020B0503020204020204" pitchFamily="34" charset="-122"/>
                <a:sym typeface="微软雅黑" panose="020B0503020204020204" pitchFamily="34" charset="-122"/>
              </a:rPr>
              <a:t>1.</a:t>
            </a:r>
            <a:r>
              <a:rPr lang="zh-CN" altLang="en-US" b="1" dirty="0">
                <a:ea typeface="微软雅黑" panose="020B0503020204020204" pitchFamily="34" charset="-122"/>
                <a:sym typeface="微软雅黑" panose="020B0503020204020204" pitchFamily="34" charset="-122"/>
              </a:rPr>
              <a:t>卧床状态</a:t>
            </a:r>
            <a:endParaRPr lang="zh-CN" altLang="en-US" b="1" dirty="0">
              <a:ea typeface="微软雅黑" panose="020B0503020204020204" pitchFamily="34" charset="-122"/>
              <a:sym typeface="微软雅黑" panose="020B0503020204020204" pitchFamily="34" charset="-122"/>
            </a:endParaRPr>
          </a:p>
          <a:p>
            <a:pPr lvl="0" algn="l" eaLnBrk="1" hangingPunct="1">
              <a:lnSpc>
                <a:spcPct val="120000"/>
              </a:lnSpc>
              <a:spcBef>
                <a:spcPct val="50000"/>
              </a:spcBef>
              <a:buClrTx/>
              <a:buSzTx/>
              <a:buFont typeface="Wingdings 2" panose="05020102010507070707" pitchFamily="18" charset="2"/>
            </a:pPr>
            <a:r>
              <a:rPr lang="zh-CN" altLang="en-US" sz="1600" dirty="0">
                <a:ea typeface="微软雅黑" panose="020B0503020204020204" pitchFamily="34" charset="-122"/>
                <a:sym typeface="+mn-ea"/>
              </a:rPr>
              <a:t>室内生活需要某些辅助，一天中以床上生活为主</a:t>
            </a:r>
            <a:endParaRPr lang="zh-CN" altLang="en-US" sz="1600" dirty="0">
              <a:latin typeface="微软雅黑" panose="020B0503020204020204" pitchFamily="34" charset="-122"/>
              <a:ea typeface="微软雅黑" panose="020B0503020204020204" pitchFamily="34" charset="-122"/>
            </a:endParaRPr>
          </a:p>
          <a:p>
            <a:pPr lvl="0" algn="l" eaLnBrk="1" hangingPunct="1">
              <a:lnSpc>
                <a:spcPct val="120000"/>
              </a:lnSpc>
              <a:spcBef>
                <a:spcPct val="50000"/>
              </a:spcBef>
              <a:buClrTx/>
              <a:buSzTx/>
              <a:buFont typeface="Wingdings 2" panose="05020102010507070707" pitchFamily="18" charset="2"/>
            </a:pPr>
            <a:r>
              <a:rPr lang="zh-CN" altLang="en-US" sz="1600" dirty="0">
                <a:ea typeface="微软雅黑" panose="020B0503020204020204" pitchFamily="34" charset="-122"/>
                <a:sym typeface="+mn-ea"/>
              </a:rPr>
              <a:t>在床上度过一天，进食、大小便、体位变换等需要辅助的状态</a:t>
            </a:r>
            <a:endParaRPr lang="zh-CN" altLang="en-US" sz="1600" dirty="0">
              <a:ea typeface="微软雅黑" panose="020B0503020204020204" pitchFamily="34" charset="-122"/>
              <a:sym typeface="+mn-ea"/>
            </a:endParaRPr>
          </a:p>
          <a:p>
            <a:pPr lvl="0" eaLnBrk="1" hangingPunct="1">
              <a:lnSpc>
                <a:spcPct val="200000"/>
              </a:lnSpc>
              <a:buClr>
                <a:srgbClr val="FFC000"/>
              </a:buClr>
              <a:buFont typeface="Wingdings 2" panose="05020102010507070707" pitchFamily="18" charset="2"/>
            </a:pPr>
            <a:r>
              <a:rPr lang="en-US" altLang="zh-CN" b="1" dirty="0">
                <a:ea typeface="微软雅黑" panose="020B0503020204020204" pitchFamily="34" charset="-122"/>
                <a:sym typeface="微软雅黑" panose="020B0503020204020204" pitchFamily="34" charset="-122"/>
              </a:rPr>
              <a:t>2.</a:t>
            </a:r>
            <a:r>
              <a:rPr lang="zh-CN" altLang="en-US" b="1" dirty="0">
                <a:ea typeface="微软雅黑" panose="020B0503020204020204" pitchFamily="34" charset="-122"/>
                <a:sym typeface="微软雅黑" panose="020B0503020204020204" pitchFamily="34" charset="-122"/>
              </a:rPr>
              <a:t>卧床不起　</a:t>
            </a:r>
            <a:endParaRPr lang="zh-CN" altLang="en-US" b="1" dirty="0">
              <a:ea typeface="微软雅黑" panose="020B0503020204020204" pitchFamily="34" charset="-122"/>
              <a:sym typeface="微软雅黑" panose="020B0503020204020204" pitchFamily="34" charset="-122"/>
            </a:endParaRPr>
          </a:p>
          <a:p>
            <a:pPr algn="l" eaLnBrk="1" hangingPunct="1">
              <a:lnSpc>
                <a:spcPct val="120000"/>
              </a:lnSpc>
              <a:spcBef>
                <a:spcPct val="50000"/>
              </a:spcBef>
              <a:buClrTx/>
              <a:buSzTx/>
            </a:pPr>
            <a:r>
              <a:rPr lang="zh-CN" altLang="en-US" sz="1600" dirty="0">
                <a:ea typeface="微软雅黑" panose="020B0503020204020204" pitchFamily="34" charset="-122"/>
                <a:sym typeface="+mn-ea"/>
              </a:rPr>
              <a:t>老年人因衰老、长期患病、伤残或人为因素造成护理不当，导致日常生活能力减退，部分或全部需要他人帮助的一种临床现象</a:t>
            </a:r>
            <a:endParaRPr lang="zh-CN" altLang="en-US" sz="1600" dirty="0">
              <a:latin typeface="微软雅黑" panose="020B0503020204020204" pitchFamily="34" charset="-122"/>
              <a:ea typeface="微软雅黑" panose="020B0503020204020204" pitchFamily="34" charset="-122"/>
            </a:endParaRPr>
          </a:p>
          <a:p>
            <a:pPr algn="l" eaLnBrk="1" hangingPunct="1">
              <a:lnSpc>
                <a:spcPct val="120000"/>
              </a:lnSpc>
              <a:spcBef>
                <a:spcPct val="50000"/>
              </a:spcBef>
              <a:buClrTx/>
              <a:buSzTx/>
            </a:pPr>
            <a:r>
              <a:rPr lang="zh-CN" altLang="en-US" sz="1600" dirty="0">
                <a:ea typeface="微软雅黑" panose="020B0503020204020204" pitchFamily="34" charset="-122"/>
                <a:sym typeface="+mn-ea"/>
              </a:rPr>
              <a:t>包括长期卧床、坐椅及只能室内活动而不能单独外出者</a:t>
            </a:r>
            <a:endParaRPr lang="zh-CN" altLang="en-US" sz="1600" dirty="0">
              <a:latin typeface="微软雅黑" panose="020B0503020204020204" pitchFamily="34" charset="-122"/>
              <a:ea typeface="微软雅黑" panose="020B0503020204020204" pitchFamily="34" charset="-122"/>
            </a:endParaRPr>
          </a:p>
          <a:p>
            <a:pPr eaLnBrk="1" hangingPunct="1">
              <a:lnSpc>
                <a:spcPct val="200000"/>
              </a:lnSpc>
            </a:pPr>
            <a:r>
              <a:rPr lang="en-US" altLang="zh-CN" b="1" dirty="0">
                <a:ea typeface="微软雅黑" panose="020B0503020204020204" pitchFamily="34" charset="-122"/>
                <a:sym typeface="微软雅黑" panose="020B0503020204020204" pitchFamily="34" charset="-122"/>
              </a:rPr>
              <a:t>3.</a:t>
            </a:r>
            <a:r>
              <a:rPr lang="zh-CN" altLang="en-US" b="1" dirty="0">
                <a:ea typeface="微软雅黑" panose="020B0503020204020204" pitchFamily="34" charset="-122"/>
                <a:sym typeface="微软雅黑" panose="020B0503020204020204" pitchFamily="34" charset="-122"/>
              </a:rPr>
              <a:t>卧床综合征　</a:t>
            </a:r>
            <a:endParaRPr lang="zh-CN" altLang="en-US" b="1" dirty="0">
              <a:ea typeface="微软雅黑" panose="020B0503020204020204" pitchFamily="34" charset="-122"/>
              <a:sym typeface="微软雅黑" panose="020B0503020204020204" pitchFamily="34" charset="-122"/>
            </a:endParaRPr>
          </a:p>
          <a:p>
            <a:pPr algn="l" eaLnBrk="1" hangingPunct="1">
              <a:lnSpc>
                <a:spcPct val="120000"/>
              </a:lnSpc>
              <a:spcBef>
                <a:spcPct val="50000"/>
              </a:spcBef>
              <a:buClrTx/>
              <a:buSzTx/>
              <a:buFont typeface="Wingdings 2" panose="05020102010507070707" pitchFamily="18" charset="2"/>
            </a:pPr>
            <a:r>
              <a:rPr lang="zh-CN" altLang="en-US" sz="1600" dirty="0">
                <a:ea typeface="微软雅黑" panose="020B0503020204020204" pitchFamily="34" charset="-122"/>
                <a:sym typeface="+mn-ea"/>
              </a:rPr>
              <a:t>老年人因衰老、长期患病、伤残或人为因素造成护理不当等原因，导致日常生活能力减退，部分或全部需要他人帮助，进入卧床不起状态，继发多系统并发症，导致躯体结构、功能及心理状况受损</a:t>
            </a:r>
            <a:endParaRPr lang="zh-CN" altLang="en-US" sz="1600" dirty="0">
              <a:latin typeface="微软雅黑" panose="020B0503020204020204" pitchFamily="34" charset="-122"/>
              <a:ea typeface="微软雅黑" panose="020B0503020204020204" pitchFamily="34" charset="-122"/>
            </a:endParaRPr>
          </a:p>
          <a:p>
            <a:pPr algn="l" eaLnBrk="1" hangingPunct="1">
              <a:lnSpc>
                <a:spcPct val="120000"/>
              </a:lnSpc>
              <a:spcBef>
                <a:spcPct val="50000"/>
              </a:spcBef>
              <a:buClrTx/>
              <a:buSzTx/>
              <a:buFont typeface="Wingdings 2" panose="05020102010507070707" pitchFamily="18" charset="2"/>
            </a:pPr>
            <a:r>
              <a:rPr lang="zh-CN" altLang="en-US" sz="1600" dirty="0">
                <a:ea typeface="微软雅黑" panose="020B0503020204020204" pitchFamily="34" charset="-122"/>
                <a:sym typeface="+mn-ea"/>
              </a:rPr>
              <a:t>老年卧床综合征的最终状态为进入卧床不起状态，本章节中的老年卧床综合征泛指老年卧床不起状态</a:t>
            </a:r>
            <a:endParaRPr lang="zh-CN" altLang="en-US" sz="1600" dirty="0">
              <a:latin typeface="微软雅黑" panose="020B0503020204020204" pitchFamily="34" charset="-122"/>
              <a:ea typeface="微软雅黑" panose="020B0503020204020204" pitchFamily="34" charset="-122"/>
              <a:sym typeface="+mn-ea"/>
            </a:endParaRPr>
          </a:p>
          <a:p>
            <a:pPr eaLnBrk="1" hangingPunct="1">
              <a:lnSpc>
                <a:spcPct val="200000"/>
              </a:lnSpc>
            </a:pP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病因、危险因素及发病机制</a:t>
            </a:r>
            <a:endParaRPr lang="zh-CN" altLang="en-US"/>
          </a:p>
        </p:txBody>
      </p:sp>
      <p:sp>
        <p:nvSpPr>
          <p:cNvPr id="3" name="内容占位符 2"/>
          <p:cNvSpPr>
            <a:spLocks noGrp="1"/>
          </p:cNvSpPr>
          <p:nvPr>
            <p:ph idx="1"/>
          </p:nvPr>
        </p:nvSpPr>
        <p:spPr>
          <a:xfrm>
            <a:off x="660400" y="1130300"/>
            <a:ext cx="10858500" cy="5450205"/>
          </a:xfrm>
        </p:spPr>
        <p:txBody>
          <a:bodyPr>
            <a:normAutofit/>
          </a:bodyPr>
          <a:p>
            <a:pPr eaLnBrk="1" hangingPunct="1">
              <a:lnSpc>
                <a:spcPct val="200000"/>
              </a:lnSpc>
              <a:buClr>
                <a:srgbClr val="FFC000"/>
              </a:buClr>
              <a:buFont typeface="Wingdings 2" panose="05020102010507070707" pitchFamily="18" charset="2"/>
            </a:pPr>
            <a:r>
              <a:rPr lang="zh-CN" altLang="en-US" sz="1800" b="1" dirty="0">
                <a:ea typeface="微软雅黑" panose="020B0503020204020204" pitchFamily="34" charset="-122"/>
                <a:sym typeface="微软雅黑" panose="020B0503020204020204" pitchFamily="34" charset="-122"/>
              </a:rPr>
              <a:t>1.高龄：</a:t>
            </a:r>
            <a:r>
              <a:rPr lang="zh-CN" altLang="en-US" sz="1600" dirty="0">
                <a:ea typeface="微软雅黑" panose="020B0503020204020204" pitchFamily="34" charset="-122"/>
                <a:sym typeface="+mn-ea"/>
              </a:rPr>
              <a:t>高龄是引起卧床不起的一项重要危险因素；占老年卧床不起病人的46.3%；可使卧床不起发生的危险性增加5.65倍；高龄老年人是卧床不起的易感和重点防治人群</a:t>
            </a:r>
            <a:endParaRPr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a:p>
            <a:pPr algn="l" eaLnBrk="1" hangingPunct="1">
              <a:lnSpc>
                <a:spcPct val="120000"/>
              </a:lnSpc>
              <a:spcBef>
                <a:spcPct val="50000"/>
              </a:spcBef>
              <a:buClrTx/>
              <a:buSzTx/>
              <a:buNone/>
            </a:pPr>
            <a:r>
              <a:rPr lang="zh-CN" altLang="en-US" sz="1800" b="1" dirty="0">
                <a:ea typeface="微软雅黑" panose="020B0503020204020204" pitchFamily="34" charset="-122"/>
                <a:sym typeface="微软雅黑" panose="020B0503020204020204" pitchFamily="34" charset="-122"/>
              </a:rPr>
              <a:t>2.跌倒：</a:t>
            </a:r>
            <a:r>
              <a:rPr lang="zh-CN" altLang="en-US" sz="1600" dirty="0">
                <a:ea typeface="微软雅黑" panose="020B0503020204020204" pitchFamily="34" charset="-122"/>
                <a:sym typeface="+mn-ea"/>
              </a:rPr>
              <a:t>步态的稳定性下降和平衡功能受损，是引发老年人跌倒的主要原因</a:t>
            </a:r>
            <a:endParaRPr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a:p>
            <a:pPr algn="l" eaLnBrk="1" hangingPunct="1">
              <a:lnSpc>
                <a:spcPct val="120000"/>
              </a:lnSpc>
              <a:spcBef>
                <a:spcPct val="50000"/>
              </a:spcBef>
              <a:buClrTx/>
              <a:buSzTx/>
              <a:buNone/>
            </a:pPr>
            <a:r>
              <a:rPr lang="zh-CN" altLang="en-US" sz="1800" b="1" dirty="0">
                <a:ea typeface="微软雅黑" panose="020B0503020204020204" pitchFamily="34" charset="-122"/>
                <a:sym typeface="微软雅黑" panose="020B0503020204020204" pitchFamily="34" charset="-122"/>
              </a:rPr>
              <a:t>3.治疗及护理因素</a:t>
            </a:r>
            <a:endParaRPr lang="zh-CN" altLang="en-US" sz="1800" b="1" dirty="0">
              <a:ea typeface="微软雅黑" panose="020B0503020204020204" pitchFamily="34" charset="-122"/>
              <a:sym typeface="微软雅黑" panose="020B0503020204020204" pitchFamily="34" charset="-122"/>
            </a:endParaRPr>
          </a:p>
          <a:p>
            <a:pPr marL="285750" indent="-285750" algn="l" eaLnBrk="1" hangingPunct="1">
              <a:lnSpc>
                <a:spcPct val="120000"/>
              </a:lnSpc>
              <a:spcBef>
                <a:spcPct val="50000"/>
              </a:spcBef>
              <a:buClrTx/>
              <a:buSzTx/>
              <a:buFont typeface="Arial" panose="020B0604020202020204" pitchFamily="34" charset="0"/>
              <a:buChar char="•"/>
            </a:pPr>
            <a:r>
              <a:rPr lang="zh-CN" altLang="en-US" sz="1600" dirty="0">
                <a:ea typeface="微软雅黑" panose="020B0503020204020204" pitchFamily="34" charset="-122"/>
                <a:sym typeface="+mn-ea"/>
              </a:rPr>
              <a:t>留置各种管道如输液管、导尿管、吸氧管等，这成为限制老年病人活动的不利因素</a:t>
            </a:r>
            <a:endParaRPr lang="zh-CN" altLang="en-US" sz="1600" dirty="0">
              <a:latin typeface="微软雅黑" panose="020B0503020204020204" pitchFamily="34" charset="-122"/>
              <a:ea typeface="微软雅黑" panose="020B0503020204020204" pitchFamily="34" charset="-122"/>
            </a:endParaRPr>
          </a:p>
          <a:p>
            <a:pPr marL="285750" indent="-285750" algn="l" eaLnBrk="1" hangingPunct="1">
              <a:lnSpc>
                <a:spcPct val="120000"/>
              </a:lnSpc>
              <a:spcBef>
                <a:spcPct val="50000"/>
              </a:spcBef>
              <a:buClrTx/>
              <a:buSzTx/>
              <a:buFont typeface="Arial" panose="020B0604020202020204" pitchFamily="34" charset="0"/>
              <a:buChar char="•"/>
            </a:pPr>
            <a:r>
              <a:rPr lang="zh-CN" altLang="en-US" sz="1600" dirty="0">
                <a:ea typeface="微软雅黑" panose="020B0503020204020204" pitchFamily="34" charset="-122"/>
                <a:sym typeface="+mn-ea"/>
              </a:rPr>
              <a:t>医护人员、病人本人及家属对老年人卧床不起的危害认识不足，从而未能引起足够的重视</a:t>
            </a:r>
            <a:endParaRPr lang="zh-CN" altLang="en-US" sz="1600" dirty="0">
              <a:latin typeface="微软雅黑" panose="020B0503020204020204" pitchFamily="34" charset="-122"/>
              <a:ea typeface="微软雅黑" panose="020B0503020204020204" pitchFamily="34" charset="-122"/>
              <a:sym typeface="+mn-ea"/>
            </a:endParaRPr>
          </a:p>
          <a:p>
            <a:pPr marL="285750" indent="-285750" algn="l" eaLnBrk="1" hangingPunct="1">
              <a:lnSpc>
                <a:spcPct val="120000"/>
              </a:lnSpc>
              <a:spcBef>
                <a:spcPct val="50000"/>
              </a:spcBef>
              <a:buClrTx/>
              <a:buSzTx/>
              <a:buFont typeface="Arial" panose="020B0604020202020204" pitchFamily="34" charset="0"/>
              <a:buChar char="•"/>
            </a:pPr>
            <a:r>
              <a:rPr lang="zh-CN" altLang="en-US" sz="1600" dirty="0">
                <a:ea typeface="微软雅黑" panose="020B0503020204020204" pitchFamily="34" charset="-122"/>
                <a:sym typeface="+mn-ea"/>
              </a:rPr>
              <a:t>病房护士因人力不足，不能有计划地促进病人活动</a:t>
            </a:r>
            <a:endParaRPr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gn="l" eaLnBrk="1" hangingPunct="1">
              <a:lnSpc>
                <a:spcPct val="120000"/>
              </a:lnSpc>
              <a:spcBef>
                <a:spcPct val="50000"/>
              </a:spcBef>
              <a:buClrTx/>
              <a:buSzTx/>
              <a:buNone/>
            </a:pPr>
            <a:r>
              <a:rPr lang="zh-CN" altLang="en-US" sz="1800" b="1" dirty="0">
                <a:ea typeface="微软雅黑" panose="020B0503020204020204" pitchFamily="34" charset="-122"/>
                <a:sym typeface="微软雅黑" panose="020B0503020204020204" pitchFamily="34" charset="-122"/>
              </a:rPr>
              <a:t>4.躯体疾病：</a:t>
            </a:r>
            <a:r>
              <a:rPr lang="zh-CN" altLang="en-US" sz="1600" dirty="0">
                <a:ea typeface="微软雅黑" panose="020B0503020204020204" pitchFamily="34" charset="-122"/>
                <a:sym typeface="+mn-ea"/>
              </a:rPr>
              <a:t>与卧床不起相关的躯体疾病包括脑卒中、认知功能障碍、骨折及骨关节疾病、晚期恶性肿瘤、器官功能衰竭、重症肌无力、特发性肺纤维化、帕金森病等</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a:p>
            <a:pPr algn="l" eaLnBrk="1" hangingPunct="1">
              <a:lnSpc>
                <a:spcPct val="120000"/>
              </a:lnSpc>
              <a:spcBef>
                <a:spcPct val="50000"/>
              </a:spcBef>
              <a:buClrTx/>
              <a:buSzTx/>
              <a:buNone/>
            </a:pPr>
            <a:r>
              <a:rPr lang="zh-CN" altLang="en-US" sz="1800" b="1" dirty="0">
                <a:ea typeface="微软雅黑" panose="020B0503020204020204" pitchFamily="34" charset="-122"/>
                <a:sym typeface="微软雅黑" panose="020B0503020204020204" pitchFamily="34" charset="-122"/>
              </a:rPr>
              <a:t>5.心理因素：</a:t>
            </a:r>
            <a:r>
              <a:rPr lang="zh-CN" altLang="en-US" sz="1600" dirty="0">
                <a:ea typeface="微软雅黑" panose="020B0503020204020204" pitchFamily="34" charset="-122"/>
                <a:sym typeface="+mn-ea"/>
              </a:rPr>
              <a:t>传统观念、抑郁及焦虑状态</a:t>
            </a:r>
            <a:endParaRPr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a:p>
            <a:pPr algn="l" eaLnBrk="1" hangingPunct="1">
              <a:lnSpc>
                <a:spcPct val="120000"/>
              </a:lnSpc>
              <a:spcBef>
                <a:spcPct val="50000"/>
              </a:spcBef>
              <a:buClrTx/>
              <a:buSzTx/>
              <a:buNone/>
            </a:pPr>
            <a:r>
              <a:rPr lang="zh-CN" altLang="en-US" sz="1800" b="1" dirty="0">
                <a:ea typeface="微软雅黑" panose="020B0503020204020204" pitchFamily="34" charset="-122"/>
                <a:sym typeface="微软雅黑" panose="020B0503020204020204" pitchFamily="34" charset="-122"/>
              </a:rPr>
              <a:t>6.社会因素：</a:t>
            </a:r>
            <a:r>
              <a:rPr lang="zh-CN" altLang="en-US" sz="1600" dirty="0">
                <a:ea typeface="微软雅黑" panose="020B0503020204020204" pitchFamily="34" charset="-122"/>
                <a:sym typeface="+mn-ea"/>
              </a:rPr>
              <a:t>社会支持不足、不能有效地拮抗应激时对健康的负面影响，导致心身症状加重，从而促进了卧床不起的发展</a:t>
            </a:r>
            <a:endParaRPr lang="zh-CN" altLang="en-US" sz="1600" dirty="0">
              <a:latin typeface="微软雅黑" panose="020B0503020204020204" pitchFamily="34" charset="-122"/>
              <a:ea typeface="微软雅黑" panose="020B0503020204020204" pitchFamily="34" charset="-122"/>
            </a:endParaRPr>
          </a:p>
          <a:p>
            <a:pPr eaLnBrk="1" hangingPunct="1">
              <a:lnSpc>
                <a:spcPct val="200000"/>
              </a:lnSpc>
            </a:pP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zh-CN" dirty="0">
                <a:latin typeface="微软雅黑" panose="020B0503020204020204" pitchFamily="34" charset="-122"/>
                <a:ea typeface="微软雅黑" panose="020B0503020204020204" pitchFamily="34" charset="-122"/>
                <a:sym typeface="微软雅黑" panose="020B0503020204020204" pitchFamily="34" charset="-122"/>
              </a:rPr>
              <a:t>临床表现及功能障碍</a:t>
            </a:r>
            <a:endParaRPr lang="zh-CN" altLang="en-US"/>
          </a:p>
        </p:txBody>
      </p:sp>
      <p:sp>
        <p:nvSpPr>
          <p:cNvPr id="3" name="内容占位符 2"/>
          <p:cNvSpPr>
            <a:spLocks noGrp="1"/>
          </p:cNvSpPr>
          <p:nvPr>
            <p:ph idx="1"/>
          </p:nvPr>
        </p:nvSpPr>
        <p:spPr/>
        <p:txBody>
          <a:bodyPr/>
          <a:p>
            <a:pPr marL="342900" indent="-342900" eaLnBrk="1" hangingPunct="1">
              <a:lnSpc>
                <a:spcPct val="200000"/>
              </a:lnSpc>
              <a:buClr>
                <a:srgbClr val="FFC000"/>
              </a:buClr>
              <a:buFont typeface="Wingdings 2" panose="05020102010507070707" pitchFamily="18" charset="2"/>
              <a:buChar char="³"/>
            </a:pPr>
            <a:r>
              <a:rPr lang="zh-CN" altLang="en-US" dirty="0">
                <a:ea typeface="微软雅黑" panose="020B0503020204020204" pitchFamily="34" charset="-122"/>
                <a:sym typeface="微软雅黑" panose="020B0503020204020204" pitchFamily="34" charset="-122"/>
              </a:rPr>
              <a:t>长期卧床对循环系统、骨骼肌肉系统、泌尿系统、呼吸系统、消化系统、皮肤组织带来不同程度的损伤，出现多种并发症</a:t>
            </a:r>
            <a:endParaRPr lang="zh-CN" altLang="en-US" dirty="0">
              <a:latin typeface="微软雅黑" panose="020B0503020204020204" pitchFamily="34" charset="-122"/>
              <a:ea typeface="微软雅黑" panose="020B0503020204020204" pitchFamily="34" charset="-122"/>
            </a:endParaRPr>
          </a:p>
          <a:p>
            <a:pPr marL="342900" indent="-342900" eaLnBrk="1" hangingPunct="1">
              <a:lnSpc>
                <a:spcPct val="200000"/>
              </a:lnSpc>
              <a:buClr>
                <a:srgbClr val="FFC000"/>
              </a:buClr>
              <a:buFont typeface="Wingdings 2" panose="05020102010507070707" pitchFamily="18" charset="2"/>
              <a:buChar char="³"/>
            </a:pPr>
            <a:r>
              <a:rPr lang="zh-CN" altLang="en-US" dirty="0">
                <a:ea typeface="微软雅黑" panose="020B0503020204020204" pitchFamily="34" charset="-122"/>
                <a:sym typeface="微软雅黑" panose="020B0503020204020204" pitchFamily="34" charset="-122"/>
              </a:rPr>
              <a:t>常见的有压疮、坠积性肺炎、下肢静脉血栓、肺栓塞、肌萎缩、关节挛缩强直、骨质疏松、便秘、营养不良等</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eaLnBrk="1" hangingPunct="1">
              <a:lnSpc>
                <a:spcPct val="200000"/>
              </a:lnSpc>
              <a:buClr>
                <a:srgbClr val="FFC000"/>
              </a:buClr>
              <a:buFont typeface="Wingdings 2" panose="05020102010507070707" pitchFamily="18" charset="2"/>
              <a:buChar char="³"/>
            </a:pPr>
            <a:r>
              <a:rPr lang="zh-CN" altLang="en-US" dirty="0">
                <a:ea typeface="微软雅黑" panose="020B0503020204020204" pitchFamily="34" charset="-122"/>
                <a:sym typeface="微软雅黑" panose="020B0503020204020204" pitchFamily="34" charset="-122"/>
              </a:rPr>
              <a:t>因活动限制，社会联系和交往减少，易产生丧失、孤独感，出现抑郁、焦虑等状态，进一步促进老年病人的卧床，形成恶性循环</a:t>
            </a:r>
            <a:endParaRPr lang="zh-CN" altLang="en-US" dirty="0">
              <a:latin typeface="微软雅黑" panose="020B0503020204020204" pitchFamily="34" charset="-122"/>
              <a:ea typeface="微软雅黑" panose="020B0503020204020204" pitchFamily="34" charset="-122"/>
            </a:endParaRPr>
          </a:p>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辅助检查、诊断及标准</a:t>
            </a:r>
            <a:endParaRPr lang="zh-CN" altLang="en-US"/>
          </a:p>
        </p:txBody>
      </p:sp>
      <p:sp>
        <p:nvSpPr>
          <p:cNvPr id="3" name="内容占位符 2"/>
          <p:cNvSpPr>
            <a:spLocks noGrp="1"/>
          </p:cNvSpPr>
          <p:nvPr>
            <p:ph idx="1"/>
          </p:nvPr>
        </p:nvSpPr>
        <p:spPr>
          <a:xfrm>
            <a:off x="660400" y="1146810"/>
            <a:ext cx="10858500" cy="5003800"/>
          </a:xfrm>
        </p:spPr>
        <p:txBody>
          <a:bodyPr/>
          <a:p>
            <a:r>
              <a:rPr lang="zh-CN" altLang="en-US" sz="2400" b="1" dirty="0">
                <a:ea typeface="微软雅黑" panose="020B0503020204020204" pitchFamily="34" charset="-122"/>
              </a:rPr>
              <a:t>辅助检查</a:t>
            </a:r>
            <a:endParaRPr lang="zh-CN" altLang="en-US"/>
          </a:p>
          <a:p>
            <a:r>
              <a:rPr lang="zh-CN" altLang="en-US" dirty="0">
                <a:ea typeface="微软雅黑" panose="020B0503020204020204" pitchFamily="34" charset="-122"/>
                <a:sym typeface="微软雅黑" panose="020B0503020204020204" pitchFamily="34" charset="-122"/>
              </a:rPr>
              <a:t>根据卧床老年人原发病及并发症进行相应的辅助检查，包括相应的实验室检查和器械检查等</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400" b="1"/>
              <a:t>诊断及标准</a:t>
            </a:r>
            <a:endParaRPr lang="zh-CN" altLang="en-US" sz="2400" b="1"/>
          </a:p>
          <a:p>
            <a:pPr marL="342900" indent="-342900" eaLnBrk="1" hangingPunct="1">
              <a:lnSpc>
                <a:spcPct val="200000"/>
              </a:lnSpc>
              <a:buClr>
                <a:srgbClr val="FFC000"/>
              </a:buClr>
              <a:buFont typeface="Arial" panose="020B0604020202020204" pitchFamily="34" charset="0"/>
              <a:buChar char="•"/>
            </a:pPr>
            <a:r>
              <a:rPr lang="zh-CN" altLang="en-US" sz="2000" dirty="0">
                <a:ea typeface="微软雅黑" panose="020B0503020204020204" pitchFamily="34" charset="-122"/>
                <a:sym typeface="微软雅黑" panose="020B0503020204020204" pitchFamily="34" charset="-122"/>
              </a:rPr>
              <a:t>目前尚无统一的诊断标准</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eaLnBrk="1" hangingPunct="1">
              <a:lnSpc>
                <a:spcPct val="200000"/>
              </a:lnSpc>
              <a:buClr>
                <a:srgbClr val="FFC000"/>
              </a:buClr>
              <a:buFont typeface="Arial" panose="020B0604020202020204" pitchFamily="34" charset="0"/>
              <a:buChar char="•"/>
            </a:pPr>
            <a:r>
              <a:rPr lang="zh-CN" altLang="en-US" sz="2000" dirty="0">
                <a:ea typeface="微软雅黑" panose="020B0503020204020204" pitchFamily="34" charset="-122"/>
                <a:sym typeface="微软雅黑" panose="020B0503020204020204" pitchFamily="34" charset="-122"/>
              </a:rPr>
              <a:t>70年代日本提出，老年人因病残经过治疗及康复无再起床希望并卧床6个月以上称为卧床不起</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eaLnBrk="1" hangingPunct="1">
              <a:lnSpc>
                <a:spcPct val="200000"/>
              </a:lnSpc>
              <a:buClr>
                <a:srgbClr val="FFC000"/>
              </a:buClr>
              <a:buFont typeface="Arial" panose="020B0604020202020204" pitchFamily="34" charset="0"/>
              <a:buChar char="•"/>
            </a:pPr>
            <a:r>
              <a:rPr lang="zh-CN" altLang="en-US" sz="2000" dirty="0">
                <a:ea typeface="微软雅黑" panose="020B0503020204020204" pitchFamily="34" charset="-122"/>
                <a:sym typeface="微软雅黑" panose="020B0503020204020204" pitchFamily="34" charset="-122"/>
              </a:rPr>
              <a:t>90年代日本再次提出，卧床状态持续1个月且不能自行恢复者为卧床不起</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endParaRPr lang="zh-CN" altLang="en-US" sz="24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二、康复评定</a:t>
            </a:r>
            <a:endParaRPr lang="zh-CN" altLang="en-US"/>
          </a:p>
        </p:txBody>
      </p:sp>
      <p:sp>
        <p:nvSpPr>
          <p:cNvPr id="3" name="内容占位符 2"/>
          <p:cNvSpPr>
            <a:spLocks noGrp="1"/>
          </p:cNvSpPr>
          <p:nvPr>
            <p:ph idx="1"/>
          </p:nvPr>
        </p:nvSpPr>
        <p:spPr/>
        <p:txBody>
          <a:bodyPr>
            <a:normAutofit/>
          </a:bodyPr>
          <a:p>
            <a:pPr eaLnBrk="1" hangingPunct="1">
              <a:lnSpc>
                <a:spcPct val="200000"/>
              </a:lnSpc>
            </a:pPr>
            <a:r>
              <a:rPr lang="en-US" altLang="zh-CN" b="1" dirty="0">
                <a:ea typeface="微软雅黑" panose="020B0503020204020204" pitchFamily="34" charset="-122"/>
                <a:sym typeface="微软雅黑" panose="020B0503020204020204" pitchFamily="34" charset="-122"/>
              </a:rPr>
              <a:t>（一）</a:t>
            </a:r>
            <a:r>
              <a:rPr lang="zh-CN" altLang="en-US" b="1" dirty="0">
                <a:ea typeface="微软雅黑" panose="020B0503020204020204" pitchFamily="34" charset="-122"/>
                <a:sym typeface="微软雅黑" panose="020B0503020204020204" pitchFamily="34" charset="-122"/>
              </a:rPr>
              <a:t>功能评定</a:t>
            </a:r>
            <a:endParaRPr lang="zh-CN" altLang="en-US" b="1" dirty="0">
              <a:ea typeface="微软雅黑" panose="020B0503020204020204" pitchFamily="34" charset="-122"/>
              <a:sym typeface="微软雅黑" panose="020B0503020204020204" pitchFamily="34" charset="-122"/>
            </a:endParaRPr>
          </a:p>
          <a:p>
            <a:pPr eaLnBrk="1" hangingPunct="1">
              <a:lnSpc>
                <a:spcPct val="200000"/>
              </a:lnSpc>
            </a:pPr>
            <a:r>
              <a:rPr lang="zh-CN" altLang="en-US" sz="1600" dirty="0">
                <a:ea typeface="微软雅黑" panose="020B0503020204020204" pitchFamily="34" charset="-122"/>
                <a:sym typeface="+mn-ea"/>
              </a:rPr>
              <a:t>据卧床老年人原发病及并发症进行相关的康复评定，如脑卒中评定，认知功能评定，心理评定，关节活动度评定，日常生活活动能力评定等</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pPr>
            <a:r>
              <a:rPr lang="en-US" altLang="zh-CN" b="1" dirty="0">
                <a:ea typeface="微软雅黑" panose="020B0503020204020204" pitchFamily="34" charset="-122"/>
                <a:sym typeface="微软雅黑" panose="020B0503020204020204" pitchFamily="34" charset="-122"/>
              </a:rPr>
              <a:t>（</a:t>
            </a:r>
            <a:r>
              <a:rPr lang="zh-CN" altLang="en-US" b="1" dirty="0">
                <a:ea typeface="微软雅黑" panose="020B0503020204020204" pitchFamily="34" charset="-122"/>
                <a:sym typeface="微软雅黑" panose="020B0503020204020204" pitchFamily="34" charset="-122"/>
              </a:rPr>
              <a:t>二</a:t>
            </a:r>
            <a:r>
              <a:rPr lang="en-US" altLang="zh-CN" b="1" dirty="0">
                <a:ea typeface="微软雅黑" panose="020B0503020204020204" pitchFamily="34" charset="-122"/>
                <a:sym typeface="微软雅黑" panose="020B0503020204020204" pitchFamily="34" charset="-122"/>
              </a:rPr>
              <a:t>）</a:t>
            </a:r>
            <a:r>
              <a:rPr lang="zh-CN" altLang="en-US" b="1" dirty="0">
                <a:ea typeface="微软雅黑" panose="020B0503020204020204" pitchFamily="34" charset="-122"/>
                <a:sym typeface="微软雅黑" panose="020B0503020204020204" pitchFamily="34" charset="-122"/>
              </a:rPr>
              <a:t>疾病分级</a:t>
            </a:r>
            <a:r>
              <a:rPr lang="zh-CN" altLang="en-US" dirty="0">
                <a:ea typeface="微软雅黑" panose="020B0503020204020204" pitchFamily="34" charset="-122"/>
                <a:sym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gn="l" eaLnBrk="1" hangingPunct="1">
              <a:lnSpc>
                <a:spcPct val="120000"/>
              </a:lnSpc>
              <a:spcBef>
                <a:spcPct val="50000"/>
              </a:spcBef>
              <a:buClrTx/>
              <a:buSzTx/>
              <a:buNone/>
            </a:pPr>
            <a:r>
              <a:rPr lang="zh-CN" altLang="en-US" sz="1600" dirty="0">
                <a:ea typeface="微软雅黑" panose="020B0503020204020204" pitchFamily="34" charset="-122"/>
                <a:sym typeface="+mn-ea"/>
              </a:rPr>
              <a:t>根据老年人日常生活自理程度可将卧床不起进行分级：</a:t>
            </a:r>
            <a:endParaRPr lang="zh-CN" altLang="en-US" sz="1600" dirty="0">
              <a:latin typeface="微软雅黑" panose="020B0503020204020204" pitchFamily="34" charset="-122"/>
              <a:ea typeface="微软雅黑" panose="020B0503020204020204" pitchFamily="34" charset="-122"/>
            </a:endParaRPr>
          </a:p>
          <a:p>
            <a:pPr marL="285750" indent="-285750" algn="l" eaLnBrk="1" hangingPunct="1">
              <a:lnSpc>
                <a:spcPct val="120000"/>
              </a:lnSpc>
              <a:spcBef>
                <a:spcPct val="50000"/>
              </a:spcBef>
              <a:buClrTx/>
              <a:buSzTx/>
              <a:buNone/>
            </a:pPr>
            <a:r>
              <a:rPr lang="zh-CN" altLang="en-US" sz="1600" dirty="0">
                <a:ea typeface="微软雅黑" panose="020B0503020204020204" pitchFamily="34" charset="-122"/>
                <a:sym typeface="+mn-ea"/>
              </a:rPr>
              <a:t>①生活自理   虽有残疾，但日常生活一般能自理，并能自行外出。</a:t>
            </a:r>
            <a:endParaRPr lang="zh-CN" altLang="en-US" sz="1600" dirty="0">
              <a:latin typeface="微软雅黑" panose="020B0503020204020204" pitchFamily="34" charset="-122"/>
              <a:ea typeface="微软雅黑" panose="020B0503020204020204" pitchFamily="34" charset="-122"/>
            </a:endParaRPr>
          </a:p>
          <a:p>
            <a:pPr marL="285750" indent="-285750" algn="l" eaLnBrk="1" hangingPunct="1">
              <a:lnSpc>
                <a:spcPct val="120000"/>
              </a:lnSpc>
              <a:spcBef>
                <a:spcPct val="50000"/>
              </a:spcBef>
              <a:buClrTx/>
              <a:buSzTx/>
              <a:buNone/>
            </a:pPr>
            <a:r>
              <a:rPr lang="zh-CN" altLang="en-US" sz="1600" dirty="0">
                <a:ea typeface="微软雅黑" panose="020B0503020204020204" pitchFamily="34" charset="-122"/>
                <a:sym typeface="+mn-ea"/>
              </a:rPr>
              <a:t>②卧床前期   室内生活一般能自理，但无人扶持则不能外出。</a:t>
            </a:r>
            <a:endParaRPr lang="zh-CN" altLang="en-US" sz="1600" dirty="0">
              <a:latin typeface="微软雅黑" panose="020B0503020204020204" pitchFamily="34" charset="-122"/>
              <a:ea typeface="微软雅黑" panose="020B0503020204020204" pitchFamily="34" charset="-122"/>
            </a:endParaRPr>
          </a:p>
          <a:p>
            <a:pPr marL="285750" indent="-285750" algn="l" eaLnBrk="1" hangingPunct="1">
              <a:lnSpc>
                <a:spcPct val="120000"/>
              </a:lnSpc>
              <a:spcBef>
                <a:spcPct val="50000"/>
              </a:spcBef>
              <a:buClrTx/>
              <a:buSzTx/>
              <a:buNone/>
            </a:pPr>
            <a:r>
              <a:rPr lang="zh-CN" altLang="en-US" sz="1600" dirty="0">
                <a:ea typeface="微软雅黑" panose="020B0503020204020204" pitchFamily="34" charset="-122"/>
                <a:sym typeface="+mn-ea"/>
              </a:rPr>
              <a:t>③卧床期A级   室内生活需人扶持，床上生活为主。</a:t>
            </a:r>
            <a:endParaRPr lang="zh-CN" altLang="en-US" sz="1600" dirty="0">
              <a:latin typeface="微软雅黑" panose="020B0503020204020204" pitchFamily="34" charset="-122"/>
              <a:ea typeface="微软雅黑" panose="020B0503020204020204" pitchFamily="34" charset="-122"/>
            </a:endParaRPr>
          </a:p>
          <a:p>
            <a:pPr marL="285750" indent="-285750" algn="l" eaLnBrk="1" hangingPunct="1">
              <a:lnSpc>
                <a:spcPct val="120000"/>
              </a:lnSpc>
              <a:spcBef>
                <a:spcPct val="50000"/>
              </a:spcBef>
              <a:buClrTx/>
              <a:buSzTx/>
              <a:buNone/>
            </a:pPr>
            <a:r>
              <a:rPr lang="zh-CN" altLang="en-US" sz="1600" dirty="0">
                <a:ea typeface="微软雅黑" panose="020B0503020204020204" pitchFamily="34" charset="-122"/>
                <a:sym typeface="+mn-ea"/>
              </a:rPr>
              <a:t>④卧床期B级   全天床上生活。</a:t>
            </a:r>
            <a:endParaRPr lang="zh-CN" altLang="en-US" dirty="0">
              <a:latin typeface="微软雅黑" panose="020B0503020204020204" pitchFamily="34" charset="-122"/>
              <a:ea typeface="微软雅黑" panose="020B0503020204020204" pitchFamily="34" charset="-122"/>
            </a:endParaRPr>
          </a:p>
          <a:p>
            <a:pPr eaLnBrk="1" hangingPunct="1">
              <a:lnSpc>
                <a:spcPct val="200000"/>
              </a:lnSpc>
            </a:pP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三、康复治疗</a:t>
            </a:r>
            <a:endParaRPr lang="zh-CN" altLang="en-US"/>
          </a:p>
        </p:txBody>
      </p:sp>
      <p:sp>
        <p:nvSpPr>
          <p:cNvPr id="3" name="内容占位符 2"/>
          <p:cNvSpPr>
            <a:spLocks noGrp="1"/>
          </p:cNvSpPr>
          <p:nvPr>
            <p:ph idx="1"/>
          </p:nvPr>
        </p:nvSpPr>
        <p:spPr/>
        <p:txBody>
          <a:bodyPr/>
          <a:p>
            <a:pPr eaLnBrk="1" hangingPunct="1">
              <a:lnSpc>
                <a:spcPct val="200000"/>
              </a:lnSpc>
            </a:pPr>
            <a:r>
              <a:rPr lang="en-US" altLang="zh-CN" b="1" dirty="0">
                <a:ea typeface="微软雅黑" panose="020B0503020204020204" pitchFamily="34" charset="-122"/>
                <a:sym typeface="微软雅黑" panose="020B0503020204020204" pitchFamily="34" charset="-122"/>
              </a:rPr>
              <a:t>（一）</a:t>
            </a:r>
            <a:r>
              <a:rPr lang="zh-CN" altLang="en-US" b="1" dirty="0">
                <a:ea typeface="微软雅黑" panose="020B0503020204020204" pitchFamily="34" charset="-122"/>
                <a:sym typeface="微软雅黑" panose="020B0503020204020204" pitchFamily="34" charset="-122"/>
              </a:rPr>
              <a:t>原发病治疗</a:t>
            </a:r>
            <a:endParaRPr lang="zh-CN" altLang="en-US" b="1" dirty="0">
              <a:ea typeface="微软雅黑" panose="020B0503020204020204" pitchFamily="34" charset="-122"/>
              <a:sym typeface="微软雅黑" panose="020B0503020204020204" pitchFamily="34" charset="-122"/>
            </a:endParaRPr>
          </a:p>
          <a:p>
            <a:pPr eaLnBrk="1" hangingPunct="1">
              <a:lnSpc>
                <a:spcPct val="200000"/>
              </a:lnSpc>
            </a:pPr>
            <a:r>
              <a:rPr lang="zh-CN" altLang="en-US" dirty="0">
                <a:ea typeface="微软雅黑" panose="020B0503020204020204" pitchFamily="34" charset="-122"/>
                <a:sym typeface="+mn-ea"/>
              </a:rPr>
              <a:t>治疗与卧床不起相关的躯体疾病包括脑卒中、认知功能障碍、骨折及骨关节疾病、晚期恶性肿瘤、器官功能衰竭、重症肌无力、特发性肺纤维化、帕金森病等</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pPr>
            <a:r>
              <a:rPr lang="en-US" altLang="zh-CN" b="1" dirty="0">
                <a:ea typeface="微软雅黑" panose="020B0503020204020204" pitchFamily="34" charset="-122"/>
                <a:sym typeface="微软雅黑" panose="020B0503020204020204" pitchFamily="34" charset="-122"/>
              </a:rPr>
              <a:t>（</a:t>
            </a:r>
            <a:r>
              <a:rPr lang="zh-CN" altLang="en-US" b="1" dirty="0">
                <a:ea typeface="微软雅黑" panose="020B0503020204020204" pitchFamily="34" charset="-122"/>
                <a:sym typeface="微软雅黑" panose="020B0503020204020204" pitchFamily="34" charset="-122"/>
              </a:rPr>
              <a:t>二</a:t>
            </a:r>
            <a:r>
              <a:rPr lang="en-US" altLang="zh-CN" b="1" dirty="0">
                <a:ea typeface="微软雅黑" panose="020B0503020204020204" pitchFamily="34" charset="-122"/>
                <a:sym typeface="微软雅黑" panose="020B0503020204020204" pitchFamily="34" charset="-122"/>
              </a:rPr>
              <a:t>）</a:t>
            </a:r>
            <a:r>
              <a:rPr lang="zh-CN" altLang="en-US" b="1" dirty="0">
                <a:ea typeface="微软雅黑" panose="020B0503020204020204" pitchFamily="34" charset="-122"/>
                <a:sym typeface="微软雅黑" panose="020B0503020204020204" pitchFamily="34" charset="-122"/>
              </a:rPr>
              <a:t>并发症治疗</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pPr>
            <a:r>
              <a:rPr lang="en-US" altLang="zh-CN" b="1" dirty="0">
                <a:ea typeface="微软雅黑" panose="020B0503020204020204" pitchFamily="34" charset="-122"/>
                <a:sym typeface="微软雅黑" panose="020B0503020204020204" pitchFamily="34" charset="-122"/>
              </a:rPr>
              <a:t>（</a:t>
            </a:r>
            <a:r>
              <a:rPr lang="zh-CN" altLang="en-US" b="1" dirty="0">
                <a:ea typeface="微软雅黑" panose="020B0503020204020204" pitchFamily="34" charset="-122"/>
                <a:sym typeface="微软雅黑" panose="020B0503020204020204" pitchFamily="34" charset="-122"/>
              </a:rPr>
              <a:t>三</a:t>
            </a:r>
            <a:r>
              <a:rPr lang="en-US" altLang="zh-CN" b="1" dirty="0">
                <a:ea typeface="微软雅黑" panose="020B0503020204020204" pitchFamily="34" charset="-122"/>
                <a:sym typeface="微软雅黑" panose="020B0503020204020204" pitchFamily="34" charset="-122"/>
              </a:rPr>
              <a:t>）康复治疗及护理对策</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教学内容</a:t>
            </a:r>
            <a:endParaRPr lang="zh-CN" altLang="en-US"/>
          </a:p>
        </p:txBody>
      </p:sp>
      <p:sp>
        <p:nvSpPr>
          <p:cNvPr id="3" name="内容占位符 2"/>
          <p:cNvSpPr>
            <a:spLocks noGrp="1"/>
          </p:cNvSpPr>
          <p:nvPr>
            <p:ph idx="1"/>
          </p:nvPr>
        </p:nvSpPr>
        <p:spPr/>
        <p:txBody>
          <a:bodyPr/>
          <a:p>
            <a:endParaRPr lang="zh-CN" altLang="en-US"/>
          </a:p>
        </p:txBody>
      </p:sp>
      <p:graphicFrame>
        <p:nvGraphicFramePr>
          <p:cNvPr id="5" name="图示 4"/>
          <p:cNvGraphicFramePr/>
          <p:nvPr/>
        </p:nvGraphicFramePr>
        <p:xfrm>
          <a:off x="936625" y="1179830"/>
          <a:ext cx="8128000"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ea typeface="微软雅黑" panose="020B0503020204020204" pitchFamily="34" charset="-122"/>
                <a:sym typeface="微软雅黑" panose="020B0503020204020204" pitchFamily="34" charset="-122"/>
              </a:rPr>
              <a:t>并发症治疗</a:t>
            </a:r>
            <a:endParaRPr lang="zh-CN" altLang="en-US"/>
          </a:p>
        </p:txBody>
      </p:sp>
      <p:sp>
        <p:nvSpPr>
          <p:cNvPr id="3" name="内容占位符 2"/>
          <p:cNvSpPr>
            <a:spLocks noGrp="1"/>
          </p:cNvSpPr>
          <p:nvPr>
            <p:ph idx="1"/>
          </p:nvPr>
        </p:nvSpPr>
        <p:spPr/>
        <p:txBody>
          <a:bodyPr>
            <a:normAutofit lnSpcReduction="10000"/>
          </a:bodyPr>
          <a:p>
            <a:pPr eaLnBrk="1" hangingPunct="1">
              <a:lnSpc>
                <a:spcPct val="200000"/>
              </a:lnSpc>
            </a:pPr>
            <a:r>
              <a:rPr lang="en-US" altLang="zh-CN" b="1" dirty="0">
                <a:ea typeface="微软雅黑" panose="020B0503020204020204" pitchFamily="34" charset="-122"/>
                <a:sym typeface="微软雅黑" panose="020B0503020204020204" pitchFamily="34" charset="-122"/>
              </a:rPr>
              <a:t>1.</a:t>
            </a:r>
            <a:r>
              <a:rPr lang="zh-CN" altLang="en-US" b="1" dirty="0">
                <a:ea typeface="微软雅黑" panose="020B0503020204020204" pitchFamily="34" charset="-122"/>
                <a:sym typeface="微软雅黑" panose="020B0503020204020204" pitchFamily="34" charset="-122"/>
              </a:rPr>
              <a:t>压疮　</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pPr>
            <a:r>
              <a:rPr lang="en-US" altLang="zh-CN" b="1" dirty="0">
                <a:ea typeface="微软雅黑" panose="020B0503020204020204" pitchFamily="34" charset="-122"/>
                <a:sym typeface="微软雅黑" panose="020B0503020204020204" pitchFamily="34" charset="-122"/>
              </a:rPr>
              <a:t>2.</a:t>
            </a:r>
            <a:r>
              <a:rPr lang="zh-CN" altLang="en-US" b="1" dirty="0">
                <a:ea typeface="微软雅黑" panose="020B0503020204020204" pitchFamily="34" charset="-122"/>
                <a:sym typeface="微软雅黑" panose="020B0503020204020204" pitchFamily="34" charset="-122"/>
              </a:rPr>
              <a:t>坠积性肺炎</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pPr>
            <a:r>
              <a:rPr lang="en-US" altLang="zh-CN" b="1" dirty="0">
                <a:ea typeface="微软雅黑" panose="020B0503020204020204" pitchFamily="34" charset="-122"/>
                <a:sym typeface="微软雅黑" panose="020B0503020204020204" pitchFamily="34" charset="-122"/>
              </a:rPr>
              <a:t>3.</a:t>
            </a:r>
            <a:r>
              <a:rPr lang="zh-CN" altLang="en-US" b="1" dirty="0">
                <a:ea typeface="微软雅黑" panose="020B0503020204020204" pitchFamily="34" charset="-122"/>
                <a:sym typeface="微软雅黑" panose="020B0503020204020204" pitchFamily="34" charset="-122"/>
              </a:rPr>
              <a:t>下肢深静脉血栓形成</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pPr>
            <a:r>
              <a:rPr lang="en-US" altLang="zh-CN" b="1" dirty="0">
                <a:ea typeface="微软雅黑" panose="020B0503020204020204" pitchFamily="34" charset="-122"/>
                <a:sym typeface="微软雅黑" panose="020B0503020204020204" pitchFamily="34" charset="-122"/>
              </a:rPr>
              <a:t>4.</a:t>
            </a:r>
            <a:r>
              <a:rPr lang="zh-CN" altLang="en-US" b="1" dirty="0">
                <a:ea typeface="微软雅黑" panose="020B0503020204020204" pitchFamily="34" charset="-122"/>
                <a:sym typeface="微软雅黑" panose="020B0503020204020204" pitchFamily="34" charset="-122"/>
              </a:rPr>
              <a:t>骨质疏松</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pPr>
            <a:r>
              <a:rPr lang="en-US" altLang="zh-CN" b="1" dirty="0">
                <a:ea typeface="微软雅黑" panose="020B0503020204020204" pitchFamily="34" charset="-122"/>
                <a:sym typeface="微软雅黑" panose="020B0503020204020204" pitchFamily="34" charset="-122"/>
              </a:rPr>
              <a:t>5.</a:t>
            </a:r>
            <a:r>
              <a:rPr lang="zh-CN" altLang="en-US" b="1" dirty="0">
                <a:ea typeface="微软雅黑" panose="020B0503020204020204" pitchFamily="34" charset="-122"/>
                <a:sym typeface="微软雅黑" panose="020B0503020204020204" pitchFamily="34" charset="-122"/>
              </a:rPr>
              <a:t>废用性肌萎缩</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pPr>
            <a:r>
              <a:rPr lang="en-US" altLang="zh-CN" b="1" dirty="0">
                <a:ea typeface="微软雅黑" panose="020B0503020204020204" pitchFamily="34" charset="-122"/>
                <a:sym typeface="微软雅黑" panose="020B0503020204020204" pitchFamily="34" charset="-122"/>
              </a:rPr>
              <a:t>6.</a:t>
            </a:r>
            <a:r>
              <a:rPr lang="zh-CN" altLang="en-US" b="1" dirty="0">
                <a:ea typeface="微软雅黑" panose="020B0503020204020204" pitchFamily="34" charset="-122"/>
                <a:sym typeface="微软雅黑" panose="020B0503020204020204" pitchFamily="34" charset="-122"/>
              </a:rPr>
              <a:t>关节挛缩</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pPr>
            <a:r>
              <a:rPr lang="en-US" altLang="zh-CN" b="1" dirty="0">
                <a:ea typeface="微软雅黑" panose="020B0503020204020204" pitchFamily="34" charset="-122"/>
                <a:sym typeface="微软雅黑" panose="020B0503020204020204" pitchFamily="34" charset="-122"/>
              </a:rPr>
              <a:t>7.泌尿系感染</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eaLnBrk="1" hangingPunct="1">
              <a:lnSpc>
                <a:spcPct val="150000"/>
              </a:lnSpc>
              <a:buClr>
                <a:srgbClr val="FF0000"/>
              </a:buClr>
            </a:pPr>
            <a:r>
              <a:rPr lang="zh-CN" altLang="en-US" b="1" dirty="0">
                <a:ea typeface="微软雅黑" panose="020B0503020204020204" pitchFamily="34" charset="-122"/>
                <a:sym typeface="+mn-ea"/>
              </a:rPr>
              <a:t>压疮</a:t>
            </a:r>
            <a:endParaRPr lang="zh-CN" altLang="en-US" b="1" dirty="0">
              <a:ea typeface="微软雅黑" panose="020B0503020204020204" pitchFamily="34" charset="-122"/>
              <a:sym typeface="+mn-ea"/>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）皮肤减压</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2</a:t>
            </a:r>
            <a:r>
              <a:rPr lang="zh-CN" altLang="en-US" b="1" dirty="0">
                <a:ea typeface="微软雅黑" panose="020B0503020204020204" pitchFamily="34" charset="-122"/>
                <a:sym typeface="+mn-ea"/>
              </a:rPr>
              <a:t>）创面处理</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3</a:t>
            </a:r>
            <a:r>
              <a:rPr lang="zh-CN" altLang="en-US" b="1" dirty="0">
                <a:ea typeface="微软雅黑" panose="020B0503020204020204" pitchFamily="34" charset="-122"/>
                <a:sym typeface="+mn-ea"/>
              </a:rPr>
              <a:t>）物理治疗</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4</a:t>
            </a:r>
            <a:r>
              <a:rPr lang="zh-CN" altLang="en-US" b="1" dirty="0">
                <a:ea typeface="微软雅黑" panose="020B0503020204020204" pitchFamily="34" charset="-122"/>
                <a:sym typeface="+mn-ea"/>
              </a:rPr>
              <a:t>）加强营养</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5</a:t>
            </a:r>
            <a:r>
              <a:rPr lang="zh-CN" altLang="en-US" b="1" dirty="0">
                <a:ea typeface="微软雅黑" panose="020B0503020204020204" pitchFamily="34" charset="-122"/>
                <a:sym typeface="+mn-ea"/>
              </a:rPr>
              <a:t>）外科治疗</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6</a:t>
            </a:r>
            <a:r>
              <a:rPr lang="zh-CN" altLang="en-US" b="1" dirty="0">
                <a:ea typeface="微软雅黑" panose="020B0503020204020204" pitchFamily="34" charset="-122"/>
                <a:sym typeface="+mn-ea"/>
              </a:rPr>
              <a:t>）压疮预防</a:t>
            </a:r>
            <a:endParaRPr lang="zh-CN" altLang="en-US" b="1" dirty="0">
              <a:latin typeface="微软雅黑" panose="020B0503020204020204" pitchFamily="34" charset="-122"/>
              <a:ea typeface="微软雅黑" panose="020B0503020204020204" pitchFamily="34" charset="-122"/>
            </a:endParaRPr>
          </a:p>
          <a:p>
            <a:endParaRPr lang="zh-CN" altLang="en-US"/>
          </a:p>
        </p:txBody>
      </p:sp>
      <p:pic>
        <p:nvPicPr>
          <p:cNvPr id="37893" name="图片 1" descr="d94593213f3911260099148ffeaced28"/>
          <p:cNvPicPr>
            <a:picLocks noChangeAspect="1"/>
          </p:cNvPicPr>
          <p:nvPr/>
        </p:nvPicPr>
        <p:blipFill>
          <a:blip r:embed="rId1"/>
          <a:srcRect l="53955"/>
          <a:stretch>
            <a:fillRect/>
          </a:stretch>
        </p:blipFill>
        <p:spPr>
          <a:xfrm>
            <a:off x="3472498" y="2175510"/>
            <a:ext cx="1663700" cy="2025650"/>
          </a:xfrm>
          <a:prstGeom prst="rect">
            <a:avLst/>
          </a:prstGeom>
          <a:noFill/>
          <a:ln w="9525">
            <a:noFill/>
          </a:ln>
        </p:spPr>
      </p:pic>
      <p:pic>
        <p:nvPicPr>
          <p:cNvPr id="37894" name="图片 1" descr="d94593213f3911260099148ffeaced28"/>
          <p:cNvPicPr>
            <a:picLocks noChangeAspect="1"/>
          </p:cNvPicPr>
          <p:nvPr/>
        </p:nvPicPr>
        <p:blipFill>
          <a:blip r:embed="rId1"/>
          <a:srcRect r="46309"/>
          <a:stretch>
            <a:fillRect/>
          </a:stretch>
        </p:blipFill>
        <p:spPr>
          <a:xfrm>
            <a:off x="5615623" y="2532698"/>
            <a:ext cx="1504950" cy="1571625"/>
          </a:xfrm>
          <a:prstGeom prst="rect">
            <a:avLst/>
          </a:prstGeom>
          <a:noFill/>
          <a:ln w="9525">
            <a:noFill/>
          </a:ln>
        </p:spPr>
      </p:pic>
      <p:sp>
        <p:nvSpPr>
          <p:cNvPr id="5" name="文本框 4"/>
          <p:cNvSpPr txBox="1"/>
          <p:nvPr/>
        </p:nvSpPr>
        <p:spPr>
          <a:xfrm>
            <a:off x="7692390" y="1292225"/>
            <a:ext cx="2835275" cy="1732915"/>
          </a:xfrm>
          <a:prstGeom prst="rect">
            <a:avLst/>
          </a:prstGeom>
          <a:noFill/>
        </p:spPr>
        <p:txBody>
          <a:bodyPr wrap="square" rtlCol="0">
            <a:spAutoFit/>
          </a:bodyPr>
          <a:p>
            <a:pPr algn="l" eaLnBrk="1" hangingPunct="1">
              <a:lnSpc>
                <a:spcPct val="150000"/>
              </a:lnSpc>
              <a:spcBef>
                <a:spcPts val="1000"/>
              </a:spcBef>
              <a:buClr>
                <a:srgbClr val="FF0000"/>
              </a:buClr>
              <a:buNone/>
            </a:pPr>
            <a:r>
              <a:rPr lang="zh-CN" altLang="en-US" sz="2000" b="1" dirty="0">
                <a:latin typeface="微软雅黑" panose="020B0503020204020204" pitchFamily="34" charset="-122"/>
                <a:ea typeface="微软雅黑" panose="020B0503020204020204" pitchFamily="34" charset="-122"/>
                <a:sym typeface="+mn-ea"/>
              </a:rPr>
              <a:t>坠积性肺炎</a:t>
            </a:r>
            <a:endParaRPr lang="zh-CN" altLang="en-US" sz="2000" b="1" dirty="0">
              <a:latin typeface="微软雅黑" panose="020B0503020204020204" pitchFamily="34" charset="-122"/>
              <a:ea typeface="微软雅黑" panose="020B0503020204020204" pitchFamily="34" charset="-122"/>
            </a:endParaRPr>
          </a:p>
          <a:p>
            <a:pPr algn="l" eaLnBrk="1" hangingPunct="1">
              <a:lnSpc>
                <a:spcPct val="150000"/>
              </a:lnSpc>
              <a:spcBef>
                <a:spcPts val="1000"/>
              </a:spcBef>
              <a:buClr>
                <a:srgbClr val="FF0000"/>
              </a:buClr>
              <a:buNone/>
            </a:pPr>
            <a:r>
              <a:rPr lang="zh-CN" altLang="en-US" sz="2000" b="1" dirty="0">
                <a:latin typeface="微软雅黑" panose="020B0503020204020204" pitchFamily="34" charset="-122"/>
                <a:ea typeface="微软雅黑" panose="020B0503020204020204" pitchFamily="34" charset="-122"/>
                <a:sym typeface="+mn-ea"/>
              </a:rPr>
              <a:t>（1）药物治疗</a:t>
            </a:r>
            <a:endParaRPr lang="zh-CN" altLang="en-US" sz="2000" b="1" dirty="0">
              <a:latin typeface="微软雅黑" panose="020B0503020204020204" pitchFamily="34" charset="-122"/>
              <a:ea typeface="微软雅黑" panose="020B0503020204020204" pitchFamily="34" charset="-122"/>
            </a:endParaRPr>
          </a:p>
          <a:p>
            <a:pPr algn="l" eaLnBrk="1" hangingPunct="1">
              <a:lnSpc>
                <a:spcPct val="150000"/>
              </a:lnSpc>
              <a:spcBef>
                <a:spcPts val="1000"/>
              </a:spcBef>
              <a:buClr>
                <a:srgbClr val="FF0000"/>
              </a:buClr>
              <a:buNone/>
            </a:pPr>
            <a:r>
              <a:rPr lang="zh-CN" altLang="en-US" sz="2000" b="1" dirty="0">
                <a:latin typeface="微软雅黑" panose="020B0503020204020204" pitchFamily="34" charset="-122"/>
                <a:ea typeface="微软雅黑" panose="020B0503020204020204" pitchFamily="34" charset="-122"/>
                <a:sym typeface="+mn-ea"/>
              </a:rPr>
              <a:t>（2）预防及护理</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r>
              <a:rPr lang="zh-CN" altLang="en-US" b="1" dirty="0">
                <a:ea typeface="微软雅黑" panose="020B0503020204020204" pitchFamily="34" charset="-122"/>
                <a:sym typeface="+mn-ea"/>
              </a:rPr>
              <a:t>下肢深静脉血栓形成</a:t>
            </a:r>
            <a:endParaRPr lang="zh-CN" altLang="en-US" b="1" dirty="0">
              <a:ea typeface="微软雅黑" panose="020B0503020204020204" pitchFamily="34" charset="-122"/>
              <a:sym typeface="+mn-ea"/>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）非手术疗法   </a:t>
            </a:r>
            <a:r>
              <a:rPr lang="zh-CN" altLang="en-US" dirty="0">
                <a:ea typeface="微软雅黑" panose="020B0503020204020204" pitchFamily="34" charset="-122"/>
                <a:sym typeface="+mn-ea"/>
              </a:rPr>
              <a:t>卧床休息、抬高患肢、药物治疗 </a:t>
            </a:r>
            <a:endParaRPr lang="zh-CN" altLang="en-US"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2</a:t>
            </a:r>
            <a:r>
              <a:rPr lang="zh-CN" altLang="en-US" b="1" dirty="0">
                <a:ea typeface="微软雅黑" panose="020B0503020204020204" pitchFamily="34" charset="-122"/>
                <a:sym typeface="+mn-ea"/>
              </a:rPr>
              <a:t>）手术疗法 </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3</a:t>
            </a:r>
            <a:r>
              <a:rPr lang="zh-CN" altLang="en-US" b="1" dirty="0">
                <a:ea typeface="微软雅黑" panose="020B0503020204020204" pitchFamily="34" charset="-122"/>
                <a:sym typeface="+mn-ea"/>
              </a:rPr>
              <a:t>）预防 </a:t>
            </a:r>
            <a:endParaRPr lang="zh-CN" altLang="en-US" b="1" dirty="0">
              <a:latin typeface="微软雅黑" panose="020B0503020204020204" pitchFamily="34" charset="-122"/>
              <a:ea typeface="微软雅黑" panose="020B0503020204020204" pitchFamily="34" charset="-122"/>
            </a:endParaRPr>
          </a:p>
          <a:p>
            <a:r>
              <a:rPr lang="zh-CN" altLang="en-US" b="1" dirty="0">
                <a:ea typeface="微软雅黑" panose="020B0503020204020204" pitchFamily="34" charset="-122"/>
                <a:sym typeface="+mn-ea"/>
              </a:rPr>
              <a:t>骨质疏松</a:t>
            </a:r>
            <a:endParaRPr lang="zh-CN" altLang="en-US" b="1" dirty="0">
              <a:ea typeface="微软雅黑" panose="020B0503020204020204" pitchFamily="34" charset="-122"/>
              <a:sym typeface="+mn-ea"/>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）运动疗法   </a:t>
            </a:r>
            <a:r>
              <a:rPr lang="zh-CN" altLang="en-US" dirty="0">
                <a:ea typeface="微软雅黑" panose="020B0503020204020204" pitchFamily="34" charset="-122"/>
                <a:sym typeface="+mn-ea"/>
              </a:rPr>
              <a:t>床上坐起，负重站立和行走。 </a:t>
            </a:r>
            <a:endParaRPr lang="zh-CN" altLang="en-US"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2</a:t>
            </a:r>
            <a:r>
              <a:rPr lang="zh-CN" altLang="en-US" b="1" dirty="0">
                <a:ea typeface="微软雅黑" panose="020B0503020204020204" pitchFamily="34" charset="-122"/>
                <a:sym typeface="+mn-ea"/>
              </a:rPr>
              <a:t>）物理治疗   </a:t>
            </a:r>
            <a:r>
              <a:rPr lang="zh-CN" altLang="en-US" dirty="0">
                <a:ea typeface="微软雅黑" panose="020B0503020204020204" pitchFamily="34" charset="-122"/>
                <a:sym typeface="+mn-ea"/>
              </a:rPr>
              <a:t>光线疗法 、高频电疗法。  </a:t>
            </a:r>
            <a:endParaRPr lang="zh-CN" altLang="en-US"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3</a:t>
            </a:r>
            <a:r>
              <a:rPr lang="zh-CN" altLang="en-US" b="1" dirty="0">
                <a:ea typeface="微软雅黑" panose="020B0503020204020204" pitchFamily="34" charset="-122"/>
                <a:sym typeface="+mn-ea"/>
              </a:rPr>
              <a:t>）药物治疗   </a:t>
            </a:r>
            <a:r>
              <a:rPr lang="zh-CN" altLang="en-US" dirty="0">
                <a:ea typeface="微软雅黑" panose="020B0503020204020204" pitchFamily="34" charset="-122"/>
                <a:sym typeface="+mn-ea"/>
              </a:rPr>
              <a:t>抑制骨吸收 、增加骨量 、改善骨质量。</a:t>
            </a:r>
            <a:endParaRPr lang="zh-CN" altLang="en-US"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4</a:t>
            </a:r>
            <a:r>
              <a:rPr lang="zh-CN" altLang="en-US" b="1" dirty="0">
                <a:ea typeface="微软雅黑" panose="020B0503020204020204" pitchFamily="34" charset="-122"/>
                <a:sym typeface="+mn-ea"/>
              </a:rPr>
              <a:t>）饮食疗法   </a:t>
            </a:r>
            <a:r>
              <a:rPr lang="zh-CN" altLang="en-US" dirty="0">
                <a:ea typeface="微软雅黑" panose="020B0503020204020204" pitchFamily="34" charset="-122"/>
                <a:sym typeface="+mn-ea"/>
              </a:rPr>
              <a:t>合理安排饮食，多选择富含钙、磷、维生素的食物。</a:t>
            </a:r>
            <a:endParaRPr lang="zh-CN" altLang="en-US"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5</a:t>
            </a:r>
            <a:r>
              <a:rPr lang="zh-CN" altLang="en-US" b="1" dirty="0">
                <a:ea typeface="微软雅黑" panose="020B0503020204020204" pitchFamily="34" charset="-122"/>
                <a:sym typeface="+mn-ea"/>
              </a:rPr>
              <a:t>）预防   </a:t>
            </a:r>
            <a:r>
              <a:rPr lang="zh-CN" altLang="en-US" dirty="0">
                <a:ea typeface="微软雅黑" panose="020B0503020204020204" pitchFamily="34" charset="-122"/>
                <a:sym typeface="+mn-ea"/>
              </a:rPr>
              <a:t>早期适当运动，注意合理营养，并给予药物预防。</a:t>
            </a:r>
            <a:endParaRPr lang="zh-CN" altLang="en-US" dirty="0">
              <a:latin typeface="微软雅黑" panose="020B0503020204020204" pitchFamily="34" charset="-122"/>
              <a:ea typeface="微软雅黑" panose="020B0503020204020204" pitchFamily="34" charset="-122"/>
            </a:endParaRPr>
          </a:p>
          <a:p>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a:bodyPr>
          <a:p>
            <a:r>
              <a:rPr lang="zh-CN" altLang="en-US" b="1" dirty="0">
                <a:latin typeface="Arial" panose="020B0604020202020204" pitchFamily="34" charset="0"/>
                <a:ea typeface="微软雅黑" panose="020B0503020204020204" pitchFamily="34" charset="-122"/>
                <a:sym typeface="+mn-ea"/>
              </a:rPr>
              <a:t>废用性肌萎缩</a:t>
            </a:r>
            <a:endParaRPr lang="zh-CN" altLang="en-US" b="1" dirty="0">
              <a:latin typeface="Arial" panose="020B0604020202020204" pitchFamily="34" charset="0"/>
              <a:ea typeface="微软雅黑" panose="020B0503020204020204" pitchFamily="34" charset="-122"/>
              <a:sym typeface="+mn-ea"/>
            </a:endParaRPr>
          </a:p>
          <a:p>
            <a:pPr eaLnBrk="1" hangingPunct="1">
              <a:lnSpc>
                <a:spcPct val="20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）运动及功能训练   </a:t>
            </a:r>
            <a:r>
              <a:rPr lang="zh-CN" altLang="en-US" dirty="0">
                <a:ea typeface="微软雅黑" panose="020B0503020204020204" pitchFamily="34" charset="-122"/>
                <a:sym typeface="+mn-ea"/>
              </a:rPr>
              <a:t>耐力训练、阻力训练、被动运动。 </a:t>
            </a:r>
            <a:endParaRPr lang="zh-CN" altLang="en-US" dirty="0">
              <a:latin typeface="微软雅黑" panose="020B0503020204020204" pitchFamily="34" charset="-122"/>
              <a:ea typeface="微软雅黑" panose="020B0503020204020204" pitchFamily="34" charset="-122"/>
            </a:endParaRPr>
          </a:p>
          <a:p>
            <a:pPr eaLnBrk="1" hangingPunct="1">
              <a:lnSpc>
                <a:spcPct val="20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2</a:t>
            </a:r>
            <a:r>
              <a:rPr lang="zh-CN" altLang="en-US" b="1" dirty="0">
                <a:ea typeface="微软雅黑" panose="020B0503020204020204" pitchFamily="34" charset="-122"/>
                <a:sym typeface="+mn-ea"/>
              </a:rPr>
              <a:t>）物理治疗   </a:t>
            </a:r>
            <a:r>
              <a:rPr lang="zh-CN" altLang="en-US" dirty="0">
                <a:ea typeface="微软雅黑" panose="020B0503020204020204" pitchFamily="34" charset="-122"/>
                <a:sym typeface="+mn-ea"/>
              </a:rPr>
              <a:t>电刺激治疗，热应激治疗、血管阻塞治疗。</a:t>
            </a:r>
            <a:r>
              <a:rPr lang="zh-CN" altLang="en-US" dirty="0">
                <a:latin typeface="Arial" panose="020B0604020202020204" pitchFamily="34" charset="0"/>
                <a:sym typeface="+mn-ea"/>
              </a:rPr>
              <a:t> </a:t>
            </a:r>
            <a:r>
              <a:rPr lang="zh-CN" altLang="en-US" dirty="0">
                <a:ea typeface="微软雅黑" panose="020B0503020204020204" pitchFamily="34" charset="-122"/>
                <a:sym typeface="+mn-ea"/>
              </a:rPr>
              <a:t> </a:t>
            </a:r>
            <a:endParaRPr lang="zh-CN" altLang="en-US" dirty="0">
              <a:latin typeface="微软雅黑" panose="020B0503020204020204" pitchFamily="34" charset="-122"/>
              <a:ea typeface="微软雅黑" panose="020B0503020204020204" pitchFamily="34" charset="-122"/>
            </a:endParaRPr>
          </a:p>
          <a:p>
            <a:pPr eaLnBrk="1" hangingPunct="1">
              <a:lnSpc>
                <a:spcPct val="20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3</a:t>
            </a:r>
            <a:r>
              <a:rPr lang="zh-CN" altLang="en-US" b="1" dirty="0">
                <a:ea typeface="微软雅黑" panose="020B0503020204020204" pitchFamily="34" charset="-122"/>
                <a:sym typeface="+mn-ea"/>
              </a:rPr>
              <a:t>）传统中医治疗   </a:t>
            </a:r>
            <a:r>
              <a:rPr lang="zh-CN" altLang="en-US" dirty="0">
                <a:ea typeface="微软雅黑" panose="020B0503020204020204" pitchFamily="34" charset="-122"/>
                <a:sym typeface="+mn-ea"/>
              </a:rPr>
              <a:t>推拿、针灸治疗、拔火罐治疗等。  </a:t>
            </a:r>
            <a:endParaRPr lang="zh-CN" altLang="en-US" dirty="0">
              <a:latin typeface="微软雅黑" panose="020B0503020204020204" pitchFamily="34" charset="-122"/>
              <a:ea typeface="微软雅黑" panose="020B0503020204020204" pitchFamily="34" charset="-122"/>
            </a:endParaRPr>
          </a:p>
          <a:p>
            <a:pPr eaLnBrk="1" hangingPunct="1">
              <a:lnSpc>
                <a:spcPct val="20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4</a:t>
            </a:r>
            <a:r>
              <a:rPr lang="zh-CN" altLang="en-US" b="1" dirty="0">
                <a:ea typeface="微软雅黑" panose="020B0503020204020204" pitchFamily="34" charset="-122"/>
                <a:sym typeface="+mn-ea"/>
              </a:rPr>
              <a:t>）药物治疗   </a:t>
            </a:r>
            <a:r>
              <a:rPr lang="zh-CN" altLang="en-US" dirty="0">
                <a:ea typeface="微软雅黑" panose="020B0503020204020204" pitchFamily="34" charset="-122"/>
                <a:sym typeface="+mn-ea"/>
              </a:rPr>
              <a:t>生长激素、抗氧化剂、钙离子通道阻断剂、糖皮质激素抑制剂。</a:t>
            </a:r>
            <a:endParaRPr lang="zh-CN" altLang="en-US" dirty="0">
              <a:ea typeface="微软雅黑" panose="020B0503020204020204" pitchFamily="34" charset="-122"/>
              <a:sym typeface="+mn-ea"/>
            </a:endParaRPr>
          </a:p>
          <a:p>
            <a:pPr eaLnBrk="1" hangingPunct="1">
              <a:lnSpc>
                <a:spcPct val="200000"/>
              </a:lnSpc>
              <a:buClr>
                <a:srgbClr val="FF0000"/>
              </a:buClr>
            </a:pPr>
            <a:r>
              <a:rPr lang="zh-CN" altLang="en-US" b="1" dirty="0">
                <a:ea typeface="微软雅黑" panose="020B0503020204020204" pitchFamily="34" charset="-122"/>
                <a:sym typeface="+mn-ea"/>
              </a:rPr>
              <a:t>关节挛缩</a:t>
            </a:r>
            <a:endParaRPr lang="zh-CN" altLang="en-US" b="1" dirty="0">
              <a:ea typeface="微软雅黑" panose="020B0503020204020204" pitchFamily="34" charset="-122"/>
              <a:sym typeface="+mn-ea"/>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）体位变换 （</a:t>
            </a:r>
            <a:r>
              <a:rPr lang="en-US" altLang="zh-CN" b="1" dirty="0">
                <a:ea typeface="微软雅黑" panose="020B0503020204020204" pitchFamily="34" charset="-122"/>
                <a:sym typeface="+mn-ea"/>
              </a:rPr>
              <a:t>2</a:t>
            </a:r>
            <a:r>
              <a:rPr lang="zh-CN" altLang="en-US" b="1" dirty="0">
                <a:ea typeface="微软雅黑" panose="020B0503020204020204" pitchFamily="34" charset="-122"/>
                <a:sym typeface="+mn-ea"/>
              </a:rPr>
              <a:t>）关节活动 （</a:t>
            </a:r>
            <a:r>
              <a:rPr lang="en-US" altLang="zh-CN" b="1" dirty="0">
                <a:ea typeface="微软雅黑" panose="020B0503020204020204" pitchFamily="34" charset="-122"/>
                <a:sym typeface="+mn-ea"/>
              </a:rPr>
              <a:t>3</a:t>
            </a:r>
            <a:r>
              <a:rPr lang="zh-CN" altLang="en-US" b="1" dirty="0">
                <a:ea typeface="微软雅黑" panose="020B0503020204020204" pitchFamily="34" charset="-122"/>
                <a:sym typeface="+mn-ea"/>
              </a:rPr>
              <a:t>）关节牵拉 （</a:t>
            </a:r>
            <a:r>
              <a:rPr lang="en-US" altLang="zh-CN" b="1" dirty="0">
                <a:ea typeface="微软雅黑" panose="020B0503020204020204" pitchFamily="34" charset="-122"/>
                <a:sym typeface="+mn-ea"/>
              </a:rPr>
              <a:t>4</a:t>
            </a:r>
            <a:r>
              <a:rPr lang="zh-CN" altLang="en-US" b="1" dirty="0">
                <a:ea typeface="微软雅黑" panose="020B0503020204020204" pitchFamily="34" charset="-122"/>
                <a:sym typeface="+mn-ea"/>
              </a:rPr>
              <a:t>）应用支具 （</a:t>
            </a:r>
            <a:r>
              <a:rPr lang="en-US" altLang="zh-CN" b="1" dirty="0">
                <a:ea typeface="微软雅黑" panose="020B0503020204020204" pitchFamily="34" charset="-122"/>
                <a:sym typeface="+mn-ea"/>
              </a:rPr>
              <a:t>5</a:t>
            </a:r>
            <a:r>
              <a:rPr lang="zh-CN" altLang="en-US" b="1" dirty="0">
                <a:ea typeface="微软雅黑" panose="020B0503020204020204" pitchFamily="34" charset="-122"/>
                <a:sym typeface="+mn-ea"/>
              </a:rPr>
              <a:t>）手术治疗</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b="1" dirty="0">
                <a:ea typeface="微软雅黑" panose="020B0503020204020204" pitchFamily="34" charset="-122"/>
                <a:sym typeface="+mn-ea"/>
              </a:rPr>
              <a:t>泌尿系感染 </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C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）心理护理</a:t>
            </a:r>
            <a:endParaRPr lang="en-US" altLang="zh-CN" b="1" dirty="0">
              <a:latin typeface="微软雅黑" panose="020B0503020204020204" pitchFamily="34" charset="-122"/>
              <a:ea typeface="微软雅黑" panose="020B0503020204020204" pitchFamily="34" charset="-122"/>
            </a:endParaRPr>
          </a:p>
          <a:p>
            <a:pPr eaLnBrk="1" hangingPunct="1">
              <a:lnSpc>
                <a:spcPct val="150000"/>
              </a:lnSpc>
              <a:buClr>
                <a:srgbClr val="FFC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2</a:t>
            </a:r>
            <a:r>
              <a:rPr lang="zh-CN" altLang="en-US" b="1" dirty="0">
                <a:ea typeface="微软雅黑" panose="020B0503020204020204" pitchFamily="34" charset="-122"/>
                <a:sym typeface="+mn-ea"/>
              </a:rPr>
              <a:t>）鼓励病人多喝水，增加尿量 </a:t>
            </a:r>
            <a:endParaRPr lang="en-US" altLang="zh-CN" b="1" dirty="0">
              <a:latin typeface="微软雅黑" panose="020B0503020204020204" pitchFamily="34" charset="-122"/>
              <a:ea typeface="微软雅黑" panose="020B0503020204020204" pitchFamily="34" charset="-122"/>
            </a:endParaRPr>
          </a:p>
          <a:p>
            <a:pPr eaLnBrk="1" hangingPunct="1">
              <a:lnSpc>
                <a:spcPct val="150000"/>
              </a:lnSpc>
              <a:buClr>
                <a:srgbClr val="FFC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3</a:t>
            </a:r>
            <a:r>
              <a:rPr lang="zh-CN" altLang="en-US" b="1" dirty="0">
                <a:ea typeface="微软雅黑" panose="020B0503020204020204" pitchFamily="34" charset="-122"/>
                <a:sym typeface="+mn-ea"/>
              </a:rPr>
              <a:t>）保持尿道口、会阴干燥、清洁 </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C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4</a:t>
            </a:r>
            <a:r>
              <a:rPr lang="zh-CN" altLang="en-US" b="1" dirty="0">
                <a:ea typeface="微软雅黑" panose="020B0503020204020204" pitchFamily="34" charset="-122"/>
                <a:sym typeface="+mn-ea"/>
              </a:rPr>
              <a:t>）导尿时严格无菌操作 </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C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5</a:t>
            </a:r>
            <a:r>
              <a:rPr lang="zh-CN" altLang="en-US" b="1" dirty="0">
                <a:ea typeface="微软雅黑" panose="020B0503020204020204" pitchFamily="34" charset="-122"/>
                <a:sym typeface="+mn-ea"/>
              </a:rPr>
              <a:t>）糖尿病病人严格控制血糖</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C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6</a:t>
            </a:r>
            <a:r>
              <a:rPr lang="zh-CN" altLang="en-US" b="1" dirty="0">
                <a:ea typeface="微软雅黑" panose="020B0503020204020204" pitchFamily="34" charset="-122"/>
                <a:sym typeface="+mn-ea"/>
              </a:rPr>
              <a:t>）定期行尿常规、尿培养及药敏等</a:t>
            </a:r>
            <a:endParaRPr lang="zh-CN" altLang="en-US"/>
          </a:p>
        </p:txBody>
      </p:sp>
      <p:pic>
        <p:nvPicPr>
          <p:cNvPr id="44037" name="图片 1" descr="b1c060ae74648228f543f775260c2287"/>
          <p:cNvPicPr>
            <a:picLocks noChangeAspect="1"/>
          </p:cNvPicPr>
          <p:nvPr/>
        </p:nvPicPr>
        <p:blipFill>
          <a:blip r:embed="rId1"/>
          <a:stretch>
            <a:fillRect/>
          </a:stretch>
        </p:blipFill>
        <p:spPr>
          <a:xfrm>
            <a:off x="6245225" y="2048510"/>
            <a:ext cx="2017395" cy="2969260"/>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康复治疗及护理对策</a:t>
            </a:r>
            <a:endParaRPr lang="zh-CN" altLang="en-US"/>
          </a:p>
        </p:txBody>
      </p:sp>
      <p:sp>
        <p:nvSpPr>
          <p:cNvPr id="3" name="内容占位符 2"/>
          <p:cNvSpPr>
            <a:spLocks noGrp="1"/>
          </p:cNvSpPr>
          <p:nvPr>
            <p:ph idx="1"/>
          </p:nvPr>
        </p:nvSpPr>
        <p:spPr>
          <a:xfrm>
            <a:off x="660400" y="1130300"/>
            <a:ext cx="3298190" cy="5003800"/>
          </a:xfrm>
        </p:spPr>
        <p:txBody>
          <a:bodyPr>
            <a:normAutofit/>
          </a:bodyPr>
          <a:p>
            <a:pPr marL="285750" indent="-285750" algn="l" eaLnBrk="1" hangingPunct="1">
              <a:lnSpc>
                <a:spcPct val="120000"/>
              </a:lnSpc>
              <a:spcBef>
                <a:spcPct val="50000"/>
              </a:spcBef>
              <a:buClrTx/>
              <a:buSzTx/>
              <a:buNone/>
            </a:pPr>
            <a:r>
              <a:rPr lang="en-US" altLang="zh-CN" sz="1600" b="1" dirty="0">
                <a:ea typeface="微软雅黑" panose="020B0503020204020204" pitchFamily="34" charset="-122"/>
                <a:sym typeface="微软雅黑" panose="020B0503020204020204" pitchFamily="34" charset="-122"/>
              </a:rPr>
              <a:t>1.改变传统观念</a:t>
            </a:r>
            <a:endParaRPr lang="en-US" altLang="zh-CN" sz="1600" b="1" dirty="0">
              <a:ea typeface="微软雅黑" panose="020B0503020204020204" pitchFamily="34" charset="-122"/>
              <a:sym typeface="微软雅黑" panose="020B0503020204020204" pitchFamily="34" charset="-122"/>
            </a:endParaRPr>
          </a:p>
          <a:p>
            <a:pPr marL="285750" indent="-285750" algn="l" eaLnBrk="1" hangingPunct="1">
              <a:lnSpc>
                <a:spcPct val="120000"/>
              </a:lnSpc>
              <a:spcBef>
                <a:spcPct val="50000"/>
              </a:spcBef>
              <a:buClrTx/>
              <a:buSzTx/>
              <a:buNone/>
            </a:pPr>
            <a:r>
              <a:rPr lang="en-US" altLang="zh-CN" sz="1600" b="1" dirty="0">
                <a:ea typeface="微软雅黑" panose="020B0503020204020204" pitchFamily="34" charset="-122"/>
                <a:sym typeface="+mn-ea"/>
              </a:rPr>
              <a:t>（1）制订活动医嘱和计划 </a:t>
            </a:r>
            <a:endParaRPr lang="en-US" altLang="zh-CN" sz="1600" b="1" dirty="0">
              <a:latin typeface="微软雅黑" panose="020B0503020204020204" pitchFamily="34" charset="-122"/>
              <a:ea typeface="微软雅黑" panose="020B0503020204020204" pitchFamily="34" charset="-122"/>
            </a:endParaRPr>
          </a:p>
          <a:p>
            <a:pPr marL="285750" indent="-285750" algn="l" eaLnBrk="1" hangingPunct="1">
              <a:lnSpc>
                <a:spcPct val="120000"/>
              </a:lnSpc>
              <a:spcBef>
                <a:spcPct val="50000"/>
              </a:spcBef>
              <a:buClrTx/>
              <a:buSzTx/>
              <a:buNone/>
            </a:pPr>
            <a:r>
              <a:rPr lang="en-US" altLang="zh-CN" sz="1600" b="1" dirty="0">
                <a:ea typeface="微软雅黑" panose="020B0503020204020204" pitchFamily="34" charset="-122"/>
                <a:sym typeface="+mn-ea"/>
              </a:rPr>
              <a:t>（2）健康教育</a:t>
            </a:r>
            <a:r>
              <a:rPr lang="en-US" altLang="zh-CN" sz="1600" b="1" dirty="0">
                <a:ea typeface="微软雅黑" panose="020B0503020204020204" pitchFamily="34" charset="-122"/>
                <a:sym typeface="微软雅黑" panose="020B0503020204020204" pitchFamily="34" charset="-122"/>
              </a:rPr>
              <a:t>　</a:t>
            </a:r>
            <a:endParaRPr lang="en-US" altLang="zh-CN" sz="1600" b="1"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gn="l" eaLnBrk="1" hangingPunct="1">
              <a:lnSpc>
                <a:spcPct val="120000"/>
              </a:lnSpc>
              <a:spcBef>
                <a:spcPct val="50000"/>
              </a:spcBef>
              <a:buClrTx/>
              <a:buSzTx/>
              <a:buNone/>
            </a:pPr>
            <a:r>
              <a:rPr lang="en-US" altLang="zh-CN" sz="1600" b="1" dirty="0">
                <a:ea typeface="微软雅黑" panose="020B0503020204020204" pitchFamily="34" charset="-122"/>
                <a:sym typeface="微软雅黑" panose="020B0503020204020204" pitchFamily="34" charset="-122"/>
              </a:rPr>
              <a:t>2.肢体功能康复训练 </a:t>
            </a:r>
            <a:endParaRPr lang="en-US" altLang="zh-CN" sz="1600" b="1" dirty="0">
              <a:ea typeface="微软雅黑" panose="020B0503020204020204" pitchFamily="34" charset="-122"/>
              <a:sym typeface="微软雅黑" panose="020B0503020204020204" pitchFamily="34" charset="-122"/>
            </a:endParaRPr>
          </a:p>
          <a:p>
            <a:pPr marL="285750" indent="-285750" algn="l" eaLnBrk="1" hangingPunct="1">
              <a:lnSpc>
                <a:spcPct val="120000"/>
              </a:lnSpc>
              <a:spcBef>
                <a:spcPct val="50000"/>
              </a:spcBef>
              <a:buClrTx/>
              <a:buSzTx/>
              <a:buNone/>
            </a:pPr>
            <a:r>
              <a:rPr lang="en-US" altLang="zh-CN" sz="1600" b="1" dirty="0">
                <a:ea typeface="微软雅黑" panose="020B0503020204020204" pitchFamily="34" charset="-122"/>
                <a:sym typeface="+mn-ea"/>
              </a:rPr>
              <a:t>（1）体位变换 </a:t>
            </a:r>
            <a:endParaRPr lang="en-US" altLang="zh-CN" sz="1600" b="1" dirty="0">
              <a:latin typeface="微软雅黑" panose="020B0503020204020204" pitchFamily="34" charset="-122"/>
              <a:ea typeface="微软雅黑" panose="020B0503020204020204" pitchFamily="34" charset="-122"/>
            </a:endParaRPr>
          </a:p>
          <a:p>
            <a:pPr marL="285750" indent="-285750" algn="l" eaLnBrk="1" hangingPunct="1">
              <a:lnSpc>
                <a:spcPct val="120000"/>
              </a:lnSpc>
              <a:spcBef>
                <a:spcPct val="50000"/>
              </a:spcBef>
              <a:buClrTx/>
              <a:buSzTx/>
              <a:buNone/>
            </a:pPr>
            <a:r>
              <a:rPr lang="en-US" altLang="zh-CN" sz="1600" b="1" dirty="0">
                <a:ea typeface="微软雅黑" panose="020B0503020204020204" pitchFamily="34" charset="-122"/>
                <a:sym typeface="+mn-ea"/>
              </a:rPr>
              <a:t>（2）关节被动运动训练 </a:t>
            </a:r>
            <a:endParaRPr lang="en-US" altLang="zh-CN" sz="1600" b="1" dirty="0">
              <a:latin typeface="微软雅黑" panose="020B0503020204020204" pitchFamily="34" charset="-122"/>
              <a:ea typeface="微软雅黑" panose="020B0503020204020204" pitchFamily="34" charset="-122"/>
            </a:endParaRPr>
          </a:p>
          <a:p>
            <a:pPr marL="285750" indent="-285750" algn="l" eaLnBrk="1" hangingPunct="1">
              <a:lnSpc>
                <a:spcPct val="120000"/>
              </a:lnSpc>
              <a:spcBef>
                <a:spcPct val="50000"/>
              </a:spcBef>
              <a:buClrTx/>
              <a:buSzTx/>
              <a:buNone/>
            </a:pPr>
            <a:r>
              <a:rPr lang="en-US" altLang="zh-CN" sz="1600" b="1" dirty="0">
                <a:ea typeface="微软雅黑" panose="020B0503020204020204" pitchFamily="34" charset="-122"/>
                <a:sym typeface="+mn-ea"/>
              </a:rPr>
              <a:t>（3）体力恢复训练</a:t>
            </a:r>
            <a:endParaRPr lang="zh-CN" altLang="en-US" b="1" dirty="0">
              <a:ea typeface="微软雅黑" panose="020B0503020204020204" pitchFamily="34" charset="-122"/>
              <a:sym typeface="微软雅黑" panose="020B0503020204020204" pitchFamily="34" charset="-122"/>
            </a:endParaRPr>
          </a:p>
          <a:p>
            <a:pPr eaLnBrk="1" hangingPunct="1">
              <a:lnSpc>
                <a:spcPct val="200000"/>
              </a:lnSpc>
            </a:pP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pPr>
            <a:endParaRPr lang="zh-CN" altLang="en-US"/>
          </a:p>
        </p:txBody>
      </p:sp>
      <p:sp>
        <p:nvSpPr>
          <p:cNvPr id="4" name="内容占位符 2"/>
          <p:cNvSpPr>
            <a:spLocks noGrp="1"/>
          </p:cNvSpPr>
          <p:nvPr/>
        </p:nvSpPr>
        <p:spPr>
          <a:xfrm>
            <a:off x="4221480" y="1092200"/>
            <a:ext cx="3298190" cy="5003800"/>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2000" kern="1200">
                <a:solidFill>
                  <a:schemeClr val="tx1"/>
                </a:solidFill>
                <a:latin typeface="微软雅黑" panose="020B0503020204020204" pitchFamily="34" charset="-122"/>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eaLnBrk="1" hangingPunct="1">
              <a:lnSpc>
                <a:spcPct val="120000"/>
              </a:lnSpc>
              <a:spcBef>
                <a:spcPct val="50000"/>
              </a:spcBef>
              <a:buClrTx/>
              <a:buSzTx/>
              <a:buNone/>
            </a:pPr>
            <a:r>
              <a:rPr lang="en-US" altLang="zh-CN" sz="1600" b="1" dirty="0">
                <a:ea typeface="微软雅黑" panose="020B0503020204020204" pitchFamily="34" charset="-122"/>
                <a:sym typeface="+mn-ea"/>
              </a:rPr>
              <a:t>3.</a:t>
            </a:r>
            <a:r>
              <a:rPr lang="zh-CN" altLang="en-US" sz="1600" b="1" dirty="0">
                <a:ea typeface="微软雅黑" panose="020B0503020204020204" pitchFamily="34" charset="-122"/>
                <a:sym typeface="+mn-ea"/>
              </a:rPr>
              <a:t>日常生活护理</a:t>
            </a:r>
            <a:endParaRPr lang="zh-CN" altLang="en-US" sz="1600" b="1" dirty="0">
              <a:ea typeface="微软雅黑" panose="020B0503020204020204" pitchFamily="34" charset="-122"/>
              <a:sym typeface="+mn-ea"/>
            </a:endParaRPr>
          </a:p>
          <a:p>
            <a:pPr marL="285750" indent="-285750" algn="l" eaLnBrk="1" hangingPunct="1">
              <a:lnSpc>
                <a:spcPct val="120000"/>
              </a:lnSpc>
              <a:spcBef>
                <a:spcPct val="50000"/>
              </a:spcBef>
              <a:buClrTx/>
              <a:buSzTx/>
              <a:buNone/>
            </a:pPr>
            <a:r>
              <a:rPr lang="zh-CN" altLang="en-US" sz="1600" b="1" dirty="0">
                <a:ea typeface="微软雅黑" panose="020B0503020204020204" pitchFamily="34" charset="-122"/>
                <a:sym typeface="+mn-ea"/>
              </a:rPr>
              <a:t>（</a:t>
            </a:r>
            <a:r>
              <a:rPr lang="en-US" altLang="zh-CN" sz="1600" b="1" dirty="0">
                <a:ea typeface="微软雅黑" panose="020B0503020204020204" pitchFamily="34" charset="-122"/>
                <a:sym typeface="+mn-ea"/>
              </a:rPr>
              <a:t>1</a:t>
            </a:r>
            <a:r>
              <a:rPr lang="zh-CN" altLang="en-US" sz="1600" b="1" dirty="0">
                <a:ea typeface="微软雅黑" panose="020B0503020204020204" pitchFamily="34" charset="-122"/>
                <a:sym typeface="+mn-ea"/>
              </a:rPr>
              <a:t>）病室环境 </a:t>
            </a:r>
            <a:endParaRPr lang="zh-CN" altLang="en-US" sz="1600"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sz="1600" b="1" dirty="0">
                <a:ea typeface="微软雅黑" panose="020B0503020204020204" pitchFamily="34" charset="-122"/>
                <a:sym typeface="+mn-ea"/>
              </a:rPr>
              <a:t>（</a:t>
            </a:r>
            <a:r>
              <a:rPr lang="en-US" altLang="zh-CN" sz="1600" b="1" dirty="0">
                <a:ea typeface="微软雅黑" panose="020B0503020204020204" pitchFamily="34" charset="-122"/>
                <a:sym typeface="+mn-ea"/>
              </a:rPr>
              <a:t>2</a:t>
            </a:r>
            <a:r>
              <a:rPr lang="zh-CN" altLang="en-US" sz="1600" b="1" dirty="0">
                <a:ea typeface="微软雅黑" panose="020B0503020204020204" pitchFamily="34" charset="-122"/>
                <a:sym typeface="+mn-ea"/>
              </a:rPr>
              <a:t>）皮肤护理 </a:t>
            </a:r>
            <a:endParaRPr lang="zh-CN" altLang="en-US" sz="1600"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sz="1600" b="1" dirty="0">
                <a:ea typeface="微软雅黑" panose="020B0503020204020204" pitchFamily="34" charset="-122"/>
                <a:sym typeface="+mn-ea"/>
              </a:rPr>
              <a:t>（</a:t>
            </a:r>
            <a:r>
              <a:rPr lang="en-US" altLang="zh-CN" sz="1600" b="1" dirty="0">
                <a:ea typeface="微软雅黑" panose="020B0503020204020204" pitchFamily="34" charset="-122"/>
                <a:sym typeface="+mn-ea"/>
              </a:rPr>
              <a:t>3</a:t>
            </a:r>
            <a:r>
              <a:rPr lang="zh-CN" altLang="en-US" sz="1600" b="1" dirty="0">
                <a:ea typeface="微软雅黑" panose="020B0503020204020204" pitchFamily="34" charset="-122"/>
                <a:sym typeface="+mn-ea"/>
              </a:rPr>
              <a:t>）口腔护理 </a:t>
            </a:r>
            <a:endParaRPr lang="zh-CN" altLang="en-US" sz="1600"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sz="1600" b="1" dirty="0">
                <a:ea typeface="微软雅黑" panose="020B0503020204020204" pitchFamily="34" charset="-122"/>
                <a:sym typeface="+mn-ea"/>
              </a:rPr>
              <a:t>（</a:t>
            </a:r>
            <a:r>
              <a:rPr lang="en-US" altLang="zh-CN" sz="1600" b="1" dirty="0">
                <a:ea typeface="微软雅黑" panose="020B0503020204020204" pitchFamily="34" charset="-122"/>
                <a:sym typeface="+mn-ea"/>
              </a:rPr>
              <a:t>4</a:t>
            </a:r>
            <a:r>
              <a:rPr lang="zh-CN" altLang="en-US" sz="1600" b="1" dirty="0">
                <a:ea typeface="微软雅黑" panose="020B0503020204020204" pitchFamily="34" charset="-122"/>
                <a:sym typeface="+mn-ea"/>
              </a:rPr>
              <a:t>）进食护理 </a:t>
            </a:r>
            <a:endParaRPr lang="zh-CN" altLang="en-US" sz="1600"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sz="1600" b="1" dirty="0">
                <a:ea typeface="微软雅黑" panose="020B0503020204020204" pitchFamily="34" charset="-122"/>
                <a:sym typeface="+mn-ea"/>
              </a:rPr>
              <a:t>（</a:t>
            </a:r>
            <a:r>
              <a:rPr lang="en-US" altLang="zh-CN" sz="1600" b="1" dirty="0">
                <a:ea typeface="微软雅黑" panose="020B0503020204020204" pitchFamily="34" charset="-122"/>
                <a:sym typeface="+mn-ea"/>
              </a:rPr>
              <a:t>5</a:t>
            </a:r>
            <a:r>
              <a:rPr lang="zh-CN" altLang="en-US" sz="1600" b="1" dirty="0">
                <a:ea typeface="微软雅黑" panose="020B0503020204020204" pitchFamily="34" charset="-122"/>
                <a:sym typeface="+mn-ea"/>
              </a:rPr>
              <a:t>）二便护理 </a:t>
            </a:r>
            <a:endParaRPr lang="zh-CN" altLang="en-US" sz="1600"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sz="1600" b="1" dirty="0">
                <a:ea typeface="微软雅黑" panose="020B0503020204020204" pitchFamily="34" charset="-122"/>
                <a:sym typeface="+mn-ea"/>
              </a:rPr>
              <a:t>（</a:t>
            </a:r>
            <a:r>
              <a:rPr lang="en-US" altLang="zh-CN" sz="1600" b="1" dirty="0">
                <a:ea typeface="微软雅黑" panose="020B0503020204020204" pitchFamily="34" charset="-122"/>
                <a:sym typeface="+mn-ea"/>
              </a:rPr>
              <a:t>6</a:t>
            </a:r>
            <a:r>
              <a:rPr lang="zh-CN" altLang="en-US" sz="1600" b="1" dirty="0">
                <a:ea typeface="微软雅黑" panose="020B0503020204020204" pitchFamily="34" charset="-122"/>
                <a:sym typeface="+mn-ea"/>
              </a:rPr>
              <a:t>）个人卫生护理 </a:t>
            </a:r>
            <a:endParaRPr lang="zh-CN" altLang="en-US" sz="1600" b="1" dirty="0">
              <a:latin typeface="微软雅黑" panose="020B0503020204020204" pitchFamily="34" charset="-122"/>
              <a:ea typeface="微软雅黑" panose="020B0503020204020204" pitchFamily="34" charset="-122"/>
            </a:endParaRPr>
          </a:p>
          <a:p>
            <a:pPr marL="285750" indent="-285750" algn="l" eaLnBrk="1" hangingPunct="1">
              <a:lnSpc>
                <a:spcPct val="120000"/>
              </a:lnSpc>
              <a:spcBef>
                <a:spcPct val="50000"/>
              </a:spcBef>
              <a:buClrTx/>
              <a:buSzTx/>
              <a:buNone/>
            </a:pPr>
            <a:endParaRPr lang="zh-CN" altLang="en-US" b="1" dirty="0">
              <a:ea typeface="微软雅黑" panose="020B0503020204020204" pitchFamily="34" charset="-122"/>
              <a:sym typeface="微软雅黑" panose="020B0503020204020204" pitchFamily="34" charset="-122"/>
            </a:endParaRPr>
          </a:p>
          <a:p>
            <a:pPr eaLnBrk="1" hangingPunct="1">
              <a:lnSpc>
                <a:spcPct val="200000"/>
              </a:lnSpc>
            </a:pP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pPr>
            <a:endParaRPr lang="zh-CN" altLang="en-US"/>
          </a:p>
        </p:txBody>
      </p:sp>
      <p:sp>
        <p:nvSpPr>
          <p:cNvPr id="5" name="内容占位符 2"/>
          <p:cNvSpPr>
            <a:spLocks noGrp="1"/>
          </p:cNvSpPr>
          <p:nvPr/>
        </p:nvSpPr>
        <p:spPr>
          <a:xfrm>
            <a:off x="7122160" y="1087120"/>
            <a:ext cx="3298190" cy="5003800"/>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2000" kern="1200">
                <a:solidFill>
                  <a:schemeClr val="tx1"/>
                </a:solidFill>
                <a:latin typeface="微软雅黑" panose="020B0503020204020204" pitchFamily="34" charset="-122"/>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eaLnBrk="1" hangingPunct="1">
              <a:lnSpc>
                <a:spcPct val="120000"/>
              </a:lnSpc>
              <a:spcBef>
                <a:spcPct val="50000"/>
              </a:spcBef>
              <a:buClrTx/>
              <a:buSzTx/>
              <a:buNone/>
            </a:pPr>
            <a:r>
              <a:rPr lang="en-US" altLang="zh-CN" sz="1600" b="1" dirty="0">
                <a:ea typeface="微软雅黑" panose="020B0503020204020204" pitchFamily="34" charset="-122"/>
                <a:sym typeface="+mn-ea"/>
              </a:rPr>
              <a:t>4.</a:t>
            </a:r>
            <a:r>
              <a:rPr lang="zh-CN" altLang="en-US" sz="1600" b="1" dirty="0">
                <a:ea typeface="微软雅黑" panose="020B0503020204020204" pitchFamily="34" charset="-122"/>
                <a:sym typeface="+mn-ea"/>
              </a:rPr>
              <a:t>心理康复</a:t>
            </a:r>
            <a:endParaRPr lang="zh-CN" altLang="en-US" sz="1600" b="1" dirty="0">
              <a:ea typeface="微软雅黑" panose="020B0503020204020204" pitchFamily="34" charset="-122"/>
              <a:sym typeface="+mn-ea"/>
            </a:endParaRPr>
          </a:p>
          <a:p>
            <a:pPr eaLnBrk="1" hangingPunct="1">
              <a:lnSpc>
                <a:spcPct val="150000"/>
              </a:lnSpc>
              <a:buClr>
                <a:srgbClr val="FF0000"/>
              </a:buClr>
            </a:pPr>
            <a:r>
              <a:rPr lang="zh-CN" altLang="en-US" sz="1600" b="1" dirty="0">
                <a:ea typeface="微软雅黑" panose="020B0503020204020204" pitchFamily="34" charset="-122"/>
                <a:sym typeface="+mn-ea"/>
              </a:rPr>
              <a:t>（</a:t>
            </a:r>
            <a:r>
              <a:rPr lang="en-US" altLang="zh-CN" sz="1600" b="1" dirty="0">
                <a:ea typeface="微软雅黑" panose="020B0503020204020204" pitchFamily="34" charset="-122"/>
                <a:sym typeface="+mn-ea"/>
              </a:rPr>
              <a:t>1</a:t>
            </a:r>
            <a:r>
              <a:rPr lang="zh-CN" altLang="en-US" sz="1600" b="1" dirty="0">
                <a:ea typeface="微软雅黑" panose="020B0503020204020204" pitchFamily="34" charset="-122"/>
                <a:sym typeface="+mn-ea"/>
              </a:rPr>
              <a:t>）心理疏导 </a:t>
            </a:r>
            <a:endParaRPr lang="zh-CN" altLang="en-US" sz="1600"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sz="1600" b="1" dirty="0">
                <a:ea typeface="微软雅黑" panose="020B0503020204020204" pitchFamily="34" charset="-122"/>
                <a:sym typeface="+mn-ea"/>
              </a:rPr>
              <a:t>（</a:t>
            </a:r>
            <a:r>
              <a:rPr lang="en-US" altLang="zh-CN" sz="1600" b="1" dirty="0">
                <a:ea typeface="微软雅黑" panose="020B0503020204020204" pitchFamily="34" charset="-122"/>
                <a:sym typeface="+mn-ea"/>
              </a:rPr>
              <a:t>2</a:t>
            </a:r>
            <a:r>
              <a:rPr lang="zh-CN" altLang="en-US" sz="1600" b="1" dirty="0">
                <a:ea typeface="微软雅黑" panose="020B0503020204020204" pitchFamily="34" charset="-122"/>
                <a:sym typeface="+mn-ea"/>
              </a:rPr>
              <a:t>）社会支持 </a:t>
            </a:r>
            <a:endParaRPr lang="zh-CN" altLang="en-US" sz="1600"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sz="1600" b="1" dirty="0">
                <a:ea typeface="微软雅黑" panose="020B0503020204020204" pitchFamily="34" charset="-122"/>
                <a:sym typeface="+mn-ea"/>
              </a:rPr>
              <a:t>（</a:t>
            </a:r>
            <a:r>
              <a:rPr lang="en-US" altLang="zh-CN" sz="1600" b="1" dirty="0">
                <a:ea typeface="微软雅黑" panose="020B0503020204020204" pitchFamily="34" charset="-122"/>
                <a:sym typeface="+mn-ea"/>
              </a:rPr>
              <a:t>3</a:t>
            </a:r>
            <a:r>
              <a:rPr lang="zh-CN" altLang="en-US" sz="1600" b="1" dirty="0">
                <a:ea typeface="微软雅黑" panose="020B0503020204020204" pitchFamily="34" charset="-122"/>
                <a:sym typeface="+mn-ea"/>
              </a:rPr>
              <a:t>）兴趣培养 </a:t>
            </a:r>
            <a:endParaRPr lang="zh-CN" altLang="en-US" sz="1600"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sz="1600" b="1" dirty="0">
                <a:ea typeface="微软雅黑" panose="020B0503020204020204" pitchFamily="34" charset="-122"/>
                <a:sym typeface="+mn-ea"/>
              </a:rPr>
              <a:t>（</a:t>
            </a:r>
            <a:r>
              <a:rPr lang="en-US" altLang="zh-CN" sz="1600" b="1" dirty="0">
                <a:ea typeface="微软雅黑" panose="020B0503020204020204" pitchFamily="34" charset="-122"/>
                <a:sym typeface="+mn-ea"/>
              </a:rPr>
              <a:t>4</a:t>
            </a:r>
            <a:r>
              <a:rPr lang="zh-CN" altLang="en-US" sz="1600" b="1" dirty="0">
                <a:ea typeface="微软雅黑" panose="020B0503020204020204" pitchFamily="34" charset="-122"/>
                <a:sym typeface="+mn-ea"/>
              </a:rPr>
              <a:t>）交流沟通、接触社会</a:t>
            </a:r>
            <a:endParaRPr lang="zh-CN" altLang="en-US" sz="1600" b="1" dirty="0">
              <a:latin typeface="微软雅黑" panose="020B0503020204020204" pitchFamily="34" charset="-122"/>
              <a:ea typeface="微软雅黑" panose="020B0503020204020204" pitchFamily="34" charset="-122"/>
            </a:endParaRPr>
          </a:p>
          <a:p>
            <a:pPr marL="285750" indent="-285750" algn="l" eaLnBrk="1" hangingPunct="1">
              <a:lnSpc>
                <a:spcPct val="120000"/>
              </a:lnSpc>
              <a:spcBef>
                <a:spcPct val="50000"/>
              </a:spcBef>
              <a:buClrTx/>
              <a:buSzTx/>
              <a:buNone/>
            </a:pPr>
            <a:endParaRPr lang="zh-CN" altLang="en-US" b="1" dirty="0">
              <a:ea typeface="微软雅黑" panose="020B0503020204020204" pitchFamily="34" charset="-122"/>
              <a:sym typeface="微软雅黑" panose="020B0503020204020204" pitchFamily="34" charset="-122"/>
            </a:endParaRPr>
          </a:p>
          <a:p>
            <a:pPr eaLnBrk="1" hangingPunct="1">
              <a:lnSpc>
                <a:spcPct val="200000"/>
              </a:lnSpc>
            </a:pP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pP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en-US" altLang="zh-CN" b="1" dirty="0">
                <a:ea typeface="微软雅黑" panose="020B0503020204020204" pitchFamily="34" charset="-122"/>
                <a:sym typeface="+mn-ea"/>
              </a:rPr>
              <a:t>5.</a:t>
            </a:r>
            <a:r>
              <a:rPr lang="zh-CN" altLang="en-US" b="1" dirty="0">
                <a:ea typeface="微软雅黑" panose="020B0503020204020204" pitchFamily="34" charset="-122"/>
                <a:sym typeface="+mn-ea"/>
              </a:rPr>
              <a:t>社会康复</a:t>
            </a:r>
            <a:endParaRPr lang="zh-CN" altLang="en-US" b="1" dirty="0">
              <a:ea typeface="微软雅黑" panose="020B0503020204020204" pitchFamily="34" charset="-122"/>
              <a:sym typeface="+mn-ea"/>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）养老社会化 </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2</a:t>
            </a:r>
            <a:r>
              <a:rPr lang="zh-CN" altLang="en-US" b="1" dirty="0">
                <a:ea typeface="微软雅黑" panose="020B0503020204020204" pitchFamily="34" charset="-122"/>
                <a:sym typeface="+mn-ea"/>
              </a:rPr>
              <a:t>）托老院日托 </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3</a:t>
            </a:r>
            <a:r>
              <a:rPr lang="zh-CN" altLang="en-US" b="1" dirty="0">
                <a:ea typeface="微软雅黑" panose="020B0503020204020204" pitchFamily="34" charset="-122"/>
                <a:sym typeface="+mn-ea"/>
              </a:rPr>
              <a:t>）老年病医院、疗养院、康复中心收住院  </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4</a:t>
            </a:r>
            <a:r>
              <a:rPr lang="zh-CN" altLang="en-US" b="1" dirty="0">
                <a:ea typeface="微软雅黑" panose="020B0503020204020204" pitchFamily="34" charset="-122"/>
                <a:sym typeface="+mn-ea"/>
              </a:rPr>
              <a:t>）开办老年人专用热线电话</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5</a:t>
            </a:r>
            <a:r>
              <a:rPr lang="zh-CN" altLang="en-US" b="1" dirty="0">
                <a:ea typeface="微软雅黑" panose="020B0503020204020204" pitchFamily="34" charset="-122"/>
                <a:sym typeface="+mn-ea"/>
              </a:rPr>
              <a:t>）组织生产、销售病残老年人日常生活用品 </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6</a:t>
            </a:r>
            <a:r>
              <a:rPr lang="zh-CN" altLang="en-US" b="1" dirty="0">
                <a:ea typeface="微软雅黑" panose="020B0503020204020204" pitchFamily="34" charset="-122"/>
                <a:sym typeface="+mn-ea"/>
              </a:rPr>
              <a:t>）派遣护士及（或）社会工作者家访 </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7</a:t>
            </a:r>
            <a:r>
              <a:rPr lang="zh-CN" altLang="en-US" b="1" dirty="0">
                <a:ea typeface="微软雅黑" panose="020B0503020204020204" pitchFamily="34" charset="-122"/>
                <a:sym typeface="+mn-ea"/>
              </a:rPr>
              <a:t>）康复机构开展上门康复服务</a:t>
            </a: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550794" y="3429000"/>
            <a:ext cx="8307071" cy="2214880"/>
            <a:chOff x="4706739" y="3212545"/>
            <a:chExt cx="6310959" cy="2214721"/>
          </a:xfrm>
        </p:grpSpPr>
        <p:sp>
          <p:nvSpPr>
            <p:cNvPr id="9" name="文本框 8"/>
            <p:cNvSpPr txBox="1"/>
            <p:nvPr/>
          </p:nvSpPr>
          <p:spPr>
            <a:xfrm>
              <a:off x="8713442" y="3212545"/>
              <a:ext cx="2304256" cy="221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800" b="0" i="0" u="none" strike="noStrike" kern="1200" cap="none" spc="0" normalizeH="0" baseline="0" noProof="0" dirty="0">
                  <a:ln>
                    <a:noFill/>
                  </a:ln>
                  <a:gradFill flip="none" rotWithShape="1">
                    <a:gsLst>
                      <a:gs pos="50000">
                        <a:srgbClr val="0070C0"/>
                      </a:gs>
                      <a:gs pos="50000">
                        <a:srgbClr val="00B0F0"/>
                      </a:gs>
                    </a:gsLst>
                    <a:lin ang="5400000" scaled="1"/>
                    <a:tileRect/>
                  </a:gradFill>
                  <a:effectLst/>
                  <a:uLnTx/>
                  <a:uFillTx/>
                  <a:latin typeface="Impact" panose="020B0806030902050204" pitchFamily="34" charset="0"/>
                  <a:ea typeface="微软雅黑 Light"/>
                  <a:cs typeface="+mn-cs"/>
                </a:rPr>
                <a:t>03</a:t>
              </a:r>
              <a:endParaRPr kumimoji="0" lang="en-US" altLang="zh-CN" sz="13800" b="0" i="0" u="none" strike="noStrike" kern="1200" cap="none" spc="0" normalizeH="0" baseline="0" noProof="0" dirty="0">
                <a:ln>
                  <a:noFill/>
                </a:ln>
                <a:gradFill flip="none" rotWithShape="1">
                  <a:gsLst>
                    <a:gs pos="50000">
                      <a:srgbClr val="0070C0"/>
                    </a:gs>
                    <a:gs pos="50000">
                      <a:srgbClr val="00B0F0"/>
                    </a:gs>
                  </a:gsLst>
                  <a:lin ang="5400000" scaled="1"/>
                  <a:tileRect/>
                </a:gradFill>
                <a:effectLst/>
                <a:uLnTx/>
                <a:uFillTx/>
                <a:latin typeface="Impact" panose="020B0806030902050204" pitchFamily="34" charset="0"/>
                <a:ea typeface="微软雅黑 Light"/>
                <a:cs typeface="+mn-cs"/>
              </a:endParaRPr>
            </a:p>
          </p:txBody>
        </p:sp>
        <p:sp>
          <p:nvSpPr>
            <p:cNvPr id="10" name="文本框 9"/>
            <p:cNvSpPr txBox="1"/>
            <p:nvPr/>
          </p:nvSpPr>
          <p:spPr>
            <a:xfrm>
              <a:off x="4706739" y="3966871"/>
              <a:ext cx="4245738" cy="76829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a:t>
              </a:r>
              <a:r>
                <a:rPr kumimoji="0" lang="zh-CN" altLang="en-US" sz="4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肌肉衰减症康复</a:t>
              </a:r>
              <a:endParaRPr kumimoji="0" lang="zh-CN" altLang="en-US" sz="4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pic>
        <p:nvPicPr>
          <p:cNvPr id="20" name="图片占位符 19" descr="C:\Users\Administrator\Pictures\画册\BE72CEDD63150225B79B1A14BD2_2CD57F06_11825.jpgBE72CEDD63150225B79B1A14BD2_2CD57F06_11825"/>
          <p:cNvPicPr>
            <a:picLocks noGrp="1" noChangeAspect="1"/>
          </p:cNvPicPr>
          <p:nvPr>
            <p:ph type="pic" sz="quarter" idx="10"/>
          </p:nvPr>
        </p:nvPicPr>
        <p:blipFill>
          <a:blip r:embed="rId1"/>
          <a:srcRect/>
          <a:stretch>
            <a:fillRect/>
          </a:stretch>
        </p:blipFill>
        <p:spPr>
          <a:xfrm>
            <a:off x="8255" y="-37465"/>
            <a:ext cx="12176125" cy="440944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一、概述</a:t>
            </a:r>
            <a:endParaRPr lang="zh-CN" altLang="en-US"/>
          </a:p>
        </p:txBody>
      </p:sp>
      <p:sp>
        <p:nvSpPr>
          <p:cNvPr id="3" name="内容占位符 2"/>
          <p:cNvSpPr>
            <a:spLocks noGrp="1"/>
          </p:cNvSpPr>
          <p:nvPr>
            <p:ph idx="1"/>
          </p:nvPr>
        </p:nvSpPr>
        <p:spPr/>
        <p:txBody>
          <a:bodyPr/>
          <a:p>
            <a:pPr eaLnBrk="1" hangingPunct="1">
              <a:lnSpc>
                <a:spcPct val="150000"/>
              </a:lnSpc>
            </a:pPr>
            <a:r>
              <a:rPr lang="zh-CN" altLang="zh-CN" b="1" dirty="0">
                <a:ea typeface="微软雅黑" panose="020B0503020204020204" pitchFamily="34" charset="-122"/>
                <a:sym typeface="+mn-ea"/>
              </a:rPr>
              <a:t>（一）</a:t>
            </a:r>
            <a:r>
              <a:rPr lang="zh-CN" altLang="en-US" b="1" dirty="0">
                <a:ea typeface="微软雅黑" panose="020B0503020204020204" pitchFamily="34" charset="-122"/>
                <a:sym typeface="微软雅黑" panose="020B0503020204020204" pitchFamily="34" charset="-122"/>
              </a:rPr>
              <a:t>定义及流行病学　</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pPr>
            <a:r>
              <a:rPr lang="zh-CN" altLang="zh-CN" b="1" dirty="0">
                <a:ea typeface="微软雅黑" panose="020B0503020204020204" pitchFamily="34" charset="-122"/>
                <a:sym typeface="+mn-ea"/>
              </a:rPr>
              <a:t>（</a:t>
            </a:r>
            <a:r>
              <a:rPr lang="zh-CN" altLang="en-US" b="1" dirty="0">
                <a:ea typeface="微软雅黑" panose="020B0503020204020204" pitchFamily="34" charset="-122"/>
                <a:sym typeface="+mn-ea"/>
              </a:rPr>
              <a:t>二</a:t>
            </a:r>
            <a:r>
              <a:rPr lang="zh-CN" altLang="zh-CN" b="1" dirty="0">
                <a:ea typeface="微软雅黑" panose="020B0503020204020204" pitchFamily="34" charset="-122"/>
                <a:sym typeface="+mn-ea"/>
              </a:rPr>
              <a:t>）</a:t>
            </a:r>
            <a:r>
              <a:rPr lang="zh-CN" altLang="en-US" b="1" dirty="0">
                <a:ea typeface="微软雅黑" panose="020B0503020204020204" pitchFamily="34" charset="-122"/>
                <a:sym typeface="微软雅黑" panose="020B0503020204020204" pitchFamily="34" charset="-122"/>
              </a:rPr>
              <a:t>病因及发病机制　</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pPr>
            <a:r>
              <a:rPr lang="zh-CN" altLang="zh-CN" b="1" dirty="0">
                <a:ea typeface="微软雅黑" panose="020B0503020204020204" pitchFamily="34" charset="-122"/>
                <a:sym typeface="+mn-ea"/>
              </a:rPr>
              <a:t>（</a:t>
            </a:r>
            <a:r>
              <a:rPr lang="zh-CN" altLang="en-US" b="1" dirty="0">
                <a:ea typeface="微软雅黑" panose="020B0503020204020204" pitchFamily="34" charset="-122"/>
                <a:sym typeface="+mn-ea"/>
              </a:rPr>
              <a:t>三</a:t>
            </a:r>
            <a:r>
              <a:rPr lang="zh-CN" altLang="zh-CN" b="1" dirty="0">
                <a:ea typeface="微软雅黑" panose="020B0503020204020204" pitchFamily="34" charset="-122"/>
                <a:sym typeface="+mn-ea"/>
              </a:rPr>
              <a:t>）</a:t>
            </a:r>
            <a:r>
              <a:rPr lang="zh-CN" altLang="en-US" b="1" dirty="0">
                <a:ea typeface="微软雅黑" panose="020B0503020204020204" pitchFamily="34" charset="-122"/>
                <a:sym typeface="微软雅黑" panose="020B0503020204020204" pitchFamily="34" charset="-122"/>
              </a:rPr>
              <a:t>临床表现及功能障碍　</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pPr>
            <a:r>
              <a:rPr lang="zh-CN" altLang="zh-CN" b="1" dirty="0">
                <a:ea typeface="微软雅黑" panose="020B0503020204020204" pitchFamily="34" charset="-122"/>
                <a:sym typeface="+mn-ea"/>
              </a:rPr>
              <a:t>（</a:t>
            </a:r>
            <a:r>
              <a:rPr lang="zh-CN" altLang="en-US" b="1" dirty="0">
                <a:ea typeface="微软雅黑" panose="020B0503020204020204" pitchFamily="34" charset="-122"/>
                <a:sym typeface="+mn-ea"/>
              </a:rPr>
              <a:t>四</a:t>
            </a:r>
            <a:r>
              <a:rPr lang="zh-CN" altLang="zh-CN" b="1" dirty="0">
                <a:ea typeface="微软雅黑" panose="020B0503020204020204" pitchFamily="34" charset="-122"/>
                <a:sym typeface="+mn-ea"/>
              </a:rPr>
              <a:t>）</a:t>
            </a:r>
            <a:r>
              <a:rPr lang="zh-CN" altLang="en-US" b="1" dirty="0">
                <a:ea typeface="微软雅黑" panose="020B0503020204020204" pitchFamily="34" charset="-122"/>
                <a:sym typeface="微软雅黑" panose="020B0503020204020204" pitchFamily="34" charset="-122"/>
              </a:rPr>
              <a:t>辅助检查　</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pPr>
            <a:r>
              <a:rPr lang="zh-CN" altLang="zh-CN" b="1" dirty="0">
                <a:ea typeface="微软雅黑" panose="020B0503020204020204" pitchFamily="34" charset="-122"/>
                <a:sym typeface="+mn-ea"/>
              </a:rPr>
              <a:t>（</a:t>
            </a:r>
            <a:r>
              <a:rPr lang="zh-CN" altLang="en-US" b="1" dirty="0">
                <a:ea typeface="微软雅黑" panose="020B0503020204020204" pitchFamily="34" charset="-122"/>
                <a:sym typeface="+mn-ea"/>
              </a:rPr>
              <a:t>五</a:t>
            </a:r>
            <a:r>
              <a:rPr lang="zh-CN" altLang="zh-CN" b="1" dirty="0">
                <a:ea typeface="微软雅黑" panose="020B0503020204020204" pitchFamily="34" charset="-122"/>
                <a:sym typeface="+mn-ea"/>
              </a:rPr>
              <a:t>）</a:t>
            </a:r>
            <a:r>
              <a:rPr lang="en-US" altLang="zh-CN" b="1" dirty="0">
                <a:ea typeface="微软雅黑" panose="020B0503020204020204" pitchFamily="34" charset="-122"/>
                <a:sym typeface="微软雅黑" panose="020B0503020204020204" pitchFamily="34" charset="-122"/>
              </a:rPr>
              <a:t>诊断及标准</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定义及流行病学</a:t>
            </a:r>
            <a:endParaRPr lang="zh-CN" altLang="en-US"/>
          </a:p>
        </p:txBody>
      </p:sp>
      <p:sp>
        <p:nvSpPr>
          <p:cNvPr id="3" name="内容占位符 2"/>
          <p:cNvSpPr>
            <a:spLocks noGrp="1"/>
          </p:cNvSpPr>
          <p:nvPr>
            <p:ph idx="1"/>
          </p:nvPr>
        </p:nvSpPr>
        <p:spPr/>
        <p:txBody>
          <a:bodyPr/>
          <a:p>
            <a:pPr marL="342900" indent="-342900" eaLnBrk="1" hangingPunct="1">
              <a:lnSpc>
                <a:spcPct val="150000"/>
              </a:lnSpc>
              <a:buClr>
                <a:srgbClr val="FFC000"/>
              </a:buClr>
              <a:buFont typeface="Arial" panose="020B0604020202020204" pitchFamily="34" charset="0"/>
              <a:buChar char="•"/>
            </a:pPr>
            <a:r>
              <a:rPr lang="zh-CN" altLang="en-US" dirty="0">
                <a:ea typeface="微软雅黑" panose="020B0503020204020204" pitchFamily="34" charset="-122"/>
                <a:sym typeface="微软雅黑" panose="020B0503020204020204" pitchFamily="34" charset="-122"/>
              </a:rPr>
              <a:t>又称骨骼肌减少症、肌容积减少症、肌少症</a:t>
            </a:r>
            <a:endParaRPr lang="zh-CN" altLang="en-US" dirty="0">
              <a:latin typeface="微软雅黑" panose="020B0503020204020204" pitchFamily="34" charset="-122"/>
              <a:ea typeface="微软雅黑" panose="020B0503020204020204" pitchFamily="34" charset="-122"/>
            </a:endParaRPr>
          </a:p>
          <a:p>
            <a:pPr marL="342900" indent="-342900" eaLnBrk="1" hangingPunct="1">
              <a:lnSpc>
                <a:spcPct val="150000"/>
              </a:lnSpc>
              <a:buClr>
                <a:srgbClr val="FFC000"/>
              </a:buClr>
              <a:buFont typeface="Arial" panose="020B0604020202020204" pitchFamily="34" charset="0"/>
              <a:buChar char="•"/>
            </a:pPr>
            <a:r>
              <a:rPr lang="zh-CN" altLang="en-US" dirty="0">
                <a:ea typeface="微软雅黑" panose="020B0503020204020204" pitchFamily="34" charset="-122"/>
                <a:sym typeface="微软雅黑" panose="020B0503020204020204" pitchFamily="34" charset="-122"/>
              </a:rPr>
              <a:t>是一种与増龄相关的、进行性骨骼肌质量、力量和（或）功能下降的综合征</a:t>
            </a:r>
            <a:endParaRPr lang="zh-CN" altLang="en-US" dirty="0">
              <a:latin typeface="微软雅黑" panose="020B0503020204020204" pitchFamily="34" charset="-122"/>
              <a:ea typeface="微软雅黑" panose="020B0503020204020204" pitchFamily="34" charset="-122"/>
              <a:sym typeface="+mn-ea"/>
            </a:endParaRPr>
          </a:p>
          <a:p>
            <a:pPr marL="342900" indent="-342900" eaLnBrk="1" hangingPunct="1">
              <a:lnSpc>
                <a:spcPct val="150000"/>
              </a:lnSpc>
              <a:buClr>
                <a:srgbClr val="FFC000"/>
              </a:buClr>
              <a:buFont typeface="Arial" panose="020B0604020202020204" pitchFamily="34" charset="0"/>
              <a:buChar char="•"/>
            </a:pPr>
            <a:r>
              <a:rPr lang="en-US" altLang="zh-CN" dirty="0">
                <a:ea typeface="微软雅黑" panose="020B0503020204020204" pitchFamily="34" charset="-122"/>
                <a:sym typeface="微软雅黑" panose="020B0503020204020204" pitchFamily="34" charset="-122"/>
              </a:rPr>
              <a:t>1998</a:t>
            </a:r>
            <a:r>
              <a:rPr lang="zh-CN" altLang="en-US" dirty="0">
                <a:ea typeface="微软雅黑" panose="020B0503020204020204" pitchFamily="34" charset="-122"/>
                <a:sym typeface="微软雅黑" panose="020B0503020204020204" pitchFamily="34" charset="-122"/>
              </a:rPr>
              <a:t>年由美国</a:t>
            </a:r>
            <a:r>
              <a:rPr lang="en-US" altLang="zh-CN" dirty="0">
                <a:ea typeface="微软雅黑" panose="020B0503020204020204" pitchFamily="34" charset="-122"/>
                <a:sym typeface="微软雅黑" panose="020B0503020204020204" pitchFamily="34" charset="-122"/>
              </a:rPr>
              <a:t>Tufts</a:t>
            </a:r>
            <a:r>
              <a:rPr lang="zh-CN" altLang="en-US" dirty="0">
                <a:ea typeface="微软雅黑" panose="020B0503020204020204" pitchFamily="34" charset="-122"/>
                <a:sym typeface="微软雅黑" panose="020B0503020204020204" pitchFamily="34" charset="-122"/>
              </a:rPr>
              <a:t>大学</a:t>
            </a:r>
            <a:r>
              <a:rPr lang="en-US" altLang="zh-CN" dirty="0">
                <a:ea typeface="微软雅黑" panose="020B0503020204020204" pitchFamily="34" charset="-122"/>
                <a:sym typeface="微软雅黑" panose="020B0503020204020204" pitchFamily="34" charset="-122"/>
              </a:rPr>
              <a:t>Irwin Rosenberg</a:t>
            </a:r>
            <a:r>
              <a:rPr lang="zh-CN" altLang="en-US" dirty="0">
                <a:ea typeface="微软雅黑" panose="020B0503020204020204" pitchFamily="34" charset="-122"/>
                <a:sym typeface="微软雅黑" panose="020B0503020204020204" pitchFamily="34" charset="-122"/>
              </a:rPr>
              <a:t>教授首先提出</a:t>
            </a:r>
            <a:endParaRPr lang="en-US" altLang="zh-CN" dirty="0">
              <a:latin typeface="微软雅黑" panose="020B0503020204020204" pitchFamily="34" charset="-122"/>
              <a:ea typeface="微软雅黑" panose="020B0503020204020204" pitchFamily="34" charset="-122"/>
              <a:sym typeface="+mn-ea"/>
            </a:endParaRPr>
          </a:p>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305175" y="3429000"/>
            <a:ext cx="7552690" cy="2214880"/>
            <a:chOff x="5279849" y="3212545"/>
            <a:chExt cx="5737849" cy="2214721"/>
          </a:xfrm>
        </p:grpSpPr>
        <p:sp>
          <p:nvSpPr>
            <p:cNvPr id="9" name="文本框 8"/>
            <p:cNvSpPr txBox="1"/>
            <p:nvPr/>
          </p:nvSpPr>
          <p:spPr>
            <a:xfrm>
              <a:off x="8713442" y="3212545"/>
              <a:ext cx="2304256" cy="221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800" b="0" i="0" u="none" strike="noStrike" kern="1200" cap="none" spc="0" normalizeH="0" baseline="0" noProof="0" dirty="0">
                  <a:ln>
                    <a:noFill/>
                  </a:ln>
                  <a:gradFill flip="none" rotWithShape="1">
                    <a:gsLst>
                      <a:gs pos="50000">
                        <a:srgbClr val="0070C0"/>
                      </a:gs>
                      <a:gs pos="50000">
                        <a:srgbClr val="00B0F0"/>
                      </a:gs>
                    </a:gsLst>
                    <a:lin ang="5400000" scaled="1"/>
                    <a:tileRect/>
                  </a:gradFill>
                  <a:effectLst/>
                  <a:uLnTx/>
                  <a:uFillTx/>
                  <a:latin typeface="Impact" panose="020B0806030902050204" pitchFamily="34" charset="0"/>
                  <a:ea typeface="微软雅黑 Light"/>
                  <a:cs typeface="+mn-cs"/>
                </a:rPr>
                <a:t>01</a:t>
              </a:r>
              <a:endParaRPr kumimoji="0" lang="en-US" altLang="zh-CN" sz="13800" b="0" i="0" u="none" strike="noStrike" kern="1200" cap="none" spc="0" normalizeH="0" baseline="0" noProof="0" dirty="0">
                <a:ln>
                  <a:noFill/>
                </a:ln>
                <a:gradFill flip="none" rotWithShape="1">
                  <a:gsLst>
                    <a:gs pos="50000">
                      <a:srgbClr val="0070C0"/>
                    </a:gs>
                    <a:gs pos="50000">
                      <a:srgbClr val="00B0F0"/>
                    </a:gs>
                  </a:gsLst>
                  <a:lin ang="5400000" scaled="1"/>
                  <a:tileRect/>
                </a:gradFill>
                <a:effectLst/>
                <a:uLnTx/>
                <a:uFillTx/>
                <a:latin typeface="Impact" panose="020B0806030902050204" pitchFamily="34" charset="0"/>
                <a:ea typeface="微软雅黑 Light"/>
                <a:cs typeface="+mn-cs"/>
              </a:endParaRPr>
            </a:p>
          </p:txBody>
        </p:sp>
        <p:sp>
          <p:nvSpPr>
            <p:cNvPr id="10" name="文本框 9"/>
            <p:cNvSpPr txBox="1"/>
            <p:nvPr/>
          </p:nvSpPr>
          <p:spPr>
            <a:xfrm>
              <a:off x="5279849" y="3966593"/>
              <a:ext cx="3672408" cy="76829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预防跌倒康复策略</a:t>
              </a:r>
              <a:endParaRPr kumimoji="0" lang="zh-CN" altLang="en-US" sz="4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pic>
        <p:nvPicPr>
          <p:cNvPr id="20" name="图片占位符 19" descr="C:\Users\Administrator\Pictures\画册\BE72CEDD63150225B79B1A14BD2_2CD57F06_11825.jpgBE72CEDD63150225B79B1A14BD2_2CD57F06_11825"/>
          <p:cNvPicPr>
            <a:picLocks noGrp="1" noChangeAspect="1"/>
          </p:cNvPicPr>
          <p:nvPr>
            <p:ph type="pic" sz="quarter" idx="10"/>
          </p:nvPr>
        </p:nvPicPr>
        <p:blipFill>
          <a:blip r:embed="rId1"/>
          <a:srcRect/>
          <a:stretch>
            <a:fillRect/>
          </a:stretch>
        </p:blipFill>
        <p:spPr>
          <a:xfrm>
            <a:off x="8255" y="-37465"/>
            <a:ext cx="12176125" cy="440944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病因及发病机制</a:t>
            </a:r>
            <a:endParaRPr lang="zh-CN" altLang="en-US"/>
          </a:p>
        </p:txBody>
      </p:sp>
      <p:sp>
        <p:nvSpPr>
          <p:cNvPr id="3" name="内容占位符 2"/>
          <p:cNvSpPr>
            <a:spLocks noGrp="1"/>
          </p:cNvSpPr>
          <p:nvPr>
            <p:ph idx="1"/>
          </p:nvPr>
        </p:nvSpPr>
        <p:spPr/>
        <p:txBody>
          <a:bodyPr/>
          <a:p>
            <a:pPr eaLnBrk="1" hangingPunct="1">
              <a:lnSpc>
                <a:spcPct val="150000"/>
              </a:lnSpc>
            </a:pPr>
            <a:r>
              <a:rPr lang="en-US" altLang="zh-CN" b="1" dirty="0">
                <a:ea typeface="微软雅黑" panose="020B0503020204020204" pitchFamily="34" charset="-122"/>
                <a:sym typeface="微软雅黑" panose="020B0503020204020204" pitchFamily="34" charset="-122"/>
              </a:rPr>
              <a:t>1.</a:t>
            </a:r>
            <a:r>
              <a:rPr lang="zh-CN" altLang="en-US" b="1" dirty="0">
                <a:ea typeface="微软雅黑" panose="020B0503020204020204" pitchFamily="34" charset="-122"/>
                <a:sym typeface="微软雅黑" panose="020B0503020204020204" pitchFamily="34" charset="-122"/>
              </a:rPr>
              <a:t>内因  </a:t>
            </a:r>
            <a:r>
              <a:rPr lang="zh-CN" altLang="en-US" dirty="0">
                <a:ea typeface="微软雅黑" panose="020B0503020204020204" pitchFamily="34" charset="-122"/>
                <a:sym typeface="微软雅黑" panose="020B0503020204020204" pitchFamily="34" charset="-122"/>
              </a:rPr>
              <a:t>老年人体内合成代谢的激素减少。</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pPr>
            <a:r>
              <a:rPr lang="en-US" altLang="zh-CN" b="1" dirty="0">
                <a:ea typeface="微软雅黑" panose="020B0503020204020204" pitchFamily="34" charset="-122"/>
                <a:sym typeface="微软雅黑" panose="020B0503020204020204" pitchFamily="34" charset="-122"/>
              </a:rPr>
              <a:t>2.</a:t>
            </a:r>
            <a:r>
              <a:rPr lang="zh-CN" altLang="en-US" b="1" dirty="0">
                <a:ea typeface="微软雅黑" panose="020B0503020204020204" pitchFamily="34" charset="-122"/>
                <a:sym typeface="微软雅黑" panose="020B0503020204020204" pitchFamily="34" charset="-122"/>
              </a:rPr>
              <a:t>外因  </a:t>
            </a:r>
            <a:r>
              <a:rPr lang="zh-CN" altLang="en-US" dirty="0">
                <a:ea typeface="微软雅黑" panose="020B0503020204020204" pitchFamily="34" charset="-122"/>
                <a:sym typeface="微软雅黑" panose="020B0503020204020204" pitchFamily="34" charset="-122"/>
              </a:rPr>
              <a:t>蛋白质营养不良是最主要的因素之一。</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pPr>
            <a:r>
              <a:rPr lang="en-US" altLang="zh-CN" b="1" dirty="0">
                <a:ea typeface="微软雅黑" panose="020B0503020204020204" pitchFamily="34" charset="-122"/>
                <a:sym typeface="微软雅黑" panose="020B0503020204020204" pitchFamily="34" charset="-122"/>
              </a:rPr>
              <a:t>3.</a:t>
            </a:r>
            <a:r>
              <a:rPr lang="zh-CN" altLang="en-US" b="1" dirty="0">
                <a:ea typeface="微软雅黑" panose="020B0503020204020204" pitchFamily="34" charset="-122"/>
                <a:sym typeface="微软雅黑" panose="020B0503020204020204" pitchFamily="34" charset="-122"/>
              </a:rPr>
              <a:t>发病机制  </a:t>
            </a:r>
            <a:r>
              <a:rPr lang="zh-CN" altLang="en-US" dirty="0">
                <a:ea typeface="微软雅黑" panose="020B0503020204020204" pitchFamily="34" charset="-122"/>
                <a:sym typeface="微软雅黑" panose="020B0503020204020204" pitchFamily="34" charset="-122"/>
              </a:rPr>
              <a:t>肌肉衰减症的发生是机体骨骼肌合成代谢和分解代谢失衡的结果。</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eaLnBrk="1" hangingPunct="1">
              <a:lnSpc>
                <a:spcPct val="150000"/>
              </a:lnSpc>
              <a:buClr>
                <a:srgbClr val="FFC000"/>
              </a:buClr>
              <a:buFont typeface="Arial" panose="020B0604020202020204" pitchFamily="34" charset="0"/>
              <a:buChar char="•"/>
            </a:pPr>
            <a:r>
              <a:rPr lang="zh-CN" altLang="en-US" dirty="0">
                <a:ea typeface="微软雅黑" panose="020B0503020204020204" pitchFamily="34" charset="-122"/>
                <a:sym typeface="+mn-ea"/>
              </a:rPr>
              <a:t>机体骨骼肌合成代谢和分解代谢失衡的结果，与年龄相关的性激素水平、线粒体功能下降、细胞凋亡、神经系统的退行性疾病如神经元丢失、多种慢性疾病和体内炎症状态、运动减少、营养不良等因素有关</a:t>
            </a:r>
            <a:endParaRPr lang="zh-CN" altLang="en-US" dirty="0">
              <a:latin typeface="微软雅黑" panose="020B0503020204020204" pitchFamily="34" charset="-122"/>
              <a:ea typeface="微软雅黑" panose="020B0503020204020204" pitchFamily="34" charset="-122"/>
            </a:endParaRPr>
          </a:p>
          <a:p>
            <a:pPr marL="342900" indent="-342900" eaLnBrk="1" hangingPunct="1">
              <a:lnSpc>
                <a:spcPct val="150000"/>
              </a:lnSpc>
              <a:buClr>
                <a:srgbClr val="FFC000"/>
              </a:buClr>
              <a:buFont typeface="Arial" panose="020B0604020202020204" pitchFamily="34" charset="0"/>
              <a:buChar char="•"/>
            </a:pPr>
            <a:r>
              <a:rPr lang="zh-CN" altLang="en-US" dirty="0">
                <a:ea typeface="微软雅黑" panose="020B0503020204020204" pitchFamily="34" charset="-122"/>
                <a:sym typeface="+mn-ea"/>
              </a:rPr>
              <a:t>与低</a:t>
            </a:r>
            <a:r>
              <a:rPr lang="en-US" altLang="zh-CN" dirty="0">
                <a:ea typeface="微软雅黑" panose="020B0503020204020204" pitchFamily="34" charset="-122"/>
                <a:sym typeface="+mn-ea"/>
              </a:rPr>
              <a:t>BMI</a:t>
            </a:r>
            <a:r>
              <a:rPr lang="zh-CN" altLang="en-US" dirty="0">
                <a:ea typeface="微软雅黑" panose="020B0503020204020204" pitchFamily="34" charset="-122"/>
                <a:sym typeface="+mn-ea"/>
              </a:rPr>
              <a:t>、低体重有关</a:t>
            </a: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zh-CN" dirty="0">
                <a:latin typeface="微软雅黑" panose="020B0503020204020204" pitchFamily="34" charset="-122"/>
                <a:ea typeface="微软雅黑" panose="020B0503020204020204" pitchFamily="34" charset="-122"/>
                <a:sym typeface="+mn-ea"/>
              </a:rPr>
              <a:t>临床表现及功能障碍</a:t>
            </a:r>
            <a:endParaRPr lang="zh-CN" altLang="en-US"/>
          </a:p>
        </p:txBody>
      </p:sp>
      <p:sp>
        <p:nvSpPr>
          <p:cNvPr id="3" name="内容占位符 2"/>
          <p:cNvSpPr>
            <a:spLocks noGrp="1"/>
          </p:cNvSpPr>
          <p:nvPr>
            <p:ph idx="1"/>
          </p:nvPr>
        </p:nvSpPr>
        <p:spPr/>
        <p:txBody>
          <a:bodyPr/>
          <a:p>
            <a:pPr marL="342900" indent="-342900" eaLnBrk="1" hangingPunct="1">
              <a:lnSpc>
                <a:spcPct val="200000"/>
              </a:lnSpc>
              <a:buClr>
                <a:srgbClr val="FFC000"/>
              </a:buClr>
              <a:buFont typeface="Arial" panose="020B0604020202020204" pitchFamily="34" charset="0"/>
              <a:buChar char="•"/>
            </a:pPr>
            <a:r>
              <a:rPr lang="zh-CN" altLang="en-US" dirty="0">
                <a:ea typeface="微软雅黑" panose="020B0503020204020204" pitchFamily="34" charset="-122"/>
                <a:sym typeface="微软雅黑" panose="020B0503020204020204" pitchFamily="34" charset="-122"/>
              </a:rPr>
              <a:t>活动能力下降，致跌倒、骨折风险增加，日常生活能力和生活质量下降，增加死亡风险 </a:t>
            </a:r>
            <a:endParaRPr lang="zh-CN" altLang="en-US" dirty="0">
              <a:latin typeface="微软雅黑" panose="020B0503020204020204" pitchFamily="34" charset="-122"/>
              <a:ea typeface="微软雅黑" panose="020B0503020204020204" pitchFamily="34" charset="-122"/>
            </a:endParaRPr>
          </a:p>
          <a:p>
            <a:pPr marL="342900" indent="-342900" eaLnBrk="1" hangingPunct="1">
              <a:lnSpc>
                <a:spcPct val="200000"/>
              </a:lnSpc>
              <a:buClr>
                <a:srgbClr val="FFC000"/>
              </a:buClr>
              <a:buFont typeface="Arial" panose="020B0604020202020204" pitchFamily="34" charset="0"/>
              <a:buChar char="•"/>
            </a:pPr>
            <a:r>
              <a:rPr lang="zh-CN" altLang="en-US" dirty="0">
                <a:ea typeface="微软雅黑" panose="020B0503020204020204" pitchFamily="34" charset="-122"/>
                <a:sym typeface="微软雅黑" panose="020B0503020204020204" pitchFamily="34" charset="-122"/>
              </a:rPr>
              <a:t>影响人体抗病能力和疾病恢复过程 </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eaLnBrk="1" hangingPunct="1">
              <a:lnSpc>
                <a:spcPct val="200000"/>
              </a:lnSpc>
              <a:buClr>
                <a:srgbClr val="FFC000"/>
              </a:buClr>
              <a:buFont typeface="Arial" panose="020B0604020202020204" pitchFamily="34" charset="0"/>
              <a:buChar char="•"/>
            </a:pPr>
            <a:r>
              <a:rPr lang="zh-CN" altLang="en-US" dirty="0">
                <a:ea typeface="微软雅黑" panose="020B0503020204020204" pitchFamily="34" charset="-122"/>
                <a:sym typeface="微软雅黑" panose="020B0503020204020204" pitchFamily="34" charset="-122"/>
              </a:rPr>
              <a:t>参与胰岛素抵抗和</a:t>
            </a:r>
            <a:r>
              <a:rPr lang="en-US" altLang="zh-CN" dirty="0">
                <a:ea typeface="微软雅黑" panose="020B0503020204020204" pitchFamily="34" charset="-122"/>
                <a:sym typeface="微软雅黑" panose="020B0503020204020204" pitchFamily="34" charset="-122"/>
              </a:rPr>
              <a:t>2</a:t>
            </a:r>
            <a:r>
              <a:rPr lang="zh-CN" altLang="en-US" dirty="0">
                <a:ea typeface="微软雅黑" panose="020B0503020204020204" pitchFamily="34" charset="-122"/>
                <a:sym typeface="微软雅黑" panose="020B0503020204020204" pitchFamily="34" charset="-122"/>
              </a:rPr>
              <a:t>型糖尿病的发病 </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buFont typeface="Arial" panose="020B0604020202020204" pitchFamily="34" charset="0"/>
              <a:buChar char="•"/>
            </a:pP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辅助检查</a:t>
            </a:r>
            <a:endParaRPr lang="zh-CN" altLang="en-US"/>
          </a:p>
        </p:txBody>
      </p:sp>
      <p:sp>
        <p:nvSpPr>
          <p:cNvPr id="3" name="内容占位符 2"/>
          <p:cNvSpPr>
            <a:spLocks noGrp="1"/>
          </p:cNvSpPr>
          <p:nvPr>
            <p:ph idx="1"/>
          </p:nvPr>
        </p:nvSpPr>
        <p:spPr>
          <a:xfrm>
            <a:off x="660400" y="899160"/>
            <a:ext cx="11010265" cy="5745480"/>
          </a:xfrm>
        </p:spPr>
        <p:txBody>
          <a:bodyPr>
            <a:noAutofit/>
          </a:bodyPr>
          <a:p>
            <a:pPr eaLnBrk="1" hangingPunct="1">
              <a:lnSpc>
                <a:spcPct val="200000"/>
              </a:lnSpc>
              <a:buClr>
                <a:srgbClr val="FF0000"/>
              </a:buClr>
            </a:pPr>
            <a:r>
              <a:rPr lang="en-US" altLang="zh-CN" sz="1200" b="1" dirty="0">
                <a:ea typeface="微软雅黑" panose="020B0503020204020204" pitchFamily="34" charset="-122"/>
                <a:sym typeface="微软雅黑" panose="020B0503020204020204" pitchFamily="34" charset="-122"/>
              </a:rPr>
              <a:t>1.</a:t>
            </a:r>
            <a:r>
              <a:rPr lang="zh-CN" altLang="en-US" sz="1400" b="1" dirty="0">
                <a:ea typeface="微软雅黑" panose="020B0503020204020204" pitchFamily="34" charset="-122"/>
                <a:sym typeface="微软雅黑" panose="020B0503020204020204" pitchFamily="34" charset="-122"/>
              </a:rPr>
              <a:t>肌肉质量的测定 </a:t>
            </a:r>
            <a:endParaRPr lang="zh-CN" altLang="en-US" sz="1400" b="1" dirty="0">
              <a:ea typeface="微软雅黑" panose="020B0503020204020204" pitchFamily="34" charset="-122"/>
              <a:sym typeface="微软雅黑" panose="020B0503020204020204" pitchFamily="34" charset="-122"/>
            </a:endParaRPr>
          </a:p>
          <a:p>
            <a:pPr eaLnBrk="1" hangingPunct="1">
              <a:lnSpc>
                <a:spcPct val="200000"/>
              </a:lnSpc>
              <a:buClr>
                <a:srgbClr val="FF0000"/>
              </a:buClr>
            </a:pPr>
            <a:r>
              <a:rPr lang="zh-CN" altLang="en-US" sz="1400" dirty="0">
                <a:ea typeface="微软雅黑" panose="020B0503020204020204" pitchFamily="34" charset="-122"/>
                <a:sym typeface="+mn-ea"/>
              </a:rPr>
              <a:t>公认标准为</a:t>
            </a:r>
            <a:r>
              <a:rPr lang="en-US" altLang="zh-CN" sz="1400" dirty="0">
                <a:ea typeface="微软雅黑" panose="020B0503020204020204" pitchFamily="34" charset="-122"/>
                <a:sym typeface="+mn-ea"/>
              </a:rPr>
              <a:t>DEXA</a:t>
            </a:r>
            <a:r>
              <a:rPr lang="zh-CN" altLang="en-US" sz="1400" dirty="0">
                <a:ea typeface="微软雅黑" panose="020B0503020204020204" pitchFamily="34" charset="-122"/>
                <a:sym typeface="+mn-ea"/>
              </a:rPr>
              <a:t>测定的肌肉质量，相对骨骼肌质量指数</a:t>
            </a:r>
            <a:r>
              <a:rPr lang="en-US" altLang="zh-CN" sz="1400" dirty="0">
                <a:ea typeface="微软雅黑" panose="020B0503020204020204" pitchFamily="34" charset="-122"/>
                <a:sym typeface="+mn-ea"/>
              </a:rPr>
              <a:t>(RSMI)=</a:t>
            </a:r>
            <a:r>
              <a:rPr lang="zh-CN" altLang="en-US" sz="1400" dirty="0">
                <a:ea typeface="微软雅黑" panose="020B0503020204020204" pitchFamily="34" charset="-122"/>
                <a:sym typeface="+mn-ea"/>
              </a:rPr>
              <a:t>四肢骨骼肌含量</a:t>
            </a:r>
            <a:r>
              <a:rPr lang="en-US" altLang="zh-CN" sz="1400" dirty="0">
                <a:ea typeface="微软雅黑" panose="020B0503020204020204" pitchFamily="34" charset="-122"/>
                <a:sym typeface="+mn-ea"/>
              </a:rPr>
              <a:t>(ASM) / (</a:t>
            </a:r>
            <a:r>
              <a:rPr lang="zh-CN" altLang="en-US" sz="1400" dirty="0">
                <a:ea typeface="微软雅黑" panose="020B0503020204020204" pitchFamily="34" charset="-122"/>
                <a:sym typeface="+mn-ea"/>
              </a:rPr>
              <a:t>身高 </a:t>
            </a:r>
            <a:r>
              <a:rPr lang="en-US" altLang="zh-CN" sz="1400" dirty="0">
                <a:ea typeface="微软雅黑" panose="020B0503020204020204" pitchFamily="34" charset="-122"/>
                <a:sym typeface="+mn-ea"/>
              </a:rPr>
              <a:t>m</a:t>
            </a:r>
            <a:r>
              <a:rPr lang="en-US" altLang="zh-CN" sz="1400" baseline="30000" dirty="0">
                <a:ea typeface="微软雅黑" panose="020B0503020204020204" pitchFamily="34" charset="-122"/>
                <a:sym typeface="+mn-ea"/>
              </a:rPr>
              <a:t>2</a:t>
            </a:r>
            <a:r>
              <a:rPr lang="en-US" altLang="zh-CN" sz="1400" dirty="0">
                <a:ea typeface="微软雅黑" panose="020B0503020204020204" pitchFamily="34" charset="-122"/>
                <a:sym typeface="+mn-ea"/>
              </a:rPr>
              <a:t>)</a:t>
            </a:r>
            <a:endParaRPr lang="en-US" altLang="zh-CN" sz="1400" dirty="0">
              <a:ea typeface="微软雅黑" panose="020B0503020204020204" pitchFamily="34" charset="-122"/>
              <a:sym typeface="+mn-ea"/>
            </a:endParaRPr>
          </a:p>
          <a:p>
            <a:pPr eaLnBrk="1" hangingPunct="1">
              <a:lnSpc>
                <a:spcPct val="200000"/>
              </a:lnSpc>
              <a:buClr>
                <a:srgbClr val="FF0000"/>
              </a:buClr>
            </a:pPr>
            <a:r>
              <a:rPr lang="zh-CN" altLang="en-US" sz="1400" dirty="0">
                <a:ea typeface="微软雅黑" panose="020B0503020204020204" pitchFamily="34" charset="-122"/>
                <a:sym typeface="+mn-ea"/>
              </a:rPr>
              <a:t>中国内地男性＜</a:t>
            </a:r>
            <a:r>
              <a:rPr lang="en-US" altLang="zh-CN" sz="1400" dirty="0">
                <a:ea typeface="微软雅黑" panose="020B0503020204020204" pitchFamily="34" charset="-122"/>
                <a:sym typeface="+mn-ea"/>
              </a:rPr>
              <a:t>5.8 kg/m</a:t>
            </a:r>
            <a:r>
              <a:rPr lang="en-US" altLang="zh-CN" sz="1400" baseline="30000" dirty="0">
                <a:ea typeface="微软雅黑" panose="020B0503020204020204" pitchFamily="34" charset="-122"/>
                <a:sym typeface="+mn-ea"/>
              </a:rPr>
              <a:t>2</a:t>
            </a:r>
            <a:r>
              <a:rPr lang="zh-CN" altLang="en-US" sz="1400" dirty="0">
                <a:ea typeface="微软雅黑" panose="020B0503020204020204" pitchFamily="34" charset="-122"/>
                <a:sym typeface="+mn-ea"/>
              </a:rPr>
              <a:t>，女性＜</a:t>
            </a:r>
            <a:r>
              <a:rPr lang="en-US" altLang="zh-CN" sz="1400" dirty="0">
                <a:ea typeface="微软雅黑" panose="020B0503020204020204" pitchFamily="34" charset="-122"/>
                <a:sym typeface="+mn-ea"/>
              </a:rPr>
              <a:t>4.1kg/m</a:t>
            </a:r>
            <a:r>
              <a:rPr lang="en-US" altLang="zh-CN" sz="1400" baseline="30000" dirty="0">
                <a:ea typeface="微软雅黑" panose="020B0503020204020204" pitchFamily="34" charset="-122"/>
                <a:sym typeface="+mn-ea"/>
              </a:rPr>
              <a:t>2</a:t>
            </a:r>
            <a:r>
              <a:rPr lang="zh-CN" altLang="en-US" sz="1400" dirty="0">
                <a:ea typeface="微软雅黑" panose="020B0503020204020204" pitchFamily="34" charset="-122"/>
                <a:sym typeface="+mn-ea"/>
              </a:rPr>
              <a:t>，中国香港男性＜</a:t>
            </a:r>
            <a:r>
              <a:rPr lang="en-US" altLang="zh-CN" sz="1400" dirty="0">
                <a:ea typeface="微软雅黑" panose="020B0503020204020204" pitchFamily="34" charset="-122"/>
                <a:sym typeface="+mn-ea"/>
              </a:rPr>
              <a:t>5.72 kg/m</a:t>
            </a:r>
            <a:r>
              <a:rPr lang="en-US" altLang="zh-CN" sz="1400" baseline="30000" dirty="0">
                <a:ea typeface="微软雅黑" panose="020B0503020204020204" pitchFamily="34" charset="-122"/>
                <a:sym typeface="+mn-ea"/>
              </a:rPr>
              <a:t>2</a:t>
            </a:r>
            <a:r>
              <a:rPr lang="zh-CN" altLang="en-US" sz="1400" dirty="0">
                <a:ea typeface="微软雅黑" panose="020B0503020204020204" pitchFamily="34" charset="-122"/>
                <a:sym typeface="+mn-ea"/>
              </a:rPr>
              <a:t>，女性＜</a:t>
            </a:r>
            <a:r>
              <a:rPr lang="en-US" altLang="zh-CN" sz="1400" dirty="0">
                <a:ea typeface="微软雅黑" panose="020B0503020204020204" pitchFamily="34" charset="-122"/>
                <a:sym typeface="+mn-ea"/>
              </a:rPr>
              <a:t>4.82kg/m</a:t>
            </a:r>
            <a:r>
              <a:rPr lang="en-US" altLang="zh-CN" sz="1400" baseline="30000" dirty="0">
                <a:ea typeface="微软雅黑" panose="020B0503020204020204" pitchFamily="34" charset="-122"/>
                <a:sym typeface="+mn-ea"/>
              </a:rPr>
              <a:t>2</a:t>
            </a:r>
            <a:r>
              <a:rPr lang="zh-CN" altLang="en-US" sz="1400" dirty="0">
                <a:ea typeface="微软雅黑" panose="020B0503020204020204" pitchFamily="34" charset="-122"/>
                <a:sym typeface="+mn-ea"/>
              </a:rPr>
              <a:t>，韩国男性＜</a:t>
            </a:r>
            <a:r>
              <a:rPr lang="en-US" altLang="zh-CN" sz="1400" dirty="0">
                <a:ea typeface="微软雅黑" panose="020B0503020204020204" pitchFamily="34" charset="-122"/>
                <a:sym typeface="+mn-ea"/>
              </a:rPr>
              <a:t>6.58kg/m</a:t>
            </a:r>
            <a:r>
              <a:rPr lang="en-US" altLang="zh-CN" sz="1400" baseline="30000" dirty="0">
                <a:ea typeface="微软雅黑" panose="020B0503020204020204" pitchFamily="34" charset="-122"/>
                <a:sym typeface="+mn-ea"/>
              </a:rPr>
              <a:t>2</a:t>
            </a:r>
            <a:r>
              <a:rPr lang="zh-CN" altLang="en-US" sz="1400" dirty="0">
                <a:ea typeface="微软雅黑" panose="020B0503020204020204" pitchFamily="34" charset="-122"/>
                <a:sym typeface="+mn-ea"/>
              </a:rPr>
              <a:t>，女性＜</a:t>
            </a:r>
            <a:r>
              <a:rPr lang="en-US" altLang="zh-CN" sz="1400" dirty="0">
                <a:ea typeface="微软雅黑" panose="020B0503020204020204" pitchFamily="34" charset="-122"/>
                <a:sym typeface="+mn-ea"/>
              </a:rPr>
              <a:t>4.59kg/m</a:t>
            </a:r>
            <a:r>
              <a:rPr lang="en-US" altLang="zh-CN" sz="1400" baseline="30000" dirty="0">
                <a:ea typeface="微软雅黑" panose="020B0503020204020204" pitchFamily="34" charset="-122"/>
                <a:sym typeface="+mn-ea"/>
              </a:rPr>
              <a:t>2</a:t>
            </a:r>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buClr>
                <a:srgbClr val="FF0000"/>
              </a:buClr>
            </a:pPr>
            <a:r>
              <a:rPr lang="en-US" altLang="zh-CN" sz="1400" b="1" dirty="0">
                <a:ea typeface="微软雅黑" panose="020B0503020204020204" pitchFamily="34" charset="-122"/>
                <a:sym typeface="微软雅黑" panose="020B0503020204020204" pitchFamily="34" charset="-122"/>
              </a:rPr>
              <a:t>2.</a:t>
            </a:r>
            <a:r>
              <a:rPr lang="zh-CN" altLang="en-US" sz="1400" b="1" dirty="0">
                <a:ea typeface="微软雅黑" panose="020B0503020204020204" pitchFamily="34" charset="-122"/>
                <a:sym typeface="微软雅黑" panose="020B0503020204020204" pitchFamily="34" charset="-122"/>
              </a:rPr>
              <a:t>肌肉力量的测定 </a:t>
            </a:r>
            <a:endParaRPr lang="zh-CN" altLang="en-US" sz="1400" b="1" dirty="0">
              <a:ea typeface="微软雅黑" panose="020B0503020204020204" pitchFamily="34" charset="-122"/>
              <a:sym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buChar char=""/>
            </a:pPr>
            <a:r>
              <a:rPr lang="zh-CN" altLang="en-US" sz="1400" dirty="0">
                <a:ea typeface="微软雅黑" panose="020B0503020204020204" pitchFamily="34" charset="-122"/>
                <a:sym typeface="+mn-ea"/>
              </a:rPr>
              <a:t>电子握力计测量优势手的握力 </a:t>
            </a:r>
            <a:endParaRPr lang="zh-CN" altLang="en-US" sz="1400" dirty="0">
              <a:latin typeface="微软雅黑" panose="020B0503020204020204" pitchFamily="34" charset="-122"/>
              <a:ea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buChar char=""/>
            </a:pPr>
            <a:r>
              <a:rPr lang="en-US" altLang="zh-CN" sz="1400" dirty="0">
                <a:ea typeface="微软雅黑" panose="020B0503020204020204" pitchFamily="34" charset="-122"/>
                <a:sym typeface="+mn-ea"/>
              </a:rPr>
              <a:t>AWGS(Asian working group of sarcopenia, </a:t>
            </a:r>
            <a:r>
              <a:rPr lang="zh-CN" altLang="en-US" sz="1400" dirty="0">
                <a:ea typeface="微软雅黑" panose="020B0503020204020204" pitchFamily="34" charset="-122"/>
                <a:sym typeface="+mn-ea"/>
              </a:rPr>
              <a:t>亚洲肌肉衰减症工作组</a:t>
            </a:r>
            <a:r>
              <a:rPr lang="en-US" altLang="zh-CN" sz="1400" dirty="0">
                <a:ea typeface="微软雅黑" panose="020B0503020204020204" pitchFamily="34" charset="-122"/>
                <a:sym typeface="+mn-ea"/>
              </a:rPr>
              <a:t>)</a:t>
            </a:r>
            <a:r>
              <a:rPr lang="zh-CN" altLang="en-US" sz="1400" dirty="0">
                <a:ea typeface="微软雅黑" panose="020B0503020204020204" pitchFamily="34" charset="-122"/>
                <a:sym typeface="+mn-ea"/>
              </a:rPr>
              <a:t>建议界值标准为男性≤</a:t>
            </a:r>
            <a:r>
              <a:rPr lang="en-US" altLang="zh-CN" sz="1400" dirty="0">
                <a:ea typeface="微软雅黑" panose="020B0503020204020204" pitchFamily="34" charset="-122"/>
                <a:sym typeface="+mn-ea"/>
              </a:rPr>
              <a:t>25kg</a:t>
            </a:r>
            <a:r>
              <a:rPr lang="zh-CN" altLang="en-US" sz="1400" dirty="0">
                <a:ea typeface="微软雅黑" panose="020B0503020204020204" pitchFamily="34" charset="-122"/>
                <a:sym typeface="+mn-ea"/>
              </a:rPr>
              <a:t>，女性≤</a:t>
            </a:r>
            <a:r>
              <a:rPr lang="en-US" altLang="zh-CN" sz="1400" dirty="0">
                <a:ea typeface="微软雅黑" panose="020B0503020204020204" pitchFamily="34" charset="-122"/>
                <a:sym typeface="+mn-ea"/>
              </a:rPr>
              <a:t>18kg(</a:t>
            </a:r>
            <a:r>
              <a:rPr lang="zh-CN" altLang="en-US" sz="1400" dirty="0">
                <a:ea typeface="微软雅黑" panose="020B0503020204020204" pitchFamily="34" charset="-122"/>
                <a:sym typeface="+mn-ea"/>
              </a:rPr>
              <a:t>或</a:t>
            </a:r>
            <a:r>
              <a:rPr lang="en-US" altLang="zh-CN" sz="1400" dirty="0">
                <a:ea typeface="微软雅黑" panose="020B0503020204020204" pitchFamily="34" charset="-122"/>
                <a:sym typeface="+mn-ea"/>
              </a:rPr>
              <a:t>16kg)</a:t>
            </a:r>
            <a:r>
              <a:rPr lang="zh-CN" altLang="en-US" sz="1400" dirty="0">
                <a:ea typeface="微软雅黑" panose="020B0503020204020204" pitchFamily="34" charset="-122"/>
                <a:sym typeface="+mn-ea"/>
              </a:rPr>
              <a:t> </a:t>
            </a:r>
            <a:endParaRPr lang="zh-CN" altLang="en-US" sz="1400" dirty="0">
              <a:latin typeface="微软雅黑" panose="020B0503020204020204" pitchFamily="34" charset="-122"/>
              <a:ea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buChar char=""/>
            </a:pPr>
            <a:r>
              <a:rPr lang="zh-CN" altLang="en-US" sz="1400" dirty="0">
                <a:ea typeface="微软雅黑" panose="020B0503020204020204" pitchFamily="34" charset="-122"/>
                <a:sym typeface="+mn-ea"/>
              </a:rPr>
              <a:t>我国尚无标准数据</a:t>
            </a:r>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buClr>
                <a:srgbClr val="FF0000"/>
              </a:buClr>
            </a:pPr>
            <a:r>
              <a:rPr lang="en-US" altLang="zh-CN" sz="1400" b="1" dirty="0">
                <a:ea typeface="微软雅黑" panose="020B0503020204020204" pitchFamily="34" charset="-122"/>
                <a:sym typeface="微软雅黑" panose="020B0503020204020204" pitchFamily="34" charset="-122"/>
              </a:rPr>
              <a:t>3.</a:t>
            </a:r>
            <a:r>
              <a:rPr lang="zh-CN" altLang="en-US" sz="1400" b="1" dirty="0">
                <a:ea typeface="微软雅黑" panose="020B0503020204020204" pitchFamily="34" charset="-122"/>
                <a:sym typeface="微软雅黑" panose="020B0503020204020204" pitchFamily="34" charset="-122"/>
              </a:rPr>
              <a:t>肌肉功能的测定</a:t>
            </a:r>
            <a:endParaRPr lang="zh-CN" altLang="en-US" sz="1400" b="1" dirty="0">
              <a:ea typeface="微软雅黑" panose="020B0503020204020204" pitchFamily="34" charset="-122"/>
              <a:sym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buChar char=""/>
            </a:pPr>
            <a:r>
              <a:rPr lang="en-US" altLang="zh-CN" sz="1400" dirty="0">
                <a:ea typeface="微软雅黑" panose="020B0503020204020204" pitchFamily="34" charset="-122"/>
                <a:sym typeface="+mn-ea"/>
              </a:rPr>
              <a:t>6</a:t>
            </a:r>
            <a:r>
              <a:rPr lang="zh-CN" altLang="en-US" sz="1400" dirty="0">
                <a:ea typeface="微软雅黑" panose="020B0503020204020204" pitchFamily="34" charset="-122"/>
                <a:sym typeface="+mn-ea"/>
              </a:rPr>
              <a:t>米正常步速：目前通用方法为从静止开始，步行</a:t>
            </a:r>
            <a:r>
              <a:rPr lang="en-US" altLang="zh-CN" sz="1400" dirty="0">
                <a:ea typeface="微软雅黑" panose="020B0503020204020204" pitchFamily="34" charset="-122"/>
                <a:sym typeface="+mn-ea"/>
              </a:rPr>
              <a:t>6</a:t>
            </a:r>
            <a:r>
              <a:rPr lang="zh-CN" altLang="en-US" sz="1400" dirty="0">
                <a:ea typeface="微软雅黑" panose="020B0503020204020204" pitchFamily="34" charset="-122"/>
                <a:sym typeface="+mn-ea"/>
              </a:rPr>
              <a:t>米，计算步速</a:t>
            </a:r>
            <a:endParaRPr lang="zh-CN" altLang="en-US" sz="1400" dirty="0">
              <a:latin typeface="微软雅黑" panose="020B0503020204020204" pitchFamily="34" charset="-122"/>
              <a:ea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buChar char=""/>
            </a:pPr>
            <a:r>
              <a:rPr lang="zh-CN" altLang="en-US" sz="1400" dirty="0">
                <a:ea typeface="微软雅黑" panose="020B0503020204020204" pitchFamily="34" charset="-122"/>
                <a:sym typeface="+mn-ea"/>
              </a:rPr>
              <a:t>欧洲肌肉衰减症工作组</a:t>
            </a:r>
            <a:r>
              <a:rPr lang="en-US" altLang="zh-CN" sz="1400" dirty="0">
                <a:ea typeface="微软雅黑" panose="020B0503020204020204" pitchFamily="34" charset="-122"/>
                <a:sym typeface="+mn-ea"/>
              </a:rPr>
              <a:t>(EWGS)</a:t>
            </a:r>
            <a:r>
              <a:rPr lang="zh-CN" altLang="en-US" sz="1400" dirty="0">
                <a:ea typeface="微软雅黑" panose="020B0503020204020204" pitchFamily="34" charset="-122"/>
                <a:sym typeface="+mn-ea"/>
              </a:rPr>
              <a:t>的步速标准为步行</a:t>
            </a:r>
            <a:r>
              <a:rPr lang="en-US" altLang="zh-CN" sz="1400" dirty="0">
                <a:ea typeface="微软雅黑" panose="020B0503020204020204" pitchFamily="34" charset="-122"/>
                <a:sym typeface="+mn-ea"/>
              </a:rPr>
              <a:t>6</a:t>
            </a:r>
            <a:r>
              <a:rPr lang="zh-CN" altLang="en-US" sz="1400" dirty="0">
                <a:ea typeface="微软雅黑" panose="020B0503020204020204" pitchFamily="34" charset="-122"/>
                <a:sym typeface="+mn-ea"/>
              </a:rPr>
              <a:t>米，≤</a:t>
            </a:r>
            <a:r>
              <a:rPr lang="en-US" altLang="zh-CN" sz="1400" dirty="0">
                <a:ea typeface="微软雅黑" panose="020B0503020204020204" pitchFamily="34" charset="-122"/>
                <a:sym typeface="+mn-ea"/>
              </a:rPr>
              <a:t>0.8m/s</a:t>
            </a:r>
            <a:r>
              <a:rPr lang="zh-CN" altLang="en-US" sz="1400" dirty="0">
                <a:ea typeface="微软雅黑" panose="020B0503020204020204" pitchFamily="34" charset="-122"/>
                <a:sym typeface="+mn-ea"/>
              </a:rPr>
              <a:t>为异常</a:t>
            </a:r>
            <a:endParaRPr lang="zh-CN" altLang="en-US" sz="1400" dirty="0">
              <a:latin typeface="微软雅黑" panose="020B0503020204020204" pitchFamily="34" charset="-122"/>
              <a:ea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buChar char=""/>
            </a:pPr>
            <a:r>
              <a:rPr lang="zh-CN" altLang="en-US" sz="1400" dirty="0">
                <a:ea typeface="微软雅黑" panose="020B0503020204020204" pitchFamily="34" charset="-122"/>
                <a:sym typeface="+mn-ea"/>
              </a:rPr>
              <a:t>国际肌肉衰减症工作组</a:t>
            </a:r>
            <a:r>
              <a:rPr lang="en-US" altLang="zh-CN" sz="1400" dirty="0">
                <a:ea typeface="微软雅黑" panose="020B0503020204020204" pitchFamily="34" charset="-122"/>
                <a:sym typeface="+mn-ea"/>
              </a:rPr>
              <a:t>(IWGS)</a:t>
            </a:r>
            <a:r>
              <a:rPr lang="zh-CN" altLang="en-US" sz="1400" dirty="0">
                <a:ea typeface="微软雅黑" panose="020B0503020204020204" pitchFamily="34" charset="-122"/>
                <a:sym typeface="+mn-ea"/>
              </a:rPr>
              <a:t>及台湾地区的标准为步行</a:t>
            </a:r>
            <a:r>
              <a:rPr lang="en-US" altLang="zh-CN" sz="1400" dirty="0">
                <a:ea typeface="微软雅黑" panose="020B0503020204020204" pitchFamily="34" charset="-122"/>
                <a:sym typeface="+mn-ea"/>
              </a:rPr>
              <a:t>6</a:t>
            </a:r>
            <a:r>
              <a:rPr lang="zh-CN" altLang="en-US" sz="1400" dirty="0">
                <a:ea typeface="微软雅黑" panose="020B0503020204020204" pitchFamily="34" charset="-122"/>
                <a:sym typeface="+mn-ea"/>
              </a:rPr>
              <a:t>米，≤</a:t>
            </a:r>
            <a:r>
              <a:rPr lang="en-US" altLang="zh-CN" sz="1400" dirty="0">
                <a:ea typeface="微软雅黑" panose="020B0503020204020204" pitchFamily="34" charset="-122"/>
                <a:sym typeface="+mn-ea"/>
              </a:rPr>
              <a:t>1m/s</a:t>
            </a:r>
            <a:r>
              <a:rPr lang="zh-CN" altLang="en-US" sz="1400" dirty="0">
                <a:ea typeface="微软雅黑" panose="020B0503020204020204" pitchFamily="34" charset="-122"/>
                <a:sym typeface="+mn-ea"/>
              </a:rPr>
              <a:t>为异常</a:t>
            </a:r>
            <a:endParaRPr lang="zh-CN" altLang="en-US" sz="1400" dirty="0">
              <a:ea typeface="微软雅黑" panose="020B0503020204020204" pitchFamily="34" charset="-122"/>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诊断及标准</a:t>
            </a:r>
            <a:endParaRPr lang="zh-CN" altLang="en-US"/>
          </a:p>
        </p:txBody>
      </p:sp>
      <p:sp>
        <p:nvSpPr>
          <p:cNvPr id="3" name="内容占位符 2"/>
          <p:cNvSpPr>
            <a:spLocks noGrp="1"/>
          </p:cNvSpPr>
          <p:nvPr>
            <p:ph idx="1"/>
          </p:nvPr>
        </p:nvSpPr>
        <p:spPr/>
        <p:txBody>
          <a:bodyPr/>
          <a:p>
            <a:r>
              <a:rPr lang="en-US" altLang="zh-CN" b="1" dirty="0">
                <a:ea typeface="微软雅黑" panose="020B0503020204020204" pitchFamily="34" charset="-122"/>
                <a:sym typeface="+mn-ea"/>
              </a:rPr>
              <a:t>1. </a:t>
            </a:r>
            <a:r>
              <a:rPr lang="zh-CN" altLang="en-US" b="1" dirty="0">
                <a:ea typeface="微软雅黑" panose="020B0503020204020204" pitchFamily="34" charset="-122"/>
                <a:sym typeface="+mn-ea"/>
              </a:rPr>
              <a:t>筛查</a:t>
            </a:r>
            <a:endParaRPr lang="zh-CN" altLang="en-US" b="1" dirty="0">
              <a:ea typeface="微软雅黑" panose="020B0503020204020204" pitchFamily="34" charset="-122"/>
              <a:sym typeface="+mn-ea"/>
            </a:endParaRPr>
          </a:p>
          <a:p>
            <a:pPr marL="285750" marR="0" lvl="0" indent="-285750" algn="l" defTabSz="914400" rtl="0" eaLnBrk="1" fontAlgn="base" latinLnBrk="0" hangingPunct="1">
              <a:lnSpc>
                <a:spcPct val="140000"/>
              </a:lnSpc>
              <a:spcBef>
                <a:spcPct val="0"/>
              </a:spcBef>
              <a:spcAft>
                <a:spcPct val="0"/>
              </a:spcAft>
              <a:buClr>
                <a:srgbClr val="FFC000"/>
              </a:buClr>
              <a:buSzTx/>
              <a:buFont typeface="Wingdings 2" panose="05020102010507070707" pitchFamily="18" charset="2"/>
              <a:buChar char=""/>
              <a:defRPr/>
            </a:pPr>
            <a:r>
              <a:rPr lang="zh-CN" altLang="en-US" noProof="0" dirty="0">
                <a:ln>
                  <a:noFill/>
                </a:ln>
                <a:effectLst/>
                <a:uLnTx/>
                <a:uFillTx/>
                <a:ea typeface="微软雅黑" panose="020B0503020204020204" pitchFamily="34" charset="-122"/>
                <a:sym typeface="+mn-ea"/>
              </a:rPr>
              <a:t>建议对有躯体功能下降（或无力）或正常步速＜</a:t>
            </a:r>
            <a:r>
              <a:rPr lang="en-US" altLang="zh-CN" noProof="0" dirty="0">
                <a:ln>
                  <a:noFill/>
                </a:ln>
                <a:effectLst/>
                <a:uLnTx/>
                <a:uFillTx/>
                <a:ea typeface="微软雅黑" panose="020B0503020204020204" pitchFamily="34" charset="-122"/>
                <a:sym typeface="+mn-ea"/>
              </a:rPr>
              <a:t>1.0m/s</a:t>
            </a:r>
            <a:r>
              <a:rPr lang="zh-CN" altLang="en-US" noProof="0" dirty="0">
                <a:ln>
                  <a:noFill/>
                </a:ln>
                <a:effectLst/>
                <a:uLnTx/>
                <a:uFillTx/>
                <a:ea typeface="微软雅黑" panose="020B0503020204020204" pitchFamily="34" charset="-122"/>
                <a:sym typeface="+mn-ea"/>
              </a:rPr>
              <a:t>（</a:t>
            </a:r>
            <a:r>
              <a:rPr lang="en-US" altLang="zh-CN" noProof="0" dirty="0">
                <a:ln>
                  <a:noFill/>
                </a:ln>
                <a:effectLst/>
                <a:uLnTx/>
                <a:uFillTx/>
                <a:ea typeface="微软雅黑" panose="020B0503020204020204" pitchFamily="34" charset="-122"/>
                <a:sym typeface="+mn-ea"/>
              </a:rPr>
              <a:t>6</a:t>
            </a:r>
            <a:r>
              <a:rPr lang="zh-CN" altLang="en-US" noProof="0" dirty="0">
                <a:ln>
                  <a:noFill/>
                </a:ln>
                <a:effectLst/>
                <a:uLnTx/>
                <a:uFillTx/>
                <a:ea typeface="微软雅黑" panose="020B0503020204020204" pitchFamily="34" charset="-122"/>
                <a:sym typeface="+mn-ea"/>
              </a:rPr>
              <a:t>米路程）的病人当应用双能</a:t>
            </a:r>
            <a:r>
              <a:rPr lang="en-US" altLang="zh-CN" noProof="0" dirty="0">
                <a:ln>
                  <a:noFill/>
                </a:ln>
                <a:effectLst/>
                <a:uLnTx/>
                <a:uFillTx/>
                <a:ea typeface="微软雅黑" panose="020B0503020204020204" pitchFamily="34" charset="-122"/>
                <a:sym typeface="+mn-ea"/>
              </a:rPr>
              <a:t>X</a:t>
            </a:r>
            <a:r>
              <a:rPr lang="zh-CN" altLang="en-US" noProof="0" dirty="0">
                <a:ln>
                  <a:noFill/>
                </a:ln>
                <a:effectLst/>
                <a:uLnTx/>
                <a:uFillTx/>
                <a:ea typeface="微软雅黑" panose="020B0503020204020204" pitchFamily="34" charset="-122"/>
                <a:sym typeface="+mn-ea"/>
              </a:rPr>
              <a:t>线进行身体组分检查 </a:t>
            </a:r>
            <a:endParaRPr kumimoji="0" lang="en-US" altLang="zh-CN"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40000"/>
              </a:lnSpc>
              <a:spcBef>
                <a:spcPct val="0"/>
              </a:spcBef>
              <a:spcAft>
                <a:spcPct val="0"/>
              </a:spcAft>
              <a:buClr>
                <a:srgbClr val="FFC000"/>
              </a:buClr>
              <a:buSzTx/>
              <a:buFont typeface="Wingdings 2" panose="05020102010507070707" pitchFamily="18" charset="2"/>
              <a:buChar char=""/>
              <a:defRPr/>
            </a:pPr>
            <a:r>
              <a:rPr lang="zh-CN" altLang="en-US" noProof="0" dirty="0">
                <a:ln>
                  <a:noFill/>
                </a:ln>
                <a:effectLst/>
                <a:uLnTx/>
                <a:uFillTx/>
                <a:ea typeface="微软雅黑" panose="020B0503020204020204" pitchFamily="34" charset="-122"/>
                <a:sym typeface="+mn-ea"/>
              </a:rPr>
              <a:t>对有以下情况的老年人进行筛查： </a:t>
            </a:r>
            <a:endParaRPr kumimoji="0" lang="en-US" altLang="zh-CN"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40000"/>
              </a:lnSpc>
              <a:spcBef>
                <a:spcPct val="0"/>
              </a:spcBef>
              <a:spcAft>
                <a:spcPct val="0"/>
              </a:spcAft>
              <a:buClr>
                <a:srgbClr val="FFC000"/>
              </a:buClr>
              <a:buSzTx/>
              <a:buFont typeface="Wingdings 2" panose="05020102010507070707" pitchFamily="18" charset="2"/>
              <a:buNone/>
              <a:defRPr/>
            </a:pPr>
            <a:r>
              <a:rPr lang="zh-CN" altLang="en-US" noProof="0" dirty="0">
                <a:ln>
                  <a:noFill/>
                </a:ln>
                <a:effectLst/>
                <a:uLnTx/>
                <a:uFillTx/>
                <a:ea typeface="微软雅黑" panose="020B0503020204020204" pitchFamily="34" charset="-122"/>
                <a:sym typeface="+mn-ea"/>
              </a:rPr>
              <a:t>    ①有明显的功能、力量、健康情况下降者；自诉有活动困难。</a:t>
            </a:r>
            <a:endParaRPr kumimoji="0" lang="en-US" altLang="zh-CN"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40000"/>
              </a:lnSpc>
              <a:spcBef>
                <a:spcPct val="0"/>
              </a:spcBef>
              <a:spcAft>
                <a:spcPct val="0"/>
              </a:spcAft>
              <a:buClr>
                <a:srgbClr val="FFC000"/>
              </a:buClr>
              <a:buSzTx/>
              <a:buFont typeface="Wingdings 2" panose="05020102010507070707" pitchFamily="18" charset="2"/>
              <a:buNone/>
              <a:defRPr/>
            </a:pPr>
            <a:r>
              <a:rPr lang="zh-CN" altLang="en-US" noProof="0" dirty="0">
                <a:ln>
                  <a:noFill/>
                </a:ln>
                <a:effectLst/>
                <a:uLnTx/>
                <a:uFillTx/>
                <a:ea typeface="微软雅黑" panose="020B0503020204020204" pitchFamily="34" charset="-122"/>
                <a:sym typeface="+mn-ea"/>
              </a:rPr>
              <a:t>    ②有反复跌倒史。</a:t>
            </a:r>
            <a:endParaRPr kumimoji="0" lang="en-US" altLang="zh-CN"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40000"/>
              </a:lnSpc>
              <a:spcBef>
                <a:spcPct val="0"/>
              </a:spcBef>
              <a:spcAft>
                <a:spcPct val="0"/>
              </a:spcAft>
              <a:buClr>
                <a:srgbClr val="FFC000"/>
              </a:buClr>
              <a:buSzTx/>
              <a:buFont typeface="Wingdings 2" panose="05020102010507070707" pitchFamily="18" charset="2"/>
              <a:buNone/>
              <a:defRPr/>
            </a:pPr>
            <a:r>
              <a:rPr lang="zh-CN" altLang="en-US" noProof="0" dirty="0">
                <a:ln>
                  <a:noFill/>
                </a:ln>
                <a:effectLst/>
                <a:uLnTx/>
                <a:uFillTx/>
                <a:ea typeface="微软雅黑" panose="020B0503020204020204" pitchFamily="34" charset="-122"/>
                <a:sym typeface="+mn-ea"/>
              </a:rPr>
              <a:t>    ③近来有意外的体重下降（＞</a:t>
            </a:r>
            <a:r>
              <a:rPr lang="en-US" altLang="zh-CN" noProof="0" dirty="0">
                <a:ln>
                  <a:noFill/>
                </a:ln>
                <a:effectLst/>
                <a:uLnTx/>
                <a:uFillTx/>
                <a:ea typeface="微软雅黑" panose="020B0503020204020204" pitchFamily="34" charset="-122"/>
                <a:sym typeface="+mn-ea"/>
              </a:rPr>
              <a:t>5%</a:t>
            </a:r>
            <a:r>
              <a:rPr lang="zh-CN" altLang="en-US" noProof="0" dirty="0">
                <a:ln>
                  <a:noFill/>
                </a:ln>
                <a:effectLst/>
                <a:uLnTx/>
                <a:uFillTx/>
                <a:ea typeface="微软雅黑" panose="020B0503020204020204" pitchFamily="34" charset="-122"/>
                <a:sym typeface="+mn-ea"/>
              </a:rPr>
              <a:t>）。</a:t>
            </a:r>
            <a:endParaRPr kumimoji="0" lang="en-US" altLang="zh-CN"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40000"/>
              </a:lnSpc>
              <a:spcBef>
                <a:spcPct val="0"/>
              </a:spcBef>
              <a:spcAft>
                <a:spcPct val="0"/>
              </a:spcAft>
              <a:buClr>
                <a:srgbClr val="FFC000"/>
              </a:buClr>
              <a:buSzTx/>
              <a:buFont typeface="Wingdings 2" panose="05020102010507070707" pitchFamily="18" charset="2"/>
              <a:buNone/>
              <a:defRPr/>
            </a:pPr>
            <a:r>
              <a:rPr lang="zh-CN" altLang="en-US" noProof="0" dirty="0">
                <a:ln>
                  <a:noFill/>
                </a:ln>
                <a:effectLst/>
                <a:uLnTx/>
                <a:uFillTx/>
                <a:ea typeface="微软雅黑" panose="020B0503020204020204" pitchFamily="34" charset="-122"/>
                <a:sym typeface="+mn-ea"/>
              </a:rPr>
              <a:t>    ④住院后。</a:t>
            </a:r>
            <a:endParaRPr kumimoji="0" lang="en-US" altLang="zh-CN"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40000"/>
              </a:lnSpc>
              <a:spcBef>
                <a:spcPct val="0"/>
              </a:spcBef>
              <a:spcAft>
                <a:spcPct val="0"/>
              </a:spcAft>
              <a:buClr>
                <a:srgbClr val="FFC000"/>
              </a:buClr>
              <a:buSzTx/>
              <a:buFont typeface="Wingdings 2" panose="05020102010507070707" pitchFamily="18" charset="2"/>
              <a:buNone/>
              <a:defRPr/>
            </a:pPr>
            <a:r>
              <a:rPr lang="zh-CN" altLang="en-US" noProof="0" dirty="0">
                <a:ln>
                  <a:noFill/>
                </a:ln>
                <a:effectLst/>
                <a:uLnTx/>
                <a:uFillTx/>
                <a:ea typeface="微软雅黑" panose="020B0503020204020204" pitchFamily="34" charset="-122"/>
                <a:sym typeface="+mn-ea"/>
              </a:rPr>
              <a:t>    ⑤其他慢性疾病，如</a:t>
            </a:r>
            <a:r>
              <a:rPr lang="en-US" altLang="zh-CN" noProof="0" dirty="0">
                <a:ln>
                  <a:noFill/>
                </a:ln>
                <a:effectLst/>
                <a:uLnTx/>
                <a:uFillTx/>
                <a:ea typeface="微软雅黑" panose="020B0503020204020204" pitchFamily="34" charset="-122"/>
                <a:sym typeface="+mn-ea"/>
              </a:rPr>
              <a:t>2</a:t>
            </a:r>
            <a:r>
              <a:rPr lang="zh-CN" altLang="en-US" noProof="0" dirty="0">
                <a:ln>
                  <a:noFill/>
                </a:ln>
                <a:effectLst/>
                <a:uLnTx/>
                <a:uFillTx/>
                <a:ea typeface="微软雅黑" panose="020B0503020204020204" pitchFamily="34" charset="-122"/>
                <a:sym typeface="+mn-ea"/>
              </a:rPr>
              <a:t>型糖尿病、慢性心力衰竭、慢性阻塞性肺病、  慢性肾病、类风湿关节炎和癌症。</a:t>
            </a: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a:bodyPr>
          <a:p>
            <a:r>
              <a:rPr lang="en-US" altLang="zh-CN" b="1" dirty="0">
                <a:ea typeface="微软雅黑" panose="020B0503020204020204" pitchFamily="34" charset="-122"/>
                <a:sym typeface="+mn-ea"/>
              </a:rPr>
              <a:t>2. </a:t>
            </a:r>
            <a:r>
              <a:rPr lang="zh-CN" altLang="en-US" b="1" dirty="0">
                <a:ea typeface="微软雅黑" panose="020B0503020204020204" pitchFamily="34" charset="-122"/>
                <a:sym typeface="+mn-ea"/>
              </a:rPr>
              <a:t>诊断</a:t>
            </a:r>
            <a:endParaRPr lang="zh-CN" altLang="en-US" b="1" dirty="0">
              <a:ea typeface="微软雅黑" panose="020B0503020204020204" pitchFamily="34" charset="-122"/>
              <a:sym typeface="+mn-ea"/>
            </a:endParaRPr>
          </a:p>
          <a:p>
            <a:pPr eaLnBrk="1" hangingPunct="1">
              <a:lnSpc>
                <a:spcPct val="150000"/>
              </a:lnSpc>
              <a:buClr>
                <a:srgbClr val="FF0000"/>
              </a:buClr>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）诊断策略</a:t>
            </a:r>
            <a:endParaRPr lang="zh-CN" altLang="en-US" b="1" dirty="0">
              <a:ea typeface="微软雅黑" panose="020B0503020204020204" pitchFamily="34" charset="-122"/>
              <a:sym typeface="+mn-ea"/>
            </a:endParaRPr>
          </a:p>
          <a:p>
            <a:pPr eaLnBrk="1" hangingPunct="1">
              <a:lnSpc>
                <a:spcPct val="150000"/>
              </a:lnSpc>
              <a:buClr>
                <a:srgbClr val="FF0000"/>
              </a:buClr>
            </a:pPr>
            <a:r>
              <a:rPr lang="zh-CN" altLang="en-US" dirty="0">
                <a:ea typeface="微软雅黑" panose="020B0503020204020204" pitchFamily="34" charset="-122"/>
                <a:sym typeface="+mn-ea"/>
              </a:rPr>
              <a:t>欧洲老年人肌肉衰减症工作组</a:t>
            </a:r>
            <a:r>
              <a:rPr lang="en-US" altLang="zh-CN" dirty="0">
                <a:ea typeface="微软雅黑" panose="020B0503020204020204" pitchFamily="34" charset="-122"/>
                <a:sym typeface="+mn-ea"/>
              </a:rPr>
              <a:t>EWGSOP</a:t>
            </a:r>
            <a:r>
              <a:rPr lang="zh-CN" altLang="en-US" dirty="0">
                <a:ea typeface="微软雅黑" panose="020B0503020204020204" pitchFamily="34" charset="-122"/>
                <a:sym typeface="+mn-ea"/>
              </a:rPr>
              <a:t>（</a:t>
            </a:r>
            <a:r>
              <a:rPr lang="en-US" altLang="zh-CN" dirty="0">
                <a:ea typeface="微软雅黑" panose="020B0503020204020204" pitchFamily="34" charset="-122"/>
                <a:sym typeface="+mn-ea"/>
              </a:rPr>
              <a:t>European Working Group on Sarcopenia in older People</a:t>
            </a:r>
            <a:r>
              <a:rPr lang="zh-CN" altLang="en-US" dirty="0">
                <a:ea typeface="微软雅黑" panose="020B0503020204020204" pitchFamily="34" charset="-122"/>
                <a:sym typeface="+mn-ea"/>
              </a:rPr>
              <a:t>）提出，诊断肌肉衰减症不但要有肌肉质量（</a:t>
            </a:r>
            <a:r>
              <a:rPr lang="en-US" altLang="zh-CN" dirty="0">
                <a:ea typeface="微软雅黑" panose="020B0503020204020204" pitchFamily="34" charset="-122"/>
                <a:sym typeface="+mn-ea"/>
              </a:rPr>
              <a:t>muscle mass</a:t>
            </a:r>
            <a:r>
              <a:rPr lang="zh-CN" altLang="en-US" dirty="0">
                <a:ea typeface="微软雅黑" panose="020B0503020204020204" pitchFamily="34" charset="-122"/>
                <a:sym typeface="+mn-ea"/>
              </a:rPr>
              <a:t>）减少，同时要存在肌肉力量和（或）躯体功能的下降</a:t>
            </a:r>
            <a:endParaRPr lang="zh-CN" altLang="en-US" dirty="0">
              <a:ea typeface="微软雅黑" panose="020B0503020204020204" pitchFamily="34" charset="-122"/>
              <a:sym typeface="+mn-ea"/>
            </a:endParaRPr>
          </a:p>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肌肉衰减症前期（</a:t>
            </a:r>
            <a:r>
              <a:rPr lang="en-US" altLang="zh-CN" dirty="0">
                <a:ea typeface="微软雅黑" panose="020B0503020204020204" pitchFamily="34" charset="-122"/>
                <a:sym typeface="+mn-ea"/>
              </a:rPr>
              <a:t>presarcopenia</a:t>
            </a:r>
            <a:r>
              <a:rPr lang="zh-CN" altLang="en-US" dirty="0">
                <a:ea typeface="微软雅黑" panose="020B0503020204020204" pitchFamily="34" charset="-122"/>
                <a:sym typeface="+mn-ea"/>
              </a:rPr>
              <a:t>）：仅有肌肉质量减少，肌肉力量和躯体功能尚正常</a:t>
            </a:r>
            <a:endParaRPr lang="en-US" altLang="zh-CN" dirty="0">
              <a:latin typeface="微软雅黑" panose="020B0503020204020204" pitchFamily="34" charset="-122"/>
              <a:ea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肌肉衰减症（</a:t>
            </a:r>
            <a:r>
              <a:rPr lang="en-US" altLang="zh-CN" dirty="0">
                <a:ea typeface="微软雅黑" panose="020B0503020204020204" pitchFamily="34" charset="-122"/>
                <a:sym typeface="+mn-ea"/>
              </a:rPr>
              <a:t>sarcopenia</a:t>
            </a:r>
            <a:r>
              <a:rPr lang="zh-CN" altLang="en-US" dirty="0">
                <a:ea typeface="微软雅黑" panose="020B0503020204020204" pitchFamily="34" charset="-122"/>
                <a:sym typeface="+mn-ea"/>
              </a:rPr>
              <a:t>）：有肌肉质量减少，伴有肌肉力量或躯体功能下降</a:t>
            </a:r>
            <a:endParaRPr lang="zh-CN" altLang="en-US" dirty="0">
              <a:latin typeface="微软雅黑" panose="020B0503020204020204" pitchFamily="34" charset="-122"/>
              <a:ea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严重肌肉衰减症（</a:t>
            </a:r>
            <a:r>
              <a:rPr lang="en-US" altLang="zh-CN" dirty="0">
                <a:ea typeface="微软雅黑" panose="020B0503020204020204" pitchFamily="34" charset="-122"/>
                <a:sym typeface="+mn-ea"/>
              </a:rPr>
              <a:t>severe sarcopenia</a:t>
            </a:r>
            <a:r>
              <a:rPr lang="zh-CN" altLang="en-US" dirty="0">
                <a:ea typeface="微软雅黑" panose="020B0503020204020204" pitchFamily="34" charset="-122"/>
                <a:sym typeface="+mn-ea"/>
              </a:rPr>
              <a:t>）：肌肉质量、肌肉力量和躯体功能均有下降</a:t>
            </a:r>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2</a:t>
            </a:r>
            <a:r>
              <a:rPr lang="zh-CN" altLang="en-US" b="1" dirty="0">
                <a:ea typeface="微软雅黑" panose="020B0503020204020204" pitchFamily="34" charset="-122"/>
                <a:sym typeface="+mn-ea"/>
              </a:rPr>
              <a:t>）诊断流程    </a:t>
            </a:r>
            <a:r>
              <a:rPr lang="en-US" altLang="zh-CN" dirty="0">
                <a:ea typeface="微软雅黑" panose="020B0503020204020204" pitchFamily="34" charset="-122"/>
                <a:sym typeface="+mn-ea"/>
              </a:rPr>
              <a:t>EWGSOP</a:t>
            </a:r>
            <a:r>
              <a:rPr lang="zh-CN" altLang="en-US" dirty="0">
                <a:ea typeface="微软雅黑" panose="020B0503020204020204" pitchFamily="34" charset="-122"/>
                <a:sym typeface="+mn-ea"/>
              </a:rPr>
              <a:t>提出的诊断流程最明确、临床应用最广泛 。 </a:t>
            </a:r>
            <a:endParaRPr lang="en-US" altLang="zh-CN" dirty="0">
              <a:latin typeface="微软雅黑" panose="020B0503020204020204" pitchFamily="34" charset="-122"/>
              <a:ea typeface="微软雅黑" panose="020B0503020204020204" pitchFamily="34" charset="-122"/>
            </a:endParaRPr>
          </a:p>
          <a:p>
            <a:endParaRPr lang="zh-CN" altLang="en-US"/>
          </a:p>
        </p:txBody>
      </p:sp>
      <p:pic>
        <p:nvPicPr>
          <p:cNvPr id="43011" name="图片 2"/>
          <p:cNvPicPr>
            <a:picLocks noChangeAspect="1"/>
          </p:cNvPicPr>
          <p:nvPr/>
        </p:nvPicPr>
        <p:blipFill>
          <a:blip r:embed="rId1"/>
          <a:srcRect/>
          <a:stretch>
            <a:fillRect/>
          </a:stretch>
        </p:blipFill>
        <p:spPr bwMode="auto">
          <a:xfrm>
            <a:off x="1403350" y="1681480"/>
            <a:ext cx="7313295" cy="464629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3</a:t>
            </a:r>
            <a:r>
              <a:rPr lang="zh-CN" altLang="en-US" b="1" dirty="0">
                <a:ea typeface="微软雅黑" panose="020B0503020204020204" pitchFamily="34" charset="-122"/>
                <a:sym typeface="+mn-ea"/>
              </a:rPr>
              <a:t>）诊断标准</a:t>
            </a:r>
            <a:endParaRPr lang="zh-CN" altLang="en-US" b="1" dirty="0">
              <a:ea typeface="微软雅黑" panose="020B0503020204020204" pitchFamily="34" charset="-122"/>
              <a:sym typeface="+mn-ea"/>
            </a:endParaRPr>
          </a:p>
          <a:p>
            <a:r>
              <a:rPr lang="zh-CN" altLang="en-US" dirty="0">
                <a:ea typeface="微软雅黑" panose="020B0503020204020204" pitchFamily="34" charset="-122"/>
                <a:sym typeface="+mn-ea"/>
              </a:rPr>
              <a:t>诊断标准：满足以下第①条，且同时有②和（或）③即可诊断：</a:t>
            </a:r>
            <a:endParaRPr lang="zh-CN" altLang="en-US" dirty="0">
              <a:ea typeface="微软雅黑" panose="020B0503020204020204" pitchFamily="34" charset="-122"/>
              <a:sym typeface="+mn-ea"/>
            </a:endParaRPr>
          </a:p>
          <a:p>
            <a:pPr eaLnBrk="1" hangingPunct="1">
              <a:lnSpc>
                <a:spcPct val="150000"/>
              </a:lnSpc>
              <a:buClr>
                <a:srgbClr val="FFC000"/>
              </a:buClr>
            </a:pPr>
            <a:r>
              <a:rPr lang="zh-CN" altLang="en-US" dirty="0">
                <a:ea typeface="微软雅黑" panose="020B0503020204020204" pitchFamily="34" charset="-122"/>
                <a:sym typeface="+mn-ea"/>
              </a:rPr>
              <a:t>①肌肉质量减少；</a:t>
            </a:r>
            <a:endParaRPr lang="en-US" altLang="zh-CN" dirty="0">
              <a:latin typeface="微软雅黑" panose="020B0503020204020204" pitchFamily="34" charset="-122"/>
              <a:ea typeface="微软雅黑" panose="020B0503020204020204" pitchFamily="34" charset="-122"/>
            </a:endParaRPr>
          </a:p>
          <a:p>
            <a:pPr eaLnBrk="1" hangingPunct="1">
              <a:lnSpc>
                <a:spcPct val="150000"/>
              </a:lnSpc>
              <a:buClr>
                <a:srgbClr val="FFC000"/>
              </a:buClr>
            </a:pPr>
            <a:r>
              <a:rPr lang="zh-CN" altLang="en-US" dirty="0">
                <a:ea typeface="微软雅黑" panose="020B0503020204020204" pitchFamily="34" charset="-122"/>
                <a:sym typeface="+mn-ea"/>
              </a:rPr>
              <a:t>②肌肉力量减低；</a:t>
            </a:r>
            <a:endParaRPr lang="zh-CN" altLang="en-US" dirty="0">
              <a:latin typeface="微软雅黑" panose="020B0503020204020204" pitchFamily="34" charset="-122"/>
              <a:ea typeface="微软雅黑" panose="020B0503020204020204" pitchFamily="34" charset="-122"/>
            </a:endParaRPr>
          </a:p>
          <a:p>
            <a:pPr eaLnBrk="1" hangingPunct="1">
              <a:lnSpc>
                <a:spcPct val="150000"/>
              </a:lnSpc>
              <a:buClr>
                <a:srgbClr val="FFC000"/>
              </a:buClr>
            </a:pPr>
            <a:r>
              <a:rPr lang="zh-CN" altLang="en-US" dirty="0">
                <a:ea typeface="微软雅黑" panose="020B0503020204020204" pitchFamily="34" charset="-122"/>
                <a:sym typeface="+mn-ea"/>
              </a:rPr>
              <a:t>③肌肉功能下降。</a:t>
            </a:r>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二、康复评定</a:t>
            </a:r>
            <a:endParaRPr lang="zh-CN" altLang="en-US"/>
          </a:p>
        </p:txBody>
      </p:sp>
      <p:sp>
        <p:nvSpPr>
          <p:cNvPr id="3" name="内容占位符 2"/>
          <p:cNvSpPr>
            <a:spLocks noGrp="1"/>
          </p:cNvSpPr>
          <p:nvPr>
            <p:ph idx="1"/>
          </p:nvPr>
        </p:nvSpPr>
        <p:spPr>
          <a:xfrm>
            <a:off x="660400" y="1130300"/>
            <a:ext cx="6487160" cy="5003800"/>
          </a:xfrm>
        </p:spPr>
        <p:txBody>
          <a:bodyPr/>
          <a:p>
            <a:r>
              <a:rPr lang="zh-CN" altLang="zh-CN" b="1" dirty="0">
                <a:ea typeface="微软雅黑" panose="020B0503020204020204" pitchFamily="34" charset="-122"/>
                <a:sym typeface="+mn-ea"/>
              </a:rPr>
              <a:t>（一）</a:t>
            </a:r>
            <a:r>
              <a:rPr lang="zh-CN" altLang="en-US" b="1" dirty="0">
                <a:ea typeface="微软雅黑" panose="020B0503020204020204" pitchFamily="34" charset="-122"/>
                <a:sym typeface="微软雅黑" panose="020B0503020204020204" pitchFamily="34" charset="-122"/>
              </a:rPr>
              <a:t>功能评定</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b="1" dirty="0">
                <a:ea typeface="微软雅黑" panose="020B0503020204020204" pitchFamily="34" charset="-122"/>
                <a:sym typeface="+mn-ea"/>
              </a:rPr>
              <a:t>1.  </a:t>
            </a:r>
            <a:r>
              <a:rPr lang="zh-CN" altLang="en-US" b="1" dirty="0">
                <a:ea typeface="微软雅黑" panose="020B0503020204020204" pitchFamily="34" charset="-122"/>
                <a:sym typeface="+mn-ea"/>
              </a:rPr>
              <a:t>肌肉力量的测定</a:t>
            </a:r>
            <a:endParaRPr lang="zh-CN" altLang="en-US" b="1" dirty="0">
              <a:ea typeface="微软雅黑" panose="020B0503020204020204" pitchFamily="34" charset="-122"/>
              <a:sym typeface="+mn-ea"/>
            </a:endParaRPr>
          </a:p>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电子握力计测量优势手的握力 </a:t>
            </a:r>
            <a:endParaRPr lang="zh-CN" altLang="en-US" dirty="0">
              <a:latin typeface="微软雅黑" panose="020B0503020204020204" pitchFamily="34" charset="-122"/>
              <a:ea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buChar char=""/>
            </a:pPr>
            <a:r>
              <a:rPr lang="en-US" altLang="zh-CN" dirty="0">
                <a:ea typeface="微软雅黑" panose="020B0503020204020204" pitchFamily="34" charset="-122"/>
                <a:sym typeface="+mn-ea"/>
              </a:rPr>
              <a:t>AWGS(Asian working group of sarcopenia, </a:t>
            </a:r>
            <a:r>
              <a:rPr lang="zh-CN" altLang="en-US" dirty="0">
                <a:ea typeface="微软雅黑" panose="020B0503020204020204" pitchFamily="34" charset="-122"/>
                <a:sym typeface="+mn-ea"/>
              </a:rPr>
              <a:t>亚洲肌肉衰减症工作组</a:t>
            </a:r>
            <a:r>
              <a:rPr lang="en-US" altLang="zh-CN" dirty="0">
                <a:ea typeface="微软雅黑" panose="020B0503020204020204" pitchFamily="34" charset="-122"/>
                <a:sym typeface="+mn-ea"/>
              </a:rPr>
              <a:t>)</a:t>
            </a:r>
            <a:r>
              <a:rPr lang="zh-CN" altLang="en-US" dirty="0">
                <a:ea typeface="微软雅黑" panose="020B0503020204020204" pitchFamily="34" charset="-122"/>
                <a:sym typeface="+mn-ea"/>
              </a:rPr>
              <a:t>建议界值标准为男性≤</a:t>
            </a:r>
            <a:r>
              <a:rPr lang="en-US" altLang="zh-CN" dirty="0">
                <a:ea typeface="微软雅黑" panose="020B0503020204020204" pitchFamily="34" charset="-122"/>
                <a:sym typeface="+mn-ea"/>
              </a:rPr>
              <a:t>25kg</a:t>
            </a:r>
            <a:r>
              <a:rPr lang="zh-CN" altLang="en-US" dirty="0">
                <a:ea typeface="微软雅黑" panose="020B0503020204020204" pitchFamily="34" charset="-122"/>
                <a:sym typeface="+mn-ea"/>
              </a:rPr>
              <a:t>，女性≤</a:t>
            </a:r>
            <a:r>
              <a:rPr lang="en-US" altLang="zh-CN" dirty="0">
                <a:ea typeface="微软雅黑" panose="020B0503020204020204" pitchFamily="34" charset="-122"/>
                <a:sym typeface="+mn-ea"/>
              </a:rPr>
              <a:t>18kg(</a:t>
            </a:r>
            <a:r>
              <a:rPr lang="zh-CN" altLang="en-US" dirty="0">
                <a:ea typeface="微软雅黑" panose="020B0503020204020204" pitchFamily="34" charset="-122"/>
                <a:sym typeface="+mn-ea"/>
              </a:rPr>
              <a:t>或</a:t>
            </a:r>
            <a:r>
              <a:rPr lang="en-US" altLang="zh-CN" dirty="0">
                <a:ea typeface="微软雅黑" panose="020B0503020204020204" pitchFamily="34" charset="-122"/>
                <a:sym typeface="+mn-ea"/>
              </a:rPr>
              <a:t>16kg)</a:t>
            </a:r>
            <a:r>
              <a:rPr lang="zh-CN" altLang="en-US" dirty="0">
                <a:ea typeface="微软雅黑" panose="020B0503020204020204" pitchFamily="34" charset="-122"/>
                <a:sym typeface="+mn-ea"/>
              </a:rPr>
              <a:t> </a:t>
            </a:r>
            <a:endParaRPr lang="zh-CN" altLang="en-US" dirty="0">
              <a:latin typeface="微软雅黑" panose="020B0503020204020204" pitchFamily="34" charset="-122"/>
              <a:ea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我国尚无标准数据</a:t>
            </a:r>
            <a:endParaRPr lang="zh-CN" altLang="en-US"/>
          </a:p>
        </p:txBody>
      </p:sp>
      <p:pic>
        <p:nvPicPr>
          <p:cNvPr id="33797" name="Picture 6" descr="a45600f96b06f853f53a72a9327f095f"/>
          <p:cNvPicPr>
            <a:picLocks noChangeAspect="1"/>
          </p:cNvPicPr>
          <p:nvPr/>
        </p:nvPicPr>
        <p:blipFill>
          <a:blip r:embed="rId1"/>
          <a:stretch>
            <a:fillRect/>
          </a:stretch>
        </p:blipFill>
        <p:spPr>
          <a:xfrm>
            <a:off x="7658735" y="1711960"/>
            <a:ext cx="2958465" cy="2990215"/>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en-US" altLang="zh-CN" b="1" dirty="0">
                <a:ea typeface="微软雅黑" panose="020B0503020204020204" pitchFamily="34" charset="-122"/>
                <a:sym typeface="+mn-ea"/>
              </a:rPr>
              <a:t>2.  </a:t>
            </a:r>
            <a:r>
              <a:rPr lang="zh-CN" altLang="en-US" b="1" dirty="0">
                <a:ea typeface="微软雅黑" panose="020B0503020204020204" pitchFamily="34" charset="-122"/>
                <a:sym typeface="+mn-ea"/>
              </a:rPr>
              <a:t>肌肉功能的测定</a:t>
            </a:r>
            <a:endParaRPr lang="zh-CN" altLang="en-US" b="1" dirty="0">
              <a:ea typeface="微软雅黑" panose="020B0503020204020204" pitchFamily="34" charset="-122"/>
              <a:sym typeface="+mn-ea"/>
            </a:endParaRPr>
          </a:p>
          <a:p>
            <a:pPr marL="285750" indent="-285750" eaLnBrk="1" hangingPunct="1">
              <a:lnSpc>
                <a:spcPct val="150000"/>
              </a:lnSpc>
              <a:buClr>
                <a:srgbClr val="FFC000"/>
              </a:buClr>
              <a:buFont typeface="Wingdings 2" panose="05020102010507070707" pitchFamily="18" charset="2"/>
              <a:buChar char=""/>
            </a:pPr>
            <a:r>
              <a:rPr lang="en-US" altLang="zh-CN" dirty="0">
                <a:ea typeface="微软雅黑" panose="020B0503020204020204" pitchFamily="34" charset="-122"/>
                <a:sym typeface="+mn-ea"/>
              </a:rPr>
              <a:t>6</a:t>
            </a:r>
            <a:r>
              <a:rPr lang="zh-CN" altLang="en-US" dirty="0">
                <a:ea typeface="微软雅黑" panose="020B0503020204020204" pitchFamily="34" charset="-122"/>
                <a:sym typeface="+mn-ea"/>
              </a:rPr>
              <a:t>米正常步速：目前通用方法为从静止开始，步行</a:t>
            </a:r>
            <a:r>
              <a:rPr lang="en-US" altLang="zh-CN" dirty="0">
                <a:ea typeface="微软雅黑" panose="020B0503020204020204" pitchFamily="34" charset="-122"/>
                <a:sym typeface="+mn-ea"/>
              </a:rPr>
              <a:t>6</a:t>
            </a:r>
            <a:r>
              <a:rPr lang="zh-CN" altLang="en-US" dirty="0">
                <a:ea typeface="微软雅黑" panose="020B0503020204020204" pitchFamily="34" charset="-122"/>
                <a:sym typeface="+mn-ea"/>
              </a:rPr>
              <a:t>米，计算步速 </a:t>
            </a:r>
            <a:endParaRPr lang="zh-CN" altLang="en-US" dirty="0">
              <a:latin typeface="微软雅黑" panose="020B0503020204020204" pitchFamily="34" charset="-122"/>
              <a:ea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欧洲肌肉衰减症工作组</a:t>
            </a:r>
            <a:r>
              <a:rPr lang="en-US" altLang="zh-CN" dirty="0">
                <a:ea typeface="微软雅黑" panose="020B0503020204020204" pitchFamily="34" charset="-122"/>
                <a:sym typeface="+mn-ea"/>
              </a:rPr>
              <a:t>(EWGS)</a:t>
            </a:r>
            <a:r>
              <a:rPr lang="zh-CN" altLang="en-US" dirty="0">
                <a:ea typeface="微软雅黑" panose="020B0503020204020204" pitchFamily="34" charset="-122"/>
                <a:sym typeface="+mn-ea"/>
              </a:rPr>
              <a:t>的步速标准为步行</a:t>
            </a:r>
            <a:r>
              <a:rPr lang="en-US" altLang="zh-CN" dirty="0">
                <a:ea typeface="微软雅黑" panose="020B0503020204020204" pitchFamily="34" charset="-122"/>
                <a:sym typeface="+mn-ea"/>
              </a:rPr>
              <a:t>6</a:t>
            </a:r>
            <a:r>
              <a:rPr lang="zh-CN" altLang="en-US" dirty="0">
                <a:ea typeface="微软雅黑" panose="020B0503020204020204" pitchFamily="34" charset="-122"/>
                <a:sym typeface="+mn-ea"/>
              </a:rPr>
              <a:t>米，</a:t>
            </a:r>
            <a:r>
              <a:rPr lang="zh-CN" altLang="en-US" dirty="0">
                <a:latin typeface="Times New Roman" panose="02020603050405020304" pitchFamily="18" charset="0"/>
                <a:ea typeface="微软雅黑" panose="020B0503020204020204" pitchFamily="34" charset="-122"/>
                <a:sym typeface="+mn-ea"/>
              </a:rPr>
              <a:t>≤</a:t>
            </a:r>
            <a:r>
              <a:rPr lang="en-US" altLang="zh-CN" dirty="0">
                <a:ea typeface="微软雅黑" panose="020B0503020204020204" pitchFamily="34" charset="-122"/>
                <a:sym typeface="+mn-ea"/>
              </a:rPr>
              <a:t>0.8m/s</a:t>
            </a:r>
            <a:r>
              <a:rPr lang="zh-CN" altLang="en-US" dirty="0">
                <a:ea typeface="微软雅黑" panose="020B0503020204020204" pitchFamily="34" charset="-122"/>
                <a:sym typeface="+mn-ea"/>
              </a:rPr>
              <a:t>为异常 </a:t>
            </a:r>
            <a:endParaRPr lang="zh-CN" altLang="en-US" dirty="0">
              <a:latin typeface="微软雅黑" panose="020B0503020204020204" pitchFamily="34" charset="-122"/>
              <a:ea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国际肌肉衰减症工作组</a:t>
            </a:r>
            <a:r>
              <a:rPr lang="en-US" altLang="zh-CN" dirty="0">
                <a:ea typeface="微软雅黑" panose="020B0503020204020204" pitchFamily="34" charset="-122"/>
                <a:sym typeface="+mn-ea"/>
              </a:rPr>
              <a:t>(IWGS)</a:t>
            </a:r>
            <a:r>
              <a:rPr lang="zh-CN" altLang="en-US" dirty="0">
                <a:ea typeface="微软雅黑" panose="020B0503020204020204" pitchFamily="34" charset="-122"/>
                <a:sym typeface="+mn-ea"/>
              </a:rPr>
              <a:t>及台湾地区的标准为步行</a:t>
            </a:r>
            <a:r>
              <a:rPr lang="en-US" altLang="zh-CN" dirty="0">
                <a:ea typeface="微软雅黑" panose="020B0503020204020204" pitchFamily="34" charset="-122"/>
                <a:sym typeface="+mn-ea"/>
              </a:rPr>
              <a:t>6</a:t>
            </a:r>
            <a:r>
              <a:rPr lang="zh-CN" altLang="en-US" dirty="0">
                <a:ea typeface="微软雅黑" panose="020B0503020204020204" pitchFamily="34" charset="-122"/>
                <a:sym typeface="+mn-ea"/>
              </a:rPr>
              <a:t>米，≤</a:t>
            </a:r>
            <a:r>
              <a:rPr lang="en-US" altLang="zh-CN" dirty="0">
                <a:ea typeface="微软雅黑" panose="020B0503020204020204" pitchFamily="34" charset="-122"/>
                <a:sym typeface="+mn-ea"/>
              </a:rPr>
              <a:t>1m/s</a:t>
            </a:r>
            <a:r>
              <a:rPr lang="zh-CN" altLang="en-US" dirty="0">
                <a:ea typeface="微软雅黑" panose="020B0503020204020204" pitchFamily="34" charset="-122"/>
                <a:sym typeface="+mn-ea"/>
              </a:rPr>
              <a:t>为异常</a:t>
            </a:r>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zh-CN" b="1" dirty="0">
                <a:ea typeface="微软雅黑" panose="020B0503020204020204" pitchFamily="34" charset="-122"/>
                <a:sym typeface="+mn-ea"/>
              </a:rPr>
              <a:t>（</a:t>
            </a:r>
            <a:r>
              <a:rPr lang="zh-CN" altLang="en-US" b="1" dirty="0">
                <a:ea typeface="微软雅黑" panose="020B0503020204020204" pitchFamily="34" charset="-122"/>
                <a:sym typeface="+mn-ea"/>
              </a:rPr>
              <a:t>二</a:t>
            </a:r>
            <a:r>
              <a:rPr lang="zh-CN" altLang="zh-CN" b="1" dirty="0">
                <a:ea typeface="微软雅黑" panose="020B0503020204020204" pitchFamily="34" charset="-122"/>
                <a:sym typeface="+mn-ea"/>
              </a:rPr>
              <a:t>）</a:t>
            </a:r>
            <a:r>
              <a:rPr lang="zh-CN" altLang="en-US" b="1" dirty="0">
                <a:ea typeface="微软雅黑" panose="020B0503020204020204" pitchFamily="34" charset="-122"/>
                <a:sym typeface="微软雅黑" panose="020B0503020204020204" pitchFamily="34" charset="-122"/>
              </a:rPr>
              <a:t>疾病分级</a:t>
            </a:r>
            <a:endParaRPr lang="zh-CN" altLang="en-US" dirty="0">
              <a:latin typeface="微软雅黑" panose="020B0503020204020204" pitchFamily="34" charset="-122"/>
              <a:ea typeface="微软雅黑" panose="020B0503020204020204" pitchFamily="34" charset="-122"/>
              <a:sym typeface="+mn-ea"/>
            </a:endParaRPr>
          </a:p>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肌肉衰减症前期（</a:t>
            </a:r>
            <a:r>
              <a:rPr lang="en-US" altLang="zh-CN" dirty="0">
                <a:ea typeface="微软雅黑" panose="020B0503020204020204" pitchFamily="34" charset="-122"/>
                <a:sym typeface="+mn-ea"/>
              </a:rPr>
              <a:t>presarcopenia</a:t>
            </a:r>
            <a:r>
              <a:rPr lang="zh-CN" altLang="en-US" dirty="0">
                <a:ea typeface="微软雅黑" panose="020B0503020204020204" pitchFamily="34" charset="-122"/>
                <a:sym typeface="+mn-ea"/>
              </a:rPr>
              <a:t>）：仅有肌肉质量减少，肌肉力量和躯体功能尚正常</a:t>
            </a:r>
            <a:endParaRPr lang="en-US" altLang="zh-CN" dirty="0">
              <a:latin typeface="微软雅黑" panose="020B0503020204020204" pitchFamily="34" charset="-122"/>
              <a:ea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肌肉衰减症（</a:t>
            </a:r>
            <a:r>
              <a:rPr lang="en-US" altLang="zh-CN" dirty="0">
                <a:ea typeface="微软雅黑" panose="020B0503020204020204" pitchFamily="34" charset="-122"/>
                <a:sym typeface="+mn-ea"/>
              </a:rPr>
              <a:t>sarcopenia</a:t>
            </a:r>
            <a:r>
              <a:rPr lang="zh-CN" altLang="en-US" dirty="0">
                <a:ea typeface="微软雅黑" panose="020B0503020204020204" pitchFamily="34" charset="-122"/>
                <a:sym typeface="+mn-ea"/>
              </a:rPr>
              <a:t>）：有肌肉质量减少，伴有肌肉力量或躯体功能下降</a:t>
            </a:r>
            <a:endParaRPr lang="zh-CN" altLang="en-US" dirty="0">
              <a:latin typeface="微软雅黑" panose="020B0503020204020204" pitchFamily="34" charset="-122"/>
              <a:ea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严重肌肉衰减症（</a:t>
            </a:r>
            <a:r>
              <a:rPr lang="en-US" altLang="zh-CN" dirty="0">
                <a:ea typeface="微软雅黑" panose="020B0503020204020204" pitchFamily="34" charset="-122"/>
                <a:sym typeface="+mn-ea"/>
              </a:rPr>
              <a:t>severe sarcopenia</a:t>
            </a:r>
            <a:r>
              <a:rPr lang="zh-CN" altLang="en-US" dirty="0">
                <a:ea typeface="微软雅黑" panose="020B0503020204020204" pitchFamily="34" charset="-122"/>
                <a:sym typeface="+mn-ea"/>
              </a:rPr>
              <a:t>）：肌肉质量、肌肉力量和躯体功能均有下降</a:t>
            </a:r>
            <a:endParaRPr lang="zh-CN" altLang="en-US" dirty="0">
              <a:latin typeface="微软雅黑" panose="020B0503020204020204" pitchFamily="34" charset="-122"/>
              <a:ea typeface="微软雅黑" panose="020B0503020204020204" pitchFamily="34" charset="-122"/>
            </a:endParaRPr>
          </a:p>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一、概述</a:t>
            </a:r>
            <a:endParaRPr lang="zh-CN" altLang="en-US"/>
          </a:p>
        </p:txBody>
      </p:sp>
      <p:sp>
        <p:nvSpPr>
          <p:cNvPr id="3" name="内容占位符 2"/>
          <p:cNvSpPr>
            <a:spLocks noGrp="1"/>
          </p:cNvSpPr>
          <p:nvPr>
            <p:ph idx="1"/>
          </p:nvPr>
        </p:nvSpPr>
        <p:spPr/>
        <p:txBody>
          <a:bodyPr/>
          <a:p>
            <a:pPr eaLnBrk="1" hangingPunct="1">
              <a:lnSpc>
                <a:spcPct val="200000"/>
              </a:lnSpc>
            </a:pPr>
            <a:r>
              <a:rPr lang="en-US" altLang="zh-CN" b="1" dirty="0">
                <a:ea typeface="微软雅黑" panose="020B0503020204020204" pitchFamily="34" charset="-122"/>
                <a:sym typeface="微软雅黑" panose="020B0503020204020204" pitchFamily="34" charset="-122"/>
              </a:rPr>
              <a:t>（一）定义</a:t>
            </a:r>
            <a:r>
              <a:rPr lang="zh-CN" altLang="en-US" dirty="0">
                <a:ea typeface="微软雅黑" panose="020B0503020204020204" pitchFamily="34" charset="-122"/>
                <a:sym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pPr>
            <a:r>
              <a:rPr lang="zh-CN" altLang="en-US" b="1" dirty="0">
                <a:ea typeface="微软雅黑" panose="020B0503020204020204" pitchFamily="34" charset="-122"/>
                <a:sym typeface="微软雅黑" panose="020B0503020204020204" pitchFamily="34" charset="-122"/>
              </a:rPr>
              <a:t>（二）分类　</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pPr>
            <a:r>
              <a:rPr lang="zh-CN" altLang="en-US" b="1" dirty="0">
                <a:ea typeface="微软雅黑" panose="020B0503020204020204" pitchFamily="34" charset="-122"/>
                <a:sym typeface="微软雅黑" panose="020B0503020204020204" pitchFamily="34" charset="-122"/>
              </a:rPr>
              <a:t>（三）老年人跌倒流行病学　</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pPr>
            <a:r>
              <a:rPr lang="zh-CN" altLang="en-US" b="1" dirty="0">
                <a:ea typeface="微软雅黑" panose="020B0503020204020204" pitchFamily="34" charset="-122"/>
                <a:sym typeface="微软雅黑" panose="020B0503020204020204" pitchFamily="34" charset="-122"/>
              </a:rPr>
              <a:t>（四）人体平衡的维持机制</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三、预防与康复治疗</a:t>
            </a:r>
            <a:endParaRPr lang="zh-CN" altLang="en-US"/>
          </a:p>
        </p:txBody>
      </p:sp>
      <p:sp>
        <p:nvSpPr>
          <p:cNvPr id="3" name="内容占位符 2"/>
          <p:cNvSpPr>
            <a:spLocks noGrp="1"/>
          </p:cNvSpPr>
          <p:nvPr>
            <p:ph idx="1"/>
          </p:nvPr>
        </p:nvSpPr>
        <p:spPr/>
        <p:txBody>
          <a:bodyPr/>
          <a:p>
            <a:pPr eaLnBrk="1" hangingPunct="1">
              <a:lnSpc>
                <a:spcPct val="150000"/>
              </a:lnSpc>
            </a:pPr>
            <a:r>
              <a:rPr lang="zh-CN" altLang="en-US" dirty="0">
                <a:ea typeface="微软雅黑" panose="020B0503020204020204" pitchFamily="34" charset="-122"/>
                <a:sym typeface="微软雅黑" panose="020B0503020204020204" pitchFamily="34" charset="-122"/>
              </a:rPr>
              <a:t>  肌肉衰减症的发生与多种因素有关，其中很多因素是不可逆的，预防需采用多元化的策略。常用干预方法有药物治疗（主要是睾酮与生长激素等）、抗阻训练、饮食营养治疗 。</a:t>
            </a:r>
            <a:endParaRPr lang="zh-CN" altLang="en-US" b="1" dirty="0">
              <a:ea typeface="微软雅黑" panose="020B0503020204020204" pitchFamily="34" charset="-122"/>
              <a:sym typeface="+mn-ea"/>
            </a:endParaRPr>
          </a:p>
          <a:p>
            <a:pPr eaLnBrk="1" hangingPunct="1">
              <a:lnSpc>
                <a:spcPct val="150000"/>
              </a:lnSpc>
            </a:pPr>
            <a:r>
              <a:rPr lang="zh-CN" altLang="en-US" b="1" dirty="0">
                <a:ea typeface="微软雅黑" panose="020B0503020204020204" pitchFamily="34" charset="-122"/>
                <a:sym typeface="+mn-ea"/>
              </a:rPr>
              <a:t>（一）预防和饮食治疗 </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pPr>
            <a:r>
              <a:rPr lang="zh-CN" altLang="en-US" b="1" dirty="0">
                <a:ea typeface="微软雅黑" panose="020B0503020204020204" pitchFamily="34" charset="-122"/>
                <a:sym typeface="+mn-ea"/>
              </a:rPr>
              <a:t>（二）药物治疗</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pPr>
            <a:r>
              <a:rPr lang="zh-CN" altLang="en-US" b="1" dirty="0">
                <a:ea typeface="微软雅黑" panose="020B0503020204020204" pitchFamily="34" charset="-122"/>
                <a:sym typeface="+mn-ea"/>
              </a:rPr>
              <a:t>（三）康复治疗</a:t>
            </a:r>
            <a:endParaRPr lang="zh-CN" altLang="en-US" b="1" dirty="0">
              <a:latin typeface="微软雅黑" panose="020B0503020204020204" pitchFamily="34" charset="-122"/>
              <a:ea typeface="微软雅黑" panose="020B0503020204020204" pitchFamily="34" charset="-122"/>
            </a:endParaRPr>
          </a:p>
          <a:p>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预防和饮食治疗</a:t>
            </a:r>
            <a:endParaRPr lang="zh-CN" altLang="en-US"/>
          </a:p>
        </p:txBody>
      </p:sp>
      <p:sp>
        <p:nvSpPr>
          <p:cNvPr id="3" name="内容占位符 2"/>
          <p:cNvSpPr>
            <a:spLocks noGrp="1"/>
          </p:cNvSpPr>
          <p:nvPr>
            <p:ph idx="1"/>
          </p:nvPr>
        </p:nvSpPr>
        <p:spPr/>
        <p:txBody>
          <a:bodyPr/>
          <a:p>
            <a:pPr eaLnBrk="1" hangingPunct="1">
              <a:lnSpc>
                <a:spcPct val="150000"/>
              </a:lnSpc>
              <a:buClr>
                <a:srgbClr val="FFC000"/>
              </a:buClr>
              <a:buFont typeface="Wingdings 2" panose="05020102010507070707" pitchFamily="18" charset="2"/>
            </a:pPr>
            <a:r>
              <a:rPr lang="zh-CN" altLang="en-US" dirty="0">
                <a:ea typeface="微软雅黑" panose="020B0503020204020204" pitchFamily="34" charset="-122"/>
                <a:sym typeface="+mn-ea"/>
              </a:rPr>
              <a:t>在预防和治疗肌肉衰减症方面，专家推荐：</a:t>
            </a:r>
            <a:endParaRPr lang="zh-CN" altLang="en-US" dirty="0">
              <a:ea typeface="微软雅黑" panose="020B0503020204020204" pitchFamily="34" charset="-122"/>
              <a:sym typeface="+mn-ea"/>
            </a:endParaRPr>
          </a:p>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能量供应25～35kcal（kg·d），保持体重稳定，避免体重过重或过低</a:t>
            </a:r>
            <a:endParaRPr lang="zh-CN" altLang="en-US" dirty="0">
              <a:latin typeface="微软雅黑" panose="020B0503020204020204" pitchFamily="34" charset="-122"/>
              <a:ea typeface="微软雅黑" panose="020B0503020204020204" pitchFamily="34" charset="-122"/>
              <a:sym typeface="+mn-ea"/>
            </a:endParaRPr>
          </a:p>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蛋白摄入量为</a:t>
            </a:r>
            <a:r>
              <a:rPr lang="en-US" altLang="zh-CN" dirty="0">
                <a:ea typeface="微软雅黑" panose="020B0503020204020204" pitchFamily="34" charset="-122"/>
                <a:sym typeface="+mn-ea"/>
              </a:rPr>
              <a:t>1</a:t>
            </a:r>
            <a:r>
              <a:rPr lang="zh-CN" altLang="en-US" dirty="0">
                <a:ea typeface="微软雅黑" panose="020B0503020204020204" pitchFamily="34" charset="-122"/>
                <a:sym typeface="+mn-ea"/>
              </a:rPr>
              <a:t>.0～1.5g/（kg·d），危重症病人则需要2g/（kg·d）</a:t>
            </a:r>
            <a:endParaRPr lang="zh-CN" altLang="en-US"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充足优质蛋白质。 </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en-US" altLang="zh-CN" b="1" dirty="0">
                <a:ea typeface="微软雅黑" panose="020B0503020204020204" pitchFamily="34" charset="-122"/>
                <a:sym typeface="+mn-ea"/>
              </a:rPr>
              <a:t>2.</a:t>
            </a:r>
            <a:r>
              <a:rPr lang="zh-CN" altLang="en-US" b="1" dirty="0">
                <a:ea typeface="微软雅黑" panose="020B0503020204020204" pitchFamily="34" charset="-122"/>
                <a:sym typeface="+mn-ea"/>
              </a:rPr>
              <a:t>补充乳清蛋白和亮氨酸。</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en-US" altLang="zh-CN" b="1" dirty="0">
                <a:ea typeface="微软雅黑" panose="020B0503020204020204" pitchFamily="34" charset="-122"/>
                <a:sym typeface="+mn-ea"/>
              </a:rPr>
              <a:t>3.</a:t>
            </a:r>
            <a:r>
              <a:rPr lang="zh-CN" altLang="en-US" b="1" dirty="0">
                <a:ea typeface="微软雅黑" panose="020B0503020204020204" pitchFamily="34" charset="-122"/>
                <a:sym typeface="+mn-ea"/>
              </a:rPr>
              <a:t>有合并症的老年人需要肠内营养支持。</a:t>
            </a: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buClr>
                <a:srgbClr val="FF0000"/>
              </a:buClr>
            </a:pPr>
            <a:r>
              <a:rPr lang="en-US" altLang="zh-CN" b="1" dirty="0">
                <a:ea typeface="微软雅黑" panose="020B0503020204020204" pitchFamily="34" charset="-122"/>
                <a:sym typeface="+mn-ea"/>
              </a:rPr>
              <a:t>4.</a:t>
            </a:r>
            <a:r>
              <a:rPr lang="zh-CN" altLang="en-US" b="1" dirty="0">
                <a:ea typeface="微软雅黑" panose="020B0503020204020204" pitchFamily="34" charset="-122"/>
                <a:sym typeface="+mn-ea"/>
              </a:rPr>
              <a:t>补充维生素</a:t>
            </a:r>
            <a:r>
              <a:rPr lang="en-US" altLang="zh-CN" b="1" dirty="0">
                <a:ea typeface="微软雅黑" panose="020B0503020204020204" pitchFamily="34" charset="-122"/>
                <a:sym typeface="+mn-ea"/>
              </a:rPr>
              <a:t>D</a:t>
            </a:r>
            <a:r>
              <a:rPr lang="zh-CN" altLang="en-US" b="1" dirty="0">
                <a:ea typeface="微软雅黑" panose="020B0503020204020204" pitchFamily="34" charset="-122"/>
                <a:sym typeface="+mn-ea"/>
              </a:rPr>
              <a:t>及抗氧化营养素补充维生素</a:t>
            </a:r>
            <a:r>
              <a:rPr lang="en-US" altLang="zh-CN" b="1" dirty="0">
                <a:ea typeface="微软雅黑" panose="020B0503020204020204" pitchFamily="34" charset="-122"/>
                <a:sym typeface="+mn-ea"/>
              </a:rPr>
              <a:t>D</a:t>
            </a:r>
            <a:r>
              <a:rPr lang="zh-CN" altLang="en-US" b="1" dirty="0">
                <a:ea typeface="微软雅黑" panose="020B0503020204020204" pitchFamily="34" charset="-122"/>
                <a:sym typeface="+mn-ea"/>
              </a:rPr>
              <a:t>及抗氧化营养素。</a:t>
            </a:r>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药物治疗</a:t>
            </a:r>
            <a:endParaRPr lang="zh-CN" altLang="en-US"/>
          </a:p>
        </p:txBody>
      </p:sp>
      <p:sp>
        <p:nvSpPr>
          <p:cNvPr id="3" name="内容占位符 2"/>
          <p:cNvSpPr>
            <a:spLocks noGrp="1"/>
          </p:cNvSpPr>
          <p:nvPr>
            <p:ph idx="1"/>
          </p:nvPr>
        </p:nvSpPr>
        <p:spPr/>
        <p:txBody>
          <a:bodyPr/>
          <a:p>
            <a:r>
              <a:rPr lang="zh-CN" altLang="en-US" b="1" dirty="0">
                <a:ea typeface="微软雅黑" panose="020B0503020204020204" pitchFamily="34" charset="-122"/>
                <a:sym typeface="+mn-ea"/>
              </a:rPr>
              <a:t>激素对于肌肉蛋白质的功能与结构均具有重要的调控作用，包括使用睾酮、雄激素、雌激素、生长激素等。</a:t>
            </a:r>
            <a:endParaRPr lang="zh-CN" altLang="en-US" b="1" dirty="0">
              <a:latin typeface="微软雅黑" panose="020B0503020204020204" pitchFamily="34" charset="-122"/>
              <a:ea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睾酮可以使肌肉蛋白质合成的增加和肌肉质量的代谢 </a:t>
            </a:r>
            <a:endParaRPr lang="en-US" altLang="zh-CN" dirty="0">
              <a:latin typeface="微软雅黑" panose="020B0503020204020204" pitchFamily="34" charset="-122"/>
              <a:ea typeface="微软雅黑" panose="020B0503020204020204" pitchFamily="34" charset="-122"/>
              <a:sym typeface="+mn-ea"/>
            </a:endParaRPr>
          </a:p>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雄激素治疗可以增加机体肌肉质量和握力 </a:t>
            </a:r>
            <a:endParaRPr lang="en-US" altLang="zh-CN" dirty="0">
              <a:latin typeface="微软雅黑" panose="020B0503020204020204" pitchFamily="34" charset="-122"/>
              <a:ea typeface="微软雅黑" panose="020B0503020204020204" pitchFamily="34" charset="-122"/>
              <a:sym typeface="+mn-ea"/>
            </a:endParaRPr>
          </a:p>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雌激素替代可能减缓肌肉衰减 </a:t>
            </a:r>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康复治疗</a:t>
            </a:r>
            <a:endParaRPr lang="zh-CN" altLang="en-US"/>
          </a:p>
        </p:txBody>
      </p:sp>
      <p:sp>
        <p:nvSpPr>
          <p:cNvPr id="3" name="内容占位符 2"/>
          <p:cNvSpPr>
            <a:spLocks noGrp="1"/>
          </p:cNvSpPr>
          <p:nvPr>
            <p:ph idx="1"/>
          </p:nvPr>
        </p:nvSpPr>
        <p:spPr/>
        <p:txBody>
          <a:bodyPr/>
          <a:p>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抗阻训练</a:t>
            </a:r>
            <a:endParaRPr lang="zh-CN" altLang="en-US" b="1" dirty="0">
              <a:latin typeface="微软雅黑" panose="020B0503020204020204" pitchFamily="34" charset="-122"/>
              <a:ea typeface="微软雅黑" panose="020B0503020204020204" pitchFamily="34" charset="-122"/>
            </a:endParaRPr>
          </a:p>
          <a:p>
            <a:r>
              <a:rPr lang="en-US" altLang="zh-CN" b="1" dirty="0">
                <a:ea typeface="微软雅黑" panose="020B0503020204020204" pitchFamily="34" charset="-122"/>
                <a:sym typeface="+mn-ea"/>
              </a:rPr>
              <a:t>2.</a:t>
            </a:r>
            <a:r>
              <a:rPr lang="zh-CN" altLang="en-US" b="1" dirty="0">
                <a:ea typeface="微软雅黑" panose="020B0503020204020204" pitchFamily="34" charset="-122"/>
                <a:sym typeface="+mn-ea"/>
              </a:rPr>
              <a:t>有氧训练</a:t>
            </a:r>
            <a:endParaRPr lang="zh-CN" altLang="en-US" b="1" dirty="0">
              <a:ea typeface="微软雅黑" panose="020B0503020204020204" pitchFamily="34" charset="-122"/>
              <a:sym typeface="+mn-ea"/>
            </a:endParaRPr>
          </a:p>
          <a:p>
            <a:r>
              <a:rPr lang="en-US" altLang="zh-CN" b="1" dirty="0">
                <a:latin typeface="Arial" panose="020B0604020202020204" pitchFamily="34" charset="0"/>
                <a:ea typeface="微软雅黑" panose="020B0503020204020204" pitchFamily="34" charset="-122"/>
                <a:sym typeface="+mn-ea"/>
              </a:rPr>
              <a:t>3.</a:t>
            </a:r>
            <a:r>
              <a:rPr lang="zh-CN" altLang="en-US" b="1" dirty="0">
                <a:latin typeface="Arial" panose="020B0604020202020204" pitchFamily="34" charset="0"/>
                <a:ea typeface="微软雅黑" panose="020B0503020204020204" pitchFamily="34" charset="-122"/>
                <a:sym typeface="+mn-ea"/>
              </a:rPr>
              <a:t>快速力量训练</a:t>
            </a:r>
            <a:endParaRPr lang="zh-CN" altLang="en-US" b="1" dirty="0">
              <a:latin typeface="Arial" panose="020B0604020202020204" pitchFamily="34" charset="0"/>
              <a:ea typeface="微软雅黑" panose="020B0503020204020204" pitchFamily="34" charset="-122"/>
              <a:sym typeface="+mn-ea"/>
            </a:endParaRPr>
          </a:p>
          <a:p>
            <a:r>
              <a:rPr lang="zh-CN" altLang="en-US" dirty="0">
                <a:ea typeface="微软雅黑" panose="020B0503020204020204" pitchFamily="34" charset="-122"/>
                <a:sym typeface="+mn-ea"/>
              </a:rPr>
              <a:t>快速抗阻训练是老年人提高快速力量的有效手段，在每次进行力量练习时，以尽可能快的速度进行向心收缩，然后以较慢的速度（</a:t>
            </a:r>
            <a:r>
              <a:rPr lang="en-US" altLang="zh-CN" dirty="0">
                <a:ea typeface="微软雅黑" panose="020B0503020204020204" pitchFamily="34" charset="-122"/>
                <a:sym typeface="+mn-ea"/>
              </a:rPr>
              <a:t>2s</a:t>
            </a:r>
            <a:r>
              <a:rPr lang="zh-CN" altLang="en-US" dirty="0">
                <a:ea typeface="微软雅黑" panose="020B0503020204020204" pitchFamily="34" charset="-122"/>
                <a:sym typeface="+mn-ea"/>
              </a:rPr>
              <a:t>左右）进行离心收缩。在为老年人设计运动方案时应适当考虑一些快速抗阻训练</a:t>
            </a:r>
            <a:endParaRPr lang="zh-CN" altLang="en-US" dirty="0">
              <a:ea typeface="微软雅黑" panose="020B0503020204020204" pitchFamily="34" charset="-122"/>
              <a:sym typeface="+mn-ea"/>
            </a:endParaRPr>
          </a:p>
          <a:p>
            <a:r>
              <a:rPr lang="en-US" altLang="zh-CN" b="1"/>
              <a:t>4.BFR血流限制训练（Blood Flow Restriction）是在加压限制或短时间限制静脉血流量的条件下，以较小的训练强度刺激肌肉生长、改善肌肉功能的一种新的训练方法。这项运动方式的特点是在肢体血流限制下，即使是低强度的运动训练也能显著增加肌肉力量、促进肌肉肥大。由于高强度运动在老年人和肌肉骨骼或神经系统疾病患者中往往很难实现，因此其应用还具有相当大的临床意义。</a:t>
            </a:r>
            <a:endParaRPr lang="en-US" altLang="zh-CN" b="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en-US" altLang="zh-CN" b="1" dirty="0">
                <a:ea typeface="微软雅黑" panose="020B0503020204020204" pitchFamily="34" charset="-122"/>
                <a:sym typeface="+mn-ea"/>
              </a:rPr>
              <a:t>4.</a:t>
            </a:r>
            <a:r>
              <a:rPr lang="zh-CN" altLang="en-US" b="1" dirty="0">
                <a:ea typeface="微软雅黑" panose="020B0503020204020204" pitchFamily="34" charset="-122"/>
                <a:sym typeface="+mn-ea"/>
              </a:rPr>
              <a:t>运动训练指南</a:t>
            </a:r>
            <a:r>
              <a:rPr lang="zh-CN" altLang="en-US" dirty="0">
                <a:ea typeface="微软雅黑" panose="020B0503020204020204" pitchFamily="34" charset="-122"/>
                <a:sym typeface="+mn-ea"/>
              </a:rPr>
              <a:t> </a:t>
            </a:r>
            <a:endParaRPr lang="zh-CN" altLang="en-US" dirty="0">
              <a:latin typeface="微软雅黑" panose="020B0503020204020204" pitchFamily="34" charset="-122"/>
              <a:ea typeface="微软雅黑" panose="020B0503020204020204" pitchFamily="34" charset="-122"/>
            </a:endParaRPr>
          </a:p>
          <a:p>
            <a:r>
              <a:rPr lang="zh-CN" altLang="en-US" dirty="0">
                <a:ea typeface="微软雅黑" panose="020B0503020204020204" pitchFamily="34" charset="-122"/>
                <a:sym typeface="+mn-ea"/>
              </a:rPr>
              <a:t>肌肉衰减症病人进行运动锻炼需要明确运动的数和量。老年人进行运动锻炼应该有一个推荐的体力活动水平的训练计划，依据运动强度、运动持续的时间、运动频率，循序渐进地达到所建议的训练水平</a:t>
            </a:r>
            <a:endParaRPr lang="zh-CN" altLang="en-US" dirty="0">
              <a:ea typeface="微软雅黑" panose="020B0503020204020204" pitchFamily="34" charset="-122"/>
              <a:sym typeface="+mn-ea"/>
            </a:endParaRPr>
          </a:p>
          <a:p>
            <a:r>
              <a:rPr lang="zh-CN" altLang="en-US" dirty="0">
                <a:ea typeface="微软雅黑" panose="020B0503020204020204" pitchFamily="34" charset="-122"/>
                <a:sym typeface="+mn-ea"/>
              </a:rPr>
              <a:t>FITT是频度（Frequency）、强度（Intensity）、时间(Time)和类型（Type）   </a:t>
            </a:r>
            <a:endParaRPr lang="zh-CN" altLang="en-US" dirty="0">
              <a:ea typeface="微软雅黑" panose="020B0503020204020204" pitchFamily="34" charset="-122"/>
              <a:sym typeface="+mn-ea"/>
            </a:endParaRPr>
          </a:p>
          <a:p>
            <a:pPr marL="342900" indent="-342900" eaLnBrk="1" hangingPunct="1">
              <a:lnSpc>
                <a:spcPct val="200000"/>
              </a:lnSpc>
              <a:buClr>
                <a:srgbClr val="FFC000"/>
              </a:buClr>
              <a:buFont typeface="Wingdings 2" panose="05020102010507070707" pitchFamily="18" charset="2"/>
              <a:buChar char="³"/>
            </a:pPr>
            <a:r>
              <a:rPr lang="zh-CN" altLang="en-US" dirty="0">
                <a:ea typeface="微软雅黑" panose="020B0503020204020204" pitchFamily="34" charset="-122"/>
                <a:sym typeface="+mn-ea"/>
              </a:rPr>
              <a:t>每周有</a:t>
            </a:r>
            <a:r>
              <a:rPr lang="en-US" altLang="zh-CN" dirty="0">
                <a:ea typeface="微软雅黑" panose="020B0503020204020204" pitchFamily="34" charset="-122"/>
                <a:sym typeface="+mn-ea"/>
              </a:rPr>
              <a:t>5</a:t>
            </a:r>
            <a:r>
              <a:rPr lang="zh-CN" altLang="en-US" dirty="0">
                <a:ea typeface="微软雅黑" panose="020B0503020204020204" pitchFamily="34" charset="-122"/>
                <a:sym typeface="+mn-ea"/>
              </a:rPr>
              <a:t>天进行</a:t>
            </a:r>
            <a:r>
              <a:rPr lang="en-US" altLang="zh-CN" dirty="0">
                <a:ea typeface="微软雅黑" panose="020B0503020204020204" pitchFamily="34" charset="-122"/>
                <a:sym typeface="+mn-ea"/>
              </a:rPr>
              <a:t>30min</a:t>
            </a:r>
            <a:r>
              <a:rPr lang="zh-CN" altLang="en-US" dirty="0">
                <a:ea typeface="微软雅黑" panose="020B0503020204020204" pitchFamily="34" charset="-122"/>
                <a:sym typeface="+mn-ea"/>
              </a:rPr>
              <a:t>中等强度或每周有</a:t>
            </a:r>
            <a:r>
              <a:rPr lang="en-US" altLang="zh-CN" dirty="0">
                <a:ea typeface="微软雅黑" panose="020B0503020204020204" pitchFamily="34" charset="-122"/>
                <a:sym typeface="+mn-ea"/>
              </a:rPr>
              <a:t>3</a:t>
            </a:r>
            <a:r>
              <a:rPr lang="zh-CN" altLang="en-US" dirty="0">
                <a:ea typeface="微软雅黑" panose="020B0503020204020204" pitchFamily="34" charset="-122"/>
                <a:sym typeface="+mn-ea"/>
              </a:rPr>
              <a:t>天进行</a:t>
            </a:r>
            <a:r>
              <a:rPr lang="en-US" altLang="zh-CN" dirty="0">
                <a:ea typeface="微软雅黑" panose="020B0503020204020204" pitchFamily="34" charset="-122"/>
                <a:sym typeface="+mn-ea"/>
              </a:rPr>
              <a:t>20min</a:t>
            </a:r>
            <a:r>
              <a:rPr lang="zh-CN" altLang="en-US" dirty="0">
                <a:ea typeface="微软雅黑" panose="020B0503020204020204" pitchFamily="34" charset="-122"/>
                <a:sym typeface="+mn-ea"/>
              </a:rPr>
              <a:t>大强度的有氧运动  </a:t>
            </a:r>
            <a:endParaRPr lang="zh-CN" altLang="en-US" dirty="0">
              <a:latin typeface="微软雅黑" panose="020B0503020204020204" pitchFamily="34" charset="-122"/>
              <a:ea typeface="微软雅黑" panose="020B0503020204020204" pitchFamily="34" charset="-122"/>
            </a:endParaRPr>
          </a:p>
          <a:p>
            <a:pPr marL="342900" indent="-342900" eaLnBrk="1" hangingPunct="1">
              <a:lnSpc>
                <a:spcPct val="200000"/>
              </a:lnSpc>
              <a:buClr>
                <a:srgbClr val="FFC000"/>
              </a:buClr>
              <a:buFont typeface="Wingdings 2" panose="05020102010507070707" pitchFamily="18" charset="2"/>
              <a:buChar char="³"/>
            </a:pPr>
            <a:r>
              <a:rPr lang="zh-CN" altLang="en-US" dirty="0">
                <a:ea typeface="微软雅黑" panose="020B0503020204020204" pitchFamily="34" charset="-122"/>
                <a:sym typeface="+mn-ea"/>
              </a:rPr>
              <a:t>应该尽可能早地开始抗阻训练，以获得理想的抗阻训练效益 </a:t>
            </a:r>
            <a:endParaRPr lang="zh-CN" altLang="en-US" dirty="0">
              <a:latin typeface="微软雅黑" panose="020B0503020204020204" pitchFamily="34" charset="-122"/>
              <a:ea typeface="微软雅黑" panose="020B0503020204020204" pitchFamily="34" charset="-122"/>
            </a:endParaRPr>
          </a:p>
          <a:p>
            <a:pPr marL="342900" indent="-342900" eaLnBrk="1" hangingPunct="1">
              <a:lnSpc>
                <a:spcPct val="200000"/>
              </a:lnSpc>
              <a:buClr>
                <a:srgbClr val="FFC000"/>
              </a:buClr>
              <a:buFont typeface="Wingdings 2" panose="05020102010507070707" pitchFamily="18" charset="2"/>
              <a:buChar char="³"/>
            </a:pPr>
            <a:r>
              <a:rPr lang="zh-CN" altLang="en-US" dirty="0">
                <a:ea typeface="微软雅黑" panose="020B0503020204020204" pitchFamily="34" charset="-122"/>
                <a:sym typeface="+mn-ea"/>
              </a:rPr>
              <a:t>设计抗阻训练计划时，还应该适当涉及快速力量训练的内容 </a:t>
            </a:r>
            <a:endParaRPr lang="en-US" altLang="zh-CN"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2226" name="TextBox 2"/>
          <p:cNvSpPr txBox="1"/>
          <p:nvPr/>
        </p:nvSpPr>
        <p:spPr>
          <a:xfrm>
            <a:off x="1332548" y="1385570"/>
            <a:ext cx="7199312" cy="368300"/>
          </a:xfrm>
          <a:prstGeom prst="rect">
            <a:avLst/>
          </a:prstGeom>
          <a:noFill/>
          <a:ln w="9525">
            <a:noFill/>
          </a:ln>
        </p:spPr>
        <p:txBody>
          <a:bodyPr>
            <a:spAutoFit/>
          </a:bodyPr>
          <a:p>
            <a:pPr algn="ctr" eaLnBrk="1" hangingPunct="1">
              <a:buClr>
                <a:srgbClr val="FF0000"/>
              </a:buClr>
            </a:pPr>
            <a:r>
              <a:rPr lang="zh-CN" altLang="en-US" b="1" dirty="0">
                <a:solidFill>
                  <a:srgbClr val="FF0000"/>
                </a:solidFill>
                <a:latin typeface="Arial" panose="020B0604020202020204" pitchFamily="34" charset="0"/>
                <a:ea typeface="微软雅黑" panose="020B0503020204020204" pitchFamily="34" charset="-122"/>
              </a:rPr>
              <a:t>运动训练指南</a:t>
            </a:r>
            <a:endParaRPr lang="zh-CN" altLang="en-US" b="1" dirty="0">
              <a:solidFill>
                <a:srgbClr val="FF0000"/>
              </a:solidFill>
              <a:latin typeface="Arial" panose="020B0604020202020204" pitchFamily="34" charset="0"/>
              <a:ea typeface="微软雅黑" panose="020B0503020204020204" pitchFamily="34" charset="-122"/>
            </a:endParaRPr>
          </a:p>
        </p:txBody>
      </p:sp>
      <p:graphicFrame>
        <p:nvGraphicFramePr>
          <p:cNvPr id="63513" name="Group 25"/>
          <p:cNvGraphicFramePr>
            <a:graphicFrameLocks noGrp="1"/>
          </p:cNvGraphicFramePr>
          <p:nvPr>
            <p:custDataLst>
              <p:tags r:id="rId1"/>
            </p:custDataLst>
          </p:nvPr>
        </p:nvGraphicFramePr>
        <p:xfrm>
          <a:off x="1055688" y="1844675"/>
          <a:ext cx="8353425" cy="4305542"/>
        </p:xfrm>
        <a:graphic>
          <a:graphicData uri="http://schemas.openxmlformats.org/drawingml/2006/table">
            <a:tbl>
              <a:tblPr/>
              <a:tblGrid>
                <a:gridCol w="1872264"/>
                <a:gridCol w="1757623"/>
                <a:gridCol w="2768859"/>
                <a:gridCol w="1954679"/>
              </a:tblGrid>
              <a:tr h="506730">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运动方式</a:t>
                      </a:r>
                      <a:endParaRPr kumimoji="0" lang="zh-CN" altLang="en-US" sz="3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3" marR="91443" marT="45727" marB="45727"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运动频率</a:t>
                      </a:r>
                      <a:endParaRPr kumimoji="0" lang="zh-CN" altLang="en-US" sz="3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3" marR="91443" marT="45727" marB="45727"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运动强度</a:t>
                      </a:r>
                      <a:endParaRPr kumimoji="0" lang="zh-CN" altLang="en-US" sz="3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3" marR="91443" marT="45727" marB="45727"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持续时间</a:t>
                      </a: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组数</a:t>
                      </a:r>
                      <a:endParaRPr kumimoji="0" lang="zh-CN" altLang="en-US" sz="3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3" marR="91443" marT="45727" marB="45727"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833">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有氧运动</a:t>
                      </a:r>
                      <a:endParaRPr kumimoji="0" lang="zh-CN" altLang="en-US" sz="3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3" marR="91443" marT="45727" marB="4572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每周至少</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次中等强度的运动或</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次大强度运动</a:t>
                      </a:r>
                      <a:endParaRPr kumimoji="0" lang="zh-CN" altLang="en-US" sz="3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3" marR="91443" marT="45727" marB="4572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中等强度，</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10</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分制的</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5~6 </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分（呼吸频率和心率有明显增加）大强度，</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10</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分制的</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7~8 </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分（呼吸频率和心率有非常显著性的增加）</a:t>
                      </a:r>
                      <a:endParaRPr kumimoji="0" lang="zh-CN" altLang="en-US" sz="3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3" marR="91443" marT="45727" marB="4572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每天</a:t>
                      </a: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中等强度的体力活动累计时间至少不低</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于</a:t>
                      </a: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30 min</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，每次体力活动的时间不少于</a:t>
                      </a: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 min</a:t>
                      </a:r>
                      <a:endParaRPr kumimoji="0" lang="en-US" altLang="zh-CN" sz="3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3" marR="91443" marT="45727" marB="4572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554392">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抗</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阻运动</a:t>
                      </a: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涉及大肌肉群的抗阻运动（自由重量或力量训练器械）</a:t>
                      </a:r>
                      <a:endParaRPr kumimoji="0" lang="zh-CN" altLang="en-US" sz="3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3" marR="91443" marT="45727" marB="45727" anchor="ctr" horzOverflow="overflow">
                    <a:lnL>
                      <a:noFill/>
                    </a:lnL>
                    <a:lnR>
                      <a:noFill/>
                    </a:lnR>
                    <a:lnT>
                      <a:noFill/>
                    </a:lnT>
                    <a:lnB>
                      <a:noFill/>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每周至少</a:t>
                      </a: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次</a:t>
                      </a:r>
                      <a:endParaRPr kumimoji="0" lang="zh-CN" altLang="en-US" sz="3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3" marR="91443" marT="45727" marB="45727" anchor="ctr" horzOverflow="overflow">
                    <a:lnL>
                      <a:noFill/>
                    </a:lnL>
                    <a:lnR>
                      <a:noFill/>
                    </a:lnR>
                    <a:lnT>
                      <a:noFill/>
                    </a:lnT>
                    <a:lnB>
                      <a:noFill/>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60~80%</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的</a:t>
                      </a:r>
                      <a:r>
                        <a:rPr kumimoji="0" lang="en-US" altLang="zh-CN" sz="16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1RM</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重量，慢速到中等速度</a:t>
                      </a:r>
                      <a:endParaRPr kumimoji="0" lang="zh-CN" altLang="en-US" sz="3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3" marR="91443" marT="45727" marB="45727" anchor="ctr" horzOverflow="overflow">
                    <a:lnL>
                      <a:noFill/>
                    </a:lnL>
                    <a:lnR>
                      <a:noFill/>
                    </a:lnR>
                    <a:lnT>
                      <a:noFill/>
                    </a:lnT>
                    <a:lnB>
                      <a:noFill/>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8~10</a:t>
                      </a: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个练习动作，每个练习动作</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1-3</a:t>
                      </a: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组，每个练习动作重复</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8~12</a:t>
                      </a: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次，（组间间歇时间</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1~3 min</a:t>
                      </a: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3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3" marR="91443" marT="45727" marB="45727" anchor="ctr" horzOverflow="overflow">
                    <a:lnL>
                      <a:noFill/>
                    </a:lnL>
                    <a:lnR>
                      <a:noFill/>
                    </a:lnR>
                    <a:lnT>
                      <a:noFill/>
                    </a:lnT>
                    <a:lnB>
                      <a:noFill/>
                    </a:lnB>
                    <a:lnTlToBr>
                      <a:noFill/>
                    </a:lnTlToBr>
                    <a:lnBlToTr>
                      <a:noFill/>
                    </a:lnBlToTr>
                    <a:noFill/>
                  </a:tcPr>
                </a:tc>
              </a:tr>
              <a:tr h="933587">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快速力量练习仅在抗阻练习后进行</a:t>
                      </a:r>
                      <a:endParaRPr kumimoji="0" lang="zh-CN" altLang="en-US" sz="3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3" marR="91443" marT="45727" marB="4572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每周</a:t>
                      </a: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次</a:t>
                      </a:r>
                      <a:endParaRPr kumimoji="0" lang="zh-CN" altLang="en-US" sz="3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3" marR="91443" marT="45727" marB="4572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轻到中等负荷（</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30%~60%</a:t>
                      </a: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的</a:t>
                      </a:r>
                      <a:r>
                        <a:rPr kumimoji="0" lang="en-US" altLang="zh-CN" sz="16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1RM</a:t>
                      </a: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重量）高速度重复</a:t>
                      </a:r>
                      <a:endParaRPr kumimoji="0" lang="zh-CN" altLang="en-US" sz="3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3" marR="91443" marT="45727" marB="4572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每个练习动作</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1~3</a:t>
                      </a: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组，重复</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6~10</a:t>
                      </a: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次</a:t>
                      </a:r>
                      <a:endParaRPr kumimoji="0" lang="zh-CN" altLang="en-US" sz="3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3" marR="91443" marT="45727" marB="4572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圆角 79"/>
          <p:cNvSpPr/>
          <p:nvPr/>
        </p:nvSpPr>
        <p:spPr>
          <a:xfrm>
            <a:off x="1587819" y="2455755"/>
            <a:ext cx="9016363" cy="2899595"/>
          </a:xfrm>
          <a:prstGeom prst="roundRect">
            <a:avLst>
              <a:gd name="adj" fmla="val 4424"/>
            </a:avLst>
          </a:prstGeom>
          <a:solidFill>
            <a:schemeClr val="bg1"/>
          </a:solidFill>
          <a:ln>
            <a:noFill/>
          </a:ln>
          <a:effectLst>
            <a:outerShdw blurRad="381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1611234" y="3386290"/>
            <a:ext cx="8944132" cy="997902"/>
          </a:xfrm>
          <a:prstGeom prst="rect">
            <a:avLst/>
          </a:prstGeom>
          <a:effectLst>
            <a:outerShdw blurRad="63500" sx="102000" sy="102000" algn="ctr" rotWithShape="0">
              <a:prstClr val="black">
                <a:alpha val="40000"/>
              </a:prstClr>
            </a:outerShdw>
          </a:effectLst>
        </p:spPr>
        <p:txBody>
          <a:bodyPr wrap="square">
            <a:spAutoFit/>
            <a:scene3d>
              <a:camera prst="orthographicFront"/>
              <a:lightRig rig="threePt" dir="t"/>
            </a:scene3d>
          </a:bodyPr>
          <a:lstStyle/>
          <a:p>
            <a:pPr algn="ctr">
              <a:lnSpc>
                <a:spcPct val="120000"/>
              </a:lnSpc>
              <a:defRPr/>
            </a:pPr>
            <a:r>
              <a:rPr lang="zh-CN" altLang="en-US" sz="5400" b="1" spc="3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mn-ea"/>
                <a:sym typeface="Arial" panose="020B0604020202020204" pitchFamily="34" charset="0"/>
              </a:rPr>
              <a:t>谢谢</a:t>
            </a:r>
            <a:endParaRPr lang="zh-CN" altLang="en-US" sz="5400" b="1" spc="3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en-US" dirty="0">
                <a:latin typeface="微软雅黑" panose="020B0503020204020204" pitchFamily="34" charset="-122"/>
                <a:ea typeface="微软雅黑" panose="020B0503020204020204" pitchFamily="34" charset="-122"/>
                <a:sym typeface="微软雅黑" panose="020B0503020204020204" pitchFamily="34" charset="-122"/>
              </a:rPr>
              <a:t>定义</a:t>
            </a:r>
            <a:endParaRPr lang="zh-CN" altLang="en-US"/>
          </a:p>
        </p:txBody>
      </p:sp>
      <p:sp>
        <p:nvSpPr>
          <p:cNvPr id="3" name="内容占位符 2"/>
          <p:cNvSpPr>
            <a:spLocks noGrp="1"/>
          </p:cNvSpPr>
          <p:nvPr>
            <p:ph idx="1"/>
          </p:nvPr>
        </p:nvSpPr>
        <p:spPr/>
        <p:txBody>
          <a:bodyPr/>
          <a:p>
            <a:pPr marL="285750" indent="-285750" eaLnBrk="1" hangingPunct="1">
              <a:lnSpc>
                <a:spcPct val="150000"/>
              </a:lnSpc>
              <a:buClr>
                <a:srgbClr val="FFC000"/>
              </a:buClr>
              <a:buFont typeface="Wingdings 2" panose="05020102010507070707" pitchFamily="18" charset="2"/>
            </a:pPr>
            <a:r>
              <a:rPr lang="en-US" altLang="zh-CN" b="1" dirty="0">
                <a:ea typeface="微软雅黑" panose="020B0503020204020204" pitchFamily="34" charset="-122"/>
                <a:sym typeface="微软雅黑" panose="020B0503020204020204" pitchFamily="34" charset="-122"/>
              </a:rPr>
              <a:t>1.平衡（balance）  </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pPr>
            <a:r>
              <a:rPr lang="en-US" altLang="zh-CN" dirty="0">
                <a:ea typeface="微软雅黑" panose="020B0503020204020204" pitchFamily="34" charset="-122"/>
                <a:sym typeface="微软雅黑" panose="020B0503020204020204" pitchFamily="34" charset="-122"/>
              </a:rPr>
              <a:t>   </a:t>
            </a:r>
            <a:r>
              <a:rPr lang="en-US" altLang="zh-CN" dirty="0">
                <a:solidFill>
                  <a:srgbClr val="FF0000"/>
                </a:solidFill>
                <a:ea typeface="微软雅黑" panose="020B0503020204020204" pitchFamily="34" charset="-122"/>
                <a:sym typeface="微软雅黑" panose="020B0503020204020204" pitchFamily="34" charset="-122"/>
              </a:rPr>
              <a:t>→</a:t>
            </a:r>
            <a:r>
              <a:rPr lang="en-US" altLang="zh-CN" dirty="0">
                <a:ea typeface="微软雅黑" panose="020B0503020204020204" pitchFamily="34" charset="-122"/>
                <a:sym typeface="微软雅黑" panose="020B0503020204020204" pitchFamily="34" charset="-122"/>
              </a:rPr>
              <a:t>是指身体保持一种姿势以及在运动或受到外力作用时自动调整并维持姿势的能力。</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pPr>
            <a:r>
              <a:rPr lang="en-US" altLang="zh-CN" b="1" dirty="0">
                <a:ea typeface="微软雅黑" panose="020B0503020204020204" pitchFamily="34" charset="-122"/>
                <a:sym typeface="微软雅黑" panose="020B0503020204020204" pitchFamily="34" charset="-122"/>
              </a:rPr>
              <a:t>2.姿势（posture）  </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pPr>
            <a:r>
              <a:rPr lang="en-US" altLang="zh-CN" dirty="0">
                <a:ea typeface="微软雅黑" panose="020B0503020204020204" pitchFamily="34" charset="-122"/>
                <a:sym typeface="微软雅黑" panose="020B0503020204020204" pitchFamily="34" charset="-122"/>
              </a:rPr>
              <a:t>   </a:t>
            </a:r>
            <a:r>
              <a:rPr lang="en-US" altLang="zh-CN" dirty="0">
                <a:solidFill>
                  <a:srgbClr val="FF0000"/>
                </a:solidFill>
                <a:ea typeface="微软雅黑" panose="020B0503020204020204" pitchFamily="34" charset="-122"/>
                <a:sym typeface="微软雅黑" panose="020B0503020204020204" pitchFamily="34" charset="-122"/>
              </a:rPr>
              <a:t>→</a:t>
            </a:r>
            <a:r>
              <a:rPr lang="en-US" altLang="zh-CN" dirty="0">
                <a:ea typeface="微软雅黑" panose="020B0503020204020204" pitchFamily="34" charset="-122"/>
                <a:sym typeface="微软雅黑" panose="020B0503020204020204" pitchFamily="34" charset="-122"/>
              </a:rPr>
              <a:t> 是指躯体的一种非强制性、无意识状态下的自然状态。</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eaLnBrk="1" hangingPunct="1">
              <a:lnSpc>
                <a:spcPct val="150000"/>
              </a:lnSpc>
              <a:buClr>
                <a:srgbClr val="FFC000"/>
              </a:buClr>
            </a:pPr>
            <a:r>
              <a:rPr lang="en-US" altLang="zh-CN" b="1" dirty="0">
                <a:ea typeface="微软雅黑" panose="020B0503020204020204" pitchFamily="34" charset="-122"/>
                <a:sym typeface="微软雅黑" panose="020B0503020204020204" pitchFamily="34" charset="-122"/>
              </a:rPr>
              <a:t>3.人体重心（center of gravity, COG）  </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pPr>
            <a:r>
              <a:rPr lang="en-US" altLang="zh-CN" dirty="0">
                <a:ea typeface="微软雅黑" panose="020B0503020204020204" pitchFamily="34" charset="-122"/>
                <a:sym typeface="微软雅黑" panose="020B0503020204020204" pitchFamily="34" charset="-122"/>
              </a:rPr>
              <a:t>   </a:t>
            </a:r>
            <a:r>
              <a:rPr lang="en-US" altLang="zh-CN" dirty="0">
                <a:solidFill>
                  <a:srgbClr val="FF0000"/>
                </a:solidFill>
                <a:latin typeface="Arial" panose="020B0604020202020204" pitchFamily="34" charset="0"/>
                <a:ea typeface="微软雅黑" panose="020B0503020204020204" pitchFamily="34" charset="-122"/>
                <a:sym typeface="微软雅黑" panose="020B0503020204020204" pitchFamily="34" charset="-122"/>
              </a:rPr>
              <a:t>→</a:t>
            </a:r>
            <a:r>
              <a:rPr lang="en-US" altLang="zh-CN" dirty="0">
                <a:latin typeface="Arial" panose="020B0604020202020204" pitchFamily="34" charset="0"/>
                <a:sym typeface="微软雅黑" panose="020B0503020204020204" pitchFamily="34" charset="-122"/>
              </a:rPr>
              <a:t> </a:t>
            </a:r>
            <a:r>
              <a:rPr lang="en-US" altLang="zh-CN" dirty="0">
                <a:ea typeface="微软雅黑" panose="020B0503020204020204" pitchFamily="34" charset="-122"/>
                <a:sym typeface="微软雅黑" panose="020B0503020204020204" pitchFamily="34" charset="-122"/>
              </a:rPr>
              <a:t>是指人体所受重力的合力的作用点，位于第2</a:t>
            </a:r>
            <a:r>
              <a:rPr lang="zh-CN" altLang="en-US" dirty="0">
                <a:ea typeface="微软雅黑" panose="020B0503020204020204" pitchFamily="34" charset="-122"/>
                <a:sym typeface="微软雅黑" panose="020B0503020204020204" pitchFamily="34" charset="-122"/>
              </a:rPr>
              <a:t>骶</a:t>
            </a:r>
            <a:r>
              <a:rPr lang="en-US" altLang="zh-CN" dirty="0">
                <a:ea typeface="微软雅黑" panose="020B0503020204020204" pitchFamily="34" charset="-122"/>
                <a:sym typeface="微软雅黑" panose="020B0503020204020204" pitchFamily="34" charset="-122"/>
              </a:rPr>
              <a:t>骨前缘，两髋关节中央，直线运动时是身体摆动最小的部位。</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en-US" dirty="0">
                <a:latin typeface="微软雅黑" panose="020B0503020204020204" pitchFamily="34" charset="-122"/>
                <a:ea typeface="微软雅黑" panose="020B0503020204020204" pitchFamily="34" charset="-122"/>
                <a:sym typeface="微软雅黑" panose="020B0503020204020204" pitchFamily="34" charset="-122"/>
              </a:rPr>
              <a:t>定义</a:t>
            </a:r>
            <a:endParaRPr lang="zh-CN" altLang="en-US"/>
          </a:p>
        </p:txBody>
      </p:sp>
      <p:sp>
        <p:nvSpPr>
          <p:cNvPr id="3" name="内容占位符 2"/>
          <p:cNvSpPr>
            <a:spLocks noGrp="1"/>
          </p:cNvSpPr>
          <p:nvPr>
            <p:ph idx="1"/>
          </p:nvPr>
        </p:nvSpPr>
        <p:spPr/>
        <p:txBody>
          <a:bodyPr/>
          <a:p>
            <a:pPr marL="285750" indent="-285750" eaLnBrk="1" hangingPunct="1">
              <a:lnSpc>
                <a:spcPct val="150000"/>
              </a:lnSpc>
              <a:buClr>
                <a:srgbClr val="FFC000"/>
              </a:buClr>
              <a:buFont typeface="Wingdings 2" panose="05020102010507070707" pitchFamily="18" charset="2"/>
            </a:pPr>
            <a:r>
              <a:rPr lang="en-US" altLang="zh-CN" b="1" dirty="0">
                <a:ea typeface="微软雅黑" panose="020B0503020204020204" pitchFamily="34" charset="-122"/>
                <a:sym typeface="微软雅黑" panose="020B0503020204020204" pitchFamily="34" charset="-122"/>
              </a:rPr>
              <a:t>4.支撑面（support tope）  </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pPr>
            <a:r>
              <a:rPr lang="en-US" altLang="zh-CN" dirty="0">
                <a:ea typeface="微软雅黑" panose="020B0503020204020204" pitchFamily="34" charset="-122"/>
                <a:sym typeface="微软雅黑" panose="020B0503020204020204" pitchFamily="34" charset="-122"/>
              </a:rPr>
              <a:t> </a:t>
            </a:r>
            <a:r>
              <a:rPr lang="en-US" altLang="zh-CN" dirty="0">
                <a:solidFill>
                  <a:srgbClr val="FF0000"/>
                </a:solidFill>
                <a:ea typeface="微软雅黑" panose="020B0503020204020204" pitchFamily="34" charset="-122"/>
                <a:sym typeface="微软雅黑" panose="020B0503020204020204" pitchFamily="34" charset="-122"/>
              </a:rPr>
              <a:t>→</a:t>
            </a:r>
            <a:r>
              <a:rPr lang="en-US" altLang="zh-CN" dirty="0">
                <a:ea typeface="微软雅黑" panose="020B0503020204020204" pitchFamily="34" charset="-122"/>
                <a:sym typeface="微软雅黑" panose="020B0503020204020204" pitchFamily="34" charset="-122"/>
              </a:rPr>
              <a:t> 是指人体在各种体位下（坐、卧、站立、行走）所依靠的接触面。</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eaLnBrk="1" hangingPunct="1">
              <a:lnSpc>
                <a:spcPct val="150000"/>
              </a:lnSpc>
              <a:buClr>
                <a:srgbClr val="FFC000"/>
              </a:buClr>
            </a:pPr>
            <a:r>
              <a:rPr lang="en-US" altLang="zh-CN" b="1" dirty="0">
                <a:ea typeface="微软雅黑" panose="020B0503020204020204" pitchFamily="34" charset="-122"/>
                <a:sym typeface="微软雅黑" panose="020B0503020204020204" pitchFamily="34" charset="-122"/>
              </a:rPr>
              <a:t>5.失衡  </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pPr>
            <a:r>
              <a:rPr lang="en-US" altLang="zh-CN" dirty="0">
                <a:ea typeface="微软雅黑" panose="020B0503020204020204" pitchFamily="34" charset="-122"/>
                <a:sym typeface="微软雅黑" panose="020B0503020204020204" pitchFamily="34" charset="-122"/>
              </a:rPr>
              <a:t> </a:t>
            </a:r>
            <a:r>
              <a:rPr lang="en-US" altLang="zh-CN" dirty="0">
                <a:solidFill>
                  <a:srgbClr val="FF0000"/>
                </a:solidFill>
                <a:ea typeface="微软雅黑" panose="020B0503020204020204" pitchFamily="34" charset="-122"/>
                <a:sym typeface="微软雅黑" panose="020B0503020204020204" pitchFamily="34" charset="-122"/>
              </a:rPr>
              <a:t>→</a:t>
            </a:r>
            <a:r>
              <a:rPr lang="en-US" altLang="zh-CN" dirty="0">
                <a:ea typeface="微软雅黑" panose="020B0503020204020204" pitchFamily="34" charset="-122"/>
                <a:sym typeface="微软雅黑" panose="020B0503020204020204" pitchFamily="34" charset="-122"/>
              </a:rPr>
              <a:t> 是指身体的重心落在支撑面之外，反之，重心落在支撑面内，就能保持平衡。由失衡引发的老年人跌倒会导致严重的并发症。</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eaLnBrk="1" hangingPunct="1">
              <a:lnSpc>
                <a:spcPct val="150000"/>
              </a:lnSpc>
              <a:buClr>
                <a:srgbClr val="FFC000"/>
              </a:buClr>
            </a:pPr>
            <a:r>
              <a:rPr lang="en-US" altLang="zh-CN" b="1" dirty="0">
                <a:ea typeface="微软雅黑" panose="020B0503020204020204" pitchFamily="34" charset="-122"/>
                <a:sym typeface="微软雅黑" panose="020B0503020204020204" pitchFamily="34" charset="-122"/>
              </a:rPr>
              <a:t>6.跌倒  </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pPr>
            <a:r>
              <a:rPr lang="en-US" altLang="zh-CN" dirty="0">
                <a:ea typeface="微软雅黑" panose="020B0503020204020204" pitchFamily="34" charset="-122"/>
                <a:sym typeface="微软雅黑" panose="020B0503020204020204" pitchFamily="34" charset="-122"/>
              </a:rPr>
              <a:t> </a:t>
            </a:r>
            <a:r>
              <a:rPr lang="en-US" altLang="zh-CN" dirty="0">
                <a:solidFill>
                  <a:srgbClr val="FF0000"/>
                </a:solidFill>
                <a:ea typeface="微软雅黑" panose="020B0503020204020204" pitchFamily="34" charset="-122"/>
                <a:sym typeface="微软雅黑" panose="020B0503020204020204" pitchFamily="34" charset="-122"/>
              </a:rPr>
              <a:t>→</a:t>
            </a:r>
            <a:r>
              <a:rPr lang="en-US" altLang="zh-CN" dirty="0">
                <a:ea typeface="微软雅黑" panose="020B0503020204020204" pitchFamily="34" charset="-122"/>
                <a:sym typeface="微软雅黑" panose="020B0503020204020204" pitchFamily="34" charset="-122"/>
              </a:rPr>
              <a:t> 是指突发、不自主的、非故意的体位改变，倒在地上或更低的平面上。</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en-US" dirty="0">
                <a:latin typeface="微软雅黑" panose="020B0503020204020204" pitchFamily="34" charset="-122"/>
                <a:ea typeface="微软雅黑" panose="020B0503020204020204" pitchFamily="34" charset="-122"/>
                <a:sym typeface="微软雅黑" panose="020B0503020204020204" pitchFamily="34" charset="-122"/>
              </a:rPr>
              <a:t>分类</a:t>
            </a:r>
            <a:endParaRPr lang="zh-CN" altLang="en-US"/>
          </a:p>
        </p:txBody>
      </p:sp>
      <p:sp>
        <p:nvSpPr>
          <p:cNvPr id="3" name="内容占位符 2"/>
          <p:cNvSpPr>
            <a:spLocks noGrp="1"/>
          </p:cNvSpPr>
          <p:nvPr>
            <p:ph idx="1"/>
          </p:nvPr>
        </p:nvSpPr>
        <p:spPr/>
        <p:txBody>
          <a:bodyPr/>
          <a:p>
            <a:pPr eaLnBrk="1" hangingPunct="1">
              <a:lnSpc>
                <a:spcPct val="130000"/>
              </a:lnSpc>
              <a:spcBef>
                <a:spcPct val="50000"/>
              </a:spcBef>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）静态平衡   </a:t>
            </a:r>
            <a:r>
              <a:rPr lang="zh-CN" altLang="en-US" dirty="0">
                <a:ea typeface="微软雅黑" panose="020B0503020204020204" pitchFamily="34" charset="-122"/>
                <a:sym typeface="+mn-ea"/>
              </a:rPr>
              <a:t>人体处于某种特定的姿势时保持稳定的状态。</a:t>
            </a:r>
            <a:endParaRPr lang="zh-CN" altLang="en-US" dirty="0">
              <a:latin typeface="微软雅黑" panose="020B0503020204020204" pitchFamily="34" charset="-122"/>
              <a:ea typeface="微软雅黑" panose="020B0503020204020204" pitchFamily="34" charset="-122"/>
            </a:endParaRPr>
          </a:p>
          <a:p>
            <a:pPr eaLnBrk="1" hangingPunct="1">
              <a:lnSpc>
                <a:spcPct val="130000"/>
              </a:lnSpc>
              <a:spcBef>
                <a:spcPct val="50000"/>
              </a:spcBef>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2</a:t>
            </a:r>
            <a:r>
              <a:rPr lang="zh-CN" altLang="en-US" b="1" dirty="0">
                <a:ea typeface="微软雅黑" panose="020B0503020204020204" pitchFamily="34" charset="-122"/>
                <a:sym typeface="+mn-ea"/>
              </a:rPr>
              <a:t>）动态平衡 </a:t>
            </a:r>
            <a:endParaRPr lang="zh-CN" altLang="en-US" b="1" dirty="0">
              <a:latin typeface="微软雅黑" panose="020B0503020204020204" pitchFamily="34" charset="-122"/>
              <a:ea typeface="微软雅黑" panose="020B0503020204020204" pitchFamily="34" charset="-122"/>
            </a:endParaRPr>
          </a:p>
          <a:p>
            <a:pPr eaLnBrk="1" hangingPunct="1">
              <a:lnSpc>
                <a:spcPct val="130000"/>
              </a:lnSpc>
              <a:spcBef>
                <a:spcPct val="50000"/>
              </a:spcBef>
            </a:pPr>
            <a:r>
              <a:rPr lang="zh-CN" altLang="en-US" b="1" dirty="0">
                <a:ea typeface="微软雅黑" panose="020B0503020204020204" pitchFamily="34" charset="-122"/>
                <a:sym typeface="+mn-ea"/>
              </a:rPr>
              <a:t>①自动动态平衡   </a:t>
            </a:r>
            <a:r>
              <a:rPr lang="zh-CN" altLang="en-US" dirty="0">
                <a:ea typeface="微软雅黑" panose="020B0503020204020204" pitchFamily="34" charset="-122"/>
                <a:sym typeface="+mn-ea"/>
              </a:rPr>
              <a:t>是指人体在进行各种自主运动时能重新获得稳定状态的能力，如由坐到站或由站到坐的姿势转换。</a:t>
            </a:r>
            <a:endParaRPr lang="zh-CN" altLang="en-US" dirty="0">
              <a:latin typeface="微软雅黑" panose="020B0503020204020204" pitchFamily="34" charset="-122"/>
              <a:ea typeface="微软雅黑" panose="020B0503020204020204" pitchFamily="34" charset="-122"/>
            </a:endParaRPr>
          </a:p>
          <a:p>
            <a:pPr eaLnBrk="1" hangingPunct="1">
              <a:lnSpc>
                <a:spcPct val="130000"/>
              </a:lnSpc>
              <a:spcBef>
                <a:spcPct val="50000"/>
              </a:spcBef>
            </a:pPr>
            <a:r>
              <a:rPr lang="zh-CN" altLang="en-US" b="1" dirty="0">
                <a:ea typeface="微软雅黑" panose="020B0503020204020204" pitchFamily="34" charset="-122"/>
                <a:sym typeface="+mn-ea"/>
              </a:rPr>
              <a:t>②他动动态平衡   </a:t>
            </a:r>
            <a:r>
              <a:rPr lang="zh-CN" altLang="en-US" dirty="0">
                <a:ea typeface="微软雅黑" panose="020B0503020204020204" pitchFamily="34" charset="-122"/>
                <a:sym typeface="+mn-ea"/>
              </a:rPr>
              <a:t>是指人体对外界干扰产生反应、恢复稳定状态的能力。</a:t>
            </a:r>
            <a:endParaRPr lang="zh-CN" altLang="en-US" dirty="0">
              <a:latin typeface="微软雅黑" panose="020B0503020204020204" pitchFamily="34" charset="-122"/>
              <a:ea typeface="微软雅黑" panose="020B0503020204020204" pitchFamily="34" charset="-122"/>
            </a:endParaRPr>
          </a:p>
          <a:p>
            <a:pPr eaLnBrk="1" hangingPunct="1">
              <a:lnSpc>
                <a:spcPct val="130000"/>
              </a:lnSpc>
              <a:spcBef>
                <a:spcPct val="50000"/>
              </a:spcBef>
            </a:pPr>
            <a:r>
              <a:rPr lang="en-US" altLang="zh-CN" b="1" dirty="0">
                <a:ea typeface="微软雅黑" panose="020B0503020204020204" pitchFamily="34" charset="-122"/>
                <a:sym typeface="+mn-ea"/>
              </a:rPr>
              <a:t>2. </a:t>
            </a:r>
            <a:r>
              <a:rPr lang="zh-CN" altLang="en-US" b="1" dirty="0">
                <a:ea typeface="微软雅黑" panose="020B0503020204020204" pitchFamily="34" charset="-122"/>
                <a:sym typeface="+mn-ea"/>
              </a:rPr>
              <a:t>按照国际疾病分类</a:t>
            </a:r>
            <a:r>
              <a:rPr lang="en-US" altLang="zh-CN" b="1" dirty="0">
                <a:ea typeface="微软雅黑" panose="020B0503020204020204" pitchFamily="34" charset="-122"/>
                <a:sym typeface="+mn-ea"/>
              </a:rPr>
              <a:t>(ICD.10)</a:t>
            </a:r>
            <a:r>
              <a:rPr lang="zh-CN" altLang="en-US" b="1" dirty="0">
                <a:ea typeface="微软雅黑" panose="020B0503020204020204" pitchFamily="34" charset="-122"/>
                <a:sym typeface="+mn-ea"/>
              </a:rPr>
              <a:t>对跌倒进行分类，跌倒包括以下两类 </a:t>
            </a:r>
            <a:endParaRPr lang="zh-CN" altLang="en-US" b="1" dirty="0">
              <a:latin typeface="微软雅黑" panose="020B0503020204020204" pitchFamily="34" charset="-122"/>
              <a:ea typeface="微软雅黑" panose="020B0503020204020204" pitchFamily="34" charset="-122"/>
            </a:endParaRPr>
          </a:p>
          <a:p>
            <a:pPr eaLnBrk="1" hangingPunct="1">
              <a:lnSpc>
                <a:spcPct val="130000"/>
              </a:lnSpc>
              <a:spcBef>
                <a:spcPct val="50000"/>
              </a:spcBef>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1</a:t>
            </a:r>
            <a:r>
              <a:rPr lang="zh-CN" altLang="en-US" b="1" dirty="0">
                <a:ea typeface="微软雅黑" panose="020B0503020204020204" pitchFamily="34" charset="-122"/>
                <a:sym typeface="+mn-ea"/>
              </a:rPr>
              <a:t>）从一个平面至另一个平面的跌落 </a:t>
            </a:r>
            <a:endParaRPr lang="zh-CN" altLang="en-US" b="1" dirty="0">
              <a:latin typeface="微软雅黑" panose="020B0503020204020204" pitchFamily="34" charset="-122"/>
              <a:ea typeface="微软雅黑" panose="020B0503020204020204" pitchFamily="34" charset="-122"/>
            </a:endParaRPr>
          </a:p>
          <a:p>
            <a:pPr eaLnBrk="1" hangingPunct="1">
              <a:lnSpc>
                <a:spcPct val="130000"/>
              </a:lnSpc>
              <a:spcBef>
                <a:spcPct val="50000"/>
              </a:spcBef>
            </a:pPr>
            <a:r>
              <a:rPr lang="zh-CN" altLang="en-US" b="1" dirty="0">
                <a:ea typeface="微软雅黑" panose="020B0503020204020204" pitchFamily="34" charset="-122"/>
                <a:sym typeface="+mn-ea"/>
              </a:rPr>
              <a:t>（</a:t>
            </a:r>
            <a:r>
              <a:rPr lang="en-US" altLang="zh-CN" b="1" dirty="0">
                <a:ea typeface="微软雅黑" panose="020B0503020204020204" pitchFamily="34" charset="-122"/>
                <a:sym typeface="+mn-ea"/>
              </a:rPr>
              <a:t>2</a:t>
            </a:r>
            <a:r>
              <a:rPr lang="zh-CN" altLang="en-US" b="1" dirty="0">
                <a:ea typeface="微软雅黑" panose="020B0503020204020204" pitchFamily="34" charset="-122"/>
                <a:sym typeface="+mn-ea"/>
              </a:rPr>
              <a:t>）同一平面的跌倒</a:t>
            </a:r>
            <a:r>
              <a:rPr lang="zh-CN" altLang="en-US" dirty="0">
                <a:ea typeface="微软雅黑" panose="020B0503020204020204" pitchFamily="34" charset="-122"/>
                <a:sym typeface="+mn-ea"/>
              </a:rPr>
              <a:t> </a:t>
            </a:r>
            <a:endParaRPr lang="zh-CN" altLang="en-US" dirty="0">
              <a:latin typeface="微软雅黑" panose="020B0503020204020204" pitchFamily="34" charset="-122"/>
              <a:ea typeface="微软雅黑" panose="020B0503020204020204" pitchFamily="34" charset="-122"/>
            </a:endParaRPr>
          </a:p>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老年人跌倒流行病学</a:t>
            </a:r>
            <a:endParaRPr lang="zh-CN" altLang="en-US"/>
          </a:p>
        </p:txBody>
      </p:sp>
      <p:sp>
        <p:nvSpPr>
          <p:cNvPr id="3" name="内容占位符 2"/>
          <p:cNvSpPr>
            <a:spLocks noGrp="1"/>
          </p:cNvSpPr>
          <p:nvPr>
            <p:ph idx="1"/>
          </p:nvPr>
        </p:nvSpPr>
        <p:spPr/>
        <p:txBody>
          <a:bodyPr/>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老年人跌倒发生率高、后果严重，是老年人伤残和死亡的重要原因之一</a:t>
            </a:r>
            <a:endParaRPr lang="zh-CN" altLang="en-US" dirty="0">
              <a:latin typeface="微软雅黑" panose="020B0503020204020204" pitchFamily="34" charset="-122"/>
              <a:ea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老年人跌倒造成沉重的疾病负担</a:t>
            </a:r>
            <a:endParaRPr lang="zh-CN" altLang="en-US" dirty="0">
              <a:latin typeface="微软雅黑" panose="020B0503020204020204" pitchFamily="34" charset="-122"/>
              <a:ea typeface="微软雅黑" panose="020B0503020204020204" pitchFamily="34" charset="-122"/>
            </a:endParaRPr>
          </a:p>
          <a:p>
            <a:pPr marL="285750" indent="-285750" eaLnBrk="1" hangingPunct="1">
              <a:lnSpc>
                <a:spcPct val="150000"/>
              </a:lnSpc>
              <a:buClr>
                <a:srgbClr val="FFC000"/>
              </a:buClr>
              <a:buFont typeface="Wingdings 2" panose="05020102010507070707" pitchFamily="18" charset="2"/>
              <a:buChar char=""/>
            </a:pPr>
            <a:r>
              <a:rPr lang="zh-CN" altLang="en-US" dirty="0">
                <a:ea typeface="微软雅黑" panose="020B0503020204020204" pitchFamily="34" charset="-122"/>
                <a:sym typeface="+mn-ea"/>
              </a:rPr>
              <a:t>我国已进入老龄化社会</a:t>
            </a:r>
            <a:endParaRPr lang="zh-CN" altLang="en-US" dirty="0">
              <a:latin typeface="微软雅黑" panose="020B0503020204020204" pitchFamily="34" charset="-122"/>
              <a:ea typeface="微软雅黑" panose="020B0503020204020204" pitchFamily="34" charset="-122"/>
            </a:endParaRPr>
          </a:p>
          <a:p>
            <a:endParaRPr lang="zh-CN" altLang="en-US"/>
          </a:p>
        </p:txBody>
      </p:sp>
      <p:grpSp>
        <p:nvGrpSpPr>
          <p:cNvPr id="5" name="Group 8"/>
          <p:cNvGrpSpPr/>
          <p:nvPr/>
        </p:nvGrpSpPr>
        <p:grpSpPr>
          <a:xfrm>
            <a:off x="5961063" y="3644900"/>
            <a:ext cx="2906712" cy="2401888"/>
            <a:chOff x="3266" y="2168"/>
            <a:chExt cx="1831" cy="1513"/>
          </a:xfrm>
        </p:grpSpPr>
        <p:sp>
          <p:nvSpPr>
            <p:cNvPr id="6" name="Freeform 9"/>
            <p:cNvSpPr/>
            <p:nvPr/>
          </p:nvSpPr>
          <p:spPr>
            <a:xfrm>
              <a:off x="3266" y="2168"/>
              <a:ext cx="1831" cy="1513"/>
            </a:xfrm>
            <a:custGeom>
              <a:avLst/>
              <a:gdLst>
                <a:gd name="txL" fmla="*/ 0 w 1831"/>
                <a:gd name="txT" fmla="*/ 0 h 1513"/>
                <a:gd name="txR" fmla="*/ 1831 w 1831"/>
                <a:gd name="txB" fmla="*/ 1513 h 1513"/>
              </a:gdLst>
              <a:ahLst/>
              <a:cxnLst>
                <a:cxn ang="0">
                  <a:pos x="289" y="72"/>
                </a:cxn>
                <a:cxn ang="0">
                  <a:pos x="393" y="48"/>
                </a:cxn>
                <a:cxn ang="0">
                  <a:pos x="570" y="8"/>
                </a:cxn>
                <a:cxn ang="0">
                  <a:pos x="682" y="0"/>
                </a:cxn>
                <a:cxn ang="0">
                  <a:pos x="771" y="8"/>
                </a:cxn>
                <a:cxn ang="0">
                  <a:pos x="899" y="104"/>
                </a:cxn>
                <a:cxn ang="0">
                  <a:pos x="1027" y="200"/>
                </a:cxn>
                <a:cxn ang="0">
                  <a:pos x="1092" y="248"/>
                </a:cxn>
                <a:cxn ang="0">
                  <a:pos x="1156" y="304"/>
                </a:cxn>
                <a:cxn ang="0">
                  <a:pos x="1308" y="368"/>
                </a:cxn>
                <a:cxn ang="0">
                  <a:pos x="1381" y="424"/>
                </a:cxn>
                <a:cxn ang="0">
                  <a:pos x="1405" y="456"/>
                </a:cxn>
                <a:cxn ang="0">
                  <a:pos x="1453" y="568"/>
                </a:cxn>
                <a:cxn ang="0">
                  <a:pos x="1509" y="680"/>
                </a:cxn>
                <a:cxn ang="0">
                  <a:pos x="1637" y="888"/>
                </a:cxn>
                <a:cxn ang="0">
                  <a:pos x="1677" y="944"/>
                </a:cxn>
                <a:cxn ang="0">
                  <a:pos x="1718" y="968"/>
                </a:cxn>
                <a:cxn ang="0">
                  <a:pos x="1830" y="968"/>
                </a:cxn>
                <a:cxn ang="0">
                  <a:pos x="1830" y="1496"/>
                </a:cxn>
                <a:cxn ang="0">
                  <a:pos x="1742" y="1496"/>
                </a:cxn>
                <a:cxn ang="0">
                  <a:pos x="1485" y="1512"/>
                </a:cxn>
                <a:cxn ang="0">
                  <a:pos x="1348" y="1512"/>
                </a:cxn>
                <a:cxn ang="0">
                  <a:pos x="1204" y="1480"/>
                </a:cxn>
                <a:cxn ang="0">
                  <a:pos x="1059" y="1440"/>
                </a:cxn>
                <a:cxn ang="0">
                  <a:pos x="931" y="1384"/>
                </a:cxn>
                <a:cxn ang="0">
                  <a:pos x="835" y="1352"/>
                </a:cxn>
                <a:cxn ang="0">
                  <a:pos x="730" y="1344"/>
                </a:cxn>
                <a:cxn ang="0">
                  <a:pos x="626" y="1352"/>
                </a:cxn>
                <a:cxn ang="0">
                  <a:pos x="522" y="1368"/>
                </a:cxn>
                <a:cxn ang="0">
                  <a:pos x="458" y="1360"/>
                </a:cxn>
                <a:cxn ang="0">
                  <a:pos x="417" y="1352"/>
                </a:cxn>
                <a:cxn ang="0">
                  <a:pos x="345" y="1352"/>
                </a:cxn>
                <a:cxn ang="0">
                  <a:pos x="217" y="1376"/>
                </a:cxn>
                <a:cxn ang="0">
                  <a:pos x="153" y="1360"/>
                </a:cxn>
                <a:cxn ang="0">
                  <a:pos x="136" y="1320"/>
                </a:cxn>
                <a:cxn ang="0">
                  <a:pos x="144" y="1288"/>
                </a:cxn>
                <a:cxn ang="0">
                  <a:pos x="169" y="1232"/>
                </a:cxn>
                <a:cxn ang="0">
                  <a:pos x="281" y="1144"/>
                </a:cxn>
                <a:cxn ang="0">
                  <a:pos x="658" y="1144"/>
                </a:cxn>
                <a:cxn ang="0">
                  <a:pos x="658" y="1080"/>
                </a:cxn>
                <a:cxn ang="0">
                  <a:pos x="803" y="1048"/>
                </a:cxn>
                <a:cxn ang="0">
                  <a:pos x="907" y="960"/>
                </a:cxn>
                <a:cxn ang="0">
                  <a:pos x="979" y="832"/>
                </a:cxn>
                <a:cxn ang="0">
                  <a:pos x="995" y="680"/>
                </a:cxn>
                <a:cxn ang="0">
                  <a:pos x="963" y="600"/>
                </a:cxn>
                <a:cxn ang="0">
                  <a:pos x="915" y="528"/>
                </a:cxn>
                <a:cxn ang="0">
                  <a:pos x="771" y="424"/>
                </a:cxn>
                <a:cxn ang="0">
                  <a:pos x="714" y="376"/>
                </a:cxn>
                <a:cxn ang="0">
                  <a:pos x="674" y="328"/>
                </a:cxn>
                <a:cxn ang="0">
                  <a:pos x="658" y="336"/>
                </a:cxn>
                <a:cxn ang="0">
                  <a:pos x="658" y="296"/>
                </a:cxn>
                <a:cxn ang="0">
                  <a:pos x="32" y="296"/>
                </a:cxn>
                <a:cxn ang="0">
                  <a:pos x="8" y="264"/>
                </a:cxn>
                <a:cxn ang="0">
                  <a:pos x="0" y="224"/>
                </a:cxn>
                <a:cxn ang="0">
                  <a:pos x="16" y="184"/>
                </a:cxn>
                <a:cxn ang="0">
                  <a:pos x="56" y="160"/>
                </a:cxn>
                <a:cxn ang="0">
                  <a:pos x="225" y="120"/>
                </a:cxn>
                <a:cxn ang="0">
                  <a:pos x="289" y="72"/>
                </a:cxn>
                <a:cxn ang="0">
                  <a:pos x="289" y="72"/>
                </a:cxn>
              </a:cxnLst>
              <a:rect l="txL" t="txT" r="txR" b="txB"/>
              <a:pathLst>
                <a:path w="1831" h="1513">
                  <a:moveTo>
                    <a:pt x="289" y="72"/>
                  </a:moveTo>
                  <a:lnTo>
                    <a:pt x="393" y="48"/>
                  </a:lnTo>
                  <a:lnTo>
                    <a:pt x="570" y="8"/>
                  </a:lnTo>
                  <a:lnTo>
                    <a:pt x="682" y="0"/>
                  </a:lnTo>
                  <a:lnTo>
                    <a:pt x="771" y="8"/>
                  </a:lnTo>
                  <a:lnTo>
                    <a:pt x="899" y="104"/>
                  </a:lnTo>
                  <a:lnTo>
                    <a:pt x="1027" y="200"/>
                  </a:lnTo>
                  <a:lnTo>
                    <a:pt x="1092" y="248"/>
                  </a:lnTo>
                  <a:lnTo>
                    <a:pt x="1156" y="304"/>
                  </a:lnTo>
                  <a:lnTo>
                    <a:pt x="1308" y="368"/>
                  </a:lnTo>
                  <a:lnTo>
                    <a:pt x="1381" y="424"/>
                  </a:lnTo>
                  <a:lnTo>
                    <a:pt x="1405" y="456"/>
                  </a:lnTo>
                  <a:lnTo>
                    <a:pt x="1453" y="568"/>
                  </a:lnTo>
                  <a:lnTo>
                    <a:pt x="1509" y="680"/>
                  </a:lnTo>
                  <a:lnTo>
                    <a:pt x="1637" y="888"/>
                  </a:lnTo>
                  <a:lnTo>
                    <a:pt x="1677" y="944"/>
                  </a:lnTo>
                  <a:lnTo>
                    <a:pt x="1718" y="968"/>
                  </a:lnTo>
                  <a:lnTo>
                    <a:pt x="1830" y="968"/>
                  </a:lnTo>
                  <a:lnTo>
                    <a:pt x="1830" y="1496"/>
                  </a:lnTo>
                  <a:lnTo>
                    <a:pt x="1742" y="1496"/>
                  </a:lnTo>
                  <a:lnTo>
                    <a:pt x="1485" y="1512"/>
                  </a:lnTo>
                  <a:lnTo>
                    <a:pt x="1348" y="1512"/>
                  </a:lnTo>
                  <a:lnTo>
                    <a:pt x="1204" y="1480"/>
                  </a:lnTo>
                  <a:lnTo>
                    <a:pt x="1059" y="1440"/>
                  </a:lnTo>
                  <a:lnTo>
                    <a:pt x="931" y="1384"/>
                  </a:lnTo>
                  <a:lnTo>
                    <a:pt x="835" y="1352"/>
                  </a:lnTo>
                  <a:lnTo>
                    <a:pt x="730" y="1344"/>
                  </a:lnTo>
                  <a:lnTo>
                    <a:pt x="626" y="1352"/>
                  </a:lnTo>
                  <a:lnTo>
                    <a:pt x="522" y="1368"/>
                  </a:lnTo>
                  <a:lnTo>
                    <a:pt x="458" y="1360"/>
                  </a:lnTo>
                  <a:lnTo>
                    <a:pt x="417" y="1352"/>
                  </a:lnTo>
                  <a:lnTo>
                    <a:pt x="345" y="1352"/>
                  </a:lnTo>
                  <a:lnTo>
                    <a:pt x="217" y="1376"/>
                  </a:lnTo>
                  <a:lnTo>
                    <a:pt x="153" y="1360"/>
                  </a:lnTo>
                  <a:lnTo>
                    <a:pt x="136" y="1320"/>
                  </a:lnTo>
                  <a:lnTo>
                    <a:pt x="144" y="1288"/>
                  </a:lnTo>
                  <a:lnTo>
                    <a:pt x="169" y="1232"/>
                  </a:lnTo>
                  <a:lnTo>
                    <a:pt x="281" y="1144"/>
                  </a:lnTo>
                  <a:lnTo>
                    <a:pt x="658" y="1144"/>
                  </a:lnTo>
                  <a:lnTo>
                    <a:pt x="658" y="1080"/>
                  </a:lnTo>
                  <a:lnTo>
                    <a:pt x="803" y="1048"/>
                  </a:lnTo>
                  <a:lnTo>
                    <a:pt x="907" y="960"/>
                  </a:lnTo>
                  <a:lnTo>
                    <a:pt x="979" y="832"/>
                  </a:lnTo>
                  <a:lnTo>
                    <a:pt x="995" y="680"/>
                  </a:lnTo>
                  <a:lnTo>
                    <a:pt x="963" y="600"/>
                  </a:lnTo>
                  <a:lnTo>
                    <a:pt x="915" y="528"/>
                  </a:lnTo>
                  <a:lnTo>
                    <a:pt x="771" y="424"/>
                  </a:lnTo>
                  <a:lnTo>
                    <a:pt x="714" y="376"/>
                  </a:lnTo>
                  <a:lnTo>
                    <a:pt x="674" y="328"/>
                  </a:lnTo>
                  <a:lnTo>
                    <a:pt x="658" y="336"/>
                  </a:lnTo>
                  <a:lnTo>
                    <a:pt x="658" y="296"/>
                  </a:lnTo>
                  <a:lnTo>
                    <a:pt x="32" y="296"/>
                  </a:lnTo>
                  <a:lnTo>
                    <a:pt x="8" y="264"/>
                  </a:lnTo>
                  <a:lnTo>
                    <a:pt x="0" y="224"/>
                  </a:lnTo>
                  <a:lnTo>
                    <a:pt x="16" y="184"/>
                  </a:lnTo>
                  <a:lnTo>
                    <a:pt x="56" y="160"/>
                  </a:lnTo>
                  <a:lnTo>
                    <a:pt x="225" y="120"/>
                  </a:lnTo>
                  <a:lnTo>
                    <a:pt x="289" y="72"/>
                  </a:lnTo>
                  <a:close/>
                </a:path>
              </a:pathLst>
            </a:custGeom>
            <a:solidFill>
              <a:srgbClr val="EEEEEE">
                <a:alpha val="100000"/>
              </a:srgbClr>
            </a:solidFill>
            <a:ln w="3175" cap="flat" cmpd="sng">
              <a:solidFill>
                <a:srgbClr val="000000">
                  <a:alpha val="100000"/>
                </a:srgbClr>
              </a:solidFill>
              <a:prstDash val="solid"/>
              <a:round/>
              <a:headEnd type="none" w="med" len="med"/>
              <a:tailEnd type="none" w="med" len="med"/>
            </a:ln>
          </p:spPr>
          <p:txBody>
            <a:bodyPr/>
            <a:p>
              <a:endParaRPr lang="zh-CN" altLang="en-US"/>
            </a:p>
          </p:txBody>
        </p:sp>
        <p:sp>
          <p:nvSpPr>
            <p:cNvPr id="7" name="Freeform 10"/>
            <p:cNvSpPr/>
            <p:nvPr/>
          </p:nvSpPr>
          <p:spPr>
            <a:xfrm>
              <a:off x="3924" y="2496"/>
              <a:ext cx="346" cy="489"/>
            </a:xfrm>
            <a:custGeom>
              <a:avLst/>
              <a:gdLst>
                <a:gd name="txL" fmla="*/ 0 w 346"/>
                <a:gd name="txT" fmla="*/ 0 h 489"/>
                <a:gd name="txR" fmla="*/ 346 w 346"/>
                <a:gd name="txB" fmla="*/ 489 h 489"/>
              </a:gdLst>
              <a:ahLst/>
              <a:cxnLst>
                <a:cxn ang="0">
                  <a:pos x="16" y="0"/>
                </a:cxn>
                <a:cxn ang="0">
                  <a:pos x="56" y="48"/>
                </a:cxn>
                <a:cxn ang="0">
                  <a:pos x="185" y="152"/>
                </a:cxn>
                <a:cxn ang="0">
                  <a:pos x="273" y="208"/>
                </a:cxn>
                <a:cxn ang="0">
                  <a:pos x="321" y="288"/>
                </a:cxn>
                <a:cxn ang="0">
                  <a:pos x="345" y="360"/>
                </a:cxn>
                <a:cxn ang="0">
                  <a:pos x="321" y="488"/>
                </a:cxn>
                <a:cxn ang="0">
                  <a:pos x="305" y="480"/>
                </a:cxn>
                <a:cxn ang="0">
                  <a:pos x="241" y="416"/>
                </a:cxn>
                <a:cxn ang="0">
                  <a:pos x="201" y="352"/>
                </a:cxn>
                <a:cxn ang="0">
                  <a:pos x="161" y="272"/>
                </a:cxn>
                <a:cxn ang="0">
                  <a:pos x="137" y="192"/>
                </a:cxn>
                <a:cxn ang="0">
                  <a:pos x="0" y="120"/>
                </a:cxn>
                <a:cxn ang="0">
                  <a:pos x="0" y="8"/>
                </a:cxn>
                <a:cxn ang="0">
                  <a:pos x="16" y="0"/>
                </a:cxn>
                <a:cxn ang="0">
                  <a:pos x="16" y="0"/>
                </a:cxn>
              </a:cxnLst>
              <a:rect l="txL" t="txT" r="txR" b="txB"/>
              <a:pathLst>
                <a:path w="346" h="489">
                  <a:moveTo>
                    <a:pt x="16" y="0"/>
                  </a:moveTo>
                  <a:lnTo>
                    <a:pt x="56" y="48"/>
                  </a:lnTo>
                  <a:lnTo>
                    <a:pt x="185" y="152"/>
                  </a:lnTo>
                  <a:lnTo>
                    <a:pt x="273" y="208"/>
                  </a:lnTo>
                  <a:lnTo>
                    <a:pt x="321" y="288"/>
                  </a:lnTo>
                  <a:lnTo>
                    <a:pt x="345" y="360"/>
                  </a:lnTo>
                  <a:lnTo>
                    <a:pt x="321" y="488"/>
                  </a:lnTo>
                  <a:lnTo>
                    <a:pt x="305" y="480"/>
                  </a:lnTo>
                  <a:lnTo>
                    <a:pt x="241" y="416"/>
                  </a:lnTo>
                  <a:lnTo>
                    <a:pt x="201" y="352"/>
                  </a:lnTo>
                  <a:lnTo>
                    <a:pt x="161" y="272"/>
                  </a:lnTo>
                  <a:lnTo>
                    <a:pt x="137" y="192"/>
                  </a:lnTo>
                  <a:lnTo>
                    <a:pt x="0" y="120"/>
                  </a:lnTo>
                  <a:lnTo>
                    <a:pt x="0" y="8"/>
                  </a:lnTo>
                  <a:lnTo>
                    <a:pt x="16" y="0"/>
                  </a:lnTo>
                  <a:close/>
                </a:path>
              </a:pathLst>
            </a:custGeom>
            <a:solidFill>
              <a:srgbClr val="EEEEEE">
                <a:alpha val="100000"/>
              </a:srgbClr>
            </a:solidFill>
            <a:ln w="3175" cap="flat" cmpd="sng">
              <a:solidFill>
                <a:srgbClr val="000000">
                  <a:alpha val="100000"/>
                </a:srgbClr>
              </a:solidFill>
              <a:prstDash val="solid"/>
              <a:round/>
              <a:headEnd type="none" w="med" len="med"/>
              <a:tailEnd type="none" w="med" len="med"/>
            </a:ln>
          </p:spPr>
          <p:txBody>
            <a:bodyPr/>
            <a:p>
              <a:endParaRPr lang="zh-CN" altLang="en-US"/>
            </a:p>
          </p:txBody>
        </p:sp>
        <p:sp>
          <p:nvSpPr>
            <p:cNvPr id="8" name="Freeform 11"/>
            <p:cNvSpPr/>
            <p:nvPr/>
          </p:nvSpPr>
          <p:spPr>
            <a:xfrm>
              <a:off x="3507" y="2272"/>
              <a:ext cx="852" cy="249"/>
            </a:xfrm>
            <a:custGeom>
              <a:avLst/>
              <a:gdLst>
                <a:gd name="txL" fmla="*/ 0 w 852"/>
                <a:gd name="txT" fmla="*/ 0 h 249"/>
                <a:gd name="txR" fmla="*/ 852 w 852"/>
                <a:gd name="txB" fmla="*/ 249 h 249"/>
              </a:gdLst>
              <a:ahLst/>
              <a:cxnLst>
                <a:cxn ang="0">
                  <a:pos x="851" y="248"/>
                </a:cxn>
                <a:cxn ang="0">
                  <a:pos x="562" y="32"/>
                </a:cxn>
                <a:cxn ang="0">
                  <a:pos x="513" y="8"/>
                </a:cxn>
                <a:cxn ang="0">
                  <a:pos x="441" y="0"/>
                </a:cxn>
                <a:cxn ang="0">
                  <a:pos x="369" y="0"/>
                </a:cxn>
                <a:cxn ang="0">
                  <a:pos x="184" y="8"/>
                </a:cxn>
                <a:cxn ang="0">
                  <a:pos x="0" y="16"/>
                </a:cxn>
              </a:cxnLst>
              <a:rect l="txL" t="txT" r="txR" b="txB"/>
              <a:pathLst>
                <a:path w="852" h="249">
                  <a:moveTo>
                    <a:pt x="851" y="248"/>
                  </a:moveTo>
                  <a:lnTo>
                    <a:pt x="562" y="32"/>
                  </a:lnTo>
                  <a:lnTo>
                    <a:pt x="513" y="8"/>
                  </a:lnTo>
                  <a:lnTo>
                    <a:pt x="441" y="0"/>
                  </a:lnTo>
                  <a:lnTo>
                    <a:pt x="369" y="0"/>
                  </a:lnTo>
                  <a:lnTo>
                    <a:pt x="184" y="8"/>
                  </a:lnTo>
                  <a:lnTo>
                    <a:pt x="0" y="16"/>
                  </a:lnTo>
                </a:path>
              </a:pathLst>
            </a:custGeom>
            <a:solidFill>
              <a:srgbClr val="EEEEEE">
                <a:alpha val="100000"/>
              </a:srgbClr>
            </a:solidFill>
            <a:ln w="3175" cap="flat" cmpd="sng">
              <a:solidFill>
                <a:srgbClr val="000000">
                  <a:alpha val="100000"/>
                </a:srgbClr>
              </a:solidFill>
              <a:prstDash val="solid"/>
              <a:round/>
              <a:headEnd type="none" w="med" len="med"/>
              <a:tailEnd type="none" w="med" len="med"/>
            </a:ln>
          </p:spPr>
          <p:txBody>
            <a:bodyPr/>
            <a:p>
              <a:endParaRPr lang="zh-CN" altLang="en-US"/>
            </a:p>
          </p:txBody>
        </p:sp>
      </p:grpSp>
      <p:sp>
        <p:nvSpPr>
          <p:cNvPr id="9" name="Rectangle 12"/>
          <p:cNvSpPr/>
          <p:nvPr/>
        </p:nvSpPr>
        <p:spPr>
          <a:xfrm>
            <a:off x="1939925" y="4076700"/>
            <a:ext cx="5097463" cy="1384300"/>
          </a:xfrm>
          <a:prstGeom prst="rect">
            <a:avLst/>
          </a:prstGeom>
          <a:solidFill>
            <a:srgbClr val="FFFFFF"/>
          </a:solidFill>
          <a:ln w="3175" cap="flat" cmpd="sng">
            <a:solidFill>
              <a:srgbClr val="000000"/>
            </a:solidFill>
            <a:prstDash val="solid"/>
            <a:miter/>
            <a:headEnd type="none" w="med" len="med"/>
            <a:tailEnd type="none" w="med" len="med"/>
          </a:ln>
        </p:spPr>
        <p:txBody>
          <a:bodyPr anchor="ctr">
            <a:spAutoFit/>
          </a:bodyPr>
          <a:p>
            <a:pPr eaLnBrk="1" hangingPunct="1"/>
            <a:endParaRPr lang="zh-CN" altLang="en-US" dirty="0">
              <a:latin typeface="Arial" panose="020B0604020202020204" pitchFamily="34" charset="0"/>
            </a:endParaRPr>
          </a:p>
        </p:txBody>
      </p:sp>
      <p:sp>
        <p:nvSpPr>
          <p:cNvPr id="18438" name="Rectangle 6"/>
          <p:cNvSpPr/>
          <p:nvPr/>
        </p:nvSpPr>
        <p:spPr>
          <a:xfrm>
            <a:off x="2227263" y="4302125"/>
            <a:ext cx="4681537" cy="1006475"/>
          </a:xfrm>
          <a:prstGeom prst="rect">
            <a:avLst/>
          </a:prstGeom>
          <a:noFill/>
          <a:ln w="9525">
            <a:noFill/>
          </a:ln>
        </p:spPr>
        <p:txBody>
          <a:bodyPr anchor="ctr">
            <a:spAutoFit/>
          </a:bodyPr>
          <a:p>
            <a:pPr eaLnBrk="1" hangingPunct="1"/>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65</a:t>
            </a:r>
            <a:r>
              <a:rPr lang="zh-CN" altLang="en-US" sz="2000" dirty="0">
                <a:latin typeface="微软雅黑" panose="020B0503020204020204" pitchFamily="34" charset="-122"/>
                <a:ea typeface="微软雅黑" panose="020B0503020204020204" pitchFamily="34" charset="-122"/>
              </a:rPr>
              <a:t>岁的老年人已达</a:t>
            </a:r>
            <a:r>
              <a:rPr lang="en-US" altLang="zh-CN" sz="2000" dirty="0">
                <a:latin typeface="微软雅黑" panose="020B0503020204020204" pitchFamily="34" charset="-122"/>
                <a:ea typeface="微软雅黑" panose="020B0503020204020204" pitchFamily="34" charset="-122"/>
              </a:rPr>
              <a:t>1.5</a:t>
            </a:r>
            <a:r>
              <a:rPr lang="zh-CN" altLang="en-US" sz="2000" dirty="0">
                <a:latin typeface="微软雅黑" panose="020B0503020204020204" pitchFamily="34" charset="-122"/>
                <a:ea typeface="微软雅黑" panose="020B0503020204020204" pitchFamily="34" charset="-122"/>
              </a:rPr>
              <a:t>亿。按</a:t>
            </a:r>
            <a:r>
              <a:rPr lang="en-US" altLang="zh-CN" sz="2000" dirty="0">
                <a:latin typeface="微软雅黑" panose="020B0503020204020204" pitchFamily="34" charset="-122"/>
                <a:ea typeface="微软雅黑" panose="020B0503020204020204" pitchFamily="34" charset="-122"/>
              </a:rPr>
              <a:t>30</a:t>
            </a:r>
            <a:r>
              <a:rPr lang="zh-CN" altLang="en-US" sz="2000" dirty="0">
                <a:latin typeface="微软雅黑" panose="020B0503020204020204" pitchFamily="34" charset="-122"/>
                <a:ea typeface="微软雅黑" panose="020B0503020204020204" pitchFamily="34" charset="-122"/>
              </a:rPr>
              <a:t>％的发生率估算，每年将有</a:t>
            </a:r>
            <a:r>
              <a:rPr lang="en-US" altLang="zh-CN" sz="2000" dirty="0">
                <a:latin typeface="微软雅黑" panose="020B0503020204020204" pitchFamily="34" charset="-122"/>
                <a:ea typeface="微软雅黑" panose="020B0503020204020204" pitchFamily="34" charset="-122"/>
              </a:rPr>
              <a:t>4000</a:t>
            </a:r>
            <a:r>
              <a:rPr lang="zh-CN" altLang="en-US" sz="2000" dirty="0">
                <a:latin typeface="微软雅黑" panose="020B0503020204020204" pitchFamily="34" charset="-122"/>
                <a:ea typeface="微软雅黑" panose="020B0503020204020204" pitchFamily="34" charset="-122"/>
              </a:rPr>
              <a:t>多万老年人发生≥</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次跌倒。 </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TABLE_BEAUTIFY" val="smartTable{7560fdd7-e733-423a-ad4b-f5986627ccdc}"/>
</p:tagLst>
</file>

<file path=ppt/tags/tag2.xml><?xml version="1.0" encoding="utf-8"?>
<p:tagLst xmlns:p="http://schemas.openxmlformats.org/presentationml/2006/main">
  <p:tag name="KSO_WM_UNIT_TABLE_BEAUTIFY" val="smartTable{1ab9c66b-30e2-41df-b7c3-3e2b49ddbb5e}"/>
</p:tagLst>
</file>

<file path=ppt/theme/theme1.xml><?xml version="1.0" encoding="utf-8"?>
<a:theme xmlns:a="http://schemas.openxmlformats.org/drawingml/2006/main" name="1_自定义设计方案">
  <a:themeElements>
    <a:clrScheme name="自定义 2">
      <a:dk1>
        <a:srgbClr val="000000"/>
      </a:dk1>
      <a:lt1>
        <a:srgbClr val="FFFFFF"/>
      </a:lt1>
      <a:dk2>
        <a:srgbClr val="768395"/>
      </a:dk2>
      <a:lt2>
        <a:srgbClr val="F0F0F0"/>
      </a:lt2>
      <a:accent1>
        <a:srgbClr val="9A0001"/>
      </a:accent1>
      <a:accent2>
        <a:srgbClr val="CEAB6E"/>
      </a:accent2>
      <a:accent3>
        <a:srgbClr val="063771"/>
      </a:accent3>
      <a:accent4>
        <a:srgbClr val="F3F4F8"/>
      </a:accent4>
      <a:accent5>
        <a:srgbClr val="64646C"/>
      </a:accent5>
      <a:accent6>
        <a:srgbClr val="FFFFFF"/>
      </a:accent6>
      <a:hlink>
        <a:srgbClr val="0070C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dirty="0" smtClean="0">
            <a:latin typeface="Arial" panose="020B0604020202020204" pitchFamily="34" charset="0"/>
            <a:ea typeface="微软雅黑" panose="020B0503020204020204" pitchFamily="34" charset="-122"/>
            <a:cs typeface="+mn-ea"/>
            <a:sym typeface="Arial" panose="020B0604020202020204" pitchFamily="3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绿色标准">
      <a:dk1>
        <a:srgbClr val="000000"/>
      </a:dk1>
      <a:lt1>
        <a:srgbClr val="FFFFFF"/>
      </a:lt1>
      <a:dk2>
        <a:srgbClr val="606060"/>
      </a:dk2>
      <a:lt2>
        <a:srgbClr val="F0F0F0"/>
      </a:lt2>
      <a:accent1>
        <a:srgbClr val="025B25"/>
      </a:accent1>
      <a:accent2>
        <a:srgbClr val="85C226"/>
      </a:accent2>
      <a:accent3>
        <a:srgbClr val="000000"/>
      </a:accent3>
      <a:accent4>
        <a:srgbClr val="919191"/>
      </a:accent4>
      <a:accent5>
        <a:srgbClr val="E8781A"/>
      </a:accent5>
      <a:accent6>
        <a:srgbClr val="FCDB00"/>
      </a:accent6>
      <a:hlink>
        <a:srgbClr val="4472C4"/>
      </a:hlink>
      <a:folHlink>
        <a:srgbClr val="BFBFBF"/>
      </a:folHlink>
    </a:clrScheme>
    <a:fontScheme name="自定义 3">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dirty="0" smtClean="0">
            <a:latin typeface="+mj-ea"/>
            <a:ea typeface="+mj-ea"/>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3600" dirty="0" smtClean="0">
            <a:solidFill>
              <a:schemeClr val="accent1"/>
            </a:solidFill>
            <a:latin typeface="+mj-ea"/>
            <a:ea typeface="+mj-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8565</Words>
  <Application>WPS 演示</Application>
  <PresentationFormat>宽屏</PresentationFormat>
  <Paragraphs>642</Paragraphs>
  <Slides>56</Slides>
  <Notes>20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56</vt:i4>
      </vt:variant>
    </vt:vector>
  </HeadingPairs>
  <TitlesOfParts>
    <vt:vector size="76" baseType="lpstr">
      <vt:lpstr>Arial</vt:lpstr>
      <vt:lpstr>宋体</vt:lpstr>
      <vt:lpstr>Wingdings</vt:lpstr>
      <vt:lpstr>微软雅黑</vt:lpstr>
      <vt:lpstr>经典圆体简</vt:lpstr>
      <vt:lpstr>Arial</vt:lpstr>
      <vt:lpstr>华文新魏</vt:lpstr>
      <vt:lpstr>Calibri</vt:lpstr>
      <vt:lpstr>Calibri</vt:lpstr>
      <vt:lpstr>Impact</vt:lpstr>
      <vt:lpstr>微软雅黑 Light</vt:lpstr>
      <vt:lpstr>黑体</vt:lpstr>
      <vt:lpstr>Wingdings 2</vt:lpstr>
      <vt:lpstr>Wingdings</vt:lpstr>
      <vt:lpstr>Arial Unicode MS</vt:lpstr>
      <vt:lpstr>等线</vt:lpstr>
      <vt:lpstr>Times New Roman</vt:lpstr>
      <vt:lpstr>Arial Black</vt:lpstr>
      <vt:lpstr>1_自定义设计方案</vt:lpstr>
      <vt:lpstr>Office 主题​​</vt:lpstr>
      <vt:lpstr>PowerPoint 演示文稿</vt:lpstr>
      <vt:lpstr>PowerPoint 演示文稿</vt:lpstr>
      <vt:lpstr>教学内容</vt:lpstr>
      <vt:lpstr>PowerPoint 演示文稿</vt:lpstr>
      <vt:lpstr>一、概述</vt:lpstr>
      <vt:lpstr>定义</vt:lpstr>
      <vt:lpstr>定义</vt:lpstr>
      <vt:lpstr>分类</vt:lpstr>
      <vt:lpstr>老年人跌倒流行病学</vt:lpstr>
      <vt:lpstr>人体平衡的维持机制</vt:lpstr>
      <vt:lpstr>人体平衡的维持机制</vt:lpstr>
      <vt:lpstr>二、跌倒的危险因素及康复评定</vt:lpstr>
      <vt:lpstr>（一）老年人跌倒的危险因素</vt:lpstr>
      <vt:lpstr>PowerPoint 演示文稿</vt:lpstr>
      <vt:lpstr>（二）老年人跌倒的康复评定</vt:lpstr>
      <vt:lpstr>PowerPoint 演示文稿</vt:lpstr>
      <vt:lpstr>PowerPoint 演示文稿</vt:lpstr>
      <vt:lpstr>PowerPoint 演示文稿</vt:lpstr>
      <vt:lpstr>PowerPoint 演示文稿</vt:lpstr>
      <vt:lpstr>三、康复治疗</vt:lpstr>
      <vt:lpstr>PowerPoint 演示文稿</vt:lpstr>
      <vt:lpstr>PowerPoint 演示文稿</vt:lpstr>
      <vt:lpstr>一、概述</vt:lpstr>
      <vt:lpstr>定义</vt:lpstr>
      <vt:lpstr>病因、危险因素及发病机制</vt:lpstr>
      <vt:lpstr>临床表现及功能障碍</vt:lpstr>
      <vt:lpstr>辅助检查、诊断及标准</vt:lpstr>
      <vt:lpstr>二、康复评定</vt:lpstr>
      <vt:lpstr>三、康复治疗</vt:lpstr>
      <vt:lpstr>并发症治疗</vt:lpstr>
      <vt:lpstr>PowerPoint 演示文稿</vt:lpstr>
      <vt:lpstr>PowerPoint 演示文稿</vt:lpstr>
      <vt:lpstr>PowerPoint 演示文稿</vt:lpstr>
      <vt:lpstr>PowerPoint 演示文稿</vt:lpstr>
      <vt:lpstr>康复治疗及护理对策</vt:lpstr>
      <vt:lpstr>PowerPoint 演示文稿</vt:lpstr>
      <vt:lpstr>PowerPoint 演示文稿</vt:lpstr>
      <vt:lpstr>一、概述</vt:lpstr>
      <vt:lpstr>定义及流行病学</vt:lpstr>
      <vt:lpstr>病因及发病机制</vt:lpstr>
      <vt:lpstr>临床表现及功能障碍</vt:lpstr>
      <vt:lpstr>辅助检查</vt:lpstr>
      <vt:lpstr>诊断及标准</vt:lpstr>
      <vt:lpstr>PowerPoint 演示文稿</vt:lpstr>
      <vt:lpstr>PowerPoint 演示文稿</vt:lpstr>
      <vt:lpstr>PowerPoint 演示文稿</vt:lpstr>
      <vt:lpstr>二、康复评定</vt:lpstr>
      <vt:lpstr>PowerPoint 演示文稿</vt:lpstr>
      <vt:lpstr>PowerPoint 演示文稿</vt:lpstr>
      <vt:lpstr>三、预防与康复治疗</vt:lpstr>
      <vt:lpstr>预防和饮食治疗</vt:lpstr>
      <vt:lpstr>药物治疗</vt:lpstr>
      <vt:lpstr>康复治疗</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南方医科大学珠江医院教学通用模板</dc:title>
  <dc:creator>欧阳国辉</dc:creator>
  <dc:description>欧阳国辉</dc:description>
  <cp:lastModifiedBy>Alan_辉</cp:lastModifiedBy>
  <cp:revision>304</cp:revision>
  <dcterms:created xsi:type="dcterms:W3CDTF">2021-02-19T02:57:00Z</dcterms:created>
  <dcterms:modified xsi:type="dcterms:W3CDTF">2021-04-25T13:05:08Z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Nuaxnuy@DESKTOP-GLORKB7</vt:lpwstr>
  </property>
  <property fmtid="{D5CDD505-2E9C-101B-9397-08002B2CF9AE}" pid="5" name="MSIP_Label_f42aa342-8706-4288-bd11-ebb85995028c_SetDate">
    <vt:lpwstr>2019-04-13T09:21:34.3521271Z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8ba33e4d-f70c-4f8a-80c4-7b79b430a7ab</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2052-11.1.0.10356</vt:lpwstr>
  </property>
  <property fmtid="{D5CDD505-2E9C-101B-9397-08002B2CF9AE}" pid="12" name="ICV">
    <vt:lpwstr>A48A9D0BFB2F431E9DD1D521C42648A3</vt:lpwstr>
  </property>
</Properties>
</file>