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Lst>
  <p:notesMasterIdLst>
    <p:notesMasterId r:id="rId54"/>
  </p:notesMasterIdLst>
  <p:handoutMasterIdLst>
    <p:handoutMasterId r:id="rId55"/>
  </p:handoutMasterIdLst>
  <p:sldIdLst>
    <p:sldId id="256" r:id="rId2"/>
    <p:sldId id="730" r:id="rId3"/>
    <p:sldId id="260" r:id="rId4"/>
    <p:sldId id="624" r:id="rId5"/>
    <p:sldId id="731" r:id="rId6"/>
    <p:sldId id="732" r:id="rId7"/>
    <p:sldId id="733" r:id="rId8"/>
    <p:sldId id="734" r:id="rId9"/>
    <p:sldId id="735" r:id="rId10"/>
    <p:sldId id="736" r:id="rId11"/>
    <p:sldId id="737" r:id="rId12"/>
    <p:sldId id="738" r:id="rId13"/>
    <p:sldId id="739" r:id="rId14"/>
    <p:sldId id="423" r:id="rId15"/>
    <p:sldId id="279" r:id="rId16"/>
    <p:sldId id="281" r:id="rId17"/>
    <p:sldId id="282" r:id="rId18"/>
    <p:sldId id="283" r:id="rId19"/>
    <p:sldId id="634" r:id="rId20"/>
    <p:sldId id="284" r:id="rId21"/>
    <p:sldId id="524" r:id="rId22"/>
    <p:sldId id="289" r:id="rId23"/>
    <p:sldId id="527" r:id="rId24"/>
    <p:sldId id="531" r:id="rId25"/>
    <p:sldId id="540" r:id="rId26"/>
    <p:sldId id="300" r:id="rId27"/>
    <p:sldId id="541" r:id="rId28"/>
    <p:sldId id="424" r:id="rId29"/>
    <p:sldId id="557" r:id="rId30"/>
    <p:sldId id="428" r:id="rId31"/>
    <p:sldId id="429" r:id="rId32"/>
    <p:sldId id="642" r:id="rId33"/>
    <p:sldId id="559" r:id="rId34"/>
    <p:sldId id="430" r:id="rId35"/>
    <p:sldId id="679" r:id="rId36"/>
    <p:sldId id="683" r:id="rId37"/>
    <p:sldId id="685" r:id="rId38"/>
    <p:sldId id="560" r:id="rId39"/>
    <p:sldId id="713" r:id="rId40"/>
    <p:sldId id="714" r:id="rId41"/>
    <p:sldId id="562" r:id="rId42"/>
    <p:sldId id="563" r:id="rId43"/>
    <p:sldId id="564" r:id="rId44"/>
    <p:sldId id="740" r:id="rId45"/>
    <p:sldId id="742" r:id="rId46"/>
    <p:sldId id="745" r:id="rId47"/>
    <p:sldId id="743" r:id="rId48"/>
    <p:sldId id="744" r:id="rId49"/>
    <p:sldId id="746" r:id="rId50"/>
    <p:sldId id="747" r:id="rId51"/>
    <p:sldId id="741" r:id="rId52"/>
    <p:sldId id="408" r:id="rId53"/>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Garamond" panose="02020404030301010803" pitchFamily="18" charset="0"/>
        <a:ea typeface="楷体_GB2312" pitchFamily="49" charset="-122"/>
        <a:cs typeface="+mn-cs"/>
      </a:defRPr>
    </a:lvl1pPr>
    <a:lvl2pPr marL="457200" algn="l" rtl="0" eaLnBrk="0" fontAlgn="base" hangingPunct="0">
      <a:spcBef>
        <a:spcPct val="0"/>
      </a:spcBef>
      <a:spcAft>
        <a:spcPct val="0"/>
      </a:spcAft>
      <a:defRPr b="1" kern="1200">
        <a:solidFill>
          <a:schemeClr val="tx1"/>
        </a:solidFill>
        <a:latin typeface="Garamond" panose="02020404030301010803" pitchFamily="18" charset="0"/>
        <a:ea typeface="楷体_GB2312" pitchFamily="49" charset="-122"/>
        <a:cs typeface="+mn-cs"/>
      </a:defRPr>
    </a:lvl2pPr>
    <a:lvl3pPr marL="914400" algn="l" rtl="0" eaLnBrk="0" fontAlgn="base" hangingPunct="0">
      <a:spcBef>
        <a:spcPct val="0"/>
      </a:spcBef>
      <a:spcAft>
        <a:spcPct val="0"/>
      </a:spcAft>
      <a:defRPr b="1" kern="1200">
        <a:solidFill>
          <a:schemeClr val="tx1"/>
        </a:solidFill>
        <a:latin typeface="Garamond" panose="02020404030301010803" pitchFamily="18" charset="0"/>
        <a:ea typeface="楷体_GB2312" pitchFamily="49" charset="-122"/>
        <a:cs typeface="+mn-cs"/>
      </a:defRPr>
    </a:lvl3pPr>
    <a:lvl4pPr marL="1371600" algn="l" rtl="0" eaLnBrk="0" fontAlgn="base" hangingPunct="0">
      <a:spcBef>
        <a:spcPct val="0"/>
      </a:spcBef>
      <a:spcAft>
        <a:spcPct val="0"/>
      </a:spcAft>
      <a:defRPr b="1" kern="1200">
        <a:solidFill>
          <a:schemeClr val="tx1"/>
        </a:solidFill>
        <a:latin typeface="Garamond" panose="02020404030301010803" pitchFamily="18" charset="0"/>
        <a:ea typeface="楷体_GB2312" pitchFamily="49" charset="-122"/>
        <a:cs typeface="+mn-cs"/>
      </a:defRPr>
    </a:lvl4pPr>
    <a:lvl5pPr marL="1828800" algn="l" rtl="0" eaLnBrk="0" fontAlgn="base" hangingPunct="0">
      <a:spcBef>
        <a:spcPct val="0"/>
      </a:spcBef>
      <a:spcAft>
        <a:spcPct val="0"/>
      </a:spcAft>
      <a:defRPr b="1" kern="1200">
        <a:solidFill>
          <a:schemeClr val="tx1"/>
        </a:solidFill>
        <a:latin typeface="Garamond" panose="02020404030301010803" pitchFamily="18" charset="0"/>
        <a:ea typeface="楷体_GB2312" pitchFamily="49" charset="-122"/>
        <a:cs typeface="+mn-cs"/>
      </a:defRPr>
    </a:lvl5pPr>
    <a:lvl6pPr marL="2286000" algn="l" defTabSz="914400" rtl="0" eaLnBrk="1" latinLnBrk="0" hangingPunct="1">
      <a:defRPr b="1" kern="1200">
        <a:solidFill>
          <a:schemeClr val="tx1"/>
        </a:solidFill>
        <a:latin typeface="Garamond" panose="02020404030301010803" pitchFamily="18" charset="0"/>
        <a:ea typeface="楷体_GB2312" pitchFamily="49" charset="-122"/>
        <a:cs typeface="+mn-cs"/>
      </a:defRPr>
    </a:lvl6pPr>
    <a:lvl7pPr marL="2743200" algn="l" defTabSz="914400" rtl="0" eaLnBrk="1" latinLnBrk="0" hangingPunct="1">
      <a:defRPr b="1" kern="1200">
        <a:solidFill>
          <a:schemeClr val="tx1"/>
        </a:solidFill>
        <a:latin typeface="Garamond" panose="02020404030301010803" pitchFamily="18" charset="0"/>
        <a:ea typeface="楷体_GB2312" pitchFamily="49" charset="-122"/>
        <a:cs typeface="+mn-cs"/>
      </a:defRPr>
    </a:lvl7pPr>
    <a:lvl8pPr marL="3200400" algn="l" defTabSz="914400" rtl="0" eaLnBrk="1" latinLnBrk="0" hangingPunct="1">
      <a:defRPr b="1" kern="1200">
        <a:solidFill>
          <a:schemeClr val="tx1"/>
        </a:solidFill>
        <a:latin typeface="Garamond" panose="02020404030301010803" pitchFamily="18" charset="0"/>
        <a:ea typeface="楷体_GB2312" pitchFamily="49" charset="-122"/>
        <a:cs typeface="+mn-cs"/>
      </a:defRPr>
    </a:lvl8pPr>
    <a:lvl9pPr marL="3657600" algn="l" defTabSz="914400" rtl="0" eaLnBrk="1" latinLnBrk="0" hangingPunct="1">
      <a:defRPr b="1" kern="1200">
        <a:solidFill>
          <a:schemeClr val="tx1"/>
        </a:solidFill>
        <a:latin typeface="Garamond" panose="02020404030301010803" pitchFamily="18" charset="0"/>
        <a:ea typeface="楷体_GB2312"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69"/>
    <a:srgbClr val="FF0000"/>
    <a:srgbClr val="FFCC00"/>
    <a:srgbClr val="FFFF00"/>
    <a:srgbClr val="FFCC66"/>
    <a:srgbClr val="FF33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7" autoAdjust="0"/>
  </p:normalViewPr>
  <p:slideViewPr>
    <p:cSldViewPr snapToObjects="1">
      <p:cViewPr varScale="1">
        <p:scale>
          <a:sx n="109" d="100"/>
          <a:sy n="109" d="100"/>
        </p:scale>
        <p:origin x="167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0668"/>
    </p:cViewPr>
  </p:sorterViewPr>
  <p:notesViewPr>
    <p:cSldViewPr snapToObjects="1">
      <p:cViewPr varScale="1">
        <p:scale>
          <a:sx n="89" d="100"/>
          <a:sy n="89" d="100"/>
        </p:scale>
        <p:origin x="-131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Times New Roman" panose="02020603050405020304" pitchFamily="18" charset="0"/>
                <a:ea typeface="宋体" panose="02010600030101010101" pitchFamily="2" charset="-122"/>
              </a:defRPr>
            </a:lvl1pPr>
          </a:lstStyle>
          <a:p>
            <a:pPr>
              <a:defRPr/>
            </a:pPr>
            <a:endParaRPr lang="zh-CN" altLang="en-US"/>
          </a:p>
        </p:txBody>
      </p:sp>
      <p:sp>
        <p:nvSpPr>
          <p:cNvPr id="440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anose="02020603050405020304" pitchFamily="18" charset="0"/>
                <a:ea typeface="宋体" panose="02010600030101010101" pitchFamily="2" charset="-122"/>
              </a:defRPr>
            </a:lvl1pPr>
          </a:lstStyle>
          <a:p>
            <a:pPr>
              <a:defRPr/>
            </a:pPr>
            <a:endParaRPr lang="en-US" altLang="zh-CN"/>
          </a:p>
        </p:txBody>
      </p:sp>
      <p:sp>
        <p:nvSpPr>
          <p:cNvPr id="440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Times New Roman" panose="02020603050405020304" pitchFamily="18" charset="0"/>
                <a:ea typeface="宋体" panose="02010600030101010101" pitchFamily="2" charset="-122"/>
              </a:defRPr>
            </a:lvl1pPr>
          </a:lstStyle>
          <a:p>
            <a:pPr>
              <a:defRPr/>
            </a:pPr>
            <a:endParaRPr lang="en-US" altLang="zh-CN"/>
          </a:p>
        </p:txBody>
      </p:sp>
      <p:sp>
        <p:nvSpPr>
          <p:cNvPr id="440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Times New Roman" panose="02020603050405020304" pitchFamily="18" charset="0"/>
                <a:ea typeface="宋体" panose="02010600030101010101" pitchFamily="2" charset="-122"/>
              </a:defRPr>
            </a:lvl1pPr>
          </a:lstStyle>
          <a:p>
            <a:pPr>
              <a:defRPr/>
            </a:pPr>
            <a:fld id="{DCD66264-7042-4861-9E91-95AC163D5C1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Times New Roman" panose="02020603050405020304" pitchFamily="18" charset="0"/>
                <a:ea typeface="宋体" panose="02010600030101010101" pitchFamily="2" charset="-122"/>
              </a:defRPr>
            </a:lvl1pPr>
          </a:lstStyle>
          <a:p>
            <a:pPr>
              <a:defRPr/>
            </a:pPr>
            <a:endParaRPr lang="zh-CN" altLang="en-US"/>
          </a:p>
        </p:txBody>
      </p:sp>
      <p:sp>
        <p:nvSpPr>
          <p:cNvPr id="8335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anose="02020603050405020304" pitchFamily="18" charset="0"/>
                <a:ea typeface="宋体" panose="02010600030101010101" pitchFamily="2" charset="-122"/>
              </a:defRPr>
            </a:lvl1pPr>
          </a:lstStyle>
          <a:p>
            <a:pPr>
              <a:defRPr/>
            </a:pPr>
            <a:endParaRPr lang="en-US" altLang="zh-CN"/>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35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8335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Times New Roman" panose="02020603050405020304" pitchFamily="18" charset="0"/>
                <a:ea typeface="宋体" panose="02010600030101010101" pitchFamily="2" charset="-122"/>
              </a:defRPr>
            </a:lvl1pPr>
          </a:lstStyle>
          <a:p>
            <a:pPr>
              <a:defRPr/>
            </a:pPr>
            <a:endParaRPr lang="en-US" altLang="zh-CN"/>
          </a:p>
        </p:txBody>
      </p:sp>
      <p:sp>
        <p:nvSpPr>
          <p:cNvPr id="8335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Times New Roman" panose="02020603050405020304" pitchFamily="18" charset="0"/>
                <a:ea typeface="宋体" panose="02010600030101010101" pitchFamily="2" charset="-122"/>
              </a:defRPr>
            </a:lvl1pPr>
          </a:lstStyle>
          <a:p>
            <a:pPr>
              <a:defRPr/>
            </a:pPr>
            <a:fld id="{1BEF36F2-BFCA-492E-988E-B5237977425F}"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83149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zh-CN" altLang="en-US" noProof="0" smtClean="0"/>
              <a:t>单击此处编辑母版标题样式</a:t>
            </a:r>
          </a:p>
        </p:txBody>
      </p:sp>
      <p:sp>
        <p:nvSpPr>
          <p:cNvPr id="8315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zh-CN"/>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zh-CN"/>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B454CDD2-1D54-4539-8521-74B95C3F8A68}" type="slidenum">
              <a:rPr lang="zh-CN" altLang="en-US"/>
              <a:pPr>
                <a:defRPr/>
              </a:pPr>
              <a:t>‹#›</a:t>
            </a:fld>
            <a:endParaRPr lang="en-US" altLang="zh-CN"/>
          </a:p>
        </p:txBody>
      </p:sp>
    </p:spTree>
    <p:extLst>
      <p:ext uri="{BB962C8B-B14F-4D97-AF65-F5344CB8AC3E}">
        <p14:creationId xmlns:p14="http://schemas.microsoft.com/office/powerpoint/2010/main" val="212590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EC7CF611-2570-41F7-9351-5E85A6D99034}" type="slidenum">
              <a:rPr lang="zh-CN" altLang="en-US"/>
              <a:pPr>
                <a:defRPr/>
              </a:pPr>
              <a:t>‹#›</a:t>
            </a:fld>
            <a:endParaRPr lang="en-US" altLang="zh-CN"/>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4147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D500A740-7EF2-43DF-A95B-09AEF5537AAE}" type="slidenum">
              <a:rPr lang="zh-CN" altLang="en-US"/>
              <a:pPr>
                <a:defRPr/>
              </a:pPr>
              <a:t>‹#›</a:t>
            </a:fld>
            <a:endParaRPr lang="en-US" altLang="zh-CN"/>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6962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425F3147-6F60-4FC5-98C9-921862F2B7D9}" type="slidenum">
              <a:rPr lang="zh-CN" altLang="en-US"/>
              <a:pPr>
                <a:defRPr/>
              </a:pPr>
              <a:t>‹#›</a:t>
            </a:fld>
            <a:endParaRPr lang="en-US" altLang="zh-CN"/>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36771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0B9081AE-F422-4D78-9F7E-0F74DAE0231C}" type="slidenum">
              <a:rPr lang="zh-CN" altLang="en-US"/>
              <a:pPr>
                <a:defRPr/>
              </a:pPr>
              <a:t>‹#›</a:t>
            </a:fld>
            <a:endParaRPr lang="en-US" altLang="zh-CN"/>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64495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1E162779-C2F7-442F-ABDF-87117C621C1F}" type="slidenum">
              <a:rPr lang="zh-CN" altLang="en-US"/>
              <a:pPr>
                <a:defRPr/>
              </a:pPr>
              <a:t>‹#›</a:t>
            </a:fld>
            <a:endParaRPr lang="en-US" altLang="zh-CN"/>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74609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3"/>
          <p:cNvSpPr>
            <a:spLocks noGrp="1" noChangeArrowheads="1"/>
          </p:cNvSpPr>
          <p:nvPr>
            <p:ph type="sldNum" sz="quarter" idx="11"/>
          </p:nvPr>
        </p:nvSpPr>
        <p:spPr>
          <a:ln/>
        </p:spPr>
        <p:txBody>
          <a:bodyPr/>
          <a:lstStyle>
            <a:lvl1pPr>
              <a:defRPr/>
            </a:lvl1pPr>
          </a:lstStyle>
          <a:p>
            <a:pPr>
              <a:defRPr/>
            </a:pPr>
            <a:fld id="{C772EEF5-4A7A-4752-A840-830F51A5D1D4}" type="slidenum">
              <a:rPr lang="zh-CN" altLang="en-US"/>
              <a:pPr>
                <a:defRPr/>
              </a:pPr>
              <a:t>‹#›</a:t>
            </a:fld>
            <a:endParaRPr lang="en-US" altLang="zh-CN"/>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6653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
          <p:cNvSpPr>
            <a:spLocks noGrp="1" noChangeArrowheads="1"/>
          </p:cNvSpPr>
          <p:nvPr>
            <p:ph type="sldNum" sz="quarter" idx="11"/>
          </p:nvPr>
        </p:nvSpPr>
        <p:spPr>
          <a:ln/>
        </p:spPr>
        <p:txBody>
          <a:bodyPr/>
          <a:lstStyle>
            <a:lvl1pPr>
              <a:defRPr/>
            </a:lvl1pPr>
          </a:lstStyle>
          <a:p>
            <a:pPr>
              <a:defRPr/>
            </a:pPr>
            <a:fld id="{0BF1F6DA-AEA3-40F2-8F54-2D41E85FE806}" type="slidenum">
              <a:rPr lang="zh-CN" altLang="en-US"/>
              <a:pPr>
                <a:defRPr/>
              </a:pPr>
              <a:t>‹#›</a:t>
            </a:fld>
            <a:endParaRPr lang="en-US" altLang="zh-CN"/>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1433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3"/>
          <p:cNvSpPr>
            <a:spLocks noGrp="1" noChangeArrowheads="1"/>
          </p:cNvSpPr>
          <p:nvPr>
            <p:ph type="sldNum" sz="quarter" idx="11"/>
          </p:nvPr>
        </p:nvSpPr>
        <p:spPr>
          <a:ln/>
        </p:spPr>
        <p:txBody>
          <a:bodyPr/>
          <a:lstStyle>
            <a:lvl1pPr>
              <a:defRPr/>
            </a:lvl1pPr>
          </a:lstStyle>
          <a:p>
            <a:pPr>
              <a:defRPr/>
            </a:pPr>
            <a:fld id="{CF405A1A-FD9B-41C9-A763-16792EA6DA05}" type="slidenum">
              <a:rPr lang="zh-CN" altLang="en-US"/>
              <a:pPr>
                <a:defRPr/>
              </a:pPr>
              <a:t>‹#›</a:t>
            </a:fld>
            <a:endParaRPr lang="en-US" altLang="zh-CN"/>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00920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7706FE0D-6ECB-4FDA-A942-BBA999F32D63}" type="slidenum">
              <a:rPr lang="zh-CN" altLang="en-US"/>
              <a:pPr>
                <a:defRPr/>
              </a:pPr>
              <a:t>‹#›</a:t>
            </a:fld>
            <a:endParaRPr lang="en-US" altLang="zh-CN"/>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4238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BE7DB32F-8073-45A6-BEF5-EC164FDA8DD7}" type="slidenum">
              <a:rPr lang="zh-CN" altLang="en-US"/>
              <a:pPr>
                <a:defRPr/>
              </a:pPr>
              <a:t>‹#›</a:t>
            </a:fld>
            <a:endParaRPr lang="en-US" altLang="zh-CN"/>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45722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046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panose="020B0604020202020204" pitchFamily="34" charset="0"/>
                <a:ea typeface="+mn-ea"/>
              </a:defRPr>
            </a:lvl1pPr>
          </a:lstStyle>
          <a:p>
            <a:pPr>
              <a:defRPr/>
            </a:pPr>
            <a:endParaRPr lang="en-US" altLang="zh-CN"/>
          </a:p>
        </p:txBody>
      </p:sp>
      <p:sp>
        <p:nvSpPr>
          <p:cNvPr id="83046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mn-ea"/>
              </a:defRPr>
            </a:lvl1pPr>
          </a:lstStyle>
          <a:p>
            <a:pPr>
              <a:defRPr/>
            </a:pPr>
            <a:fld id="{BBFDE6D5-EBF7-4AE4-9AB6-0F9FC6153DD8}" type="slidenum">
              <a:rPr lang="zh-CN" altLang="en-US"/>
              <a:pPr>
                <a:defRPr/>
              </a:pPr>
              <a:t>‹#›</a:t>
            </a:fld>
            <a:endParaRPr lang="en-US" altLang="zh-CN"/>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83047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83047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83047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047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grpSp>
        <p:sp>
          <p:nvSpPr>
            <p:cNvPr id="83047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CN" alt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83047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3047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latin typeface="Arial" panose="020B0604020202020204" pitchFamily="34" charset="0"/>
                <a:ea typeface="+mn-ea"/>
              </a:defRPr>
            </a:lvl1pPr>
          </a:lstStyle>
          <a:p>
            <a:pPr>
              <a:defRPr/>
            </a:pPr>
            <a:endParaRPr lang="en-US" altLang="zh-CN"/>
          </a:p>
        </p:txBody>
      </p:sp>
      <p:sp>
        <p:nvSpPr>
          <p:cNvPr id="83047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dk2" tx1="lt1" bg2="dk1" tx2="lt2" accent1="accent1" accent2="accent2" accent3="accent3" accent4="accent4" accent5="accent5" accent6="accent6" hlink="hlink" folHlink="folHlink"/>
  <p:sldLayoutIdLst>
    <p:sldLayoutId id="2147483780"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txStyles>
    <p:titleStyle>
      <a:lvl1pPr algn="ctr" rtl="0" eaLnBrk="0" fontAlgn="base" hangingPunct="0">
        <a:spcBef>
          <a:spcPct val="0"/>
        </a:spcBef>
        <a:spcAft>
          <a:spcPct val="0"/>
        </a:spcAft>
        <a:defRPr sz="4400" b="1" kern="1200">
          <a:solidFill>
            <a:srgbClr val="FFFF69"/>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FF69"/>
          </a:solidFill>
          <a:effectLst>
            <a:outerShdw blurRad="38100" dist="38100" dir="2700000" algn="tl">
              <a:srgbClr val="000000"/>
            </a:outerShdw>
          </a:effectLst>
          <a:latin typeface="Garamond" panose="02020404030301010803" pitchFamily="18" charset="0"/>
          <a:ea typeface="宋体" panose="02010600030101010101" pitchFamily="2" charset="-122"/>
        </a:defRPr>
      </a:lvl2pPr>
      <a:lvl3pPr algn="ctr" rtl="0" eaLnBrk="0" fontAlgn="base" hangingPunct="0">
        <a:spcBef>
          <a:spcPct val="0"/>
        </a:spcBef>
        <a:spcAft>
          <a:spcPct val="0"/>
        </a:spcAft>
        <a:defRPr sz="4400" b="1">
          <a:solidFill>
            <a:srgbClr val="FFFF69"/>
          </a:solidFill>
          <a:effectLst>
            <a:outerShdw blurRad="38100" dist="38100" dir="2700000" algn="tl">
              <a:srgbClr val="000000"/>
            </a:outerShdw>
          </a:effectLst>
          <a:latin typeface="Garamond" panose="02020404030301010803" pitchFamily="18" charset="0"/>
          <a:ea typeface="宋体" panose="02010600030101010101" pitchFamily="2" charset="-122"/>
        </a:defRPr>
      </a:lvl3pPr>
      <a:lvl4pPr algn="ctr" rtl="0" eaLnBrk="0" fontAlgn="base" hangingPunct="0">
        <a:spcBef>
          <a:spcPct val="0"/>
        </a:spcBef>
        <a:spcAft>
          <a:spcPct val="0"/>
        </a:spcAft>
        <a:defRPr sz="4400" b="1">
          <a:solidFill>
            <a:srgbClr val="FFFF69"/>
          </a:solidFill>
          <a:effectLst>
            <a:outerShdw blurRad="38100" dist="38100" dir="2700000" algn="tl">
              <a:srgbClr val="000000"/>
            </a:outerShdw>
          </a:effectLst>
          <a:latin typeface="Garamond" panose="02020404030301010803" pitchFamily="18" charset="0"/>
          <a:ea typeface="宋体" panose="02010600030101010101" pitchFamily="2" charset="-122"/>
        </a:defRPr>
      </a:lvl4pPr>
      <a:lvl5pPr algn="ctr" rtl="0" eaLnBrk="0" fontAlgn="base" hangingPunct="0">
        <a:spcBef>
          <a:spcPct val="0"/>
        </a:spcBef>
        <a:spcAft>
          <a:spcPct val="0"/>
        </a:spcAft>
        <a:defRPr sz="4400" b="1">
          <a:solidFill>
            <a:srgbClr val="FFFF69"/>
          </a:solidFill>
          <a:effectLst>
            <a:outerShdw blurRad="38100" dist="38100" dir="2700000" algn="tl">
              <a:srgbClr val="000000"/>
            </a:outerShdw>
          </a:effectLst>
          <a:latin typeface="Garamond" panose="02020404030301010803" pitchFamily="18" charset="0"/>
          <a:ea typeface="宋体" panose="02010600030101010101" pitchFamily="2" charset="-122"/>
        </a:defRPr>
      </a:lvl5pPr>
      <a:lvl6pPr marL="457200" algn="ctr" rtl="0" fontAlgn="base">
        <a:spcBef>
          <a:spcPct val="0"/>
        </a:spcBef>
        <a:spcAft>
          <a:spcPct val="0"/>
        </a:spcAft>
        <a:defRPr sz="4400" b="1">
          <a:solidFill>
            <a:srgbClr val="FFFF69"/>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rgbClr val="FFFF69"/>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rgbClr val="FFFF69"/>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rgbClr val="FFFF69"/>
          </a:solidFill>
          <a:effectLst>
            <a:outerShdw blurRad="38100" dist="38100" dir="2700000" algn="tl">
              <a:srgbClr val="000000"/>
            </a:outerShdw>
          </a:effectLst>
          <a:latin typeface="Garamond" panose="02020404030301010803"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rgbClr val="FFFF69"/>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rgbClr val="FFFF69"/>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rgbClr val="FFFF69"/>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rgbClr val="FFFF69"/>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rgbClr val="FFFF69"/>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oleObject4.bin"/><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09600" y="620713"/>
            <a:ext cx="7848600" cy="5618162"/>
          </a:xfrm>
        </p:spPr>
        <p:txBody>
          <a:bodyPr/>
          <a:lstStyle/>
          <a:p>
            <a:pPr eaLnBrk="1" hangingPunct="1">
              <a:lnSpc>
                <a:spcPct val="125000"/>
              </a:lnSpc>
              <a:defRPr/>
            </a:pPr>
            <a:r>
              <a:rPr lang="zh-CN" altLang="en-US" smtClean="0">
                <a:latin typeface="楷体_GB2312" pitchFamily="49" charset="-122"/>
                <a:ea typeface="楷体_GB2312" pitchFamily="49" charset="-122"/>
              </a:rPr>
              <a:t/>
            </a:r>
            <a:br>
              <a:rPr lang="zh-CN" altLang="en-US" smtClean="0">
                <a:latin typeface="楷体_GB2312" pitchFamily="49" charset="-122"/>
                <a:ea typeface="楷体_GB2312" pitchFamily="49" charset="-122"/>
              </a:rPr>
            </a:br>
            <a:r>
              <a:rPr lang="zh-CN" altLang="en-US" smtClean="0">
                <a:latin typeface="楷体_GB2312" pitchFamily="49" charset="-122"/>
                <a:ea typeface="楷体_GB2312" pitchFamily="49" charset="-122"/>
              </a:rPr>
              <a:t>核酸分子杂交技术</a:t>
            </a:r>
            <a:r>
              <a:rPr lang="zh-CN" altLang="en-US" sz="5400" smtClean="0">
                <a:latin typeface="楷体_GB2312" pitchFamily="49" charset="-122"/>
                <a:ea typeface="楷体_GB2312" pitchFamily="49" charset="-122"/>
              </a:rPr>
              <a:t/>
            </a:r>
            <a:br>
              <a:rPr lang="zh-CN" altLang="en-US" sz="5400" smtClean="0">
                <a:latin typeface="楷体_GB2312" pitchFamily="49" charset="-122"/>
                <a:ea typeface="楷体_GB2312" pitchFamily="49" charset="-122"/>
              </a:rPr>
            </a:br>
            <a:r>
              <a:rPr lang="zh-CN" altLang="en-US" sz="5400" smtClean="0">
                <a:latin typeface="楷体_GB2312" pitchFamily="49" charset="-122"/>
                <a:ea typeface="楷体_GB2312" pitchFamily="49" charset="-122"/>
              </a:rPr>
              <a:t/>
            </a:r>
            <a:br>
              <a:rPr lang="zh-CN" altLang="en-US" sz="5400" smtClean="0">
                <a:latin typeface="楷体_GB2312" pitchFamily="49" charset="-122"/>
                <a:ea typeface="楷体_GB2312" pitchFamily="49" charset="-122"/>
              </a:rPr>
            </a:br>
            <a:r>
              <a:rPr lang="zh-CN" altLang="en-US" sz="5400" smtClean="0">
                <a:latin typeface="楷体_GB2312" pitchFamily="49" charset="-122"/>
                <a:ea typeface="楷体_GB2312" pitchFamily="49" charset="-122"/>
              </a:rPr>
              <a:t>宋艳斌</a:t>
            </a:r>
            <a:r>
              <a:rPr lang="en-US" altLang="zh-CN" sz="4800" smtClean="0">
                <a:latin typeface="楷体_GB2312" pitchFamily="49" charset="-122"/>
                <a:ea typeface="楷体_GB2312" pitchFamily="49" charset="-122"/>
              </a:rPr>
              <a:t/>
            </a:r>
            <a:br>
              <a:rPr lang="en-US" altLang="zh-CN" sz="4800" smtClean="0">
                <a:latin typeface="楷体_GB2312" pitchFamily="49" charset="-122"/>
                <a:ea typeface="楷体_GB2312" pitchFamily="49" charset="-122"/>
              </a:rPr>
            </a:br>
            <a:endParaRPr lang="en-US" altLang="zh-CN" sz="480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57200" y="260350"/>
            <a:ext cx="8229600" cy="6064250"/>
          </a:xfrm>
        </p:spPr>
        <p:txBody>
          <a:bodyPr/>
          <a:lstStyle/>
          <a:p>
            <a:pPr eaLnBrk="1" hangingPunct="1">
              <a:buFont typeface="Wingdings" panose="05000000000000000000" pitchFamily="2" charset="2"/>
              <a:buNone/>
            </a:pPr>
            <a:endParaRPr lang="zh-CN" altLang="en-US" sz="2400" b="1" smtClean="0">
              <a:effectLst/>
              <a:latin typeface="楷体_GB2312" pitchFamily="49" charset="-122"/>
              <a:ea typeface="楷体_GB2312" pitchFamily="49" charset="-122"/>
            </a:endParaRPr>
          </a:p>
          <a:p>
            <a:pPr lvl="1" eaLnBrk="1" hangingPunct="1"/>
            <a:endParaRPr lang="zh-CN" altLang="en-US" sz="2400" b="1" smtClean="0">
              <a:effectLst/>
              <a:latin typeface="楷体_GB2312" pitchFamily="49" charset="-122"/>
              <a:ea typeface="楷体_GB2312" pitchFamily="49" charset="-122"/>
            </a:endParaRPr>
          </a:p>
          <a:p>
            <a:pPr lvl="1" eaLnBrk="1" hangingPunct="1"/>
            <a:r>
              <a:rPr lang="zh-CN" altLang="en-US" sz="2400" b="1" smtClean="0">
                <a:effectLst/>
                <a:latin typeface="楷体_GB2312" pitchFamily="49" charset="-122"/>
                <a:ea typeface="楷体_GB2312" pitchFamily="49" charset="-122"/>
              </a:rPr>
              <a:t>退火（</a:t>
            </a:r>
            <a:r>
              <a:rPr lang="en-US" altLang="zh-CN" sz="2400" b="1" smtClean="0">
                <a:effectLst/>
                <a:latin typeface="楷体_GB2312" pitchFamily="49" charset="-122"/>
                <a:ea typeface="楷体_GB2312" pitchFamily="49" charset="-122"/>
              </a:rPr>
              <a:t>annealing）：</a:t>
            </a:r>
            <a:r>
              <a:rPr lang="zh-CN" altLang="en-US" sz="2400" b="1" smtClean="0">
                <a:effectLst/>
                <a:latin typeface="楷体_GB2312" pitchFamily="49" charset="-122"/>
                <a:ea typeface="楷体_GB2312" pitchFamily="49" charset="-122"/>
              </a:rPr>
              <a:t>热变性</a:t>
            </a:r>
            <a:r>
              <a:rPr lang="en-US" altLang="zh-CN" sz="2400" b="1" smtClean="0">
                <a:effectLst/>
                <a:latin typeface="楷体_GB2312" pitchFamily="49" charset="-122"/>
                <a:ea typeface="楷体_GB2312" pitchFamily="49" charset="-122"/>
              </a:rPr>
              <a:t>DNA </a:t>
            </a:r>
            <a:r>
              <a:rPr lang="zh-CN" altLang="en-US" sz="2400" b="1" smtClean="0">
                <a:effectLst/>
                <a:latin typeface="楷体_GB2312" pitchFamily="49" charset="-122"/>
                <a:ea typeface="楷体_GB2312" pitchFamily="49" charset="-122"/>
              </a:rPr>
              <a:t>在缓慢冷却时，可以复性，这种复性称为退火。</a:t>
            </a:r>
          </a:p>
          <a:p>
            <a:pPr lvl="1" eaLnBrk="1" hangingPunct="1"/>
            <a:r>
              <a:rPr lang="zh-CN" altLang="en-US" sz="2400" b="1" smtClean="0">
                <a:effectLst/>
                <a:latin typeface="Times New Roman" panose="02020603050405020304" pitchFamily="18" charset="0"/>
                <a:ea typeface="楷体_GB2312" pitchFamily="49" charset="-122"/>
              </a:rPr>
              <a:t>“</a:t>
            </a:r>
            <a:r>
              <a:rPr lang="zh-CN" altLang="en-US" sz="2400" b="1" smtClean="0">
                <a:effectLst/>
                <a:latin typeface="楷体_GB2312" pitchFamily="49" charset="-122"/>
                <a:ea typeface="楷体_GB2312" pitchFamily="49" charset="-122"/>
              </a:rPr>
              <a:t>淬火</a:t>
            </a:r>
            <a:r>
              <a:rPr lang="zh-CN" altLang="en-US" sz="2400" b="1" smtClean="0">
                <a:effectLst/>
                <a:latin typeface="Times New Roman" panose="02020603050405020304" pitchFamily="18" charset="0"/>
                <a:ea typeface="楷体_GB2312" pitchFamily="49" charset="-122"/>
              </a:rPr>
              <a:t>”</a:t>
            </a:r>
            <a:r>
              <a:rPr lang="zh-CN" altLang="en-US" sz="2400" b="1" smtClean="0">
                <a:effectLst/>
                <a:latin typeface="楷体_GB2312" pitchFamily="49" charset="-122"/>
                <a:ea typeface="楷体_GB2312" pitchFamily="49" charset="-122"/>
              </a:rPr>
              <a:t>（</a:t>
            </a:r>
            <a:r>
              <a:rPr lang="en-US" altLang="zh-CN" sz="2400" b="1" smtClean="0">
                <a:effectLst/>
                <a:latin typeface="楷体_GB2312" pitchFamily="49" charset="-122"/>
                <a:ea typeface="楷体_GB2312" pitchFamily="49" charset="-122"/>
              </a:rPr>
              <a:t>quench</a:t>
            </a:r>
            <a:r>
              <a:rPr lang="zh-CN" altLang="en-US" sz="2400" b="1" smtClean="0">
                <a:effectLst/>
                <a:latin typeface="楷体_GB2312" pitchFamily="49" charset="-122"/>
                <a:ea typeface="楷体_GB2312" pitchFamily="49" charset="-122"/>
              </a:rPr>
              <a:t>）：将热变性的</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骤然冷却时，</a:t>
            </a:r>
            <a:r>
              <a:rPr lang="en-US" altLang="zh-CN" sz="2400" b="1" smtClean="0">
                <a:effectLst/>
                <a:latin typeface="楷体_GB2312" pitchFamily="49" charset="-122"/>
                <a:ea typeface="楷体_GB2312" pitchFamily="49" charset="-122"/>
              </a:rPr>
              <a:t>DNA </a:t>
            </a:r>
            <a:r>
              <a:rPr lang="zh-CN" altLang="en-US" sz="2400" b="1" smtClean="0">
                <a:effectLst/>
                <a:latin typeface="楷体_GB2312" pitchFamily="49" charset="-122"/>
                <a:ea typeface="楷体_GB2312" pitchFamily="49" charset="-122"/>
              </a:rPr>
              <a:t>不可能复性，这是由于温度突然降低，单链</a:t>
            </a:r>
            <a:r>
              <a:rPr lang="en-US" altLang="zh-CN" sz="2400" b="1" smtClean="0">
                <a:effectLst/>
                <a:latin typeface="楷体_GB2312" pitchFamily="49" charset="-122"/>
                <a:ea typeface="楷体_GB2312" pitchFamily="49" charset="-122"/>
              </a:rPr>
              <a:t>DNA </a:t>
            </a:r>
            <a:r>
              <a:rPr lang="zh-CN" altLang="en-US" sz="2400" b="1" smtClean="0">
                <a:effectLst/>
                <a:latin typeface="楷体_GB2312" pitchFamily="49" charset="-122"/>
                <a:ea typeface="楷体_GB2312" pitchFamily="49" charset="-122"/>
              </a:rPr>
              <a:t>分子失去碰撞的机会，因而不能复性，仍然保持单链变性的状态。将热变性</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骤然冷却的处理过程叫</a:t>
            </a:r>
            <a:r>
              <a:rPr lang="zh-CN" altLang="en-US" sz="2400" b="1" smtClean="0">
                <a:effectLst/>
                <a:latin typeface="Times New Roman" panose="02020603050405020304" pitchFamily="18" charset="0"/>
                <a:ea typeface="楷体_GB2312" pitchFamily="49" charset="-122"/>
              </a:rPr>
              <a:t>“</a:t>
            </a:r>
            <a:r>
              <a:rPr lang="zh-CN" altLang="en-US" sz="2400" b="1" smtClean="0">
                <a:effectLst/>
                <a:latin typeface="楷体_GB2312" pitchFamily="49" charset="-122"/>
                <a:ea typeface="楷体_GB2312" pitchFamily="49" charset="-122"/>
              </a:rPr>
              <a:t>淬火</a:t>
            </a:r>
            <a:r>
              <a:rPr lang="zh-CN" altLang="en-US" sz="2400" b="1" smtClean="0">
                <a:effectLst/>
                <a:latin typeface="Times New Roman" panose="02020603050405020304" pitchFamily="18" charset="0"/>
                <a:ea typeface="楷体_GB2312" pitchFamily="49" charset="-122"/>
              </a:rPr>
              <a:t>”</a:t>
            </a:r>
            <a:r>
              <a:rPr lang="zh-CN" altLang="en-US" sz="2400" b="1" smtClean="0">
                <a:effectLst/>
                <a:latin typeface="楷体_GB2312" pitchFamily="49" charset="-122"/>
                <a:ea typeface="楷体_GB2312" pitchFamily="49" charset="-122"/>
              </a:rPr>
              <a:t> 。</a:t>
            </a:r>
          </a:p>
          <a:p>
            <a:pPr lvl="1" eaLnBrk="1" hangingPunct="1"/>
            <a:r>
              <a:rPr lang="zh-CN" altLang="en-US" sz="2400" b="1" smtClean="0">
                <a:effectLst/>
                <a:latin typeface="楷体_GB2312" pitchFamily="49" charset="-122"/>
                <a:ea typeface="楷体_GB2312" pitchFamily="49" charset="-122"/>
              </a:rPr>
              <a:t>利用</a:t>
            </a:r>
            <a:r>
              <a:rPr lang="zh-CN" altLang="en-US" sz="2400" b="1" smtClean="0">
                <a:effectLst/>
                <a:latin typeface="Times New Roman" panose="02020603050405020304" pitchFamily="18" charset="0"/>
                <a:ea typeface="楷体_GB2312" pitchFamily="49" charset="-122"/>
              </a:rPr>
              <a:t>“</a:t>
            </a:r>
            <a:r>
              <a:rPr lang="zh-CN" altLang="en-US" sz="2400" b="1" smtClean="0">
                <a:effectLst/>
                <a:latin typeface="楷体_GB2312" pitchFamily="49" charset="-122"/>
                <a:ea typeface="楷体_GB2312" pitchFamily="49" charset="-122"/>
              </a:rPr>
              <a:t>淬火</a:t>
            </a:r>
            <a:r>
              <a:rPr lang="zh-CN" altLang="en-US" sz="2400" b="1" smtClean="0">
                <a:effectLst/>
                <a:latin typeface="Times New Roman" panose="02020603050405020304" pitchFamily="18" charset="0"/>
                <a:ea typeface="楷体_GB2312" pitchFamily="49" charset="-122"/>
              </a:rPr>
              <a:t>”</a:t>
            </a:r>
            <a:r>
              <a:rPr lang="zh-CN" altLang="en-US" sz="2400" b="1" smtClean="0">
                <a:effectLst/>
                <a:latin typeface="楷体_GB2312" pitchFamily="49" charset="-122"/>
                <a:ea typeface="楷体_GB2312" pitchFamily="49" charset="-122"/>
              </a:rPr>
              <a:t>的原理，在用同位素标记的双链</a:t>
            </a:r>
            <a:r>
              <a:rPr lang="en-US" altLang="zh-CN" sz="2400" b="1" smtClean="0">
                <a:effectLst/>
                <a:latin typeface="楷体_GB2312" pitchFamily="49" charset="-122"/>
                <a:ea typeface="楷体_GB2312" pitchFamily="49" charset="-122"/>
              </a:rPr>
              <a:t>DNA </a:t>
            </a:r>
            <a:r>
              <a:rPr lang="zh-CN" altLang="en-US" sz="2400" b="1" smtClean="0">
                <a:effectLst/>
                <a:latin typeface="楷体_GB2312" pitchFamily="49" charset="-122"/>
                <a:ea typeface="楷体_GB2312" pitchFamily="49" charset="-122"/>
              </a:rPr>
              <a:t>片段进行分子杂交时，为获得单链的杂交探针，可将装有热变性</a:t>
            </a:r>
            <a:r>
              <a:rPr lang="en-US" altLang="zh-CN" sz="2400" b="1" smtClean="0">
                <a:effectLst/>
                <a:latin typeface="楷体_GB2312" pitchFamily="49" charset="-122"/>
                <a:ea typeface="楷体_GB2312" pitchFamily="49" charset="-122"/>
              </a:rPr>
              <a:t>DNA </a:t>
            </a:r>
            <a:r>
              <a:rPr lang="zh-CN" altLang="en-US" sz="2400" b="1" smtClean="0">
                <a:effectLst/>
                <a:latin typeface="楷体_GB2312" pitchFamily="49" charset="-122"/>
                <a:ea typeface="楷体_GB2312" pitchFamily="49" charset="-122"/>
              </a:rPr>
              <a:t>溶液的试管直接插入冰浴，使溶液在冰浴中骤然冷却至</a:t>
            </a:r>
            <a:r>
              <a:rPr lang="en-US" altLang="zh-CN" sz="2400" b="1" smtClean="0">
                <a:effectLst/>
                <a:latin typeface="楷体_GB2312" pitchFamily="49" charset="-122"/>
                <a:ea typeface="楷体_GB2312" pitchFamily="49" charset="-122"/>
              </a:rPr>
              <a:t>0</a:t>
            </a:r>
            <a:r>
              <a:rPr lang="en-US" altLang="en-US" sz="2400" b="1" smtClean="0">
                <a:effectLst/>
              </a:rPr>
              <a:t>℃</a:t>
            </a:r>
            <a:r>
              <a:rPr lang="en-US" altLang="zh-CN" sz="2400" b="1" smtClean="0">
                <a:effectLst/>
                <a:latin typeface="楷体_GB2312" pitchFamily="49" charset="-122"/>
                <a:ea typeface="楷体_GB2312" pitchFamily="49" charset="-122"/>
              </a:rPr>
              <a:t> </a:t>
            </a:r>
            <a:r>
              <a:rPr lang="zh-CN" altLang="en-US" sz="2400" b="1" smtClean="0">
                <a:effectLst/>
                <a:latin typeface="楷体_GB2312" pitchFamily="49" charset="-122"/>
                <a:ea typeface="楷体_GB2312" pitchFamily="49" charset="-122"/>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762000" y="404813"/>
            <a:ext cx="7772400" cy="6048375"/>
          </a:xfrm>
        </p:spPr>
        <p:txBody>
          <a:bodyPr/>
          <a:lstStyle/>
          <a:p>
            <a:pPr eaLnBrk="1" hangingPunct="1">
              <a:lnSpc>
                <a:spcPct val="120000"/>
              </a:lnSpc>
            </a:pPr>
            <a:r>
              <a:rPr lang="zh-CN" altLang="en-US" sz="2400" b="1" smtClean="0">
                <a:effectLst/>
                <a:latin typeface="楷体_GB2312" pitchFamily="49" charset="-122"/>
                <a:ea typeface="楷体_GB2312" pitchFamily="49" charset="-122"/>
              </a:rPr>
              <a:t>影响</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复性的因素：</a:t>
            </a:r>
          </a:p>
          <a:p>
            <a:pPr eaLnBrk="1" hangingPunct="1">
              <a:lnSpc>
                <a:spcPct val="120000"/>
              </a:lnSpc>
            </a:pPr>
            <a:r>
              <a:rPr lang="en-US" altLang="zh-CN" sz="2400" b="1" smtClean="0">
                <a:effectLst/>
                <a:latin typeface="楷体_GB2312" pitchFamily="49" charset="-122"/>
                <a:ea typeface="楷体_GB2312" pitchFamily="49" charset="-122"/>
              </a:rPr>
              <a:t>①DNA</a:t>
            </a:r>
            <a:r>
              <a:rPr lang="zh-CN" altLang="en-US" sz="2400" b="1" smtClean="0">
                <a:effectLst/>
                <a:latin typeface="楷体_GB2312" pitchFamily="49" charset="-122"/>
                <a:ea typeface="楷体_GB2312" pitchFamily="49" charset="-122"/>
              </a:rPr>
              <a:t>的大小及复杂性。</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片段越小、序列越简单，复性速率越快。因为片段越大、复杂性越高，单链</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分子相互碰撞的几率越少。</a:t>
            </a:r>
          </a:p>
          <a:p>
            <a:pPr eaLnBrk="1" hangingPunct="1">
              <a:lnSpc>
                <a:spcPct val="120000"/>
              </a:lnSpc>
            </a:pPr>
            <a:r>
              <a:rPr lang="en-US" altLang="zh-CN" sz="2400" b="1" smtClean="0">
                <a:effectLst/>
                <a:latin typeface="楷体_GB2312" pitchFamily="49" charset="-122"/>
                <a:ea typeface="楷体_GB2312" pitchFamily="49" charset="-122"/>
              </a:rPr>
              <a:t>②DNA</a:t>
            </a:r>
            <a:r>
              <a:rPr lang="zh-CN" altLang="en-US" sz="2400" b="1" smtClean="0">
                <a:effectLst/>
                <a:latin typeface="楷体_GB2312" pitchFamily="49" charset="-122"/>
                <a:ea typeface="楷体_GB2312" pitchFamily="49" charset="-122"/>
              </a:rPr>
              <a:t>的浓度。</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浓度越大，两条互补链相互碰撞的可能性越大，复性的速度也越快。</a:t>
            </a:r>
          </a:p>
          <a:p>
            <a:pPr eaLnBrk="1" hangingPunct="1">
              <a:lnSpc>
                <a:spcPct val="120000"/>
              </a:lnSpc>
            </a:pPr>
            <a:r>
              <a:rPr lang="en-US" altLang="zh-CN" sz="2400" b="1" smtClean="0">
                <a:effectLst/>
                <a:latin typeface="楷体_GB2312" pitchFamily="49" charset="-122"/>
                <a:ea typeface="楷体_GB2312" pitchFamily="49" charset="-122"/>
              </a:rPr>
              <a:t>③</a:t>
            </a:r>
            <a:r>
              <a:rPr lang="zh-CN" altLang="en-US" sz="2400" b="1" smtClean="0">
                <a:effectLst/>
                <a:latin typeface="楷体_GB2312" pitchFamily="49" charset="-122"/>
                <a:ea typeface="楷体_GB2312" pitchFamily="49" charset="-122"/>
              </a:rPr>
              <a:t>温度。温度过高，不利于</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的复性；温度过低，则少数碱基配对形成的局部双链不易解离，难以继续寻找正确的配对。适宜的复性温度是比</a:t>
            </a:r>
            <a:r>
              <a:rPr lang="en-US" altLang="zh-CN" sz="2400" b="1" smtClean="0">
                <a:effectLst/>
                <a:latin typeface="楷体_GB2312" pitchFamily="49" charset="-122"/>
                <a:ea typeface="楷体_GB2312" pitchFamily="49" charset="-122"/>
              </a:rPr>
              <a:t>Tm</a:t>
            </a:r>
            <a:r>
              <a:rPr lang="zh-CN" altLang="en-US" sz="2400" b="1" smtClean="0">
                <a:effectLst/>
                <a:latin typeface="楷体_GB2312" pitchFamily="49" charset="-122"/>
                <a:ea typeface="楷体_GB2312" pitchFamily="49" charset="-122"/>
              </a:rPr>
              <a:t>值低</a:t>
            </a:r>
            <a:r>
              <a:rPr lang="en-US" altLang="zh-CN" sz="2400" b="1" smtClean="0">
                <a:effectLst/>
                <a:latin typeface="楷体_GB2312" pitchFamily="49" charset="-122"/>
                <a:ea typeface="楷体_GB2312" pitchFamily="49" charset="-122"/>
              </a:rPr>
              <a:t>25</a:t>
            </a:r>
            <a:r>
              <a:rPr lang="en-US" altLang="en-US" sz="2400" b="1" smtClean="0">
                <a:effectLst/>
              </a:rPr>
              <a:t>℃</a:t>
            </a:r>
            <a:r>
              <a:rPr lang="zh-CN" altLang="en-US" sz="2400" b="1" smtClean="0">
                <a:effectLst/>
                <a:latin typeface="楷体_GB2312" pitchFamily="49" charset="-122"/>
                <a:ea typeface="楷体_GB2312" pitchFamily="49" charset="-122"/>
              </a:rPr>
              <a:t>。</a:t>
            </a:r>
          </a:p>
          <a:p>
            <a:pPr eaLnBrk="1" hangingPunct="1">
              <a:lnSpc>
                <a:spcPct val="120000"/>
              </a:lnSpc>
            </a:pPr>
            <a:r>
              <a:rPr lang="en-US" altLang="zh-CN" sz="2400" b="1" smtClean="0">
                <a:effectLst/>
                <a:latin typeface="楷体_GB2312" pitchFamily="49" charset="-122"/>
                <a:ea typeface="楷体_GB2312" pitchFamily="49" charset="-122"/>
              </a:rPr>
              <a:t>④</a:t>
            </a:r>
            <a:r>
              <a:rPr lang="zh-CN" altLang="en-US" sz="2400" b="1" smtClean="0">
                <a:effectLst/>
                <a:latin typeface="楷体_GB2312" pitchFamily="49" charset="-122"/>
                <a:ea typeface="楷体_GB2312" pitchFamily="49" charset="-122"/>
              </a:rPr>
              <a:t>溶液的离子强度。因为盐能中和</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单链中磷酸基团的负电性，减少互补链的负电荷相互排斥作用，因此增加盐浓度，可加速两条互补链重新结合的速度。</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Rot="1" noChangeArrowheads="1"/>
          </p:cNvSpPr>
          <p:nvPr>
            <p:ph type="title"/>
          </p:nvPr>
        </p:nvSpPr>
        <p:spPr>
          <a:xfrm>
            <a:off x="457200" y="260350"/>
            <a:ext cx="8686800" cy="1143000"/>
          </a:xfrm>
        </p:spPr>
        <p:txBody>
          <a:bodyPr/>
          <a:lstStyle/>
          <a:p>
            <a:pPr algn="l" eaLnBrk="1" hangingPunct="1">
              <a:defRPr/>
            </a:pPr>
            <a:r>
              <a:rPr lang="zh-CN" altLang="en-US" sz="3600" smtClean="0">
                <a:latin typeface="楷体_GB2312" pitchFamily="49" charset="-122"/>
                <a:ea typeface="楷体_GB2312" pitchFamily="49" charset="-122"/>
              </a:rPr>
              <a:t>二、核酸分子杂交的基本原理</a:t>
            </a:r>
            <a:endParaRPr lang="en-US" altLang="zh-CN" sz="3600" smtClean="0">
              <a:latin typeface="楷体_GB2312" pitchFamily="49" charset="-122"/>
              <a:ea typeface="楷体_GB2312" pitchFamily="49" charset="-122"/>
            </a:endParaRPr>
          </a:p>
        </p:txBody>
      </p:sp>
      <p:sp>
        <p:nvSpPr>
          <p:cNvPr id="21507" name="Rectangle 3"/>
          <p:cNvSpPr>
            <a:spLocks noGrp="1" noChangeArrowheads="1"/>
          </p:cNvSpPr>
          <p:nvPr>
            <p:ph type="body" idx="1"/>
          </p:nvPr>
        </p:nvSpPr>
        <p:spPr>
          <a:xfrm>
            <a:off x="457200" y="1403350"/>
            <a:ext cx="5483225" cy="4525963"/>
          </a:xfrm>
        </p:spPr>
        <p:txBody>
          <a:bodyPr/>
          <a:lstStyle/>
          <a:p>
            <a:pPr eaLnBrk="1" hangingPunct="1">
              <a:lnSpc>
                <a:spcPct val="120000"/>
              </a:lnSpc>
            </a:pPr>
            <a:r>
              <a:rPr lang="zh-CN" altLang="en-US" sz="2400" b="1" smtClean="0">
                <a:effectLst/>
                <a:latin typeface="楷体_GB2312" pitchFamily="49" charset="-122"/>
                <a:ea typeface="楷体_GB2312" pitchFamily="49" charset="-122"/>
              </a:rPr>
              <a:t>根据核酸变性和复性的原理，不同来源的</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变性后，若这些异源</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之间存在某些相同序列的区域，在退火条件下则可形成</a:t>
            </a:r>
            <a:r>
              <a:rPr lang="en-US" altLang="zh-CN" sz="2400" b="1" smtClean="0">
                <a:effectLst/>
                <a:latin typeface="楷体_GB2312" pitchFamily="49" charset="-122"/>
                <a:ea typeface="楷体_GB2312" pitchFamily="49" charset="-122"/>
              </a:rPr>
              <a:t>DNA-DNA</a:t>
            </a:r>
            <a:r>
              <a:rPr lang="zh-CN" altLang="en-US" sz="2400" b="1" smtClean="0">
                <a:effectLst/>
                <a:latin typeface="楷体_GB2312" pitchFamily="49" charset="-122"/>
                <a:ea typeface="楷体_GB2312" pitchFamily="49" charset="-122"/>
              </a:rPr>
              <a:t>异源双链；或将变性的单链</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与</a:t>
            </a:r>
            <a:r>
              <a:rPr lang="en-US" altLang="zh-CN" sz="2400" b="1" smtClean="0">
                <a:effectLst/>
                <a:latin typeface="楷体_GB2312" pitchFamily="49" charset="-122"/>
                <a:ea typeface="楷体_GB2312" pitchFamily="49" charset="-122"/>
              </a:rPr>
              <a:t>RNA</a:t>
            </a:r>
            <a:r>
              <a:rPr lang="zh-CN" altLang="en-US" sz="2400" b="1" smtClean="0">
                <a:effectLst/>
                <a:latin typeface="楷体_GB2312" pitchFamily="49" charset="-122"/>
                <a:ea typeface="楷体_GB2312" pitchFamily="49" charset="-122"/>
              </a:rPr>
              <a:t>经复性处理可以形成</a:t>
            </a:r>
            <a:r>
              <a:rPr lang="en-US" altLang="zh-CN" sz="2400" b="1" smtClean="0">
                <a:effectLst/>
                <a:latin typeface="楷体_GB2312" pitchFamily="49" charset="-122"/>
                <a:ea typeface="楷体_GB2312" pitchFamily="49" charset="-122"/>
              </a:rPr>
              <a:t>DNA-RNA</a:t>
            </a:r>
            <a:r>
              <a:rPr lang="zh-CN" altLang="en-US" sz="2400" b="1" smtClean="0">
                <a:effectLst/>
                <a:latin typeface="楷体_GB2312" pitchFamily="49" charset="-122"/>
                <a:ea typeface="楷体_GB2312" pitchFamily="49" charset="-122"/>
              </a:rPr>
              <a:t>杂合双链。这种不同来源的单链核酸分子在合适的条件下，通过碱基互补形成双链杂交体的过程称为核酸分子杂交（</a:t>
            </a:r>
            <a:r>
              <a:rPr lang="en-US" altLang="zh-CN" sz="2400" b="1" smtClean="0">
                <a:effectLst/>
                <a:latin typeface="楷体_GB2312" pitchFamily="49" charset="-122"/>
                <a:ea typeface="楷体_GB2312" pitchFamily="49" charset="-122"/>
              </a:rPr>
              <a:t>molecular hybridization</a:t>
            </a:r>
            <a:r>
              <a:rPr lang="zh-CN" altLang="en-US" sz="2400" b="1" smtClean="0">
                <a:effectLst/>
                <a:latin typeface="楷体_GB2312" pitchFamily="49" charset="-122"/>
                <a:ea typeface="楷体_GB2312" pitchFamily="49" charset="-122"/>
              </a:rPr>
              <a:t>）。</a:t>
            </a:r>
          </a:p>
        </p:txBody>
      </p:sp>
      <p:pic>
        <p:nvPicPr>
          <p:cNvPr id="21508" name="Picture 4" descr="未命名2"/>
          <p:cNvPicPr>
            <a:picLocks noChangeAspect="1" noChangeArrowheads="1"/>
          </p:cNvPicPr>
          <p:nvPr/>
        </p:nvPicPr>
        <p:blipFill>
          <a:blip r:embed="rId2">
            <a:extLst>
              <a:ext uri="{28A0092B-C50C-407E-A947-70E740481C1C}">
                <a14:useLocalDpi xmlns:a14="http://schemas.microsoft.com/office/drawing/2010/main" val="0"/>
              </a:ext>
            </a:extLst>
          </a:blip>
          <a:srcRect l="2513" r="59497"/>
          <a:stretch>
            <a:fillRect/>
          </a:stretch>
        </p:blipFill>
        <p:spPr bwMode="auto">
          <a:xfrm>
            <a:off x="6164263" y="1268413"/>
            <a:ext cx="2824162" cy="5453062"/>
          </a:xfrm>
          <a:prstGeom prst="rect">
            <a:avLst/>
          </a:prstGeom>
          <a:noFill/>
          <a:ln>
            <a:noFill/>
          </a:ln>
          <a:effectLst>
            <a:outerShdw dist="107763" dir="18900000" algn="ctr" rotWithShape="0">
              <a:srgbClr val="99FF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2133600" y="1371600"/>
            <a:ext cx="5775325" cy="3349625"/>
            <a:chOff x="3240" y="10644"/>
            <a:chExt cx="6840" cy="4212"/>
          </a:xfrm>
        </p:grpSpPr>
        <p:grpSp>
          <p:nvGrpSpPr>
            <p:cNvPr id="22532" name="Group 3"/>
            <p:cNvGrpSpPr>
              <a:grpSpLocks/>
            </p:cNvGrpSpPr>
            <p:nvPr/>
          </p:nvGrpSpPr>
          <p:grpSpPr bwMode="auto">
            <a:xfrm>
              <a:off x="3240" y="10644"/>
              <a:ext cx="6840" cy="3337"/>
              <a:chOff x="3060" y="10956"/>
              <a:chExt cx="6840" cy="3337"/>
            </a:xfrm>
          </p:grpSpPr>
          <p:grpSp>
            <p:nvGrpSpPr>
              <p:cNvPr id="22534" name="Group 4"/>
              <p:cNvGrpSpPr>
                <a:grpSpLocks/>
              </p:cNvGrpSpPr>
              <p:nvPr/>
            </p:nvGrpSpPr>
            <p:grpSpPr bwMode="auto">
              <a:xfrm>
                <a:off x="3060" y="10956"/>
                <a:ext cx="5580" cy="3337"/>
                <a:chOff x="3060" y="10956"/>
                <a:chExt cx="5580" cy="3337"/>
              </a:xfrm>
            </p:grpSpPr>
            <p:grpSp>
              <p:nvGrpSpPr>
                <p:cNvPr id="22536" name="Group 5"/>
                <p:cNvGrpSpPr>
                  <a:grpSpLocks/>
                </p:cNvGrpSpPr>
                <p:nvPr/>
              </p:nvGrpSpPr>
              <p:grpSpPr bwMode="auto">
                <a:xfrm>
                  <a:off x="4140" y="10956"/>
                  <a:ext cx="4500" cy="3337"/>
                  <a:chOff x="1296" y="528"/>
                  <a:chExt cx="3456" cy="3130"/>
                </a:xfrm>
              </p:grpSpPr>
              <p:grpSp>
                <p:nvGrpSpPr>
                  <p:cNvPr id="22538" name="Group 6"/>
                  <p:cNvGrpSpPr>
                    <a:grpSpLocks/>
                  </p:cNvGrpSpPr>
                  <p:nvPr/>
                </p:nvGrpSpPr>
                <p:grpSpPr bwMode="auto">
                  <a:xfrm>
                    <a:off x="1392" y="2544"/>
                    <a:ext cx="576" cy="288"/>
                    <a:chOff x="1392" y="2554"/>
                    <a:chExt cx="576" cy="288"/>
                  </a:xfrm>
                </p:grpSpPr>
                <p:sp>
                  <p:nvSpPr>
                    <p:cNvPr id="22590" name="Line 7"/>
                    <p:cNvSpPr>
                      <a:spLocks noChangeShapeType="1"/>
                    </p:cNvSpPr>
                    <p:nvPr/>
                  </p:nvSpPr>
                  <p:spPr bwMode="auto">
                    <a:xfrm>
                      <a:off x="1392" y="2554"/>
                      <a:ext cx="192"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p>
                  </p:txBody>
                </p:sp>
                <p:sp>
                  <p:nvSpPr>
                    <p:cNvPr id="22591" name="Line 8"/>
                    <p:cNvSpPr>
                      <a:spLocks noChangeShapeType="1"/>
                    </p:cNvSpPr>
                    <p:nvPr/>
                  </p:nvSpPr>
                  <p:spPr bwMode="auto">
                    <a:xfrm flipH="1">
                      <a:off x="1776" y="2554"/>
                      <a:ext cx="192"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p>
                  </p:txBody>
                </p:sp>
              </p:grpSp>
              <p:grpSp>
                <p:nvGrpSpPr>
                  <p:cNvPr id="22539" name="Group 9"/>
                  <p:cNvGrpSpPr>
                    <a:grpSpLocks/>
                  </p:cNvGrpSpPr>
                  <p:nvPr/>
                </p:nvGrpSpPr>
                <p:grpSpPr bwMode="auto">
                  <a:xfrm>
                    <a:off x="1296" y="528"/>
                    <a:ext cx="3456" cy="3130"/>
                    <a:chOff x="1296" y="528"/>
                    <a:chExt cx="3456" cy="3130"/>
                  </a:xfrm>
                </p:grpSpPr>
                <p:grpSp>
                  <p:nvGrpSpPr>
                    <p:cNvPr id="22540" name="Group 10"/>
                    <p:cNvGrpSpPr>
                      <a:grpSpLocks/>
                    </p:cNvGrpSpPr>
                    <p:nvPr/>
                  </p:nvGrpSpPr>
                  <p:grpSpPr bwMode="auto">
                    <a:xfrm>
                      <a:off x="1536" y="2928"/>
                      <a:ext cx="2880" cy="730"/>
                      <a:chOff x="1536" y="2928"/>
                      <a:chExt cx="2880" cy="730"/>
                    </a:xfrm>
                  </p:grpSpPr>
                  <p:grpSp>
                    <p:nvGrpSpPr>
                      <p:cNvPr id="22580" name="Group 11"/>
                      <p:cNvGrpSpPr>
                        <a:grpSpLocks/>
                      </p:cNvGrpSpPr>
                      <p:nvPr/>
                    </p:nvGrpSpPr>
                    <p:grpSpPr bwMode="auto">
                      <a:xfrm>
                        <a:off x="4080" y="2938"/>
                        <a:ext cx="336" cy="720"/>
                        <a:chOff x="4080" y="2938"/>
                        <a:chExt cx="336" cy="720"/>
                      </a:xfrm>
                    </p:grpSpPr>
                    <p:sp>
                      <p:nvSpPr>
                        <p:cNvPr id="22588" name="Rectangle 12"/>
                        <p:cNvSpPr>
                          <a:spLocks noChangeArrowheads="1"/>
                        </p:cNvSpPr>
                        <p:nvPr/>
                      </p:nvSpPr>
                      <p:spPr bwMode="auto">
                        <a:xfrm>
                          <a:off x="4080" y="2938"/>
                          <a:ext cx="144" cy="720"/>
                        </a:xfrm>
                        <a:prstGeom prst="rect">
                          <a:avLst/>
                        </a:prstGeom>
                        <a:solidFill>
                          <a:srgbClr val="CC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sp>
                      <p:nvSpPr>
                        <p:cNvPr id="22589" name="Rectangle 13" descr="寬右斜對角線"/>
                        <p:cNvSpPr>
                          <a:spLocks noChangeArrowheads="1"/>
                        </p:cNvSpPr>
                        <p:nvPr/>
                      </p:nvSpPr>
                      <p:spPr bwMode="auto">
                        <a:xfrm>
                          <a:off x="4272" y="3082"/>
                          <a:ext cx="144" cy="384"/>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pSp>
                  <p:grpSp>
                    <p:nvGrpSpPr>
                      <p:cNvPr id="22581" name="Group 14"/>
                      <p:cNvGrpSpPr>
                        <a:grpSpLocks/>
                      </p:cNvGrpSpPr>
                      <p:nvPr/>
                    </p:nvGrpSpPr>
                    <p:grpSpPr bwMode="auto">
                      <a:xfrm>
                        <a:off x="1536" y="2928"/>
                        <a:ext cx="1632" cy="730"/>
                        <a:chOff x="1536" y="2928"/>
                        <a:chExt cx="1632" cy="730"/>
                      </a:xfrm>
                    </p:grpSpPr>
                    <p:grpSp>
                      <p:nvGrpSpPr>
                        <p:cNvPr id="22582" name="Group 15"/>
                        <p:cNvGrpSpPr>
                          <a:grpSpLocks/>
                        </p:cNvGrpSpPr>
                        <p:nvPr/>
                      </p:nvGrpSpPr>
                      <p:grpSpPr bwMode="auto">
                        <a:xfrm>
                          <a:off x="2832" y="2928"/>
                          <a:ext cx="336" cy="720"/>
                          <a:chOff x="2784" y="2938"/>
                          <a:chExt cx="336" cy="720"/>
                        </a:xfrm>
                      </p:grpSpPr>
                      <p:sp>
                        <p:nvSpPr>
                          <p:cNvPr id="22586" name="Rectangle 16"/>
                          <p:cNvSpPr>
                            <a:spLocks noChangeArrowheads="1"/>
                          </p:cNvSpPr>
                          <p:nvPr/>
                        </p:nvSpPr>
                        <p:spPr bwMode="auto">
                          <a:xfrm>
                            <a:off x="2784" y="2938"/>
                            <a:ext cx="144" cy="720"/>
                          </a:xfrm>
                          <a:prstGeom prst="rect">
                            <a:avLst/>
                          </a:prstGeom>
                          <a:solidFill>
                            <a:srgbClr val="00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sp>
                        <p:nvSpPr>
                          <p:cNvPr id="22587" name="Rectangle 17"/>
                          <p:cNvSpPr>
                            <a:spLocks noChangeArrowheads="1"/>
                          </p:cNvSpPr>
                          <p:nvPr/>
                        </p:nvSpPr>
                        <p:spPr bwMode="auto">
                          <a:xfrm>
                            <a:off x="2976" y="2938"/>
                            <a:ext cx="144" cy="720"/>
                          </a:xfrm>
                          <a:prstGeom prst="rect">
                            <a:avLst/>
                          </a:prstGeom>
                          <a:solidFill>
                            <a:srgbClr val="CC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pSp>
                    <p:grpSp>
                      <p:nvGrpSpPr>
                        <p:cNvPr id="22583" name="Group 18"/>
                        <p:cNvGrpSpPr>
                          <a:grpSpLocks/>
                        </p:cNvGrpSpPr>
                        <p:nvPr/>
                      </p:nvGrpSpPr>
                      <p:grpSpPr bwMode="auto">
                        <a:xfrm>
                          <a:off x="1536" y="2938"/>
                          <a:ext cx="336" cy="720"/>
                          <a:chOff x="1536" y="2938"/>
                          <a:chExt cx="336" cy="720"/>
                        </a:xfrm>
                      </p:grpSpPr>
                      <p:sp>
                        <p:nvSpPr>
                          <p:cNvPr id="22584" name="Rectangle 19"/>
                          <p:cNvSpPr>
                            <a:spLocks noChangeArrowheads="1"/>
                          </p:cNvSpPr>
                          <p:nvPr/>
                        </p:nvSpPr>
                        <p:spPr bwMode="auto">
                          <a:xfrm>
                            <a:off x="1728" y="2938"/>
                            <a:ext cx="144" cy="720"/>
                          </a:xfrm>
                          <a:prstGeom prst="rect">
                            <a:avLst/>
                          </a:prstGeom>
                          <a:solidFill>
                            <a:srgbClr val="00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sp>
                        <p:nvSpPr>
                          <p:cNvPr id="22585" name="Rectangle 20" descr="深色水平線"/>
                          <p:cNvSpPr>
                            <a:spLocks noChangeArrowheads="1"/>
                          </p:cNvSpPr>
                          <p:nvPr/>
                        </p:nvSpPr>
                        <p:spPr bwMode="auto">
                          <a:xfrm>
                            <a:off x="1536" y="2938"/>
                            <a:ext cx="144" cy="720"/>
                          </a:xfrm>
                          <a:prstGeom prst="rect">
                            <a:avLst/>
                          </a:prstGeom>
                          <a:blipFill dpi="0" rotWithShape="0">
                            <a:blip r:embed="rId3"/>
                            <a:srcRect/>
                            <a:tile tx="0" ty="0" sx="100000" sy="100000" flip="none" algn="tl"/>
                          </a:blip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pSp>
                  </p:grpSp>
                </p:grpSp>
                <p:grpSp>
                  <p:nvGrpSpPr>
                    <p:cNvPr id="22541" name="Group 21"/>
                    <p:cNvGrpSpPr>
                      <a:grpSpLocks/>
                    </p:cNvGrpSpPr>
                    <p:nvPr/>
                  </p:nvGrpSpPr>
                  <p:grpSpPr bwMode="auto">
                    <a:xfrm>
                      <a:off x="1296" y="528"/>
                      <a:ext cx="3456" cy="2304"/>
                      <a:chOff x="1296" y="538"/>
                      <a:chExt cx="3456" cy="2304"/>
                    </a:xfrm>
                  </p:grpSpPr>
                  <p:grpSp>
                    <p:nvGrpSpPr>
                      <p:cNvPr id="22542" name="Group 22"/>
                      <p:cNvGrpSpPr>
                        <a:grpSpLocks/>
                      </p:cNvGrpSpPr>
                      <p:nvPr/>
                    </p:nvGrpSpPr>
                    <p:grpSpPr bwMode="auto">
                      <a:xfrm>
                        <a:off x="3312" y="1354"/>
                        <a:ext cx="576" cy="288"/>
                        <a:chOff x="3312" y="1354"/>
                        <a:chExt cx="576" cy="288"/>
                      </a:xfrm>
                    </p:grpSpPr>
                    <p:sp>
                      <p:nvSpPr>
                        <p:cNvPr id="22578" name="Line 23"/>
                        <p:cNvSpPr>
                          <a:spLocks noChangeShapeType="1"/>
                        </p:cNvSpPr>
                        <p:nvPr/>
                      </p:nvSpPr>
                      <p:spPr bwMode="auto">
                        <a:xfrm flipH="1">
                          <a:off x="3312" y="1354"/>
                          <a:ext cx="192"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p>
                      </p:txBody>
                    </p:sp>
                    <p:sp>
                      <p:nvSpPr>
                        <p:cNvPr id="22579" name="Line 24"/>
                        <p:cNvSpPr>
                          <a:spLocks noChangeShapeType="1"/>
                        </p:cNvSpPr>
                        <p:nvPr/>
                      </p:nvSpPr>
                      <p:spPr bwMode="auto">
                        <a:xfrm>
                          <a:off x="3696" y="1354"/>
                          <a:ext cx="192"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p>
                      </p:txBody>
                    </p:sp>
                  </p:grpSp>
                  <p:grpSp>
                    <p:nvGrpSpPr>
                      <p:cNvPr id="22543" name="Group 25"/>
                      <p:cNvGrpSpPr>
                        <a:grpSpLocks/>
                      </p:cNvGrpSpPr>
                      <p:nvPr/>
                    </p:nvGrpSpPr>
                    <p:grpSpPr bwMode="auto">
                      <a:xfrm>
                        <a:off x="1296" y="538"/>
                        <a:ext cx="3456" cy="2304"/>
                        <a:chOff x="1296" y="538"/>
                        <a:chExt cx="3456" cy="2304"/>
                      </a:xfrm>
                    </p:grpSpPr>
                    <p:grpSp>
                      <p:nvGrpSpPr>
                        <p:cNvPr id="22544" name="Group 26"/>
                        <p:cNvGrpSpPr>
                          <a:grpSpLocks/>
                        </p:cNvGrpSpPr>
                        <p:nvPr/>
                      </p:nvGrpSpPr>
                      <p:grpSpPr bwMode="auto">
                        <a:xfrm>
                          <a:off x="2016" y="1344"/>
                          <a:ext cx="576" cy="288"/>
                          <a:chOff x="2016" y="1354"/>
                          <a:chExt cx="576" cy="288"/>
                        </a:xfrm>
                      </p:grpSpPr>
                      <p:sp>
                        <p:nvSpPr>
                          <p:cNvPr id="22576" name="Line 27"/>
                          <p:cNvSpPr>
                            <a:spLocks noChangeShapeType="1"/>
                          </p:cNvSpPr>
                          <p:nvPr/>
                        </p:nvSpPr>
                        <p:spPr bwMode="auto">
                          <a:xfrm flipH="1">
                            <a:off x="2016" y="1354"/>
                            <a:ext cx="192"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p>
                        </p:txBody>
                      </p:sp>
                      <p:sp>
                        <p:nvSpPr>
                          <p:cNvPr id="22577" name="Line 28"/>
                          <p:cNvSpPr>
                            <a:spLocks noChangeShapeType="1"/>
                          </p:cNvSpPr>
                          <p:nvPr/>
                        </p:nvSpPr>
                        <p:spPr bwMode="auto">
                          <a:xfrm>
                            <a:off x="2400" y="1354"/>
                            <a:ext cx="192"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p>
                        </p:txBody>
                      </p:sp>
                    </p:grpSp>
                    <p:grpSp>
                      <p:nvGrpSpPr>
                        <p:cNvPr id="22545" name="Group 29"/>
                        <p:cNvGrpSpPr>
                          <a:grpSpLocks/>
                        </p:cNvGrpSpPr>
                        <p:nvPr/>
                      </p:nvGrpSpPr>
                      <p:grpSpPr bwMode="auto">
                        <a:xfrm>
                          <a:off x="1296" y="538"/>
                          <a:ext cx="3456" cy="2304"/>
                          <a:chOff x="1296" y="538"/>
                          <a:chExt cx="3456" cy="2304"/>
                        </a:xfrm>
                      </p:grpSpPr>
                      <p:grpSp>
                        <p:nvGrpSpPr>
                          <p:cNvPr id="22546" name="Group 30"/>
                          <p:cNvGrpSpPr>
                            <a:grpSpLocks/>
                          </p:cNvGrpSpPr>
                          <p:nvPr/>
                        </p:nvGrpSpPr>
                        <p:grpSpPr bwMode="auto">
                          <a:xfrm>
                            <a:off x="2640" y="2554"/>
                            <a:ext cx="672" cy="288"/>
                            <a:chOff x="2640" y="2554"/>
                            <a:chExt cx="672" cy="288"/>
                          </a:xfrm>
                        </p:grpSpPr>
                        <p:sp>
                          <p:nvSpPr>
                            <p:cNvPr id="22574" name="Line 31"/>
                            <p:cNvSpPr>
                              <a:spLocks noChangeShapeType="1"/>
                            </p:cNvSpPr>
                            <p:nvPr/>
                          </p:nvSpPr>
                          <p:spPr bwMode="auto">
                            <a:xfrm>
                              <a:off x="2640" y="2554"/>
                              <a:ext cx="192"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p>
                          </p:txBody>
                        </p:sp>
                        <p:sp>
                          <p:nvSpPr>
                            <p:cNvPr id="22575" name="Line 32"/>
                            <p:cNvSpPr>
                              <a:spLocks noChangeShapeType="1"/>
                            </p:cNvSpPr>
                            <p:nvPr/>
                          </p:nvSpPr>
                          <p:spPr bwMode="auto">
                            <a:xfrm flipH="1">
                              <a:off x="3120" y="2554"/>
                              <a:ext cx="192"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p>
                          </p:txBody>
                        </p:sp>
                      </p:grpSp>
                      <p:grpSp>
                        <p:nvGrpSpPr>
                          <p:cNvPr id="22547" name="Group 33"/>
                          <p:cNvGrpSpPr>
                            <a:grpSpLocks/>
                          </p:cNvGrpSpPr>
                          <p:nvPr/>
                        </p:nvGrpSpPr>
                        <p:grpSpPr bwMode="auto">
                          <a:xfrm>
                            <a:off x="1296" y="538"/>
                            <a:ext cx="3456" cy="2304"/>
                            <a:chOff x="1296" y="538"/>
                            <a:chExt cx="3456" cy="2304"/>
                          </a:xfrm>
                        </p:grpSpPr>
                        <p:grpSp>
                          <p:nvGrpSpPr>
                            <p:cNvPr id="22548" name="Group 34"/>
                            <p:cNvGrpSpPr>
                              <a:grpSpLocks/>
                            </p:cNvGrpSpPr>
                            <p:nvPr/>
                          </p:nvGrpSpPr>
                          <p:grpSpPr bwMode="auto">
                            <a:xfrm>
                              <a:off x="3936" y="2554"/>
                              <a:ext cx="624" cy="288"/>
                              <a:chOff x="3936" y="2554"/>
                              <a:chExt cx="624" cy="288"/>
                            </a:xfrm>
                          </p:grpSpPr>
                          <p:sp>
                            <p:nvSpPr>
                              <p:cNvPr id="22572" name="Line 35"/>
                              <p:cNvSpPr>
                                <a:spLocks noChangeShapeType="1"/>
                              </p:cNvSpPr>
                              <p:nvPr/>
                            </p:nvSpPr>
                            <p:spPr bwMode="auto">
                              <a:xfrm>
                                <a:off x="3936" y="2554"/>
                                <a:ext cx="192"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p>
                            </p:txBody>
                          </p:sp>
                          <p:sp>
                            <p:nvSpPr>
                              <p:cNvPr id="22573" name="Line 36"/>
                              <p:cNvSpPr>
                                <a:spLocks noChangeShapeType="1"/>
                              </p:cNvSpPr>
                              <p:nvPr/>
                            </p:nvSpPr>
                            <p:spPr bwMode="auto">
                              <a:xfrm flipH="1">
                                <a:off x="4368" y="2554"/>
                                <a:ext cx="192" cy="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p>
                            </p:txBody>
                          </p:sp>
                        </p:grpSp>
                        <p:grpSp>
                          <p:nvGrpSpPr>
                            <p:cNvPr id="22549" name="Group 37"/>
                            <p:cNvGrpSpPr>
                              <a:grpSpLocks/>
                            </p:cNvGrpSpPr>
                            <p:nvPr/>
                          </p:nvGrpSpPr>
                          <p:grpSpPr bwMode="auto">
                            <a:xfrm>
                              <a:off x="1296" y="538"/>
                              <a:ext cx="3456" cy="1920"/>
                              <a:chOff x="1296" y="538"/>
                              <a:chExt cx="3456" cy="1920"/>
                            </a:xfrm>
                          </p:grpSpPr>
                          <p:grpSp>
                            <p:nvGrpSpPr>
                              <p:cNvPr id="22550" name="Group 38"/>
                              <p:cNvGrpSpPr>
                                <a:grpSpLocks/>
                              </p:cNvGrpSpPr>
                              <p:nvPr/>
                            </p:nvGrpSpPr>
                            <p:grpSpPr bwMode="auto">
                              <a:xfrm>
                                <a:off x="1296" y="538"/>
                                <a:ext cx="3258" cy="1920"/>
                                <a:chOff x="1296" y="538"/>
                                <a:chExt cx="3258" cy="1920"/>
                              </a:xfrm>
                            </p:grpSpPr>
                            <p:sp>
                              <p:nvSpPr>
                                <p:cNvPr id="22552" name="Rectangle 39"/>
                                <p:cNvSpPr>
                                  <a:spLocks noChangeArrowheads="1"/>
                                </p:cNvSpPr>
                                <p:nvPr/>
                              </p:nvSpPr>
                              <p:spPr bwMode="auto">
                                <a:xfrm>
                                  <a:off x="3840" y="1738"/>
                                  <a:ext cx="144" cy="720"/>
                                </a:xfrm>
                                <a:prstGeom prst="rect">
                                  <a:avLst/>
                                </a:prstGeom>
                                <a:solidFill>
                                  <a:srgbClr val="CC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pSp>
                              <p:nvGrpSpPr>
                                <p:cNvPr id="22553" name="Group 40"/>
                                <p:cNvGrpSpPr>
                                  <a:grpSpLocks/>
                                </p:cNvGrpSpPr>
                                <p:nvPr/>
                              </p:nvGrpSpPr>
                              <p:grpSpPr bwMode="auto">
                                <a:xfrm>
                                  <a:off x="1296" y="538"/>
                                  <a:ext cx="3258" cy="1920"/>
                                  <a:chOff x="1296" y="538"/>
                                  <a:chExt cx="3258" cy="1920"/>
                                </a:xfrm>
                              </p:grpSpPr>
                              <p:sp>
                                <p:nvSpPr>
                                  <p:cNvPr id="22554" name="Rectangle 41"/>
                                  <p:cNvSpPr>
                                    <a:spLocks noChangeArrowheads="1"/>
                                  </p:cNvSpPr>
                                  <p:nvPr/>
                                </p:nvSpPr>
                                <p:spPr bwMode="auto">
                                  <a:xfrm>
                                    <a:off x="3264" y="1738"/>
                                    <a:ext cx="144" cy="720"/>
                                  </a:xfrm>
                                  <a:prstGeom prst="rect">
                                    <a:avLst/>
                                  </a:prstGeom>
                                  <a:solidFill>
                                    <a:srgbClr val="CC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pSp>
                                <p:nvGrpSpPr>
                                  <p:cNvPr id="22555" name="Group 42"/>
                                  <p:cNvGrpSpPr>
                                    <a:grpSpLocks/>
                                  </p:cNvGrpSpPr>
                                  <p:nvPr/>
                                </p:nvGrpSpPr>
                                <p:grpSpPr bwMode="auto">
                                  <a:xfrm>
                                    <a:off x="1296" y="538"/>
                                    <a:ext cx="3258" cy="1920"/>
                                    <a:chOff x="1296" y="538"/>
                                    <a:chExt cx="3258" cy="1920"/>
                                  </a:xfrm>
                                </p:grpSpPr>
                                <p:sp>
                                  <p:nvSpPr>
                                    <p:cNvPr id="22556" name="Rectangle 43"/>
                                    <p:cNvSpPr>
                                      <a:spLocks noChangeArrowheads="1"/>
                                    </p:cNvSpPr>
                                    <p:nvPr/>
                                  </p:nvSpPr>
                                  <p:spPr bwMode="auto">
                                    <a:xfrm>
                                      <a:off x="2544" y="1738"/>
                                      <a:ext cx="144" cy="720"/>
                                    </a:xfrm>
                                    <a:prstGeom prst="rect">
                                      <a:avLst/>
                                    </a:prstGeom>
                                    <a:solidFill>
                                      <a:srgbClr val="00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pSp>
                                  <p:nvGrpSpPr>
                                    <p:cNvPr id="22557" name="Group 44"/>
                                    <p:cNvGrpSpPr>
                                      <a:grpSpLocks/>
                                    </p:cNvGrpSpPr>
                                    <p:nvPr/>
                                  </p:nvGrpSpPr>
                                  <p:grpSpPr bwMode="auto">
                                    <a:xfrm>
                                      <a:off x="1296" y="538"/>
                                      <a:ext cx="3258" cy="1920"/>
                                      <a:chOff x="1296" y="538"/>
                                      <a:chExt cx="3258" cy="1920"/>
                                    </a:xfrm>
                                  </p:grpSpPr>
                                  <p:sp>
                                    <p:nvSpPr>
                                      <p:cNvPr id="22558" name="Rectangle 45" descr="深色水平線"/>
                                      <p:cNvSpPr>
                                        <a:spLocks noChangeArrowheads="1"/>
                                      </p:cNvSpPr>
                                      <p:nvPr/>
                                    </p:nvSpPr>
                                    <p:spPr bwMode="auto">
                                      <a:xfrm>
                                        <a:off x="1296" y="1738"/>
                                        <a:ext cx="144" cy="720"/>
                                      </a:xfrm>
                                      <a:prstGeom prst="rect">
                                        <a:avLst/>
                                      </a:prstGeom>
                                      <a:blipFill dpi="0" rotWithShape="0">
                                        <a:blip r:embed="rId3"/>
                                        <a:srcRect/>
                                        <a:tile tx="0" ty="0" sx="100000" sy="100000" flip="none" algn="tl"/>
                                      </a:blip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pSp>
                                    <p:nvGrpSpPr>
                                      <p:cNvPr id="22559" name="Group 46"/>
                                      <p:cNvGrpSpPr>
                                        <a:grpSpLocks/>
                                      </p:cNvGrpSpPr>
                                      <p:nvPr/>
                                    </p:nvGrpSpPr>
                                    <p:grpSpPr bwMode="auto">
                                      <a:xfrm>
                                        <a:off x="1392" y="538"/>
                                        <a:ext cx="3162" cy="1920"/>
                                        <a:chOff x="1392" y="538"/>
                                        <a:chExt cx="3162" cy="1920"/>
                                      </a:xfrm>
                                    </p:grpSpPr>
                                    <p:sp>
                                      <p:nvSpPr>
                                        <p:cNvPr id="22560" name="Rectangle 47"/>
                                        <p:cNvSpPr>
                                          <a:spLocks noChangeArrowheads="1"/>
                                        </p:cNvSpPr>
                                        <p:nvPr/>
                                      </p:nvSpPr>
                                      <p:spPr bwMode="auto">
                                        <a:xfrm>
                                          <a:off x="1920" y="1738"/>
                                          <a:ext cx="144" cy="720"/>
                                        </a:xfrm>
                                        <a:prstGeom prst="rect">
                                          <a:avLst/>
                                        </a:prstGeom>
                                        <a:solidFill>
                                          <a:srgbClr val="00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pSp>
                                      <p:nvGrpSpPr>
                                        <p:cNvPr id="22561" name="Group 48"/>
                                        <p:cNvGrpSpPr>
                                          <a:grpSpLocks/>
                                        </p:cNvGrpSpPr>
                                        <p:nvPr/>
                                      </p:nvGrpSpPr>
                                      <p:grpSpPr bwMode="auto">
                                        <a:xfrm>
                                          <a:off x="1392" y="538"/>
                                          <a:ext cx="3162" cy="720"/>
                                          <a:chOff x="1392" y="538"/>
                                          <a:chExt cx="3162" cy="720"/>
                                        </a:xfrm>
                                      </p:grpSpPr>
                                      <p:sp>
                                        <p:nvSpPr>
                                          <p:cNvPr id="22562" name="Text Box 49"/>
                                          <p:cNvSpPr txBox="1">
                                            <a:spLocks noChangeArrowheads="1"/>
                                          </p:cNvSpPr>
                                          <p:nvPr/>
                                        </p:nvSpPr>
                                        <p:spPr bwMode="auto">
                                          <a:xfrm>
                                            <a:off x="3840" y="778"/>
                                            <a:ext cx="714" cy="327"/>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just" eaLnBrk="1" hangingPunct="1">
                                              <a:buClr>
                                                <a:schemeClr val="tx2"/>
                                              </a:buClr>
                                              <a:buSzPct val="90000"/>
                                              <a:buFont typeface="Symbol" panose="05050102010706020507" pitchFamily="18" charset="2"/>
                                              <a:buNone/>
                                            </a:pPr>
                                            <a:r>
                                              <a:rPr lang="en-US" altLang="zh-CN" sz="1600" b="0">
                                                <a:solidFill>
                                                  <a:schemeClr val="tx1"/>
                                                </a:solidFill>
                                                <a:latin typeface="Swiss 721 SWA" charset="0"/>
                                                <a:ea typeface="華康中黑體(P)" charset="-120"/>
                                              </a:rPr>
                                              <a:t>DNA2</a:t>
                                            </a:r>
                                            <a:endParaRPr lang="en-US" altLang="zh-CN" sz="1600" b="0">
                                              <a:solidFill>
                                                <a:schemeClr val="tx1"/>
                                              </a:solidFill>
                                              <a:latin typeface="Times New Roman" panose="02020603050405020304" pitchFamily="18" charset="0"/>
                                            </a:endParaRPr>
                                          </a:p>
                                        </p:txBody>
                                      </p:sp>
                                      <p:grpSp>
                                        <p:nvGrpSpPr>
                                          <p:cNvPr id="22563" name="Group 50"/>
                                          <p:cNvGrpSpPr>
                                            <a:grpSpLocks/>
                                          </p:cNvGrpSpPr>
                                          <p:nvPr/>
                                        </p:nvGrpSpPr>
                                        <p:grpSpPr bwMode="auto">
                                          <a:xfrm>
                                            <a:off x="1392" y="538"/>
                                            <a:ext cx="2400" cy="720"/>
                                            <a:chOff x="1392" y="538"/>
                                            <a:chExt cx="2400" cy="720"/>
                                          </a:xfrm>
                                        </p:grpSpPr>
                                        <p:grpSp>
                                          <p:nvGrpSpPr>
                                            <p:cNvPr id="22564" name="Group 51"/>
                                            <p:cNvGrpSpPr>
                                              <a:grpSpLocks/>
                                            </p:cNvGrpSpPr>
                                            <p:nvPr/>
                                          </p:nvGrpSpPr>
                                          <p:grpSpPr bwMode="auto">
                                            <a:xfrm>
                                              <a:off x="1392" y="538"/>
                                              <a:ext cx="1104" cy="720"/>
                                              <a:chOff x="1392" y="538"/>
                                              <a:chExt cx="1104" cy="720"/>
                                            </a:xfrm>
                                          </p:grpSpPr>
                                          <p:sp>
                                            <p:nvSpPr>
                                              <p:cNvPr id="22568" name="Text Box 52"/>
                                              <p:cNvSpPr txBox="1">
                                                <a:spLocks noChangeArrowheads="1"/>
                                              </p:cNvSpPr>
                                              <p:nvPr/>
                                            </p:nvSpPr>
                                            <p:spPr bwMode="auto">
                                              <a:xfrm>
                                                <a:off x="1392" y="778"/>
                                                <a:ext cx="714" cy="327"/>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just" eaLnBrk="1" hangingPunct="1">
                                                  <a:buClr>
                                                    <a:schemeClr val="tx2"/>
                                                  </a:buClr>
                                                  <a:buSzPct val="90000"/>
                                                  <a:buFont typeface="Symbol" panose="05050102010706020507" pitchFamily="18" charset="2"/>
                                                  <a:buNone/>
                                                </a:pPr>
                                                <a:r>
                                                  <a:rPr lang="en-US" altLang="zh-CN" sz="1600" b="0">
                                                    <a:solidFill>
                                                      <a:schemeClr val="tx1"/>
                                                    </a:solidFill>
                                                    <a:latin typeface="Swiss 721 SWA" charset="0"/>
                                                    <a:ea typeface="華康中黑體(P)" charset="-120"/>
                                                  </a:rPr>
                                                  <a:t>DNA1</a:t>
                                                </a:r>
                                              </a:p>
                                            </p:txBody>
                                          </p:sp>
                                          <p:grpSp>
                                            <p:nvGrpSpPr>
                                              <p:cNvPr id="22569" name="Group 53"/>
                                              <p:cNvGrpSpPr>
                                                <a:grpSpLocks/>
                                              </p:cNvGrpSpPr>
                                              <p:nvPr/>
                                            </p:nvGrpSpPr>
                                            <p:grpSpPr bwMode="auto">
                                              <a:xfrm>
                                                <a:off x="2160" y="538"/>
                                                <a:ext cx="336" cy="720"/>
                                                <a:chOff x="2160" y="538"/>
                                                <a:chExt cx="336" cy="720"/>
                                              </a:xfrm>
                                            </p:grpSpPr>
                                            <p:sp>
                                              <p:nvSpPr>
                                                <p:cNvPr id="22570" name="Rectangle 54"/>
                                                <p:cNvSpPr>
                                                  <a:spLocks noChangeArrowheads="1"/>
                                                </p:cNvSpPr>
                                                <p:nvPr/>
                                              </p:nvSpPr>
                                              <p:spPr bwMode="auto">
                                                <a:xfrm>
                                                  <a:off x="2160" y="538"/>
                                                  <a:ext cx="144" cy="720"/>
                                                </a:xfrm>
                                                <a:prstGeom prst="rect">
                                                  <a:avLst/>
                                                </a:prstGeom>
                                                <a:solidFill>
                                                  <a:srgbClr val="00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sp>
                                              <p:nvSpPr>
                                                <p:cNvPr id="22571" name="Rectangle 55"/>
                                                <p:cNvSpPr>
                                                  <a:spLocks noChangeArrowheads="1"/>
                                                </p:cNvSpPr>
                                                <p:nvPr/>
                                              </p:nvSpPr>
                                              <p:spPr bwMode="auto">
                                                <a:xfrm>
                                                  <a:off x="2352" y="538"/>
                                                  <a:ext cx="144" cy="720"/>
                                                </a:xfrm>
                                                <a:prstGeom prst="rect">
                                                  <a:avLst/>
                                                </a:prstGeom>
                                                <a:solidFill>
                                                  <a:srgbClr val="00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pSp>
                                        </p:grpSp>
                                        <p:grpSp>
                                          <p:nvGrpSpPr>
                                            <p:cNvPr id="22565" name="Group 56"/>
                                            <p:cNvGrpSpPr>
                                              <a:grpSpLocks/>
                                            </p:cNvGrpSpPr>
                                            <p:nvPr/>
                                          </p:nvGrpSpPr>
                                          <p:grpSpPr bwMode="auto">
                                            <a:xfrm>
                                              <a:off x="3456" y="538"/>
                                              <a:ext cx="336" cy="720"/>
                                              <a:chOff x="3456" y="538"/>
                                              <a:chExt cx="336" cy="720"/>
                                            </a:xfrm>
                                          </p:grpSpPr>
                                          <p:sp>
                                            <p:nvSpPr>
                                              <p:cNvPr id="22566" name="Rectangle 57"/>
                                              <p:cNvSpPr>
                                                <a:spLocks noChangeArrowheads="1"/>
                                              </p:cNvSpPr>
                                              <p:nvPr/>
                                            </p:nvSpPr>
                                            <p:spPr bwMode="auto">
                                              <a:xfrm>
                                                <a:off x="3456" y="538"/>
                                                <a:ext cx="144" cy="720"/>
                                              </a:xfrm>
                                              <a:prstGeom prst="rect">
                                                <a:avLst/>
                                              </a:prstGeom>
                                              <a:solidFill>
                                                <a:srgbClr val="CC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sp>
                                            <p:nvSpPr>
                                              <p:cNvPr id="22567" name="Rectangle 58"/>
                                              <p:cNvSpPr>
                                                <a:spLocks noChangeArrowheads="1"/>
                                              </p:cNvSpPr>
                                              <p:nvPr/>
                                            </p:nvSpPr>
                                            <p:spPr bwMode="auto">
                                              <a:xfrm>
                                                <a:off x="3648" y="538"/>
                                                <a:ext cx="144" cy="720"/>
                                              </a:xfrm>
                                              <a:prstGeom prst="rect">
                                                <a:avLst/>
                                              </a:prstGeom>
                                              <a:solidFill>
                                                <a:srgbClr val="CC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pSp>
                                      </p:grpSp>
                                    </p:grpSp>
                                  </p:grpSp>
                                </p:grpSp>
                              </p:grpSp>
                            </p:grpSp>
                          </p:grpSp>
                          <p:sp>
                            <p:nvSpPr>
                              <p:cNvPr id="22551" name="Rectangle 59" descr="寬右斜對角線"/>
                              <p:cNvSpPr>
                                <a:spLocks noChangeArrowheads="1"/>
                              </p:cNvSpPr>
                              <p:nvPr/>
                            </p:nvSpPr>
                            <p:spPr bwMode="auto">
                              <a:xfrm>
                                <a:off x="4608" y="1882"/>
                                <a:ext cx="144" cy="384"/>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pSp>
                      </p:grpSp>
                    </p:grpSp>
                  </p:grpSp>
                </p:grpSp>
              </p:grpSp>
            </p:grpSp>
            <p:sp>
              <p:nvSpPr>
                <p:cNvPr id="22537" name="Text Box 60"/>
                <p:cNvSpPr txBox="1">
                  <a:spLocks noChangeArrowheads="1"/>
                </p:cNvSpPr>
                <p:nvPr/>
              </p:nvSpPr>
              <p:spPr bwMode="auto">
                <a:xfrm>
                  <a:off x="3060" y="12360"/>
                  <a:ext cx="108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just" eaLnBrk="1" hangingPunct="1">
                    <a:buClr>
                      <a:schemeClr val="tx2"/>
                    </a:buClr>
                    <a:buSzPct val="90000"/>
                    <a:buFont typeface="Symbol" panose="05050102010706020507" pitchFamily="18" charset="2"/>
                    <a:buNone/>
                  </a:pPr>
                  <a:r>
                    <a:rPr lang="en-US" altLang="zh-CN" sz="1800" b="0">
                      <a:solidFill>
                        <a:schemeClr val="tx1"/>
                      </a:solidFill>
                      <a:latin typeface="Times New Roman" panose="02020603050405020304" pitchFamily="18" charset="0"/>
                    </a:rPr>
                    <a:t>RNA</a:t>
                  </a:r>
                </a:p>
              </p:txBody>
            </p:sp>
          </p:grpSp>
          <p:sp>
            <p:nvSpPr>
              <p:cNvPr id="22535" name="Text Box 61"/>
              <p:cNvSpPr txBox="1">
                <a:spLocks noChangeArrowheads="1"/>
              </p:cNvSpPr>
              <p:nvPr/>
            </p:nvSpPr>
            <p:spPr bwMode="auto">
              <a:xfrm>
                <a:off x="8820" y="12360"/>
                <a:ext cx="108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just" eaLnBrk="1" hangingPunct="1">
                  <a:buClr>
                    <a:schemeClr val="tx2"/>
                  </a:buClr>
                  <a:buSzPct val="90000"/>
                  <a:buFont typeface="Symbol" panose="05050102010706020507" pitchFamily="18" charset="2"/>
                  <a:buNone/>
                </a:pPr>
                <a:r>
                  <a:rPr lang="zh-CN" altLang="en-US" sz="1800" b="0">
                    <a:solidFill>
                      <a:schemeClr val="tx1"/>
                    </a:solidFill>
                    <a:latin typeface="Times New Roman" panose="02020603050405020304" pitchFamily="18" charset="0"/>
                  </a:rPr>
                  <a:t>探针</a:t>
                </a:r>
              </a:p>
            </p:txBody>
          </p:sp>
        </p:grpSp>
        <p:sp>
          <p:nvSpPr>
            <p:cNvPr id="22533" name="Text Box 62"/>
            <p:cNvSpPr txBox="1">
              <a:spLocks noChangeArrowheads="1"/>
            </p:cNvSpPr>
            <p:nvPr/>
          </p:nvSpPr>
          <p:spPr bwMode="auto">
            <a:xfrm>
              <a:off x="3780" y="14076"/>
              <a:ext cx="558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just" eaLnBrk="1" hangingPunct="1">
                <a:buClr>
                  <a:schemeClr val="tx2"/>
                </a:buClr>
                <a:buSzPct val="90000"/>
                <a:buFont typeface="Symbol" panose="05050102010706020507" pitchFamily="18" charset="2"/>
                <a:buNone/>
              </a:pPr>
              <a:r>
                <a:rPr lang="en-US" altLang="zh-CN" sz="1800" b="0">
                  <a:solidFill>
                    <a:schemeClr val="tx1"/>
                  </a:solidFill>
                  <a:latin typeface="楷体_GB2312" pitchFamily="49" charset="-122"/>
                  <a:ea typeface="楷体_GB2312" pitchFamily="49" charset="-122"/>
                </a:rPr>
                <a:t>DNA-RNA</a:t>
              </a:r>
              <a:r>
                <a:rPr lang="zh-CN" altLang="en-US" sz="1800" b="0">
                  <a:solidFill>
                    <a:schemeClr val="tx1"/>
                  </a:solidFill>
                  <a:latin typeface="楷体_GB2312" pitchFamily="49" charset="-122"/>
                  <a:ea typeface="楷体_GB2312" pitchFamily="49" charset="-122"/>
                </a:rPr>
                <a:t>杂交           </a:t>
              </a:r>
              <a:r>
                <a:rPr lang="en-US" altLang="zh-CN" sz="1800" b="0">
                  <a:solidFill>
                    <a:schemeClr val="tx1"/>
                  </a:solidFill>
                  <a:latin typeface="楷体_GB2312" pitchFamily="49" charset="-122"/>
                  <a:ea typeface="楷体_GB2312" pitchFamily="49" charset="-122"/>
                </a:rPr>
                <a:t>DNA-DNA</a:t>
              </a:r>
              <a:r>
                <a:rPr lang="zh-CN" altLang="en-US" sz="1800" b="0">
                  <a:solidFill>
                    <a:schemeClr val="tx1"/>
                  </a:solidFill>
                  <a:latin typeface="楷体_GB2312" pitchFamily="49" charset="-122"/>
                  <a:ea typeface="楷体_GB2312" pitchFamily="49" charset="-122"/>
                </a:rPr>
                <a:t>杂交  </a:t>
              </a:r>
            </a:p>
            <a:p>
              <a:pPr algn="just" eaLnBrk="1" hangingPunct="1">
                <a:buClr>
                  <a:schemeClr val="tx2"/>
                </a:buClr>
                <a:buSzPct val="90000"/>
                <a:buFont typeface="Symbol" panose="05050102010706020507" pitchFamily="18" charset="2"/>
                <a:buNone/>
              </a:pPr>
              <a:r>
                <a:rPr lang="zh-CN" altLang="en-US" sz="1000" b="0">
                  <a:solidFill>
                    <a:schemeClr val="tx1"/>
                  </a:solidFill>
                  <a:latin typeface="楷体_GB2312" pitchFamily="49" charset="-122"/>
                  <a:ea typeface="楷体_GB2312" pitchFamily="49" charset="-122"/>
                </a:rPr>
                <a:t> </a:t>
              </a:r>
              <a:endParaRPr lang="zh-CN" altLang="en-US" b="0">
                <a:solidFill>
                  <a:schemeClr val="tx1"/>
                </a:solidFill>
                <a:latin typeface="楷体_GB2312" pitchFamily="49" charset="-122"/>
                <a:ea typeface="楷体_GB2312" pitchFamily="49" charset="-122"/>
              </a:endParaRPr>
            </a:p>
          </p:txBody>
        </p:sp>
      </p:grpSp>
      <p:sp>
        <p:nvSpPr>
          <p:cNvPr id="22531" name="Rectangle 63"/>
          <p:cNvSpPr>
            <a:spLocks noChangeArrowheads="1"/>
          </p:cNvSpPr>
          <p:nvPr/>
        </p:nvSpPr>
        <p:spPr bwMode="auto">
          <a:xfrm>
            <a:off x="2555875" y="4999038"/>
            <a:ext cx="46720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ctr" eaLnBrk="1" hangingPunct="1">
              <a:spcBef>
                <a:spcPct val="0"/>
              </a:spcBef>
              <a:buClrTx/>
              <a:buSzTx/>
              <a:buFontTx/>
              <a:buNone/>
            </a:pPr>
            <a:r>
              <a:rPr lang="zh-CN" altLang="en-US">
                <a:solidFill>
                  <a:srgbClr val="FFCC00"/>
                </a:solidFill>
                <a:latin typeface="楷体_GB2312" pitchFamily="49" charset="-122"/>
                <a:ea typeface="楷体_GB2312" pitchFamily="49" charset="-122"/>
              </a:rPr>
              <a:t>核酸分子杂交原理示意图</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1116013" y="1676400"/>
            <a:ext cx="73294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just" eaLnBrk="1" hangingPunct="1">
              <a:lnSpc>
                <a:spcPct val="120000"/>
              </a:lnSpc>
              <a:buClr>
                <a:srgbClr val="FF0000"/>
              </a:buClr>
              <a:buSzTx/>
              <a:buFont typeface="Wingdings" panose="05000000000000000000" pitchFamily="2" charset="2"/>
              <a:buNone/>
            </a:pPr>
            <a:r>
              <a:rPr lang="zh-CN" altLang="en-US">
                <a:latin typeface="Times New Roman" panose="02020603050405020304" pitchFamily="18" charset="0"/>
                <a:ea typeface="楷体_GB2312" pitchFamily="49" charset="-122"/>
              </a:rPr>
              <a:t>一、常见的核酸探针</a:t>
            </a:r>
          </a:p>
          <a:p>
            <a:pPr eaLnBrk="1" hangingPunct="1">
              <a:lnSpc>
                <a:spcPct val="120000"/>
              </a:lnSpc>
              <a:buClr>
                <a:schemeClr val="tx2"/>
              </a:buClr>
              <a:buSzPct val="90000"/>
              <a:buFont typeface="Symbol" panose="05050102010706020507" pitchFamily="18" charset="2"/>
              <a:buNone/>
            </a:pPr>
            <a:r>
              <a:rPr lang="zh-CN" altLang="en-US">
                <a:latin typeface="Times New Roman" panose="02020603050405020304" pitchFamily="18" charset="0"/>
                <a:ea typeface="楷体_GB2312" pitchFamily="49" charset="-122"/>
              </a:rPr>
              <a:t>二、核酸探针的标记</a:t>
            </a:r>
          </a:p>
          <a:p>
            <a:pPr eaLnBrk="1" hangingPunct="1">
              <a:lnSpc>
                <a:spcPct val="120000"/>
              </a:lnSpc>
              <a:buClr>
                <a:schemeClr val="tx2"/>
              </a:buClr>
              <a:buSzPct val="90000"/>
              <a:buFont typeface="Symbol" panose="05050102010706020507" pitchFamily="18" charset="2"/>
              <a:buNone/>
            </a:pPr>
            <a:r>
              <a:rPr lang="zh-CN" altLang="en-US">
                <a:latin typeface="Times New Roman" panose="02020603050405020304" pitchFamily="18" charset="0"/>
                <a:ea typeface="楷体_GB2312" pitchFamily="49" charset="-122"/>
              </a:rPr>
              <a:t>三、核酸探针的检测</a:t>
            </a:r>
          </a:p>
          <a:p>
            <a:pPr eaLnBrk="1" hangingPunct="1">
              <a:lnSpc>
                <a:spcPct val="120000"/>
              </a:lnSpc>
              <a:buClr>
                <a:srgbClr val="FF0000"/>
              </a:buClr>
              <a:buSzTx/>
              <a:buFont typeface="Wingdings" panose="05000000000000000000" pitchFamily="2" charset="2"/>
              <a:buNone/>
            </a:pPr>
            <a:endParaRPr lang="zh-CN" altLang="en-US" sz="2400">
              <a:latin typeface="宋体" panose="02010600030101010101" pitchFamily="2" charset="-122"/>
              <a:ea typeface="楷体_GB2312" pitchFamily="49" charset="-122"/>
            </a:endParaRPr>
          </a:p>
          <a:p>
            <a:pPr algn="just" eaLnBrk="1" hangingPunct="1">
              <a:lnSpc>
                <a:spcPct val="120000"/>
              </a:lnSpc>
              <a:buClr>
                <a:srgbClr val="FF0000"/>
              </a:buClr>
              <a:buSzTx/>
              <a:buFont typeface="Wingdings" panose="05000000000000000000" pitchFamily="2" charset="2"/>
              <a:buNone/>
            </a:pPr>
            <a:endParaRPr lang="zh-CN" altLang="en-US">
              <a:latin typeface="宋体" panose="02010600030101010101" pitchFamily="2" charset="-122"/>
              <a:ea typeface="楷体_GB2312" pitchFamily="49" charset="-122"/>
            </a:endParaRPr>
          </a:p>
        </p:txBody>
      </p:sp>
      <p:sp>
        <p:nvSpPr>
          <p:cNvPr id="238599" name="Rectangle 7"/>
          <p:cNvSpPr>
            <a:spLocks noGrp="1" noChangeArrowheads="1"/>
          </p:cNvSpPr>
          <p:nvPr>
            <p:ph type="body" idx="1"/>
          </p:nvPr>
        </p:nvSpPr>
        <p:spPr>
          <a:xfrm>
            <a:off x="381000" y="685800"/>
            <a:ext cx="8229600" cy="4525963"/>
          </a:xfrm>
        </p:spPr>
        <p:txBody>
          <a:bodyPr/>
          <a:lstStyle/>
          <a:p>
            <a:pPr algn="ctr" eaLnBrk="1" hangingPunct="1">
              <a:spcBef>
                <a:spcPct val="0"/>
              </a:spcBef>
              <a:buClrTx/>
              <a:buSzPct val="100000"/>
              <a:buFontTx/>
              <a:buNone/>
              <a:defRPr/>
            </a:pPr>
            <a:r>
              <a:rPr lang="zh-CN" altLang="en-US" sz="3600" b="1" smtClean="0">
                <a:latin typeface="楷体_GB2312" pitchFamily="49" charset="-122"/>
                <a:ea typeface="楷体_GB2312" pitchFamily="49" charset="-122"/>
              </a:rPr>
              <a:t>第二节 核酸探针</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381000" y="990600"/>
            <a:ext cx="8229600" cy="4094163"/>
          </a:xfrm>
          <a:noFill/>
        </p:spPr>
        <p:txBody>
          <a:bodyPr/>
          <a:lstStyle/>
          <a:p>
            <a:pPr eaLnBrk="1" hangingPunct="1">
              <a:lnSpc>
                <a:spcPct val="120000"/>
              </a:lnSpc>
            </a:pPr>
            <a:r>
              <a:rPr lang="zh-CN" altLang="en-US" sz="2400" b="1" smtClean="0">
                <a:effectLst/>
                <a:latin typeface="楷体_GB2312" pitchFamily="49" charset="-122"/>
                <a:ea typeface="楷体_GB2312" pitchFamily="49" charset="-122"/>
              </a:rPr>
              <a:t>核酸</a:t>
            </a:r>
            <a:r>
              <a:rPr lang="zh-CN" altLang="en-US" sz="2400" b="1" u="sng" smtClean="0">
                <a:effectLst/>
                <a:latin typeface="楷体_GB2312" pitchFamily="49" charset="-122"/>
                <a:ea typeface="楷体_GB2312" pitchFamily="49" charset="-122"/>
              </a:rPr>
              <a:t>探针</a:t>
            </a:r>
            <a:r>
              <a:rPr lang="en-US" altLang="zh-CN" sz="2400" b="1" u="sng" smtClean="0">
                <a:effectLst/>
                <a:latin typeface="楷体_GB2312" pitchFamily="49" charset="-122"/>
                <a:ea typeface="楷体_GB2312" pitchFamily="49" charset="-122"/>
              </a:rPr>
              <a:t>(probes)</a:t>
            </a:r>
            <a:r>
              <a:rPr lang="zh-CN" altLang="en-US" sz="2400" b="1" smtClean="0">
                <a:effectLst/>
                <a:latin typeface="楷体_GB2312" pitchFamily="49" charset="-122"/>
                <a:ea typeface="楷体_GB2312" pitchFamily="49" charset="-122"/>
              </a:rPr>
              <a:t>是指能与待测的靶核酸序列互补杂交的已知序列的核酸片段。它具有高度的特异性，并且一般来讲带有某种适当的</a:t>
            </a:r>
            <a:r>
              <a:rPr lang="zh-CN" altLang="en-US" sz="2400" b="1" smtClean="0">
                <a:solidFill>
                  <a:schemeClr val="tx1"/>
                </a:solidFill>
                <a:effectLst/>
                <a:latin typeface="楷体_GB2312" pitchFamily="49" charset="-122"/>
                <a:ea typeface="楷体_GB2312" pitchFamily="49" charset="-122"/>
              </a:rPr>
              <a:t>标记物</a:t>
            </a:r>
            <a:r>
              <a:rPr lang="zh-CN" altLang="en-US" sz="2400" b="1" smtClean="0">
                <a:effectLst/>
                <a:latin typeface="楷体_GB2312" pitchFamily="49" charset="-122"/>
                <a:ea typeface="楷体_GB2312" pitchFamily="49" charset="-122"/>
              </a:rPr>
              <a:t>以便检测。</a:t>
            </a:r>
          </a:p>
          <a:p>
            <a:pPr eaLnBrk="1" hangingPunct="1">
              <a:lnSpc>
                <a:spcPct val="120000"/>
              </a:lnSpc>
            </a:pPr>
            <a:r>
              <a:rPr lang="zh-CN" altLang="en-US" sz="2400" b="1" smtClean="0">
                <a:effectLst/>
                <a:latin typeface="楷体_GB2312" pitchFamily="49" charset="-122"/>
                <a:ea typeface="楷体_GB2312" pitchFamily="49" charset="-122"/>
              </a:rPr>
              <a:t>根据标记方法不同，核酸探针可被粗分为放射性探针和非放射性探针两大类；根据性质及来源不同，核酸探针又可被分为基因组</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探针、</a:t>
            </a:r>
            <a:r>
              <a:rPr lang="en-US" altLang="zh-CN" sz="2400" b="1" smtClean="0">
                <a:effectLst/>
                <a:latin typeface="楷体_GB2312" pitchFamily="49" charset="-122"/>
                <a:ea typeface="楷体_GB2312" pitchFamily="49" charset="-122"/>
              </a:rPr>
              <a:t>cDNA</a:t>
            </a:r>
            <a:r>
              <a:rPr lang="zh-CN" altLang="en-US" sz="2400" b="1" smtClean="0">
                <a:effectLst/>
                <a:latin typeface="楷体_GB2312" pitchFamily="49" charset="-122"/>
                <a:ea typeface="楷体_GB2312" pitchFamily="49" charset="-122"/>
              </a:rPr>
              <a:t>探针、</a:t>
            </a:r>
            <a:r>
              <a:rPr lang="en-US" altLang="zh-CN" sz="2400" b="1" smtClean="0">
                <a:effectLst/>
                <a:latin typeface="楷体_GB2312" pitchFamily="49" charset="-122"/>
                <a:ea typeface="楷体_GB2312" pitchFamily="49" charset="-122"/>
              </a:rPr>
              <a:t>RNA</a:t>
            </a:r>
            <a:r>
              <a:rPr lang="zh-CN" altLang="en-US" sz="2400" b="1" smtClean="0">
                <a:effectLst/>
                <a:latin typeface="楷体_GB2312" pitchFamily="49" charset="-122"/>
                <a:ea typeface="楷体_GB2312" pitchFamily="49" charset="-122"/>
              </a:rPr>
              <a:t>探针及寡核苷酸探针等几类。</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811213" y="115888"/>
            <a:ext cx="7793037" cy="968375"/>
          </a:xfrm>
        </p:spPr>
        <p:txBody>
          <a:bodyPr/>
          <a:lstStyle/>
          <a:p>
            <a:pPr marL="1117600" indent="-1117600" algn="l" eaLnBrk="1" hangingPunct="1"/>
            <a:r>
              <a:rPr lang="zh-CN" altLang="en-US" sz="3200" smtClean="0">
                <a:effectLst/>
                <a:latin typeface="Times New Roman" panose="02020603050405020304" pitchFamily="18" charset="0"/>
                <a:ea typeface="楷体_GB2312" pitchFamily="49" charset="-122"/>
              </a:rPr>
              <a:t>一、常见的核酸探针</a:t>
            </a:r>
          </a:p>
        </p:txBody>
      </p:sp>
      <p:sp>
        <p:nvSpPr>
          <p:cNvPr id="75779" name="Rectangle 3"/>
          <p:cNvSpPr>
            <a:spLocks noGrp="1" noChangeArrowheads="1"/>
          </p:cNvSpPr>
          <p:nvPr>
            <p:ph type="body" idx="1"/>
          </p:nvPr>
        </p:nvSpPr>
        <p:spPr>
          <a:xfrm>
            <a:off x="611188" y="1084263"/>
            <a:ext cx="7705725" cy="4937125"/>
          </a:xfrm>
        </p:spPr>
        <p:txBody>
          <a:bodyPr/>
          <a:lstStyle/>
          <a:p>
            <a:pPr eaLnBrk="1" hangingPunct="1">
              <a:lnSpc>
                <a:spcPct val="120000"/>
              </a:lnSpc>
              <a:buFont typeface="Wingdings" panose="05000000000000000000" pitchFamily="2" charset="2"/>
              <a:buNone/>
              <a:defRPr/>
            </a:pP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一）基因组</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探针 </a:t>
            </a:r>
          </a:p>
          <a:p>
            <a:pPr eaLnBrk="1" hangingPunct="1">
              <a:lnSpc>
                <a:spcPct val="120000"/>
              </a:lnSpc>
              <a:defRPr/>
            </a:pPr>
            <a:r>
              <a:rPr lang="zh-CN" altLang="en-US" sz="2000" b="1" smtClean="0">
                <a:latin typeface="楷体_GB2312" pitchFamily="49" charset="-122"/>
                <a:ea typeface="楷体_GB2312" pitchFamily="49" charset="-122"/>
              </a:rPr>
              <a:t>基因组</a:t>
            </a:r>
            <a:r>
              <a:rPr lang="en-US" altLang="zh-CN" sz="2000" b="1" smtClean="0">
                <a:latin typeface="楷体_GB2312" pitchFamily="49" charset="-122"/>
                <a:ea typeface="楷体_GB2312" pitchFamily="49" charset="-122"/>
              </a:rPr>
              <a:t>DNA</a:t>
            </a:r>
            <a:r>
              <a:rPr lang="zh-CN" altLang="en-US" sz="2000" b="1" smtClean="0">
                <a:latin typeface="楷体_GB2312" pitchFamily="49" charset="-122"/>
                <a:ea typeface="楷体_GB2312" pitchFamily="49" charset="-122"/>
              </a:rPr>
              <a:t>探针的制备是将染色体</a:t>
            </a:r>
            <a:r>
              <a:rPr lang="en-US" altLang="zh-CN" sz="2000" b="1" smtClean="0">
                <a:latin typeface="楷体_GB2312" pitchFamily="49" charset="-122"/>
                <a:ea typeface="楷体_GB2312" pitchFamily="49" charset="-122"/>
              </a:rPr>
              <a:t>DNA</a:t>
            </a:r>
            <a:r>
              <a:rPr lang="zh-CN" altLang="en-US" sz="2000" b="1" smtClean="0">
                <a:latin typeface="楷体_GB2312" pitchFamily="49" charset="-122"/>
                <a:ea typeface="楷体_GB2312" pitchFamily="49" charset="-122"/>
              </a:rPr>
              <a:t>通过超声击断或限制性内切酶不完全水解，获得许多染色体</a:t>
            </a:r>
            <a:r>
              <a:rPr lang="en-US" altLang="zh-CN" sz="2000" b="1" smtClean="0">
                <a:latin typeface="楷体_GB2312" pitchFamily="49" charset="-122"/>
                <a:ea typeface="楷体_GB2312" pitchFamily="49" charset="-122"/>
              </a:rPr>
              <a:t>DNA</a:t>
            </a:r>
            <a:r>
              <a:rPr lang="zh-CN" altLang="en-US" sz="2000" b="1" smtClean="0">
                <a:latin typeface="楷体_GB2312" pitchFamily="49" charset="-122"/>
                <a:ea typeface="楷体_GB2312" pitchFamily="49" charset="-122"/>
              </a:rPr>
              <a:t>的随机片段，选择长度约</a:t>
            </a:r>
            <a:r>
              <a:rPr lang="en-US" altLang="zh-CN" sz="2000" b="1" smtClean="0">
                <a:latin typeface="楷体_GB2312" pitchFamily="49" charset="-122"/>
                <a:ea typeface="楷体_GB2312" pitchFamily="49" charset="-122"/>
              </a:rPr>
              <a:t>15-20kb</a:t>
            </a:r>
            <a:r>
              <a:rPr lang="zh-CN" altLang="en-US" sz="2000" b="1" smtClean="0">
                <a:latin typeface="楷体_GB2312" pitchFamily="49" charset="-122"/>
                <a:ea typeface="楷体_GB2312" pitchFamily="49" charset="-122"/>
              </a:rPr>
              <a:t>的</a:t>
            </a:r>
            <a:r>
              <a:rPr lang="en-US" altLang="zh-CN" sz="2000" b="1" smtClean="0">
                <a:latin typeface="楷体_GB2312" pitchFamily="49" charset="-122"/>
                <a:ea typeface="楷体_GB2312" pitchFamily="49" charset="-122"/>
              </a:rPr>
              <a:t>DNA</a:t>
            </a:r>
            <a:r>
              <a:rPr lang="zh-CN" altLang="en-US" sz="2000" b="1" smtClean="0">
                <a:latin typeface="楷体_GB2312" pitchFamily="49" charset="-122"/>
                <a:ea typeface="楷体_GB2312" pitchFamily="49" charset="-122"/>
              </a:rPr>
              <a:t>片段重组到</a:t>
            </a:r>
            <a:r>
              <a:rPr lang="en-US" altLang="zh-CN" sz="2000" b="1" smtClean="0">
                <a:latin typeface="楷体_GB2312" pitchFamily="49" charset="-122"/>
                <a:ea typeface="楷体_GB2312" pitchFamily="49" charset="-122"/>
              </a:rPr>
              <a:t>λ</a:t>
            </a:r>
            <a:r>
              <a:rPr lang="zh-CN" altLang="en-US" sz="2000" b="1" smtClean="0">
                <a:latin typeface="楷体_GB2312" pitchFamily="49" charset="-122"/>
                <a:ea typeface="楷体_GB2312" pitchFamily="49" charset="-122"/>
              </a:rPr>
              <a:t>噬菌体中，经体外包装感染大肠杆菌，在固体培养基上形成许多噬菌斑。筛选出含目的基因的重组体后，将目的基因</a:t>
            </a:r>
            <a:r>
              <a:rPr lang="en-US" altLang="zh-CN" sz="2000" b="1" smtClean="0">
                <a:latin typeface="楷体_GB2312" pitchFamily="49" charset="-122"/>
                <a:ea typeface="楷体_GB2312" pitchFamily="49" charset="-122"/>
              </a:rPr>
              <a:t>DNA</a:t>
            </a:r>
            <a:r>
              <a:rPr lang="zh-CN" altLang="en-US" sz="2000" b="1" smtClean="0">
                <a:latin typeface="楷体_GB2312" pitchFamily="49" charset="-122"/>
                <a:ea typeface="楷体_GB2312" pitchFamily="49" charset="-122"/>
              </a:rPr>
              <a:t>片段再次亚克隆到大肠杆菌质粒中保存，以便需要时扩增。</a:t>
            </a:r>
          </a:p>
          <a:p>
            <a:pPr eaLnBrk="1" hangingPunct="1">
              <a:lnSpc>
                <a:spcPct val="120000"/>
              </a:lnSpc>
              <a:defRPr/>
            </a:pPr>
            <a:r>
              <a:rPr lang="zh-CN" altLang="en-US" sz="2000" b="1" smtClean="0">
                <a:latin typeface="楷体_GB2312" pitchFamily="49" charset="-122"/>
                <a:ea typeface="楷体_GB2312" pitchFamily="49" charset="-122"/>
              </a:rPr>
              <a:t>基因组</a:t>
            </a:r>
            <a:r>
              <a:rPr lang="en-US" altLang="zh-CN" sz="2000" b="1" smtClean="0">
                <a:latin typeface="楷体_GB2312" pitchFamily="49" charset="-122"/>
                <a:ea typeface="楷体_GB2312" pitchFamily="49" charset="-122"/>
              </a:rPr>
              <a:t>DNA</a:t>
            </a:r>
            <a:r>
              <a:rPr lang="zh-CN" altLang="en-US" sz="2000" b="1" smtClean="0">
                <a:latin typeface="楷体_GB2312" pitchFamily="49" charset="-122"/>
                <a:ea typeface="楷体_GB2312" pitchFamily="49" charset="-122"/>
              </a:rPr>
              <a:t>制备还可以通过</a:t>
            </a:r>
            <a:r>
              <a:rPr lang="en-US" altLang="zh-CN" sz="2000" b="1" smtClean="0">
                <a:latin typeface="楷体_GB2312" pitchFamily="49" charset="-122"/>
                <a:ea typeface="楷体_GB2312" pitchFamily="49" charset="-122"/>
              </a:rPr>
              <a:t>PCR</a:t>
            </a:r>
            <a:r>
              <a:rPr lang="zh-CN" altLang="en-US" sz="2000" b="1" smtClean="0">
                <a:latin typeface="楷体_GB2312" pitchFamily="49" charset="-122"/>
                <a:ea typeface="楷体_GB2312" pitchFamily="49" charset="-122"/>
              </a:rPr>
              <a:t>扩增基因组</a:t>
            </a:r>
            <a:r>
              <a:rPr lang="en-US" altLang="zh-CN" sz="2000" b="1" smtClean="0">
                <a:latin typeface="楷体_GB2312" pitchFamily="49" charset="-122"/>
                <a:ea typeface="楷体_GB2312" pitchFamily="49" charset="-122"/>
              </a:rPr>
              <a:t>DNA</a:t>
            </a:r>
            <a:r>
              <a:rPr lang="zh-CN" altLang="en-US" sz="2000" b="1" smtClean="0">
                <a:latin typeface="楷体_GB2312" pitchFamily="49" charset="-122"/>
                <a:ea typeface="楷体_GB2312" pitchFamily="49" charset="-122"/>
              </a:rPr>
              <a:t>的特定片段，然后将其克隆到大肠杆菌质粒中保存。</a:t>
            </a:r>
            <a:r>
              <a:rPr lang="zh-CN" altLang="en-US" sz="2000" b="1" smtClean="0">
                <a:solidFill>
                  <a:schemeClr val="tx1"/>
                </a:solidFill>
                <a:latin typeface="楷体_GB2312" pitchFamily="49" charset="-122"/>
                <a:ea typeface="楷体_GB2312" pitchFamily="49" charset="-122"/>
              </a:rPr>
              <a:t>由于真核基因组含有不编码的内含子序列，因此，真核基因组</a:t>
            </a:r>
            <a:r>
              <a:rPr lang="en-US" altLang="zh-CN" sz="2000" b="1" smtClean="0">
                <a:solidFill>
                  <a:schemeClr val="tx1"/>
                </a:solidFill>
                <a:latin typeface="楷体_GB2312" pitchFamily="49" charset="-122"/>
                <a:ea typeface="楷体_GB2312" pitchFamily="49" charset="-122"/>
              </a:rPr>
              <a:t>DNA</a:t>
            </a:r>
            <a:r>
              <a:rPr lang="zh-CN" altLang="en-US" sz="2000" b="1" smtClean="0">
                <a:solidFill>
                  <a:schemeClr val="tx1"/>
                </a:solidFill>
                <a:latin typeface="楷体_GB2312" pitchFamily="49" charset="-122"/>
                <a:ea typeface="楷体_GB2312" pitchFamily="49" charset="-122"/>
              </a:rPr>
              <a:t>探针用于检测基因表达时杂交效率要明显低于</a:t>
            </a:r>
            <a:r>
              <a:rPr lang="en-US" altLang="zh-CN" sz="2000" b="1" smtClean="0">
                <a:solidFill>
                  <a:schemeClr val="tx1"/>
                </a:solidFill>
                <a:latin typeface="楷体_GB2312" pitchFamily="49" charset="-122"/>
                <a:ea typeface="楷体_GB2312" pitchFamily="49" charset="-122"/>
              </a:rPr>
              <a:t>cDNA</a:t>
            </a:r>
            <a:r>
              <a:rPr lang="zh-CN" altLang="en-US" sz="2000" b="1" smtClean="0">
                <a:solidFill>
                  <a:schemeClr val="tx1"/>
                </a:solidFill>
                <a:latin typeface="楷体_GB2312" pitchFamily="49" charset="-122"/>
                <a:ea typeface="楷体_GB2312" pitchFamily="49" charset="-122"/>
              </a:rPr>
              <a:t>探针。</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4294967295"/>
          </p:nvPr>
        </p:nvSpPr>
        <p:spPr>
          <a:xfrm>
            <a:off x="539750" y="304800"/>
            <a:ext cx="7921625" cy="4995863"/>
          </a:xfrm>
        </p:spPr>
        <p:txBody>
          <a:bodyPr/>
          <a:lstStyle/>
          <a:p>
            <a:pPr eaLnBrk="1" hangingPunct="1">
              <a:lnSpc>
                <a:spcPct val="120000"/>
              </a:lnSpc>
              <a:buFont typeface="Wingdings" panose="05000000000000000000" pitchFamily="2" charset="2"/>
              <a:buNone/>
              <a:defRPr/>
            </a:pPr>
            <a:r>
              <a:rPr lang="zh-CN" altLang="en-US" sz="2400" b="1" smtClean="0">
                <a:latin typeface="楷体_GB2312" pitchFamily="49" charset="-122"/>
                <a:ea typeface="楷体_GB2312" pitchFamily="49" charset="-122"/>
              </a:rPr>
              <a:t> </a:t>
            </a:r>
          </a:p>
          <a:p>
            <a:pPr eaLnBrk="1" hangingPunct="1">
              <a:lnSpc>
                <a:spcPct val="120000"/>
              </a:lnSpc>
              <a:buFont typeface="Wingdings" panose="05000000000000000000" pitchFamily="2" charset="2"/>
              <a:buNone/>
              <a:defRPr/>
            </a:pP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二）</a:t>
            </a:r>
            <a:r>
              <a:rPr lang="en-US" altLang="zh-CN" sz="2800" b="1" smtClean="0">
                <a:latin typeface="楷体_GB2312" pitchFamily="49" charset="-122"/>
                <a:ea typeface="楷体_GB2312" pitchFamily="49" charset="-122"/>
              </a:rPr>
              <a:t>cDNA</a:t>
            </a:r>
            <a:r>
              <a:rPr lang="zh-CN" altLang="en-US" sz="2800" b="1" smtClean="0">
                <a:latin typeface="楷体_GB2312" pitchFamily="49" charset="-122"/>
                <a:ea typeface="楷体_GB2312" pitchFamily="49" charset="-122"/>
              </a:rPr>
              <a:t>探针 </a:t>
            </a:r>
          </a:p>
          <a:p>
            <a:pPr eaLnBrk="1" hangingPunct="1">
              <a:lnSpc>
                <a:spcPct val="120000"/>
              </a:lnSpc>
              <a:defRPr/>
            </a:pPr>
            <a:r>
              <a:rPr lang="zh-CN" altLang="en-US" sz="2400" b="1" smtClean="0">
                <a:latin typeface="楷体_GB2312" pitchFamily="49" charset="-122"/>
                <a:ea typeface="楷体_GB2312" pitchFamily="49" charset="-122"/>
              </a:rPr>
              <a:t>以</a:t>
            </a:r>
            <a:r>
              <a:rPr lang="en-US" altLang="zh-CN" sz="2400" b="1" smtClean="0">
                <a:latin typeface="楷体_GB2312" pitchFamily="49" charset="-122"/>
                <a:ea typeface="楷体_GB2312" pitchFamily="49" charset="-122"/>
              </a:rPr>
              <a:t>mRNA</a:t>
            </a:r>
            <a:r>
              <a:rPr lang="zh-CN" altLang="en-US" sz="2400" b="1" smtClean="0">
                <a:latin typeface="楷体_GB2312" pitchFamily="49" charset="-122"/>
                <a:ea typeface="楷体_GB2312" pitchFamily="49" charset="-122"/>
              </a:rPr>
              <a:t>为模板，在逆转录酶的催化下合成一条与</a:t>
            </a:r>
            <a:r>
              <a:rPr lang="en-US" altLang="zh-CN" sz="2400" b="1" smtClean="0">
                <a:latin typeface="楷体_GB2312" pitchFamily="49" charset="-122"/>
                <a:ea typeface="楷体_GB2312" pitchFamily="49" charset="-122"/>
              </a:rPr>
              <a:t>mRNA</a:t>
            </a:r>
            <a:r>
              <a:rPr lang="zh-CN" altLang="en-US" sz="2400" b="1" smtClean="0">
                <a:latin typeface="楷体_GB2312" pitchFamily="49" charset="-122"/>
                <a:ea typeface="楷体_GB2312" pitchFamily="49" charset="-122"/>
              </a:rPr>
              <a:t>互补的</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链（</a:t>
            </a:r>
            <a:r>
              <a:rPr lang="en-US" altLang="zh-CN" sz="2400" b="1" smtClean="0">
                <a:latin typeface="楷体_GB2312" pitchFamily="49" charset="-122"/>
                <a:ea typeface="楷体_GB2312" pitchFamily="49" charset="-122"/>
              </a:rPr>
              <a:t>cDNA</a:t>
            </a:r>
            <a:r>
              <a:rPr lang="zh-CN" altLang="en-US" sz="2400" b="1" smtClean="0">
                <a:latin typeface="楷体_GB2312" pitchFamily="49" charset="-122"/>
                <a:ea typeface="楷体_GB2312" pitchFamily="49" charset="-122"/>
              </a:rPr>
              <a:t>），除去</a:t>
            </a:r>
            <a:r>
              <a:rPr lang="en-US" altLang="zh-CN" sz="2400" b="1" smtClean="0">
                <a:latin typeface="楷体_GB2312" pitchFamily="49" charset="-122"/>
                <a:ea typeface="楷体_GB2312" pitchFamily="49" charset="-122"/>
              </a:rPr>
              <a:t>mRNA</a:t>
            </a:r>
            <a:r>
              <a:rPr lang="zh-CN" altLang="en-US" sz="2400" b="1" smtClean="0">
                <a:latin typeface="楷体_GB2312" pitchFamily="49" charset="-122"/>
                <a:ea typeface="楷体_GB2312" pitchFamily="49" charset="-122"/>
              </a:rPr>
              <a:t>后，在</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多聚酶催化下合成第二条</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链，即形成双链</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。再将其插入适当的载体质粒，转入细菌中扩增保存。 </a:t>
            </a:r>
          </a:p>
          <a:p>
            <a:pPr eaLnBrk="1" hangingPunct="1">
              <a:lnSpc>
                <a:spcPct val="120000"/>
              </a:lnSpc>
              <a:defRPr/>
            </a:pPr>
            <a:r>
              <a:rPr lang="zh-CN" altLang="en-US" sz="2400" b="1" smtClean="0">
                <a:latin typeface="楷体_GB2312" pitchFamily="49" charset="-122"/>
                <a:ea typeface="楷体_GB2312" pitchFamily="49" charset="-122"/>
              </a:rPr>
              <a:t>用这种技术获得的</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探针不含有内含子序列，尤其适用于基因表达的检测。</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4294967295"/>
          </p:nvPr>
        </p:nvSpPr>
        <p:spPr>
          <a:xfrm>
            <a:off x="609600" y="692150"/>
            <a:ext cx="7994650" cy="5832475"/>
          </a:xfrm>
        </p:spPr>
        <p:txBody>
          <a:bodyPr/>
          <a:lstStyle/>
          <a:p>
            <a:pPr eaLnBrk="1" hangingPunct="1">
              <a:lnSpc>
                <a:spcPct val="120000"/>
              </a:lnSpc>
              <a:buFont typeface="Wingdings" panose="05000000000000000000" pitchFamily="2" charset="2"/>
              <a:buNone/>
              <a:defRPr/>
            </a:pPr>
            <a:r>
              <a:rPr lang="en-US" altLang="zh-CN" b="1" smtClean="0">
                <a:latin typeface="楷体_GB2312" pitchFamily="49" charset="-122"/>
                <a:ea typeface="楷体_GB2312" pitchFamily="49" charset="-122"/>
              </a:rPr>
              <a:t>（</a:t>
            </a:r>
            <a:r>
              <a:rPr lang="zh-CN" altLang="en-US" b="1" smtClean="0">
                <a:latin typeface="楷体_GB2312" pitchFamily="49" charset="-122"/>
                <a:ea typeface="楷体_GB2312" pitchFamily="49" charset="-122"/>
              </a:rPr>
              <a:t>三）</a:t>
            </a:r>
            <a:r>
              <a:rPr lang="en-US" altLang="zh-CN" b="1" smtClean="0">
                <a:latin typeface="楷体_GB2312" pitchFamily="49" charset="-122"/>
                <a:ea typeface="楷体_GB2312" pitchFamily="49" charset="-122"/>
              </a:rPr>
              <a:t>RNA</a:t>
            </a:r>
            <a:r>
              <a:rPr lang="zh-CN" altLang="en-US" b="1" smtClean="0">
                <a:latin typeface="楷体_GB2312" pitchFamily="49" charset="-122"/>
                <a:ea typeface="楷体_GB2312" pitchFamily="49" charset="-122"/>
              </a:rPr>
              <a:t>探针</a:t>
            </a:r>
          </a:p>
          <a:p>
            <a:pPr eaLnBrk="1" hangingPunct="1">
              <a:lnSpc>
                <a:spcPct val="120000"/>
              </a:lnSpc>
              <a:defRPr/>
            </a:pPr>
            <a:r>
              <a:rPr lang="zh-CN" altLang="en-US" sz="2400" b="1" smtClean="0">
                <a:latin typeface="楷体_GB2312" pitchFamily="49" charset="-122"/>
                <a:ea typeface="楷体_GB2312" pitchFamily="49" charset="-122"/>
              </a:rPr>
              <a:t>将一段感兴趣的基因序列插入到载体的强启动子（通常为</a:t>
            </a:r>
            <a:r>
              <a:rPr lang="en-US" altLang="zh-CN" sz="2400" b="1" smtClean="0">
                <a:latin typeface="楷体_GB2312" pitchFamily="49" charset="-122"/>
                <a:ea typeface="楷体_GB2312" pitchFamily="49" charset="-122"/>
              </a:rPr>
              <a:t>SP6</a:t>
            </a:r>
            <a:r>
              <a:rPr lang="zh-CN" altLang="en-US" sz="2400" b="1" smtClean="0">
                <a:latin typeface="楷体_GB2312" pitchFamily="49" charset="-122"/>
                <a:ea typeface="楷体_GB2312" pitchFamily="49" charset="-122"/>
              </a:rPr>
              <a:t>和</a:t>
            </a:r>
            <a:r>
              <a:rPr lang="en-US" altLang="zh-CN" sz="2400" b="1" smtClean="0">
                <a:latin typeface="楷体_GB2312" pitchFamily="49" charset="-122"/>
                <a:ea typeface="楷体_GB2312" pitchFamily="49" charset="-122"/>
              </a:rPr>
              <a:t>T7</a:t>
            </a:r>
            <a:r>
              <a:rPr lang="zh-CN" altLang="en-US" sz="2400" b="1" smtClean="0">
                <a:latin typeface="楷体_GB2312" pitchFamily="49" charset="-122"/>
                <a:ea typeface="楷体_GB2312" pitchFamily="49" charset="-122"/>
              </a:rPr>
              <a:t>）下游的多克隆位点，用限制性内切酶在插入片段中某一适当部位或在插入片段下游的某一部位消化重组质粒，使之成为线性</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。特定的</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依赖性</a:t>
            </a:r>
            <a:r>
              <a:rPr lang="en-US" altLang="zh-CN" sz="2400" b="1" smtClean="0">
                <a:latin typeface="楷体_GB2312" pitchFamily="49" charset="-122"/>
                <a:ea typeface="楷体_GB2312" pitchFamily="49" charset="-122"/>
              </a:rPr>
              <a:t>RNA</a:t>
            </a:r>
            <a:r>
              <a:rPr lang="zh-CN" altLang="en-US" sz="2400" b="1" smtClean="0">
                <a:latin typeface="楷体_GB2312" pitchFamily="49" charset="-122"/>
                <a:ea typeface="楷体_GB2312" pitchFamily="49" charset="-122"/>
              </a:rPr>
              <a:t>聚合酶只对其相应的启动子序列有高度的亲和性（如</a:t>
            </a:r>
            <a:r>
              <a:rPr lang="en-US" altLang="zh-CN" sz="2400" b="1" smtClean="0">
                <a:latin typeface="楷体_GB2312" pitchFamily="49" charset="-122"/>
                <a:ea typeface="楷体_GB2312" pitchFamily="49" charset="-122"/>
              </a:rPr>
              <a:t>SP6 RNA</a:t>
            </a:r>
            <a:r>
              <a:rPr lang="zh-CN" altLang="en-US" sz="2400" b="1" smtClean="0">
                <a:latin typeface="楷体_GB2312" pitchFamily="49" charset="-122"/>
                <a:ea typeface="楷体_GB2312" pitchFamily="49" charset="-122"/>
              </a:rPr>
              <a:t>聚合酶和</a:t>
            </a:r>
            <a:r>
              <a:rPr lang="en-US" altLang="zh-CN" sz="2400" b="1" smtClean="0">
                <a:latin typeface="楷体_GB2312" pitchFamily="49" charset="-122"/>
                <a:ea typeface="楷体_GB2312" pitchFamily="49" charset="-122"/>
              </a:rPr>
              <a:t>SP6</a:t>
            </a:r>
            <a:r>
              <a:rPr lang="zh-CN" altLang="en-US" sz="2400" b="1" smtClean="0">
                <a:latin typeface="楷体_GB2312" pitchFamily="49" charset="-122"/>
                <a:ea typeface="楷体_GB2312" pitchFamily="49" charset="-122"/>
              </a:rPr>
              <a:t>启动子，</a:t>
            </a:r>
            <a:r>
              <a:rPr lang="en-US" altLang="zh-CN" sz="2400" b="1" smtClean="0">
                <a:latin typeface="楷体_GB2312" pitchFamily="49" charset="-122"/>
                <a:ea typeface="楷体_GB2312" pitchFamily="49" charset="-122"/>
              </a:rPr>
              <a:t>T7 RNA</a:t>
            </a:r>
            <a:r>
              <a:rPr lang="zh-CN" altLang="en-US" sz="2400" b="1" smtClean="0">
                <a:latin typeface="楷体_GB2312" pitchFamily="49" charset="-122"/>
                <a:ea typeface="楷体_GB2312" pitchFamily="49" charset="-122"/>
              </a:rPr>
              <a:t>聚合酶和</a:t>
            </a:r>
            <a:r>
              <a:rPr lang="en-US" altLang="zh-CN" sz="2400" b="1" smtClean="0">
                <a:latin typeface="楷体_GB2312" pitchFamily="49" charset="-122"/>
                <a:ea typeface="楷体_GB2312" pitchFamily="49" charset="-122"/>
              </a:rPr>
              <a:t>T7</a:t>
            </a:r>
            <a:r>
              <a:rPr lang="zh-CN" altLang="en-US" sz="2400" b="1" smtClean="0">
                <a:latin typeface="楷体_GB2312" pitchFamily="49" charset="-122"/>
                <a:ea typeface="楷体_GB2312" pitchFamily="49" charset="-122"/>
              </a:rPr>
              <a:t>启动子等），从而启动其下游序列的转录，以含目的基因的</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片段为模板合成</a:t>
            </a:r>
            <a:r>
              <a:rPr lang="en-US" altLang="zh-CN" sz="2400" b="1" smtClean="0">
                <a:latin typeface="楷体_GB2312" pitchFamily="49" charset="-122"/>
                <a:ea typeface="楷体_GB2312" pitchFamily="49" charset="-122"/>
              </a:rPr>
              <a:t>RNA</a:t>
            </a:r>
            <a:r>
              <a:rPr lang="zh-CN" altLang="en-US" sz="2400" b="1" smtClean="0">
                <a:latin typeface="楷体_GB2312" pitchFamily="49" charset="-122"/>
                <a:ea typeface="楷体_GB2312" pitchFamily="49" charset="-122"/>
              </a:rPr>
              <a:t>探针。</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sp>
        <p:nvSpPr>
          <p:cNvPr id="28675" name="Rectangle 6"/>
          <p:cNvSpPr>
            <a:spLocks noChangeArrowheads="1"/>
          </p:cNvSpPr>
          <p:nvPr/>
        </p:nvSpPr>
        <p:spPr bwMode="auto">
          <a:xfrm>
            <a:off x="2124075" y="5378450"/>
            <a:ext cx="48974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ctr" eaLnBrk="1" hangingPunct="1">
              <a:spcBef>
                <a:spcPct val="0"/>
              </a:spcBef>
              <a:buClrTx/>
              <a:buSzTx/>
              <a:buFontTx/>
              <a:buNone/>
            </a:pPr>
            <a:r>
              <a:rPr lang="en-US" altLang="zh-CN" sz="2400">
                <a:solidFill>
                  <a:srgbClr val="FFFF00"/>
                </a:solidFill>
                <a:latin typeface="楷体_GB2312" pitchFamily="49" charset="-122"/>
                <a:ea typeface="楷体_GB2312" pitchFamily="49" charset="-122"/>
              </a:rPr>
              <a:t>RNA</a:t>
            </a:r>
            <a:r>
              <a:rPr lang="zh-CN" altLang="en-US" sz="2400">
                <a:solidFill>
                  <a:srgbClr val="FFFF00"/>
                </a:solidFill>
                <a:latin typeface="楷体_GB2312" pitchFamily="49" charset="-122"/>
                <a:ea typeface="楷体_GB2312" pitchFamily="49" charset="-122"/>
              </a:rPr>
              <a:t>探针制备示意图 </a:t>
            </a:r>
          </a:p>
        </p:txBody>
      </p:sp>
      <p:pic>
        <p:nvPicPr>
          <p:cNvPr id="28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38188"/>
            <a:ext cx="7589838"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258888" y="1125538"/>
            <a:ext cx="6624637" cy="4924425"/>
          </a:xfrm>
        </p:spPr>
        <p:txBody>
          <a:bodyPr/>
          <a:lstStyle/>
          <a:p>
            <a:pPr marL="812800" indent="-812800" eaLnBrk="1" hangingPunct="1">
              <a:buFont typeface="Wingdings" panose="05000000000000000000" pitchFamily="2" charset="2"/>
              <a:buNone/>
            </a:pPr>
            <a:r>
              <a:rPr lang="zh-CN" altLang="en-US" sz="2800" b="1" smtClean="0">
                <a:effectLst/>
                <a:latin typeface="楷体_GB2312" pitchFamily="49" charset="-122"/>
                <a:ea typeface="楷体_GB2312" pitchFamily="49" charset="-122"/>
              </a:rPr>
              <a:t> 第一节　核酸分子杂交的基本原理</a:t>
            </a:r>
          </a:p>
          <a:p>
            <a:pPr marL="1168400" lvl="1" indent="-711200" eaLnBrk="1" hangingPunct="1">
              <a:buClr>
                <a:srgbClr val="FFFF00"/>
              </a:buClr>
              <a:buFont typeface="Wingdings" panose="05000000000000000000" pitchFamily="2" charset="2"/>
              <a:buAutoNum type="ea1JpnChsDbPeriod"/>
            </a:pPr>
            <a:r>
              <a:rPr lang="zh-CN" altLang="en-US" b="1" smtClean="0">
                <a:effectLst/>
                <a:latin typeface="楷体_GB2312" pitchFamily="49" charset="-122"/>
                <a:ea typeface="楷体_GB2312" pitchFamily="49" charset="-122"/>
              </a:rPr>
              <a:t>核酸的变性与复性</a:t>
            </a:r>
          </a:p>
          <a:p>
            <a:pPr marL="1168400" lvl="1" indent="-711200" eaLnBrk="1" hangingPunct="1">
              <a:buClr>
                <a:srgbClr val="FFFF00"/>
              </a:buClr>
              <a:buFont typeface="Wingdings" panose="05000000000000000000" pitchFamily="2" charset="2"/>
              <a:buAutoNum type="ea1JpnChsDbPeriod"/>
            </a:pPr>
            <a:r>
              <a:rPr lang="zh-CN" altLang="en-US" b="1" smtClean="0">
                <a:effectLst/>
                <a:latin typeface="楷体_GB2312" pitchFamily="49" charset="-122"/>
                <a:ea typeface="楷体_GB2312" pitchFamily="49" charset="-122"/>
              </a:rPr>
              <a:t>核酸分子杂交的基本原理</a:t>
            </a:r>
          </a:p>
          <a:p>
            <a:pPr marL="812800" indent="-812800" eaLnBrk="1" hangingPunct="1">
              <a:buFont typeface="Wingdings" panose="05000000000000000000" pitchFamily="2" charset="2"/>
              <a:buNone/>
            </a:pPr>
            <a:r>
              <a:rPr lang="zh-CN" altLang="en-US" sz="2800" b="1" smtClean="0">
                <a:effectLst/>
                <a:latin typeface="楷体_GB2312" pitchFamily="49" charset="-122"/>
                <a:ea typeface="楷体_GB2312" pitchFamily="49" charset="-122"/>
              </a:rPr>
              <a:t>第二节　核酸探针</a:t>
            </a:r>
          </a:p>
          <a:p>
            <a:pPr marL="1168400" lvl="1" indent="-711200" eaLnBrk="1" hangingPunct="1">
              <a:buClr>
                <a:srgbClr val="FFFF00"/>
              </a:buClr>
              <a:buFont typeface="Wingdings" panose="05000000000000000000" pitchFamily="2" charset="2"/>
              <a:buAutoNum type="ea1JpnChsDbPeriod"/>
            </a:pPr>
            <a:r>
              <a:rPr lang="zh-CN" altLang="en-US" b="1" smtClean="0">
                <a:effectLst/>
                <a:latin typeface="楷体_GB2312" pitchFamily="49" charset="-122"/>
                <a:ea typeface="楷体_GB2312" pitchFamily="49" charset="-122"/>
              </a:rPr>
              <a:t>常见的核酸探针</a:t>
            </a:r>
          </a:p>
          <a:p>
            <a:pPr marL="1168400" lvl="1" indent="-711200" eaLnBrk="1" hangingPunct="1">
              <a:buClr>
                <a:srgbClr val="FFFF00"/>
              </a:buClr>
              <a:buFont typeface="Wingdings" panose="05000000000000000000" pitchFamily="2" charset="2"/>
              <a:buAutoNum type="ea1JpnChsDbPeriod"/>
            </a:pPr>
            <a:r>
              <a:rPr lang="zh-CN" altLang="en-US" b="1" smtClean="0">
                <a:effectLst/>
                <a:latin typeface="楷体_GB2312" pitchFamily="49" charset="-122"/>
                <a:ea typeface="楷体_GB2312" pitchFamily="49" charset="-122"/>
              </a:rPr>
              <a:t>核酸探针的标记</a:t>
            </a:r>
          </a:p>
          <a:p>
            <a:pPr marL="812800" indent="-812800" eaLnBrk="1" hangingPunct="1">
              <a:buFont typeface="Wingdings" panose="05000000000000000000" pitchFamily="2" charset="2"/>
              <a:buNone/>
            </a:pPr>
            <a:r>
              <a:rPr lang="zh-CN" altLang="en-US" sz="2800" b="1" smtClean="0">
                <a:effectLst/>
                <a:latin typeface="楷体_GB2312" pitchFamily="49" charset="-122"/>
                <a:ea typeface="楷体_GB2312" pitchFamily="49" charset="-122"/>
              </a:rPr>
              <a:t>第三节　核酸分子杂交相关技术 </a:t>
            </a:r>
          </a:p>
          <a:p>
            <a:pPr marL="1168400" lvl="1" indent="-711200" eaLnBrk="1" hangingPunct="1">
              <a:buClr>
                <a:srgbClr val="FFFF00"/>
              </a:buClr>
              <a:buFont typeface="Wingdings" panose="05000000000000000000" pitchFamily="2" charset="2"/>
              <a:buAutoNum type="ea1JpnChsDbPeriod"/>
            </a:pPr>
            <a:r>
              <a:rPr lang="zh-CN" altLang="en-US" b="1" smtClean="0">
                <a:effectLst/>
                <a:latin typeface="楷体_GB2312" pitchFamily="49" charset="-122"/>
                <a:ea typeface="楷体_GB2312" pitchFamily="49" charset="-122"/>
              </a:rPr>
              <a:t>传统的核酸分子杂交技术 </a:t>
            </a:r>
          </a:p>
          <a:p>
            <a:pPr marL="1168400" lvl="1" indent="-711200" eaLnBrk="1" hangingPunct="1">
              <a:buClr>
                <a:srgbClr val="FFFF00"/>
              </a:buClr>
              <a:buFont typeface="Wingdings" panose="05000000000000000000" pitchFamily="2" charset="2"/>
              <a:buAutoNum type="ea1JpnChsDbPeriod"/>
            </a:pPr>
            <a:r>
              <a:rPr lang="zh-CN" altLang="en-US" b="1" smtClean="0">
                <a:effectLst/>
                <a:latin typeface="楷体_GB2312" pitchFamily="49" charset="-122"/>
                <a:ea typeface="楷体_GB2312" pitchFamily="49" charset="-122"/>
              </a:rPr>
              <a:t>原位杂交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685800" y="1219200"/>
            <a:ext cx="8210550" cy="4586288"/>
          </a:xfrm>
          <a:noFill/>
        </p:spPr>
        <p:txBody>
          <a:bodyPr/>
          <a:lstStyle/>
          <a:p>
            <a:pPr eaLnBrk="1" hangingPunct="1">
              <a:lnSpc>
                <a:spcPct val="120000"/>
              </a:lnSpc>
            </a:pPr>
            <a:r>
              <a:rPr lang="zh-CN" altLang="en-US" sz="2400" b="1" smtClean="0">
                <a:effectLst/>
                <a:latin typeface="楷体_GB2312" pitchFamily="49" charset="-122"/>
                <a:ea typeface="楷体_GB2312" pitchFamily="49" charset="-122"/>
              </a:rPr>
              <a:t>由于</a:t>
            </a:r>
            <a:r>
              <a:rPr lang="en-US" altLang="zh-CN" sz="2400" b="1" smtClean="0">
                <a:effectLst/>
                <a:latin typeface="楷体_GB2312" pitchFamily="49" charset="-122"/>
                <a:ea typeface="楷体_GB2312" pitchFamily="49" charset="-122"/>
              </a:rPr>
              <a:t>RNA</a:t>
            </a:r>
            <a:r>
              <a:rPr lang="zh-CN" altLang="en-US" sz="2400" b="1" smtClean="0">
                <a:effectLst/>
                <a:latin typeface="楷体_GB2312" pitchFamily="49" charset="-122"/>
                <a:ea typeface="楷体_GB2312" pitchFamily="49" charset="-122"/>
              </a:rPr>
              <a:t>探针为单链，杂交时不存在第二条链的竞争，其与待测核酸杂交的效率高，灵敏度高。</a:t>
            </a:r>
          </a:p>
          <a:p>
            <a:pPr eaLnBrk="1" hangingPunct="1">
              <a:lnSpc>
                <a:spcPct val="120000"/>
              </a:lnSpc>
            </a:pPr>
            <a:r>
              <a:rPr lang="zh-CN" altLang="en-US" sz="2400" b="1" smtClean="0">
                <a:effectLst/>
                <a:latin typeface="楷体_GB2312" pitchFamily="49" charset="-122"/>
                <a:ea typeface="楷体_GB2312" pitchFamily="49" charset="-122"/>
              </a:rPr>
              <a:t>同时由于</a:t>
            </a:r>
            <a:r>
              <a:rPr lang="en-US" altLang="zh-CN" sz="2400" b="1" smtClean="0">
                <a:effectLst/>
                <a:latin typeface="楷体_GB2312" pitchFamily="49" charset="-122"/>
                <a:ea typeface="楷体_GB2312" pitchFamily="49" charset="-122"/>
              </a:rPr>
              <a:t>RNA/RNA</a:t>
            </a:r>
            <a:r>
              <a:rPr lang="zh-CN" altLang="en-US" sz="2400" b="1" smtClean="0">
                <a:effectLst/>
                <a:latin typeface="楷体_GB2312" pitchFamily="49" charset="-122"/>
                <a:ea typeface="楷体_GB2312" pitchFamily="49" charset="-122"/>
              </a:rPr>
              <a:t>和</a:t>
            </a:r>
            <a:r>
              <a:rPr lang="en-US" altLang="zh-CN" sz="2400" b="1" smtClean="0">
                <a:effectLst/>
                <a:latin typeface="楷体_GB2312" pitchFamily="49" charset="-122"/>
                <a:ea typeface="楷体_GB2312" pitchFamily="49" charset="-122"/>
              </a:rPr>
              <a:t>RNA/DNA</a:t>
            </a:r>
            <a:r>
              <a:rPr lang="zh-CN" altLang="en-US" sz="2400" b="1" smtClean="0">
                <a:effectLst/>
                <a:latin typeface="楷体_GB2312" pitchFamily="49" charset="-122"/>
                <a:ea typeface="楷体_GB2312" pitchFamily="49" charset="-122"/>
              </a:rPr>
              <a:t>杂交体的稳定性较</a:t>
            </a:r>
            <a:r>
              <a:rPr lang="en-US" altLang="zh-CN" sz="2400" b="1" smtClean="0">
                <a:effectLst/>
                <a:latin typeface="楷体_GB2312" pitchFamily="49" charset="-122"/>
                <a:ea typeface="楷体_GB2312" pitchFamily="49" charset="-122"/>
              </a:rPr>
              <a:t>DNA/DNA</a:t>
            </a:r>
            <a:r>
              <a:rPr lang="zh-CN" altLang="en-US" sz="2400" b="1" smtClean="0">
                <a:effectLst/>
                <a:latin typeface="楷体_GB2312" pitchFamily="49" charset="-122"/>
                <a:ea typeface="楷体_GB2312" pitchFamily="49" charset="-122"/>
              </a:rPr>
              <a:t>杂交体的稳定性高，杂交反应可以在更为严格的条件下进行，因而</a:t>
            </a:r>
            <a:r>
              <a:rPr lang="en-US" altLang="zh-CN" sz="2400" b="1" smtClean="0">
                <a:effectLst/>
                <a:latin typeface="楷体_GB2312" pitchFamily="49" charset="-122"/>
                <a:ea typeface="楷体_GB2312" pitchFamily="49" charset="-122"/>
              </a:rPr>
              <a:t>RNA</a:t>
            </a:r>
            <a:r>
              <a:rPr lang="zh-CN" altLang="en-US" sz="2400" b="1" smtClean="0">
                <a:effectLst/>
                <a:latin typeface="楷体_GB2312" pitchFamily="49" charset="-122"/>
                <a:ea typeface="楷体_GB2312" pitchFamily="49" charset="-122"/>
              </a:rPr>
              <a:t>探针的特异性高。</a:t>
            </a:r>
          </a:p>
          <a:p>
            <a:pPr eaLnBrk="1" hangingPunct="1">
              <a:lnSpc>
                <a:spcPct val="120000"/>
              </a:lnSpc>
            </a:pPr>
            <a:r>
              <a:rPr lang="en-US" altLang="zh-CN" sz="2400" b="1" smtClean="0">
                <a:effectLst/>
                <a:latin typeface="楷体_GB2312" pitchFamily="49" charset="-122"/>
                <a:ea typeface="楷体_GB2312" pitchFamily="49" charset="-122"/>
              </a:rPr>
              <a:t>RNA</a:t>
            </a:r>
            <a:r>
              <a:rPr lang="zh-CN" altLang="en-US" sz="2400" b="1" smtClean="0">
                <a:effectLst/>
                <a:latin typeface="楷体_GB2312" pitchFamily="49" charset="-122"/>
                <a:ea typeface="楷体_GB2312" pitchFamily="49" charset="-122"/>
              </a:rPr>
              <a:t>探针适合于</a:t>
            </a:r>
            <a:r>
              <a:rPr lang="en-US" altLang="zh-CN" sz="2400" b="1" smtClean="0">
                <a:effectLst/>
                <a:latin typeface="楷体_GB2312" pitchFamily="49" charset="-122"/>
                <a:ea typeface="楷体_GB2312" pitchFamily="49" charset="-122"/>
              </a:rPr>
              <a:t>Northern</a:t>
            </a:r>
            <a:r>
              <a:rPr lang="zh-CN" altLang="en-US" sz="2400" b="1" smtClean="0">
                <a:effectLst/>
                <a:latin typeface="楷体_GB2312" pitchFamily="49" charset="-122"/>
                <a:ea typeface="楷体_GB2312" pitchFamily="49" charset="-122"/>
              </a:rPr>
              <a:t>杂交、原位杂交等。</a:t>
            </a:r>
          </a:p>
          <a:p>
            <a:pPr eaLnBrk="1" hangingPunct="1">
              <a:lnSpc>
                <a:spcPct val="120000"/>
              </a:lnSpc>
            </a:pPr>
            <a:r>
              <a:rPr lang="zh-CN" altLang="en-US" sz="2400" b="1" smtClean="0">
                <a:effectLst/>
                <a:latin typeface="楷体_GB2312" pitchFamily="49" charset="-122"/>
                <a:ea typeface="楷体_GB2312" pitchFamily="49" charset="-122"/>
              </a:rPr>
              <a:t>主要缺点是不稳定，易被降解。</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075"/>
          <p:cNvSpPr>
            <a:spLocks noGrp="1" noChangeArrowheads="1"/>
          </p:cNvSpPr>
          <p:nvPr>
            <p:ph type="body" idx="1"/>
          </p:nvPr>
        </p:nvSpPr>
        <p:spPr>
          <a:xfrm>
            <a:off x="609600" y="1143000"/>
            <a:ext cx="7634288" cy="5022850"/>
          </a:xfrm>
        </p:spPr>
        <p:txBody>
          <a:bodyPr/>
          <a:lstStyle/>
          <a:p>
            <a:pPr eaLnBrk="1" hangingPunct="1">
              <a:lnSpc>
                <a:spcPct val="120000"/>
              </a:lnSpc>
              <a:buFont typeface="Wingdings" panose="05000000000000000000" pitchFamily="2" charset="2"/>
              <a:buNone/>
              <a:defRPr/>
            </a:pPr>
            <a:r>
              <a:rPr lang="zh-CN" altLang="en-US" sz="2800" b="1" smtClean="0">
                <a:latin typeface="楷体_GB2312" pitchFamily="49" charset="-122"/>
                <a:ea typeface="楷体_GB2312" pitchFamily="49" charset="-122"/>
              </a:rPr>
              <a:t> </a:t>
            </a:r>
            <a:r>
              <a:rPr lang="zh-CN" altLang="en-US" b="1" smtClean="0">
                <a:latin typeface="楷体_GB2312" pitchFamily="49" charset="-122"/>
                <a:ea typeface="楷体_GB2312" pitchFamily="49" charset="-122"/>
              </a:rPr>
              <a:t>（四）寡核苷酸探针</a:t>
            </a:r>
          </a:p>
          <a:p>
            <a:pPr lvl="1" eaLnBrk="1" hangingPunct="1">
              <a:lnSpc>
                <a:spcPct val="120000"/>
              </a:lnSpc>
              <a:defRPr/>
            </a:pPr>
            <a:r>
              <a:rPr lang="zh-CN" altLang="en-US" sz="2400" b="1" smtClean="0">
                <a:latin typeface="楷体_GB2312" pitchFamily="49" charset="-122"/>
                <a:ea typeface="楷体_GB2312" pitchFamily="49" charset="-122"/>
              </a:rPr>
              <a:t>由于</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自动合成仪的出现使探针的合成十分方便。可用化学方法人工合成。人工合成的</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片段一般长约</a:t>
            </a:r>
            <a:r>
              <a:rPr lang="en-US" altLang="zh-CN" sz="2400" b="1" smtClean="0">
                <a:latin typeface="楷体_GB2312" pitchFamily="49" charset="-122"/>
                <a:ea typeface="楷体_GB2312" pitchFamily="49" charset="-122"/>
              </a:rPr>
              <a:t>20-50</a:t>
            </a:r>
            <a:r>
              <a:rPr lang="zh-CN" altLang="en-US" sz="2400" b="1" smtClean="0">
                <a:latin typeface="楷体_GB2312" pitchFamily="49" charset="-122"/>
                <a:ea typeface="楷体_GB2312" pitchFamily="49" charset="-122"/>
              </a:rPr>
              <a:t>个</a:t>
            </a:r>
            <a:r>
              <a:rPr lang="en-US" altLang="zh-CN" sz="2400" b="1" smtClean="0">
                <a:latin typeface="楷体_GB2312" pitchFamily="49" charset="-122"/>
                <a:ea typeface="楷体_GB2312" pitchFamily="49" charset="-122"/>
              </a:rPr>
              <a:t>bp</a:t>
            </a:r>
            <a:r>
              <a:rPr lang="zh-CN" altLang="en-US" sz="2400" b="1" smtClean="0">
                <a:latin typeface="楷体_GB2312" pitchFamily="49" charset="-122"/>
                <a:ea typeface="楷体_GB2312" pitchFamily="49" charset="-122"/>
              </a:rPr>
              <a:t>（碱基）。可根据已知</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或</a:t>
            </a:r>
            <a:r>
              <a:rPr lang="en-US" altLang="zh-CN" sz="2400" b="1" smtClean="0">
                <a:latin typeface="楷体_GB2312" pitchFamily="49" charset="-122"/>
                <a:ea typeface="楷体_GB2312" pitchFamily="49" charset="-122"/>
              </a:rPr>
              <a:t>RNA</a:t>
            </a:r>
            <a:r>
              <a:rPr lang="zh-CN" altLang="en-US" sz="2400" b="1" smtClean="0">
                <a:latin typeface="楷体_GB2312" pitchFamily="49" charset="-122"/>
                <a:ea typeface="楷体_GB2312" pitchFamily="49" charset="-122"/>
              </a:rPr>
              <a:t>序列合成精确互补的</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探针；如不知核酸序列，可依据其蛋白产物的氨基酸顺序推导出核酸序列合成</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探针。</a:t>
            </a:r>
          </a:p>
          <a:p>
            <a:pPr lvl="1" eaLnBrk="1" hangingPunct="1">
              <a:lnSpc>
                <a:spcPct val="120000"/>
              </a:lnSpc>
              <a:defRPr/>
            </a:pPr>
            <a:r>
              <a:rPr lang="zh-CN" altLang="en-US" sz="2400" b="1" smtClean="0">
                <a:latin typeface="楷体_GB2312" pitchFamily="49" charset="-122"/>
                <a:ea typeface="楷体_GB2312" pitchFamily="49" charset="-122"/>
              </a:rPr>
              <a:t>优点是制备较方便，但灵敏度稍差。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9"/>
          <p:cNvSpPr>
            <a:spLocks noGrp="1" noRot="1" noChangeArrowheads="1"/>
          </p:cNvSpPr>
          <p:nvPr>
            <p:ph type="title"/>
          </p:nvPr>
        </p:nvSpPr>
        <p:spPr>
          <a:xfrm>
            <a:off x="819150" y="277813"/>
            <a:ext cx="7789863" cy="992187"/>
          </a:xfrm>
        </p:spPr>
        <p:txBody>
          <a:bodyPr/>
          <a:lstStyle/>
          <a:p>
            <a:pPr algn="l" eaLnBrk="1" hangingPunct="1"/>
            <a:r>
              <a:rPr lang="zh-CN" altLang="en-US" sz="3200" smtClean="0">
                <a:effectLst/>
                <a:latin typeface="Times New Roman" panose="02020603050405020304" pitchFamily="18" charset="0"/>
                <a:ea typeface="楷体_GB2312" pitchFamily="49" charset="-122"/>
              </a:rPr>
              <a:t>二、核酸探针的标记</a:t>
            </a:r>
          </a:p>
        </p:txBody>
      </p:sp>
      <p:sp>
        <p:nvSpPr>
          <p:cNvPr id="83971" name="Rectangle 1027"/>
          <p:cNvSpPr>
            <a:spLocks noGrp="1" noChangeArrowheads="1"/>
          </p:cNvSpPr>
          <p:nvPr>
            <p:ph type="body" idx="1"/>
          </p:nvPr>
        </p:nvSpPr>
        <p:spPr>
          <a:xfrm>
            <a:off x="817563" y="1270000"/>
            <a:ext cx="7931150" cy="4535488"/>
          </a:xfrm>
        </p:spPr>
        <p:txBody>
          <a:bodyPr/>
          <a:lstStyle/>
          <a:p>
            <a:pPr eaLnBrk="1" hangingPunct="1">
              <a:lnSpc>
                <a:spcPct val="110000"/>
              </a:lnSpc>
              <a:buFont typeface="Wingdings" panose="05000000000000000000" pitchFamily="2" charset="2"/>
              <a:buNone/>
              <a:defRPr/>
            </a:pPr>
            <a:r>
              <a:rPr lang="zh-CN" altLang="en-US" sz="2000" b="1" smtClean="0">
                <a:latin typeface="Times New Roman" panose="02020603050405020304" pitchFamily="18" charset="0"/>
                <a:ea typeface="楷体_GB2312" pitchFamily="49" charset="-122"/>
              </a:rPr>
              <a:t>理想的探针标记物应该具备的特点：</a:t>
            </a:r>
          </a:p>
          <a:p>
            <a:pPr eaLnBrk="1" hangingPunct="1">
              <a:lnSpc>
                <a:spcPct val="110000"/>
              </a:lnSpc>
              <a:defRPr/>
            </a:pPr>
            <a:r>
              <a:rPr lang="zh-CN" altLang="en-US" sz="2000" b="1" smtClean="0">
                <a:latin typeface="Times New Roman" panose="02020603050405020304" pitchFamily="18" charset="0"/>
                <a:ea typeface="楷体_GB2312" pitchFamily="49" charset="-122"/>
              </a:rPr>
              <a:t>有高度的灵敏度</a:t>
            </a:r>
          </a:p>
          <a:p>
            <a:pPr eaLnBrk="1" hangingPunct="1">
              <a:lnSpc>
                <a:spcPct val="110000"/>
              </a:lnSpc>
              <a:defRPr/>
            </a:pPr>
            <a:r>
              <a:rPr lang="zh-CN" altLang="en-US" sz="2000" b="1" smtClean="0">
                <a:latin typeface="Times New Roman" panose="02020603050405020304" pitchFamily="18" charset="0"/>
                <a:ea typeface="楷体_GB2312" pitchFamily="49" charset="-122"/>
              </a:rPr>
              <a:t>标记物与核酸的结合应不影响核酸分子的主要理化特性</a:t>
            </a:r>
          </a:p>
          <a:p>
            <a:pPr eaLnBrk="1" hangingPunct="1">
              <a:lnSpc>
                <a:spcPct val="110000"/>
              </a:lnSpc>
              <a:defRPr/>
            </a:pPr>
            <a:r>
              <a:rPr lang="zh-CN" altLang="en-US" sz="2000" b="1" smtClean="0">
                <a:latin typeface="Times New Roman" panose="02020603050405020304" pitchFamily="18" charset="0"/>
                <a:ea typeface="楷体_GB2312" pitchFamily="49" charset="-122"/>
              </a:rPr>
              <a:t>不影响杂交反应的特异性和杂交体的稳定性</a:t>
            </a:r>
          </a:p>
          <a:p>
            <a:pPr eaLnBrk="1" hangingPunct="1">
              <a:lnSpc>
                <a:spcPct val="110000"/>
              </a:lnSpc>
              <a:defRPr/>
            </a:pPr>
            <a:r>
              <a:rPr lang="zh-CN" altLang="en-US" sz="2000" b="1" smtClean="0">
                <a:latin typeface="Times New Roman" panose="02020603050405020304" pitchFamily="18" charset="0"/>
                <a:ea typeface="楷体_GB2312" pitchFamily="49" charset="-122"/>
              </a:rPr>
              <a:t>对杂交体的解链温度影响要小</a:t>
            </a:r>
          </a:p>
          <a:p>
            <a:pPr eaLnBrk="1" hangingPunct="1">
              <a:lnSpc>
                <a:spcPct val="110000"/>
              </a:lnSpc>
              <a:defRPr/>
            </a:pPr>
            <a:r>
              <a:rPr lang="zh-CN" altLang="en-US" sz="2000" b="1" smtClean="0">
                <a:latin typeface="Times New Roman" panose="02020603050405020304" pitchFamily="18" charset="0"/>
                <a:ea typeface="楷体_GB2312" pitchFamily="49" charset="-122"/>
              </a:rPr>
              <a:t>具有较低的假阳性率</a:t>
            </a:r>
          </a:p>
          <a:p>
            <a:pPr eaLnBrk="1" hangingPunct="1">
              <a:lnSpc>
                <a:spcPct val="110000"/>
              </a:lnSpc>
              <a:defRPr/>
            </a:pPr>
            <a:r>
              <a:rPr lang="zh-CN" altLang="en-US" sz="2000" b="1" smtClean="0">
                <a:latin typeface="Times New Roman" panose="02020603050405020304" pitchFamily="18" charset="0"/>
                <a:ea typeface="楷体_GB2312" pitchFamily="49" charset="-122"/>
              </a:rPr>
              <a:t>具有较高的化学稳定性</a:t>
            </a:r>
          </a:p>
          <a:p>
            <a:pPr eaLnBrk="1" hangingPunct="1">
              <a:lnSpc>
                <a:spcPct val="110000"/>
              </a:lnSpc>
              <a:defRPr/>
            </a:pPr>
            <a:r>
              <a:rPr lang="zh-CN" altLang="en-US" sz="2000" b="1" smtClean="0">
                <a:latin typeface="Times New Roman" panose="02020603050405020304" pitchFamily="18" charset="0"/>
                <a:ea typeface="楷体_GB2312" pitchFamily="49" charset="-122"/>
              </a:rPr>
              <a:t>标记及检测方法简单</a:t>
            </a:r>
          </a:p>
          <a:p>
            <a:pPr eaLnBrk="1" hangingPunct="1">
              <a:lnSpc>
                <a:spcPct val="110000"/>
              </a:lnSpc>
              <a:defRPr/>
            </a:pPr>
            <a:r>
              <a:rPr lang="zh-CN" altLang="en-US" sz="2000" b="1" smtClean="0">
                <a:latin typeface="Times New Roman" panose="02020603050405020304" pitchFamily="18" charset="0"/>
                <a:ea typeface="楷体_GB2312" pitchFamily="49" charset="-122"/>
              </a:rPr>
              <a:t>对环境无污染</a:t>
            </a:r>
          </a:p>
          <a:p>
            <a:pPr eaLnBrk="1" hangingPunct="1">
              <a:lnSpc>
                <a:spcPct val="110000"/>
              </a:lnSpc>
              <a:defRPr/>
            </a:pPr>
            <a:r>
              <a:rPr lang="zh-CN" altLang="en-US" sz="2000" b="1" smtClean="0">
                <a:latin typeface="Times New Roman" panose="02020603050405020304" pitchFamily="18" charset="0"/>
                <a:ea typeface="楷体_GB2312" pitchFamily="49" charset="-122"/>
              </a:rPr>
              <a:t>对人体无损伤</a:t>
            </a:r>
          </a:p>
          <a:p>
            <a:pPr eaLnBrk="1" hangingPunct="1">
              <a:lnSpc>
                <a:spcPct val="110000"/>
              </a:lnSpc>
              <a:defRPr/>
            </a:pPr>
            <a:r>
              <a:rPr lang="zh-CN" altLang="en-US" sz="2000" b="1" smtClean="0">
                <a:latin typeface="Times New Roman" panose="02020603050405020304" pitchFamily="18" charset="0"/>
                <a:ea typeface="楷体_GB2312" pitchFamily="49" charset="-122"/>
              </a:rPr>
              <a:t>价格低廉等</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050"/>
          <p:cNvSpPr>
            <a:spLocks noGrp="1" noRot="1" noChangeArrowheads="1"/>
          </p:cNvSpPr>
          <p:nvPr>
            <p:ph type="title"/>
          </p:nvPr>
        </p:nvSpPr>
        <p:spPr>
          <a:xfrm>
            <a:off x="534988" y="428625"/>
            <a:ext cx="7789862" cy="989013"/>
          </a:xfrm>
        </p:spPr>
        <p:txBody>
          <a:bodyPr/>
          <a:lstStyle/>
          <a:p>
            <a:pPr algn="l" eaLnBrk="1" hangingPunct="1">
              <a:lnSpc>
                <a:spcPct val="90000"/>
              </a:lnSpc>
              <a:defRPr/>
            </a:pPr>
            <a:r>
              <a:rPr lang="zh-CN" altLang="en-US" sz="3200" smtClean="0">
                <a:latin typeface="Times New Roman" panose="02020603050405020304" pitchFamily="18" charset="0"/>
                <a:ea typeface="楷体_GB2312" pitchFamily="49" charset="-122"/>
              </a:rPr>
              <a:t>（一）</a:t>
            </a:r>
            <a:r>
              <a:rPr lang="zh-CN" altLang="en-US" sz="3200" smtClean="0">
                <a:effectLst/>
                <a:latin typeface="Times New Roman" panose="02020603050405020304" pitchFamily="18" charset="0"/>
                <a:ea typeface="楷体_GB2312" pitchFamily="49" charset="-122"/>
              </a:rPr>
              <a:t>核酸探针</a:t>
            </a:r>
            <a:r>
              <a:rPr lang="zh-CN" altLang="en-US" sz="3200" smtClean="0">
                <a:latin typeface="Times New Roman" panose="02020603050405020304" pitchFamily="18" charset="0"/>
                <a:ea typeface="楷体_GB2312" pitchFamily="49" charset="-122"/>
              </a:rPr>
              <a:t>标记物</a:t>
            </a:r>
          </a:p>
        </p:txBody>
      </p:sp>
      <p:sp>
        <p:nvSpPr>
          <p:cNvPr id="32771" name="Rectangle 2051"/>
          <p:cNvSpPr>
            <a:spLocks noGrp="1" noChangeArrowheads="1"/>
          </p:cNvSpPr>
          <p:nvPr>
            <p:ph type="body" idx="1"/>
          </p:nvPr>
        </p:nvSpPr>
        <p:spPr>
          <a:xfrm>
            <a:off x="534988" y="1700213"/>
            <a:ext cx="7770812" cy="4437062"/>
          </a:xfrm>
        </p:spPr>
        <p:txBody>
          <a:bodyPr/>
          <a:lstStyle/>
          <a:p>
            <a:pPr marL="609600" indent="-609600" eaLnBrk="1" hangingPunct="1">
              <a:lnSpc>
                <a:spcPct val="110000"/>
              </a:lnSpc>
              <a:buClr>
                <a:srgbClr val="FFFF00"/>
              </a:buClr>
              <a:buFont typeface="Wingdings" panose="05000000000000000000" pitchFamily="2" charset="2"/>
              <a:buAutoNum type="arabicPeriod"/>
            </a:pPr>
            <a:r>
              <a:rPr lang="zh-CN" altLang="en-US" b="1" smtClean="0">
                <a:effectLst/>
                <a:latin typeface="楷体_GB2312" pitchFamily="49" charset="-122"/>
                <a:ea typeface="楷体_GB2312" pitchFamily="49" charset="-122"/>
              </a:rPr>
              <a:t>放射性同位素标记物</a:t>
            </a:r>
          </a:p>
          <a:p>
            <a:pPr marL="609600" indent="-609600" eaLnBrk="1" hangingPunct="1">
              <a:lnSpc>
                <a:spcPct val="110000"/>
              </a:lnSpc>
            </a:pPr>
            <a:r>
              <a:rPr lang="zh-CN" altLang="en-US" sz="2800" b="1" smtClean="0">
                <a:effectLst/>
                <a:latin typeface="楷体_GB2312" pitchFamily="49" charset="-122"/>
                <a:ea typeface="楷体_GB2312" pitchFamily="49" charset="-122"/>
              </a:rPr>
              <a:t>由于放射性同位素与相应的元素之间的化学性质完全相同，对碱基配对的特异性和稳定性无影响。检测灵敏度和特异性也高于任何非放射性标记物，特别适用于单拷贝基因或低丰度</a:t>
            </a:r>
            <a:r>
              <a:rPr lang="en-US" altLang="zh-CN" sz="2800" b="1" smtClean="0">
                <a:effectLst/>
                <a:latin typeface="楷体_GB2312" pitchFamily="49" charset="-122"/>
                <a:ea typeface="楷体_GB2312" pitchFamily="49" charset="-122"/>
              </a:rPr>
              <a:t>mRNA</a:t>
            </a:r>
            <a:r>
              <a:rPr lang="zh-CN" altLang="en-US" sz="2800" b="1" smtClean="0">
                <a:effectLst/>
                <a:latin typeface="楷体_GB2312" pitchFamily="49" charset="-122"/>
                <a:ea typeface="楷体_GB2312" pitchFamily="49" charset="-122"/>
              </a:rPr>
              <a:t>检测，因此放射性同位素虽然存在放射线污染、半衰期短、不能长期存放的缺点。</a:t>
            </a:r>
          </a:p>
          <a:p>
            <a:pPr marL="990600" lvl="1" indent="-533400" eaLnBrk="1" hangingPunct="1">
              <a:lnSpc>
                <a:spcPct val="110000"/>
              </a:lnSpc>
            </a:pPr>
            <a:endParaRPr lang="zh-CN" altLang="en-US" b="1" smtClean="0">
              <a:effectLst/>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body" idx="1"/>
          </p:nvPr>
        </p:nvSpPr>
        <p:spPr>
          <a:xfrm>
            <a:off x="838200" y="1052513"/>
            <a:ext cx="7770813" cy="4559300"/>
          </a:xfrm>
        </p:spPr>
        <p:txBody>
          <a:bodyPr/>
          <a:lstStyle/>
          <a:p>
            <a:pPr eaLnBrk="1" hangingPunct="1">
              <a:lnSpc>
                <a:spcPct val="120000"/>
              </a:lnSpc>
              <a:buFont typeface="Wingdings" panose="05000000000000000000" pitchFamily="2" charset="2"/>
              <a:buNone/>
              <a:defRPr/>
            </a:pPr>
            <a:r>
              <a:rPr lang="en-US" altLang="zh-CN" b="1" smtClean="0">
                <a:latin typeface="楷体_GB2312" pitchFamily="49" charset="-122"/>
                <a:ea typeface="楷体_GB2312" pitchFamily="49" charset="-122"/>
              </a:rPr>
              <a:t>2.</a:t>
            </a:r>
            <a:r>
              <a:rPr lang="zh-CN" altLang="en-US" b="1" smtClean="0">
                <a:latin typeface="楷体_GB2312" pitchFamily="49" charset="-122"/>
                <a:ea typeface="楷体_GB2312" pitchFamily="49" charset="-122"/>
              </a:rPr>
              <a:t>非放射性同位素标记物</a:t>
            </a:r>
          </a:p>
          <a:p>
            <a:pPr eaLnBrk="1" hangingPunct="1">
              <a:lnSpc>
                <a:spcPct val="120000"/>
              </a:lnSpc>
              <a:defRPr/>
            </a:pPr>
            <a:r>
              <a:rPr lang="zh-CN" altLang="en-US" sz="2400" b="1" smtClean="0">
                <a:latin typeface="楷体_GB2312" pitchFamily="49" charset="-122"/>
                <a:ea typeface="楷体_GB2312" pitchFamily="49" charset="-122"/>
              </a:rPr>
              <a:t>非放射性同位素标记物由于具有无放射性污染、较稳定和处理方便的优点，但是由于其灵敏度、特异性还不够理想，还不能完全替代放射性同位素在核酸分子杂交中的地位。</a:t>
            </a:r>
          </a:p>
          <a:p>
            <a:pPr eaLnBrk="1" hangingPunct="1">
              <a:lnSpc>
                <a:spcPct val="120000"/>
              </a:lnSpc>
              <a:defRPr/>
            </a:pPr>
            <a:r>
              <a:rPr lang="zh-CN" altLang="en-US" sz="2400" b="1" smtClean="0">
                <a:latin typeface="楷体_GB2312" pitchFamily="49" charset="-122"/>
                <a:ea typeface="楷体_GB2312" pitchFamily="49" charset="-122"/>
              </a:rPr>
              <a:t>常用的非放射性同位素标记物有地高辛、生物素、酶或荧光素系统。</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428625"/>
            <a:ext cx="7794625" cy="989013"/>
          </a:xfrm>
        </p:spPr>
        <p:txBody>
          <a:bodyPr/>
          <a:lstStyle/>
          <a:p>
            <a:pPr algn="l" eaLnBrk="1" hangingPunct="1"/>
            <a:r>
              <a:rPr lang="zh-CN" altLang="en-US" sz="3600" smtClean="0">
                <a:effectLst/>
                <a:latin typeface="楷体_GB2312" pitchFamily="49" charset="-122"/>
                <a:ea typeface="楷体_GB2312" pitchFamily="49" charset="-122"/>
              </a:rPr>
              <a:t>（二）</a:t>
            </a:r>
            <a:r>
              <a:rPr lang="en-US" altLang="zh-CN" sz="3600" smtClean="0">
                <a:effectLst/>
                <a:latin typeface="楷体_GB2312" pitchFamily="49" charset="-122"/>
                <a:ea typeface="楷体_GB2312" pitchFamily="49" charset="-122"/>
              </a:rPr>
              <a:t> </a:t>
            </a:r>
            <a:r>
              <a:rPr lang="zh-CN" altLang="en-US" sz="3600" smtClean="0">
                <a:effectLst/>
                <a:latin typeface="楷体_GB2312" pitchFamily="49" charset="-122"/>
                <a:ea typeface="楷体_GB2312" pitchFamily="49" charset="-122"/>
              </a:rPr>
              <a:t>核酸探针的标记方法</a:t>
            </a:r>
          </a:p>
        </p:txBody>
      </p:sp>
      <p:sp>
        <p:nvSpPr>
          <p:cNvPr id="34819" name="Rectangle 3"/>
          <p:cNvSpPr>
            <a:spLocks noGrp="1" noChangeArrowheads="1"/>
          </p:cNvSpPr>
          <p:nvPr>
            <p:ph type="body" idx="1"/>
          </p:nvPr>
        </p:nvSpPr>
        <p:spPr>
          <a:xfrm>
            <a:off x="684213" y="1773238"/>
            <a:ext cx="7775575" cy="4679950"/>
          </a:xfrm>
        </p:spPr>
        <p:txBody>
          <a:bodyPr/>
          <a:lstStyle/>
          <a:p>
            <a:pPr eaLnBrk="1" hangingPunct="1"/>
            <a:r>
              <a:rPr lang="zh-CN" altLang="en-US" sz="2400" b="1" smtClean="0">
                <a:effectLst/>
                <a:latin typeface="楷体_GB2312" pitchFamily="49" charset="-122"/>
                <a:ea typeface="楷体_GB2312" pitchFamily="49" charset="-122"/>
              </a:rPr>
              <a:t>根据标记物的不同分为放射性同位素标记和非放射性同位素标记。</a:t>
            </a:r>
          </a:p>
          <a:p>
            <a:pPr lvl="1" eaLnBrk="1" hangingPunct="1"/>
            <a:r>
              <a:rPr lang="zh-CN" altLang="en-US" sz="2400" b="1" smtClean="0">
                <a:effectLst/>
                <a:latin typeface="楷体_GB2312" pitchFamily="49" charset="-122"/>
                <a:ea typeface="楷体_GB2312" pitchFamily="49" charset="-122"/>
              </a:rPr>
              <a:t>放射性同位素标记中，裂变原子只是简单地掺入探针的天然结构而取代非放射性同系物。</a:t>
            </a:r>
          </a:p>
          <a:p>
            <a:pPr lvl="1" eaLnBrk="1" hangingPunct="1"/>
            <a:r>
              <a:rPr lang="zh-CN" altLang="en-US" sz="2400" b="1" smtClean="0">
                <a:effectLst/>
                <a:latin typeface="楷体_GB2312" pitchFamily="49" charset="-122"/>
                <a:ea typeface="楷体_GB2312" pitchFamily="49" charset="-122"/>
              </a:rPr>
              <a:t>在非放射性同位素标记方法中，核酸中正常情况下不存在的化学基团或复合物通过酶学、光化学或合成反应与探针结合。当探针与靶核酸杂交后，探针上的修饰基团可通过适当的指示系统而被检测。</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323850" y="620713"/>
            <a:ext cx="8497888" cy="5616575"/>
          </a:xfrm>
          <a:noFill/>
        </p:spPr>
        <p:txBody>
          <a:bodyPr/>
          <a:lstStyle/>
          <a:p>
            <a:pPr eaLnBrk="1" hangingPunct="1">
              <a:lnSpc>
                <a:spcPct val="120000"/>
              </a:lnSpc>
            </a:pPr>
            <a:r>
              <a:rPr lang="zh-CN" altLang="en-US" b="1" smtClean="0">
                <a:effectLst/>
                <a:latin typeface="楷体_GB2312" pitchFamily="49" charset="-122"/>
                <a:ea typeface="楷体_GB2312" pitchFamily="49" charset="-122"/>
              </a:rPr>
              <a:t>根据反应方式不同可将核酸探针的标记方法分为化学法和酶促法两种。</a:t>
            </a:r>
          </a:p>
          <a:p>
            <a:pPr lvl="1" eaLnBrk="1" hangingPunct="1">
              <a:lnSpc>
                <a:spcPct val="120000"/>
              </a:lnSpc>
            </a:pPr>
            <a:r>
              <a:rPr lang="zh-CN" altLang="en-US" sz="2400" b="1" smtClean="0">
                <a:effectLst/>
                <a:latin typeface="楷体_GB2312" pitchFamily="49" charset="-122"/>
                <a:ea typeface="楷体_GB2312" pitchFamily="49" charset="-122"/>
              </a:rPr>
              <a:t>化学法是利用标记物分子上的活性基团与核酸分子上的基团（如磷酸基）发生化学反应而将标记物结合到探针分子上的方法，多用于非放射性同位素的标记，如光敏生物素的标记、辣根过氧化物酶或碱性磷酸酶等的标记。这种方法的优点是简单、快速、标记均匀。</a:t>
            </a:r>
          </a:p>
          <a:p>
            <a:pPr lvl="1" eaLnBrk="1" hangingPunct="1">
              <a:lnSpc>
                <a:spcPct val="120000"/>
              </a:lnSpc>
            </a:pPr>
            <a:r>
              <a:rPr lang="zh-CN" altLang="en-US" sz="2400" b="1" smtClean="0">
                <a:effectLst/>
                <a:latin typeface="楷体_GB2312" pitchFamily="49" charset="-122"/>
                <a:ea typeface="楷体_GB2312" pitchFamily="49" charset="-122"/>
              </a:rPr>
              <a:t>酶促法是将标记物（同位素或非同位素）预先标记在核苷酸分子上，然后通过酶促反应将标记核苷酸掺入到探针分子中，或将核苷酸分子上的标记物转移到探针分子上。 这种方法是目前实验室最常用的标记方法。</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838200" y="1341438"/>
            <a:ext cx="7770813" cy="4111625"/>
          </a:xfrm>
        </p:spPr>
        <p:txBody>
          <a:bodyPr/>
          <a:lstStyle/>
          <a:p>
            <a:pPr eaLnBrk="1" hangingPunct="1">
              <a:lnSpc>
                <a:spcPct val="120000"/>
              </a:lnSpc>
            </a:pPr>
            <a:r>
              <a:rPr lang="zh-CN" altLang="en-US" sz="2800" b="1" smtClean="0">
                <a:effectLst/>
                <a:latin typeface="楷体_GB2312" pitchFamily="49" charset="-122"/>
                <a:ea typeface="楷体_GB2312" pitchFamily="49" charset="-122"/>
              </a:rPr>
              <a:t>核酸探针的酶促标记方法种类较多，如切口平移法、随机引物法、</a:t>
            </a:r>
            <a:r>
              <a:rPr lang="en-US" altLang="zh-CN" sz="2800" b="1" smtClean="0">
                <a:effectLst/>
                <a:latin typeface="楷体_GB2312" pitchFamily="49" charset="-122"/>
                <a:ea typeface="楷体_GB2312" pitchFamily="49" charset="-122"/>
              </a:rPr>
              <a:t>cDNA</a:t>
            </a:r>
            <a:r>
              <a:rPr lang="zh-CN" altLang="en-US" sz="2800" b="1" smtClean="0">
                <a:effectLst/>
                <a:latin typeface="楷体_GB2312" pitchFamily="49" charset="-122"/>
                <a:ea typeface="楷体_GB2312" pitchFamily="49" charset="-122"/>
              </a:rPr>
              <a:t>探针的标记、</a:t>
            </a:r>
            <a:r>
              <a:rPr lang="en-US" altLang="zh-CN" sz="2800" b="1" smtClean="0">
                <a:effectLst/>
                <a:latin typeface="楷体_GB2312" pitchFamily="49" charset="-122"/>
                <a:ea typeface="楷体_GB2312" pitchFamily="49" charset="-122"/>
              </a:rPr>
              <a:t>DNA</a:t>
            </a:r>
            <a:r>
              <a:rPr lang="zh-CN" altLang="en-US" sz="2800" b="1" smtClean="0">
                <a:effectLst/>
                <a:latin typeface="楷体_GB2312" pitchFamily="49" charset="-122"/>
                <a:ea typeface="楷体_GB2312" pitchFamily="49" charset="-122"/>
              </a:rPr>
              <a:t>探针的末端标记、</a:t>
            </a:r>
            <a:r>
              <a:rPr lang="en-US" altLang="zh-CN" sz="2800" b="1" smtClean="0">
                <a:effectLst/>
                <a:latin typeface="楷体_GB2312" pitchFamily="49" charset="-122"/>
                <a:ea typeface="楷体_GB2312" pitchFamily="49" charset="-122"/>
              </a:rPr>
              <a:t>RNA</a:t>
            </a:r>
            <a:r>
              <a:rPr lang="zh-CN" altLang="en-US" sz="2800" b="1" smtClean="0">
                <a:effectLst/>
                <a:latin typeface="楷体_GB2312" pitchFamily="49" charset="-122"/>
                <a:ea typeface="楷体_GB2312" pitchFamily="49" charset="-122"/>
              </a:rPr>
              <a:t>探针以及寡核苷酸探针的标记等，可根据不同的实验需要加以选择。</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1000" y="12779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ctr" eaLnBrk="1" hangingPunct="1">
              <a:spcBef>
                <a:spcPct val="0"/>
              </a:spcBef>
              <a:buClrTx/>
              <a:buSzTx/>
              <a:buFontTx/>
              <a:buNone/>
            </a:pPr>
            <a:r>
              <a:rPr lang="zh-CN" altLang="en-US" sz="3600">
                <a:solidFill>
                  <a:srgbClr val="FFFF00"/>
                </a:solidFill>
                <a:latin typeface="楷体_GB2312" pitchFamily="49" charset="-122"/>
                <a:ea typeface="楷体_GB2312" pitchFamily="49" charset="-122"/>
              </a:rPr>
              <a:t>第三节 核</a:t>
            </a:r>
            <a:r>
              <a:rPr lang="zh-CN" altLang="en-US" sz="3600">
                <a:solidFill>
                  <a:srgbClr val="FFFF00"/>
                </a:solidFill>
                <a:latin typeface="楷体_GB2312" pitchFamily="49" charset="-122"/>
                <a:ea typeface="楷体_GB2312" pitchFamily="49" charset="-122"/>
                <a:cs typeface="Times New Roman" panose="02020603050405020304" pitchFamily="18" charset="0"/>
              </a:rPr>
              <a:t>酸分子杂交相关技术</a:t>
            </a:r>
            <a:r>
              <a:rPr lang="zh-CN" altLang="en-US" sz="3600">
                <a:solidFill>
                  <a:srgbClr val="FFFF00"/>
                </a:solidFill>
                <a:latin typeface="楷体_GB2312" pitchFamily="49" charset="-122"/>
                <a:ea typeface="楷体_GB2312" pitchFamily="49" charset="-122"/>
              </a:rPr>
              <a:t> </a:t>
            </a:r>
          </a:p>
        </p:txBody>
      </p:sp>
      <p:sp>
        <p:nvSpPr>
          <p:cNvPr id="37891" name="Rectangle 3"/>
          <p:cNvSpPr>
            <a:spLocks noChangeArrowheads="1"/>
          </p:cNvSpPr>
          <p:nvPr/>
        </p:nvSpPr>
        <p:spPr bwMode="auto">
          <a:xfrm>
            <a:off x="1116013" y="2708275"/>
            <a:ext cx="727710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lnSpc>
                <a:spcPct val="120000"/>
              </a:lnSpc>
              <a:buClr>
                <a:srgbClr val="FF0000"/>
              </a:buClr>
              <a:buSzTx/>
              <a:buFont typeface="Wingdings" panose="05000000000000000000" pitchFamily="2" charset="2"/>
              <a:buNone/>
            </a:pPr>
            <a:r>
              <a:rPr lang="zh-CN" altLang="en-US" sz="2800">
                <a:latin typeface="Times New Roman" panose="02020603050405020304" pitchFamily="18" charset="0"/>
                <a:ea typeface="楷体_GB2312" pitchFamily="49" charset="-122"/>
              </a:rPr>
              <a:t>一、传统的核酸分子杂交技术</a:t>
            </a:r>
          </a:p>
          <a:p>
            <a:pPr eaLnBrk="1" hangingPunct="1">
              <a:lnSpc>
                <a:spcPct val="120000"/>
              </a:lnSpc>
              <a:buClr>
                <a:srgbClr val="FF0000"/>
              </a:buClr>
              <a:buSzTx/>
              <a:buFont typeface="Wingdings" panose="05000000000000000000" pitchFamily="2" charset="2"/>
              <a:buNone/>
            </a:pPr>
            <a:r>
              <a:rPr lang="zh-CN" altLang="en-US" sz="2800">
                <a:latin typeface="Times New Roman" panose="02020603050405020304" pitchFamily="18" charset="0"/>
                <a:ea typeface="楷体_GB2312" pitchFamily="49" charset="-122"/>
              </a:rPr>
              <a:t>二、原位杂交</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Grp="1" noChangeArrowheads="1"/>
          </p:cNvSpPr>
          <p:nvPr>
            <p:ph type="body" idx="1"/>
          </p:nvPr>
        </p:nvSpPr>
        <p:spPr>
          <a:xfrm>
            <a:off x="611188" y="1751013"/>
            <a:ext cx="7772400" cy="4702175"/>
          </a:xfrm>
        </p:spPr>
        <p:txBody>
          <a:bodyPr/>
          <a:lstStyle/>
          <a:p>
            <a:pPr eaLnBrk="1" hangingPunct="1">
              <a:buFont typeface="Wingdings" panose="05000000000000000000" pitchFamily="2" charset="2"/>
              <a:buNone/>
              <a:defRPr/>
            </a:pPr>
            <a:r>
              <a:rPr lang="en-US" altLang="zh-CN" sz="2400" b="1" smtClean="0">
                <a:latin typeface="楷体_GB2312" pitchFamily="49" charset="-122"/>
                <a:ea typeface="楷体_GB2312" pitchFamily="49" charset="-122"/>
              </a:rPr>
              <a:t>1. </a:t>
            </a:r>
            <a:r>
              <a:rPr lang="en-US" altLang="zh-CN" sz="2400" b="1" smtClean="0">
                <a:effectLst/>
                <a:latin typeface="楷体_GB2312" pitchFamily="49" charset="-122"/>
                <a:ea typeface="楷体_GB2312" pitchFamily="49" charset="-122"/>
              </a:rPr>
              <a:t>Southern</a:t>
            </a:r>
            <a:r>
              <a:rPr lang="zh-CN" altLang="en-US" sz="2400" b="1" smtClean="0">
                <a:latin typeface="楷体_GB2312" pitchFamily="49" charset="-122"/>
                <a:ea typeface="楷体_GB2312" pitchFamily="49" charset="-122"/>
              </a:rPr>
              <a:t>印迹杂交</a:t>
            </a:r>
          </a:p>
          <a:p>
            <a:pPr eaLnBrk="1" hangingPunct="1">
              <a:defRPr/>
            </a:pPr>
            <a:r>
              <a:rPr lang="en-US" altLang="zh-CN" sz="2400" b="1" smtClean="0">
                <a:latin typeface="楷体_GB2312" pitchFamily="49" charset="-122"/>
                <a:ea typeface="楷体_GB2312" pitchFamily="49" charset="-122"/>
              </a:rPr>
              <a:t>Southern</a:t>
            </a:r>
            <a:r>
              <a:rPr lang="zh-CN" altLang="en-US" sz="2400" b="1" smtClean="0">
                <a:latin typeface="楷体_GB2312" pitchFamily="49" charset="-122"/>
                <a:ea typeface="楷体_GB2312" pitchFamily="49" charset="-122"/>
              </a:rPr>
              <a:t>印迹技术是</a:t>
            </a:r>
            <a:r>
              <a:rPr lang="en-US" altLang="zh-CN" sz="2400" b="1" smtClean="0">
                <a:latin typeface="楷体_GB2312" pitchFamily="49" charset="-122"/>
                <a:ea typeface="楷体_GB2312" pitchFamily="49" charset="-122"/>
              </a:rPr>
              <a:t>1975</a:t>
            </a:r>
            <a:r>
              <a:rPr lang="zh-CN" altLang="en-US" sz="2400" b="1" smtClean="0">
                <a:latin typeface="楷体_GB2312" pitchFamily="49" charset="-122"/>
                <a:ea typeface="楷体_GB2312" pitchFamily="49" charset="-122"/>
              </a:rPr>
              <a:t>年由</a:t>
            </a:r>
            <a:r>
              <a:rPr lang="en-US" altLang="zh-CN" sz="2400" b="1" smtClean="0">
                <a:latin typeface="楷体_GB2312" pitchFamily="49" charset="-122"/>
                <a:ea typeface="楷体_GB2312" pitchFamily="49" charset="-122"/>
              </a:rPr>
              <a:t>Ed Southern</a:t>
            </a:r>
            <a:r>
              <a:rPr lang="zh-CN" altLang="en-US" sz="2400" b="1" smtClean="0">
                <a:latin typeface="楷体_GB2312" pitchFamily="49" charset="-122"/>
                <a:ea typeface="楷体_GB2312" pitchFamily="49" charset="-122"/>
              </a:rPr>
              <a:t>等首次应用，因而以其姓氏命名，被广泛称为</a:t>
            </a:r>
            <a:r>
              <a:rPr lang="en-US" altLang="zh-CN" sz="2400" b="1" smtClean="0">
                <a:latin typeface="楷体_GB2312" pitchFamily="49" charset="-122"/>
                <a:ea typeface="楷体_GB2312" pitchFamily="49" charset="-122"/>
              </a:rPr>
              <a:t>Southern blotting</a:t>
            </a:r>
            <a:r>
              <a:rPr lang="zh-CN" altLang="en-US" sz="2400" b="1" smtClean="0">
                <a:latin typeface="楷体_GB2312" pitchFamily="49" charset="-122"/>
                <a:ea typeface="楷体_GB2312" pitchFamily="49" charset="-122"/>
              </a:rPr>
              <a:t>。</a:t>
            </a:r>
          </a:p>
          <a:p>
            <a:pPr eaLnBrk="1" hangingPunct="1">
              <a:defRPr/>
            </a:pPr>
            <a:r>
              <a:rPr lang="en-US" altLang="zh-CN" sz="2400" b="1" smtClean="0">
                <a:latin typeface="楷体_GB2312" pitchFamily="49" charset="-122"/>
                <a:ea typeface="楷体_GB2312" pitchFamily="49" charset="-122"/>
              </a:rPr>
              <a:t>Southern </a:t>
            </a:r>
            <a:r>
              <a:rPr lang="zh-CN" altLang="en-US" sz="2400" b="1" smtClean="0">
                <a:latin typeface="楷体_GB2312" pitchFamily="49" charset="-122"/>
                <a:ea typeface="楷体_GB2312" pitchFamily="49" charset="-122"/>
              </a:rPr>
              <a:t>杂交是分子生物学的经典实验方法。</a:t>
            </a:r>
          </a:p>
          <a:p>
            <a:pPr eaLnBrk="1" hangingPunct="1">
              <a:defRPr/>
            </a:pPr>
            <a:r>
              <a:rPr lang="zh-CN" altLang="en-US" sz="2400" b="1" smtClean="0">
                <a:latin typeface="楷体_GB2312" pitchFamily="49" charset="-122"/>
                <a:ea typeface="楷体_GB2312" pitchFamily="49" charset="-122"/>
              </a:rPr>
              <a:t>基本原理是将待检测的</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样品固定在固相载体上（硝酸纤维素膜或尼龙膜） ，与标记的核酸探针进行杂交，在与探针有同源序列的固相</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的位置上显示出杂交信号。</a:t>
            </a:r>
          </a:p>
        </p:txBody>
      </p:sp>
      <p:sp>
        <p:nvSpPr>
          <p:cNvPr id="38915" name="Rectangle 4"/>
          <p:cNvSpPr>
            <a:spLocks noChangeArrowheads="1"/>
          </p:cNvSpPr>
          <p:nvPr>
            <p:ph type="title"/>
          </p:nvPr>
        </p:nvSpPr>
        <p:spPr>
          <a:xfrm>
            <a:off x="457200" y="846138"/>
            <a:ext cx="8229600" cy="1143000"/>
          </a:xfrm>
          <a:noFill/>
        </p:spPr>
        <p:txBody>
          <a:bodyPr/>
          <a:lstStyle/>
          <a:p>
            <a:pPr algn="l" eaLnBrk="1" hangingPunct="1"/>
            <a:r>
              <a:rPr lang="zh-CN" altLang="en-US" sz="3200" smtClean="0">
                <a:effectLst/>
                <a:latin typeface="楷体_GB2312" pitchFamily="49" charset="-122"/>
                <a:ea typeface="楷体_GB2312" pitchFamily="49" charset="-122"/>
              </a:rPr>
              <a:t>一、传统核酸分子杂交技术</a:t>
            </a:r>
            <a:r>
              <a:rPr lang="zh-CN" altLang="en-US" sz="4000" smtClean="0">
                <a:effectLst/>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673100" y="922338"/>
            <a:ext cx="7789863" cy="989012"/>
          </a:xfrm>
        </p:spPr>
        <p:txBody>
          <a:bodyPr/>
          <a:lstStyle/>
          <a:p>
            <a:pPr marL="1016000" indent="-1016000" eaLnBrk="1" hangingPunct="1">
              <a:defRPr/>
            </a:pPr>
            <a:r>
              <a:rPr lang="zh-CN" altLang="en-US" sz="4000" smtClean="0">
                <a:latin typeface="楷体_GB2312" pitchFamily="49" charset="-122"/>
                <a:ea typeface="楷体_GB2312" pitchFamily="49" charset="-122"/>
              </a:rPr>
              <a:t>第一节 核酸分子杂交的基本原理</a:t>
            </a:r>
          </a:p>
        </p:txBody>
      </p:sp>
      <p:sp>
        <p:nvSpPr>
          <p:cNvPr id="12291" name="Rectangle 5"/>
          <p:cNvSpPr>
            <a:spLocks noChangeArrowheads="1"/>
          </p:cNvSpPr>
          <p:nvPr/>
        </p:nvSpPr>
        <p:spPr bwMode="auto">
          <a:xfrm>
            <a:off x="673100" y="2103438"/>
            <a:ext cx="663575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defRPr b="1">
                <a:solidFill>
                  <a:schemeClr val="tx1"/>
                </a:solidFill>
                <a:latin typeface="Garamond" panose="02020404030301010803" pitchFamily="18" charset="0"/>
                <a:ea typeface="楷体_GB2312" pitchFamily="49" charset="-122"/>
              </a:defRPr>
            </a:lvl1pPr>
            <a:lvl2pPr marL="1168400" indent="-711200">
              <a:defRPr b="1">
                <a:solidFill>
                  <a:schemeClr val="tx1"/>
                </a:solidFill>
                <a:latin typeface="Garamond" panose="02020404030301010803" pitchFamily="18" charset="0"/>
                <a:ea typeface="楷体_GB2312" pitchFamily="49" charset="-122"/>
              </a:defRPr>
            </a:lvl2pPr>
            <a:lvl3pPr marL="1524000" indent="-609600">
              <a:defRPr b="1">
                <a:solidFill>
                  <a:schemeClr val="tx1"/>
                </a:solidFill>
                <a:latin typeface="Garamond" panose="02020404030301010803" pitchFamily="18" charset="0"/>
                <a:ea typeface="楷体_GB2312" pitchFamily="49" charset="-122"/>
              </a:defRPr>
            </a:lvl3pPr>
            <a:lvl4pPr marL="1879600" indent="-508000">
              <a:defRPr b="1">
                <a:solidFill>
                  <a:schemeClr val="tx1"/>
                </a:solidFill>
                <a:latin typeface="Garamond" panose="02020404030301010803" pitchFamily="18" charset="0"/>
                <a:ea typeface="楷体_GB2312" pitchFamily="49" charset="-122"/>
              </a:defRPr>
            </a:lvl4pPr>
            <a:lvl5pPr marL="2336800" indent="-508000">
              <a:defRPr b="1">
                <a:solidFill>
                  <a:schemeClr val="tx1"/>
                </a:solidFill>
                <a:latin typeface="Garamond" panose="02020404030301010803" pitchFamily="18" charset="0"/>
                <a:ea typeface="楷体_GB2312" pitchFamily="49" charset="-122"/>
              </a:defRPr>
            </a:lvl5pPr>
            <a:lvl6pPr marL="2794000" indent="-508000" eaLnBrk="0" fontAlgn="base" hangingPunct="0">
              <a:spcBef>
                <a:spcPct val="0"/>
              </a:spcBef>
              <a:spcAft>
                <a:spcPct val="0"/>
              </a:spcAft>
              <a:defRPr b="1">
                <a:solidFill>
                  <a:schemeClr val="tx1"/>
                </a:solidFill>
                <a:latin typeface="Garamond" panose="02020404030301010803" pitchFamily="18" charset="0"/>
                <a:ea typeface="楷体_GB2312" pitchFamily="49" charset="-122"/>
              </a:defRPr>
            </a:lvl6pPr>
            <a:lvl7pPr marL="3251200" indent="-508000" eaLnBrk="0" fontAlgn="base" hangingPunct="0">
              <a:spcBef>
                <a:spcPct val="0"/>
              </a:spcBef>
              <a:spcAft>
                <a:spcPct val="0"/>
              </a:spcAft>
              <a:defRPr b="1">
                <a:solidFill>
                  <a:schemeClr val="tx1"/>
                </a:solidFill>
                <a:latin typeface="Garamond" panose="02020404030301010803" pitchFamily="18" charset="0"/>
                <a:ea typeface="楷体_GB2312" pitchFamily="49" charset="-122"/>
              </a:defRPr>
            </a:lvl7pPr>
            <a:lvl8pPr marL="3708400" indent="-508000" eaLnBrk="0" fontAlgn="base" hangingPunct="0">
              <a:spcBef>
                <a:spcPct val="0"/>
              </a:spcBef>
              <a:spcAft>
                <a:spcPct val="0"/>
              </a:spcAft>
              <a:defRPr b="1">
                <a:solidFill>
                  <a:schemeClr val="tx1"/>
                </a:solidFill>
                <a:latin typeface="Garamond" panose="02020404030301010803" pitchFamily="18" charset="0"/>
                <a:ea typeface="楷体_GB2312" pitchFamily="49" charset="-122"/>
              </a:defRPr>
            </a:lvl8pPr>
            <a:lvl9pPr marL="4165600" indent="-508000" eaLnBrk="0" fontAlgn="base" hangingPunct="0">
              <a:spcBef>
                <a:spcPct val="0"/>
              </a:spcBef>
              <a:spcAft>
                <a:spcPct val="0"/>
              </a:spcAft>
              <a:defRPr b="1">
                <a:solidFill>
                  <a:schemeClr val="tx1"/>
                </a:solidFill>
                <a:latin typeface="Garamond" panose="02020404030301010803" pitchFamily="18" charset="0"/>
                <a:ea typeface="楷体_GB2312" pitchFamily="49" charset="-122"/>
              </a:defRPr>
            </a:lvl9pPr>
          </a:lstStyle>
          <a:p>
            <a:pPr eaLnBrk="1" hangingPunct="1">
              <a:lnSpc>
                <a:spcPct val="120000"/>
              </a:lnSpc>
            </a:pPr>
            <a:r>
              <a:rPr lang="zh-CN" altLang="en-US" sz="3200">
                <a:solidFill>
                  <a:srgbClr val="FFFF69"/>
                </a:solidFill>
                <a:latin typeface="Times New Roman" panose="02020603050405020304" pitchFamily="18" charset="0"/>
              </a:rPr>
              <a:t>一、核酸的变性与复性</a:t>
            </a:r>
          </a:p>
          <a:p>
            <a:pPr eaLnBrk="1" hangingPunct="1">
              <a:lnSpc>
                <a:spcPct val="120000"/>
              </a:lnSpc>
            </a:pPr>
            <a:endParaRPr lang="zh-CN" altLang="en-US" sz="3200">
              <a:solidFill>
                <a:srgbClr val="FFFF69"/>
              </a:solidFill>
              <a:latin typeface="Times New Roman" panose="02020603050405020304" pitchFamily="18" charset="0"/>
            </a:endParaRPr>
          </a:p>
          <a:p>
            <a:pPr eaLnBrk="1" hangingPunct="1">
              <a:lnSpc>
                <a:spcPct val="120000"/>
              </a:lnSpc>
            </a:pPr>
            <a:r>
              <a:rPr lang="zh-CN" altLang="en-US" sz="3200">
                <a:solidFill>
                  <a:srgbClr val="FFFF69"/>
                </a:solidFill>
                <a:latin typeface="Times New Roman" panose="02020603050405020304" pitchFamily="18" charset="0"/>
              </a:rPr>
              <a:t>二、核酸杂交的基本原理</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flipH="1">
            <a:off x="3924300" y="3213100"/>
            <a:ext cx="18081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lnSpc>
                <a:spcPct val="80000"/>
              </a:lnSpc>
              <a:buClr>
                <a:srgbClr val="FF0000"/>
              </a:buClr>
              <a:buSzTx/>
              <a:buFont typeface="Wingdings" panose="05000000000000000000" pitchFamily="2" charset="2"/>
              <a:buNone/>
            </a:pPr>
            <a:r>
              <a:rPr lang="zh-CN" altLang="en-US" sz="800" b="0">
                <a:solidFill>
                  <a:srgbClr val="FFCC00"/>
                </a:solidFill>
                <a:latin typeface="Times New Roman" panose="02020603050405020304" pitchFamily="18" charset="0"/>
              </a:rPr>
              <a:t>	</a:t>
            </a:r>
            <a:r>
              <a:rPr lang="zh-CN" altLang="en-US" sz="3600" b="0">
                <a:solidFill>
                  <a:srgbClr val="FF0066"/>
                </a:solidFill>
                <a:latin typeface="Times New Roman" panose="02020603050405020304" pitchFamily="18" charset="0"/>
              </a:rPr>
              <a:t>↓</a:t>
            </a:r>
          </a:p>
          <a:p>
            <a:pPr eaLnBrk="1" hangingPunct="1">
              <a:lnSpc>
                <a:spcPct val="80000"/>
              </a:lnSpc>
              <a:buClr>
                <a:srgbClr val="FF0000"/>
              </a:buClr>
              <a:buSzTx/>
              <a:buFont typeface="Wingdings" panose="05000000000000000000" pitchFamily="2" charset="2"/>
              <a:buNone/>
            </a:pPr>
            <a:endParaRPr lang="zh-CN" altLang="en-US" sz="3600" b="0">
              <a:solidFill>
                <a:srgbClr val="FF0066"/>
              </a:solidFill>
              <a:latin typeface="Times New Roman" panose="02020603050405020304" pitchFamily="18" charset="0"/>
            </a:endParaRPr>
          </a:p>
        </p:txBody>
      </p:sp>
      <p:sp>
        <p:nvSpPr>
          <p:cNvPr id="39939" name="Rectangle 10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aphicFrame>
        <p:nvGraphicFramePr>
          <p:cNvPr id="39940" name="Object 1028"/>
          <p:cNvGraphicFramePr>
            <a:graphicFrameLocks noChangeAspect="1"/>
          </p:cNvGraphicFramePr>
          <p:nvPr/>
        </p:nvGraphicFramePr>
        <p:xfrm>
          <a:off x="2771775" y="692150"/>
          <a:ext cx="3889375" cy="2449513"/>
        </p:xfrm>
        <a:graphic>
          <a:graphicData uri="http://schemas.openxmlformats.org/presentationml/2006/ole">
            <mc:AlternateContent xmlns:mc="http://schemas.openxmlformats.org/markup-compatibility/2006">
              <mc:Choice xmlns:v="urn:schemas-microsoft-com:vml" Requires="v">
                <p:oleObj spid="_x0000_s39947" name="位图图像" r:id="rId3" imgW="2914286" imgH="1905266" progId="Paint.Picture">
                  <p:embed/>
                </p:oleObj>
              </mc:Choice>
              <mc:Fallback>
                <p:oleObj name="位图图像" r:id="rId3" imgW="2914286" imgH="1905266" progId="Paint.Picture">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92150"/>
                        <a:ext cx="38893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Rectangle 1029"/>
          <p:cNvSpPr>
            <a:spLocks noChangeArrowheads="1"/>
          </p:cNvSpPr>
          <p:nvPr/>
        </p:nvSpPr>
        <p:spPr bwMode="auto">
          <a:xfrm>
            <a:off x="0" y="222408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aphicFrame>
        <p:nvGraphicFramePr>
          <p:cNvPr id="39942" name="Object 1030"/>
          <p:cNvGraphicFramePr>
            <a:graphicFrameLocks noChangeAspect="1"/>
          </p:cNvGraphicFramePr>
          <p:nvPr/>
        </p:nvGraphicFramePr>
        <p:xfrm>
          <a:off x="2771775" y="3609975"/>
          <a:ext cx="3889375" cy="2520950"/>
        </p:xfrm>
        <a:graphic>
          <a:graphicData uri="http://schemas.openxmlformats.org/presentationml/2006/ole">
            <mc:AlternateContent xmlns:mc="http://schemas.openxmlformats.org/markup-compatibility/2006">
              <mc:Choice xmlns:v="urn:schemas-microsoft-com:vml" Requires="v">
                <p:oleObj spid="_x0000_s39948" name="位图图像" r:id="rId5" imgW="3266667" imgH="2400635" progId="Paint.Picture">
                  <p:embed/>
                </p:oleObj>
              </mc:Choice>
              <mc:Fallback>
                <p:oleObj name="位图图像" r:id="rId5" imgW="3266667" imgH="2400635" progId="Paint.Picture">
                  <p:embed/>
                  <p:pic>
                    <p:nvPicPr>
                      <p:cNvPr id="0" name="Object 1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3609975"/>
                        <a:ext cx="38893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3" name="Text Box 1031"/>
          <p:cNvSpPr txBox="1">
            <a:spLocks noChangeArrowheads="1"/>
          </p:cNvSpPr>
          <p:nvPr/>
        </p:nvSpPr>
        <p:spPr bwMode="auto">
          <a:xfrm>
            <a:off x="4648200" y="3213100"/>
            <a:ext cx="3810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ctr" eaLnBrk="1" hangingPunct="1">
              <a:spcBef>
                <a:spcPct val="50000"/>
              </a:spcBef>
              <a:buClr>
                <a:schemeClr val="tx2"/>
              </a:buClr>
              <a:buSzPct val="90000"/>
              <a:buFont typeface="Symbol" panose="05050102010706020507" pitchFamily="18" charset="2"/>
              <a:buNone/>
            </a:pPr>
            <a:r>
              <a:rPr lang="zh-CN" altLang="en-US" sz="1600">
                <a:solidFill>
                  <a:srgbClr val="FF0066"/>
                </a:solidFill>
                <a:latin typeface="宋体" panose="02010600030101010101" pitchFamily="2" charset="-122"/>
              </a:rPr>
              <a:t>分离开的</a:t>
            </a:r>
            <a:r>
              <a:rPr lang="en-US" altLang="zh-CN" sz="1600">
                <a:solidFill>
                  <a:srgbClr val="FF0066"/>
                </a:solidFill>
                <a:latin typeface="Times New Roman" panose="02020603050405020304" pitchFamily="18" charset="0"/>
              </a:rPr>
              <a:t>DNA</a:t>
            </a:r>
            <a:r>
              <a:rPr lang="zh-CN" altLang="en-US" sz="1600">
                <a:solidFill>
                  <a:srgbClr val="FF0066"/>
                </a:solidFill>
                <a:latin typeface="宋体" panose="02010600030101010101" pitchFamily="2" charset="-122"/>
              </a:rPr>
              <a:t>片段电转移至尼龙膜上</a:t>
            </a:r>
            <a:r>
              <a:rPr lang="zh-CN" altLang="en-US" sz="2000" b="0">
                <a:solidFill>
                  <a:schemeClr val="accent1"/>
                </a:solidFill>
                <a:latin typeface="Times New Roman" panose="02020603050405020304" pitchFamily="18" charset="0"/>
              </a:rPr>
              <a:t> </a:t>
            </a:r>
          </a:p>
        </p:txBody>
      </p:sp>
      <p:sp>
        <p:nvSpPr>
          <p:cNvPr id="39944" name="Rectangle 1032"/>
          <p:cNvSpPr>
            <a:spLocks noChangeArrowheads="1"/>
          </p:cNvSpPr>
          <p:nvPr/>
        </p:nvSpPr>
        <p:spPr bwMode="auto">
          <a:xfrm>
            <a:off x="1403350" y="6237288"/>
            <a:ext cx="6737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ctr" eaLnBrk="1" hangingPunct="1">
              <a:spcBef>
                <a:spcPct val="0"/>
              </a:spcBef>
              <a:buClrTx/>
              <a:buSzTx/>
              <a:buFontTx/>
              <a:buNone/>
            </a:pPr>
            <a:r>
              <a:rPr lang="en-US" altLang="zh-CN" sz="2400">
                <a:latin typeface="楷体_GB2312" pitchFamily="49" charset="-122"/>
                <a:ea typeface="楷体_GB2312" pitchFamily="49" charset="-122"/>
              </a:rPr>
              <a:t>Southern </a:t>
            </a:r>
            <a:r>
              <a:rPr lang="zh-CN" altLang="en-US" sz="2400">
                <a:latin typeface="楷体_GB2312" pitchFamily="49" charset="-122"/>
                <a:ea typeface="楷体_GB2312" pitchFamily="49" charset="-122"/>
              </a:rPr>
              <a:t>印迹杂交步骤示意图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ChangeArrowheads="1"/>
          </p:cNvSpPr>
          <p:nvPr/>
        </p:nvSpPr>
        <p:spPr bwMode="auto">
          <a:xfrm>
            <a:off x="3708400" y="1628775"/>
            <a:ext cx="16256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ctr" eaLnBrk="1" hangingPunct="1">
              <a:spcBef>
                <a:spcPct val="0"/>
              </a:spcBef>
              <a:buClrTx/>
              <a:buSzTx/>
              <a:buFontTx/>
              <a:buNone/>
            </a:pPr>
            <a:r>
              <a:rPr lang="zh-CN" altLang="en-US" sz="1600">
                <a:solidFill>
                  <a:srgbClr val="FF0066"/>
                </a:solidFill>
                <a:latin typeface="Times New Roman" panose="02020603050405020304" pitchFamily="18" charset="0"/>
              </a:rPr>
              <a:t>标记探针与膜上</a:t>
            </a:r>
            <a:r>
              <a:rPr lang="en-US" altLang="zh-CN" sz="1600">
                <a:solidFill>
                  <a:srgbClr val="FF0066"/>
                </a:solidFill>
                <a:latin typeface="Times New Roman" panose="02020603050405020304" pitchFamily="18" charset="0"/>
              </a:rPr>
              <a:t>DNA</a:t>
            </a:r>
            <a:r>
              <a:rPr lang="zh-CN" altLang="en-US" sz="1600">
                <a:solidFill>
                  <a:srgbClr val="FF0066"/>
                </a:solidFill>
                <a:latin typeface="Times New Roman" panose="02020603050405020304" pitchFamily="18" charset="0"/>
              </a:rPr>
              <a:t>片段杂交</a:t>
            </a:r>
            <a:br>
              <a:rPr lang="zh-CN" altLang="en-US" sz="1600">
                <a:solidFill>
                  <a:srgbClr val="FF0066"/>
                </a:solidFill>
                <a:latin typeface="Times New Roman" panose="02020603050405020304" pitchFamily="18" charset="0"/>
              </a:rPr>
            </a:br>
            <a:r>
              <a:rPr lang="zh-CN" altLang="en-US" sz="4400">
                <a:solidFill>
                  <a:srgbClr val="FF0066"/>
                </a:solidFill>
                <a:latin typeface="Times New Roman" panose="02020603050405020304" pitchFamily="18" charset="0"/>
              </a:rPr>
              <a:t>→</a:t>
            </a:r>
            <a:r>
              <a:rPr lang="zh-CN" altLang="en-US" sz="4000">
                <a:solidFill>
                  <a:srgbClr val="FF0066"/>
                </a:solidFill>
                <a:latin typeface="Times New Roman" panose="02020603050405020304" pitchFamily="18" charset="0"/>
              </a:rPr>
              <a:t> </a:t>
            </a:r>
          </a:p>
        </p:txBody>
      </p:sp>
      <p:sp>
        <p:nvSpPr>
          <p:cNvPr id="40963" name="Rectangle 1027"/>
          <p:cNvSpPr>
            <a:spLocks noChangeArrowheads="1"/>
          </p:cNvSpPr>
          <p:nvPr/>
        </p:nvSpPr>
        <p:spPr bwMode="auto">
          <a:xfrm>
            <a:off x="5334000" y="3429000"/>
            <a:ext cx="17303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buClr>
                <a:srgbClr val="FF0000"/>
              </a:buClr>
              <a:buSzTx/>
              <a:buFont typeface="Wingdings" panose="05000000000000000000" pitchFamily="2" charset="2"/>
              <a:buNone/>
            </a:pPr>
            <a:r>
              <a:rPr lang="zh-CN" altLang="en-US" sz="1600">
                <a:solidFill>
                  <a:srgbClr val="FF0066"/>
                </a:solidFill>
                <a:latin typeface="Times New Roman" panose="02020603050405020304" pitchFamily="18" charset="0"/>
              </a:rPr>
              <a:t>显示与标记探针</a:t>
            </a:r>
            <a:endParaRPr lang="zh-CN" altLang="en-US" sz="4400">
              <a:solidFill>
                <a:srgbClr val="FF0066"/>
              </a:solidFill>
              <a:latin typeface="Times New Roman" panose="02020603050405020304" pitchFamily="18" charset="0"/>
            </a:endParaRPr>
          </a:p>
          <a:p>
            <a:pPr eaLnBrk="1" hangingPunct="1">
              <a:buClr>
                <a:srgbClr val="FF0000"/>
              </a:buClr>
              <a:buSzTx/>
              <a:buFont typeface="Wingdings" panose="05000000000000000000" pitchFamily="2" charset="2"/>
              <a:buNone/>
            </a:pPr>
            <a:r>
              <a:rPr lang="zh-CN" altLang="en-US" sz="1600">
                <a:solidFill>
                  <a:srgbClr val="FF0066"/>
                </a:solidFill>
                <a:latin typeface="Times New Roman" panose="02020603050405020304" pitchFamily="18" charset="0"/>
              </a:rPr>
              <a:t>杂交的</a:t>
            </a:r>
            <a:r>
              <a:rPr lang="en-US" altLang="zh-CN" sz="1600">
                <a:solidFill>
                  <a:srgbClr val="FF0066"/>
                </a:solidFill>
                <a:latin typeface="Times New Roman" panose="02020603050405020304" pitchFamily="18" charset="0"/>
              </a:rPr>
              <a:t>DNA</a:t>
            </a:r>
            <a:r>
              <a:rPr lang="zh-CN" altLang="en-US" sz="1600">
                <a:solidFill>
                  <a:srgbClr val="FF0066"/>
                </a:solidFill>
                <a:latin typeface="Times New Roman" panose="02020603050405020304" pitchFamily="18" charset="0"/>
              </a:rPr>
              <a:t>片段     </a:t>
            </a:r>
          </a:p>
        </p:txBody>
      </p:sp>
      <p:sp>
        <p:nvSpPr>
          <p:cNvPr id="40964" name="Rectangle 10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aphicFrame>
        <p:nvGraphicFramePr>
          <p:cNvPr id="40965" name="Object 1029"/>
          <p:cNvGraphicFramePr>
            <a:graphicFrameLocks noChangeAspect="1"/>
          </p:cNvGraphicFramePr>
          <p:nvPr/>
        </p:nvGraphicFramePr>
        <p:xfrm>
          <a:off x="381000" y="1042988"/>
          <a:ext cx="3254375" cy="2170112"/>
        </p:xfrm>
        <a:graphic>
          <a:graphicData uri="http://schemas.openxmlformats.org/presentationml/2006/ole">
            <mc:AlternateContent xmlns:mc="http://schemas.openxmlformats.org/markup-compatibility/2006">
              <mc:Choice xmlns:v="urn:schemas-microsoft-com:vml" Requires="v">
                <p:oleObj spid="_x0000_s40975" name="位图图像" r:id="rId3" imgW="2657846" imgH="1743318" progId="Paint.Picture">
                  <p:embed/>
                </p:oleObj>
              </mc:Choice>
              <mc:Fallback>
                <p:oleObj name="位图图像" r:id="rId3" imgW="2657846" imgH="1743318" progId="Paint.Picture">
                  <p:embed/>
                  <p:pic>
                    <p:nvPicPr>
                      <p:cNvPr id="0" name="Object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42988"/>
                        <a:ext cx="3254375"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6" name="Rectangle 10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aphicFrame>
        <p:nvGraphicFramePr>
          <p:cNvPr id="40967" name="Object 1031"/>
          <p:cNvGraphicFramePr>
            <a:graphicFrameLocks noChangeAspect="1"/>
          </p:cNvGraphicFramePr>
          <p:nvPr/>
        </p:nvGraphicFramePr>
        <p:xfrm>
          <a:off x="5334000" y="1006475"/>
          <a:ext cx="3406775" cy="2278063"/>
        </p:xfrm>
        <a:graphic>
          <a:graphicData uri="http://schemas.openxmlformats.org/presentationml/2006/ole">
            <mc:AlternateContent xmlns:mc="http://schemas.openxmlformats.org/markup-compatibility/2006">
              <mc:Choice xmlns:v="urn:schemas-microsoft-com:vml" Requires="v">
                <p:oleObj spid="_x0000_s40976" name="位图图像" r:id="rId5" imgW="2933333" imgH="1961905" progId="Paint.Picture">
                  <p:embed/>
                </p:oleObj>
              </mc:Choice>
              <mc:Fallback>
                <p:oleObj name="位图图像" r:id="rId5" imgW="2933333" imgH="1961905" progId="Paint.Picture">
                  <p:embed/>
                  <p:pic>
                    <p:nvPicPr>
                      <p:cNvPr id="0" name="Object 1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006475"/>
                        <a:ext cx="3406775"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8" name="Rectangle 10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a typeface="楷体_GB2312" pitchFamily="49" charset="-122"/>
            </a:endParaRPr>
          </a:p>
        </p:txBody>
      </p:sp>
      <p:graphicFrame>
        <p:nvGraphicFramePr>
          <p:cNvPr id="40969" name="Object 1033"/>
          <p:cNvGraphicFramePr>
            <a:graphicFrameLocks noChangeAspect="1"/>
          </p:cNvGraphicFramePr>
          <p:nvPr/>
        </p:nvGraphicFramePr>
        <p:xfrm>
          <a:off x="5334000" y="4149725"/>
          <a:ext cx="3406775" cy="2235200"/>
        </p:xfrm>
        <a:graphic>
          <a:graphicData uri="http://schemas.openxmlformats.org/presentationml/2006/ole">
            <mc:AlternateContent xmlns:mc="http://schemas.openxmlformats.org/markup-compatibility/2006">
              <mc:Choice xmlns:v="urn:schemas-microsoft-com:vml" Requires="v">
                <p:oleObj spid="_x0000_s40977" name="位图图像" r:id="rId7" imgW="2324424" imgH="1523810" progId="Paint.Picture">
                  <p:embed/>
                </p:oleObj>
              </mc:Choice>
              <mc:Fallback>
                <p:oleObj name="位图图像" r:id="rId7" imgW="2324424" imgH="1523810" progId="Paint.Picture">
                  <p:embed/>
                  <p:pic>
                    <p:nvPicPr>
                      <p:cNvPr id="0" name="Object 10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149725"/>
                        <a:ext cx="34067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0" name="Rectangle 1034"/>
          <p:cNvSpPr>
            <a:spLocks noChangeArrowheads="1"/>
          </p:cNvSpPr>
          <p:nvPr/>
        </p:nvSpPr>
        <p:spPr bwMode="auto">
          <a:xfrm>
            <a:off x="6692900" y="3387725"/>
            <a:ext cx="7429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ctr" eaLnBrk="1" hangingPunct="1">
              <a:buClr>
                <a:schemeClr val="tx2"/>
              </a:buClr>
              <a:buSzPct val="90000"/>
              <a:buFont typeface="Symbol" panose="05050102010706020507" pitchFamily="18" charset="2"/>
              <a:buNone/>
            </a:pPr>
            <a:r>
              <a:rPr lang="zh-CN" altLang="en-US" sz="4400" b="0">
                <a:solidFill>
                  <a:srgbClr val="FF0066"/>
                </a:solidFill>
                <a:latin typeface="Times New Roman" panose="02020603050405020304" pitchFamily="18" charset="0"/>
              </a:rPr>
              <a:t>↓</a:t>
            </a:r>
          </a:p>
        </p:txBody>
      </p:sp>
      <p:sp>
        <p:nvSpPr>
          <p:cNvPr id="40971" name="Rectangle 3074"/>
          <p:cNvSpPr>
            <a:spLocks noChangeArrowheads="1"/>
          </p:cNvSpPr>
          <p:nvPr/>
        </p:nvSpPr>
        <p:spPr bwMode="auto">
          <a:xfrm>
            <a:off x="990600" y="6237288"/>
            <a:ext cx="91440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spcBef>
                <a:spcPct val="0"/>
              </a:spcBef>
              <a:buClrTx/>
              <a:buSzTx/>
              <a:buFontTx/>
              <a:buNone/>
            </a:pPr>
            <a:r>
              <a:rPr lang="zh-CN" altLang="en-US" sz="2800">
                <a:solidFill>
                  <a:schemeClr val="bg1"/>
                </a:solidFill>
                <a:latin typeface="宋体" panose="02010600030101010101" pitchFamily="2" charset="-122"/>
              </a:rPr>
              <a:t>图9－1７-2 </a:t>
            </a:r>
            <a:r>
              <a:rPr lang="en-US" altLang="zh-CN" sz="2800">
                <a:solidFill>
                  <a:schemeClr val="bg1"/>
                </a:solidFill>
                <a:latin typeface="宋体" panose="02010600030101010101" pitchFamily="2" charset="-122"/>
              </a:rPr>
              <a:t>Southern </a:t>
            </a:r>
            <a:r>
              <a:rPr lang="zh-CN" altLang="en-US" sz="2800">
                <a:solidFill>
                  <a:schemeClr val="bg1"/>
                </a:solidFill>
                <a:latin typeface="宋体" panose="02010600030101010101" pitchFamily="2" charset="-122"/>
              </a:rPr>
              <a:t>印迹杂交步骤示意图</a:t>
            </a:r>
            <a:r>
              <a:rPr lang="zh-CN" altLang="en-US">
                <a:solidFill>
                  <a:schemeClr val="bg1"/>
                </a:solidFill>
                <a:latin typeface="Times New Roman" panose="02020603050405020304" pitchFamily="18" charset="0"/>
              </a:rPr>
              <a:t> </a:t>
            </a:r>
            <a:endParaRPr lang="zh-CN" altLang="en-US" sz="4800">
              <a:solidFill>
                <a:schemeClr val="bg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1" name="Rectangle 3"/>
          <p:cNvSpPr>
            <a:spLocks noGrp="1" noChangeArrowheads="1"/>
          </p:cNvSpPr>
          <p:nvPr>
            <p:ph type="body" idx="1"/>
          </p:nvPr>
        </p:nvSpPr>
        <p:spPr>
          <a:xfrm>
            <a:off x="457200" y="1484313"/>
            <a:ext cx="8229600" cy="4525962"/>
          </a:xfrm>
        </p:spPr>
        <p:txBody>
          <a:bodyPr/>
          <a:lstStyle/>
          <a:p>
            <a:pPr eaLnBrk="1" hangingPunct="1">
              <a:lnSpc>
                <a:spcPct val="110000"/>
              </a:lnSpc>
              <a:defRPr/>
            </a:pPr>
            <a:r>
              <a:rPr lang="en-US" altLang="zh-CN" b="1" smtClean="0">
                <a:latin typeface="楷体_GB2312" pitchFamily="49" charset="-122"/>
                <a:ea typeface="楷体_GB2312" pitchFamily="49" charset="-122"/>
              </a:rPr>
              <a:t>Southern </a:t>
            </a:r>
            <a:r>
              <a:rPr lang="zh-CN" altLang="en-US" b="1" smtClean="0">
                <a:latin typeface="楷体_GB2312" pitchFamily="49" charset="-122"/>
                <a:ea typeface="楷体_GB2312" pitchFamily="49" charset="-122"/>
              </a:rPr>
              <a:t>印迹技术的应用：</a:t>
            </a:r>
          </a:p>
          <a:p>
            <a:pPr lvl="1" eaLnBrk="1" hangingPunct="1">
              <a:lnSpc>
                <a:spcPct val="110000"/>
              </a:lnSpc>
              <a:defRPr/>
            </a:pPr>
            <a:r>
              <a:rPr lang="zh-CN" altLang="en-US" b="1" smtClean="0">
                <a:latin typeface="楷体_GB2312" pitchFamily="49" charset="-122"/>
                <a:ea typeface="楷体_GB2312" pitchFamily="49" charset="-122"/>
              </a:rPr>
              <a:t>检测基因组中某一特定基因的大小、拷贝数、酶切图谱和它在染色体中的位置</a:t>
            </a:r>
          </a:p>
          <a:p>
            <a:pPr lvl="1" eaLnBrk="1" hangingPunct="1">
              <a:lnSpc>
                <a:spcPct val="110000"/>
              </a:lnSpc>
              <a:defRPr/>
            </a:pPr>
            <a:r>
              <a:rPr lang="zh-CN" altLang="en-US" b="1" smtClean="0">
                <a:latin typeface="楷体_GB2312" pitchFamily="49" charset="-122"/>
                <a:ea typeface="楷体_GB2312" pitchFamily="49" charset="-122"/>
              </a:rPr>
              <a:t>检测基因点突变</a:t>
            </a:r>
            <a:r>
              <a:rPr lang="en-US" altLang="zh-CN" b="1" smtClean="0">
                <a:latin typeface="Times New Roman" panose="02020603050405020304" pitchFamily="18" charset="0"/>
                <a:ea typeface="楷体_GB2312" pitchFamily="49" charset="-122"/>
              </a:rPr>
              <a:t>—</a:t>
            </a:r>
            <a:r>
              <a:rPr lang="zh-CN" altLang="en-US" b="1" smtClean="0">
                <a:latin typeface="楷体_GB2312" pitchFamily="49" charset="-122"/>
                <a:ea typeface="楷体_GB2312" pitchFamily="49" charset="-122"/>
              </a:rPr>
              <a:t>利用限制性片段长度多态性</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457200" y="685800"/>
            <a:ext cx="8229600" cy="1143000"/>
          </a:xfrm>
        </p:spPr>
        <p:txBody>
          <a:bodyPr/>
          <a:lstStyle/>
          <a:p>
            <a:pPr algn="l" eaLnBrk="1" hangingPunct="1"/>
            <a:r>
              <a:rPr lang="en-US" altLang="zh-CN" sz="3200" smtClean="0">
                <a:effectLst/>
                <a:latin typeface="楷体_GB2312" pitchFamily="49" charset="-122"/>
                <a:ea typeface="楷体_GB2312" pitchFamily="49" charset="-122"/>
              </a:rPr>
              <a:t> 2.Northern</a:t>
            </a:r>
            <a:r>
              <a:rPr lang="zh-CN" altLang="en-US" sz="3200" smtClean="0">
                <a:effectLst/>
                <a:latin typeface="楷体_GB2312" pitchFamily="49" charset="-122"/>
                <a:ea typeface="楷体_GB2312" pitchFamily="49" charset="-122"/>
              </a:rPr>
              <a:t>印迹杂交</a:t>
            </a:r>
            <a:br>
              <a:rPr lang="zh-CN" altLang="en-US" sz="3200" smtClean="0">
                <a:effectLst/>
                <a:latin typeface="楷体_GB2312" pitchFamily="49" charset="-122"/>
                <a:ea typeface="楷体_GB2312" pitchFamily="49" charset="-122"/>
              </a:rPr>
            </a:br>
            <a:endParaRPr lang="zh-CN" altLang="en-US" sz="3200" smtClean="0">
              <a:effectLst/>
              <a:latin typeface="楷体_GB2312" pitchFamily="49" charset="-122"/>
              <a:ea typeface="楷体_GB2312" pitchFamily="49" charset="-122"/>
            </a:endParaRPr>
          </a:p>
        </p:txBody>
      </p:sp>
      <p:sp>
        <p:nvSpPr>
          <p:cNvPr id="400387" name="Rectangle 3"/>
          <p:cNvSpPr>
            <a:spLocks noGrp="1" noChangeArrowheads="1"/>
          </p:cNvSpPr>
          <p:nvPr>
            <p:ph type="body" idx="1"/>
          </p:nvPr>
        </p:nvSpPr>
        <p:spPr>
          <a:xfrm>
            <a:off x="684213" y="1600200"/>
            <a:ext cx="7775575" cy="4781550"/>
          </a:xfrm>
        </p:spPr>
        <p:txBody>
          <a:bodyPr/>
          <a:lstStyle/>
          <a:p>
            <a:pPr eaLnBrk="1" hangingPunct="1">
              <a:lnSpc>
                <a:spcPct val="90000"/>
              </a:lnSpc>
              <a:defRPr/>
            </a:pPr>
            <a:r>
              <a:rPr lang="zh-CN" altLang="en-US" sz="2800" b="1" smtClean="0">
                <a:latin typeface="楷体_GB2312" pitchFamily="49" charset="-122"/>
                <a:ea typeface="楷体_GB2312" pitchFamily="49" charset="-122"/>
              </a:rPr>
              <a:t>对</a:t>
            </a:r>
            <a:r>
              <a:rPr lang="en-US" altLang="zh-CN" sz="2800" b="1" smtClean="0">
                <a:latin typeface="楷体_GB2312" pitchFamily="49" charset="-122"/>
                <a:ea typeface="楷体_GB2312" pitchFamily="49" charset="-122"/>
              </a:rPr>
              <a:t>RNA</a:t>
            </a:r>
            <a:r>
              <a:rPr lang="zh-CN" altLang="en-US" sz="2800" b="1" smtClean="0">
                <a:latin typeface="楷体_GB2312" pitchFamily="49" charset="-122"/>
                <a:ea typeface="楷体_GB2312" pitchFamily="49" charset="-122"/>
              </a:rPr>
              <a:t>的检测也可以利用与</a:t>
            </a:r>
            <a:r>
              <a:rPr lang="en-US" altLang="zh-CN" sz="2800" b="1" smtClean="0">
                <a:latin typeface="楷体_GB2312" pitchFamily="49" charset="-122"/>
                <a:ea typeface="楷体_GB2312" pitchFamily="49" charset="-122"/>
              </a:rPr>
              <a:t>DNA</a:t>
            </a:r>
            <a:r>
              <a:rPr lang="zh-CN" altLang="en-US" sz="2800" b="1" smtClean="0">
                <a:latin typeface="楷体_GB2312" pitchFamily="49" charset="-122"/>
                <a:ea typeface="楷体_GB2312" pitchFamily="49" charset="-122"/>
              </a:rPr>
              <a:t>检测相同的印迹技术来分析。相对于</a:t>
            </a:r>
            <a:r>
              <a:rPr lang="en-US" altLang="zh-CN" sz="2800" b="1" smtClean="0">
                <a:latin typeface="楷体_GB2312" pitchFamily="49" charset="-122"/>
                <a:ea typeface="楷体_GB2312" pitchFamily="49" charset="-122"/>
              </a:rPr>
              <a:t>Southern blotting，RNA</a:t>
            </a:r>
            <a:r>
              <a:rPr lang="zh-CN" altLang="en-US" sz="2800" b="1" smtClean="0">
                <a:latin typeface="楷体_GB2312" pitchFamily="49" charset="-122"/>
                <a:ea typeface="楷体_GB2312" pitchFamily="49" charset="-122"/>
              </a:rPr>
              <a:t>印迹术被趣称为</a:t>
            </a:r>
            <a:r>
              <a:rPr lang="en-US" altLang="zh-CN" sz="2800" b="1" smtClean="0">
                <a:latin typeface="楷体_GB2312" pitchFamily="49" charset="-122"/>
                <a:ea typeface="楷体_GB2312" pitchFamily="49" charset="-122"/>
              </a:rPr>
              <a:t>Northern blotting</a:t>
            </a:r>
            <a:r>
              <a:rPr lang="zh-CN" altLang="en-US" sz="2800" b="1" smtClean="0">
                <a:latin typeface="楷体_GB2312" pitchFamily="49" charset="-122"/>
                <a:ea typeface="楷体_GB2312" pitchFamily="49" charset="-122"/>
              </a:rPr>
              <a:t>。</a:t>
            </a:r>
          </a:p>
          <a:p>
            <a:pPr eaLnBrk="1" hangingPunct="1">
              <a:lnSpc>
                <a:spcPct val="90000"/>
              </a:lnSpc>
              <a:defRPr/>
            </a:pPr>
            <a:r>
              <a:rPr lang="en-US" altLang="zh-CN" sz="2800" b="1" smtClean="0">
                <a:latin typeface="楷体_GB2312" pitchFamily="49" charset="-122"/>
                <a:ea typeface="楷体_GB2312" pitchFamily="49" charset="-122"/>
              </a:rPr>
              <a:t>Northern</a:t>
            </a:r>
            <a:r>
              <a:rPr lang="zh-CN" altLang="en-US" sz="2800" b="1" smtClean="0">
                <a:latin typeface="楷体_GB2312" pitchFamily="49" charset="-122"/>
                <a:ea typeface="楷体_GB2312" pitchFamily="49" charset="-122"/>
              </a:rPr>
              <a:t>印迹杂交与</a:t>
            </a:r>
            <a:r>
              <a:rPr lang="en-US" altLang="zh-CN" sz="2800" b="1" smtClean="0">
                <a:latin typeface="楷体_GB2312" pitchFamily="49" charset="-122"/>
                <a:ea typeface="楷体_GB2312" pitchFamily="49" charset="-122"/>
              </a:rPr>
              <a:t>Southern</a:t>
            </a:r>
            <a:r>
              <a:rPr lang="zh-CN" altLang="en-US" sz="2800" b="1" smtClean="0">
                <a:latin typeface="楷体_GB2312" pitchFamily="49" charset="-122"/>
                <a:ea typeface="楷体_GB2312" pitchFamily="49" charset="-122"/>
              </a:rPr>
              <a:t>印迹杂交的方法类似，只是变性剂不同。</a:t>
            </a:r>
          </a:p>
          <a:p>
            <a:pPr lvl="1" eaLnBrk="1" hangingPunct="1">
              <a:lnSpc>
                <a:spcPct val="90000"/>
              </a:lnSpc>
              <a:defRPr/>
            </a:pPr>
            <a:r>
              <a:rPr lang="en-US" altLang="zh-CN" sz="2400" b="1" smtClean="0">
                <a:latin typeface="楷体_GB2312" pitchFamily="49" charset="-122"/>
                <a:ea typeface="楷体_GB2312" pitchFamily="49" charset="-122"/>
              </a:rPr>
              <a:t>Southern </a:t>
            </a:r>
            <a:r>
              <a:rPr lang="zh-CN" altLang="en-US" sz="2400" b="1" smtClean="0">
                <a:latin typeface="楷体_GB2312" pitchFamily="49" charset="-122"/>
                <a:ea typeface="楷体_GB2312" pitchFamily="49" charset="-122"/>
              </a:rPr>
              <a:t>印迹技术中使用的使</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变性的试剂为</a:t>
            </a:r>
            <a:r>
              <a:rPr lang="en-US" altLang="zh-CN" sz="2400" b="1" smtClean="0">
                <a:latin typeface="楷体_GB2312" pitchFamily="49" charset="-122"/>
                <a:ea typeface="楷体_GB2312" pitchFamily="49" charset="-122"/>
              </a:rPr>
              <a:t>NaOH</a:t>
            </a:r>
            <a:r>
              <a:rPr lang="zh-CN" altLang="en-US" sz="2400" b="1" smtClean="0">
                <a:latin typeface="楷体_GB2312" pitchFamily="49" charset="-122"/>
                <a:ea typeface="楷体_GB2312" pitchFamily="49" charset="-122"/>
              </a:rPr>
              <a:t>。因为</a:t>
            </a:r>
            <a:r>
              <a:rPr lang="en-US" altLang="zh-CN" sz="2400" b="1" smtClean="0">
                <a:latin typeface="楷体_GB2312" pitchFamily="49" charset="-122"/>
                <a:ea typeface="楷体_GB2312" pitchFamily="49" charset="-122"/>
              </a:rPr>
              <a:t>NaOH</a:t>
            </a:r>
            <a:r>
              <a:rPr lang="zh-CN" altLang="en-US" sz="2400" b="1" smtClean="0">
                <a:latin typeface="楷体_GB2312" pitchFamily="49" charset="-122"/>
                <a:ea typeface="楷体_GB2312" pitchFamily="49" charset="-122"/>
              </a:rPr>
              <a:t>会水解</a:t>
            </a:r>
            <a:r>
              <a:rPr lang="en-US" altLang="zh-CN" sz="2400" b="1" smtClean="0">
                <a:latin typeface="楷体_GB2312" pitchFamily="49" charset="-122"/>
                <a:ea typeface="楷体_GB2312" pitchFamily="49" charset="-122"/>
              </a:rPr>
              <a:t>RNA</a:t>
            </a:r>
            <a:r>
              <a:rPr lang="zh-CN" altLang="en-US" sz="2400" b="1" smtClean="0">
                <a:latin typeface="楷体_GB2312" pitchFamily="49" charset="-122"/>
                <a:ea typeface="楷体_GB2312" pitchFamily="49" charset="-122"/>
              </a:rPr>
              <a:t>的</a:t>
            </a: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羟基基团，所以</a:t>
            </a:r>
            <a:r>
              <a:rPr lang="en-US" altLang="zh-CN" sz="2400" b="1" smtClean="0">
                <a:latin typeface="楷体_GB2312" pitchFamily="49" charset="-122"/>
                <a:ea typeface="楷体_GB2312" pitchFamily="49" charset="-122"/>
              </a:rPr>
              <a:t>Northern </a:t>
            </a:r>
            <a:r>
              <a:rPr lang="zh-CN" altLang="en-US" sz="2400" b="1" smtClean="0">
                <a:latin typeface="楷体_GB2312" pitchFamily="49" charset="-122"/>
                <a:ea typeface="楷体_GB2312" pitchFamily="49" charset="-122"/>
              </a:rPr>
              <a:t>印迹技术中使</a:t>
            </a:r>
            <a:r>
              <a:rPr lang="en-US" altLang="zh-CN" sz="2400" b="1" smtClean="0">
                <a:latin typeface="楷体_GB2312" pitchFamily="49" charset="-122"/>
                <a:ea typeface="楷体_GB2312" pitchFamily="49" charset="-122"/>
              </a:rPr>
              <a:t>RNA</a:t>
            </a:r>
            <a:r>
              <a:rPr lang="zh-CN" altLang="en-US" sz="2400" b="1" smtClean="0">
                <a:latin typeface="楷体_GB2312" pitchFamily="49" charset="-122"/>
                <a:ea typeface="楷体_GB2312" pitchFamily="49" charset="-122"/>
              </a:rPr>
              <a:t>变性的试剂为甲基氧化汞、乙二醛或甲醛。甲基氢氧化汞是一种强力、可逆变性剂，但是有毒，因而许多人喜用甲醛作为变性剂。在</a:t>
            </a:r>
            <a:r>
              <a:rPr lang="en-US" altLang="zh-CN" sz="2400" b="1" smtClean="0">
                <a:latin typeface="楷体_GB2312" pitchFamily="49" charset="-122"/>
                <a:ea typeface="楷体_GB2312" pitchFamily="49" charset="-122"/>
              </a:rPr>
              <a:t>Northern</a:t>
            </a:r>
            <a:r>
              <a:rPr lang="zh-CN" altLang="en-US" sz="2400" b="1" smtClean="0">
                <a:latin typeface="楷体_GB2312" pitchFamily="49" charset="-122"/>
                <a:ea typeface="楷体_GB2312" pitchFamily="49" charset="-122"/>
              </a:rPr>
              <a:t>印迹中，所有操作均应避免</a:t>
            </a:r>
            <a:r>
              <a:rPr lang="en-US" altLang="zh-CN" sz="2400" b="1" smtClean="0">
                <a:latin typeface="楷体_GB2312" pitchFamily="49" charset="-122"/>
                <a:ea typeface="楷体_GB2312" pitchFamily="49" charset="-122"/>
              </a:rPr>
              <a:t>RNase</a:t>
            </a:r>
            <a:r>
              <a:rPr lang="zh-CN" altLang="en-US" sz="2400" b="1" smtClean="0">
                <a:latin typeface="楷体_GB2312" pitchFamily="49" charset="-122"/>
                <a:ea typeface="楷体_GB2312" pitchFamily="49" charset="-122"/>
              </a:rPr>
              <a:t>的污染。</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4724400" y="1524000"/>
            <a:ext cx="3200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ctr" eaLnBrk="1" hangingPunct="1">
              <a:spcBef>
                <a:spcPct val="50000"/>
              </a:spcBef>
              <a:buClr>
                <a:schemeClr val="tx2"/>
              </a:buClr>
              <a:buSzPct val="90000"/>
              <a:buFont typeface="Symbol" panose="05050102010706020507" pitchFamily="18" charset="2"/>
              <a:buChar char="¨"/>
            </a:pPr>
            <a:endParaRPr lang="zh-CN" altLang="en-US" b="0">
              <a:solidFill>
                <a:srgbClr val="FFFF00"/>
              </a:solidFill>
              <a:latin typeface="Times New Roman" panose="02020603050405020304" pitchFamily="18" charset="0"/>
            </a:endParaRPr>
          </a:p>
        </p:txBody>
      </p:sp>
      <p:sp>
        <p:nvSpPr>
          <p:cNvPr id="44035" name="Rectangle 4"/>
          <p:cNvSpPr>
            <a:spLocks noChangeArrowheads="1"/>
          </p:cNvSpPr>
          <p:nvPr/>
        </p:nvSpPr>
        <p:spPr bwMode="auto">
          <a:xfrm>
            <a:off x="4211638" y="1524000"/>
            <a:ext cx="4703762"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lnSpc>
                <a:spcPct val="110000"/>
              </a:lnSpc>
              <a:buClr>
                <a:srgbClr val="FF0000"/>
              </a:buClr>
              <a:buSzTx/>
              <a:buFont typeface="Wingdings" panose="05000000000000000000" pitchFamily="2" charset="2"/>
              <a:buNone/>
            </a:pPr>
            <a:r>
              <a:rPr lang="en-US" altLang="zh-CN" sz="2400">
                <a:latin typeface="楷体_GB2312" pitchFamily="49" charset="-122"/>
                <a:ea typeface="楷体_GB2312" pitchFamily="49" charset="-122"/>
              </a:rPr>
              <a:t>Northern </a:t>
            </a:r>
            <a:r>
              <a:rPr lang="zh-CN" altLang="en-US" sz="2400">
                <a:latin typeface="楷体_GB2312" pitchFamily="49" charset="-122"/>
                <a:ea typeface="楷体_GB2312" pitchFamily="49" charset="-122"/>
              </a:rPr>
              <a:t>杂交示意图</a:t>
            </a:r>
          </a:p>
          <a:p>
            <a:pPr algn="just" eaLnBrk="1" hangingPunct="1">
              <a:lnSpc>
                <a:spcPct val="110000"/>
              </a:lnSpc>
              <a:buClr>
                <a:srgbClr val="FF0000"/>
              </a:buClr>
              <a:buSzTx/>
              <a:buFont typeface="Wingdings" panose="05000000000000000000" pitchFamily="2" charset="2"/>
              <a:buChar char="Ø"/>
            </a:pPr>
            <a:r>
              <a:rPr lang="zh-CN" altLang="en-US" sz="2000">
                <a:latin typeface="楷体_GB2312" pitchFamily="49" charset="-122"/>
                <a:ea typeface="楷体_GB2312" pitchFamily="49" charset="-122"/>
              </a:rPr>
              <a:t>从细胞中提取</a:t>
            </a:r>
            <a:r>
              <a:rPr lang="en-US" altLang="zh-CN" sz="2000">
                <a:latin typeface="楷体_GB2312" pitchFamily="49" charset="-122"/>
                <a:ea typeface="楷体_GB2312" pitchFamily="49" charset="-122"/>
              </a:rPr>
              <a:t>RNA，</a:t>
            </a:r>
            <a:r>
              <a:rPr lang="zh-CN" altLang="en-US" sz="2000">
                <a:latin typeface="楷体_GB2312" pitchFamily="49" charset="-122"/>
                <a:ea typeface="楷体_GB2312" pitchFamily="49" charset="-122"/>
              </a:rPr>
              <a:t>在变性条件下进行琼脂糖凝胶电泳。</a:t>
            </a:r>
            <a:r>
              <a:rPr lang="en-US" altLang="zh-CN" sz="2000">
                <a:latin typeface="楷体_GB2312" pitchFamily="49" charset="-122"/>
                <a:ea typeface="楷体_GB2312" pitchFamily="49" charset="-122"/>
              </a:rPr>
              <a:t>EB</a:t>
            </a:r>
            <a:r>
              <a:rPr lang="zh-CN" altLang="en-US" sz="2000">
                <a:latin typeface="楷体_GB2312" pitchFamily="49" charset="-122"/>
                <a:ea typeface="楷体_GB2312" pitchFamily="49" charset="-122"/>
              </a:rPr>
              <a:t>染色后可见两条</a:t>
            </a:r>
            <a:r>
              <a:rPr lang="en-US" altLang="zh-CN" sz="2000">
                <a:latin typeface="楷体_GB2312" pitchFamily="49" charset="-122"/>
                <a:ea typeface="楷体_GB2312" pitchFamily="49" charset="-122"/>
              </a:rPr>
              <a:t>rRNA</a:t>
            </a:r>
            <a:r>
              <a:rPr lang="zh-CN" altLang="en-US" sz="2000">
                <a:latin typeface="楷体_GB2312" pitchFamily="49" charset="-122"/>
                <a:ea typeface="楷体_GB2312" pitchFamily="49" charset="-122"/>
              </a:rPr>
              <a:t>条带，另一条分子量小的</a:t>
            </a:r>
            <a:r>
              <a:rPr lang="en-US" altLang="zh-CN" sz="2000">
                <a:latin typeface="楷体_GB2312" pitchFamily="49" charset="-122"/>
                <a:ea typeface="楷体_GB2312" pitchFamily="49" charset="-122"/>
              </a:rPr>
              <a:t>rRNA</a:t>
            </a:r>
            <a:r>
              <a:rPr lang="zh-CN" altLang="en-US" sz="2000">
                <a:latin typeface="楷体_GB2312" pitchFamily="49" charset="-122"/>
                <a:ea typeface="楷体_GB2312" pitchFamily="49" charset="-122"/>
              </a:rPr>
              <a:t>在电泳过程中跑出凝胶，而</a:t>
            </a:r>
            <a:r>
              <a:rPr lang="en-US" altLang="zh-CN" sz="2000">
                <a:latin typeface="楷体_GB2312" pitchFamily="49" charset="-122"/>
                <a:ea typeface="楷体_GB2312" pitchFamily="49" charset="-122"/>
              </a:rPr>
              <a:t>mRNA</a:t>
            </a:r>
            <a:r>
              <a:rPr lang="zh-CN" altLang="en-US" sz="2000">
                <a:latin typeface="楷体_GB2312" pitchFamily="49" charset="-122"/>
                <a:ea typeface="楷体_GB2312" pitchFamily="49" charset="-122"/>
              </a:rPr>
              <a:t>由于含量低而不能显示条带。印迹杂交后可见条带。</a:t>
            </a:r>
            <a:r>
              <a:rPr lang="zh-CN" altLang="en-US" sz="2800">
                <a:latin typeface="楷体_GB2312" pitchFamily="49" charset="-122"/>
                <a:ea typeface="楷体_GB2312" pitchFamily="49" charset="-122"/>
              </a:rPr>
              <a:t> </a:t>
            </a:r>
          </a:p>
        </p:txBody>
      </p:sp>
      <p:pic>
        <p:nvPicPr>
          <p:cNvPr id="440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304800"/>
            <a:ext cx="2943225" cy="633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1" name="Rectangle 3"/>
          <p:cNvSpPr>
            <a:spLocks noGrp="1" noChangeArrowheads="1"/>
          </p:cNvSpPr>
          <p:nvPr>
            <p:ph type="body" idx="1"/>
          </p:nvPr>
        </p:nvSpPr>
        <p:spPr>
          <a:xfrm>
            <a:off x="539750" y="1276350"/>
            <a:ext cx="8229600" cy="5183188"/>
          </a:xfrm>
        </p:spPr>
        <p:txBody>
          <a:bodyPr/>
          <a:lstStyle/>
          <a:p>
            <a:pPr eaLnBrk="1" hangingPunct="1">
              <a:lnSpc>
                <a:spcPct val="110000"/>
              </a:lnSpc>
              <a:defRPr/>
            </a:pPr>
            <a:r>
              <a:rPr lang="en-US" altLang="zh-CN" sz="2800" b="1" smtClean="0">
                <a:latin typeface="楷体_GB2312" pitchFamily="49" charset="-122"/>
                <a:ea typeface="楷体_GB2312" pitchFamily="49" charset="-122"/>
              </a:rPr>
              <a:t>Western blot</a:t>
            </a:r>
            <a:r>
              <a:rPr lang="zh-CN" altLang="en-US" sz="2800" b="1" smtClean="0">
                <a:latin typeface="楷体_GB2312" pitchFamily="49" charset="-122"/>
                <a:ea typeface="楷体_GB2312" pitchFamily="49" charset="-122"/>
              </a:rPr>
              <a:t>（蛋白质印迹）又称免疫印迹</a:t>
            </a:r>
            <a:r>
              <a:rPr lang="en-US" altLang="zh-CN" sz="2800" b="1" smtClean="0">
                <a:latin typeface="楷体_GB2312" pitchFamily="49" charset="-122"/>
                <a:ea typeface="楷体_GB2312" pitchFamily="49" charset="-122"/>
              </a:rPr>
              <a:t>(immunoblotting)</a:t>
            </a:r>
            <a:r>
              <a:rPr lang="zh-CN" altLang="en-US" sz="2800" b="1" smtClean="0">
                <a:latin typeface="楷体_GB2312" pitchFamily="49" charset="-122"/>
                <a:ea typeface="楷体_GB2312" pitchFamily="49" charset="-122"/>
              </a:rPr>
              <a:t>，是一种通过标记的抗体检测经</a:t>
            </a:r>
            <a:r>
              <a:rPr lang="en-US" altLang="zh-CN" sz="2800" b="1" smtClean="0">
                <a:latin typeface="楷体_GB2312" pitchFamily="49" charset="-122"/>
                <a:ea typeface="楷体_GB2312" pitchFamily="49" charset="-122"/>
              </a:rPr>
              <a:t>SDS-PAGE</a:t>
            </a:r>
            <a:r>
              <a:rPr lang="zh-CN" altLang="en-US" sz="2800" b="1" smtClean="0">
                <a:latin typeface="楷体_GB2312" pitchFamily="49" charset="-122"/>
                <a:ea typeface="楷体_GB2312" pitchFamily="49" charset="-122"/>
              </a:rPr>
              <a:t>分离的特定蛋白质的技术。</a:t>
            </a:r>
          </a:p>
          <a:p>
            <a:pPr eaLnBrk="1" hangingPunct="1">
              <a:lnSpc>
                <a:spcPct val="110000"/>
              </a:lnSpc>
              <a:defRPr/>
            </a:pPr>
            <a:r>
              <a:rPr lang="zh-CN" altLang="en-US" sz="2800" b="1" smtClean="0">
                <a:latin typeface="楷体_GB2312" pitchFamily="49" charset="-122"/>
                <a:ea typeface="楷体_GB2312" pitchFamily="49" charset="-122"/>
              </a:rPr>
              <a:t>该技术可以在复杂的蛋白质混合物中检测靶蛋白，也可以测定蛋白质的表达水平。</a:t>
            </a:r>
          </a:p>
          <a:p>
            <a:pPr eaLnBrk="1" hangingPunct="1">
              <a:lnSpc>
                <a:spcPct val="110000"/>
              </a:lnSpc>
              <a:defRPr/>
            </a:pPr>
            <a:r>
              <a:rPr lang="zh-CN" altLang="en-US" sz="2800" b="1" smtClean="0">
                <a:latin typeface="楷体_GB2312" pitchFamily="49" charset="-122"/>
                <a:ea typeface="楷体_GB2312" pitchFamily="49" charset="-122"/>
              </a:rPr>
              <a:t>与</a:t>
            </a:r>
            <a:r>
              <a:rPr lang="en-US" altLang="zh-CN" sz="2800" b="1" smtClean="0">
                <a:latin typeface="楷体_GB2312" pitchFamily="49" charset="-122"/>
                <a:ea typeface="楷体_GB2312" pitchFamily="49" charset="-122"/>
              </a:rPr>
              <a:t>Southern</a:t>
            </a:r>
            <a:r>
              <a:rPr lang="zh-CN" altLang="en-US" sz="2800" b="1" smtClean="0">
                <a:latin typeface="楷体_GB2312" pitchFamily="49" charset="-122"/>
                <a:ea typeface="楷体_GB2312" pitchFamily="49" charset="-122"/>
              </a:rPr>
              <a:t>印迹或</a:t>
            </a:r>
            <a:r>
              <a:rPr lang="en-US" altLang="zh-CN" sz="2800" b="1" smtClean="0">
                <a:latin typeface="楷体_GB2312" pitchFamily="49" charset="-122"/>
                <a:ea typeface="楷体_GB2312" pitchFamily="49" charset="-122"/>
              </a:rPr>
              <a:t>Northern</a:t>
            </a:r>
            <a:r>
              <a:rPr lang="zh-CN" altLang="en-US" sz="2800" b="1" smtClean="0">
                <a:latin typeface="楷体_GB2312" pitchFamily="49" charset="-122"/>
                <a:ea typeface="楷体_GB2312" pitchFamily="49" charset="-122"/>
              </a:rPr>
              <a:t>印迹不同的是，</a:t>
            </a:r>
            <a:r>
              <a:rPr lang="en-US" altLang="zh-CN" sz="2800" b="1" smtClean="0">
                <a:latin typeface="楷体_GB2312" pitchFamily="49" charset="-122"/>
                <a:ea typeface="楷体_GB2312" pitchFamily="49" charset="-122"/>
              </a:rPr>
              <a:t>Western</a:t>
            </a:r>
            <a:r>
              <a:rPr lang="zh-CN" altLang="en-US" sz="2800" b="1" smtClean="0">
                <a:latin typeface="楷体_GB2312" pitchFamily="49" charset="-122"/>
                <a:ea typeface="楷体_GB2312" pitchFamily="49" charset="-122"/>
              </a:rPr>
              <a:t>印迹采用的电泳方式是聚丙烯酰胺凝胶电泳，被检测的分子是蛋白质，</a:t>
            </a:r>
            <a:r>
              <a:rPr lang="zh-CN" altLang="en-US" sz="2800" b="1" smtClean="0">
                <a:latin typeface="Times New Roman" panose="02020603050405020304" pitchFamily="18" charset="0"/>
                <a:ea typeface="楷体_GB2312" pitchFamily="49" charset="-122"/>
              </a:rPr>
              <a:t>“</a:t>
            </a:r>
            <a:r>
              <a:rPr lang="zh-CN" altLang="en-US" sz="2800" b="1" smtClean="0">
                <a:latin typeface="楷体_GB2312" pitchFamily="49" charset="-122"/>
                <a:ea typeface="楷体_GB2312" pitchFamily="49" charset="-122"/>
              </a:rPr>
              <a:t>探针</a:t>
            </a:r>
            <a:r>
              <a:rPr lang="zh-CN" altLang="en-US" sz="2800" b="1" smtClean="0">
                <a:latin typeface="Times New Roman" panose="02020603050405020304" pitchFamily="18" charset="0"/>
                <a:ea typeface="楷体_GB2312" pitchFamily="49" charset="-122"/>
              </a:rPr>
              <a:t>”</a:t>
            </a:r>
            <a:r>
              <a:rPr lang="zh-CN" altLang="en-US" sz="2800" b="1" smtClean="0">
                <a:latin typeface="楷体_GB2312" pitchFamily="49" charset="-122"/>
                <a:ea typeface="楷体_GB2312" pitchFamily="49" charset="-122"/>
              </a:rPr>
              <a:t>是抗体，</a:t>
            </a:r>
            <a:r>
              <a:rPr lang="zh-CN" altLang="en-US" sz="2800" b="1" smtClean="0">
                <a:latin typeface="Times New Roman" panose="02020603050405020304" pitchFamily="18" charset="0"/>
                <a:ea typeface="楷体_GB2312" pitchFamily="49" charset="-122"/>
              </a:rPr>
              <a:t>“</a:t>
            </a:r>
            <a:r>
              <a:rPr lang="zh-CN" altLang="en-US" sz="2800" b="1" smtClean="0">
                <a:latin typeface="楷体_GB2312" pitchFamily="49" charset="-122"/>
                <a:ea typeface="楷体_GB2312" pitchFamily="49" charset="-122"/>
              </a:rPr>
              <a:t>显色</a:t>
            </a:r>
            <a:r>
              <a:rPr lang="zh-CN" altLang="en-US" sz="2800" b="1" smtClean="0">
                <a:latin typeface="Times New Roman" panose="02020603050405020304" pitchFamily="18" charset="0"/>
                <a:ea typeface="楷体_GB2312" pitchFamily="49" charset="-122"/>
              </a:rPr>
              <a:t>”</a:t>
            </a:r>
            <a:r>
              <a:rPr lang="zh-CN" altLang="en-US" sz="2800" b="1" smtClean="0">
                <a:latin typeface="楷体_GB2312" pitchFamily="49" charset="-122"/>
                <a:ea typeface="楷体_GB2312" pitchFamily="49" charset="-122"/>
              </a:rPr>
              <a:t>是用标记的针对第一抗体的二抗。</a:t>
            </a:r>
          </a:p>
        </p:txBody>
      </p:sp>
      <p:sp>
        <p:nvSpPr>
          <p:cNvPr id="626692" name="Rectangle 4"/>
          <p:cNvSpPr>
            <a:spLocks noGrp="1" noChangeArrowheads="1"/>
          </p:cNvSpPr>
          <p:nvPr>
            <p:ph type="title"/>
          </p:nvPr>
        </p:nvSpPr>
        <p:spPr>
          <a:xfrm>
            <a:off x="762000" y="285750"/>
            <a:ext cx="7794625" cy="990600"/>
          </a:xfrm>
        </p:spPr>
        <p:txBody>
          <a:bodyPr/>
          <a:lstStyle/>
          <a:p>
            <a:pPr algn="l" eaLnBrk="1" hangingPunct="1">
              <a:defRPr/>
            </a:pPr>
            <a:r>
              <a:rPr lang="zh-CN" altLang="en-US" sz="3600" b="0" smtClean="0">
                <a:latin typeface="楷体_GB2312" pitchFamily="49" charset="-122"/>
                <a:ea typeface="楷体_GB2312" pitchFamily="49" charset="-122"/>
              </a:rPr>
              <a:t>附：</a:t>
            </a:r>
            <a:r>
              <a:rPr lang="en-US" altLang="zh-CN" sz="3600" b="0" smtClean="0">
                <a:latin typeface="楷体_GB2312" pitchFamily="49" charset="-122"/>
                <a:ea typeface="楷体_GB2312" pitchFamily="49" charset="-122"/>
              </a:rPr>
              <a:t>Western blotting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7" name="Rectangle 3"/>
          <p:cNvSpPr>
            <a:spLocks noGrp="1" noChangeArrowheads="1"/>
          </p:cNvSpPr>
          <p:nvPr>
            <p:ph type="body" idx="1"/>
          </p:nvPr>
        </p:nvSpPr>
        <p:spPr>
          <a:xfrm>
            <a:off x="457200" y="981075"/>
            <a:ext cx="8229600" cy="5184775"/>
          </a:xfrm>
        </p:spPr>
        <p:txBody>
          <a:bodyPr/>
          <a:lstStyle/>
          <a:p>
            <a:pPr eaLnBrk="1" hangingPunct="1">
              <a:lnSpc>
                <a:spcPct val="90000"/>
              </a:lnSpc>
              <a:buFont typeface="Wingdings" panose="05000000000000000000" pitchFamily="2" charset="2"/>
              <a:buNone/>
              <a:defRPr/>
            </a:pPr>
            <a:r>
              <a:rPr lang="zh-CN" altLang="en-US" sz="2800" b="1" smtClean="0">
                <a:latin typeface="楷体_GB2312" pitchFamily="49" charset="-122"/>
                <a:ea typeface="楷体_GB2312" pitchFamily="49" charset="-122"/>
              </a:rPr>
              <a:t>基本步骤为：</a:t>
            </a:r>
          </a:p>
          <a:p>
            <a:pPr eaLnBrk="1" hangingPunct="1">
              <a:lnSpc>
                <a:spcPct val="90000"/>
              </a:lnSpc>
              <a:buFont typeface="Wingdings" panose="05000000000000000000" pitchFamily="2" charset="2"/>
              <a:buNone/>
              <a:defRPr/>
            </a:pPr>
            <a:r>
              <a:rPr lang="en-US" altLang="zh-CN" sz="2800" b="1" smtClean="0">
                <a:latin typeface="楷体_GB2312" pitchFamily="49" charset="-122"/>
                <a:ea typeface="楷体_GB2312" pitchFamily="49" charset="-122"/>
              </a:rPr>
              <a:t>1.</a:t>
            </a:r>
            <a:r>
              <a:rPr lang="zh-CN" altLang="en-US" sz="2800" b="1" smtClean="0">
                <a:latin typeface="楷体_GB2312" pitchFamily="49" charset="-122"/>
                <a:ea typeface="楷体_GB2312" pitchFamily="49" charset="-122"/>
              </a:rPr>
              <a:t>蛋白质的分离：一般采用</a:t>
            </a:r>
            <a:r>
              <a:rPr lang="en-US" altLang="zh-CN" sz="2800" b="1" smtClean="0">
                <a:latin typeface="楷体_GB2312" pitchFamily="49" charset="-122"/>
                <a:ea typeface="楷体_GB2312" pitchFamily="49" charset="-122"/>
              </a:rPr>
              <a:t>SDS-PAGE</a:t>
            </a:r>
            <a:r>
              <a:rPr lang="zh-CN" altLang="en-US" sz="2800" b="1" smtClean="0">
                <a:latin typeface="楷体_GB2312" pitchFamily="49" charset="-122"/>
                <a:ea typeface="楷体_GB2312" pitchFamily="49" charset="-122"/>
              </a:rPr>
              <a:t>将蛋白质混合物分离开来。</a:t>
            </a:r>
          </a:p>
          <a:p>
            <a:pPr eaLnBrk="1" hangingPunct="1">
              <a:lnSpc>
                <a:spcPct val="90000"/>
              </a:lnSpc>
              <a:buFont typeface="Wingdings" panose="05000000000000000000" pitchFamily="2" charset="2"/>
              <a:buNone/>
              <a:defRPr/>
            </a:pPr>
            <a:r>
              <a:rPr lang="en-US" altLang="zh-CN" sz="2800" b="1" smtClean="0">
                <a:latin typeface="楷体_GB2312" pitchFamily="49" charset="-122"/>
                <a:ea typeface="楷体_GB2312" pitchFamily="49" charset="-122"/>
              </a:rPr>
              <a:t>2.</a:t>
            </a:r>
            <a:r>
              <a:rPr lang="zh-CN" altLang="en-US" sz="2800" b="1" smtClean="0">
                <a:latin typeface="楷体_GB2312" pitchFamily="49" charset="-122"/>
                <a:ea typeface="楷体_GB2312" pitchFamily="49" charset="-122"/>
              </a:rPr>
              <a:t>转膜：将分离的聚丙烯酰胺凝胶上的蛋白质转移到固相载体（例如硝酸纤维素薄膜、</a:t>
            </a:r>
            <a:r>
              <a:rPr lang="en-US" altLang="zh-CN" sz="2800" b="1" smtClean="0">
                <a:latin typeface="楷体_GB2312" pitchFamily="49" charset="-122"/>
                <a:ea typeface="楷体_GB2312" pitchFamily="49" charset="-122"/>
              </a:rPr>
              <a:t>PVDF</a:t>
            </a:r>
            <a:r>
              <a:rPr lang="zh-CN" altLang="en-US" sz="2800" b="1" smtClean="0">
                <a:latin typeface="楷体_GB2312" pitchFamily="49" charset="-122"/>
                <a:ea typeface="楷体_GB2312" pitchFamily="49" charset="-122"/>
              </a:rPr>
              <a:t>等）上。</a:t>
            </a:r>
          </a:p>
          <a:p>
            <a:pPr eaLnBrk="1" hangingPunct="1">
              <a:lnSpc>
                <a:spcPct val="90000"/>
              </a:lnSpc>
              <a:buFont typeface="Wingdings" panose="05000000000000000000" pitchFamily="2" charset="2"/>
              <a:buNone/>
              <a:defRPr/>
            </a:pPr>
            <a:r>
              <a:rPr lang="en-US" altLang="zh-CN" sz="2800" b="1" smtClean="0">
                <a:latin typeface="楷体_GB2312" pitchFamily="49" charset="-122"/>
                <a:ea typeface="楷体_GB2312" pitchFamily="49" charset="-122"/>
              </a:rPr>
              <a:t>3.</a:t>
            </a:r>
            <a:r>
              <a:rPr lang="zh-CN" altLang="en-US" sz="2800" b="1" smtClean="0">
                <a:latin typeface="楷体_GB2312" pitchFamily="49" charset="-122"/>
                <a:ea typeface="楷体_GB2312" pitchFamily="49" charset="-122"/>
              </a:rPr>
              <a:t>以固相载体上的要检测的某种蛋白质或多肽作为抗原（靶蛋白），与相应的抗体（第一抗体，针对靶蛋白）进行抗原</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抗体免疫反应。</a:t>
            </a:r>
          </a:p>
          <a:p>
            <a:pPr eaLnBrk="1" hangingPunct="1">
              <a:lnSpc>
                <a:spcPct val="90000"/>
              </a:lnSpc>
              <a:buFont typeface="Wingdings" panose="05000000000000000000" pitchFamily="2" charset="2"/>
              <a:buNone/>
              <a:defRPr/>
            </a:pPr>
            <a:r>
              <a:rPr lang="en-US" altLang="zh-CN" sz="2800" b="1" smtClean="0">
                <a:latin typeface="楷体_GB2312" pitchFamily="49" charset="-122"/>
                <a:ea typeface="楷体_GB2312" pitchFamily="49" charset="-122"/>
              </a:rPr>
              <a:t>4.</a:t>
            </a:r>
            <a:r>
              <a:rPr lang="zh-CN" altLang="en-US" sz="2800" b="1" smtClean="0">
                <a:latin typeface="楷体_GB2312" pitchFamily="49" charset="-122"/>
                <a:ea typeface="楷体_GB2312" pitchFamily="49" charset="-122"/>
              </a:rPr>
              <a:t>与酶或同位素标记的第二抗体起反应，经过底物显色或放射自显影以检测电泳分离的特定的蛋白成分。</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052"/>
          <p:cNvGraphicFramePr>
            <a:graphicFrameLocks noChangeAspect="1"/>
          </p:cNvGraphicFramePr>
          <p:nvPr/>
        </p:nvGraphicFramePr>
        <p:xfrm>
          <a:off x="179388" y="1216025"/>
          <a:ext cx="8713787" cy="3341688"/>
        </p:xfrm>
        <a:graphic>
          <a:graphicData uri="http://schemas.openxmlformats.org/presentationml/2006/ole">
            <mc:AlternateContent xmlns:mc="http://schemas.openxmlformats.org/markup-compatibility/2006">
              <mc:Choice xmlns:v="urn:schemas-microsoft-com:vml" Requires="v">
                <p:oleObj spid="_x0000_s47109" name="位图图像" r:id="rId3" imgW="5885714" imgH="2257740" progId="Paint.Picture">
                  <p:embed/>
                </p:oleObj>
              </mc:Choice>
              <mc:Fallback>
                <p:oleObj name="位图图像" r:id="rId3" imgW="5885714" imgH="2257740" progId="Paint.Picture">
                  <p:embed/>
                  <p:pic>
                    <p:nvPicPr>
                      <p:cNvPr id="0" name="Object 2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216025"/>
                        <a:ext cx="8713787" cy="334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7" name="Rectangle 2053"/>
          <p:cNvSpPr>
            <a:spLocks noChangeArrowheads="1"/>
          </p:cNvSpPr>
          <p:nvPr/>
        </p:nvSpPr>
        <p:spPr bwMode="auto">
          <a:xfrm>
            <a:off x="2484438" y="5280025"/>
            <a:ext cx="41767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ctr" eaLnBrk="1" hangingPunct="1">
              <a:spcBef>
                <a:spcPct val="0"/>
              </a:spcBef>
              <a:buClrTx/>
              <a:buSzTx/>
              <a:buFontTx/>
              <a:buNone/>
            </a:pPr>
            <a:r>
              <a:rPr lang="zh-CN" altLang="en-US" sz="2400">
                <a:latin typeface="楷体_GB2312" pitchFamily="49" charset="-122"/>
                <a:ea typeface="楷体_GB2312" pitchFamily="49" charset="-122"/>
              </a:rPr>
              <a:t>图</a:t>
            </a:r>
            <a:r>
              <a:rPr lang="en-US" altLang="zh-CN" sz="2400">
                <a:latin typeface="楷体_GB2312" pitchFamily="49" charset="-122"/>
                <a:ea typeface="楷体_GB2312" pitchFamily="49" charset="-122"/>
              </a:rPr>
              <a:t>9-1</a:t>
            </a:r>
            <a:r>
              <a:rPr lang="zh-CN" altLang="en-US" sz="2400">
                <a:latin typeface="楷体_GB2312" pitchFamily="49" charset="-122"/>
                <a:ea typeface="楷体_GB2312" pitchFamily="49" charset="-122"/>
              </a:rPr>
              <a:t>９  </a:t>
            </a:r>
            <a:r>
              <a:rPr lang="en-US" altLang="zh-CN" sz="2400">
                <a:latin typeface="楷体_GB2312" pitchFamily="49" charset="-122"/>
                <a:ea typeface="楷体_GB2312" pitchFamily="49" charset="-122"/>
              </a:rPr>
              <a:t>Western</a:t>
            </a:r>
            <a:r>
              <a:rPr lang="zh-CN" altLang="en-US" sz="2400">
                <a:latin typeface="楷体_GB2312" pitchFamily="49" charset="-122"/>
                <a:ea typeface="楷体_GB2312" pitchFamily="49" charset="-122"/>
              </a:rPr>
              <a:t>印迹流程图</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457200" y="390525"/>
            <a:ext cx="8229600" cy="539750"/>
          </a:xfrm>
        </p:spPr>
        <p:txBody>
          <a:bodyPr/>
          <a:lstStyle/>
          <a:p>
            <a:pPr eaLnBrk="1" hangingPunct="1"/>
            <a:r>
              <a:rPr lang="en-US" altLang="zh-CN" sz="2800" smtClean="0">
                <a:effectLst/>
                <a:latin typeface="楷体_GB2312" pitchFamily="49" charset="-122"/>
                <a:ea typeface="楷体_GB2312" pitchFamily="49" charset="-122"/>
              </a:rPr>
              <a:t>3. </a:t>
            </a:r>
            <a:r>
              <a:rPr lang="zh-CN" altLang="en-US" sz="2800" smtClean="0">
                <a:effectLst/>
                <a:latin typeface="楷体_GB2312" pitchFamily="49" charset="-122"/>
                <a:ea typeface="楷体_GB2312" pitchFamily="49" charset="-122"/>
              </a:rPr>
              <a:t>斑点杂交（</a:t>
            </a:r>
            <a:r>
              <a:rPr lang="en-US" altLang="zh-CN" sz="2800" smtClean="0">
                <a:effectLst/>
                <a:latin typeface="楷体_GB2312" pitchFamily="49" charset="-122"/>
                <a:ea typeface="楷体_GB2312" pitchFamily="49" charset="-122"/>
              </a:rPr>
              <a:t>dot-blot</a:t>
            </a:r>
            <a:r>
              <a:rPr lang="zh-CN" altLang="en-US" sz="2800" smtClean="0">
                <a:effectLst/>
                <a:latin typeface="楷体_GB2312" pitchFamily="49" charset="-122"/>
                <a:ea typeface="楷体_GB2312" pitchFamily="49" charset="-122"/>
              </a:rPr>
              <a:t>）与狭缝杂交</a:t>
            </a:r>
            <a:r>
              <a:rPr lang="en-US" altLang="zh-CN" sz="2800" smtClean="0">
                <a:effectLst/>
                <a:latin typeface="楷体_GB2312" pitchFamily="49" charset="-122"/>
                <a:ea typeface="楷体_GB2312" pitchFamily="49" charset="-122"/>
              </a:rPr>
              <a:t>(slot blot)</a:t>
            </a:r>
            <a:endParaRPr lang="zh-CN" altLang="en-US" sz="2800" smtClean="0">
              <a:effectLst/>
              <a:latin typeface="楷体_GB2312" pitchFamily="49" charset="-122"/>
              <a:ea typeface="楷体_GB2312" pitchFamily="49" charset="-122"/>
            </a:endParaRPr>
          </a:p>
        </p:txBody>
      </p:sp>
      <p:sp>
        <p:nvSpPr>
          <p:cNvPr id="401411" name="Rectangle 3"/>
          <p:cNvSpPr>
            <a:spLocks noGrp="1" noChangeArrowheads="1"/>
          </p:cNvSpPr>
          <p:nvPr>
            <p:ph type="body" idx="1"/>
          </p:nvPr>
        </p:nvSpPr>
        <p:spPr>
          <a:xfrm>
            <a:off x="457200" y="1089025"/>
            <a:ext cx="8229600" cy="5292725"/>
          </a:xfrm>
        </p:spPr>
        <p:txBody>
          <a:bodyPr/>
          <a:lstStyle/>
          <a:p>
            <a:pPr eaLnBrk="1" hangingPunct="1">
              <a:lnSpc>
                <a:spcPct val="110000"/>
              </a:lnSpc>
              <a:defRPr/>
            </a:pPr>
            <a:r>
              <a:rPr lang="zh-CN" altLang="en-US" sz="2400" b="1" smtClean="0">
                <a:latin typeface="楷体_GB2312" pitchFamily="49" charset="-122"/>
                <a:ea typeface="楷体_GB2312" pitchFamily="49" charset="-122"/>
              </a:rPr>
              <a:t>将</a:t>
            </a:r>
            <a:r>
              <a:rPr lang="en-US" altLang="zh-CN" sz="2400" b="1" smtClean="0">
                <a:latin typeface="楷体_GB2312" pitchFamily="49" charset="-122"/>
                <a:ea typeface="楷体_GB2312" pitchFamily="49" charset="-122"/>
              </a:rPr>
              <a:t>RNA</a:t>
            </a:r>
            <a:r>
              <a:rPr lang="zh-CN" altLang="en-US" sz="2400" b="1" smtClean="0">
                <a:latin typeface="楷体_GB2312" pitchFamily="49" charset="-122"/>
                <a:ea typeface="楷体_GB2312" pitchFamily="49" charset="-122"/>
              </a:rPr>
              <a:t>或</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变性后直接点样于硝酸纤维素膜或尼龙膜上</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再采用特定的探针进行杂交</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这种方法称为点杂交</a:t>
            </a:r>
            <a:r>
              <a:rPr lang="en-US" altLang="zh-CN" sz="2400" b="1" smtClean="0">
                <a:latin typeface="楷体_GB2312" pitchFamily="49" charset="-122"/>
                <a:ea typeface="楷体_GB2312" pitchFamily="49" charset="-122"/>
              </a:rPr>
              <a:t>(dot blotting)</a:t>
            </a:r>
            <a:r>
              <a:rPr lang="zh-CN" altLang="en-US" sz="2400" b="1" smtClean="0">
                <a:latin typeface="楷体_GB2312" pitchFamily="49" charset="-122"/>
                <a:ea typeface="楷体_GB2312" pitchFamily="49" charset="-122"/>
              </a:rPr>
              <a:t>。</a:t>
            </a:r>
          </a:p>
          <a:p>
            <a:pPr eaLnBrk="1" hangingPunct="1">
              <a:lnSpc>
                <a:spcPct val="110000"/>
              </a:lnSpc>
              <a:defRPr/>
            </a:pPr>
            <a:r>
              <a:rPr lang="zh-CN" altLang="en-US" sz="2400" b="1" smtClean="0">
                <a:latin typeface="楷体_GB2312" pitchFamily="49" charset="-122"/>
                <a:ea typeface="楷体_GB2312" pitchFamily="49" charset="-122"/>
              </a:rPr>
              <a:t>若采用狭缝点样器加样后杂交，则称为狭缝杂交</a:t>
            </a:r>
            <a:r>
              <a:rPr lang="en-US" altLang="zh-CN" sz="2400" b="1" smtClean="0">
                <a:latin typeface="楷体_GB2312" pitchFamily="49" charset="-122"/>
                <a:ea typeface="楷体_GB2312" pitchFamily="49" charset="-122"/>
              </a:rPr>
              <a:t>(slot blotting)。</a:t>
            </a:r>
          </a:p>
          <a:p>
            <a:pPr eaLnBrk="1" hangingPunct="1">
              <a:lnSpc>
                <a:spcPct val="110000"/>
              </a:lnSpc>
              <a:defRPr/>
            </a:pPr>
            <a:r>
              <a:rPr lang="zh-CN" altLang="en-US" sz="2400" b="1" smtClean="0">
                <a:latin typeface="楷体_GB2312" pitchFamily="49" charset="-122"/>
                <a:ea typeface="楷体_GB2312" pitchFamily="49" charset="-122"/>
              </a:rPr>
              <a:t>斑点杂交与狭缝杂交的区别是点样形状的不同</a:t>
            </a:r>
            <a:r>
              <a:rPr lang="en-US" altLang="zh-CN" sz="2400" b="1" smtClean="0">
                <a:latin typeface="楷体_GB2312" pitchFamily="49" charset="-122"/>
                <a:ea typeface="楷体_GB2312" pitchFamily="49" charset="-122"/>
              </a:rPr>
              <a:t>。</a:t>
            </a:r>
          </a:p>
          <a:p>
            <a:pPr eaLnBrk="1" hangingPunct="1">
              <a:lnSpc>
                <a:spcPct val="110000"/>
              </a:lnSpc>
              <a:defRPr/>
            </a:pPr>
            <a:r>
              <a:rPr lang="zh-CN" altLang="en-US" sz="2400" b="1" smtClean="0">
                <a:latin typeface="楷体_GB2312" pitchFamily="49" charset="-122"/>
                <a:ea typeface="楷体_GB2312" pitchFamily="49" charset="-122"/>
              </a:rPr>
              <a:t>斑点杂交和狭缝杂交都是将被检标本点到膜上</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烘烤固定。不需电泳和转膜过程，整个操作过程简便、快速。</a:t>
            </a:r>
          </a:p>
          <a:p>
            <a:pPr eaLnBrk="1" hangingPunct="1">
              <a:lnSpc>
                <a:spcPct val="110000"/>
              </a:lnSpc>
              <a:defRPr/>
            </a:pPr>
            <a:r>
              <a:rPr lang="zh-CN" altLang="en-US" sz="2400" b="1" smtClean="0">
                <a:latin typeface="楷体_GB2312" pitchFamily="49" charset="-122"/>
                <a:ea typeface="楷体_GB2312" pitchFamily="49" charset="-122"/>
              </a:rPr>
              <a:t>缺点是无法判断核酸片段的大小，也无法判断样品溶液中是否存在着不同的靶序列，多用作核酸定性或半定量分析，而且便于杂交条件的摸索。</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57200" y="838200"/>
            <a:ext cx="8229600" cy="5543550"/>
          </a:xfrm>
        </p:spPr>
        <p:txBody>
          <a:bodyPr/>
          <a:lstStyle/>
          <a:p>
            <a:pPr eaLnBrk="1" hangingPunct="1">
              <a:lnSpc>
                <a:spcPct val="110000"/>
              </a:lnSpc>
              <a:buClr>
                <a:schemeClr val="tx2"/>
              </a:buClr>
              <a:buFont typeface="Symbol" panose="05050102010706020507" pitchFamily="18" charset="2"/>
              <a:buNone/>
            </a:pPr>
            <a:r>
              <a:rPr lang="zh-CN" altLang="en-US" sz="3600" b="1" smtClean="0">
                <a:effectLst/>
                <a:latin typeface="楷体_GB2312" pitchFamily="49" charset="-122"/>
                <a:ea typeface="楷体_GB2312" pitchFamily="49" charset="-122"/>
              </a:rPr>
              <a:t>点杂交在疾病诊断中的应用：</a:t>
            </a:r>
          </a:p>
          <a:p>
            <a:pPr eaLnBrk="1" hangingPunct="1">
              <a:lnSpc>
                <a:spcPct val="110000"/>
              </a:lnSpc>
              <a:buClr>
                <a:schemeClr val="tx2"/>
              </a:buClr>
              <a:buFont typeface="Symbol" panose="05050102010706020507" pitchFamily="18" charset="2"/>
              <a:buChar char="¨"/>
            </a:pPr>
            <a:r>
              <a:rPr lang="zh-CN" altLang="en-US" sz="2400" b="1" smtClean="0">
                <a:effectLst/>
                <a:latin typeface="楷体_GB2312" pitchFamily="49" charset="-122"/>
                <a:ea typeface="楷体_GB2312" pitchFamily="49" charset="-122"/>
              </a:rPr>
              <a:t>当基因的突变部位和性质已完全明了时，根据已知的基因突变位点的核苷酸序列，人工合成两种寡核苷酸探针：一种与正常基因序列完全一致，能与之稳定地杂交，但不能与突变基因序列杂交；另一种与突变基因序列一致，能与突变基因序列稳定杂交，但不能与正常基因序列稳定杂交，从而检测受检者基因是否发生突变，以及是否有新的突变类型。这称为</a:t>
            </a:r>
            <a:r>
              <a:rPr lang="zh-CN" altLang="en-US" sz="2400" b="1" u="sng" smtClean="0">
                <a:effectLst/>
                <a:latin typeface="楷体_GB2312" pitchFamily="49" charset="-122"/>
                <a:ea typeface="楷体_GB2312" pitchFamily="49" charset="-122"/>
              </a:rPr>
              <a:t>等位基因特异性点杂交（</a:t>
            </a:r>
            <a:r>
              <a:rPr lang="en-US" altLang="zh-CN" sz="2400" b="1" u="sng" smtClean="0">
                <a:effectLst/>
                <a:latin typeface="楷体_GB2312" pitchFamily="49" charset="-122"/>
                <a:ea typeface="楷体_GB2312" pitchFamily="49" charset="-122"/>
              </a:rPr>
              <a:t>Allele-specific oligonucleotide</a:t>
            </a:r>
            <a:r>
              <a:rPr lang="zh-CN" altLang="en-US" sz="2400" b="1" u="sng" smtClean="0">
                <a:effectLst/>
                <a:latin typeface="楷体_GB2312" pitchFamily="49" charset="-122"/>
                <a:ea typeface="楷体_GB2312" pitchFamily="49" charset="-122"/>
              </a:rPr>
              <a:t>，</a:t>
            </a:r>
            <a:r>
              <a:rPr lang="en-US" altLang="zh-CN" sz="2400" b="1" u="sng" smtClean="0">
                <a:effectLst/>
                <a:latin typeface="楷体_GB2312" pitchFamily="49" charset="-122"/>
                <a:ea typeface="楷体_GB2312" pitchFamily="49" charset="-122"/>
              </a:rPr>
              <a:t>ASO</a:t>
            </a:r>
            <a:r>
              <a:rPr lang="zh-CN" altLang="en-US" sz="2400" b="1" u="sng" smtClean="0">
                <a:effectLst/>
                <a:latin typeface="楷体_GB2312" pitchFamily="49" charset="-122"/>
                <a:ea typeface="楷体_GB2312" pitchFamily="49" charset="-122"/>
              </a:rPr>
              <a:t>）</a:t>
            </a:r>
            <a:r>
              <a:rPr lang="zh-CN" altLang="en-US" sz="2400" b="1" smtClean="0">
                <a:effectLst/>
                <a:latin typeface="楷体_GB2312" pitchFamily="49" charset="-122"/>
                <a:ea typeface="楷体_GB2312" pitchFamily="49" charset="-122"/>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rrowheads="1"/>
          </p:cNvSpPr>
          <p:nvPr>
            <p:ph type="title"/>
          </p:nvPr>
        </p:nvSpPr>
        <p:spPr>
          <a:xfrm>
            <a:off x="457200" y="549275"/>
            <a:ext cx="8229600" cy="1143000"/>
          </a:xfrm>
        </p:spPr>
        <p:txBody>
          <a:bodyPr/>
          <a:lstStyle/>
          <a:p>
            <a:pPr algn="l" eaLnBrk="1" hangingPunct="1">
              <a:defRPr/>
            </a:pPr>
            <a:r>
              <a:rPr lang="zh-CN" altLang="en-US" sz="3200" smtClean="0">
                <a:latin typeface="楷体_GB2312" pitchFamily="49" charset="-122"/>
                <a:ea typeface="楷体_GB2312" pitchFamily="49" charset="-122"/>
              </a:rPr>
              <a:t>一、核酸的变性与复性</a:t>
            </a:r>
          </a:p>
        </p:txBody>
      </p:sp>
      <p:sp>
        <p:nvSpPr>
          <p:cNvPr id="13315" name="Rectangle 3"/>
          <p:cNvSpPr>
            <a:spLocks noGrp="1" noChangeArrowheads="1"/>
          </p:cNvSpPr>
          <p:nvPr>
            <p:ph type="body" idx="1"/>
          </p:nvPr>
        </p:nvSpPr>
        <p:spPr>
          <a:xfrm>
            <a:off x="450850" y="1484313"/>
            <a:ext cx="7775575" cy="2160587"/>
          </a:xfrm>
        </p:spPr>
        <p:txBody>
          <a:bodyPr/>
          <a:lstStyle/>
          <a:p>
            <a:pPr eaLnBrk="1" hangingPunct="1"/>
            <a:r>
              <a:rPr lang="zh-CN" altLang="en-US" sz="2400" b="1" smtClean="0">
                <a:effectLst/>
                <a:latin typeface="楷体_GB2312" pitchFamily="49" charset="-122"/>
                <a:ea typeface="楷体_GB2312" pitchFamily="49" charset="-122"/>
              </a:rPr>
              <a:t>（一）变性</a:t>
            </a:r>
          </a:p>
          <a:p>
            <a:pPr lvl="1" eaLnBrk="1" hangingPunct="1"/>
            <a:r>
              <a:rPr lang="zh-CN" altLang="en-US" sz="2400" b="1" smtClean="0">
                <a:effectLst/>
                <a:latin typeface="楷体_GB2312" pitchFamily="49" charset="-122"/>
                <a:ea typeface="楷体_GB2312" pitchFamily="49" charset="-122"/>
              </a:rPr>
              <a:t>当有酸、碱、热及某些变性剂（如尿素、乙醇、甲酰胺、胍等）等变性因素存在时，</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分子双链间的氢键断裂，解离成两条无规则的卷曲状单链</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此现象称为变性（</a:t>
            </a:r>
            <a:r>
              <a:rPr lang="en-US" altLang="zh-CN" sz="2400" b="1" smtClean="0">
                <a:effectLst/>
                <a:latin typeface="楷体_GB2312" pitchFamily="49" charset="-122"/>
                <a:ea typeface="楷体_GB2312" pitchFamily="49" charset="-122"/>
              </a:rPr>
              <a:t>denaturation）。</a:t>
            </a:r>
            <a:endParaRPr lang="zh-CN" altLang="en-US" sz="2400" b="1" smtClean="0">
              <a:effectLst/>
              <a:latin typeface="楷体_GB2312" pitchFamily="49" charset="-122"/>
              <a:ea typeface="楷体_GB2312" pitchFamily="49" charset="-122"/>
            </a:endParaRPr>
          </a:p>
          <a:p>
            <a:pPr lvl="1" eaLnBrk="1" hangingPunct="1"/>
            <a:endParaRPr lang="zh-CN" altLang="en-US" sz="2400" b="1" smtClean="0">
              <a:effectLst/>
              <a:latin typeface="楷体_GB2312" pitchFamily="49" charset="-122"/>
              <a:ea typeface="楷体_GB2312" pitchFamily="49" charset="-122"/>
            </a:endParaRPr>
          </a:p>
        </p:txBody>
      </p:sp>
      <p:pic>
        <p:nvPicPr>
          <p:cNvPr id="13316" name="Picture 1026" descr="DNA-denature"/>
          <p:cNvPicPr>
            <a:picLocks noChangeAspect="1" noChangeArrowheads="1"/>
          </p:cNvPicPr>
          <p:nvPr/>
        </p:nvPicPr>
        <p:blipFill>
          <a:blip r:embed="rId2">
            <a:extLst>
              <a:ext uri="{28A0092B-C50C-407E-A947-70E740481C1C}">
                <a14:useLocalDpi xmlns:a14="http://schemas.microsoft.com/office/drawing/2010/main" val="0"/>
              </a:ext>
            </a:extLst>
          </a:blip>
          <a:srcRect l="3114" t="6758" r="36145" b="7649"/>
          <a:stretch>
            <a:fillRect/>
          </a:stretch>
        </p:blipFill>
        <p:spPr bwMode="auto">
          <a:xfrm>
            <a:off x="2843213" y="3644900"/>
            <a:ext cx="2820987"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19063" y="6007100"/>
            <a:ext cx="60372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ctr" eaLnBrk="1" hangingPunct="1">
              <a:spcBef>
                <a:spcPct val="50000"/>
              </a:spcBef>
              <a:buClr>
                <a:schemeClr val="tx2"/>
              </a:buClr>
              <a:buSzPct val="90000"/>
              <a:buFont typeface="Symbol" panose="05050102010706020507" pitchFamily="18" charset="2"/>
              <a:buNone/>
            </a:pPr>
            <a:r>
              <a:rPr lang="en-US" altLang="zh-CN" sz="2400">
                <a:latin typeface="楷体_GB2312" pitchFamily="49" charset="-122"/>
                <a:ea typeface="楷体_GB2312" pitchFamily="49" charset="-122"/>
              </a:rPr>
              <a:t>ASO</a:t>
            </a:r>
            <a:r>
              <a:rPr lang="zh-CN" altLang="en-US" sz="2400">
                <a:latin typeface="楷体_GB2312" pitchFamily="49" charset="-122"/>
                <a:ea typeface="楷体_GB2312" pitchFamily="49" charset="-122"/>
              </a:rPr>
              <a:t>点杂交检测镰刀形细胞基因突变</a:t>
            </a:r>
          </a:p>
        </p:txBody>
      </p:sp>
      <p:sp>
        <p:nvSpPr>
          <p:cNvPr id="50179" name="Text Box 5"/>
          <p:cNvSpPr txBox="1">
            <a:spLocks noChangeArrowheads="1"/>
          </p:cNvSpPr>
          <p:nvPr/>
        </p:nvSpPr>
        <p:spPr bwMode="auto">
          <a:xfrm>
            <a:off x="6140450" y="622300"/>
            <a:ext cx="2784475" cy="488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eaLnBrk="1" hangingPunct="1">
              <a:buClr>
                <a:schemeClr val="tx2"/>
              </a:buClr>
              <a:buSzPct val="90000"/>
              <a:buFont typeface="Symbol" panose="05050102010706020507" pitchFamily="18" charset="2"/>
              <a:buNone/>
            </a:pPr>
            <a:r>
              <a:rPr lang="zh-CN" altLang="en-US" sz="1600">
                <a:latin typeface="楷体_GB2312" pitchFamily="49" charset="-122"/>
                <a:ea typeface="楷体_GB2312" pitchFamily="49" charset="-122"/>
              </a:rPr>
              <a:t>经典案例分析 　　</a:t>
            </a:r>
          </a:p>
          <a:p>
            <a:pPr eaLnBrk="1" hangingPunct="1">
              <a:buClr>
                <a:schemeClr val="tx2"/>
              </a:buClr>
              <a:buSzPct val="90000"/>
              <a:buFont typeface="Symbol" panose="05050102010706020507" pitchFamily="18" charset="2"/>
              <a:buChar char="¨"/>
            </a:pPr>
            <a:r>
              <a:rPr lang="zh-CN" altLang="en-US" sz="1600">
                <a:latin typeface="楷体_GB2312" pitchFamily="49" charset="-122"/>
                <a:ea typeface="楷体_GB2312" pitchFamily="49" charset="-122"/>
              </a:rPr>
              <a:t>镰刀状细胞贫血的基因突变的检测</a:t>
            </a:r>
          </a:p>
          <a:p>
            <a:pPr eaLnBrk="1" hangingPunct="1">
              <a:buClr>
                <a:schemeClr val="tx2"/>
              </a:buClr>
              <a:buSzPct val="90000"/>
              <a:buFont typeface="Symbol" panose="05050102010706020507" pitchFamily="18" charset="2"/>
              <a:buChar char="¨"/>
            </a:pPr>
            <a:r>
              <a:rPr lang="zh-CN" altLang="en-US" sz="1600">
                <a:latin typeface="楷体_GB2312" pitchFamily="49" charset="-122"/>
                <a:ea typeface="楷体_GB2312" pitchFamily="49" charset="-122"/>
              </a:rPr>
              <a:t>镰刀状细胞贫血的基因突变可以通过</a:t>
            </a:r>
            <a:r>
              <a:rPr lang="en-US" altLang="zh-CN" sz="1600">
                <a:latin typeface="楷体_GB2312" pitchFamily="49" charset="-122"/>
                <a:ea typeface="楷体_GB2312" pitchFamily="49" charset="-122"/>
              </a:rPr>
              <a:t>ASO</a:t>
            </a:r>
            <a:r>
              <a:rPr lang="zh-CN" altLang="en-US" sz="1600">
                <a:latin typeface="楷体_GB2312" pitchFamily="49" charset="-122"/>
                <a:ea typeface="楷体_GB2312" pitchFamily="49" charset="-122"/>
              </a:rPr>
              <a:t>点杂交进行检测。合成两种寡核苷酸探针</a:t>
            </a:r>
            <a:r>
              <a:rPr lang="en-US" altLang="zh-CN" sz="1600">
                <a:latin typeface="楷体_GB2312" pitchFamily="49" charset="-122"/>
                <a:ea typeface="楷体_GB2312" pitchFamily="49" charset="-122"/>
              </a:rPr>
              <a:t>βA-ASO</a:t>
            </a:r>
            <a:r>
              <a:rPr lang="zh-CN" altLang="en-US" sz="1600">
                <a:latin typeface="楷体_GB2312" pitchFamily="49" charset="-122"/>
                <a:ea typeface="楷体_GB2312" pitchFamily="49" charset="-122"/>
              </a:rPr>
              <a:t>（正常</a:t>
            </a:r>
            <a:r>
              <a:rPr lang="en-US" altLang="zh-CN" sz="1600">
                <a:latin typeface="楷体_GB2312" pitchFamily="49" charset="-122"/>
                <a:ea typeface="楷体_GB2312" pitchFamily="49" charset="-122"/>
              </a:rPr>
              <a:t>βA-</a:t>
            </a:r>
            <a:r>
              <a:rPr lang="zh-CN" altLang="en-US" sz="1600">
                <a:latin typeface="楷体_GB2312" pitchFamily="49" charset="-122"/>
                <a:ea typeface="楷体_GB2312" pitchFamily="49" charset="-122"/>
              </a:rPr>
              <a:t>珠蛋白等位基因探针）和</a:t>
            </a:r>
            <a:r>
              <a:rPr lang="en-US" altLang="zh-CN" sz="1600">
                <a:latin typeface="楷体_GB2312" pitchFamily="49" charset="-122"/>
                <a:ea typeface="楷体_GB2312" pitchFamily="49" charset="-122"/>
              </a:rPr>
              <a:t>βS-ASO</a:t>
            </a:r>
            <a:r>
              <a:rPr lang="zh-CN" altLang="en-US" sz="1600">
                <a:latin typeface="楷体_GB2312" pitchFamily="49" charset="-122"/>
                <a:ea typeface="楷体_GB2312" pitchFamily="49" charset="-122"/>
              </a:rPr>
              <a:t>（镰刀状细胞</a:t>
            </a:r>
            <a:r>
              <a:rPr lang="en-US" altLang="zh-CN" sz="1600">
                <a:latin typeface="楷体_GB2312" pitchFamily="49" charset="-122"/>
                <a:ea typeface="楷体_GB2312" pitchFamily="49" charset="-122"/>
              </a:rPr>
              <a:t>βS-</a:t>
            </a:r>
            <a:r>
              <a:rPr lang="zh-CN" altLang="en-US" sz="1600">
                <a:latin typeface="楷体_GB2312" pitchFamily="49" charset="-122"/>
                <a:ea typeface="楷体_GB2312" pitchFamily="49" charset="-122"/>
              </a:rPr>
              <a:t>珠蛋白等位基因探针），两种探针的长度都是</a:t>
            </a:r>
            <a:r>
              <a:rPr lang="en-US" altLang="zh-CN" sz="1600">
                <a:latin typeface="楷体_GB2312" pitchFamily="49" charset="-122"/>
                <a:ea typeface="楷体_GB2312" pitchFamily="49" charset="-122"/>
              </a:rPr>
              <a:t>19</a:t>
            </a:r>
            <a:r>
              <a:rPr lang="zh-CN" altLang="en-US" sz="1600">
                <a:latin typeface="楷体_GB2312" pitchFamily="49" charset="-122"/>
                <a:ea typeface="楷体_GB2312" pitchFamily="49" charset="-122"/>
              </a:rPr>
              <a:t>个核苷酸，序列为镰刀形细胞突变位点前后各</a:t>
            </a:r>
            <a:r>
              <a:rPr lang="en-US" altLang="zh-CN" sz="1600">
                <a:latin typeface="楷体_GB2312" pitchFamily="49" charset="-122"/>
                <a:ea typeface="楷体_GB2312" pitchFamily="49" charset="-122"/>
              </a:rPr>
              <a:t>9</a:t>
            </a:r>
            <a:r>
              <a:rPr lang="zh-CN" altLang="en-US" sz="1600">
                <a:latin typeface="楷体_GB2312" pitchFamily="49" charset="-122"/>
                <a:ea typeface="楷体_GB2312" pitchFamily="49" charset="-122"/>
              </a:rPr>
              <a:t>个核苷酸。 </a:t>
            </a:r>
          </a:p>
          <a:p>
            <a:pPr eaLnBrk="1" hangingPunct="1">
              <a:buClr>
                <a:schemeClr val="tx2"/>
              </a:buClr>
              <a:buSzPct val="90000"/>
              <a:buFont typeface="Symbol" panose="05050102010706020507" pitchFamily="18" charset="2"/>
              <a:buChar char="¨"/>
            </a:pPr>
            <a:r>
              <a:rPr lang="zh-CN" altLang="en-US" sz="1600">
                <a:latin typeface="楷体_GB2312" pitchFamily="49" charset="-122"/>
                <a:ea typeface="楷体_GB2312" pitchFamily="49" charset="-122"/>
              </a:rPr>
              <a:t>检测结果：用</a:t>
            </a:r>
            <a:r>
              <a:rPr lang="en-US" altLang="zh-CN" sz="1600">
                <a:latin typeface="楷体_GB2312" pitchFamily="49" charset="-122"/>
                <a:ea typeface="楷体_GB2312" pitchFamily="49" charset="-122"/>
              </a:rPr>
              <a:t>βA-ASO</a:t>
            </a:r>
            <a:r>
              <a:rPr lang="zh-CN" altLang="en-US" sz="1600">
                <a:latin typeface="楷体_GB2312" pitchFamily="49" charset="-122"/>
                <a:ea typeface="楷体_GB2312" pitchFamily="49" charset="-122"/>
              </a:rPr>
              <a:t>探针检测，正常和杂合子个体标本呈阳性；用</a:t>
            </a:r>
            <a:r>
              <a:rPr lang="en-US" altLang="zh-CN" sz="1600">
                <a:latin typeface="楷体_GB2312" pitchFamily="49" charset="-122"/>
                <a:ea typeface="楷体_GB2312" pitchFamily="49" charset="-122"/>
              </a:rPr>
              <a:t>βS-ASO</a:t>
            </a:r>
            <a:r>
              <a:rPr lang="zh-CN" altLang="en-US" sz="1600">
                <a:latin typeface="楷体_GB2312" pitchFamily="49" charset="-122"/>
                <a:ea typeface="楷体_GB2312" pitchFamily="49" charset="-122"/>
              </a:rPr>
              <a:t>探针检测，杂合子和纯合子个体标本呈阳性。</a:t>
            </a:r>
          </a:p>
        </p:txBody>
      </p:sp>
      <p:pic>
        <p:nvPicPr>
          <p:cNvPr id="501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609600"/>
            <a:ext cx="6157913" cy="51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Rot="1" noChangeArrowheads="1"/>
          </p:cNvSpPr>
          <p:nvPr>
            <p:ph type="title"/>
          </p:nvPr>
        </p:nvSpPr>
        <p:spPr>
          <a:xfrm>
            <a:off x="814388" y="692150"/>
            <a:ext cx="7794625" cy="989013"/>
          </a:xfrm>
        </p:spPr>
        <p:txBody>
          <a:bodyPr/>
          <a:lstStyle/>
          <a:p>
            <a:pPr algn="l" eaLnBrk="1" hangingPunct="1"/>
            <a:r>
              <a:rPr lang="zh-CN" altLang="en-US" sz="2800" smtClean="0">
                <a:effectLst/>
                <a:latin typeface="楷体_GB2312" pitchFamily="49" charset="-122"/>
                <a:ea typeface="楷体_GB2312" pitchFamily="49" charset="-122"/>
              </a:rPr>
              <a:t>二、核酸原位杂交</a:t>
            </a:r>
          </a:p>
        </p:txBody>
      </p:sp>
      <p:sp>
        <p:nvSpPr>
          <p:cNvPr id="51203" name="Rectangle 1027"/>
          <p:cNvSpPr>
            <a:spLocks noGrp="1" noChangeArrowheads="1"/>
          </p:cNvSpPr>
          <p:nvPr>
            <p:ph type="body" idx="1"/>
          </p:nvPr>
        </p:nvSpPr>
        <p:spPr>
          <a:xfrm>
            <a:off x="838200" y="2016125"/>
            <a:ext cx="7770813" cy="4111625"/>
          </a:xfrm>
        </p:spPr>
        <p:txBody>
          <a:bodyPr/>
          <a:lstStyle/>
          <a:p>
            <a:pPr eaLnBrk="1" hangingPunct="1">
              <a:lnSpc>
                <a:spcPct val="120000"/>
              </a:lnSpc>
            </a:pPr>
            <a:r>
              <a:rPr lang="zh-CN" altLang="en-US" sz="2400" b="1" smtClean="0">
                <a:effectLst/>
                <a:latin typeface="楷体_GB2312" pitchFamily="49" charset="-122"/>
                <a:ea typeface="楷体_GB2312" pitchFamily="49" charset="-122"/>
              </a:rPr>
              <a:t>原位杂交是将核酸分子杂交技术与组织细胞化学和免疫组织化学结合起来的一种杂交方法，其基本原理及探针的标记方法与传统核酸分子杂交技术相同，不同之处是原位杂交可以确定与探针互补的核酸序列在细胞内的空间位置，这一技术为研究单一细胞中</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和编码各种蛋白质、多肽的相应</a:t>
            </a:r>
            <a:r>
              <a:rPr lang="en-US" altLang="zh-CN" sz="2400" b="1" smtClean="0">
                <a:effectLst/>
                <a:latin typeface="楷体_GB2312" pitchFamily="49" charset="-122"/>
                <a:ea typeface="楷体_GB2312" pitchFamily="49" charset="-122"/>
              </a:rPr>
              <a:t>mRNA</a:t>
            </a:r>
            <a:r>
              <a:rPr lang="zh-CN" altLang="en-US" sz="2400" b="1" smtClean="0">
                <a:effectLst/>
                <a:latin typeface="楷体_GB2312" pitchFamily="49" charset="-122"/>
                <a:ea typeface="楷体_GB2312" pitchFamily="49" charset="-122"/>
              </a:rPr>
              <a:t>的定位提供了手段，为从分子水平研究细胞内基因表达及有关基因调控提供了有效的工具。</a:t>
            </a:r>
            <a:endParaRPr lang="en-US" altLang="zh-CN" sz="2400" b="1" smtClean="0">
              <a:effectLst/>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457200" y="533400"/>
            <a:ext cx="8229600" cy="5559425"/>
          </a:xfrm>
        </p:spPr>
        <p:txBody>
          <a:bodyPr/>
          <a:lstStyle/>
          <a:p>
            <a:pPr eaLnBrk="1" hangingPunct="1">
              <a:lnSpc>
                <a:spcPct val="120000"/>
              </a:lnSpc>
              <a:buFont typeface="Wingdings" panose="05000000000000000000" pitchFamily="2" charset="2"/>
              <a:buNone/>
            </a:pPr>
            <a:r>
              <a:rPr lang="zh-CN" altLang="en-US" sz="2800" b="1" smtClean="0">
                <a:effectLst/>
                <a:latin typeface="楷体_GB2312" pitchFamily="49" charset="-122"/>
                <a:ea typeface="楷体_GB2312" pitchFamily="49" charset="-122"/>
              </a:rPr>
              <a:t>（一）原位杂交的原理与基本步骤</a:t>
            </a:r>
          </a:p>
          <a:p>
            <a:pPr eaLnBrk="1" hangingPunct="1">
              <a:lnSpc>
                <a:spcPct val="120000"/>
              </a:lnSpc>
              <a:buFont typeface="Wingdings" panose="05000000000000000000" pitchFamily="2" charset="2"/>
              <a:buNone/>
            </a:pPr>
            <a:r>
              <a:rPr lang="zh-CN" altLang="en-US" sz="2800" b="1" smtClean="0">
                <a:effectLst/>
                <a:latin typeface="楷体_GB2312" pitchFamily="49" charset="-122"/>
                <a:ea typeface="楷体_GB2312" pitchFamily="49" charset="-122"/>
              </a:rPr>
              <a:t>  </a:t>
            </a:r>
            <a:r>
              <a:rPr lang="zh-CN" altLang="en-US" sz="2400" b="1" smtClean="0">
                <a:effectLst/>
                <a:latin typeface="楷体_GB2312" pitchFamily="49" charset="-122"/>
                <a:ea typeface="楷体_GB2312" pitchFamily="49" charset="-122"/>
              </a:rPr>
              <a:t>原位杂交属于固相核酸分子杂交的范畴，但它与固相核酸分子杂交中的任何其它一种核酸分子杂交技术都不同。</a:t>
            </a:r>
          </a:p>
          <a:p>
            <a:pPr lvl="1" eaLnBrk="1" hangingPunct="1">
              <a:lnSpc>
                <a:spcPct val="120000"/>
              </a:lnSpc>
            </a:pPr>
            <a:r>
              <a:rPr lang="zh-CN" altLang="en-US" sz="2400" b="1" smtClean="0">
                <a:effectLst/>
                <a:latin typeface="楷体_GB2312" pitchFamily="49" charset="-122"/>
                <a:ea typeface="楷体_GB2312" pitchFamily="49" charset="-122"/>
              </a:rPr>
              <a:t>与菌落原位杂交不同</a:t>
            </a:r>
            <a:r>
              <a:rPr lang="en-US" altLang="zh-CN" sz="2400" b="1" smtClean="0">
                <a:effectLst/>
                <a:latin typeface="楷体_GB2312" pitchFamily="49" charset="-122"/>
                <a:ea typeface="楷体_GB2312" pitchFamily="49" charset="-122"/>
              </a:rPr>
              <a:t>,</a:t>
            </a:r>
            <a:r>
              <a:rPr lang="zh-CN" altLang="en-US" sz="2400" b="1" smtClean="0">
                <a:effectLst/>
                <a:latin typeface="楷体_GB2312" pitchFamily="49" charset="-122"/>
                <a:ea typeface="楷体_GB2312" pitchFamily="49" charset="-122"/>
              </a:rPr>
              <a:t>菌落原位杂交需裂解细菌释出</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，然后进行杂交</a:t>
            </a:r>
            <a:r>
              <a:rPr lang="en-US" altLang="zh-CN" sz="2400" b="1" smtClean="0">
                <a:effectLst/>
                <a:latin typeface="楷体_GB2312" pitchFamily="49" charset="-122"/>
                <a:ea typeface="楷体_GB2312" pitchFamily="49" charset="-122"/>
              </a:rPr>
              <a:t>。</a:t>
            </a:r>
          </a:p>
          <a:p>
            <a:pPr lvl="1" eaLnBrk="1" hangingPunct="1">
              <a:lnSpc>
                <a:spcPct val="120000"/>
              </a:lnSpc>
            </a:pPr>
            <a:r>
              <a:rPr lang="en-US" altLang="zh-CN" sz="2400" b="1" smtClean="0">
                <a:effectLst/>
                <a:latin typeface="楷体_GB2312" pitchFamily="49" charset="-122"/>
                <a:ea typeface="楷体_GB2312" pitchFamily="49" charset="-122"/>
              </a:rPr>
              <a:t>Southern</a:t>
            </a:r>
            <a:r>
              <a:rPr lang="zh-CN" altLang="en-US" sz="2400" b="1" smtClean="0">
                <a:effectLst/>
                <a:latin typeface="楷体_GB2312" pitchFamily="49" charset="-122"/>
                <a:ea typeface="楷体_GB2312" pitchFamily="49" charset="-122"/>
              </a:rPr>
              <a:t>印迹杂交法是鉴定</a:t>
            </a:r>
            <a:r>
              <a:rPr lang="en-US" altLang="zh-CN" sz="2400" b="1" smtClean="0">
                <a:effectLst/>
                <a:latin typeface="楷体_GB2312" pitchFamily="49" charset="-122"/>
                <a:ea typeface="楷体_GB2312" pitchFamily="49" charset="-122"/>
              </a:rPr>
              <a:t>DNA</a:t>
            </a:r>
            <a:r>
              <a:rPr lang="zh-CN" altLang="en-US" sz="2400" b="1" smtClean="0">
                <a:effectLst/>
                <a:latin typeface="楷体_GB2312" pitchFamily="49" charset="-122"/>
                <a:ea typeface="楷体_GB2312" pitchFamily="49" charset="-122"/>
              </a:rPr>
              <a:t>中某一特定的基因片段；</a:t>
            </a:r>
            <a:r>
              <a:rPr lang="en-US" altLang="zh-CN" sz="2400" b="1" smtClean="0">
                <a:effectLst/>
                <a:latin typeface="楷体_GB2312" pitchFamily="49" charset="-122"/>
                <a:ea typeface="楷体_GB2312" pitchFamily="49" charset="-122"/>
              </a:rPr>
              <a:t>Northern</a:t>
            </a:r>
            <a:r>
              <a:rPr lang="zh-CN" altLang="en-US" sz="2400" b="1" smtClean="0">
                <a:effectLst/>
                <a:latin typeface="楷体_GB2312" pitchFamily="49" charset="-122"/>
                <a:ea typeface="楷体_GB2312" pitchFamily="49" charset="-122"/>
              </a:rPr>
              <a:t>印迹杂交法是用以检测某一特定的</a:t>
            </a:r>
            <a:r>
              <a:rPr lang="en-US" altLang="zh-CN" sz="2400" b="1" smtClean="0">
                <a:effectLst/>
                <a:latin typeface="楷体_GB2312" pitchFamily="49" charset="-122"/>
                <a:ea typeface="楷体_GB2312" pitchFamily="49" charset="-122"/>
              </a:rPr>
              <a:t>RNA</a:t>
            </a:r>
            <a:r>
              <a:rPr lang="zh-CN" altLang="en-US" sz="2400" b="1" smtClean="0">
                <a:effectLst/>
                <a:latin typeface="楷体_GB2312" pitchFamily="49" charset="-122"/>
                <a:ea typeface="楷体_GB2312" pitchFamily="49" charset="-122"/>
              </a:rPr>
              <a:t>片段。它们都只能证明该病原体、细胞或组织中是否存在待测的核酸而不能证明该核酸分子在细胞或组织中存在的部位。</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1027"/>
          <p:cNvSpPr>
            <a:spLocks noGrp="1" noChangeArrowheads="1"/>
          </p:cNvSpPr>
          <p:nvPr>
            <p:ph type="body" idx="1"/>
          </p:nvPr>
        </p:nvSpPr>
        <p:spPr>
          <a:xfrm>
            <a:off x="457200" y="1066800"/>
            <a:ext cx="8001000" cy="5099050"/>
          </a:xfrm>
        </p:spPr>
        <p:txBody>
          <a:bodyPr/>
          <a:lstStyle/>
          <a:p>
            <a:pPr lvl="1" eaLnBrk="1" hangingPunct="1">
              <a:lnSpc>
                <a:spcPct val="120000"/>
              </a:lnSpc>
              <a:defRPr/>
            </a:pPr>
            <a:r>
              <a:rPr lang="zh-CN" altLang="en-US" sz="2400" b="1" smtClean="0">
                <a:latin typeface="楷体_GB2312" pitchFamily="49" charset="-122"/>
                <a:ea typeface="楷体_GB2312" pitchFamily="49" charset="-122"/>
              </a:rPr>
              <a:t>原位杂交（</a:t>
            </a:r>
            <a:r>
              <a:rPr lang="en-US" altLang="zh-CN" sz="2400" b="1" smtClean="0">
                <a:latin typeface="楷体_GB2312" pitchFamily="49" charset="-122"/>
                <a:ea typeface="楷体_GB2312" pitchFamily="49" charset="-122"/>
              </a:rPr>
              <a:t>in situ hybridization</a:t>
            </a:r>
            <a:r>
              <a:rPr lang="zh-CN" altLang="en-US" sz="2400" b="1" smtClean="0">
                <a:latin typeface="楷体_GB2312" pitchFamily="49" charset="-122"/>
                <a:ea typeface="楷体_GB2312" pitchFamily="49" charset="-122"/>
              </a:rPr>
              <a:t>，</a:t>
            </a:r>
            <a:r>
              <a:rPr lang="en-US" altLang="zh-CN" sz="2400" b="1" smtClean="0">
                <a:latin typeface="楷体_GB2312" pitchFamily="49" charset="-122"/>
                <a:ea typeface="楷体_GB2312" pitchFamily="49" charset="-122"/>
              </a:rPr>
              <a:t>ISH</a:t>
            </a:r>
            <a:r>
              <a:rPr lang="zh-CN" altLang="en-US" sz="2400" b="1" smtClean="0">
                <a:latin typeface="楷体_GB2312" pitchFamily="49" charset="-122"/>
                <a:ea typeface="楷体_GB2312" pitchFamily="49" charset="-122"/>
              </a:rPr>
              <a:t>）是在保持细胞形态的条件下检测细胞内</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或</a:t>
            </a:r>
            <a:r>
              <a:rPr lang="en-US" altLang="zh-CN" sz="2400" b="1" smtClean="0">
                <a:latin typeface="楷体_GB2312" pitchFamily="49" charset="-122"/>
                <a:ea typeface="楷体_GB2312" pitchFamily="49" charset="-122"/>
              </a:rPr>
              <a:t>RNA</a:t>
            </a:r>
            <a:r>
              <a:rPr lang="zh-CN" altLang="en-US" sz="2400" b="1" smtClean="0">
                <a:latin typeface="楷体_GB2312" pitchFamily="49" charset="-122"/>
                <a:ea typeface="楷体_GB2312" pitchFamily="49" charset="-122"/>
              </a:rPr>
              <a:t>的定位。样本经适当处理后，使细胞通透性增加，让探针进入细胞内与组织细胞中待检测的核酸进行特异性结合形成杂交体，然后通过组织化学或免疫组织化学方法在被检测的核酸原位形成的杂交信号，在显微镜或电子显微镜下对待测核酸进行细胞内定位的方法。</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971550" y="5048250"/>
            <a:ext cx="69135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hlink"/>
              </a:buClr>
              <a:buSzPct val="70000"/>
              <a:buFont typeface="Wingdings" panose="05000000000000000000" pitchFamily="2" charset="2"/>
              <a:buChar char="n"/>
              <a:defRPr sz="3200">
                <a:solidFill>
                  <a:srgbClr val="FFFF69"/>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rgbClr val="FFFF69"/>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rgbClr val="FFFF69"/>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rgbClr val="FFFF69"/>
                </a:solidFill>
                <a:latin typeface="Garamond" panose="02020404030301010803" pitchFamily="18" charset="0"/>
                <a:ea typeface="宋体" panose="02010600030101010101" pitchFamily="2" charset="-122"/>
              </a:defRPr>
            </a:lvl9pPr>
          </a:lstStyle>
          <a:p>
            <a:pPr algn="ctr" eaLnBrk="1" hangingPunct="1">
              <a:spcBef>
                <a:spcPct val="50000"/>
              </a:spcBef>
              <a:buClr>
                <a:schemeClr val="tx2"/>
              </a:buClr>
              <a:buSzPct val="90000"/>
              <a:buFont typeface="Symbol" panose="05050102010706020507" pitchFamily="18" charset="2"/>
              <a:buNone/>
            </a:pPr>
            <a:r>
              <a:rPr lang="zh-CN" altLang="en-US" sz="2000">
                <a:latin typeface="楷体_GB2312" pitchFamily="49" charset="-122"/>
                <a:ea typeface="楷体_GB2312" pitchFamily="49" charset="-122"/>
              </a:rPr>
              <a:t>原位杂交原理示意图</a:t>
            </a:r>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8105775"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eaLnBrk="1" hangingPunct="1">
              <a:defRPr/>
            </a:pPr>
            <a:r>
              <a:rPr lang="zh-CN" altLang="en-US" sz="2000" dirty="0" smtClean="0">
                <a:latin typeface="+mn-ea"/>
                <a:ea typeface="+mn-ea"/>
              </a:rPr>
              <a:t>荧光原位杂交（</a:t>
            </a:r>
            <a:r>
              <a:rPr lang="en-US" altLang="zh-CN" sz="2000" dirty="0" smtClean="0">
                <a:latin typeface="+mn-ea"/>
                <a:ea typeface="+mn-ea"/>
              </a:rPr>
              <a:t>fluorescence in situ hybridization</a:t>
            </a:r>
            <a:r>
              <a:rPr lang="zh-CN" altLang="en-US" sz="2000" dirty="0" smtClean="0">
                <a:latin typeface="+mn-ea"/>
                <a:ea typeface="+mn-ea"/>
              </a:rPr>
              <a:t>），简称</a:t>
            </a:r>
            <a:r>
              <a:rPr lang="en-US" altLang="zh-CN" sz="2000" dirty="0" smtClean="0">
                <a:latin typeface="+mn-ea"/>
                <a:ea typeface="+mn-ea"/>
              </a:rPr>
              <a:t>FISH</a:t>
            </a:r>
            <a:r>
              <a:rPr lang="zh-CN" altLang="en-US" sz="2000" dirty="0" smtClean="0">
                <a:latin typeface="+mn-ea"/>
                <a:ea typeface="+mn-ea"/>
              </a:rPr>
              <a:t>。基本原理：应用荧光染料标记探针</a:t>
            </a:r>
            <a:r>
              <a:rPr lang="en-US" altLang="zh-CN" sz="2000" dirty="0" smtClean="0">
                <a:latin typeface="+mn-ea"/>
                <a:ea typeface="+mn-ea"/>
              </a:rPr>
              <a:t>DNA</a:t>
            </a:r>
            <a:r>
              <a:rPr lang="zh-CN" altLang="en-US" sz="2000" dirty="0" smtClean="0">
                <a:latin typeface="+mn-ea"/>
                <a:ea typeface="+mn-ea"/>
              </a:rPr>
              <a:t>，变性成单链后与变性后的染色体或细胞核靶</a:t>
            </a:r>
            <a:r>
              <a:rPr lang="en-US" altLang="zh-CN" sz="2000" dirty="0" smtClean="0">
                <a:latin typeface="+mn-ea"/>
                <a:ea typeface="+mn-ea"/>
              </a:rPr>
              <a:t>DNA</a:t>
            </a:r>
            <a:r>
              <a:rPr lang="zh-CN" altLang="en-US" sz="2000" dirty="0" smtClean="0">
                <a:latin typeface="+mn-ea"/>
                <a:ea typeface="+mn-ea"/>
              </a:rPr>
              <a:t>杂交，在荧光显微镜下观察并记录结果。</a:t>
            </a:r>
          </a:p>
        </p:txBody>
      </p:sp>
      <p:pic>
        <p:nvPicPr>
          <p:cNvPr id="55299"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622425"/>
            <a:ext cx="793115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354137"/>
          </a:xfrm>
        </p:spPr>
        <p:txBody>
          <a:bodyPr/>
          <a:lstStyle/>
          <a:p>
            <a:pPr algn="l">
              <a:defRPr/>
            </a:pPr>
            <a:r>
              <a:rPr lang="zh-CN" altLang="en-US" sz="1800" dirty="0" smtClean="0">
                <a:latin typeface="宋体" panose="02010600030101010101" pitchFamily="2" charset="-122"/>
              </a:rPr>
              <a:t>两条染色体之间发生的交错易位，</a:t>
            </a:r>
            <a:r>
              <a:rPr lang="en-US" altLang="zh-CN" sz="1800" dirty="0" smtClean="0">
                <a:latin typeface="宋体" panose="02010600030101010101" pitchFamily="2" charset="-122"/>
              </a:rPr>
              <a:t>9</a:t>
            </a:r>
            <a:r>
              <a:rPr lang="zh-CN" altLang="en-US" sz="1800" dirty="0" smtClean="0">
                <a:latin typeface="宋体" panose="02010600030101010101" pitchFamily="2" charset="-122"/>
              </a:rPr>
              <a:t>号染色体上的</a:t>
            </a:r>
            <a:r>
              <a:rPr lang="en-US" altLang="zh-CN" sz="1800" dirty="0" err="1" smtClean="0">
                <a:latin typeface="宋体" panose="02010600030101010101" pitchFamily="2" charset="-122"/>
              </a:rPr>
              <a:t>Abl</a:t>
            </a:r>
            <a:r>
              <a:rPr lang="zh-CN" altLang="en-US" sz="1800" dirty="0" smtClean="0">
                <a:latin typeface="宋体" panose="02010600030101010101" pitchFamily="2" charset="-122"/>
              </a:rPr>
              <a:t>基因，恰好与</a:t>
            </a:r>
            <a:r>
              <a:rPr lang="en-US" altLang="zh-CN" sz="1800" dirty="0" smtClean="0">
                <a:latin typeface="宋体" panose="02010600030101010101" pitchFamily="2" charset="-122"/>
              </a:rPr>
              <a:t>22</a:t>
            </a:r>
            <a:r>
              <a:rPr lang="zh-CN" altLang="en-US" sz="1800" dirty="0" smtClean="0">
                <a:latin typeface="宋体" panose="02010600030101010101" pitchFamily="2" charset="-122"/>
              </a:rPr>
              <a:t>号染色体上的</a:t>
            </a:r>
            <a:r>
              <a:rPr lang="en-US" altLang="zh-CN" sz="1800" dirty="0" smtClean="0">
                <a:latin typeface="宋体" panose="02010600030101010101" pitchFamily="2" charset="-122"/>
              </a:rPr>
              <a:t>BCR</a:t>
            </a:r>
            <a:r>
              <a:rPr lang="zh-CN" altLang="en-US" sz="1800" dirty="0" smtClean="0">
                <a:latin typeface="宋体" panose="02010600030101010101" pitchFamily="2" charset="-122"/>
              </a:rPr>
              <a:t>基因连到了一块，产生了一条</a:t>
            </a:r>
            <a:r>
              <a:rPr lang="en-US" altLang="zh-CN" sz="1800" dirty="0" smtClean="0">
                <a:latin typeface="宋体" panose="02010600030101010101" pitchFamily="2" charset="-122"/>
              </a:rPr>
              <a:t>BCR-</a:t>
            </a:r>
            <a:r>
              <a:rPr lang="en-US" altLang="zh-CN" sz="1800" dirty="0" err="1" smtClean="0">
                <a:latin typeface="宋体" panose="02010600030101010101" pitchFamily="2" charset="-122"/>
              </a:rPr>
              <a:t>Abl</a:t>
            </a:r>
            <a:r>
              <a:rPr lang="zh-CN" altLang="en-US" sz="1800" dirty="0" smtClean="0">
                <a:latin typeface="宋体" panose="02010600030101010101" pitchFamily="2" charset="-122"/>
              </a:rPr>
              <a:t>融合基因。这条融合基因编码了一种酪氨酸激酶。对常规酪氨酸激酶而言，它们的活性受到了严格的控制，不会突然失控；但</a:t>
            </a:r>
            <a:r>
              <a:rPr lang="en-US" altLang="zh-CN" sz="1800" dirty="0" smtClean="0">
                <a:latin typeface="宋体" panose="02010600030101010101" pitchFamily="2" charset="-122"/>
              </a:rPr>
              <a:t>BCR-</a:t>
            </a:r>
            <a:r>
              <a:rPr lang="en-US" altLang="zh-CN" sz="1800" dirty="0" err="1" smtClean="0">
                <a:latin typeface="宋体" panose="02010600030101010101" pitchFamily="2" charset="-122"/>
              </a:rPr>
              <a:t>Abl</a:t>
            </a:r>
            <a:r>
              <a:rPr lang="zh-CN" altLang="en-US" sz="1800" dirty="0" smtClean="0">
                <a:latin typeface="宋体" panose="02010600030101010101" pitchFamily="2" charset="-122"/>
              </a:rPr>
              <a:t>蛋白则不同。它不受其他分子的控制，一直处于活跃状态，导致不受控的细胞分裂，引起癌症。</a:t>
            </a:r>
            <a:endParaRPr lang="zh-CN" altLang="en-US" sz="1800" dirty="0">
              <a:latin typeface="宋体" panose="02010600030101010101" pitchFamily="2" charset="-122"/>
            </a:endParaRPr>
          </a:p>
        </p:txBody>
      </p:sp>
      <p:pic>
        <p:nvPicPr>
          <p:cNvPr id="56323"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743075"/>
            <a:ext cx="5040312"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3550" y="758825"/>
            <a:ext cx="8229600" cy="1143000"/>
          </a:xfrm>
        </p:spPr>
        <p:txBody>
          <a:bodyPr/>
          <a:lstStyle/>
          <a:p>
            <a:pPr algn="l" eaLnBrk="1" hangingPunct="1">
              <a:defRPr/>
            </a:pPr>
            <a:r>
              <a:rPr lang="zh-CN" altLang="en-US" sz="2000" dirty="0" smtClean="0">
                <a:latin typeface="宋体" panose="02010600030101010101" pitchFamily="2" charset="-122"/>
              </a:rPr>
              <a:t>以</a:t>
            </a:r>
            <a:r>
              <a:rPr lang="en-US" altLang="zh-CN" sz="2000" dirty="0" smtClean="0">
                <a:latin typeface="宋体" panose="02010600030101010101" pitchFamily="2" charset="-122"/>
              </a:rPr>
              <a:t>t(9;22)</a:t>
            </a:r>
            <a:r>
              <a:rPr lang="zh-CN" altLang="en-US" sz="2000" dirty="0" smtClean="0">
                <a:latin typeface="宋体" panose="02010600030101010101" pitchFamily="2" charset="-122"/>
              </a:rPr>
              <a:t>的</a:t>
            </a:r>
            <a:r>
              <a:rPr lang="en-US" altLang="zh-CN" sz="2000" dirty="0" smtClean="0">
                <a:latin typeface="宋体" panose="02010600030101010101" pitchFamily="2" charset="-122"/>
              </a:rPr>
              <a:t>BCR/ABL</a:t>
            </a:r>
            <a:r>
              <a:rPr lang="zh-CN" altLang="en-US" sz="2000" dirty="0" smtClean="0">
                <a:latin typeface="宋体" panose="02010600030101010101" pitchFamily="2" charset="-122"/>
              </a:rPr>
              <a:t>基因为例介绍：以橙色</a:t>
            </a:r>
            <a:r>
              <a:rPr lang="en-US" altLang="zh-CN" sz="2000" dirty="0" smtClean="0">
                <a:latin typeface="宋体" panose="02010600030101010101" pitchFamily="2" charset="-122"/>
              </a:rPr>
              <a:t>(Orange)</a:t>
            </a:r>
            <a:r>
              <a:rPr lang="zh-CN" altLang="en-US" sz="2000" dirty="0" smtClean="0">
                <a:latin typeface="宋体" panose="02010600030101010101" pitchFamily="2" charset="-122"/>
              </a:rPr>
              <a:t>探针标记</a:t>
            </a:r>
            <a:r>
              <a:rPr lang="en-US" altLang="zh-CN" sz="2000" dirty="0" smtClean="0">
                <a:latin typeface="宋体" panose="02010600030101010101" pitchFamily="2" charset="-122"/>
              </a:rPr>
              <a:t>9</a:t>
            </a:r>
            <a:r>
              <a:rPr lang="zh-CN" altLang="en-US" sz="2000" dirty="0" smtClean="0">
                <a:latin typeface="宋体" panose="02010600030101010101" pitchFamily="2" charset="-122"/>
              </a:rPr>
              <a:t>号染色体的</a:t>
            </a:r>
            <a:r>
              <a:rPr lang="en-US" altLang="zh-CN" sz="2000" dirty="0" smtClean="0">
                <a:latin typeface="宋体" panose="02010600030101010101" pitchFamily="2" charset="-122"/>
              </a:rPr>
              <a:t>ABL</a:t>
            </a:r>
            <a:r>
              <a:rPr lang="zh-CN" altLang="en-US" sz="2000" dirty="0" smtClean="0">
                <a:latin typeface="宋体" panose="02010600030101010101" pitchFamily="2" charset="-122"/>
              </a:rPr>
              <a:t>基因片段，以绿色</a:t>
            </a:r>
            <a:r>
              <a:rPr lang="en-US" altLang="zh-CN" sz="2000" dirty="0" smtClean="0">
                <a:latin typeface="宋体" panose="02010600030101010101" pitchFamily="2" charset="-122"/>
              </a:rPr>
              <a:t>(Green)</a:t>
            </a:r>
            <a:r>
              <a:rPr lang="zh-CN" altLang="en-US" sz="2000" dirty="0" smtClean="0">
                <a:latin typeface="宋体" panose="02010600030101010101" pitchFamily="2" charset="-122"/>
              </a:rPr>
              <a:t>探针标记</a:t>
            </a:r>
            <a:r>
              <a:rPr lang="en-US" altLang="zh-CN" sz="2000" dirty="0" smtClean="0">
                <a:latin typeface="宋体" panose="02010600030101010101" pitchFamily="2" charset="-122"/>
              </a:rPr>
              <a:t>22</a:t>
            </a:r>
            <a:r>
              <a:rPr lang="zh-CN" altLang="en-US" sz="2000" dirty="0" smtClean="0">
                <a:latin typeface="宋体" panose="02010600030101010101" pitchFamily="2" charset="-122"/>
              </a:rPr>
              <a:t>号染色体的</a:t>
            </a:r>
            <a:r>
              <a:rPr lang="en-US" altLang="zh-CN" sz="2000" dirty="0" smtClean="0">
                <a:latin typeface="宋体" panose="02010600030101010101" pitchFamily="2" charset="-122"/>
              </a:rPr>
              <a:t>BCR</a:t>
            </a:r>
            <a:r>
              <a:rPr lang="zh-CN" altLang="en-US" sz="2000" dirty="0" smtClean="0">
                <a:latin typeface="宋体" panose="02010600030101010101" pitchFamily="2" charset="-122"/>
              </a:rPr>
              <a:t>基因片段。</a:t>
            </a:r>
          </a:p>
        </p:txBody>
      </p:sp>
      <p:pic>
        <p:nvPicPr>
          <p:cNvPr id="57347"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474913"/>
            <a:ext cx="365442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479675"/>
            <a:ext cx="3529013"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250"/>
            <a:ext cx="8229600" cy="1143000"/>
          </a:xfrm>
        </p:spPr>
        <p:txBody>
          <a:bodyPr/>
          <a:lstStyle/>
          <a:p>
            <a:pPr algn="l" eaLnBrk="1" hangingPunct="1">
              <a:defRPr/>
            </a:pPr>
            <a:r>
              <a:rPr lang="zh-CN" altLang="en-US" sz="1800" dirty="0" smtClean="0"/>
              <a:t>当发生染色体易位的时候，断裂的标记有橙色、绿色的基因片段会融合在一起，人的肉眼看起来会为黄色，即为阳性信号。</a:t>
            </a:r>
          </a:p>
        </p:txBody>
      </p:sp>
      <p:pic>
        <p:nvPicPr>
          <p:cNvPr id="58371"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205038"/>
            <a:ext cx="71532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00013"/>
            <a:ext cx="572452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924175"/>
            <a:ext cx="57245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762000" y="1557338"/>
            <a:ext cx="7772400" cy="4111625"/>
          </a:xfrm>
        </p:spPr>
        <p:txBody>
          <a:bodyPr/>
          <a:lstStyle/>
          <a:p>
            <a:pPr eaLnBrk="1" hangingPunct="1"/>
            <a:r>
              <a:rPr lang="en-US" altLang="zh-CN" sz="2800" b="1" smtClean="0">
                <a:effectLst/>
                <a:latin typeface="楷体_GB2312" pitchFamily="49" charset="-122"/>
                <a:ea typeface="楷体_GB2312" pitchFamily="49" charset="-122"/>
              </a:rPr>
              <a:t>DNA </a:t>
            </a:r>
            <a:r>
              <a:rPr lang="zh-CN" altLang="en-US" sz="2800" b="1" smtClean="0">
                <a:effectLst/>
                <a:latin typeface="楷体_GB2312" pitchFamily="49" charset="-122"/>
                <a:ea typeface="楷体_GB2312" pitchFamily="49" charset="-122"/>
              </a:rPr>
              <a:t>变性后，由于双螺旋解体，碱基堆积不再存在，藏于螺旋内部的碱基暴露出来，从而使变性后的</a:t>
            </a:r>
            <a:r>
              <a:rPr lang="en-US" altLang="zh-CN" sz="2800" b="1" smtClean="0">
                <a:effectLst/>
                <a:latin typeface="楷体_GB2312" pitchFamily="49" charset="-122"/>
                <a:ea typeface="楷体_GB2312" pitchFamily="49" charset="-122"/>
              </a:rPr>
              <a:t>DNA </a:t>
            </a:r>
            <a:r>
              <a:rPr lang="zh-CN" altLang="en-US" sz="2800" b="1" smtClean="0">
                <a:effectLst/>
                <a:latin typeface="楷体_GB2312" pitchFamily="49" charset="-122"/>
                <a:ea typeface="楷体_GB2312" pitchFamily="49" charset="-122"/>
              </a:rPr>
              <a:t>对</a:t>
            </a:r>
            <a:r>
              <a:rPr lang="en-US" altLang="zh-CN" sz="2800" b="1" smtClean="0">
                <a:effectLst/>
                <a:latin typeface="楷体_GB2312" pitchFamily="49" charset="-122"/>
                <a:ea typeface="楷体_GB2312" pitchFamily="49" charset="-122"/>
              </a:rPr>
              <a:t>260nm </a:t>
            </a:r>
            <a:r>
              <a:rPr lang="zh-CN" altLang="en-US" sz="2800" b="1" smtClean="0">
                <a:effectLst/>
                <a:latin typeface="楷体_GB2312" pitchFamily="49" charset="-122"/>
                <a:ea typeface="楷体_GB2312" pitchFamily="49" charset="-122"/>
              </a:rPr>
              <a:t>紫外光的吸光率比变性前明显增加，这种现象称为增色效应（</a:t>
            </a:r>
            <a:r>
              <a:rPr lang="en-US" altLang="zh-CN" sz="2800" b="1" smtClean="0">
                <a:effectLst/>
                <a:latin typeface="楷体_GB2312" pitchFamily="49" charset="-122"/>
                <a:ea typeface="楷体_GB2312" pitchFamily="49" charset="-122"/>
              </a:rPr>
              <a:t>hyperchromic effect</a:t>
            </a:r>
            <a:r>
              <a:rPr lang="zh-CN" altLang="en-US" sz="2800" b="1" smtClean="0">
                <a:effectLst/>
                <a:latin typeface="楷体_GB2312" pitchFamily="49" charset="-122"/>
                <a:ea typeface="楷体_GB2312" pitchFamily="49" charset="-122"/>
              </a:rPr>
              <a:t>）。 </a:t>
            </a:r>
          </a:p>
        </p:txBody>
      </p:sp>
      <p:pic>
        <p:nvPicPr>
          <p:cNvPr id="14339" name="Picture 3" descr="14"/>
          <p:cNvPicPr>
            <a:picLocks noChangeAspect="1" noChangeArrowheads="1"/>
          </p:cNvPicPr>
          <p:nvPr/>
        </p:nvPicPr>
        <p:blipFill>
          <a:blip r:embed="rId2">
            <a:extLst>
              <a:ext uri="{28A0092B-C50C-407E-A947-70E740481C1C}">
                <a14:useLocalDpi xmlns:a14="http://schemas.microsoft.com/office/drawing/2010/main" val="0"/>
              </a:ext>
            </a:extLst>
          </a:blip>
          <a:srcRect l="3214" t="4921" r="3615" b="6509"/>
          <a:stretch>
            <a:fillRect/>
          </a:stretch>
        </p:blipFill>
        <p:spPr bwMode="auto">
          <a:xfrm>
            <a:off x="2700338" y="3933825"/>
            <a:ext cx="4195762"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549275"/>
            <a:ext cx="52578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body" idx="1"/>
          </p:nvPr>
        </p:nvSpPr>
        <p:spPr>
          <a:xfrm>
            <a:off x="457200" y="404813"/>
            <a:ext cx="8486775" cy="5983287"/>
          </a:xfrm>
        </p:spPr>
        <p:txBody>
          <a:bodyPr/>
          <a:lstStyle/>
          <a:p>
            <a:pPr eaLnBrk="1" hangingPunct="1">
              <a:lnSpc>
                <a:spcPct val="120000"/>
              </a:lnSpc>
              <a:buFont typeface="Wingdings" panose="05000000000000000000" pitchFamily="2" charset="2"/>
              <a:buNone/>
              <a:defRPr/>
            </a:pPr>
            <a:r>
              <a:rPr lang="zh-CN" altLang="en-US" b="1" smtClean="0">
                <a:effectLst/>
                <a:latin typeface="楷体_GB2312" pitchFamily="49" charset="-122"/>
                <a:ea typeface="楷体_GB2312" pitchFamily="49" charset="-122"/>
              </a:rPr>
              <a:t>（三）原位杂交技术的应用</a:t>
            </a:r>
            <a:r>
              <a:rPr lang="zh-CN" altLang="en-US" sz="2800" b="1" smtClean="0">
                <a:latin typeface="楷体_GB2312" pitchFamily="49" charset="-122"/>
                <a:ea typeface="楷体_GB2312" pitchFamily="49" charset="-122"/>
              </a:rPr>
              <a:t> </a:t>
            </a:r>
          </a:p>
          <a:p>
            <a:pPr eaLnBrk="1" hangingPunct="1">
              <a:lnSpc>
                <a:spcPct val="120000"/>
              </a:lnSpc>
              <a:defRPr/>
            </a:pPr>
            <a:r>
              <a:rPr lang="zh-CN" altLang="en-US" sz="2400" b="1" smtClean="0">
                <a:latin typeface="楷体_GB2312" pitchFamily="49" charset="-122"/>
                <a:ea typeface="楷体_GB2312" pitchFamily="49" charset="-122"/>
              </a:rPr>
              <a:t>与分裂中期染色体</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杂交来精确定位特定核苷酸序列在染色体上的位置。</a:t>
            </a:r>
          </a:p>
          <a:p>
            <a:pPr eaLnBrk="1" hangingPunct="1">
              <a:lnSpc>
                <a:spcPct val="120000"/>
              </a:lnSpc>
              <a:defRPr/>
            </a:pPr>
            <a:r>
              <a:rPr lang="zh-CN" altLang="en-US" sz="2400" b="1" smtClean="0">
                <a:latin typeface="楷体_GB2312" pitchFamily="49" charset="-122"/>
                <a:ea typeface="楷体_GB2312" pitchFamily="49" charset="-122"/>
              </a:rPr>
              <a:t>与细胞</a:t>
            </a:r>
            <a:r>
              <a:rPr lang="en-US" altLang="zh-CN" sz="2400" b="1" smtClean="0">
                <a:latin typeface="楷体_GB2312" pitchFamily="49" charset="-122"/>
                <a:ea typeface="楷体_GB2312" pitchFamily="49" charset="-122"/>
              </a:rPr>
              <a:t>RNA</a:t>
            </a:r>
            <a:r>
              <a:rPr lang="zh-CN" altLang="en-US" sz="2400" b="1" smtClean="0">
                <a:latin typeface="楷体_GB2312" pitchFamily="49" charset="-122"/>
                <a:ea typeface="楷体_GB2312" pitchFamily="49" charset="-122"/>
              </a:rPr>
              <a:t>杂交可观察组织细胞中特定基因的表达水平。</a:t>
            </a:r>
          </a:p>
          <a:p>
            <a:pPr eaLnBrk="1" hangingPunct="1">
              <a:lnSpc>
                <a:spcPct val="120000"/>
              </a:lnSpc>
              <a:defRPr/>
            </a:pPr>
            <a:r>
              <a:rPr lang="zh-CN" altLang="en-US" sz="2400" b="1" smtClean="0">
                <a:latin typeface="楷体_GB2312" pitchFamily="49" charset="-122"/>
                <a:ea typeface="楷体_GB2312" pitchFamily="49" charset="-122"/>
              </a:rPr>
              <a:t>用特异性的细菌或病毒的核酸序列作为探针与组织、细胞杂交，以确定有无病原体的感染等。</a:t>
            </a:r>
            <a:endParaRPr lang="en-US" altLang="zh-CN" sz="2400" b="1" smtClean="0">
              <a:latin typeface="楷体_GB2312" pitchFamily="49" charset="-122"/>
              <a:ea typeface="楷体_GB2312" pitchFamily="49" charset="-122"/>
            </a:endParaRPr>
          </a:p>
          <a:p>
            <a:pPr eaLnBrk="1" hangingPunct="1">
              <a:lnSpc>
                <a:spcPct val="120000"/>
              </a:lnSpc>
              <a:defRPr/>
            </a:pPr>
            <a:r>
              <a:rPr lang="zh-CN" altLang="en-US" sz="2400" b="1" smtClean="0">
                <a:latin typeface="楷体_GB2312" pitchFamily="49" charset="-122"/>
                <a:ea typeface="楷体_GB2312" pitchFamily="49" charset="-122"/>
              </a:rPr>
              <a:t>原位杂交能在成分复杂的组织中对单一细胞进行研究，不受同一组织中其它成分的影响，因此对于那些细胞数量少且散在于其它组织中的细胞内</a:t>
            </a:r>
            <a:r>
              <a:rPr lang="en-US" altLang="zh-CN" sz="2400" b="1" smtClean="0">
                <a:latin typeface="楷体_GB2312" pitchFamily="49" charset="-122"/>
                <a:ea typeface="楷体_GB2312" pitchFamily="49" charset="-122"/>
              </a:rPr>
              <a:t>DNA</a:t>
            </a:r>
            <a:r>
              <a:rPr lang="zh-CN" altLang="en-US" sz="2400" b="1" smtClean="0">
                <a:latin typeface="楷体_GB2312" pitchFamily="49" charset="-122"/>
                <a:ea typeface="楷体_GB2312" pitchFamily="49" charset="-122"/>
              </a:rPr>
              <a:t>或</a:t>
            </a:r>
            <a:r>
              <a:rPr lang="en-US" altLang="zh-CN" sz="2400" b="1" smtClean="0">
                <a:latin typeface="楷体_GB2312" pitchFamily="49" charset="-122"/>
                <a:ea typeface="楷体_GB2312" pitchFamily="49" charset="-122"/>
              </a:rPr>
              <a:t>RNA</a:t>
            </a:r>
            <a:r>
              <a:rPr lang="zh-CN" altLang="en-US" sz="2400" b="1" smtClean="0">
                <a:latin typeface="楷体_GB2312" pitchFamily="49" charset="-122"/>
                <a:ea typeface="楷体_GB2312" pitchFamily="49" charset="-122"/>
              </a:rPr>
              <a:t>的研究更为方便。此外，原位杂交不需要从组织中提取核酸，有利于检测组织中含量极低的靶序列，并可完整地保持组织和细胞的形态，更能准确地反应出组织细胞的相互关系及功能状态。</a:t>
            </a:r>
            <a:r>
              <a:rPr lang="zh-CN" altLang="en-US" sz="2800" b="1" smtClean="0">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ctrTitle"/>
          </p:nvPr>
        </p:nvSpPr>
        <p:spPr/>
        <p:txBody>
          <a:bodyPr/>
          <a:lstStyle/>
          <a:p>
            <a:pPr eaLnBrk="1" hangingPunct="1">
              <a:defRPr/>
            </a:pPr>
            <a:r>
              <a:rPr lang="en-US" altLang="zh-CN" sz="10900" b="0" smtClean="0">
                <a:latin typeface="Times New Roman" panose="02020603050405020304" pitchFamily="18" charset="0"/>
              </a:rPr>
              <a:t>THE  END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body" idx="1"/>
          </p:nvPr>
        </p:nvSpPr>
        <p:spPr>
          <a:xfrm>
            <a:off x="762000" y="692150"/>
            <a:ext cx="7772400" cy="2230438"/>
          </a:xfrm>
        </p:spPr>
        <p:txBody>
          <a:bodyPr/>
          <a:lstStyle/>
          <a:p>
            <a:pPr eaLnBrk="1" hangingPunct="1">
              <a:defRPr/>
            </a:pPr>
            <a:r>
              <a:rPr lang="zh-CN" altLang="en-US" sz="2800" b="1" smtClean="0">
                <a:latin typeface="楷体_GB2312" pitchFamily="49" charset="-122"/>
                <a:ea typeface="楷体_GB2312" pitchFamily="49" charset="-122"/>
              </a:rPr>
              <a:t>加热使</a:t>
            </a:r>
            <a:r>
              <a:rPr lang="en-US" altLang="zh-CN" sz="2800" b="1" smtClean="0">
                <a:latin typeface="楷体_GB2312" pitchFamily="49" charset="-122"/>
                <a:ea typeface="楷体_GB2312" pitchFamily="49" charset="-122"/>
              </a:rPr>
              <a:t>DNA</a:t>
            </a:r>
            <a:r>
              <a:rPr lang="zh-CN" altLang="en-US" sz="2800" b="1" smtClean="0">
                <a:latin typeface="楷体_GB2312" pitchFamily="49" charset="-122"/>
                <a:ea typeface="楷体_GB2312" pitchFamily="49" charset="-122"/>
              </a:rPr>
              <a:t>变性是实验室最常用的方法，称为热变性，</a:t>
            </a:r>
            <a:r>
              <a:rPr lang="en-US" altLang="zh-CN" sz="2800" b="1" smtClean="0">
                <a:latin typeface="楷体_GB2312" pitchFamily="49" charset="-122"/>
                <a:ea typeface="楷体_GB2312" pitchFamily="49" charset="-122"/>
              </a:rPr>
              <a:t>DNA</a:t>
            </a:r>
            <a:r>
              <a:rPr lang="zh-CN" altLang="en-US" sz="2800" b="1" smtClean="0">
                <a:latin typeface="楷体_GB2312" pitchFamily="49" charset="-122"/>
                <a:ea typeface="楷体_GB2312" pitchFamily="49" charset="-122"/>
              </a:rPr>
              <a:t>热变性发生在一个狭窄的温度范围内。通常将</a:t>
            </a:r>
            <a:r>
              <a:rPr lang="en-US" altLang="zh-CN" sz="2800" b="1" smtClean="0">
                <a:latin typeface="楷体_GB2312" pitchFamily="49" charset="-122"/>
                <a:ea typeface="楷体_GB2312" pitchFamily="49" charset="-122"/>
              </a:rPr>
              <a:t>DNA</a:t>
            </a:r>
            <a:r>
              <a:rPr lang="zh-CN" altLang="en-US" sz="2800" b="1" smtClean="0">
                <a:latin typeface="楷体_GB2312" pitchFamily="49" charset="-122"/>
                <a:ea typeface="楷体_GB2312" pitchFamily="49" charset="-122"/>
              </a:rPr>
              <a:t>变性达到</a:t>
            </a:r>
            <a:r>
              <a:rPr lang="en-US" altLang="zh-CN" sz="2800" b="1" smtClean="0">
                <a:latin typeface="楷体_GB2312" pitchFamily="49" charset="-122"/>
                <a:ea typeface="楷体_GB2312" pitchFamily="49" charset="-122"/>
              </a:rPr>
              <a:t>50%</a:t>
            </a:r>
            <a:r>
              <a:rPr lang="zh-CN" altLang="en-US" sz="2800" b="1" smtClean="0">
                <a:latin typeface="楷体_GB2312" pitchFamily="49" charset="-122"/>
                <a:ea typeface="楷体_GB2312" pitchFamily="49" charset="-122"/>
              </a:rPr>
              <a:t>时（即增色效应达到一半时）的温度称为</a:t>
            </a:r>
            <a:r>
              <a:rPr lang="zh-CN" altLang="en-US" sz="2800" b="1" u="sng" smtClean="0">
                <a:latin typeface="楷体_GB2312" pitchFamily="49" charset="-122"/>
                <a:ea typeface="楷体_GB2312" pitchFamily="49" charset="-122"/>
              </a:rPr>
              <a:t>解链温度或熔解温度（</a:t>
            </a:r>
            <a:r>
              <a:rPr lang="en-US" altLang="zh-CN" sz="2800" b="1" u="sng" smtClean="0">
                <a:latin typeface="楷体_GB2312" pitchFamily="49" charset="-122"/>
                <a:ea typeface="楷体_GB2312" pitchFamily="49" charset="-122"/>
              </a:rPr>
              <a:t>melting temperature</a:t>
            </a:r>
            <a:r>
              <a:rPr lang="zh-CN" altLang="en-US" sz="2800" b="1" u="sng"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，用</a:t>
            </a:r>
            <a:r>
              <a:rPr lang="en-US" altLang="zh-CN" sz="2800" b="1" smtClean="0">
                <a:latin typeface="楷体_GB2312" pitchFamily="49" charset="-122"/>
                <a:ea typeface="楷体_GB2312" pitchFamily="49" charset="-122"/>
              </a:rPr>
              <a:t>Tm</a:t>
            </a:r>
            <a:r>
              <a:rPr lang="zh-CN" altLang="en-US" sz="2800" b="1" smtClean="0">
                <a:latin typeface="楷体_GB2312" pitchFamily="49" charset="-122"/>
                <a:ea typeface="楷体_GB2312" pitchFamily="49" charset="-122"/>
              </a:rPr>
              <a:t>表示。</a:t>
            </a:r>
          </a:p>
          <a:p>
            <a:pPr eaLnBrk="1" hangingPunct="1">
              <a:buFont typeface="Wingdings" panose="05000000000000000000" pitchFamily="2" charset="2"/>
              <a:buNone/>
              <a:defRPr/>
            </a:pPr>
            <a:endParaRPr lang="zh-CN" altLang="en-US" sz="2800" b="1" smtClean="0">
              <a:latin typeface="楷体_GB2312" pitchFamily="49" charset="-122"/>
              <a:ea typeface="楷体_GB2312" pitchFamily="49" charset="-122"/>
            </a:endParaRPr>
          </a:p>
          <a:p>
            <a:pPr eaLnBrk="1" hangingPunct="1">
              <a:defRPr/>
            </a:pPr>
            <a:endParaRPr lang="zh-CN" altLang="en-US" sz="2800" b="1" smtClean="0">
              <a:latin typeface="楷体_GB2312" pitchFamily="49" charset="-122"/>
              <a:ea typeface="楷体_GB2312" pitchFamily="49" charset="-122"/>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068638"/>
            <a:ext cx="4560888"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body" idx="1"/>
          </p:nvPr>
        </p:nvSpPr>
        <p:spPr>
          <a:xfrm>
            <a:off x="457200" y="549275"/>
            <a:ext cx="8229600" cy="5903913"/>
          </a:xfrm>
        </p:spPr>
        <p:txBody>
          <a:bodyPr/>
          <a:lstStyle/>
          <a:p>
            <a:pPr eaLnBrk="1" hangingPunct="1">
              <a:lnSpc>
                <a:spcPct val="120000"/>
              </a:lnSpc>
              <a:buFont typeface="Wingdings" panose="05000000000000000000" pitchFamily="2" charset="2"/>
              <a:buNone/>
              <a:defRPr/>
            </a:pPr>
            <a:r>
              <a:rPr lang="zh-CN" altLang="en-US" sz="2400" b="1" smtClean="0">
                <a:latin typeface="楷体_GB2312" pitchFamily="49" charset="-122"/>
                <a:ea typeface="楷体_GB2312" pitchFamily="49" charset="-122"/>
              </a:rPr>
              <a:t>影响</a:t>
            </a:r>
            <a:r>
              <a:rPr lang="en-US" altLang="zh-CN" sz="2400" b="1" smtClean="0">
                <a:latin typeface="楷体_GB2312" pitchFamily="49" charset="-122"/>
                <a:ea typeface="楷体_GB2312" pitchFamily="49" charset="-122"/>
              </a:rPr>
              <a:t>Tm</a:t>
            </a:r>
            <a:r>
              <a:rPr lang="zh-CN" altLang="en-US" sz="2400" b="1" smtClean="0">
                <a:latin typeface="楷体_GB2312" pitchFamily="49" charset="-122"/>
                <a:ea typeface="楷体_GB2312" pitchFamily="49" charset="-122"/>
              </a:rPr>
              <a:t>值的因素：</a:t>
            </a:r>
          </a:p>
          <a:p>
            <a:pPr eaLnBrk="1" hangingPunct="1">
              <a:lnSpc>
                <a:spcPct val="120000"/>
              </a:lnSpc>
              <a:buFont typeface="Wingdings" panose="05000000000000000000" pitchFamily="2" charset="2"/>
              <a:buNone/>
              <a:defRPr/>
            </a:pPr>
            <a:r>
              <a:rPr lang="en-US" altLang="zh-CN" sz="2000" b="1" smtClean="0">
                <a:latin typeface="楷体_GB2312" pitchFamily="49" charset="-122"/>
                <a:ea typeface="楷体_GB2312" pitchFamily="49" charset="-122"/>
              </a:rPr>
              <a:t>①DNA</a:t>
            </a:r>
            <a:r>
              <a:rPr lang="zh-CN" altLang="en-US" sz="2000" b="1" smtClean="0">
                <a:latin typeface="楷体_GB2312" pitchFamily="49" charset="-122"/>
                <a:ea typeface="楷体_GB2312" pitchFamily="49" charset="-122"/>
              </a:rPr>
              <a:t>的碱基组成。</a:t>
            </a:r>
            <a:r>
              <a:rPr lang="en-US" altLang="zh-CN" sz="2000" b="1" smtClean="0">
                <a:latin typeface="楷体_GB2312" pitchFamily="49" charset="-122"/>
                <a:ea typeface="楷体_GB2312" pitchFamily="49" charset="-122"/>
              </a:rPr>
              <a:t>DNA</a:t>
            </a:r>
            <a:r>
              <a:rPr lang="zh-CN" altLang="en-US" sz="2000" b="1" smtClean="0">
                <a:latin typeface="楷体_GB2312" pitchFamily="49" charset="-122"/>
                <a:ea typeface="楷体_GB2312" pitchFamily="49" charset="-122"/>
              </a:rPr>
              <a:t>的</a:t>
            </a:r>
            <a:r>
              <a:rPr lang="en-US" altLang="zh-CN" sz="2000" b="1" smtClean="0">
                <a:latin typeface="楷体_GB2312" pitchFamily="49" charset="-122"/>
                <a:ea typeface="楷体_GB2312" pitchFamily="49" charset="-122"/>
              </a:rPr>
              <a:t>G</a:t>
            </a:r>
            <a:r>
              <a:rPr lang="zh-CN" altLang="en-US" sz="2000" b="1" smtClean="0">
                <a:latin typeface="楷体_GB2312" pitchFamily="49" charset="-122"/>
                <a:ea typeface="楷体_GB2312" pitchFamily="49" charset="-122"/>
              </a:rPr>
              <a:t>、</a:t>
            </a:r>
            <a:r>
              <a:rPr lang="en-US" altLang="zh-CN" sz="2000" b="1" smtClean="0">
                <a:latin typeface="楷体_GB2312" pitchFamily="49" charset="-122"/>
                <a:ea typeface="楷体_GB2312" pitchFamily="49" charset="-122"/>
              </a:rPr>
              <a:t>C</a:t>
            </a:r>
            <a:r>
              <a:rPr lang="zh-CN" altLang="en-US" sz="2000" b="1" smtClean="0">
                <a:latin typeface="楷体_GB2312" pitchFamily="49" charset="-122"/>
                <a:ea typeface="楷体_GB2312" pitchFamily="49" charset="-122"/>
              </a:rPr>
              <a:t>含量越高，</a:t>
            </a:r>
            <a:r>
              <a:rPr lang="en-US" altLang="zh-CN" sz="2000" b="1" smtClean="0">
                <a:latin typeface="楷体_GB2312" pitchFamily="49" charset="-122"/>
                <a:ea typeface="楷体_GB2312" pitchFamily="49" charset="-122"/>
              </a:rPr>
              <a:t>Tm</a:t>
            </a:r>
            <a:r>
              <a:rPr lang="zh-CN" altLang="en-US" sz="2000" b="1" smtClean="0">
                <a:latin typeface="楷体_GB2312" pitchFamily="49" charset="-122"/>
                <a:ea typeface="楷体_GB2312" pitchFamily="49" charset="-122"/>
              </a:rPr>
              <a:t>值越大；</a:t>
            </a:r>
            <a:r>
              <a:rPr lang="en-US" altLang="zh-CN" sz="2000" b="1" smtClean="0">
                <a:latin typeface="楷体_GB2312" pitchFamily="49" charset="-122"/>
                <a:ea typeface="楷体_GB2312" pitchFamily="49" charset="-122"/>
              </a:rPr>
              <a:t>A</a:t>
            </a:r>
            <a:r>
              <a:rPr lang="zh-CN" altLang="en-US" sz="2000" b="1" smtClean="0">
                <a:latin typeface="楷体_GB2312" pitchFamily="49" charset="-122"/>
                <a:ea typeface="楷体_GB2312" pitchFamily="49" charset="-122"/>
              </a:rPr>
              <a:t>、</a:t>
            </a:r>
            <a:r>
              <a:rPr lang="en-US" altLang="zh-CN" sz="2000" b="1" smtClean="0">
                <a:latin typeface="楷体_GB2312" pitchFamily="49" charset="-122"/>
                <a:ea typeface="楷体_GB2312" pitchFamily="49" charset="-122"/>
              </a:rPr>
              <a:t>T</a:t>
            </a:r>
            <a:r>
              <a:rPr lang="zh-CN" altLang="en-US" sz="2000" b="1" smtClean="0">
                <a:latin typeface="楷体_GB2312" pitchFamily="49" charset="-122"/>
                <a:ea typeface="楷体_GB2312" pitchFamily="49" charset="-122"/>
              </a:rPr>
              <a:t>含量越多，</a:t>
            </a:r>
            <a:r>
              <a:rPr lang="en-US" altLang="zh-CN" sz="2000" b="1" smtClean="0">
                <a:latin typeface="楷体_GB2312" pitchFamily="49" charset="-122"/>
                <a:ea typeface="楷体_GB2312" pitchFamily="49" charset="-122"/>
              </a:rPr>
              <a:t>Tm</a:t>
            </a:r>
            <a:r>
              <a:rPr lang="zh-CN" altLang="en-US" sz="2000" b="1" smtClean="0">
                <a:latin typeface="楷体_GB2312" pitchFamily="49" charset="-122"/>
                <a:ea typeface="楷体_GB2312" pitchFamily="49" charset="-122"/>
              </a:rPr>
              <a:t>值越低。这是因为</a:t>
            </a:r>
            <a:r>
              <a:rPr lang="en-US" altLang="zh-CN" sz="2000" b="1" smtClean="0">
                <a:latin typeface="楷体_GB2312" pitchFamily="49" charset="-122"/>
                <a:ea typeface="楷体_GB2312" pitchFamily="49" charset="-122"/>
              </a:rPr>
              <a:t>G-C</a:t>
            </a:r>
            <a:r>
              <a:rPr lang="zh-CN" altLang="en-US" sz="2000" b="1" smtClean="0">
                <a:latin typeface="楷体_GB2312" pitchFamily="49" charset="-122"/>
                <a:ea typeface="楷体_GB2312" pitchFamily="49" charset="-122"/>
              </a:rPr>
              <a:t>碱基对含有三个氢键，比含有两个氢键的</a:t>
            </a:r>
            <a:r>
              <a:rPr lang="en-US" altLang="zh-CN" sz="2000" b="1" smtClean="0">
                <a:latin typeface="楷体_GB2312" pitchFamily="49" charset="-122"/>
                <a:ea typeface="楷体_GB2312" pitchFamily="49" charset="-122"/>
              </a:rPr>
              <a:t>A-T</a:t>
            </a:r>
            <a:r>
              <a:rPr lang="zh-CN" altLang="en-US" sz="2000" b="1" smtClean="0">
                <a:latin typeface="楷体_GB2312" pitchFamily="49" charset="-122"/>
                <a:ea typeface="楷体_GB2312" pitchFamily="49" charset="-122"/>
              </a:rPr>
              <a:t>碱基对在维持</a:t>
            </a:r>
            <a:r>
              <a:rPr lang="en-US" altLang="zh-CN" sz="2000" b="1" smtClean="0">
                <a:latin typeface="楷体_GB2312" pitchFamily="49" charset="-122"/>
                <a:ea typeface="楷体_GB2312" pitchFamily="49" charset="-122"/>
              </a:rPr>
              <a:t>DNA</a:t>
            </a:r>
            <a:r>
              <a:rPr lang="zh-CN" altLang="en-US" sz="2000" b="1" smtClean="0">
                <a:latin typeface="楷体_GB2312" pitchFamily="49" charset="-122"/>
                <a:ea typeface="楷体_GB2312" pitchFamily="49" charset="-122"/>
              </a:rPr>
              <a:t>的双螺旋结构中稳定性强。在标准条件下（</a:t>
            </a:r>
            <a:r>
              <a:rPr lang="en-US" altLang="zh-CN" sz="2000" b="1" smtClean="0">
                <a:latin typeface="楷体_GB2312" pitchFamily="49" charset="-122"/>
                <a:ea typeface="楷体_GB2312" pitchFamily="49" charset="-122"/>
              </a:rPr>
              <a:t>0.15mol/L NaCl</a:t>
            </a:r>
            <a:r>
              <a:rPr lang="zh-CN" altLang="en-US" sz="2000" b="1" smtClean="0">
                <a:latin typeface="楷体_GB2312" pitchFamily="49" charset="-122"/>
                <a:ea typeface="楷体_GB2312" pitchFamily="49" charset="-122"/>
              </a:rPr>
              <a:t>，</a:t>
            </a:r>
            <a:r>
              <a:rPr lang="en-US" altLang="zh-CN" sz="2000" b="1" smtClean="0">
                <a:latin typeface="楷体_GB2312" pitchFamily="49" charset="-122"/>
                <a:ea typeface="楷体_GB2312" pitchFamily="49" charset="-122"/>
              </a:rPr>
              <a:t>0.015mol/L</a:t>
            </a:r>
            <a:r>
              <a:rPr lang="zh-CN" altLang="en-US" sz="2000" b="1" smtClean="0">
                <a:latin typeface="楷体_GB2312" pitchFamily="49" charset="-122"/>
                <a:ea typeface="楷体_GB2312" pitchFamily="49" charset="-122"/>
              </a:rPr>
              <a:t>柠檬酸钠溶液中），</a:t>
            </a:r>
            <a:r>
              <a:rPr lang="en-US" altLang="zh-CN" sz="2000" b="1" smtClean="0">
                <a:latin typeface="楷体_GB2312" pitchFamily="49" charset="-122"/>
                <a:ea typeface="楷体_GB2312" pitchFamily="49" charset="-122"/>
              </a:rPr>
              <a:t>Tm</a:t>
            </a:r>
            <a:r>
              <a:rPr lang="zh-CN" altLang="en-US" sz="2000" b="1" smtClean="0">
                <a:latin typeface="楷体_GB2312" pitchFamily="49" charset="-122"/>
                <a:ea typeface="楷体_GB2312" pitchFamily="49" charset="-122"/>
              </a:rPr>
              <a:t>值与碱基对组成之间的经验公式为：</a:t>
            </a:r>
            <a:r>
              <a:rPr lang="en-US" altLang="zh-CN" sz="2000" b="1" smtClean="0">
                <a:latin typeface="楷体_GB2312" pitchFamily="49" charset="-122"/>
                <a:ea typeface="楷体_GB2312" pitchFamily="49" charset="-122"/>
              </a:rPr>
              <a:t>Tm=69.3+0.41(G+C)%</a:t>
            </a:r>
            <a:r>
              <a:rPr lang="zh-CN" altLang="en-US" sz="2000" b="1" smtClean="0">
                <a:latin typeface="楷体_GB2312" pitchFamily="49" charset="-122"/>
                <a:ea typeface="楷体_GB2312" pitchFamily="49" charset="-122"/>
              </a:rPr>
              <a:t>。</a:t>
            </a:r>
          </a:p>
          <a:p>
            <a:pPr eaLnBrk="1" hangingPunct="1">
              <a:lnSpc>
                <a:spcPct val="120000"/>
              </a:lnSpc>
              <a:buFont typeface="Wingdings" panose="05000000000000000000" pitchFamily="2" charset="2"/>
              <a:buNone/>
              <a:defRPr/>
            </a:pPr>
            <a:r>
              <a:rPr lang="en-US" altLang="zh-CN" sz="2000" b="1" smtClean="0">
                <a:latin typeface="楷体_GB2312" pitchFamily="49" charset="-122"/>
                <a:ea typeface="楷体_GB2312" pitchFamily="49" charset="-122"/>
              </a:rPr>
              <a:t>②</a:t>
            </a:r>
            <a:r>
              <a:rPr lang="zh-CN" altLang="en-US" sz="2000" b="1" smtClean="0">
                <a:latin typeface="楷体_GB2312" pitchFamily="49" charset="-122"/>
                <a:ea typeface="楷体_GB2312" pitchFamily="49" charset="-122"/>
              </a:rPr>
              <a:t>溶液的离子强度。溶液的离子强度增高，</a:t>
            </a:r>
            <a:r>
              <a:rPr lang="en-US" altLang="zh-CN" sz="2000" b="1" smtClean="0">
                <a:latin typeface="楷体_GB2312" pitchFamily="49" charset="-122"/>
                <a:ea typeface="楷体_GB2312" pitchFamily="49" charset="-122"/>
              </a:rPr>
              <a:t>Tm</a:t>
            </a:r>
            <a:r>
              <a:rPr lang="zh-CN" altLang="en-US" sz="2000" b="1" smtClean="0">
                <a:latin typeface="楷体_GB2312" pitchFamily="49" charset="-122"/>
                <a:ea typeface="楷体_GB2312" pitchFamily="49" charset="-122"/>
              </a:rPr>
              <a:t>值增大，解链温度范围较窄。这是因为</a:t>
            </a:r>
            <a:r>
              <a:rPr lang="en-US" altLang="zh-CN" sz="2000" b="1" smtClean="0">
                <a:latin typeface="楷体_GB2312" pitchFamily="49" charset="-122"/>
                <a:ea typeface="楷体_GB2312" pitchFamily="49" charset="-122"/>
              </a:rPr>
              <a:t>DNA</a:t>
            </a:r>
            <a:r>
              <a:rPr lang="zh-CN" altLang="en-US" sz="2000" b="1" smtClean="0">
                <a:latin typeface="楷体_GB2312" pitchFamily="49" charset="-122"/>
                <a:ea typeface="楷体_GB2312" pitchFamily="49" charset="-122"/>
              </a:rPr>
              <a:t>双链骨架上带有较多的负电荷，它们之间的静电排斥作用是双链不稳定的因素之一，而溶液中的正离子可以封闭磷酸基团的负电性，使</a:t>
            </a:r>
            <a:r>
              <a:rPr lang="en-US" altLang="zh-CN" sz="2000" b="1" smtClean="0">
                <a:latin typeface="楷体_GB2312" pitchFamily="49" charset="-122"/>
                <a:ea typeface="楷体_GB2312" pitchFamily="49" charset="-122"/>
              </a:rPr>
              <a:t>DNA</a:t>
            </a:r>
            <a:r>
              <a:rPr lang="zh-CN" altLang="en-US" sz="2000" b="1" smtClean="0">
                <a:latin typeface="楷体_GB2312" pitchFamily="49" charset="-122"/>
                <a:ea typeface="楷体_GB2312" pitchFamily="49" charset="-122"/>
              </a:rPr>
              <a:t>比较稳定。</a:t>
            </a:r>
          </a:p>
          <a:p>
            <a:pPr eaLnBrk="1" hangingPunct="1">
              <a:lnSpc>
                <a:spcPct val="120000"/>
              </a:lnSpc>
              <a:buFont typeface="Wingdings" panose="05000000000000000000" pitchFamily="2" charset="2"/>
              <a:buNone/>
              <a:defRPr/>
            </a:pPr>
            <a:r>
              <a:rPr lang="en-US" altLang="zh-CN" sz="2000" b="1" smtClean="0">
                <a:latin typeface="楷体_GB2312" pitchFamily="49" charset="-122"/>
                <a:ea typeface="楷体_GB2312" pitchFamily="49" charset="-122"/>
              </a:rPr>
              <a:t>③</a:t>
            </a:r>
            <a:r>
              <a:rPr lang="zh-CN" altLang="en-US" sz="2000" b="1" smtClean="0">
                <a:latin typeface="楷体_GB2312" pitchFamily="49" charset="-122"/>
                <a:ea typeface="楷体_GB2312" pitchFamily="49" charset="-122"/>
              </a:rPr>
              <a:t>溶液的</a:t>
            </a:r>
            <a:r>
              <a:rPr lang="en-US" altLang="zh-CN" sz="2000" b="1" smtClean="0">
                <a:latin typeface="楷体_GB2312" pitchFamily="49" charset="-122"/>
                <a:ea typeface="楷体_GB2312" pitchFamily="49" charset="-122"/>
              </a:rPr>
              <a:t>pH</a:t>
            </a:r>
            <a:r>
              <a:rPr lang="zh-CN" altLang="en-US" sz="2000" b="1" smtClean="0">
                <a:latin typeface="楷体_GB2312" pitchFamily="49" charset="-122"/>
                <a:ea typeface="楷体_GB2312" pitchFamily="49" charset="-122"/>
              </a:rPr>
              <a:t>值。核酸溶液的</a:t>
            </a:r>
            <a:r>
              <a:rPr lang="en-US" altLang="zh-CN" sz="2000" b="1" smtClean="0">
                <a:latin typeface="楷体_GB2312" pitchFamily="49" charset="-122"/>
                <a:ea typeface="楷体_GB2312" pitchFamily="49" charset="-122"/>
              </a:rPr>
              <a:t>pH</a:t>
            </a:r>
            <a:r>
              <a:rPr lang="zh-CN" altLang="en-US" sz="2000" b="1" smtClean="0">
                <a:latin typeface="楷体_GB2312" pitchFamily="49" charset="-122"/>
                <a:ea typeface="楷体_GB2312" pitchFamily="49" charset="-122"/>
              </a:rPr>
              <a:t>值在</a:t>
            </a:r>
            <a:r>
              <a:rPr lang="en-US" altLang="zh-CN" sz="2000" b="1" smtClean="0">
                <a:latin typeface="楷体_GB2312" pitchFamily="49" charset="-122"/>
                <a:ea typeface="楷体_GB2312" pitchFamily="49" charset="-122"/>
              </a:rPr>
              <a:t>5</a:t>
            </a:r>
            <a:r>
              <a:rPr lang="zh-CN" altLang="en-US" sz="2000" b="1" smtClean="0">
                <a:latin typeface="楷体_GB2312" pitchFamily="49" charset="-122"/>
                <a:ea typeface="楷体_GB2312" pitchFamily="49" charset="-122"/>
              </a:rPr>
              <a:t>～</a:t>
            </a:r>
            <a:r>
              <a:rPr lang="en-US" altLang="zh-CN" sz="2000" b="1" smtClean="0">
                <a:latin typeface="楷体_GB2312" pitchFamily="49" charset="-122"/>
                <a:ea typeface="楷体_GB2312" pitchFamily="49" charset="-122"/>
              </a:rPr>
              <a:t>9</a:t>
            </a:r>
            <a:r>
              <a:rPr lang="zh-CN" altLang="en-US" sz="2000" b="1" smtClean="0">
                <a:latin typeface="楷体_GB2312" pitchFamily="49" charset="-122"/>
                <a:ea typeface="楷体_GB2312" pitchFamily="49" charset="-122"/>
              </a:rPr>
              <a:t>范围内，</a:t>
            </a:r>
            <a:r>
              <a:rPr lang="en-US" altLang="zh-CN" sz="2000" b="1" smtClean="0">
                <a:latin typeface="楷体_GB2312" pitchFamily="49" charset="-122"/>
                <a:ea typeface="楷体_GB2312" pitchFamily="49" charset="-122"/>
              </a:rPr>
              <a:t>Tm</a:t>
            </a:r>
            <a:r>
              <a:rPr lang="zh-CN" altLang="en-US" sz="2000" b="1" smtClean="0">
                <a:latin typeface="楷体_GB2312" pitchFamily="49" charset="-122"/>
                <a:ea typeface="楷体_GB2312" pitchFamily="49" charset="-122"/>
              </a:rPr>
              <a:t>值变化不明显。当溶液</a:t>
            </a:r>
            <a:r>
              <a:rPr lang="en-US" altLang="zh-CN" sz="2000" b="1" smtClean="0">
                <a:latin typeface="楷体_GB2312" pitchFamily="49" charset="-122"/>
                <a:ea typeface="楷体_GB2312" pitchFamily="49" charset="-122"/>
              </a:rPr>
              <a:t>pH</a:t>
            </a:r>
            <a:r>
              <a:rPr lang="zh-CN" altLang="en-US" sz="2000" b="1" smtClean="0">
                <a:latin typeface="楷体_GB2312" pitchFamily="49" charset="-122"/>
                <a:ea typeface="楷体_GB2312" pitchFamily="49" charset="-122"/>
              </a:rPr>
              <a:t>值小于</a:t>
            </a:r>
            <a:r>
              <a:rPr lang="en-US" altLang="zh-CN" sz="2000" b="1" smtClean="0">
                <a:latin typeface="楷体_GB2312" pitchFamily="49" charset="-122"/>
                <a:ea typeface="楷体_GB2312" pitchFamily="49" charset="-122"/>
              </a:rPr>
              <a:t>4</a:t>
            </a:r>
            <a:r>
              <a:rPr lang="zh-CN" altLang="en-US" sz="2000" b="1" smtClean="0">
                <a:latin typeface="楷体_GB2312" pitchFamily="49" charset="-122"/>
                <a:ea typeface="楷体_GB2312" pitchFamily="49" charset="-122"/>
              </a:rPr>
              <a:t>或大于</a:t>
            </a:r>
            <a:r>
              <a:rPr lang="en-US" altLang="zh-CN" sz="2000" b="1" smtClean="0">
                <a:latin typeface="楷体_GB2312" pitchFamily="49" charset="-122"/>
                <a:ea typeface="楷体_GB2312" pitchFamily="49" charset="-122"/>
              </a:rPr>
              <a:t>11</a:t>
            </a:r>
            <a:r>
              <a:rPr lang="zh-CN" altLang="en-US" sz="2000" b="1" smtClean="0">
                <a:latin typeface="楷体_GB2312" pitchFamily="49" charset="-122"/>
                <a:ea typeface="楷体_GB2312" pitchFamily="49" charset="-122"/>
              </a:rPr>
              <a:t>时，均不利于氢键的形成。</a:t>
            </a:r>
          </a:p>
          <a:p>
            <a:pPr eaLnBrk="1" hangingPunct="1">
              <a:lnSpc>
                <a:spcPct val="120000"/>
              </a:lnSpc>
              <a:buFont typeface="Wingdings" panose="05000000000000000000" pitchFamily="2" charset="2"/>
              <a:buNone/>
              <a:defRPr/>
            </a:pPr>
            <a:r>
              <a:rPr lang="en-US" altLang="zh-CN" sz="2000" b="1" smtClean="0">
                <a:latin typeface="楷体_GB2312" pitchFamily="49" charset="-122"/>
                <a:ea typeface="楷体_GB2312" pitchFamily="49" charset="-122"/>
              </a:rPr>
              <a:t>④</a:t>
            </a:r>
            <a:r>
              <a:rPr lang="zh-CN" altLang="en-US" sz="2000" b="1" smtClean="0">
                <a:latin typeface="楷体_GB2312" pitchFamily="49" charset="-122"/>
                <a:ea typeface="楷体_GB2312" pitchFamily="49" charset="-122"/>
              </a:rPr>
              <a:t>变性剂。各种变性剂主要是干扰碱基堆积力和氢键的形成而降低</a:t>
            </a:r>
            <a:r>
              <a:rPr lang="en-US" altLang="zh-CN" sz="2000" b="1" smtClean="0">
                <a:latin typeface="楷体_GB2312" pitchFamily="49" charset="-122"/>
                <a:ea typeface="楷体_GB2312" pitchFamily="49" charset="-122"/>
              </a:rPr>
              <a:t>Tm</a:t>
            </a:r>
            <a:r>
              <a:rPr lang="zh-CN" altLang="en-US" sz="2000" b="1" smtClean="0">
                <a:latin typeface="楷体_GB2312" pitchFamily="49" charset="-122"/>
                <a:ea typeface="楷体_GB2312" pitchFamily="49" charset="-122"/>
              </a:rPr>
              <a:t>值。</a:t>
            </a:r>
          </a:p>
          <a:p>
            <a:pPr eaLnBrk="1" hangingPunct="1">
              <a:lnSpc>
                <a:spcPct val="120000"/>
              </a:lnSpc>
              <a:buFont typeface="Wingdings" panose="05000000000000000000" pitchFamily="2" charset="2"/>
              <a:buNone/>
              <a:defRPr/>
            </a:pPr>
            <a:endParaRPr lang="zh-CN" altLang="en-US" sz="2000" b="1"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687388" y="1628775"/>
            <a:ext cx="7772400" cy="2305050"/>
          </a:xfrm>
        </p:spPr>
        <p:txBody>
          <a:bodyPr/>
          <a:lstStyle/>
          <a:p>
            <a:pPr eaLnBrk="1" hangingPunct="1">
              <a:lnSpc>
                <a:spcPct val="120000"/>
              </a:lnSpc>
            </a:pPr>
            <a:r>
              <a:rPr lang="zh-CN" altLang="en-US" sz="2800" b="1" smtClean="0">
                <a:effectLst/>
                <a:latin typeface="Times New Roman" panose="02020603050405020304" pitchFamily="18" charset="0"/>
                <a:ea typeface="楷体_GB2312" pitchFamily="49" charset="-122"/>
              </a:rPr>
              <a:t>核酸在变性过程中，除紫外吸收值变化之外，还有粘度下降、沉降系数增加、比旋度降低、生物活性丧失等．</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323850" y="333375"/>
            <a:ext cx="8229600" cy="4248150"/>
          </a:xfrm>
        </p:spPr>
        <p:txBody>
          <a:bodyPr/>
          <a:lstStyle/>
          <a:p>
            <a:pPr eaLnBrk="1" hangingPunct="1">
              <a:lnSpc>
                <a:spcPct val="120000"/>
              </a:lnSpc>
              <a:buFont typeface="Wingdings" panose="05000000000000000000" pitchFamily="2" charset="2"/>
              <a:buNone/>
            </a:pPr>
            <a:r>
              <a:rPr lang="zh-CN" altLang="en-US" sz="2000" b="1" smtClean="0">
                <a:effectLst/>
                <a:latin typeface="楷体_GB2312" pitchFamily="49" charset="-122"/>
                <a:ea typeface="楷体_GB2312" pitchFamily="49" charset="-122"/>
              </a:rPr>
              <a:t>（二）复性 </a:t>
            </a:r>
          </a:p>
          <a:p>
            <a:pPr lvl="1" eaLnBrk="1" hangingPunct="1">
              <a:lnSpc>
                <a:spcPct val="120000"/>
              </a:lnSpc>
            </a:pPr>
            <a:r>
              <a:rPr lang="zh-CN" altLang="en-US" sz="2000" b="1" smtClean="0">
                <a:effectLst/>
                <a:latin typeface="楷体_GB2312" pitchFamily="49" charset="-122"/>
                <a:ea typeface="楷体_GB2312" pitchFamily="49" charset="-122"/>
              </a:rPr>
              <a:t>去除变性因素后，单链</a:t>
            </a:r>
            <a:r>
              <a:rPr lang="en-US" altLang="zh-CN" sz="2000" b="1" smtClean="0">
                <a:effectLst/>
                <a:latin typeface="楷体_GB2312" pitchFamily="49" charset="-122"/>
                <a:ea typeface="楷体_GB2312" pitchFamily="49" charset="-122"/>
              </a:rPr>
              <a:t>DNA</a:t>
            </a:r>
            <a:r>
              <a:rPr lang="zh-CN" altLang="en-US" sz="2000" b="1" smtClean="0">
                <a:effectLst/>
                <a:latin typeface="楷体_GB2312" pitchFamily="49" charset="-122"/>
                <a:ea typeface="楷体_GB2312" pitchFamily="49" charset="-122"/>
              </a:rPr>
              <a:t>能通过碱基互补重新结合成稳定的双链螺旋结构，此过程称为复性（</a:t>
            </a:r>
            <a:r>
              <a:rPr lang="en-US" altLang="zh-CN" sz="2000" b="1" smtClean="0">
                <a:effectLst/>
                <a:latin typeface="楷体_GB2312" pitchFamily="49" charset="-122"/>
                <a:ea typeface="楷体_GB2312" pitchFamily="49" charset="-122"/>
              </a:rPr>
              <a:t>renaturation</a:t>
            </a:r>
            <a:r>
              <a:rPr lang="zh-CN" altLang="en-US" sz="2000" b="1" smtClean="0">
                <a:effectLst/>
                <a:latin typeface="楷体_GB2312" pitchFamily="49" charset="-122"/>
                <a:ea typeface="楷体_GB2312" pitchFamily="49" charset="-122"/>
              </a:rPr>
              <a:t>）。</a:t>
            </a:r>
          </a:p>
          <a:p>
            <a:pPr lvl="1" eaLnBrk="1" hangingPunct="1">
              <a:lnSpc>
                <a:spcPct val="120000"/>
              </a:lnSpc>
            </a:pPr>
            <a:r>
              <a:rPr lang="en-US" altLang="zh-CN" sz="2000" b="1" smtClean="0">
                <a:effectLst/>
                <a:latin typeface="楷体_GB2312" pitchFamily="49" charset="-122"/>
                <a:ea typeface="楷体_GB2312" pitchFamily="49" charset="-122"/>
              </a:rPr>
              <a:t>DNA </a:t>
            </a:r>
            <a:r>
              <a:rPr lang="zh-CN" altLang="en-US" sz="2000" b="1" smtClean="0">
                <a:effectLst/>
                <a:latin typeface="楷体_GB2312" pitchFamily="49" charset="-122"/>
                <a:ea typeface="楷体_GB2312" pitchFamily="49" charset="-122"/>
              </a:rPr>
              <a:t>复性后，许多理化性质和生物活性也得到恢复。复性过程基本上符合二级反应动力学，其中第一步是相对缓慢的，因为两条链必须依靠随机碰撞找到一段碱基配对部分，先形成部分双螺旋。第二步快得多，尚未配对的其他部分按碱基配对相结合，像拉锁链一样迅速形成双螺旋。</a:t>
            </a:r>
          </a:p>
        </p:txBody>
      </p:sp>
      <p:pic>
        <p:nvPicPr>
          <p:cNvPr id="18435" name="Picture 3" descr="10_7"/>
          <p:cNvPicPr>
            <a:picLocks noChangeAspect="1" noChangeArrowheads="1"/>
          </p:cNvPicPr>
          <p:nvPr/>
        </p:nvPicPr>
        <p:blipFill>
          <a:blip r:embed="rId2">
            <a:lum bright="-12000" contrast="48000"/>
            <a:extLst>
              <a:ext uri="{28A0092B-C50C-407E-A947-70E740481C1C}">
                <a14:useLocalDpi xmlns:a14="http://schemas.microsoft.com/office/drawing/2010/main" val="0"/>
              </a:ext>
            </a:extLst>
          </a:blip>
          <a:srcRect b="4788"/>
          <a:stretch>
            <a:fillRect/>
          </a:stretch>
        </p:blipFill>
        <p:spPr bwMode="auto">
          <a:xfrm>
            <a:off x="323850" y="3787775"/>
            <a:ext cx="8662988" cy="2471738"/>
          </a:xfrm>
          <a:prstGeom prst="rect">
            <a:avLst/>
          </a:prstGeom>
          <a:noFill/>
          <a:ln>
            <a:noFill/>
          </a:ln>
          <a:effectLst>
            <a:outerShdw dist="107763" dir="18900000" algn="ctr" rotWithShape="0">
              <a:srgbClr val="99FF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宋体"/>
        <a:cs typeface=""/>
      </a:majorFont>
      <a:minorFont>
        <a:latin typeface="Garamond"/>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CN" sz="1800" b="1" i="0" u="none" strike="noStrike" cap="none" normalizeH="0" baseline="0" smtClean="0">
            <a:ln>
              <a:noFill/>
            </a:ln>
            <a:solidFill>
              <a:schemeClr val="tx1"/>
            </a:solidFill>
            <a:effectLst/>
            <a:latin typeface="Garamond" panose="02020404030301010803"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CN" sz="1800" b="1" i="0" u="none" strike="noStrike" cap="none" normalizeH="0" baseline="0" smtClean="0">
            <a:ln>
              <a:noFill/>
            </a:ln>
            <a:solidFill>
              <a:schemeClr val="tx1"/>
            </a:solidFill>
            <a:effectLst/>
            <a:latin typeface="Garamond" panose="02020404030301010803" pitchFamily="18" charset="0"/>
            <a:ea typeface="楷体_GB2312" pitchFamily="49" charset="-122"/>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3082</TotalTime>
  <Words>3729</Words>
  <Application>Microsoft Office PowerPoint</Application>
  <PresentationFormat>全屏显示(4:3)</PresentationFormat>
  <Paragraphs>163</Paragraphs>
  <Slides>52</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52</vt:i4>
      </vt:variant>
    </vt:vector>
  </HeadingPairs>
  <TitlesOfParts>
    <vt:vector size="68" baseType="lpstr">
      <vt:lpstr>Garamond</vt:lpstr>
      <vt:lpstr>楷体_GB2312</vt:lpstr>
      <vt:lpstr>Arial</vt:lpstr>
      <vt:lpstr>宋体</vt:lpstr>
      <vt:lpstr>Wingdings</vt:lpstr>
      <vt:lpstr>Times New Roman</vt:lpstr>
      <vt:lpstr>Verdana</vt:lpstr>
      <vt:lpstr>华文新魏</vt:lpstr>
      <vt:lpstr>楷体</vt:lpstr>
      <vt:lpstr>Tahoma</vt:lpstr>
      <vt:lpstr>华文行楷</vt:lpstr>
      <vt:lpstr>Swiss 721 SWA</vt:lpstr>
      <vt:lpstr>華康中黑體(P)</vt:lpstr>
      <vt:lpstr>Symbol</vt:lpstr>
      <vt:lpstr>Stream</vt:lpstr>
      <vt:lpstr>位图图像</vt:lpstr>
      <vt:lpstr> 核酸分子杂交技术  宋艳斌 </vt:lpstr>
      <vt:lpstr>PowerPoint 演示文稿</vt:lpstr>
      <vt:lpstr>第一节 核酸分子杂交的基本原理</vt:lpstr>
      <vt:lpstr>一、核酸的变性与复性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二、核酸分子杂交的基本原理</vt:lpstr>
      <vt:lpstr>PowerPoint 演示文稿</vt:lpstr>
      <vt:lpstr>PowerPoint 演示文稿</vt:lpstr>
      <vt:lpstr>PowerPoint 演示文稿</vt:lpstr>
      <vt:lpstr>一、常见的核酸探针</vt:lpstr>
      <vt:lpstr>PowerPoint 演示文稿</vt:lpstr>
      <vt:lpstr>PowerPoint 演示文稿</vt:lpstr>
      <vt:lpstr>PowerPoint 演示文稿</vt:lpstr>
      <vt:lpstr>PowerPoint 演示文稿</vt:lpstr>
      <vt:lpstr>PowerPoint 演示文稿</vt:lpstr>
      <vt:lpstr>二、核酸探针的标记</vt:lpstr>
      <vt:lpstr>（一）核酸探针标记物</vt:lpstr>
      <vt:lpstr>PowerPoint 演示文稿</vt:lpstr>
      <vt:lpstr>（二） 核酸探针的标记方法</vt:lpstr>
      <vt:lpstr>PowerPoint 演示文稿</vt:lpstr>
      <vt:lpstr>PowerPoint 演示文稿</vt:lpstr>
      <vt:lpstr>PowerPoint 演示文稿</vt:lpstr>
      <vt:lpstr>一、传统核酸分子杂交技术 </vt:lpstr>
      <vt:lpstr>PowerPoint 演示文稿</vt:lpstr>
      <vt:lpstr>PowerPoint 演示文稿</vt:lpstr>
      <vt:lpstr>PowerPoint 演示文稿</vt:lpstr>
      <vt:lpstr> 2.Northern印迹杂交 </vt:lpstr>
      <vt:lpstr>PowerPoint 演示文稿</vt:lpstr>
      <vt:lpstr>附：Western blotting</vt:lpstr>
      <vt:lpstr>PowerPoint 演示文稿</vt:lpstr>
      <vt:lpstr>PowerPoint 演示文稿</vt:lpstr>
      <vt:lpstr>3. 斑点杂交（dot-blot）与狭缝杂交(slot blot)</vt:lpstr>
      <vt:lpstr>PowerPoint 演示文稿</vt:lpstr>
      <vt:lpstr>PowerPoint 演示文稿</vt:lpstr>
      <vt:lpstr>二、核酸原位杂交</vt:lpstr>
      <vt:lpstr>PowerPoint 演示文稿</vt:lpstr>
      <vt:lpstr>PowerPoint 演示文稿</vt:lpstr>
      <vt:lpstr>PowerPoint 演示文稿</vt:lpstr>
      <vt:lpstr>荧光原位杂交（fluorescence in situ hybridization），简称FISH。基本原理：应用荧光染料标记探针DNA，变性成单链后与变性后的染色体或细胞核靶DNA杂交，在荧光显微镜下观察并记录结果。</vt:lpstr>
      <vt:lpstr>两条染色体之间发生的交错易位，9号染色体上的Abl基因，恰好与22号染色体上的BCR基因连到了一块，产生了一条BCR-Abl融合基因。这条融合基因编码了一种酪氨酸激酶。对常规酪氨酸激酶而言，它们的活性受到了严格的控制，不会突然失控；但BCR-Abl蛋白则不同。它不受其他分子的控制，一直处于活跃状态，导致不受控的细胞分裂，引起癌症。</vt:lpstr>
      <vt:lpstr>以t(9;22)的BCR/ABL基因为例介绍：以橙色(Orange)探针标记9号染色体的ABL基因片段，以绿色(Green)探针标记22号染色体的BCR基因片段。</vt:lpstr>
      <vt:lpstr>当发生染色体易位的时候，断裂的标记有橙色、绿色的基因片段会融合在一起，人的肉眼看起来会为黄色，即为阳性信号。</vt:lpstr>
      <vt:lpstr>PowerPoint 演示文稿</vt:lpstr>
      <vt:lpstr>PowerPoint 演示文稿</vt:lpstr>
      <vt:lpstr>PowerPoint 演示文稿</vt:lpstr>
      <vt:lpstr>THE  END</vt:lpstr>
    </vt:vector>
  </TitlesOfParts>
  <Company>rsb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cupfu</dc:creator>
  <cp:lastModifiedBy>Administrator</cp:lastModifiedBy>
  <cp:revision>151</cp:revision>
  <cp:lastPrinted>1601-01-01T00:00:00Z</cp:lastPrinted>
  <dcterms:created xsi:type="dcterms:W3CDTF">2003-01-10T05:26:17Z</dcterms:created>
  <dcterms:modified xsi:type="dcterms:W3CDTF">2020-12-29T07:59:09Z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