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3732" r:id="rId2"/>
  </p:sldMasterIdLst>
  <p:notesMasterIdLst>
    <p:notesMasterId r:id="rId90"/>
  </p:notesMasterIdLst>
  <p:handoutMasterIdLst>
    <p:handoutMasterId r:id="rId91"/>
  </p:handoutMasterIdLst>
  <p:sldIdLst>
    <p:sldId id="256" r:id="rId3"/>
    <p:sldId id="366" r:id="rId4"/>
    <p:sldId id="383" r:id="rId5"/>
    <p:sldId id="378" r:id="rId6"/>
    <p:sldId id="271" r:id="rId7"/>
    <p:sldId id="320" r:id="rId8"/>
    <p:sldId id="343" r:id="rId9"/>
    <p:sldId id="344" r:id="rId10"/>
    <p:sldId id="313" r:id="rId11"/>
    <p:sldId id="321" r:id="rId12"/>
    <p:sldId id="296" r:id="rId13"/>
    <p:sldId id="267" r:id="rId14"/>
    <p:sldId id="342" r:id="rId15"/>
    <p:sldId id="268" r:id="rId16"/>
    <p:sldId id="269" r:id="rId17"/>
    <p:sldId id="323" r:id="rId18"/>
    <p:sldId id="324" r:id="rId19"/>
    <p:sldId id="270" r:id="rId20"/>
    <p:sldId id="260" r:id="rId21"/>
    <p:sldId id="303" r:id="rId22"/>
    <p:sldId id="306" r:id="rId23"/>
    <p:sldId id="307" r:id="rId24"/>
    <p:sldId id="332" r:id="rId25"/>
    <p:sldId id="333" r:id="rId26"/>
    <p:sldId id="308" r:id="rId27"/>
    <p:sldId id="309" r:id="rId28"/>
    <p:sldId id="334" r:id="rId29"/>
    <p:sldId id="316" r:id="rId30"/>
    <p:sldId id="337" r:id="rId31"/>
    <p:sldId id="317" r:id="rId32"/>
    <p:sldId id="345" r:id="rId33"/>
    <p:sldId id="346" r:id="rId34"/>
    <p:sldId id="347" r:id="rId35"/>
    <p:sldId id="369" r:id="rId36"/>
    <p:sldId id="371" r:id="rId37"/>
    <p:sldId id="432" r:id="rId38"/>
    <p:sldId id="392" r:id="rId39"/>
    <p:sldId id="398" r:id="rId40"/>
    <p:sldId id="399" r:id="rId41"/>
    <p:sldId id="400" r:id="rId42"/>
    <p:sldId id="401" r:id="rId43"/>
    <p:sldId id="402" r:id="rId44"/>
    <p:sldId id="403" r:id="rId45"/>
    <p:sldId id="404" r:id="rId46"/>
    <p:sldId id="405" r:id="rId47"/>
    <p:sldId id="406" r:id="rId48"/>
    <p:sldId id="407" r:id="rId49"/>
    <p:sldId id="408" r:id="rId50"/>
    <p:sldId id="409" r:id="rId51"/>
    <p:sldId id="410" r:id="rId52"/>
    <p:sldId id="411" r:id="rId53"/>
    <p:sldId id="412" r:id="rId54"/>
    <p:sldId id="41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429" r:id="rId71"/>
    <p:sldId id="430" r:id="rId72"/>
    <p:sldId id="431" r:id="rId73"/>
    <p:sldId id="372" r:id="rId74"/>
    <p:sldId id="373" r:id="rId75"/>
    <p:sldId id="374" r:id="rId76"/>
    <p:sldId id="375" r:id="rId77"/>
    <p:sldId id="376" r:id="rId78"/>
    <p:sldId id="379" r:id="rId79"/>
    <p:sldId id="380" r:id="rId80"/>
    <p:sldId id="394" r:id="rId81"/>
    <p:sldId id="393" r:id="rId82"/>
    <p:sldId id="395" r:id="rId83"/>
    <p:sldId id="381" r:id="rId84"/>
    <p:sldId id="382" r:id="rId85"/>
    <p:sldId id="348" r:id="rId86"/>
    <p:sldId id="349" r:id="rId87"/>
    <p:sldId id="397" r:id="rId88"/>
    <p:sldId id="265" r:id="rId8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Garamond" panose="02020404030301010803"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Garamond" panose="02020404030301010803"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Garamond" panose="02020404030301010803"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69"/>
    <a:srgbClr val="FF0000"/>
    <a:srgbClr val="FFCC00"/>
    <a:srgbClr val="FFFF00"/>
    <a:srgbClr val="FFCC66"/>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varScale="1">
        <p:scale>
          <a:sx n="109" d="100"/>
          <a:sy n="109" d="100"/>
        </p:scale>
        <p:origin x="167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notesViewPr>
    <p:cSldViewPr>
      <p:cViewPr varScale="1">
        <p:scale>
          <a:sx n="59" d="100"/>
          <a:sy n="59" d="100"/>
        </p:scale>
        <p:origin x="-117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_rels/viewProps.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31.xml"/><Relationship Id="rId1" Type="http://schemas.openxmlformats.org/officeDocument/2006/relationships/slide" Target="slides/slide8.xml"/><Relationship Id="rId5" Type="http://schemas.openxmlformats.org/officeDocument/2006/relationships/slide" Target="slides/slide85.xml"/><Relationship Id="rId4"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2C1E4-D473-41FA-B45F-520EB9C1C8B9}" type="doc">
      <dgm:prSet loTypeId="urn:microsoft.com/office/officeart/2005/8/layout/chevron1" loCatId="process" qsTypeId="urn:microsoft.com/office/officeart/2005/8/quickstyle/simple2" qsCatId="simple" csTypeId="urn:microsoft.com/office/officeart/2005/8/colors/colorful1" csCatId="colorful" phldr="1"/>
      <dgm:spPr/>
    </dgm:pt>
    <dgm:pt modelId="{D7B0AB35-C971-4F9B-A073-09C842B60586}">
      <dgm:prSet phldrT="[Text]"/>
      <dgm:spPr>
        <a:solidFill>
          <a:srgbClr val="78A7DA"/>
        </a:solidFill>
      </dgm:spPr>
      <dgm:t>
        <a:bodyPr/>
        <a:lstStyle/>
        <a:p>
          <a:r>
            <a:rPr lang="en-US" dirty="0" smtClean="0">
              <a:effectLst>
                <a:outerShdw blurRad="38100" dist="38100" dir="2700000" algn="tl">
                  <a:srgbClr val="000000">
                    <a:alpha val="43137"/>
                  </a:srgbClr>
                </a:outerShdw>
              </a:effectLst>
            </a:rPr>
            <a:t>Primary Analysis</a:t>
          </a:r>
        </a:p>
        <a:p>
          <a:r>
            <a:rPr lang="zh-CN" altLang="en-US" b="1" dirty="0" smtClean="0">
              <a:solidFill>
                <a:srgbClr val="FF0000"/>
              </a:solidFill>
              <a:effectLst>
                <a:outerShdw blurRad="38100" dist="38100" dir="2700000" algn="tl">
                  <a:srgbClr val="000000">
                    <a:alpha val="43137"/>
                  </a:srgbClr>
                </a:outerShdw>
              </a:effectLst>
            </a:rPr>
            <a:t>初级分析</a:t>
          </a:r>
          <a:endParaRPr lang="en-US" b="1" dirty="0">
            <a:solidFill>
              <a:srgbClr val="FF0000"/>
            </a:solidFill>
            <a:effectLst>
              <a:outerShdw blurRad="38100" dist="38100" dir="2700000" algn="tl">
                <a:srgbClr val="000000">
                  <a:alpha val="43137"/>
                </a:srgbClr>
              </a:outerShdw>
            </a:effectLst>
          </a:endParaRPr>
        </a:p>
      </dgm:t>
    </dgm:pt>
    <dgm:pt modelId="{454BD5D9-3D4D-455A-9D80-AE75CCF41EDA}" type="parTrans" cxnId="{E8132A28-32C3-4AB4-AB78-334E3AFD2D35}">
      <dgm:prSet/>
      <dgm:spPr/>
      <dgm:t>
        <a:bodyPr/>
        <a:lstStyle/>
        <a:p>
          <a:endParaRPr lang="en-US"/>
        </a:p>
      </dgm:t>
    </dgm:pt>
    <dgm:pt modelId="{7848F4AC-DA03-4465-828B-9DCB05A36DB2}" type="sibTrans" cxnId="{E8132A28-32C3-4AB4-AB78-334E3AFD2D35}">
      <dgm:prSet/>
      <dgm:spPr/>
      <dgm:t>
        <a:bodyPr/>
        <a:lstStyle/>
        <a:p>
          <a:endParaRPr lang="en-US"/>
        </a:p>
      </dgm:t>
    </dgm:pt>
    <dgm:pt modelId="{9C33DDF5-31B1-49C1-B1F6-E13963B9B945}">
      <dgm:prSet phldrT="[Text]"/>
      <dgm:spPr>
        <a:solidFill>
          <a:srgbClr val="BAC147"/>
        </a:solidFill>
      </dgm:spPr>
      <dgm:t>
        <a:bodyPr/>
        <a:lstStyle/>
        <a:p>
          <a:r>
            <a:rPr lang="en-US" dirty="0" smtClean="0">
              <a:effectLst>
                <a:outerShdw blurRad="38100" dist="38100" dir="2700000" algn="tl">
                  <a:srgbClr val="000000">
                    <a:alpha val="43137"/>
                  </a:srgbClr>
                </a:outerShdw>
              </a:effectLst>
            </a:rPr>
            <a:t>Secondary Analysis</a:t>
          </a:r>
        </a:p>
        <a:p>
          <a:r>
            <a:rPr lang="zh-CN" altLang="en-US" b="1" dirty="0" smtClean="0">
              <a:solidFill>
                <a:srgbClr val="FF0000"/>
              </a:solidFill>
              <a:effectLst>
                <a:outerShdw blurRad="38100" dist="38100" dir="2700000" algn="tl">
                  <a:srgbClr val="000000">
                    <a:alpha val="43137"/>
                  </a:srgbClr>
                </a:outerShdw>
              </a:effectLst>
            </a:rPr>
            <a:t>二级分析</a:t>
          </a:r>
          <a:endParaRPr lang="en-US" b="1" dirty="0">
            <a:solidFill>
              <a:srgbClr val="FF0000"/>
            </a:solidFill>
            <a:effectLst>
              <a:outerShdw blurRad="38100" dist="38100" dir="2700000" algn="tl">
                <a:srgbClr val="000000">
                  <a:alpha val="43137"/>
                </a:srgbClr>
              </a:outerShdw>
            </a:effectLst>
          </a:endParaRPr>
        </a:p>
      </dgm:t>
    </dgm:pt>
    <dgm:pt modelId="{C060EFF6-8790-4D50-8830-ED995477F512}" type="parTrans" cxnId="{A7647119-3D18-44FE-BF67-504CCA697F20}">
      <dgm:prSet/>
      <dgm:spPr/>
      <dgm:t>
        <a:bodyPr/>
        <a:lstStyle/>
        <a:p>
          <a:endParaRPr lang="en-US"/>
        </a:p>
      </dgm:t>
    </dgm:pt>
    <dgm:pt modelId="{D0F2C352-9096-42C5-A981-77A51F06DA76}" type="sibTrans" cxnId="{A7647119-3D18-44FE-BF67-504CCA697F20}">
      <dgm:prSet/>
      <dgm:spPr/>
      <dgm:t>
        <a:bodyPr/>
        <a:lstStyle/>
        <a:p>
          <a:endParaRPr lang="en-US"/>
        </a:p>
      </dgm:t>
    </dgm:pt>
    <dgm:pt modelId="{E92DCBA5-8799-4F31-AAAC-0585DC1DECCC}">
      <dgm:prSet phldrT="[Text]"/>
      <dgm:spPr>
        <a:solidFill>
          <a:srgbClr val="AD73AC"/>
        </a:solidFill>
      </dgm:spPr>
      <dgm:t>
        <a:bodyPr/>
        <a:lstStyle/>
        <a:p>
          <a:r>
            <a:rPr lang="en-US" dirty="0" smtClean="0">
              <a:effectLst>
                <a:outerShdw blurRad="38100" dist="38100" dir="2700000" algn="tl">
                  <a:srgbClr val="000000">
                    <a:alpha val="43137"/>
                  </a:srgbClr>
                </a:outerShdw>
              </a:effectLst>
            </a:rPr>
            <a:t>Data Visualization</a:t>
          </a:r>
        </a:p>
        <a:p>
          <a:r>
            <a:rPr lang="zh-CN" altLang="en-US" b="1" dirty="0" smtClean="0">
              <a:solidFill>
                <a:srgbClr val="FF0000"/>
              </a:solidFill>
              <a:effectLst>
                <a:outerShdw blurRad="38100" dist="38100" dir="2700000" algn="tl">
                  <a:srgbClr val="000000">
                    <a:alpha val="43137"/>
                  </a:srgbClr>
                </a:outerShdw>
              </a:effectLst>
            </a:rPr>
            <a:t>数据可视化</a:t>
          </a:r>
          <a:endParaRPr lang="en-US" b="1" dirty="0">
            <a:solidFill>
              <a:srgbClr val="FF0000"/>
            </a:solidFill>
            <a:effectLst>
              <a:outerShdw blurRad="38100" dist="38100" dir="2700000" algn="tl">
                <a:srgbClr val="000000">
                  <a:alpha val="43137"/>
                </a:srgbClr>
              </a:outerShdw>
            </a:effectLst>
          </a:endParaRPr>
        </a:p>
      </dgm:t>
    </dgm:pt>
    <dgm:pt modelId="{FC42DD28-50E9-4F3E-948F-FA425C2B085E}" type="parTrans" cxnId="{7ADAF824-9C60-4095-BEC5-BD641DFEBF75}">
      <dgm:prSet/>
      <dgm:spPr/>
      <dgm:t>
        <a:bodyPr/>
        <a:lstStyle/>
        <a:p>
          <a:endParaRPr lang="en-US"/>
        </a:p>
      </dgm:t>
    </dgm:pt>
    <dgm:pt modelId="{D8C8B5F2-7AE1-4D3A-9D8A-B685C44B6942}" type="sibTrans" cxnId="{7ADAF824-9C60-4095-BEC5-BD641DFEBF75}">
      <dgm:prSet/>
      <dgm:spPr/>
      <dgm:t>
        <a:bodyPr/>
        <a:lstStyle/>
        <a:p>
          <a:endParaRPr lang="en-US"/>
        </a:p>
      </dgm:t>
    </dgm:pt>
    <dgm:pt modelId="{DD4F143F-B169-4B51-8DC5-7371317ADD5F}" type="pres">
      <dgm:prSet presAssocID="{DAB2C1E4-D473-41FA-B45F-520EB9C1C8B9}" presName="Name0" presStyleCnt="0">
        <dgm:presLayoutVars>
          <dgm:dir/>
          <dgm:animLvl val="lvl"/>
          <dgm:resizeHandles val="exact"/>
        </dgm:presLayoutVars>
      </dgm:prSet>
      <dgm:spPr/>
    </dgm:pt>
    <dgm:pt modelId="{BBAEAC6C-0165-4096-9D0A-849FA826A6A3}" type="pres">
      <dgm:prSet presAssocID="{D7B0AB35-C971-4F9B-A073-09C842B60586}" presName="parTxOnly" presStyleLbl="node1" presStyleIdx="0" presStyleCnt="3" custScaleY="103166">
        <dgm:presLayoutVars>
          <dgm:chMax val="0"/>
          <dgm:chPref val="0"/>
          <dgm:bulletEnabled val="1"/>
        </dgm:presLayoutVars>
      </dgm:prSet>
      <dgm:spPr/>
      <dgm:t>
        <a:bodyPr/>
        <a:lstStyle/>
        <a:p>
          <a:endParaRPr lang="en-US"/>
        </a:p>
      </dgm:t>
    </dgm:pt>
    <dgm:pt modelId="{35C40546-1B83-44C8-ABF3-B6C45BA0C82C}" type="pres">
      <dgm:prSet presAssocID="{7848F4AC-DA03-4465-828B-9DCB05A36DB2}" presName="parTxOnlySpace" presStyleCnt="0"/>
      <dgm:spPr/>
    </dgm:pt>
    <dgm:pt modelId="{401D9DB6-9C20-42DE-918D-B145863A5989}" type="pres">
      <dgm:prSet presAssocID="{9C33DDF5-31B1-49C1-B1F6-E13963B9B945}" presName="parTxOnly" presStyleLbl="node1" presStyleIdx="1" presStyleCnt="3" custScaleY="103166" custLinFactNeighborX="-3885">
        <dgm:presLayoutVars>
          <dgm:chMax val="0"/>
          <dgm:chPref val="0"/>
          <dgm:bulletEnabled val="1"/>
        </dgm:presLayoutVars>
      </dgm:prSet>
      <dgm:spPr/>
      <dgm:t>
        <a:bodyPr/>
        <a:lstStyle/>
        <a:p>
          <a:endParaRPr lang="en-US"/>
        </a:p>
      </dgm:t>
    </dgm:pt>
    <dgm:pt modelId="{F2A38690-1003-413B-98AC-A33918DD5F36}" type="pres">
      <dgm:prSet presAssocID="{D0F2C352-9096-42C5-A981-77A51F06DA76}" presName="parTxOnlySpace" presStyleCnt="0"/>
      <dgm:spPr/>
    </dgm:pt>
    <dgm:pt modelId="{28461855-56EE-41C3-9D9F-A23330083C4E}" type="pres">
      <dgm:prSet presAssocID="{E92DCBA5-8799-4F31-AAAC-0585DC1DECCC}" presName="parTxOnly" presStyleLbl="node1" presStyleIdx="2" presStyleCnt="3" custScaleY="103166">
        <dgm:presLayoutVars>
          <dgm:chMax val="0"/>
          <dgm:chPref val="0"/>
          <dgm:bulletEnabled val="1"/>
        </dgm:presLayoutVars>
      </dgm:prSet>
      <dgm:spPr/>
      <dgm:t>
        <a:bodyPr/>
        <a:lstStyle/>
        <a:p>
          <a:endParaRPr lang="en-US"/>
        </a:p>
      </dgm:t>
    </dgm:pt>
  </dgm:ptLst>
  <dgm:cxnLst>
    <dgm:cxn modelId="{1F9874A4-3291-4967-81A3-9DEA41B689E8}" type="presOf" srcId="{9C33DDF5-31B1-49C1-B1F6-E13963B9B945}" destId="{401D9DB6-9C20-42DE-918D-B145863A5989}" srcOrd="0" destOrd="0" presId="urn:microsoft.com/office/officeart/2005/8/layout/chevron1"/>
    <dgm:cxn modelId="{0A67FDED-6A9C-484A-9F06-042932DAA566}" type="presOf" srcId="{D7B0AB35-C971-4F9B-A073-09C842B60586}" destId="{BBAEAC6C-0165-4096-9D0A-849FA826A6A3}" srcOrd="0" destOrd="0" presId="urn:microsoft.com/office/officeart/2005/8/layout/chevron1"/>
    <dgm:cxn modelId="{250D5C82-7DEC-4A80-BBB1-DF1555FCE6F0}" type="presOf" srcId="{E92DCBA5-8799-4F31-AAAC-0585DC1DECCC}" destId="{28461855-56EE-41C3-9D9F-A23330083C4E}" srcOrd="0" destOrd="0" presId="urn:microsoft.com/office/officeart/2005/8/layout/chevron1"/>
    <dgm:cxn modelId="{E8132A28-32C3-4AB4-AB78-334E3AFD2D35}" srcId="{DAB2C1E4-D473-41FA-B45F-520EB9C1C8B9}" destId="{D7B0AB35-C971-4F9B-A073-09C842B60586}" srcOrd="0" destOrd="0" parTransId="{454BD5D9-3D4D-455A-9D80-AE75CCF41EDA}" sibTransId="{7848F4AC-DA03-4465-828B-9DCB05A36DB2}"/>
    <dgm:cxn modelId="{7ADAF824-9C60-4095-BEC5-BD641DFEBF75}" srcId="{DAB2C1E4-D473-41FA-B45F-520EB9C1C8B9}" destId="{E92DCBA5-8799-4F31-AAAC-0585DC1DECCC}" srcOrd="2" destOrd="0" parTransId="{FC42DD28-50E9-4F3E-948F-FA425C2B085E}" sibTransId="{D8C8B5F2-7AE1-4D3A-9D8A-B685C44B6942}"/>
    <dgm:cxn modelId="{1354CDF9-CDBE-454C-A128-EE4D3AE9BD92}" type="presOf" srcId="{DAB2C1E4-D473-41FA-B45F-520EB9C1C8B9}" destId="{DD4F143F-B169-4B51-8DC5-7371317ADD5F}" srcOrd="0" destOrd="0" presId="urn:microsoft.com/office/officeart/2005/8/layout/chevron1"/>
    <dgm:cxn modelId="{A7647119-3D18-44FE-BF67-504CCA697F20}" srcId="{DAB2C1E4-D473-41FA-B45F-520EB9C1C8B9}" destId="{9C33DDF5-31B1-49C1-B1F6-E13963B9B945}" srcOrd="1" destOrd="0" parTransId="{C060EFF6-8790-4D50-8830-ED995477F512}" sibTransId="{D0F2C352-9096-42C5-A981-77A51F06DA76}"/>
    <dgm:cxn modelId="{D012498E-5238-42F7-970F-98003580AB96}" type="presParOf" srcId="{DD4F143F-B169-4B51-8DC5-7371317ADD5F}" destId="{BBAEAC6C-0165-4096-9D0A-849FA826A6A3}" srcOrd="0" destOrd="0" presId="urn:microsoft.com/office/officeart/2005/8/layout/chevron1"/>
    <dgm:cxn modelId="{63441D31-F22D-46BE-9421-3340E0440950}" type="presParOf" srcId="{DD4F143F-B169-4B51-8DC5-7371317ADD5F}" destId="{35C40546-1B83-44C8-ABF3-B6C45BA0C82C}" srcOrd="1" destOrd="0" presId="urn:microsoft.com/office/officeart/2005/8/layout/chevron1"/>
    <dgm:cxn modelId="{A06D0AA3-32F1-4C4F-8C27-1BB6296A4F1A}" type="presParOf" srcId="{DD4F143F-B169-4B51-8DC5-7371317ADD5F}" destId="{401D9DB6-9C20-42DE-918D-B145863A5989}" srcOrd="2" destOrd="0" presId="urn:microsoft.com/office/officeart/2005/8/layout/chevron1"/>
    <dgm:cxn modelId="{D05FA149-3925-4430-945E-90365200E6E1}" type="presParOf" srcId="{DD4F143F-B169-4B51-8DC5-7371317ADD5F}" destId="{F2A38690-1003-413B-98AC-A33918DD5F36}" srcOrd="3" destOrd="0" presId="urn:microsoft.com/office/officeart/2005/8/layout/chevron1"/>
    <dgm:cxn modelId="{D6A59D35-65F5-44FE-8664-248F9CEAFCB6}" type="presParOf" srcId="{DD4F143F-B169-4B51-8DC5-7371317ADD5F}" destId="{28461855-56EE-41C3-9D9F-A23330083C4E}" srcOrd="4" destOrd="0" presId="urn:microsoft.com/office/officeart/2005/8/layout/chevron1"/>
  </dgm:cxnLst>
  <dgm:bg>
    <a:effectLst>
      <a:outerShdw blurRad="50800" dist="38100" algn="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EAC6C-0165-4096-9D0A-849FA826A6A3}">
      <dsp:nvSpPr>
        <dsp:cNvPr id="0" name=""/>
        <dsp:cNvSpPr/>
      </dsp:nvSpPr>
      <dsp:spPr>
        <a:xfrm>
          <a:off x="2415" y="1273242"/>
          <a:ext cx="2942444" cy="1214241"/>
        </a:xfrm>
        <a:prstGeom prst="chevron">
          <a:avLst/>
        </a:prstGeom>
        <a:solidFill>
          <a:srgbClr val="78A7D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effectLst>
                <a:outerShdw blurRad="38100" dist="38100" dir="2700000" algn="tl">
                  <a:srgbClr val="000000">
                    <a:alpha val="43137"/>
                  </a:srgbClr>
                </a:outerShdw>
              </a:effectLst>
            </a:rPr>
            <a:t>Primary Analysis</a:t>
          </a:r>
        </a:p>
        <a:p>
          <a:pPr lvl="0" algn="ctr" defTabSz="933450">
            <a:lnSpc>
              <a:spcPct val="90000"/>
            </a:lnSpc>
            <a:spcBef>
              <a:spcPct val="0"/>
            </a:spcBef>
            <a:spcAft>
              <a:spcPct val="35000"/>
            </a:spcAft>
          </a:pPr>
          <a:r>
            <a:rPr lang="zh-CN" altLang="en-US" sz="2100" b="1" kern="1200" dirty="0" smtClean="0">
              <a:solidFill>
                <a:srgbClr val="FF0000"/>
              </a:solidFill>
              <a:effectLst>
                <a:outerShdw blurRad="38100" dist="38100" dir="2700000" algn="tl">
                  <a:srgbClr val="000000">
                    <a:alpha val="43137"/>
                  </a:srgbClr>
                </a:outerShdw>
              </a:effectLst>
            </a:rPr>
            <a:t>初级分析</a:t>
          </a:r>
          <a:endParaRPr lang="en-US" sz="2100" b="1" kern="1200" dirty="0">
            <a:solidFill>
              <a:srgbClr val="FF0000"/>
            </a:solidFill>
            <a:effectLst>
              <a:outerShdw blurRad="38100" dist="38100" dir="2700000" algn="tl">
                <a:srgbClr val="000000">
                  <a:alpha val="43137"/>
                </a:srgbClr>
              </a:outerShdw>
            </a:effectLst>
          </a:endParaRPr>
        </a:p>
      </dsp:txBody>
      <dsp:txXfrm>
        <a:off x="609536" y="1273242"/>
        <a:ext cx="1728203" cy="1214241"/>
      </dsp:txXfrm>
    </dsp:sp>
    <dsp:sp modelId="{401D9DB6-9C20-42DE-918D-B145863A5989}">
      <dsp:nvSpPr>
        <dsp:cNvPr id="0" name=""/>
        <dsp:cNvSpPr/>
      </dsp:nvSpPr>
      <dsp:spPr>
        <a:xfrm>
          <a:off x="2639184" y="1273242"/>
          <a:ext cx="2942444" cy="1214241"/>
        </a:xfrm>
        <a:prstGeom prst="chevron">
          <a:avLst/>
        </a:prstGeom>
        <a:solidFill>
          <a:srgbClr val="BAC147"/>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effectLst>
                <a:outerShdw blurRad="38100" dist="38100" dir="2700000" algn="tl">
                  <a:srgbClr val="000000">
                    <a:alpha val="43137"/>
                  </a:srgbClr>
                </a:outerShdw>
              </a:effectLst>
            </a:rPr>
            <a:t>Secondary Analysis</a:t>
          </a:r>
        </a:p>
        <a:p>
          <a:pPr lvl="0" algn="ctr" defTabSz="933450">
            <a:lnSpc>
              <a:spcPct val="90000"/>
            </a:lnSpc>
            <a:spcBef>
              <a:spcPct val="0"/>
            </a:spcBef>
            <a:spcAft>
              <a:spcPct val="35000"/>
            </a:spcAft>
          </a:pPr>
          <a:r>
            <a:rPr lang="zh-CN" altLang="en-US" sz="2100" b="1" kern="1200" dirty="0" smtClean="0">
              <a:solidFill>
                <a:srgbClr val="FF0000"/>
              </a:solidFill>
              <a:effectLst>
                <a:outerShdw blurRad="38100" dist="38100" dir="2700000" algn="tl">
                  <a:srgbClr val="000000">
                    <a:alpha val="43137"/>
                  </a:srgbClr>
                </a:outerShdw>
              </a:effectLst>
            </a:rPr>
            <a:t>二级分析</a:t>
          </a:r>
          <a:endParaRPr lang="en-US" sz="2100" b="1" kern="1200" dirty="0">
            <a:solidFill>
              <a:srgbClr val="FF0000"/>
            </a:solidFill>
            <a:effectLst>
              <a:outerShdw blurRad="38100" dist="38100" dir="2700000" algn="tl">
                <a:srgbClr val="000000">
                  <a:alpha val="43137"/>
                </a:srgbClr>
              </a:outerShdw>
            </a:effectLst>
          </a:endParaRPr>
        </a:p>
      </dsp:txBody>
      <dsp:txXfrm>
        <a:off x="3246305" y="1273242"/>
        <a:ext cx="1728203" cy="1214241"/>
      </dsp:txXfrm>
    </dsp:sp>
    <dsp:sp modelId="{28461855-56EE-41C3-9D9F-A23330083C4E}">
      <dsp:nvSpPr>
        <dsp:cNvPr id="0" name=""/>
        <dsp:cNvSpPr/>
      </dsp:nvSpPr>
      <dsp:spPr>
        <a:xfrm>
          <a:off x="5298815" y="1273242"/>
          <a:ext cx="2942444" cy="1214241"/>
        </a:xfrm>
        <a:prstGeom prst="chevron">
          <a:avLst/>
        </a:prstGeom>
        <a:solidFill>
          <a:srgbClr val="AD73A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kern="1200" dirty="0" smtClean="0">
              <a:effectLst>
                <a:outerShdw blurRad="38100" dist="38100" dir="2700000" algn="tl">
                  <a:srgbClr val="000000">
                    <a:alpha val="43137"/>
                  </a:srgbClr>
                </a:outerShdw>
              </a:effectLst>
            </a:rPr>
            <a:t>Data Visualization</a:t>
          </a:r>
        </a:p>
        <a:p>
          <a:pPr lvl="0" algn="ctr" defTabSz="933450">
            <a:lnSpc>
              <a:spcPct val="90000"/>
            </a:lnSpc>
            <a:spcBef>
              <a:spcPct val="0"/>
            </a:spcBef>
            <a:spcAft>
              <a:spcPct val="35000"/>
            </a:spcAft>
          </a:pPr>
          <a:r>
            <a:rPr lang="zh-CN" altLang="en-US" sz="2100" b="1" kern="1200" dirty="0" smtClean="0">
              <a:solidFill>
                <a:srgbClr val="FF0000"/>
              </a:solidFill>
              <a:effectLst>
                <a:outerShdw blurRad="38100" dist="38100" dir="2700000" algn="tl">
                  <a:srgbClr val="000000">
                    <a:alpha val="43137"/>
                  </a:srgbClr>
                </a:outerShdw>
              </a:effectLst>
            </a:rPr>
            <a:t>数据可视化</a:t>
          </a:r>
          <a:endParaRPr lang="en-US" sz="2100" b="1" kern="1200" dirty="0">
            <a:solidFill>
              <a:srgbClr val="FF0000"/>
            </a:solidFill>
            <a:effectLst>
              <a:outerShdw blurRad="38100" dist="38100" dir="2700000" algn="tl">
                <a:srgbClr val="000000">
                  <a:alpha val="43137"/>
                </a:srgbClr>
              </a:outerShdw>
            </a:effectLst>
          </a:endParaRPr>
        </a:p>
      </dsp:txBody>
      <dsp:txXfrm>
        <a:off x="5905936" y="1273242"/>
        <a:ext cx="1728203" cy="121424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zh-CN" altLang="en-US"/>
          </a:p>
        </p:txBody>
      </p:sp>
      <p:sp>
        <p:nvSpPr>
          <p:cNvPr id="440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zh-CN"/>
          </a:p>
        </p:txBody>
      </p:sp>
      <p:sp>
        <p:nvSpPr>
          <p:cNvPr id="440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zh-CN"/>
          </a:p>
        </p:txBody>
      </p:sp>
      <p:sp>
        <p:nvSpPr>
          <p:cNvPr id="440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8D2C9610-94D5-45B7-A41E-15981BA89FB7}"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E117A-DDA7-4D97-B735-F57B0DC0C8CF}" type="datetimeFigureOut">
              <a:rPr lang="zh-CN" altLang="en-US" smtClean="0"/>
              <a:t>2020/12/29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0E286-CF9C-484F-81ED-C8439B9A2381}" type="slidenum">
              <a:rPr lang="zh-CN" altLang="en-US" smtClean="0"/>
              <a:t>‹#›</a:t>
            </a:fld>
            <a:endParaRPr lang="zh-CN" altLang="en-US"/>
          </a:p>
        </p:txBody>
      </p:sp>
    </p:spTree>
    <p:extLst>
      <p:ext uri="{BB962C8B-B14F-4D97-AF65-F5344CB8AC3E}">
        <p14:creationId xmlns:p14="http://schemas.microsoft.com/office/powerpoint/2010/main" val="42371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584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a:t>
            </a:r>
            <a:r>
              <a:rPr lang="zh-CN" altLang="en-US" dirty="0" smtClean="0"/>
              <a:t>， </a:t>
            </a:r>
            <a:r>
              <a:rPr lang="en-US" altLang="zh-CN" dirty="0" smtClean="0"/>
              <a:t>P7</a:t>
            </a:r>
            <a:endParaRPr lang="en-US" dirty="0"/>
          </a:p>
        </p:txBody>
      </p:sp>
    </p:spTree>
    <p:extLst>
      <p:ext uri="{BB962C8B-B14F-4D97-AF65-F5344CB8AC3E}">
        <p14:creationId xmlns:p14="http://schemas.microsoft.com/office/powerpoint/2010/main" val="22859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761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1450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00C884B-A85C-49AA-80B2-2A74308EDBF8}"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56</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lnSpc>
                <a:spcPct val="80000"/>
              </a:lnSpc>
            </a:pPr>
            <a:r>
              <a:rPr lang="en-US" sz="900" dirty="0" smtClean="0"/>
              <a:t>FOR THE GUIDE: </a:t>
            </a:r>
            <a:r>
              <a:rPr lang="zh-CN" altLang="en-US" sz="400" dirty="0" smtClean="0">
                <a:solidFill>
                  <a:srgbClr val="FF0000"/>
                </a:solidFill>
              </a:rPr>
              <a:t>在</a:t>
            </a:r>
            <a:r>
              <a:rPr lang="en-US" altLang="zh-CN" sz="400" dirty="0" smtClean="0">
                <a:solidFill>
                  <a:srgbClr val="FF0000"/>
                </a:solidFill>
              </a:rPr>
              <a:t>SBS</a:t>
            </a:r>
            <a:r>
              <a:rPr lang="zh-CN" altLang="en-US" sz="400" dirty="0" smtClean="0">
                <a:solidFill>
                  <a:srgbClr val="FF0000"/>
                </a:solidFill>
              </a:rPr>
              <a:t>测序过程中针对每一条模板序列在一次循环中只有</a:t>
            </a:r>
            <a:r>
              <a:rPr lang="en-US" altLang="zh-CN" sz="400" dirty="0" smtClean="0">
                <a:solidFill>
                  <a:srgbClr val="FF0000"/>
                </a:solidFill>
              </a:rPr>
              <a:t>1</a:t>
            </a:r>
            <a:r>
              <a:rPr lang="zh-CN" altLang="en-US" sz="400" dirty="0" smtClean="0">
                <a:solidFill>
                  <a:srgbClr val="FF0000"/>
                </a:solidFill>
              </a:rPr>
              <a:t>个碱基掺入（多掺或少掺会就会产生</a:t>
            </a:r>
            <a:r>
              <a:rPr lang="en-US" altLang="zh-CN" sz="400" dirty="0" smtClean="0">
                <a:solidFill>
                  <a:srgbClr val="FF0000"/>
                </a:solidFill>
              </a:rPr>
              <a:t>phasing/</a:t>
            </a:r>
            <a:r>
              <a:rPr lang="en-US" altLang="zh-CN" sz="400" dirty="0" err="1" smtClean="0">
                <a:solidFill>
                  <a:srgbClr val="FF0000"/>
                </a:solidFill>
              </a:rPr>
              <a:t>prephasing</a:t>
            </a:r>
            <a:r>
              <a:rPr lang="zh-CN" altLang="en-US" sz="400" dirty="0" smtClean="0">
                <a:solidFill>
                  <a:srgbClr val="FF0000"/>
                </a:solidFill>
              </a:rPr>
              <a:t>的问题）。每一个核苷酸都被可逆终止修饰，并且不同类核苷酸被不同的荧光基团标记。</a:t>
            </a:r>
            <a:endParaRPr lang="en-US" sz="400" dirty="0">
              <a:solidFill>
                <a:srgbClr val="FF0000"/>
              </a:solidFill>
            </a:endParaRPr>
          </a:p>
          <a:p>
            <a:pPr>
              <a:lnSpc>
                <a:spcPct val="80000"/>
              </a:lnSpc>
            </a:pPr>
            <a:r>
              <a:rPr lang="zh-CN" altLang="en-US" sz="900" dirty="0" smtClean="0"/>
              <a:t>每一步循环中包含三个步骤：碱基掺入、照相、去阻断和荧光基团切除</a:t>
            </a:r>
            <a:r>
              <a:rPr lang="zh-CN" altLang="en-US" sz="900" baseline="0" dirty="0" smtClean="0"/>
              <a:t>。</a:t>
            </a:r>
            <a:endParaRPr lang="en-US" sz="900" dirty="0"/>
          </a:p>
          <a:p>
            <a:pPr lvl="0"/>
            <a:r>
              <a:rPr lang="zh-CN" altLang="en-US" sz="1200" kern="1200" dirty="0" smtClean="0">
                <a:solidFill>
                  <a:schemeClr val="tx1"/>
                </a:solidFill>
                <a:effectLst/>
                <a:latin typeface="Arial" charset="0"/>
                <a:ea typeface="+mn-ea"/>
                <a:cs typeface="+mn-cs"/>
              </a:rPr>
              <a:t>次同时加入</a:t>
            </a:r>
            <a:r>
              <a:rPr lang="en-US" altLang="zh-CN" sz="1200" kern="1200" dirty="0" smtClean="0">
                <a:solidFill>
                  <a:schemeClr val="tx1"/>
                </a:solidFill>
                <a:effectLst/>
                <a:latin typeface="Arial" charset="0"/>
                <a:ea typeface="+mn-ea"/>
                <a:cs typeface="+mn-cs"/>
              </a:rPr>
              <a:t>4</a:t>
            </a:r>
            <a:r>
              <a:rPr lang="zh-CN" altLang="en-US" sz="1200" kern="1200" dirty="0" smtClean="0">
                <a:solidFill>
                  <a:schemeClr val="tx1"/>
                </a:solidFill>
                <a:effectLst/>
                <a:latin typeface="Arial" charset="0"/>
                <a:ea typeface="+mn-ea"/>
                <a:cs typeface="+mn-cs"/>
              </a:rPr>
              <a:t>种核苷酸和</a:t>
            </a:r>
            <a:r>
              <a:rPr lang="en-US" altLang="zh-CN" sz="1200" kern="1200" dirty="0" smtClean="0">
                <a:solidFill>
                  <a:schemeClr val="tx1"/>
                </a:solidFill>
                <a:effectLst/>
                <a:latin typeface="Arial" charset="0"/>
                <a:ea typeface="+mn-ea"/>
                <a:cs typeface="+mn-cs"/>
              </a:rPr>
              <a:t>DNA</a:t>
            </a:r>
            <a:r>
              <a:rPr lang="zh-CN" altLang="en-US" sz="1200" kern="1200" dirty="0" smtClean="0">
                <a:solidFill>
                  <a:schemeClr val="tx1"/>
                </a:solidFill>
                <a:effectLst/>
                <a:latin typeface="Arial" charset="0"/>
                <a:ea typeface="+mn-ea"/>
                <a:cs typeface="+mn-cs"/>
              </a:rPr>
              <a:t>合成酶。在掺入一个碱基后，该序列因为掺入核苷酸上的阻断修饰而无法进行后续延伸（延伸终止）。</a:t>
            </a:r>
            <a:endParaRPr lang="en-US" sz="1200" kern="1200" dirty="0" smtClean="0">
              <a:solidFill>
                <a:schemeClr val="tx1"/>
              </a:solidFill>
              <a:effectLst/>
              <a:latin typeface="Arial" charset="0"/>
              <a:ea typeface="+mn-ea"/>
              <a:cs typeface="+mn-cs"/>
            </a:endParaRPr>
          </a:p>
          <a:p>
            <a:pPr lvl="0"/>
            <a:r>
              <a:rPr lang="zh-CN" altLang="en-US" sz="1200" kern="1200" dirty="0" smtClean="0">
                <a:solidFill>
                  <a:schemeClr val="tx1"/>
                </a:solidFill>
                <a:effectLst/>
                <a:latin typeface="Arial" charset="0"/>
                <a:ea typeface="+mn-ea"/>
                <a:cs typeface="+mn-cs"/>
              </a:rPr>
              <a:t>单个碱基掺入</a:t>
            </a:r>
            <a:r>
              <a:rPr lang="zh-CN" altLang="en-US" sz="1200" kern="1200" baseline="0" dirty="0" smtClean="0">
                <a:solidFill>
                  <a:schemeClr val="tx1"/>
                </a:solidFill>
                <a:effectLst/>
                <a:latin typeface="Arial" charset="0"/>
                <a:ea typeface="+mn-ea"/>
                <a:cs typeface="+mn-cs"/>
              </a:rPr>
              <a:t>后，</a:t>
            </a:r>
            <a:r>
              <a:rPr lang="en-US" altLang="zh-CN" sz="1200" kern="1200" baseline="0" dirty="0" smtClean="0">
                <a:solidFill>
                  <a:schemeClr val="tx1"/>
                </a:solidFill>
                <a:effectLst/>
                <a:latin typeface="Arial" charset="0"/>
                <a:ea typeface="+mn-ea"/>
                <a:cs typeface="+mn-cs"/>
              </a:rPr>
              <a:t>DNA</a:t>
            </a:r>
            <a:r>
              <a:rPr lang="zh-CN" altLang="en-US" sz="1200" kern="1200" baseline="0" dirty="0" smtClean="0">
                <a:solidFill>
                  <a:schemeClr val="tx1"/>
                </a:solidFill>
                <a:effectLst/>
                <a:latin typeface="Arial" charset="0"/>
                <a:ea typeface="+mn-ea"/>
                <a:cs typeface="+mn-cs"/>
              </a:rPr>
              <a:t>簇随即被激光激发。</a:t>
            </a:r>
            <a:r>
              <a:rPr lang="en-US" altLang="zh-CN" sz="1200" kern="1200" baseline="0" dirty="0" smtClean="0">
                <a:solidFill>
                  <a:schemeClr val="tx1"/>
                </a:solidFill>
                <a:effectLst/>
                <a:latin typeface="Arial" charset="0"/>
                <a:ea typeface="+mn-ea"/>
                <a:cs typeface="+mn-cs"/>
              </a:rPr>
              <a:t>DNA</a:t>
            </a:r>
            <a:r>
              <a:rPr lang="zh-CN" altLang="en-US" sz="1200" kern="1200" baseline="0" dirty="0" smtClean="0">
                <a:solidFill>
                  <a:schemeClr val="tx1"/>
                </a:solidFill>
                <a:effectLst/>
                <a:latin typeface="Arial" charset="0"/>
                <a:ea typeface="+mn-ea"/>
                <a:cs typeface="+mn-cs"/>
              </a:rPr>
              <a:t>簇中新掺入碱基上的荧光基团受激发而发光，通过照相读取来确定该</a:t>
            </a:r>
            <a:r>
              <a:rPr lang="en-US" altLang="zh-CN" sz="1200" kern="1200" baseline="0" dirty="0" smtClean="0">
                <a:solidFill>
                  <a:schemeClr val="tx1"/>
                </a:solidFill>
                <a:effectLst/>
                <a:latin typeface="Arial" charset="0"/>
                <a:ea typeface="+mn-ea"/>
                <a:cs typeface="+mn-cs"/>
              </a:rPr>
              <a:t>DNA</a:t>
            </a:r>
            <a:r>
              <a:rPr lang="zh-CN" altLang="en-US" sz="1200" kern="1200" baseline="0" dirty="0" smtClean="0">
                <a:solidFill>
                  <a:schemeClr val="tx1"/>
                </a:solidFill>
                <a:effectLst/>
                <a:latin typeface="Arial" charset="0"/>
                <a:ea typeface="+mn-ea"/>
                <a:cs typeface="+mn-cs"/>
              </a:rPr>
              <a:t>簇上掺入的碱基类型。</a:t>
            </a:r>
            <a:endParaRPr lang="en-US" sz="1200" kern="1200" dirty="0" smtClean="0">
              <a:solidFill>
                <a:schemeClr val="tx1"/>
              </a:solidFill>
              <a:effectLst/>
              <a:latin typeface="Arial" charset="0"/>
              <a:ea typeface="+mn-ea"/>
              <a:cs typeface="+mn-cs"/>
            </a:endParaRPr>
          </a:p>
          <a:p>
            <a:pPr lvl="0"/>
            <a:r>
              <a:rPr lang="zh-CN" altLang="en-US" sz="1200" kern="1200" dirty="0" smtClean="0">
                <a:solidFill>
                  <a:schemeClr val="tx1"/>
                </a:solidFill>
                <a:effectLst/>
                <a:latin typeface="Arial" charset="0"/>
                <a:ea typeface="+mn-ea"/>
                <a:cs typeface="+mn-cs"/>
              </a:rPr>
              <a:t>碱基类型确定之后，新掺入碱基上的荧光标记和终止修饰被切除，使序列能够进行下一步的延伸。</a:t>
            </a:r>
            <a:endParaRPr lang="en-US" sz="1200" kern="1200" dirty="0" smtClean="0">
              <a:solidFill>
                <a:schemeClr val="tx1"/>
              </a:solidFill>
              <a:effectLst/>
              <a:latin typeface="Arial" charset="0"/>
              <a:ea typeface="+mn-ea"/>
              <a:cs typeface="+mn-cs"/>
            </a:endParaRPr>
          </a:p>
          <a:p>
            <a:pPr lvl="0"/>
            <a:r>
              <a:rPr lang="zh-CN" altLang="en-US" sz="1200" kern="1200" dirty="0" smtClean="0">
                <a:solidFill>
                  <a:schemeClr val="tx1"/>
                </a:solidFill>
                <a:effectLst/>
                <a:latin typeface="Arial" charset="0"/>
                <a:ea typeface="+mn-ea"/>
                <a:cs typeface="+mn-cs"/>
              </a:rPr>
              <a:t>下一个循环重新加入新的</a:t>
            </a:r>
            <a:r>
              <a:rPr lang="en-US" altLang="zh-CN" sz="1200" kern="1200" dirty="0" smtClean="0">
                <a:solidFill>
                  <a:schemeClr val="tx1"/>
                </a:solidFill>
                <a:effectLst/>
                <a:latin typeface="Arial" charset="0"/>
                <a:ea typeface="+mn-ea"/>
                <a:cs typeface="+mn-cs"/>
              </a:rPr>
              <a:t>4</a:t>
            </a:r>
            <a:r>
              <a:rPr lang="zh-CN" altLang="en-US" sz="1200" kern="1200" dirty="0" smtClean="0">
                <a:solidFill>
                  <a:schemeClr val="tx1"/>
                </a:solidFill>
                <a:effectLst/>
                <a:latin typeface="Arial" charset="0"/>
                <a:ea typeface="+mn-ea"/>
                <a:cs typeface="+mn-cs"/>
              </a:rPr>
              <a:t>种核苷酸和</a:t>
            </a:r>
            <a:r>
              <a:rPr lang="en-US" altLang="zh-CN" sz="1200" kern="1200" dirty="0" smtClean="0">
                <a:solidFill>
                  <a:schemeClr val="tx1"/>
                </a:solidFill>
                <a:effectLst/>
                <a:latin typeface="Arial" charset="0"/>
                <a:ea typeface="+mn-ea"/>
                <a:cs typeface="+mn-cs"/>
              </a:rPr>
              <a:t>DNA</a:t>
            </a:r>
            <a:r>
              <a:rPr lang="zh-CN" altLang="en-US" sz="1200" kern="1200" dirty="0" smtClean="0">
                <a:solidFill>
                  <a:schemeClr val="tx1"/>
                </a:solidFill>
                <a:effectLst/>
                <a:latin typeface="Arial" charset="0"/>
                <a:ea typeface="+mn-ea"/>
                <a:cs typeface="+mn-cs"/>
              </a:rPr>
              <a:t>合成酶。</a:t>
            </a:r>
            <a:endParaRPr lang="en-US" sz="1200" kern="1200" dirty="0" smtClean="0">
              <a:solidFill>
                <a:schemeClr val="tx1"/>
              </a:solidFill>
              <a:effectLst/>
              <a:latin typeface="Arial" charset="0"/>
              <a:ea typeface="+mn-ea"/>
              <a:cs typeface="+mn-cs"/>
            </a:endParaRPr>
          </a:p>
          <a:p>
            <a:pPr lvl="0"/>
            <a:r>
              <a:rPr lang="zh-CN" altLang="en-US" sz="1200" kern="1200" dirty="0" smtClean="0">
                <a:solidFill>
                  <a:schemeClr val="tx1"/>
                </a:solidFill>
                <a:effectLst/>
                <a:latin typeface="Arial" charset="0"/>
                <a:ea typeface="+mn-ea"/>
                <a:cs typeface="+mn-cs"/>
              </a:rPr>
              <a:t>重复此步骤就能一步一步的得到原始模板链上的序列信息。</a:t>
            </a:r>
            <a:endParaRPr lang="en-US" sz="1200" kern="1200" dirty="0" smtClean="0">
              <a:solidFill>
                <a:schemeClr val="tx1"/>
              </a:solidFill>
              <a:effectLst/>
              <a:latin typeface="Arial" charset="0"/>
              <a:ea typeface="+mn-ea"/>
              <a:cs typeface="+mn-cs"/>
            </a:endParaRPr>
          </a:p>
          <a:p>
            <a:pPr>
              <a:lnSpc>
                <a:spcPct val="80000"/>
              </a:lnSpc>
            </a:pPr>
            <a:r>
              <a:rPr lang="en-US" sz="900" dirty="0" smtClean="0"/>
              <a:t>------------------------------------------------</a:t>
            </a:r>
            <a:endParaRPr lang="en-US" sz="900" dirty="0"/>
          </a:p>
          <a:p>
            <a:pPr>
              <a:lnSpc>
                <a:spcPct val="80000"/>
              </a:lnSpc>
            </a:pPr>
            <a:r>
              <a:rPr lang="en-US" sz="900" b="1" dirty="0"/>
              <a:t>Details</a:t>
            </a:r>
            <a:r>
              <a:rPr lang="en-US" sz="900" dirty="0"/>
              <a:t>: </a:t>
            </a:r>
            <a:r>
              <a:rPr lang="en-US" sz="900" dirty="0" err="1" smtClean="0"/>
              <a:t>I</a:t>
            </a:r>
            <a:r>
              <a:rPr lang="en-US" altLang="zh-CN" sz="900" dirty="0" err="1" smtClean="0"/>
              <a:t>llumina</a:t>
            </a:r>
            <a:r>
              <a:rPr lang="zh-CN" altLang="en-US" sz="900" dirty="0" smtClean="0"/>
              <a:t>拥有</a:t>
            </a:r>
            <a:r>
              <a:rPr lang="en-US" altLang="zh-CN" sz="900" dirty="0" smtClean="0"/>
              <a:t>2</a:t>
            </a:r>
            <a:r>
              <a:rPr lang="zh-CN" altLang="en-US" sz="900" dirty="0" smtClean="0"/>
              <a:t>个非常独特的技术</a:t>
            </a:r>
            <a:r>
              <a:rPr lang="zh-CN" altLang="en-US" sz="900" baseline="0" dirty="0" smtClean="0"/>
              <a:t> 桥式</a:t>
            </a:r>
            <a:r>
              <a:rPr lang="en-US" altLang="zh-CN" sz="900" baseline="0" dirty="0" smtClean="0"/>
              <a:t>PCR</a:t>
            </a:r>
            <a:r>
              <a:rPr lang="zh-CN" altLang="en-US" sz="900" baseline="0" dirty="0" smtClean="0"/>
              <a:t>簇生成和可逆阻断标记，并且单个荧光标记的核苷酸。</a:t>
            </a:r>
            <a:endParaRPr lang="en-US" sz="900" dirty="0" smtClean="0"/>
          </a:p>
          <a:p>
            <a:pPr>
              <a:lnSpc>
                <a:spcPct val="80000"/>
              </a:lnSpc>
            </a:pPr>
            <a:endParaRPr lang="en-US" sz="900" dirty="0" smtClean="0"/>
          </a:p>
          <a:p>
            <a:pPr>
              <a:lnSpc>
                <a:spcPct val="80000"/>
              </a:lnSpc>
            </a:pPr>
            <a:r>
              <a:rPr lang="en-US" sz="900" dirty="0" smtClean="0"/>
              <a:t>The </a:t>
            </a:r>
            <a:r>
              <a:rPr lang="en-US" sz="900" dirty="0"/>
              <a:t>steps for sequencing by synthesis supported by this slide are:</a:t>
            </a:r>
          </a:p>
          <a:p>
            <a:pPr>
              <a:lnSpc>
                <a:spcPct val="80000"/>
              </a:lnSpc>
            </a:pPr>
            <a:r>
              <a:rPr lang="en-US" sz="900" dirty="0"/>
              <a:t>Hybridize sequencing primer (complimentary to terminal adaptor)</a:t>
            </a:r>
          </a:p>
          <a:p>
            <a:pPr>
              <a:lnSpc>
                <a:spcPct val="80000"/>
              </a:lnSpc>
            </a:pPr>
            <a:r>
              <a:rPr lang="en-US" sz="900" dirty="0"/>
              <a:t>Add polymerase and all 4 dNTPs </a:t>
            </a:r>
          </a:p>
          <a:p>
            <a:pPr>
              <a:lnSpc>
                <a:spcPct val="80000"/>
              </a:lnSpc>
            </a:pPr>
            <a:r>
              <a:rPr lang="en-US" sz="900" dirty="0"/>
              <a:t>Each dNTP is individually fluorescently labeled and is reversibly blocked at the 3’ hydroxyl</a:t>
            </a:r>
          </a:p>
          <a:p>
            <a:pPr>
              <a:lnSpc>
                <a:spcPct val="80000"/>
              </a:lnSpc>
            </a:pPr>
            <a:r>
              <a:rPr lang="en-US" sz="900" dirty="0"/>
              <a:t>The 3’ block ensures only a single base addition.</a:t>
            </a:r>
          </a:p>
          <a:p>
            <a:pPr>
              <a:lnSpc>
                <a:spcPct val="80000"/>
              </a:lnSpc>
            </a:pPr>
            <a:r>
              <a:rPr lang="en-US" sz="900" dirty="0"/>
              <a:t>Once the single base addition occurs the clusters can be excited by a laser and the color of the added base can be imaged and determined.</a:t>
            </a:r>
          </a:p>
          <a:p>
            <a:pPr>
              <a:lnSpc>
                <a:spcPct val="80000"/>
              </a:lnSpc>
            </a:pPr>
            <a:r>
              <a:rPr lang="en-US" sz="900" dirty="0"/>
              <a:t>For every cluster, in cycle 1, the first base is added turning the entire cluster the color of the base.  In the example shown in this cartoon at “T” is added, turning this cluster “green”.</a:t>
            </a:r>
          </a:p>
          <a:p>
            <a:pPr>
              <a:lnSpc>
                <a:spcPct val="80000"/>
              </a:lnSpc>
            </a:pPr>
            <a:r>
              <a:rPr lang="en-US" sz="900" dirty="0"/>
              <a:t>Once the first base has been imaged and determined, the fluorescent label is cleaved and 3’ blocking group is removed, regenerating a 3’-OH and enabling extension.</a:t>
            </a:r>
          </a:p>
          <a:p>
            <a:pPr>
              <a:lnSpc>
                <a:spcPct val="80000"/>
              </a:lnSpc>
            </a:pPr>
            <a:r>
              <a:rPr lang="en-US" sz="900" dirty="0"/>
              <a:t>Add polymerase and all 4 dNTPs and single base extension will occur for the second base in the template (in this cartoon the 2</a:t>
            </a:r>
            <a:r>
              <a:rPr lang="en-US" sz="900" baseline="30000" dirty="0"/>
              <a:t>nd</a:t>
            </a:r>
            <a:r>
              <a:rPr lang="en-US" sz="900" dirty="0"/>
              <a:t> base is a “G”)</a:t>
            </a:r>
          </a:p>
          <a:p>
            <a:pPr>
              <a:lnSpc>
                <a:spcPct val="80000"/>
              </a:lnSpc>
            </a:pPr>
            <a:r>
              <a:rPr lang="en-US" sz="900" dirty="0"/>
              <a:t>The clusters can be excited by a laser and the color of the 2nd base is imaged and determined (in this cartoon the cluster color would be “blue”)</a:t>
            </a:r>
          </a:p>
          <a:p>
            <a:pPr>
              <a:lnSpc>
                <a:spcPct val="80000"/>
              </a:lnSpc>
            </a:pPr>
            <a:r>
              <a:rPr lang="en-US" sz="900" dirty="0"/>
              <a:t>Repeating this process allow us to step-wise determine the sequence of the original template.</a:t>
            </a:r>
          </a:p>
          <a:p>
            <a:pPr>
              <a:lnSpc>
                <a:spcPct val="80000"/>
              </a:lnSpc>
            </a:pPr>
            <a:endParaRPr lang="en-US" sz="900" dirty="0"/>
          </a:p>
          <a:p>
            <a:pPr>
              <a:lnSpc>
                <a:spcPct val="80000"/>
              </a:lnSpc>
            </a:pPr>
            <a:r>
              <a:rPr lang="en-US" sz="900" b="1" dirty="0"/>
              <a:t>Conclusion</a:t>
            </a:r>
            <a:r>
              <a:rPr lang="en-US" sz="900" dirty="0"/>
              <a:t>: Explanation of technology behind sequencing by synthesis</a:t>
            </a:r>
          </a:p>
          <a:p>
            <a:pPr>
              <a:lnSpc>
                <a:spcPct val="80000"/>
              </a:lnSpc>
            </a:pPr>
            <a:endParaRPr lang="en-US" sz="900" dirty="0"/>
          </a:p>
          <a:p>
            <a:pPr>
              <a:lnSpc>
                <a:spcPct val="80000"/>
              </a:lnSpc>
            </a:pPr>
            <a:endParaRPr lang="en-US" sz="900" dirty="0"/>
          </a:p>
          <a:p>
            <a:pPr>
              <a:lnSpc>
                <a:spcPct val="80000"/>
              </a:lnSpc>
            </a:pPr>
            <a:endParaRPr lang="en-US" sz="900" dirty="0"/>
          </a:p>
        </p:txBody>
      </p:sp>
    </p:spTree>
    <p:extLst>
      <p:ext uri="{BB962C8B-B14F-4D97-AF65-F5344CB8AC3E}">
        <p14:creationId xmlns:p14="http://schemas.microsoft.com/office/powerpoint/2010/main" val="209821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同时去阻断和切除荧光基团</a:t>
            </a:r>
            <a:endParaRPr lang="en-US" altLang="zh-CN" dirty="0" smtClean="0"/>
          </a:p>
          <a:p>
            <a:r>
              <a:rPr lang="en-US" dirty="0" smtClean="0"/>
              <a:t>dNTP</a:t>
            </a:r>
            <a:r>
              <a:rPr lang="zh-CN" altLang="en-US" dirty="0" smtClean="0"/>
              <a:t>是特殊的。。。对酶不断改进使其适应不正常的</a:t>
            </a:r>
            <a:r>
              <a:rPr lang="en-US" altLang="zh-CN" dirty="0" smtClean="0"/>
              <a:t>dNTP</a:t>
            </a:r>
          </a:p>
          <a:p>
            <a:r>
              <a:rPr lang="en-US" dirty="0" smtClean="0"/>
              <a:t>454</a:t>
            </a:r>
            <a:r>
              <a:rPr lang="zh-CN" altLang="en-US" dirty="0" smtClean="0"/>
              <a:t>加的是正常的</a:t>
            </a:r>
            <a:r>
              <a:rPr lang="en-US" altLang="zh-CN" dirty="0" smtClean="0"/>
              <a:t>dNTP</a:t>
            </a:r>
            <a:r>
              <a:rPr lang="zh-CN" altLang="en-US" dirty="0" smtClean="0"/>
              <a:t>，所以理论上可以测的更长，一次加一种</a:t>
            </a:r>
            <a:r>
              <a:rPr lang="en-US" altLang="zh-CN" dirty="0" smtClean="0"/>
              <a:t>dNTP</a:t>
            </a:r>
            <a:r>
              <a:rPr lang="zh-CN" altLang="en-US" dirty="0" smtClean="0"/>
              <a:t>。。。类似，准确率没有一次加</a:t>
            </a:r>
            <a:r>
              <a:rPr lang="en-US" altLang="zh-CN" dirty="0" smtClean="0"/>
              <a:t>4</a:t>
            </a:r>
            <a:r>
              <a:rPr lang="zh-CN" altLang="en-US" dirty="0" smtClean="0"/>
              <a:t>种高，错配</a:t>
            </a:r>
            <a:endParaRPr lang="en-US" altLang="zh-CN" dirty="0" smtClean="0"/>
          </a:p>
          <a:p>
            <a:r>
              <a:rPr lang="zh-CN" altLang="en-US" dirty="0" smtClean="0"/>
              <a:t>均聚物连续相同碱基，如果像</a:t>
            </a:r>
            <a:r>
              <a:rPr lang="en-US" altLang="zh-CN" dirty="0" smtClean="0"/>
              <a:t>454</a:t>
            </a:r>
            <a:r>
              <a:rPr lang="zh-CN" altLang="en-US" dirty="0" smtClean="0"/>
              <a:t>，</a:t>
            </a:r>
            <a:r>
              <a:rPr lang="en-US" altLang="zh-CN" dirty="0" smtClean="0"/>
              <a:t>PGM</a:t>
            </a:r>
            <a:r>
              <a:rPr lang="zh-CN" altLang="en-US" dirty="0" smtClean="0"/>
              <a:t>的话，一次加一种的话，区分难</a:t>
            </a:r>
            <a:endParaRPr lang="en-US" dirty="0"/>
          </a:p>
        </p:txBody>
      </p:sp>
    </p:spTree>
    <p:extLst>
      <p:ext uri="{BB962C8B-B14F-4D97-AF65-F5344CB8AC3E}">
        <p14:creationId xmlns:p14="http://schemas.microsoft.com/office/powerpoint/2010/main" val="297204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B7E41D1-2538-4F6A-B86E-3B3D20F0C5E1}"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58</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6625" y="4418015"/>
            <a:ext cx="5137150" cy="4179887"/>
          </a:xfrm>
          <a:noFill/>
          <a:ln/>
        </p:spPr>
        <p:txBody>
          <a:bodyPr/>
          <a:lstStyle/>
          <a:p>
            <a:r>
              <a:rPr lang="en-US" sz="1200" kern="1200" dirty="0" smtClean="0">
                <a:solidFill>
                  <a:schemeClr val="tx1"/>
                </a:solidFill>
                <a:effectLst/>
                <a:latin typeface="Arial" charset="0"/>
                <a:ea typeface="+mn-ea"/>
                <a:cs typeface="+mn-cs"/>
              </a:rPr>
              <a:t>This is an actual cluster pattern from a flow cell in a 4-color overlay. Images are normally only one color</a:t>
            </a:r>
          </a:p>
          <a:p>
            <a:r>
              <a:rPr lang="zh-CN" altLang="en-US" sz="1200" kern="1200" dirty="0" smtClean="0">
                <a:solidFill>
                  <a:schemeClr val="tx1"/>
                </a:solidFill>
                <a:effectLst/>
                <a:latin typeface="Arial" charset="0"/>
                <a:ea typeface="+mn-ea"/>
                <a:cs typeface="+mn-cs"/>
              </a:rPr>
              <a:t>这张图片是使用同一张流动槽</a:t>
            </a:r>
            <a:r>
              <a:rPr lang="en-US" altLang="zh-CN" sz="1200" kern="1200" dirty="0" smtClean="0">
                <a:solidFill>
                  <a:schemeClr val="tx1"/>
                </a:solidFill>
                <a:effectLst/>
                <a:latin typeface="Arial" charset="0"/>
                <a:ea typeface="+mn-ea"/>
                <a:cs typeface="+mn-cs"/>
              </a:rPr>
              <a:t>4</a:t>
            </a:r>
            <a:r>
              <a:rPr lang="zh-CN" altLang="en-US" sz="1200" kern="1200" dirty="0" smtClean="0">
                <a:solidFill>
                  <a:schemeClr val="tx1"/>
                </a:solidFill>
                <a:effectLst/>
                <a:latin typeface="Arial" charset="0"/>
                <a:ea typeface="+mn-ea"/>
                <a:cs typeface="+mn-cs"/>
              </a:rPr>
              <a:t>种颜色的照片叠加形成的。真实的照片一般只有一种颜色（不同荧光由不同相机拍照）。</a:t>
            </a:r>
            <a:r>
              <a:rPr lang="en-US" altLang="zh-CN" sz="1200" kern="1200" dirty="0" smtClean="0">
                <a:solidFill>
                  <a:schemeClr val="tx1"/>
                </a:solidFill>
                <a:effectLst/>
                <a:latin typeface="Arial" charset="0"/>
                <a:ea typeface="+mn-ea"/>
                <a:cs typeface="+mn-cs"/>
              </a:rPr>
              <a:t>100 </a:t>
            </a:r>
            <a:r>
              <a:rPr lang="zh-CN" altLang="en-US" sz="1200" kern="1200" dirty="0" smtClean="0">
                <a:solidFill>
                  <a:schemeClr val="tx1"/>
                </a:solidFill>
                <a:effectLst/>
                <a:latin typeface="Arial" charset="0"/>
                <a:ea typeface="+mn-ea"/>
                <a:cs typeface="+mn-cs"/>
              </a:rPr>
              <a:t>微米</a:t>
            </a:r>
            <a:endParaRPr lang="en-US" altLang="zh-CN"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dirty="0" smtClean="0"/>
          </a:p>
        </p:txBody>
      </p:sp>
    </p:spTree>
    <p:extLst>
      <p:ext uri="{BB962C8B-B14F-4D97-AF65-F5344CB8AC3E}">
        <p14:creationId xmlns:p14="http://schemas.microsoft.com/office/powerpoint/2010/main" val="2449024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D1F2E65-E8D2-411C-A831-C890DBA90374}" type="slidenum">
              <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rPr>
              <a:pPr marL="0" marR="0" lvl="0" indent="0" algn="r" defTabSz="931863" rtl="0" eaLnBrk="1" fontAlgn="base" latinLnBrk="0" hangingPunct="1">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sp>
        <p:nvSpPr>
          <p:cNvPr id="1017858" name="Rectangle 2"/>
          <p:cNvSpPr>
            <a:spLocks noGrp="1" noRot="1" noChangeAspect="1" noChangeArrowheads="1" noTextEdit="1"/>
          </p:cNvSpPr>
          <p:nvPr>
            <p:ph type="sldImg"/>
          </p:nvPr>
        </p:nvSpPr>
        <p:spPr>
          <a:xfrm>
            <a:off x="1182688" y="698500"/>
            <a:ext cx="4646612" cy="3484563"/>
          </a:xfrm>
          <a:ln/>
        </p:spPr>
      </p:sp>
      <p:sp>
        <p:nvSpPr>
          <p:cNvPr id="1017859" name="Rectangle 3"/>
          <p:cNvSpPr>
            <a:spLocks noGrp="1" noChangeArrowheads="1"/>
          </p:cNvSpPr>
          <p:nvPr>
            <p:ph type="body" idx="1"/>
          </p:nvPr>
        </p:nvSpPr>
        <p:spPr>
          <a:xfrm>
            <a:off x="936587" y="4417871"/>
            <a:ext cx="5137228" cy="4180110"/>
          </a:xfrm>
        </p:spPr>
        <p:txBody>
          <a:bodyPr/>
          <a:lstStyle/>
          <a:p>
            <a:r>
              <a:rPr lang="zh-CN" altLang="en-US" dirty="0" smtClean="0"/>
              <a:t>白的点，四种荧光同时发光，滤掉，</a:t>
            </a:r>
            <a:r>
              <a:rPr lang="en-US" altLang="zh-CN" dirty="0" smtClean="0"/>
              <a:t>PF</a:t>
            </a:r>
            <a:endParaRPr lang="zh-CN" altLang="zh-CN" dirty="0"/>
          </a:p>
        </p:txBody>
      </p:sp>
    </p:spTree>
    <p:extLst>
      <p:ext uri="{BB962C8B-B14F-4D97-AF65-F5344CB8AC3E}">
        <p14:creationId xmlns:p14="http://schemas.microsoft.com/office/powerpoint/2010/main" val="2833309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anose="020B0604020202020204" pitchFamily="34" charset="0"/>
              <a:buChar char="•"/>
            </a:pPr>
            <a:endParaRPr lang="en-US" b="0" i="1"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1068CFBE-D6AA-4797-8468-30A4EAE398D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07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793B5FD-F530-4FC5-8434-299170253E7D}"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62</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GB" dirty="0" smtClean="0"/>
              <a:t>Paired End sequencing allows sequencing of both extremities of DNA fragment.</a:t>
            </a:r>
          </a:p>
          <a:p>
            <a:r>
              <a:rPr lang="en-GB" dirty="0" smtClean="0"/>
              <a:t>It provides more information than single reads, where just one extremity is sequenced.</a:t>
            </a:r>
          </a:p>
          <a:p>
            <a:endParaRPr lang="en-US" dirty="0" smtClean="0"/>
          </a:p>
        </p:txBody>
      </p:sp>
    </p:spTree>
    <p:extLst>
      <p:ext uri="{BB962C8B-B14F-4D97-AF65-F5344CB8AC3E}">
        <p14:creationId xmlns:p14="http://schemas.microsoft.com/office/powerpoint/2010/main" val="3039174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HelveticaNeueLT Std" pitchFamily="34" charset="0"/>
              </a:rPr>
              <a:t>Schematic Representation of the Paired End Turn Around Process</a:t>
            </a:r>
          </a:p>
          <a:p>
            <a:r>
              <a:rPr lang="zh-CN" altLang="en-US" dirty="0" smtClean="0"/>
              <a:t>双末端测序序列翻转过程原理演示</a:t>
            </a:r>
            <a:endParaRPr lang="en-US" dirty="0"/>
          </a:p>
        </p:txBody>
      </p:sp>
    </p:spTree>
    <p:extLst>
      <p:ext uri="{BB962C8B-B14F-4D97-AF65-F5344CB8AC3E}">
        <p14:creationId xmlns:p14="http://schemas.microsoft.com/office/powerpoint/2010/main" val="368223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915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00C884B-A85C-49AA-80B2-2A74308EDBF8}"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68</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lnSpc>
                <a:spcPct val="80000"/>
              </a:lnSpc>
            </a:pPr>
            <a:r>
              <a:rPr lang="en-US" sz="900" dirty="0" smtClean="0"/>
              <a:t>FOR THE GUIDE: </a:t>
            </a:r>
            <a:endParaRPr lang="en-US" sz="900" dirty="0"/>
          </a:p>
          <a:p>
            <a:pPr>
              <a:lnSpc>
                <a:spcPct val="80000"/>
              </a:lnSpc>
            </a:pPr>
            <a:r>
              <a:rPr lang="en-US" sz="900" dirty="0"/>
              <a:t>In the SBS technology just one base is added in each cycle. The nucleotides are reversibly terminated and individually </a:t>
            </a:r>
            <a:r>
              <a:rPr lang="en-US" sz="900" dirty="0" smtClean="0"/>
              <a:t>fluorescently labeled. </a:t>
            </a:r>
            <a:endParaRPr lang="en-US" sz="900" dirty="0"/>
          </a:p>
          <a:p>
            <a:pPr>
              <a:lnSpc>
                <a:spcPct val="80000"/>
              </a:lnSpc>
            </a:pPr>
            <a:r>
              <a:rPr lang="en-US" sz="900" dirty="0" smtClean="0"/>
              <a:t>In </a:t>
            </a:r>
            <a:r>
              <a:rPr lang="en-US" sz="900" dirty="0"/>
              <a:t>each cycle there is the addition of a nucleotide, imaging, cleavage of the fluorophore and deblock.</a:t>
            </a:r>
          </a:p>
          <a:p>
            <a:pPr lvl="0"/>
            <a:r>
              <a:rPr lang="en-US" sz="1200" kern="1200" dirty="0" smtClean="0">
                <a:solidFill>
                  <a:schemeClr val="tx1"/>
                </a:solidFill>
                <a:effectLst/>
                <a:latin typeface="Arial" charset="0"/>
                <a:ea typeface="+mn-ea"/>
                <a:cs typeface="+mn-cs"/>
              </a:rPr>
              <a:t>Add polymerase and all 4 dNTPs. Further extension is blocked by a terminator </a:t>
            </a:r>
          </a:p>
          <a:p>
            <a:pPr lvl="0"/>
            <a:r>
              <a:rPr lang="en-US" sz="1200" kern="1200" dirty="0" smtClean="0">
                <a:solidFill>
                  <a:schemeClr val="tx1"/>
                </a:solidFill>
                <a:effectLst/>
                <a:latin typeface="Arial" charset="0"/>
                <a:ea typeface="+mn-ea"/>
                <a:cs typeface="+mn-cs"/>
              </a:rPr>
              <a:t>Once the single base addition occurs the clusters can be excited by a laser and the color of the added base can be imaged and determined</a:t>
            </a:r>
          </a:p>
          <a:p>
            <a:pPr lvl="0"/>
            <a:r>
              <a:rPr lang="en-US" sz="1200" kern="1200" dirty="0" smtClean="0">
                <a:solidFill>
                  <a:schemeClr val="tx1"/>
                </a:solidFill>
                <a:effectLst/>
                <a:latin typeface="Arial" charset="0"/>
                <a:ea typeface="+mn-ea"/>
                <a:cs typeface="+mn-cs"/>
              </a:rPr>
              <a:t>Once the first base has been imaged and determined, the fluorescent label is cleaved and terminator removed, enabling extension </a:t>
            </a:r>
          </a:p>
          <a:p>
            <a:pPr lvl="0"/>
            <a:r>
              <a:rPr lang="en-US" sz="1200" kern="1200" dirty="0" smtClean="0">
                <a:solidFill>
                  <a:schemeClr val="tx1"/>
                </a:solidFill>
                <a:effectLst/>
                <a:latin typeface="Arial" charset="0"/>
                <a:ea typeface="+mn-ea"/>
                <a:cs typeface="+mn-cs"/>
              </a:rPr>
              <a:t>The next cycle begins by adding a new pool of polymerase and dNTPs</a:t>
            </a:r>
          </a:p>
          <a:p>
            <a:pPr lvl="0"/>
            <a:r>
              <a:rPr lang="en-US" sz="1200" kern="1200" dirty="0" smtClean="0">
                <a:solidFill>
                  <a:schemeClr val="tx1"/>
                </a:solidFill>
                <a:effectLst/>
                <a:latin typeface="Arial" charset="0"/>
                <a:ea typeface="+mn-ea"/>
                <a:cs typeface="+mn-cs"/>
              </a:rPr>
              <a:t>Repeating this process allows us to step-wise determine the sequence of the original template</a:t>
            </a:r>
          </a:p>
          <a:p>
            <a:pPr>
              <a:lnSpc>
                <a:spcPct val="80000"/>
              </a:lnSpc>
            </a:pPr>
            <a:r>
              <a:rPr lang="en-US" sz="900" dirty="0" smtClean="0"/>
              <a:t>------------------------------------------------</a:t>
            </a:r>
            <a:endParaRPr lang="en-US" sz="900" dirty="0"/>
          </a:p>
          <a:p>
            <a:pPr>
              <a:lnSpc>
                <a:spcPct val="80000"/>
              </a:lnSpc>
            </a:pPr>
            <a:r>
              <a:rPr lang="en-US" sz="900" b="1" dirty="0"/>
              <a:t>Details</a:t>
            </a:r>
            <a:r>
              <a:rPr lang="en-US" sz="900" dirty="0"/>
              <a:t>: There are 2 market unique features to the Illumina technology for genome analysis = template clusters (in the flow cell) and reversibly terminated, individually fluorescently labeled nucleotides for Sequencing by Synthesis.  The steps for sequencing by synthesis supported by this slide are:</a:t>
            </a:r>
          </a:p>
          <a:p>
            <a:pPr>
              <a:lnSpc>
                <a:spcPct val="80000"/>
              </a:lnSpc>
            </a:pPr>
            <a:r>
              <a:rPr lang="en-US" sz="900" dirty="0"/>
              <a:t>Hybridize sequencing primer (complimentary to terminal adaptor)</a:t>
            </a:r>
          </a:p>
          <a:p>
            <a:pPr>
              <a:lnSpc>
                <a:spcPct val="80000"/>
              </a:lnSpc>
            </a:pPr>
            <a:r>
              <a:rPr lang="en-US" sz="900" dirty="0"/>
              <a:t>Add polymerase and all 4 dNTPs </a:t>
            </a:r>
          </a:p>
          <a:p>
            <a:pPr>
              <a:lnSpc>
                <a:spcPct val="80000"/>
              </a:lnSpc>
            </a:pPr>
            <a:r>
              <a:rPr lang="en-US" sz="900" dirty="0"/>
              <a:t>Each dNTP is individually fluorescently labeled and is reversibly blocked at the 3’ hydroxyl</a:t>
            </a:r>
          </a:p>
          <a:p>
            <a:pPr>
              <a:lnSpc>
                <a:spcPct val="80000"/>
              </a:lnSpc>
            </a:pPr>
            <a:r>
              <a:rPr lang="en-US" sz="900" dirty="0"/>
              <a:t>The 3’ block ensures only a single base addition.</a:t>
            </a:r>
          </a:p>
          <a:p>
            <a:pPr>
              <a:lnSpc>
                <a:spcPct val="80000"/>
              </a:lnSpc>
            </a:pPr>
            <a:r>
              <a:rPr lang="en-US" sz="900" dirty="0"/>
              <a:t>Once the single base addition occurs the clusters can be excited by a laser and the color of the added base can be imaged and determined.</a:t>
            </a:r>
          </a:p>
          <a:p>
            <a:pPr>
              <a:lnSpc>
                <a:spcPct val="80000"/>
              </a:lnSpc>
            </a:pPr>
            <a:r>
              <a:rPr lang="en-US" sz="900" dirty="0"/>
              <a:t>For every cluster, in cycle 1, the first base is added turning the entire cluster the color of the base.  In the example shown in this cartoon at “T” is added, turning this cluster “green”.</a:t>
            </a:r>
          </a:p>
          <a:p>
            <a:pPr>
              <a:lnSpc>
                <a:spcPct val="80000"/>
              </a:lnSpc>
            </a:pPr>
            <a:r>
              <a:rPr lang="en-US" sz="900" dirty="0"/>
              <a:t>Once the first base has been imaged and determined, the fluorescent label is cleaved and 3’ blocking group is removed, regenerating a 3’-OH and enabling extension.</a:t>
            </a:r>
          </a:p>
          <a:p>
            <a:pPr>
              <a:lnSpc>
                <a:spcPct val="80000"/>
              </a:lnSpc>
            </a:pPr>
            <a:r>
              <a:rPr lang="en-US" sz="900" dirty="0"/>
              <a:t>Add polymerase and all 4 dNTPs and single base extension will occur for the second base in the template (in this cartoon the 2</a:t>
            </a:r>
            <a:r>
              <a:rPr lang="en-US" sz="900" baseline="30000" dirty="0"/>
              <a:t>nd</a:t>
            </a:r>
            <a:r>
              <a:rPr lang="en-US" sz="900" dirty="0"/>
              <a:t> base is a “G”)</a:t>
            </a:r>
          </a:p>
          <a:p>
            <a:pPr>
              <a:lnSpc>
                <a:spcPct val="80000"/>
              </a:lnSpc>
            </a:pPr>
            <a:r>
              <a:rPr lang="en-US" sz="900" dirty="0"/>
              <a:t>The clusters can be excited by a laser and the color of the 2nd base is imaged and determined (in this cartoon the cluster color would be “blue”)</a:t>
            </a:r>
          </a:p>
          <a:p>
            <a:pPr>
              <a:lnSpc>
                <a:spcPct val="80000"/>
              </a:lnSpc>
            </a:pPr>
            <a:r>
              <a:rPr lang="en-US" sz="900" dirty="0"/>
              <a:t>Repeating this process allow us to step-wise determine the sequence of the original template.</a:t>
            </a:r>
          </a:p>
          <a:p>
            <a:pPr>
              <a:lnSpc>
                <a:spcPct val="80000"/>
              </a:lnSpc>
            </a:pPr>
            <a:r>
              <a:rPr lang="en-US" sz="900" b="1" dirty="0" smtClean="0"/>
              <a:t>Conclusion</a:t>
            </a:r>
            <a:r>
              <a:rPr lang="en-US" sz="900" dirty="0"/>
              <a:t>: Explanation of technology behind sequencing by synthesis</a:t>
            </a:r>
          </a:p>
          <a:p>
            <a:pPr>
              <a:lnSpc>
                <a:spcPct val="80000"/>
              </a:lnSpc>
            </a:pPr>
            <a:endParaRPr lang="en-US" sz="900" dirty="0"/>
          </a:p>
          <a:p>
            <a:pPr>
              <a:lnSpc>
                <a:spcPct val="80000"/>
              </a:lnSpc>
            </a:pPr>
            <a:endParaRPr lang="en-US" sz="900" dirty="0"/>
          </a:p>
          <a:p>
            <a:pPr>
              <a:lnSpc>
                <a:spcPct val="80000"/>
              </a:lnSpc>
            </a:pPr>
            <a:endParaRPr lang="en-US" sz="900" dirty="0"/>
          </a:p>
        </p:txBody>
      </p:sp>
    </p:spTree>
    <p:extLst>
      <p:ext uri="{BB962C8B-B14F-4D97-AF65-F5344CB8AC3E}">
        <p14:creationId xmlns:p14="http://schemas.microsoft.com/office/powerpoint/2010/main" val="3235765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2885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endParaRPr lang="en-US" b="1" baseline="0" dirty="0" smtClean="0"/>
          </a:p>
          <a:p>
            <a:endParaRPr lang="en-US" b="1" baseline="0" dirty="0" smtClean="0"/>
          </a:p>
          <a:p>
            <a:r>
              <a:rPr lang="en-US" b="1" dirty="0" smtClean="0"/>
              <a:t>GUIDE</a:t>
            </a:r>
            <a:r>
              <a:rPr lang="en-US" b="1" baseline="0" dirty="0" smtClean="0"/>
              <a:t> NOTES:</a:t>
            </a: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instrument Control Software (ICS) is called SCS on the GA IIx, HCS on the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HiSeq</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MSC on the </a:t>
            </a:r>
            <a:r>
              <a:rPr lang="en-US" sz="1200" kern="1200" dirty="0" err="1" smtClean="0">
                <a:solidFill>
                  <a:schemeClr val="tx1"/>
                </a:solidFill>
                <a:effectLst/>
                <a:latin typeface="Arial" charset="0"/>
                <a:ea typeface="+mn-ea"/>
                <a:cs typeface="+mn-cs"/>
              </a:rPr>
              <a:t>MiSeq</a:t>
            </a:r>
            <a:r>
              <a:rPr lang="en-US" sz="1200" kern="1200" dirty="0" smtClean="0">
                <a:solidFill>
                  <a:schemeClr val="tx1"/>
                </a:solidFill>
                <a:effectLst/>
                <a:latin typeface="Arial" charset="0"/>
                <a:ea typeface="+mn-ea"/>
                <a:cs typeface="+mn-cs"/>
              </a:rPr>
              <a:t> and MOS on the </a:t>
            </a:r>
            <a:r>
              <a:rPr lang="en-US" sz="1200" kern="1200" dirty="0" err="1" smtClean="0">
                <a:solidFill>
                  <a:schemeClr val="tx1"/>
                </a:solidFill>
                <a:effectLst/>
                <a:latin typeface="Arial" charset="0"/>
                <a:ea typeface="+mn-ea"/>
                <a:cs typeface="+mn-cs"/>
              </a:rPr>
              <a:t>MiSeqDx</a:t>
            </a: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ICS</a:t>
            </a:r>
            <a:r>
              <a:rPr lang="zh-CN" altLang="en-US" sz="1200" kern="1200" dirty="0" smtClean="0">
                <a:solidFill>
                  <a:schemeClr val="tx1"/>
                </a:solidFill>
                <a:effectLst/>
                <a:latin typeface="Arial" charset="0"/>
                <a:ea typeface="+mn-ea"/>
                <a:cs typeface="+mn-cs"/>
              </a:rPr>
              <a:t>在不同平台上叫法不同。</a:t>
            </a: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CE2FECC4-DAC2-40AD-A553-8B55346ACC9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950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GB" dirty="0" smtClean="0"/>
              <a:t>Same </a:t>
            </a:r>
            <a:r>
              <a:rPr lang="en-GB" u="sng" dirty="0" smtClean="0"/>
              <a:t>general</a:t>
            </a:r>
            <a:r>
              <a:rPr lang="en-GB" dirty="0" smtClean="0"/>
              <a:t> template architecture regardless of application (</a:t>
            </a:r>
            <a:r>
              <a:rPr lang="en-GB" dirty="0" err="1" smtClean="0"/>
              <a:t>gDNA</a:t>
            </a:r>
            <a:r>
              <a:rPr lang="en-GB" dirty="0" smtClean="0"/>
              <a:t>, RNA, </a:t>
            </a:r>
            <a:r>
              <a:rPr lang="en-GB" dirty="0" err="1" smtClean="0"/>
              <a:t>miRNA</a:t>
            </a:r>
            <a:r>
              <a:rPr lang="en-GB" dirty="0" smtClean="0"/>
              <a:t>, </a:t>
            </a:r>
            <a:r>
              <a:rPr lang="en-GB" dirty="0" err="1" smtClean="0"/>
              <a:t>ChIP-seq</a:t>
            </a:r>
            <a:r>
              <a:rPr lang="en-GB" dirty="0" smtClean="0"/>
              <a:t>, exon pull-down, etc.)</a:t>
            </a:r>
          </a:p>
          <a:p>
            <a:endParaRPr lang="en-US" dirty="0"/>
          </a:p>
        </p:txBody>
      </p:sp>
    </p:spTree>
    <p:extLst>
      <p:ext uri="{BB962C8B-B14F-4D97-AF65-F5344CB8AC3E}">
        <p14:creationId xmlns:p14="http://schemas.microsoft.com/office/powerpoint/2010/main" val="359538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51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刚才讲的</a:t>
            </a:r>
            <a:r>
              <a:rPr lang="en-US" altLang="zh-CN" dirty="0" smtClean="0"/>
              <a:t>P5P7</a:t>
            </a:r>
            <a:endParaRPr lang="en-US" dirty="0"/>
          </a:p>
        </p:txBody>
      </p:sp>
    </p:spTree>
    <p:extLst>
      <p:ext uri="{BB962C8B-B14F-4D97-AF65-F5344CB8AC3E}">
        <p14:creationId xmlns:p14="http://schemas.microsoft.com/office/powerpoint/2010/main" val="67763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FD1F953-F1A8-47D8-A572-FF213D0A72BC}"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42</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2947" name="Rectangle 2"/>
          <p:cNvSpPr>
            <a:spLocks noGrp="1" noRot="1" noChangeAspect="1" noChangeArrowheads="1" noTextEdit="1"/>
          </p:cNvSpPr>
          <p:nvPr>
            <p:ph type="sldImg"/>
          </p:nvPr>
        </p:nvSpPr>
        <p:spPr>
          <a:xfrm>
            <a:off x="1181100" y="696913"/>
            <a:ext cx="4648200" cy="3486150"/>
          </a:xfrm>
          <a:ln/>
        </p:spPr>
      </p:sp>
      <p:sp>
        <p:nvSpPr>
          <p:cNvPr id="82948" name="Rectangle 3"/>
          <p:cNvSpPr>
            <a:spLocks noGrp="1" noChangeArrowheads="1"/>
          </p:cNvSpPr>
          <p:nvPr>
            <p:ph type="body" idx="1"/>
          </p:nvPr>
        </p:nvSpPr>
        <p:spPr>
          <a:xfrm>
            <a:off x="701677" y="4416427"/>
            <a:ext cx="5607050" cy="4183063"/>
          </a:xfrm>
          <a:noFill/>
          <a:ln/>
        </p:spPr>
        <p:txBody>
          <a:bodyPr/>
          <a:lstStyle/>
          <a:p>
            <a:r>
              <a:rPr lang="en-US" b="0" baseline="0" dirty="0" smtClean="0"/>
              <a:t>ADD TO GUIDE: </a:t>
            </a:r>
            <a:endParaRPr lang="en-US" b="1" dirty="0" smtClean="0"/>
          </a:p>
          <a:p>
            <a:endParaRPr lang="en-US" dirty="0" smtClean="0"/>
          </a:p>
          <a:p>
            <a:r>
              <a:rPr lang="en-US" sz="1200" kern="1200" dirty="0" smtClean="0">
                <a:solidFill>
                  <a:schemeClr val="tx1"/>
                </a:solidFill>
                <a:effectLst/>
                <a:latin typeface="Arial" charset="0"/>
                <a:ea typeface="+mn-ea"/>
                <a:cs typeface="+mn-cs"/>
              </a:rPr>
              <a:t>To cluster a library:</a:t>
            </a:r>
          </a:p>
          <a:p>
            <a:pPr lvl="0"/>
            <a:r>
              <a:rPr lang="en-US" sz="1200" kern="1200" dirty="0" smtClean="0">
                <a:solidFill>
                  <a:schemeClr val="tx1"/>
                </a:solidFill>
                <a:effectLst/>
                <a:latin typeface="Arial" charset="0"/>
                <a:ea typeface="+mn-ea"/>
                <a:cs typeface="+mn-cs"/>
              </a:rPr>
              <a:t>	Denature double stranded library</a:t>
            </a:r>
          </a:p>
          <a:p>
            <a:pPr lvl="0"/>
            <a:r>
              <a:rPr lang="en-US" sz="1200" kern="1200" dirty="0" smtClean="0">
                <a:solidFill>
                  <a:schemeClr val="tx1"/>
                </a:solidFill>
                <a:effectLst/>
                <a:latin typeface="Arial" charset="0"/>
                <a:ea typeface="+mn-ea"/>
                <a:cs typeface="+mn-cs"/>
              </a:rPr>
              <a:t>	Load single stranded library on to flow cell</a:t>
            </a:r>
          </a:p>
          <a:p>
            <a:pPr lvl="0"/>
            <a:r>
              <a:rPr lang="en-US" sz="1200" kern="1200" dirty="0" smtClean="0">
                <a:solidFill>
                  <a:schemeClr val="tx1"/>
                </a:solidFill>
                <a:effectLst/>
                <a:latin typeface="Arial" charset="0"/>
                <a:ea typeface="+mn-ea"/>
                <a:cs typeface="+mn-cs"/>
              </a:rPr>
              <a:t>	Clustering unit automates the aspiration of DNA libraries into the flow cell and amplification of single DNA libraries into clonal clusters</a:t>
            </a:r>
          </a:p>
          <a:p>
            <a:endParaRPr lang="en-US" baseline="0" dirty="0" smtClean="0"/>
          </a:p>
          <a:p>
            <a:r>
              <a:rPr lang="en-US" baseline="0" dirty="0" smtClean="0"/>
              <a:t>A GA IIX and HiSeq flow cell contains 8 separate lanes and is clustered on a cBot</a:t>
            </a:r>
          </a:p>
          <a:p>
            <a:r>
              <a:rPr lang="en-US" baseline="0" dirty="0" smtClean="0"/>
              <a:t>A MiSeq flow cell has a single lane and is clustered directly on the MiSeq in conjunction with a sequencing run</a:t>
            </a:r>
          </a:p>
          <a:p>
            <a:r>
              <a:rPr lang="zh-CN" altLang="en-US" baseline="0" dirty="0" smtClean="0"/>
              <a:t>光学，</a:t>
            </a:r>
            <a:endParaRPr lang="en-US" baseline="0" dirty="0" smtClean="0"/>
          </a:p>
          <a:p>
            <a:endParaRPr lang="en-US" dirty="0" smtClean="0"/>
          </a:p>
        </p:txBody>
      </p:sp>
    </p:spTree>
    <p:extLst>
      <p:ext uri="{BB962C8B-B14F-4D97-AF65-F5344CB8AC3E}">
        <p14:creationId xmlns:p14="http://schemas.microsoft.com/office/powerpoint/2010/main" val="63133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1503EFFB-BC05-40F8-9897-4E739FB81E51}" type="slidenum">
              <a:rPr kumimoji="0" lang="en-GB" alt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43</a:t>
            </a:fld>
            <a:endParaRPr kumimoji="0" lang="en-GB" altLang="en-GB" sz="12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GB" dirty="0" smtClean="0"/>
              <a:t>Schematic representation of cluster generation process </a:t>
            </a:r>
          </a:p>
        </p:txBody>
      </p:sp>
    </p:spTree>
    <p:extLst>
      <p:ext uri="{BB962C8B-B14F-4D97-AF65-F5344CB8AC3E}">
        <p14:creationId xmlns:p14="http://schemas.microsoft.com/office/powerpoint/2010/main" val="177314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得到的产物与一般</a:t>
            </a:r>
            <a:r>
              <a:rPr lang="en-US" altLang="zh-CN" dirty="0" smtClean="0"/>
              <a:t>PCR</a:t>
            </a:r>
            <a:r>
              <a:rPr lang="zh-CN" altLang="en-US" dirty="0" smtClean="0"/>
              <a:t>的产物的区别</a:t>
            </a:r>
            <a:r>
              <a:rPr lang="zh-CN" altLang="en-US" baseline="0" dirty="0" smtClean="0"/>
              <a:t>     一条固定在芯片 一条共价键结合容易被洗去 </a:t>
            </a:r>
            <a:r>
              <a:rPr lang="en-US" altLang="zh-CN" baseline="0" dirty="0" err="1" smtClean="0"/>
              <a:t>miseq</a:t>
            </a:r>
            <a:r>
              <a:rPr lang="zh-CN" altLang="en-US" baseline="0" dirty="0" smtClean="0"/>
              <a:t>用甲酰胺</a:t>
            </a:r>
            <a:endParaRPr lang="en-US" dirty="0"/>
          </a:p>
        </p:txBody>
      </p:sp>
    </p:spTree>
    <p:extLst>
      <p:ext uri="{BB962C8B-B14F-4D97-AF65-F5344CB8AC3E}">
        <p14:creationId xmlns:p14="http://schemas.microsoft.com/office/powerpoint/2010/main" val="168956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smtClean="0"/>
              <a:t>Overcluster</a:t>
            </a:r>
            <a:r>
              <a:rPr lang="zh-CN" altLang="en-US" dirty="0" smtClean="0"/>
              <a:t>的情况 </a:t>
            </a:r>
            <a:r>
              <a:rPr lang="en-US" altLang="zh-CN" dirty="0" smtClean="0"/>
              <a:t>30004000</a:t>
            </a:r>
            <a:r>
              <a:rPr lang="zh-CN" altLang="en-US" dirty="0" smtClean="0"/>
              <a:t>不会</a:t>
            </a:r>
            <a:endParaRPr lang="en-US" altLang="zh-CN" dirty="0" smtClean="0"/>
          </a:p>
          <a:p>
            <a:r>
              <a:rPr lang="zh-CN" altLang="en-US" dirty="0" smtClean="0"/>
              <a:t>上样浓度的重要性</a:t>
            </a:r>
            <a:r>
              <a:rPr lang="zh-CN" altLang="en-US" baseline="0" dirty="0" smtClean="0"/>
              <a:t> 可能客户会问怎么上样</a:t>
            </a:r>
            <a:endParaRPr lang="en-US" dirty="0"/>
          </a:p>
        </p:txBody>
      </p:sp>
    </p:spTree>
    <p:extLst>
      <p:ext uri="{BB962C8B-B14F-4D97-AF65-F5344CB8AC3E}">
        <p14:creationId xmlns:p14="http://schemas.microsoft.com/office/powerpoint/2010/main" val="364017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2631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zh-CN" altLang="en-US" noProof="0" smtClean="0"/>
              <a:t>单击此处编辑母版标题样式</a:t>
            </a:r>
          </a:p>
        </p:txBody>
      </p:sp>
      <p:sp>
        <p:nvSpPr>
          <p:cNvPr id="2263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CN" altLang="en-US" noProof="0" smtClean="0"/>
              <a:t>单击此处编辑母版副标题样式</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zh-CN"/>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zh-CN"/>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E6F6C8C-9775-49E4-9CEB-A767F90B619D}" type="slidenum">
              <a:rPr lang="zh-CN" altLang="en-US"/>
              <a:pPr>
                <a:defRPr/>
              </a:pPr>
              <a:t>‹#›</a:t>
            </a:fld>
            <a:endParaRPr lang="en-US" altLang="zh-CN"/>
          </a:p>
        </p:txBody>
      </p:sp>
    </p:spTree>
    <p:extLst>
      <p:ext uri="{BB962C8B-B14F-4D97-AF65-F5344CB8AC3E}">
        <p14:creationId xmlns:p14="http://schemas.microsoft.com/office/powerpoint/2010/main" val="183894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8E706ADB-1200-4E30-BA1B-9BC3AB83D5EA}" type="slidenum">
              <a:rPr lang="zh-CN" altLang="en-US"/>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903089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E43A14D2-A3D6-48E0-B6DB-E6945CC91DD7}" type="slidenum">
              <a:rPr lang="zh-CN" altLang="en-US"/>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59937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04"/>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958225883"/>
      </p:ext>
    </p:extLst>
  </p:cSld>
  <p:clrMapOvr>
    <a:masterClrMapping/>
  </p:clrMapOvr>
  <p:transition spd="med">
    <p:wipe dir="r"/>
  </p:transition>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509421617"/>
      </p:ext>
    </p:extLst>
  </p:cSld>
  <p:clrMapOvr>
    <a:masterClrMapping/>
  </p:clrMapOvr>
  <p:transition spd="med">
    <p:wipe dir="r"/>
  </p:transition>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483058899"/>
      </p:ext>
    </p:extLst>
  </p:cSld>
  <p:clrMapOvr>
    <a:masterClrMapping/>
  </p:clrMapOvr>
  <p:transition spd="med">
    <p:wipe dir="r"/>
  </p:transition>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139450254"/>
      </p:ext>
    </p:extLst>
  </p:cSld>
  <p:clrMapOvr>
    <a:masterClrMapping/>
  </p:clrMapOvr>
  <p:transition spd="med">
    <p:wipe dir="r"/>
  </p:transition>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3653153426"/>
      </p:ext>
    </p:extLst>
  </p:cSld>
  <p:clrMapOvr>
    <a:masterClrMapping/>
  </p:clrMapOvr>
  <p:transition spd="med">
    <p:wipe dir="r"/>
  </p:transition>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a:srcRect t="3333"/>
          <a:stretch/>
        </p:blipFill>
        <p:spPr>
          <a:xfrm>
            <a:off x="0" y="3263900"/>
            <a:ext cx="9144000" cy="33147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554174421"/>
      </p:ext>
    </p:extLst>
  </p:cSld>
  <p:clrMapOvr>
    <a:masterClrMapping/>
  </p:clrMapOvr>
  <p:transition spd="med">
    <p:wipe dir="r"/>
  </p:transition>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8" name="Rectangle 10"/>
          <p:cNvSpPr>
            <a:spLocks noGrp="1" noChangeArrowheads="1"/>
          </p:cNvSpPr>
          <p:nvPr>
            <p:ph type="ctrTitle" hasCustomPrompt="1"/>
          </p:nvPr>
        </p:nvSpPr>
        <p:spPr>
          <a:xfrm>
            <a:off x="469900" y="554038"/>
            <a:ext cx="8257241" cy="2330450"/>
          </a:xfrm>
        </p:spPr>
        <p:txBody>
          <a:bodyPr anchor="t"/>
          <a:lstStyle>
            <a:lvl1pPr algn="l">
              <a:defRPr sz="3200" b="0" baseline="0"/>
            </a:lvl1pPr>
          </a:lstStyle>
          <a:p>
            <a:r>
              <a:rPr lang="en-US" dirty="0" smtClean="0"/>
              <a:t>Click to edit section title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1423074377"/>
      </p:ext>
    </p:extLst>
  </p:cSld>
  <p:clrMapOvr>
    <a:masterClrMapping/>
  </p:clrMapOvr>
  <p:transition spd="med">
    <p:wipe dir="r"/>
  </p:transition>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1764222"/>
      </p:ext>
    </p:extLst>
  </p:cSld>
  <p:clrMapOvr>
    <a:masterClrMapping/>
  </p:clrMapOvr>
  <p:transition spd="med">
    <p:wipe dir="r"/>
  </p:transition>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2F50AE5D-FEB3-4E80-9FE8-BF959612618B}" type="slidenum">
              <a:rPr lang="zh-CN" altLang="en-US"/>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32866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829562086"/>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8300726"/>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963347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389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18334" y="1427588"/>
            <a:ext cx="2329688" cy="48828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783669974"/>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530820CF-B880-4189-942D-D702A7CBA730}" type="datetimeFigureOut">
              <a:rPr lang="zh-CN" altLang="en-US" smtClean="0"/>
              <a:t>2020/12/29</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8117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2957ABB4-6657-4BA4-9118-636948DAC4BE}" type="slidenum">
              <a:rPr lang="zh-CN" altLang="en-US"/>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04151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FBD9487B-0E46-42F8-B678-CBF30FB22983}" type="slidenum">
              <a:rPr lang="zh-CN" altLang="en-US"/>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51364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3"/>
          <p:cNvSpPr>
            <a:spLocks noGrp="1" noChangeArrowheads="1"/>
          </p:cNvSpPr>
          <p:nvPr>
            <p:ph type="sldNum" sz="quarter" idx="11"/>
          </p:nvPr>
        </p:nvSpPr>
        <p:spPr>
          <a:ln/>
        </p:spPr>
        <p:txBody>
          <a:bodyPr/>
          <a:lstStyle>
            <a:lvl1pPr>
              <a:defRPr/>
            </a:lvl1pPr>
          </a:lstStyle>
          <a:p>
            <a:pPr>
              <a:defRPr/>
            </a:pPr>
            <a:fld id="{4967EEBD-B324-4162-9844-32D9CB510046}" type="slidenum">
              <a:rPr lang="zh-CN" altLang="en-US"/>
              <a:pPr>
                <a:defRPr/>
              </a:pPr>
              <a:t>‹#›</a:t>
            </a:fld>
            <a:endParaRPr lang="en-US" altLang="zh-CN"/>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09834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3"/>
          <p:cNvSpPr>
            <a:spLocks noGrp="1" noChangeArrowheads="1"/>
          </p:cNvSpPr>
          <p:nvPr>
            <p:ph type="sldNum" sz="quarter" idx="11"/>
          </p:nvPr>
        </p:nvSpPr>
        <p:spPr>
          <a:ln/>
        </p:spPr>
        <p:txBody>
          <a:bodyPr/>
          <a:lstStyle>
            <a:lvl1pPr>
              <a:defRPr/>
            </a:lvl1pPr>
          </a:lstStyle>
          <a:p>
            <a:pPr>
              <a:defRPr/>
            </a:pPr>
            <a:fld id="{D0208838-AD94-4379-AB2D-0420286495E7}" type="slidenum">
              <a:rPr lang="zh-CN" altLang="en-US"/>
              <a:pPr>
                <a:defRPr/>
              </a:pPr>
              <a:t>‹#›</a:t>
            </a:fld>
            <a:endParaRPr lang="en-US" altLang="zh-CN"/>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6846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3"/>
          <p:cNvSpPr>
            <a:spLocks noGrp="1" noChangeArrowheads="1"/>
          </p:cNvSpPr>
          <p:nvPr>
            <p:ph type="sldNum" sz="quarter" idx="11"/>
          </p:nvPr>
        </p:nvSpPr>
        <p:spPr>
          <a:ln/>
        </p:spPr>
        <p:txBody>
          <a:bodyPr/>
          <a:lstStyle>
            <a:lvl1pPr>
              <a:defRPr/>
            </a:lvl1pPr>
          </a:lstStyle>
          <a:p>
            <a:pPr>
              <a:defRPr/>
            </a:pPr>
            <a:fld id="{3BE5D706-EF35-4E2B-B44A-6541F3F7CE28}" type="slidenum">
              <a:rPr lang="zh-CN" altLang="en-US"/>
              <a:pPr>
                <a:defRPr/>
              </a:pPr>
              <a:t>‹#›</a:t>
            </a:fld>
            <a:endParaRPr lang="en-US" altLang="zh-CN"/>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98685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F88EE756-7B6E-4EFF-B0C1-9CC545BC8B33}" type="slidenum">
              <a:rPr lang="zh-CN" altLang="en-US"/>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1670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D1994F80-9602-47B3-806E-BFE930CD702A}" type="slidenum">
              <a:rPr lang="zh-CN" altLang="en-US"/>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58556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zh-CN"/>
          </a:p>
        </p:txBody>
      </p:sp>
      <p:sp>
        <p:nvSpPr>
          <p:cNvPr id="22528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2DC830B1-0A45-4C85-8909-061209B37788}" type="slidenum">
              <a:rPr lang="zh-CN" altLang="en-US"/>
              <a:pPr>
                <a:defRPr/>
              </a:pPr>
              <a:t>‹#›</a:t>
            </a:fld>
            <a:endParaRPr lang="en-US" altLang="zh-CN"/>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2528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22528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22528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529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grpSp>
        <p:sp>
          <p:nvSpPr>
            <p:cNvPr id="22529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CN" altLang="en-US"/>
            </a:p>
          </p:txBody>
        </p:sp>
        <p:sp>
          <p:nvSpPr>
            <p:cNvPr id="103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2529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2529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endParaRPr lang="en-US" altLang="zh-CN"/>
          </a:p>
        </p:txBody>
      </p:sp>
      <p:sp>
        <p:nvSpPr>
          <p:cNvPr id="22529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dk2" tx1="lt1" bg2="dk1" tx2="lt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6"/>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7771890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ransition spd="med">
    <p:wipe dir="r"/>
  </p:transition>
  <p:timing>
    <p:tnLst>
      <p:par>
        <p:cTn id="1" dur="indefinite" restart="never" nodeType="tmRoot"/>
      </p:par>
    </p:tnLst>
  </p:timing>
  <p:hf sldNum="0" hdr="0" ftr="0" dt="0"/>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7"/>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3.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6.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7.png"/><Relationship Id="rId18" Type="http://schemas.openxmlformats.org/officeDocument/2006/relationships/oleObject" Target="../embeddings/oleObject8.bin"/><Relationship Id="rId3" Type="http://schemas.openxmlformats.org/officeDocument/2006/relationships/notesSlide" Target="../notesSlides/notesSlide16.xml"/><Relationship Id="rId21" Type="http://schemas.openxmlformats.org/officeDocument/2006/relationships/image" Target="../media/image61.png"/><Relationship Id="rId7" Type="http://schemas.openxmlformats.org/officeDocument/2006/relationships/image" Target="../media/image54.png"/><Relationship Id="rId12" Type="http://schemas.openxmlformats.org/officeDocument/2006/relationships/oleObject" Target="../embeddings/oleObject5.bin"/><Relationship Id="rId17" Type="http://schemas.openxmlformats.org/officeDocument/2006/relationships/image" Target="../media/image59.png"/><Relationship Id="rId2" Type="http://schemas.openxmlformats.org/officeDocument/2006/relationships/slideLayout" Target="../slideLayouts/slideLayout25.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oleObject" Target="../embeddings/oleObject4.bin"/><Relationship Id="rId19" Type="http://schemas.openxmlformats.org/officeDocument/2006/relationships/image" Target="../media/image60.png"/><Relationship Id="rId4" Type="http://schemas.openxmlformats.org/officeDocument/2006/relationships/oleObject" Target="../embeddings/oleObject1.bin"/><Relationship Id="rId9" Type="http://schemas.openxmlformats.org/officeDocument/2006/relationships/image" Target="../media/image55.png"/><Relationship Id="rId1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notesSlide" Target="../notesSlides/notesSlide17.xml"/><Relationship Id="rId7" Type="http://schemas.openxmlformats.org/officeDocument/2006/relationships/image" Target="../media/image65.jpg"/><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76.jpeg"/><Relationship Id="rId11" Type="http://schemas.openxmlformats.org/officeDocument/2006/relationships/image" Target="../media/image25.pn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9750" y="1196975"/>
            <a:ext cx="7920038" cy="2376488"/>
          </a:xfrm>
        </p:spPr>
        <p:txBody>
          <a:bodyPr/>
          <a:lstStyle/>
          <a:p>
            <a:pPr eaLnBrk="1" hangingPunct="1">
              <a:lnSpc>
                <a:spcPct val="125000"/>
              </a:lnSpc>
            </a:pPr>
            <a:r>
              <a:rPr lang="zh-CN" altLang="en-US" sz="6600" dirty="0" smtClean="0">
                <a:solidFill>
                  <a:srgbClr val="FFFF00"/>
                </a:solidFill>
                <a:effectLst/>
                <a:latin typeface="楷体_GB2312" pitchFamily="49" charset="-122"/>
                <a:ea typeface="楷体_GB2312" pitchFamily="49" charset="-122"/>
              </a:rPr>
              <a:t>核酸测序技术</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762000" y="1295400"/>
            <a:ext cx="7618413" cy="4959350"/>
          </a:xfrm>
        </p:spPr>
        <p:txBody>
          <a:bodyPr/>
          <a:lstStyle/>
          <a:p>
            <a:pPr algn="just" eaLnBrk="1" hangingPunct="1">
              <a:lnSpc>
                <a:spcPct val="120000"/>
              </a:lnSpc>
            </a:pPr>
            <a:r>
              <a:rPr lang="zh-CN" altLang="en-US" sz="2800" b="1" smtClean="0">
                <a:effectLst/>
                <a:latin typeface="楷体_GB2312" pitchFamily="49" charset="-122"/>
                <a:ea typeface="楷体_GB2312" pitchFamily="49" charset="-122"/>
              </a:rPr>
              <a:t>产生</a:t>
            </a:r>
            <a:r>
              <a:rPr lang="en-US" altLang="zh-CN" sz="2800" b="1" smtClean="0">
                <a:effectLst/>
                <a:latin typeface="楷体_GB2312" pitchFamily="49" charset="-122"/>
                <a:ea typeface="楷体_GB2312" pitchFamily="49" charset="-122"/>
              </a:rPr>
              <a:t>4</a:t>
            </a:r>
            <a:r>
              <a:rPr lang="zh-CN" altLang="en-US" sz="2800" b="1" smtClean="0">
                <a:effectLst/>
                <a:latin typeface="楷体_GB2312" pitchFamily="49" charset="-122"/>
                <a:ea typeface="楷体_GB2312" pitchFamily="49" charset="-122"/>
              </a:rPr>
              <a:t>组分别终止于互补链</a:t>
            </a:r>
            <a:r>
              <a:rPr lang="en-US" altLang="zh-CN" sz="2800" b="1" smtClean="0">
                <a:effectLst/>
                <a:latin typeface="楷体_GB2312" pitchFamily="49" charset="-122"/>
                <a:ea typeface="楷体_GB2312" pitchFamily="49" charset="-122"/>
              </a:rPr>
              <a:t>3′</a:t>
            </a:r>
            <a:r>
              <a:rPr lang="zh-CN" altLang="en-US" sz="2800" b="1" smtClean="0">
                <a:effectLst/>
                <a:latin typeface="楷体_GB2312" pitchFamily="49" charset="-122"/>
                <a:ea typeface="楷体_GB2312" pitchFamily="49" charset="-122"/>
              </a:rPr>
              <a:t>末端的每一个</a:t>
            </a:r>
            <a:r>
              <a:rPr lang="en-US" altLang="zh-CN" sz="2800" b="1" smtClean="0">
                <a:effectLst/>
                <a:latin typeface="楷体_GB2312" pitchFamily="49" charset="-122"/>
                <a:ea typeface="楷体_GB2312" pitchFamily="49" charset="-122"/>
              </a:rPr>
              <a:t>A</a:t>
            </a:r>
            <a:r>
              <a:rPr lang="zh-CN" altLang="en-US" sz="2800" b="1" smtClean="0">
                <a:effectLst/>
                <a:latin typeface="楷体_GB2312" pitchFamily="49" charset="-122"/>
                <a:ea typeface="楷体_GB2312" pitchFamily="49" charset="-122"/>
              </a:rPr>
              <a:t>、</a:t>
            </a:r>
            <a:r>
              <a:rPr lang="en-US" altLang="zh-CN" sz="2800" b="1" smtClean="0">
                <a:effectLst/>
                <a:latin typeface="楷体_GB2312" pitchFamily="49" charset="-122"/>
                <a:ea typeface="楷体_GB2312" pitchFamily="49" charset="-122"/>
              </a:rPr>
              <a:t>G</a:t>
            </a:r>
            <a:r>
              <a:rPr lang="zh-CN" altLang="en-US" sz="2800" b="1" smtClean="0">
                <a:effectLst/>
                <a:latin typeface="楷体_GB2312" pitchFamily="49" charset="-122"/>
                <a:ea typeface="楷体_GB2312" pitchFamily="49" charset="-122"/>
              </a:rPr>
              <a:t>、</a:t>
            </a:r>
            <a:r>
              <a:rPr lang="en-US" altLang="zh-CN" sz="2800" b="1" smtClean="0">
                <a:effectLst/>
                <a:latin typeface="楷体_GB2312" pitchFamily="49" charset="-122"/>
                <a:ea typeface="楷体_GB2312" pitchFamily="49" charset="-122"/>
              </a:rPr>
              <a:t>C</a:t>
            </a:r>
            <a:r>
              <a:rPr lang="zh-CN" altLang="en-US" sz="2800" b="1" smtClean="0">
                <a:effectLst/>
                <a:latin typeface="楷体_GB2312" pitchFamily="49" charset="-122"/>
                <a:ea typeface="楷体_GB2312" pitchFamily="49" charset="-122"/>
              </a:rPr>
              <a:t>和</a:t>
            </a:r>
            <a:r>
              <a:rPr lang="en-US" altLang="zh-CN" sz="2800" b="1" smtClean="0">
                <a:effectLst/>
                <a:latin typeface="楷体_GB2312" pitchFamily="49" charset="-122"/>
                <a:ea typeface="楷体_GB2312" pitchFamily="49" charset="-122"/>
              </a:rPr>
              <a:t>T</a:t>
            </a:r>
            <a:r>
              <a:rPr lang="zh-CN" altLang="en-US" sz="2800" b="1" smtClean="0">
                <a:effectLst/>
                <a:latin typeface="楷体_GB2312" pitchFamily="49" charset="-122"/>
                <a:ea typeface="楷体_GB2312" pitchFamily="49" charset="-122"/>
              </a:rPr>
              <a:t>位置上的一系列长度的核苷酸链。通过高分辨率变性聚丙烯酰胺凝胶电泳和放射自显影检测，直接读出新合成</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链的序列。</a:t>
            </a:r>
          </a:p>
          <a:p>
            <a:pPr eaLnBrk="1" hangingPunct="1">
              <a:lnSpc>
                <a:spcPct val="120000"/>
              </a:lnSpc>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图10-1双脱氧链末端终止法测序原理示意图"/>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66950" y="115888"/>
            <a:ext cx="5268913" cy="612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5"/>
          <p:cNvSpPr txBox="1">
            <a:spLocks noChangeArrowheads="1"/>
          </p:cNvSpPr>
          <p:nvPr/>
        </p:nvSpPr>
        <p:spPr bwMode="auto">
          <a:xfrm>
            <a:off x="2286000" y="6284913"/>
            <a:ext cx="52387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algn="ctr" eaLnBrk="1" hangingPunct="1">
              <a:buClr>
                <a:schemeClr val="tx2"/>
              </a:buClr>
              <a:buSzPct val="90000"/>
              <a:buFont typeface="Symbol" panose="05050102010706020507" pitchFamily="18" charset="2"/>
              <a:buNone/>
            </a:pPr>
            <a:r>
              <a:rPr lang="zh-CN" altLang="en-US" sz="2400" b="1">
                <a:solidFill>
                  <a:srgbClr val="FFFF00"/>
                </a:solidFill>
                <a:latin typeface="楷体_GB2312" pitchFamily="49" charset="-122"/>
                <a:ea typeface="楷体_GB2312" pitchFamily="49" charset="-122"/>
              </a:rPr>
              <a:t>双脱氧链末端终止法测序原理示意图</a:t>
            </a:r>
            <a:r>
              <a:rPr lang="zh-CN" altLang="en-US" sz="2400">
                <a:solidFill>
                  <a:srgbClr val="FFFF00"/>
                </a:solidFill>
                <a:latin typeface="楷体_GB2312" pitchFamily="49" charset="-122"/>
                <a:ea typeface="楷体_GB2312" pitchFamily="49" charset="-122"/>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611188" y="557213"/>
            <a:ext cx="7056437" cy="1143000"/>
          </a:xfrm>
        </p:spPr>
        <p:txBody>
          <a:bodyPr/>
          <a:lstStyle/>
          <a:p>
            <a:pPr algn="l" eaLnBrk="1" hangingPunct="1"/>
            <a:r>
              <a:rPr lang="zh-CN" altLang="en-US" sz="4000" smtClean="0">
                <a:solidFill>
                  <a:schemeClr val="tx1"/>
                </a:solidFill>
                <a:effectLst/>
                <a:ea typeface="楷体_GB2312" pitchFamily="49" charset="-122"/>
              </a:rPr>
              <a:t>二、测序反应体系的组成</a:t>
            </a:r>
          </a:p>
        </p:txBody>
      </p:sp>
      <p:sp>
        <p:nvSpPr>
          <p:cNvPr id="15363" name="Rectangle 3"/>
          <p:cNvSpPr>
            <a:spLocks noGrp="1" noChangeArrowheads="1"/>
          </p:cNvSpPr>
          <p:nvPr>
            <p:ph type="body" idx="1"/>
          </p:nvPr>
        </p:nvSpPr>
        <p:spPr>
          <a:xfrm>
            <a:off x="609600" y="1711325"/>
            <a:ext cx="7923213" cy="4886325"/>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（一）待测模板</a:t>
            </a:r>
          </a:p>
          <a:p>
            <a:pPr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1</a:t>
            </a:r>
            <a:r>
              <a:rPr lang="zh-CN" altLang="en-US" sz="2800" b="1" smtClean="0">
                <a:effectLst/>
                <a:latin typeface="楷体_GB2312" pitchFamily="49" charset="-122"/>
                <a:ea typeface="楷体_GB2312" pitchFamily="49" charset="-122"/>
              </a:rPr>
              <a:t>．单链模板</a:t>
            </a:r>
            <a:r>
              <a:rPr lang="en-US" altLang="zh-CN" sz="2800" b="1" smtClean="0">
                <a:effectLst/>
                <a:latin typeface="楷体_GB2312" pitchFamily="49" charset="-122"/>
                <a:ea typeface="楷体_GB2312" pitchFamily="49" charset="-122"/>
              </a:rPr>
              <a:t>DNA  </a:t>
            </a:r>
          </a:p>
          <a:p>
            <a:pPr algn="just" eaLnBrk="1" hangingPunct="1">
              <a:lnSpc>
                <a:spcPct val="120000"/>
              </a:lnSpc>
            </a:pP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法使用的经典测序反应是将待测</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片段克隆于</a:t>
            </a:r>
            <a:r>
              <a:rPr lang="en-US" altLang="zh-CN" sz="2800" b="1" smtClean="0">
                <a:effectLst/>
                <a:latin typeface="楷体_GB2312" pitchFamily="49" charset="-122"/>
                <a:ea typeface="楷体_GB2312" pitchFamily="49" charset="-122"/>
              </a:rPr>
              <a:t>M13mp</a:t>
            </a:r>
            <a:r>
              <a:rPr lang="zh-CN" altLang="en-US" sz="2800" b="1" smtClean="0">
                <a:effectLst/>
                <a:latin typeface="楷体_GB2312" pitchFamily="49" charset="-122"/>
                <a:ea typeface="楷体_GB2312" pitchFamily="49" charset="-122"/>
              </a:rPr>
              <a:t>载体中，得到单链的</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模板，再按</a:t>
            </a: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法进行测序。</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611188" y="1125538"/>
            <a:ext cx="7770812" cy="4959350"/>
          </a:xfrm>
        </p:spPr>
        <p:txBody>
          <a:bodyPr/>
          <a:lstStyle/>
          <a:p>
            <a:pPr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2</a:t>
            </a:r>
            <a:r>
              <a:rPr lang="zh-CN" altLang="en-US" sz="2800" b="1" smtClean="0">
                <a:effectLst/>
                <a:latin typeface="楷体_GB2312" pitchFamily="49" charset="-122"/>
                <a:ea typeface="楷体_GB2312" pitchFamily="49" charset="-122"/>
              </a:rPr>
              <a:t>．双链模板</a:t>
            </a:r>
            <a:r>
              <a:rPr lang="en-US" altLang="zh-CN" sz="2800" b="1" smtClean="0">
                <a:effectLst/>
                <a:latin typeface="楷体_GB2312" pitchFamily="49" charset="-122"/>
                <a:ea typeface="楷体_GB2312" pitchFamily="49" charset="-122"/>
              </a:rPr>
              <a:t>DNA    </a:t>
            </a:r>
          </a:p>
          <a:p>
            <a:pPr algn="just" eaLnBrk="1" hangingPunct="1">
              <a:lnSpc>
                <a:spcPct val="120000"/>
              </a:lnSpc>
            </a:pPr>
            <a:r>
              <a:rPr lang="zh-CN" altLang="en-US" sz="2800" b="1" smtClean="0">
                <a:effectLst/>
                <a:latin typeface="楷体_GB2312" pitchFamily="49" charset="-122"/>
                <a:ea typeface="楷体_GB2312" pitchFamily="49" charset="-122"/>
              </a:rPr>
              <a:t>将待测的</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片断克隆到质粒载体上，得到含待测</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克隆片断的双链质粒，通过碱变性处理，再与寡核苷酸引物序列一起退火，然后按</a:t>
            </a: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法进行测序。 </a:t>
            </a:r>
          </a:p>
          <a:p>
            <a:pPr eaLnBrk="1" hangingPunct="1">
              <a:lnSpc>
                <a:spcPct val="120000"/>
              </a:lnSpc>
            </a:pPr>
            <a:r>
              <a:rPr lang="en-US" altLang="zh-CN" sz="2800" b="1" smtClean="0">
                <a:effectLst/>
                <a:latin typeface="楷体_GB2312" pitchFamily="49" charset="-122"/>
                <a:ea typeface="楷体_GB2312" pitchFamily="49" charset="-122"/>
              </a:rPr>
              <a:t>PCR</a:t>
            </a:r>
            <a:r>
              <a:rPr lang="zh-CN" altLang="en-US" sz="2800" b="1" smtClean="0">
                <a:effectLst/>
                <a:latin typeface="楷体_GB2312" pitchFamily="49" charset="-122"/>
                <a:ea typeface="楷体_GB2312" pitchFamily="49" charset="-122"/>
              </a:rPr>
              <a:t>产物</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611188" y="908050"/>
            <a:ext cx="7770812" cy="3889375"/>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（二）引物</a:t>
            </a:r>
          </a:p>
          <a:p>
            <a:pPr algn="just" eaLnBrk="1" hangingPunct="1">
              <a:lnSpc>
                <a:spcPct val="120000"/>
              </a:lnSpc>
            </a:pPr>
            <a:r>
              <a:rPr lang="zh-CN" altLang="en-US" sz="2800" b="1" smtClean="0">
                <a:effectLst/>
                <a:latin typeface="楷体_GB2312" pitchFamily="49" charset="-122"/>
                <a:ea typeface="楷体_GB2312" pitchFamily="49" charset="-122"/>
              </a:rPr>
              <a:t>在</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聚合酶催化的测序反应中需要测序引物。不论是单链</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模板，还是双链</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模板，都可通过使用克隆位点两侧的载体序列互补的</a:t>
            </a:r>
            <a:r>
              <a:rPr lang="zh-CN" altLang="en-US" sz="2800" b="1" smtClean="0">
                <a:effectLst/>
                <a:latin typeface="Arial" panose="020B0604020202020204" pitchFamily="34" charset="0"/>
                <a:ea typeface="楷体_GB2312" pitchFamily="49" charset="-122"/>
              </a:rPr>
              <a:t>“</a:t>
            </a:r>
            <a:r>
              <a:rPr lang="zh-CN" altLang="en-US" sz="2800" b="1" smtClean="0">
                <a:effectLst/>
                <a:latin typeface="楷体_GB2312" pitchFamily="49" charset="-122"/>
                <a:ea typeface="楷体_GB2312" pitchFamily="49" charset="-122"/>
              </a:rPr>
              <a:t>通用</a:t>
            </a:r>
            <a:r>
              <a:rPr lang="zh-CN" altLang="en-US" sz="2800" b="1" smtClean="0">
                <a:effectLst/>
                <a:latin typeface="Arial" panose="020B0604020202020204" pitchFamily="34" charset="0"/>
                <a:ea typeface="楷体_GB2312" pitchFamily="49" charset="-122"/>
              </a:rPr>
              <a:t>”</a:t>
            </a:r>
            <a:r>
              <a:rPr lang="zh-CN" altLang="en-US" sz="2800" b="1" smtClean="0">
                <a:effectLst/>
                <a:latin typeface="楷体_GB2312" pitchFamily="49" charset="-122"/>
                <a:ea typeface="楷体_GB2312" pitchFamily="49" charset="-122"/>
              </a:rPr>
              <a:t>引物。</a:t>
            </a:r>
          </a:p>
          <a:p>
            <a:pPr algn="just" eaLnBrk="1" hangingPunct="1">
              <a:lnSpc>
                <a:spcPct val="120000"/>
              </a:lnSpc>
            </a:pPr>
            <a:r>
              <a:rPr lang="zh-CN" altLang="en-US" sz="2800" b="1" smtClean="0">
                <a:effectLst/>
                <a:latin typeface="楷体_GB2312" pitchFamily="49" charset="-122"/>
                <a:ea typeface="楷体_GB2312" pitchFamily="49" charset="-122"/>
              </a:rPr>
              <a:t>通用引物的长度一般为</a:t>
            </a:r>
            <a:r>
              <a:rPr lang="en-US" altLang="zh-CN" sz="2800" b="1" smtClean="0">
                <a:effectLst/>
                <a:latin typeface="楷体_GB2312" pitchFamily="49" charset="-122"/>
                <a:ea typeface="楷体_GB2312" pitchFamily="49" charset="-122"/>
              </a:rPr>
              <a:t>15</a:t>
            </a:r>
            <a:r>
              <a:rPr lang="zh-CN" altLang="en-US" sz="2800" b="1" smtClean="0">
                <a:effectLst/>
                <a:latin typeface="楷体_GB2312" pitchFamily="49" charset="-122"/>
                <a:ea typeface="楷体_GB2312" pitchFamily="49" charset="-122"/>
              </a:rPr>
              <a:t>～</a:t>
            </a:r>
            <a:r>
              <a:rPr lang="en-US" altLang="zh-CN" sz="2800" b="1" smtClean="0">
                <a:effectLst/>
                <a:latin typeface="楷体_GB2312" pitchFamily="49" charset="-122"/>
                <a:ea typeface="楷体_GB2312" pitchFamily="49" charset="-122"/>
              </a:rPr>
              <a:t>30</a:t>
            </a:r>
            <a:r>
              <a:rPr lang="zh-CN" altLang="en-US" sz="2800" b="1" smtClean="0">
                <a:effectLst/>
                <a:latin typeface="楷体_GB2312" pitchFamily="49" charset="-122"/>
                <a:ea typeface="楷体_GB2312" pitchFamily="49" charset="-122"/>
              </a:rPr>
              <a:t>个核苷酸。</a:t>
            </a:r>
          </a:p>
          <a:p>
            <a:pPr algn="just" eaLnBrk="1" hangingPunct="1">
              <a:lnSpc>
                <a:spcPct val="120000"/>
              </a:lnSpc>
              <a:buFont typeface="Wingdings" panose="05000000000000000000" pitchFamily="2" charset="2"/>
              <a:buNone/>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684213" y="765175"/>
            <a:ext cx="8229600" cy="1143000"/>
          </a:xfrm>
        </p:spPr>
        <p:txBody>
          <a:bodyPr/>
          <a:lstStyle/>
          <a:p>
            <a:pPr algn="l" eaLnBrk="1" hangingPunct="1"/>
            <a:r>
              <a:rPr lang="zh-CN" altLang="en-US" sz="2800" smtClean="0">
                <a:solidFill>
                  <a:schemeClr val="tx1"/>
                </a:solidFill>
                <a:effectLst/>
                <a:latin typeface="楷体_GB2312" pitchFamily="49" charset="-122"/>
                <a:ea typeface="楷体_GB2312" pitchFamily="49" charset="-122"/>
              </a:rPr>
              <a:t>（三）</a:t>
            </a:r>
            <a:r>
              <a:rPr lang="en-US" altLang="zh-CN" sz="2800" smtClean="0">
                <a:solidFill>
                  <a:schemeClr val="tx1"/>
                </a:solidFill>
                <a:effectLst/>
                <a:latin typeface="楷体_GB2312" pitchFamily="49" charset="-122"/>
                <a:ea typeface="楷体_GB2312" pitchFamily="49" charset="-122"/>
              </a:rPr>
              <a:t>DNA</a:t>
            </a:r>
            <a:r>
              <a:rPr lang="zh-CN" altLang="en-US" sz="2800" smtClean="0">
                <a:solidFill>
                  <a:schemeClr val="tx1"/>
                </a:solidFill>
                <a:effectLst/>
                <a:latin typeface="楷体_GB2312" pitchFamily="49" charset="-122"/>
                <a:ea typeface="楷体_GB2312" pitchFamily="49" charset="-122"/>
              </a:rPr>
              <a:t>聚合酶</a:t>
            </a:r>
            <a:br>
              <a:rPr lang="zh-CN" altLang="en-US" sz="2800" smtClean="0">
                <a:solidFill>
                  <a:schemeClr val="tx1"/>
                </a:solidFill>
                <a:effectLst/>
                <a:latin typeface="楷体_GB2312" pitchFamily="49" charset="-122"/>
                <a:ea typeface="楷体_GB2312" pitchFamily="49" charset="-122"/>
              </a:rPr>
            </a:br>
            <a:endParaRPr lang="zh-CN" altLang="en-US" sz="2800" smtClean="0">
              <a:solidFill>
                <a:schemeClr val="tx1"/>
              </a:solidFill>
              <a:effectLst/>
              <a:latin typeface="楷体_GB2312" pitchFamily="49" charset="-122"/>
              <a:ea typeface="楷体_GB2312" pitchFamily="49" charset="-122"/>
            </a:endParaRPr>
          </a:p>
        </p:txBody>
      </p:sp>
      <p:sp>
        <p:nvSpPr>
          <p:cNvPr id="18435" name="Rectangle 3"/>
          <p:cNvSpPr>
            <a:spLocks noGrp="1" noChangeArrowheads="1"/>
          </p:cNvSpPr>
          <p:nvPr>
            <p:ph type="body" idx="1"/>
          </p:nvPr>
        </p:nvSpPr>
        <p:spPr>
          <a:xfrm>
            <a:off x="611188" y="1557338"/>
            <a:ext cx="7848600" cy="4641850"/>
          </a:xfrm>
        </p:spPr>
        <p:txBody>
          <a:bodyPr/>
          <a:lstStyle/>
          <a:p>
            <a:pPr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1</a:t>
            </a:r>
            <a:r>
              <a:rPr lang="zh-CN" altLang="en-US" sz="2800" b="1" smtClean="0">
                <a:effectLst/>
                <a:latin typeface="楷体_GB2312" pitchFamily="49" charset="-122"/>
                <a:ea typeface="楷体_GB2312" pitchFamily="49" charset="-122"/>
              </a:rPr>
              <a:t>．大肠杆菌</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聚合酶</a:t>
            </a:r>
            <a:r>
              <a:rPr lang="en-US" altLang="zh-CN" sz="2800" b="1" smtClean="0">
                <a:effectLst/>
                <a:latin typeface="楷体_GB2312" pitchFamily="49" charset="-122"/>
                <a:ea typeface="楷体_GB2312" pitchFamily="49" charset="-122"/>
              </a:rPr>
              <a:t>I</a:t>
            </a:r>
            <a:r>
              <a:rPr lang="zh-CN" altLang="en-US" sz="2800" b="1" smtClean="0">
                <a:effectLst/>
                <a:latin typeface="楷体_GB2312" pitchFamily="49" charset="-122"/>
                <a:ea typeface="楷体_GB2312" pitchFamily="49" charset="-122"/>
              </a:rPr>
              <a:t>大片段（</a:t>
            </a:r>
            <a:r>
              <a:rPr lang="en-US" altLang="zh-CN" sz="2800" b="1" smtClean="0">
                <a:effectLst/>
                <a:latin typeface="楷体_GB2312" pitchFamily="49" charset="-122"/>
                <a:ea typeface="楷体_GB2312" pitchFamily="49" charset="-122"/>
              </a:rPr>
              <a:t>Klenow</a:t>
            </a:r>
            <a:r>
              <a:rPr lang="zh-CN" altLang="en-US" sz="2800" b="1" smtClean="0">
                <a:effectLst/>
                <a:latin typeface="楷体_GB2312" pitchFamily="49" charset="-122"/>
                <a:ea typeface="楷体_GB2312" pitchFamily="49" charset="-122"/>
              </a:rPr>
              <a:t>片段）</a:t>
            </a:r>
          </a:p>
          <a:p>
            <a:pPr algn="just" eaLnBrk="1" hangingPunct="1">
              <a:lnSpc>
                <a:spcPct val="120000"/>
              </a:lnSpc>
            </a:pPr>
            <a:r>
              <a:rPr lang="zh-CN" altLang="en-US" sz="2800" b="1" smtClean="0">
                <a:effectLst/>
                <a:latin typeface="楷体_GB2312" pitchFamily="49" charset="-122"/>
                <a:ea typeface="楷体_GB2312" pitchFamily="49" charset="-122"/>
              </a:rPr>
              <a:t> </a:t>
            </a:r>
            <a:r>
              <a:rPr lang="en-US" altLang="zh-CN" sz="2800" b="1" smtClean="0">
                <a:effectLst/>
                <a:latin typeface="楷体_GB2312" pitchFamily="49" charset="-122"/>
                <a:ea typeface="楷体_GB2312" pitchFamily="49" charset="-122"/>
              </a:rPr>
              <a:t>Klenow</a:t>
            </a:r>
            <a:r>
              <a:rPr lang="zh-CN" altLang="en-US" sz="2800" b="1" smtClean="0">
                <a:effectLst/>
                <a:latin typeface="楷体_GB2312" pitchFamily="49" charset="-122"/>
                <a:ea typeface="楷体_GB2312" pitchFamily="49" charset="-122"/>
              </a:rPr>
              <a:t>片段酶是</a:t>
            </a: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法最早使用的</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聚合酶，具有</a:t>
            </a:r>
            <a:r>
              <a:rPr lang="en-US" altLang="zh-CN" sz="2800" b="1" smtClean="0">
                <a:effectLst/>
                <a:latin typeface="楷体_GB2312" pitchFamily="49" charset="-122"/>
                <a:ea typeface="楷体_GB2312" pitchFamily="49" charset="-122"/>
              </a:rPr>
              <a:t>5′→3′</a:t>
            </a:r>
            <a:r>
              <a:rPr lang="zh-CN" altLang="en-US" sz="2800" b="1" smtClean="0">
                <a:effectLst/>
                <a:latin typeface="楷体_GB2312" pitchFamily="49" charset="-122"/>
                <a:ea typeface="楷体_GB2312" pitchFamily="49" charset="-122"/>
              </a:rPr>
              <a:t>聚合酶和</a:t>
            </a:r>
            <a:r>
              <a:rPr lang="en-US" altLang="zh-CN" sz="2800" b="1" smtClean="0">
                <a:effectLst/>
                <a:latin typeface="楷体_GB2312" pitchFamily="49" charset="-122"/>
                <a:ea typeface="楷体_GB2312" pitchFamily="49" charset="-122"/>
              </a:rPr>
              <a:t>3′ → 5′</a:t>
            </a:r>
            <a:r>
              <a:rPr lang="zh-CN" altLang="en-US" sz="2800" b="1" smtClean="0">
                <a:effectLst/>
                <a:latin typeface="楷体_GB2312" pitchFamily="49" charset="-122"/>
                <a:ea typeface="楷体_GB2312" pitchFamily="49" charset="-122"/>
              </a:rPr>
              <a:t>外切酶活性，但它催化链延伸反应的能力较差，用它进行测序常产生较高的本底和假带。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609600" y="1143000"/>
            <a:ext cx="7466013" cy="4814888"/>
          </a:xfrm>
        </p:spPr>
        <p:txBody>
          <a:bodyPr/>
          <a:lstStyle/>
          <a:p>
            <a:pPr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2</a:t>
            </a:r>
            <a:r>
              <a:rPr lang="zh-CN" altLang="en-US" sz="2800" b="1" smtClean="0">
                <a:effectLst/>
                <a:latin typeface="楷体_GB2312" pitchFamily="49" charset="-122"/>
                <a:ea typeface="楷体_GB2312" pitchFamily="49" charset="-122"/>
              </a:rPr>
              <a:t>．测序酶（</a:t>
            </a:r>
            <a:r>
              <a:rPr lang="en-US" altLang="zh-CN" sz="2800" b="1" smtClean="0">
                <a:effectLst/>
                <a:latin typeface="楷体_GB2312" pitchFamily="49" charset="-122"/>
                <a:ea typeface="楷体_GB2312" pitchFamily="49" charset="-122"/>
              </a:rPr>
              <a:t>sequenase</a:t>
            </a:r>
            <a:r>
              <a:rPr lang="zh-CN" altLang="en-US" sz="2800" b="1" smtClean="0">
                <a:effectLst/>
                <a:latin typeface="楷体_GB2312" pitchFamily="49" charset="-122"/>
                <a:ea typeface="楷体_GB2312" pitchFamily="49" charset="-122"/>
              </a:rPr>
              <a:t>）</a:t>
            </a:r>
          </a:p>
          <a:p>
            <a:pPr algn="just" eaLnBrk="1" hangingPunct="1">
              <a:lnSpc>
                <a:spcPct val="120000"/>
              </a:lnSpc>
            </a:pPr>
            <a:r>
              <a:rPr lang="zh-CN" altLang="en-US" sz="2800" b="1" smtClean="0">
                <a:effectLst/>
                <a:latin typeface="楷体_GB2312" pitchFamily="49" charset="-122"/>
                <a:ea typeface="楷体_GB2312" pitchFamily="49" charset="-122"/>
              </a:rPr>
              <a:t>测序酶是一种经过修饰的</a:t>
            </a:r>
            <a:r>
              <a:rPr lang="en-US" altLang="zh-CN" sz="2800" b="1" smtClean="0">
                <a:effectLst/>
                <a:latin typeface="楷体_GB2312" pitchFamily="49" charset="-122"/>
                <a:ea typeface="楷体_GB2312" pitchFamily="49" charset="-122"/>
              </a:rPr>
              <a:t>T7</a:t>
            </a:r>
            <a:r>
              <a:rPr lang="zh-CN" altLang="en-US" sz="2800" b="1" smtClean="0">
                <a:effectLst/>
                <a:latin typeface="楷体_GB2312" pitchFamily="49" charset="-122"/>
                <a:ea typeface="楷体_GB2312" pitchFamily="49" charset="-122"/>
              </a:rPr>
              <a:t>噬菌体</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聚合酶，消除了</a:t>
            </a:r>
            <a:r>
              <a:rPr lang="en-US" altLang="zh-CN" sz="2800" b="1" smtClean="0">
                <a:effectLst/>
                <a:latin typeface="楷体_GB2312" pitchFamily="49" charset="-122"/>
                <a:ea typeface="楷体_GB2312" pitchFamily="49" charset="-122"/>
              </a:rPr>
              <a:t>3′→5′</a:t>
            </a:r>
            <a:r>
              <a:rPr lang="zh-CN" altLang="en-US" sz="2800" b="1" smtClean="0">
                <a:effectLst/>
                <a:latin typeface="楷体_GB2312" pitchFamily="49" charset="-122"/>
                <a:ea typeface="楷体_GB2312" pitchFamily="49" charset="-122"/>
              </a:rPr>
              <a:t>外切酶活性。该酶活性非常稳定，具有很高的链延伸能力和极快的聚合反应速度，是测定较长</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的首选酶。 </a:t>
            </a:r>
          </a:p>
          <a:p>
            <a:pPr algn="just" eaLnBrk="1" hangingPunct="1">
              <a:lnSpc>
                <a:spcPct val="120000"/>
              </a:lnSpc>
            </a:pPr>
            <a:endParaRPr lang="zh-CN" altLang="en-US" sz="2800" b="1" smtClean="0">
              <a:effectLst/>
              <a:latin typeface="楷体_GB2312" pitchFamily="49" charset="-122"/>
              <a:ea typeface="楷体_GB2312" pitchFamily="49" charset="-122"/>
            </a:endParaRPr>
          </a:p>
          <a:p>
            <a:pPr eaLnBrk="1" hangingPunct="1">
              <a:lnSpc>
                <a:spcPct val="120000"/>
              </a:lnSpc>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762000" y="1219200"/>
            <a:ext cx="7618413" cy="5030788"/>
          </a:xfrm>
        </p:spPr>
        <p:txBody>
          <a:bodyPr/>
          <a:lstStyle/>
          <a:p>
            <a:pPr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3</a:t>
            </a:r>
            <a:r>
              <a:rPr lang="zh-CN" altLang="en-US" sz="2800" b="1" smtClean="0">
                <a:effectLst/>
                <a:latin typeface="楷体_GB2312" pitchFamily="49" charset="-122"/>
                <a:ea typeface="楷体_GB2312" pitchFamily="49" charset="-122"/>
              </a:rPr>
              <a:t>．</a:t>
            </a:r>
            <a:r>
              <a:rPr lang="en-US" altLang="zh-CN" sz="2800" b="1" i="1" smtClean="0">
                <a:effectLst/>
                <a:latin typeface="楷体_GB2312" pitchFamily="49" charset="-122"/>
                <a:ea typeface="楷体_GB2312" pitchFamily="49" charset="-122"/>
              </a:rPr>
              <a:t>Taq</a:t>
            </a:r>
            <a:r>
              <a:rPr lang="en-US" altLang="zh-CN" sz="2800" b="1" smtClean="0">
                <a:effectLst/>
                <a:latin typeface="楷体_GB2312" pitchFamily="49" charset="-122"/>
                <a:ea typeface="楷体_GB2312" pitchFamily="49" charset="-122"/>
              </a:rPr>
              <a:t> DNA</a:t>
            </a:r>
            <a:r>
              <a:rPr lang="zh-CN" altLang="en-US" sz="2800" b="1" smtClean="0">
                <a:effectLst/>
                <a:latin typeface="楷体_GB2312" pitchFamily="49" charset="-122"/>
                <a:ea typeface="楷体_GB2312" pitchFamily="49" charset="-122"/>
              </a:rPr>
              <a:t>聚合酶 </a:t>
            </a:r>
          </a:p>
          <a:p>
            <a:pPr algn="just" eaLnBrk="1" hangingPunct="1">
              <a:lnSpc>
                <a:spcPct val="120000"/>
              </a:lnSpc>
            </a:pPr>
            <a:r>
              <a:rPr lang="zh-CN" altLang="en-US" sz="2800" b="1" smtClean="0">
                <a:effectLst/>
                <a:latin typeface="楷体_GB2312" pitchFamily="49" charset="-122"/>
                <a:ea typeface="楷体_GB2312" pitchFamily="49" charset="-122"/>
              </a:rPr>
              <a:t> </a:t>
            </a:r>
            <a:r>
              <a:rPr lang="en-US" altLang="zh-CN" sz="2800" b="1" i="1" smtClean="0">
                <a:effectLst/>
                <a:latin typeface="楷体_GB2312" pitchFamily="49" charset="-122"/>
                <a:ea typeface="楷体_GB2312" pitchFamily="49" charset="-122"/>
              </a:rPr>
              <a:t>Taq</a:t>
            </a:r>
            <a:r>
              <a:rPr lang="en-US" altLang="zh-CN" sz="2800" b="1" smtClean="0">
                <a:effectLst/>
                <a:latin typeface="楷体_GB2312" pitchFamily="49" charset="-122"/>
                <a:ea typeface="楷体_GB2312" pitchFamily="49" charset="-122"/>
              </a:rPr>
              <a:t> DNA</a:t>
            </a:r>
            <a:r>
              <a:rPr lang="zh-CN" altLang="en-US" sz="2800" b="1" smtClean="0">
                <a:effectLst/>
                <a:latin typeface="楷体_GB2312" pitchFamily="49" charset="-122"/>
                <a:ea typeface="楷体_GB2312" pitchFamily="49" charset="-122"/>
              </a:rPr>
              <a:t>聚合酶是</a:t>
            </a:r>
            <a:r>
              <a:rPr lang="en-US" altLang="zh-CN" sz="2800" b="1" smtClean="0">
                <a:effectLst/>
                <a:latin typeface="楷体_GB2312" pitchFamily="49" charset="-122"/>
                <a:ea typeface="楷体_GB2312" pitchFamily="49" charset="-122"/>
              </a:rPr>
              <a:t>PCR</a:t>
            </a:r>
            <a:r>
              <a:rPr lang="zh-CN" altLang="en-US" sz="2800" b="1" smtClean="0">
                <a:effectLst/>
                <a:latin typeface="楷体_GB2312" pitchFamily="49" charset="-122"/>
                <a:ea typeface="楷体_GB2312" pitchFamily="49" charset="-122"/>
              </a:rPr>
              <a:t>反应的关键酶，在</a:t>
            </a:r>
            <a:r>
              <a:rPr lang="en-US" altLang="zh-CN" sz="2800" b="1" smtClean="0">
                <a:effectLst/>
                <a:latin typeface="楷体_GB2312" pitchFamily="49" charset="-122"/>
                <a:ea typeface="楷体_GB2312" pitchFamily="49" charset="-122"/>
              </a:rPr>
              <a:t>95℃</a:t>
            </a:r>
            <a:r>
              <a:rPr lang="zh-CN" altLang="en-US" sz="2800" b="1" smtClean="0">
                <a:effectLst/>
                <a:latin typeface="楷体_GB2312" pitchFamily="49" charset="-122"/>
                <a:ea typeface="楷体_GB2312" pitchFamily="49" charset="-122"/>
              </a:rPr>
              <a:t>的高温下保持稳定，可在高温下进行反应，该酶用于测序具有很好的链延伸性能，能克服富含</a:t>
            </a:r>
            <a:r>
              <a:rPr lang="en-US" altLang="zh-CN" sz="2800" b="1" smtClean="0">
                <a:effectLst/>
                <a:latin typeface="楷体_GB2312" pitchFamily="49" charset="-122"/>
                <a:ea typeface="楷体_GB2312" pitchFamily="49" charset="-122"/>
              </a:rPr>
              <a:t>GC</a:t>
            </a:r>
            <a:r>
              <a:rPr lang="zh-CN" altLang="en-US" sz="2800" b="1" smtClean="0">
                <a:effectLst/>
                <a:latin typeface="楷体_GB2312" pitchFamily="49" charset="-122"/>
                <a:ea typeface="楷体_GB2312" pitchFamily="49" charset="-122"/>
              </a:rPr>
              <a:t>序列的模板形成自身二级结构对测序的影响。</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7"/>
          <p:cNvSpPr>
            <a:spLocks noGrp="1" noChangeArrowheads="1"/>
          </p:cNvSpPr>
          <p:nvPr>
            <p:ph type="body" idx="1"/>
          </p:nvPr>
        </p:nvSpPr>
        <p:spPr>
          <a:xfrm>
            <a:off x="609600" y="990600"/>
            <a:ext cx="7999413" cy="5534025"/>
          </a:xfrm>
        </p:spPr>
        <p:txBody>
          <a:bodyPr/>
          <a:lstStyle/>
          <a:p>
            <a:pPr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（四）放射性核素或荧光标记的</a:t>
            </a:r>
            <a:r>
              <a:rPr lang="en-US" altLang="zh-CN" sz="2800" b="1" smtClean="0">
                <a:effectLst/>
                <a:latin typeface="楷体_GB2312" pitchFamily="49" charset="-122"/>
                <a:ea typeface="楷体_GB2312" pitchFamily="49" charset="-122"/>
              </a:rPr>
              <a:t>dNTP</a:t>
            </a:r>
          </a:p>
          <a:p>
            <a:pPr eaLnBrk="1" hangingPunct="1">
              <a:lnSpc>
                <a:spcPct val="120000"/>
              </a:lnSpc>
            </a:pPr>
            <a:r>
              <a:rPr lang="zh-CN" altLang="en-US" sz="2800" b="1" smtClean="0">
                <a:effectLst/>
                <a:latin typeface="楷体_GB2312" pitchFamily="49" charset="-122"/>
                <a:ea typeface="楷体_GB2312" pitchFamily="49" charset="-122"/>
              </a:rPr>
              <a:t>一般采用</a:t>
            </a:r>
            <a:r>
              <a:rPr lang="en-US" altLang="zh-CN" sz="2800" b="1" smtClean="0">
                <a:effectLst/>
                <a:latin typeface="楷体_GB2312" pitchFamily="49" charset="-122"/>
                <a:ea typeface="楷体_GB2312" pitchFamily="49" charset="-122"/>
              </a:rPr>
              <a:t>α-</a:t>
            </a:r>
            <a:r>
              <a:rPr lang="en-US" altLang="zh-CN" sz="2800" b="1" baseline="30000" smtClean="0">
                <a:effectLst/>
                <a:latin typeface="楷体_GB2312" pitchFamily="49" charset="-122"/>
                <a:ea typeface="楷体_GB2312" pitchFamily="49" charset="-122"/>
              </a:rPr>
              <a:t>32</a:t>
            </a:r>
            <a:r>
              <a:rPr lang="en-US" altLang="zh-CN" sz="2800" b="1" smtClean="0">
                <a:effectLst/>
                <a:latin typeface="楷体_GB2312" pitchFamily="49" charset="-122"/>
                <a:ea typeface="楷体_GB2312" pitchFamily="49" charset="-122"/>
              </a:rPr>
              <a:t>P-dNTP</a:t>
            </a:r>
            <a:r>
              <a:rPr lang="zh-CN" altLang="en-US" sz="2800" b="1" smtClean="0">
                <a:effectLst/>
                <a:latin typeface="楷体_GB2312" pitchFamily="49" charset="-122"/>
                <a:ea typeface="楷体_GB2312" pitchFamily="49" charset="-122"/>
              </a:rPr>
              <a:t>或</a:t>
            </a:r>
            <a:r>
              <a:rPr lang="en-US" altLang="zh-CN" sz="2800" b="1" smtClean="0">
                <a:effectLst/>
                <a:latin typeface="楷体_GB2312" pitchFamily="49" charset="-122"/>
                <a:ea typeface="楷体_GB2312" pitchFamily="49" charset="-122"/>
              </a:rPr>
              <a:t>α-</a:t>
            </a:r>
            <a:r>
              <a:rPr lang="en-US" altLang="zh-CN" sz="2800" b="1" baseline="30000" smtClean="0">
                <a:effectLst/>
                <a:latin typeface="楷体_GB2312" pitchFamily="49" charset="-122"/>
                <a:ea typeface="楷体_GB2312" pitchFamily="49" charset="-122"/>
              </a:rPr>
              <a:t>35</a:t>
            </a:r>
            <a:r>
              <a:rPr lang="en-US" altLang="zh-CN" sz="2800" b="1" smtClean="0">
                <a:effectLst/>
                <a:latin typeface="楷体_GB2312" pitchFamily="49" charset="-122"/>
                <a:ea typeface="楷体_GB2312" pitchFamily="49" charset="-122"/>
              </a:rPr>
              <a:t>S-dNTP</a:t>
            </a:r>
            <a:r>
              <a:rPr lang="zh-CN" altLang="en-US" sz="2800" b="1" smtClean="0">
                <a:effectLst/>
                <a:latin typeface="楷体_GB2312" pitchFamily="49" charset="-122"/>
                <a:ea typeface="楷体_GB2312" pitchFamily="49" charset="-122"/>
              </a:rPr>
              <a:t>作为标记物。</a:t>
            </a:r>
          </a:p>
          <a:p>
            <a:pPr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 </a:t>
            </a:r>
          </a:p>
          <a:p>
            <a:pPr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（五）测序产物的凝胶电泳及识读</a:t>
            </a:r>
          </a:p>
          <a:p>
            <a:pPr eaLnBrk="1" hangingPunct="1">
              <a:lnSpc>
                <a:spcPct val="120000"/>
              </a:lnSpc>
            </a:pPr>
            <a:r>
              <a:rPr lang="zh-CN" altLang="en-US" sz="2800" b="1" smtClean="0">
                <a:effectLst/>
                <a:latin typeface="楷体_GB2312" pitchFamily="49" charset="-122"/>
                <a:ea typeface="楷体_GB2312" pitchFamily="49" charset="-122"/>
              </a:rPr>
              <a:t>能否将测序反应中产生的各种不同长度的</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片段进行有效分离是序列分析成败的关键。 </a:t>
            </a:r>
          </a:p>
          <a:p>
            <a:pPr eaLnBrk="1" hangingPunct="1">
              <a:lnSpc>
                <a:spcPct val="120000"/>
              </a:lnSpc>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68313" y="620713"/>
            <a:ext cx="8229600" cy="1143000"/>
          </a:xfrm>
        </p:spPr>
        <p:txBody>
          <a:bodyPr/>
          <a:lstStyle/>
          <a:p>
            <a:pPr eaLnBrk="1" hangingPunct="1"/>
            <a:r>
              <a:rPr lang="zh-CN" altLang="en-US" sz="4000" smtClean="0">
                <a:solidFill>
                  <a:schemeClr val="tx1"/>
                </a:solidFill>
                <a:effectLst/>
                <a:latin typeface="楷体_GB2312" pitchFamily="49" charset="-122"/>
                <a:ea typeface="楷体_GB2312" pitchFamily="49" charset="-122"/>
              </a:rPr>
              <a:t>三、</a:t>
            </a:r>
            <a:r>
              <a:rPr lang="en-US" altLang="zh-CN" sz="4000" smtClean="0">
                <a:solidFill>
                  <a:schemeClr val="tx1"/>
                </a:solidFill>
                <a:effectLst/>
                <a:latin typeface="楷体_GB2312" pitchFamily="49" charset="-122"/>
                <a:ea typeface="楷体_GB2312" pitchFamily="49" charset="-122"/>
              </a:rPr>
              <a:t>Sanger</a:t>
            </a:r>
            <a:r>
              <a:rPr lang="zh-CN" altLang="en-US" sz="4000" smtClean="0">
                <a:solidFill>
                  <a:schemeClr val="tx1"/>
                </a:solidFill>
                <a:effectLst/>
                <a:latin typeface="楷体_GB2312" pitchFamily="49" charset="-122"/>
                <a:ea typeface="楷体_GB2312" pitchFamily="49" charset="-122"/>
              </a:rPr>
              <a:t>双脱氧链终止法的特点</a:t>
            </a:r>
          </a:p>
        </p:txBody>
      </p:sp>
      <p:sp>
        <p:nvSpPr>
          <p:cNvPr id="22531" name="Rectangle 3"/>
          <p:cNvSpPr>
            <a:spLocks noGrp="1" noChangeArrowheads="1"/>
          </p:cNvSpPr>
          <p:nvPr>
            <p:ph type="body" idx="1"/>
          </p:nvPr>
        </p:nvSpPr>
        <p:spPr>
          <a:xfrm>
            <a:off x="827088" y="1916113"/>
            <a:ext cx="7283450" cy="3600450"/>
          </a:xfrm>
        </p:spPr>
        <p:txBody>
          <a:bodyPr/>
          <a:lstStyle/>
          <a:p>
            <a:pPr marL="609600" indent="-609600"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1.</a:t>
            </a:r>
            <a:r>
              <a:rPr lang="zh-CN" altLang="en-US" sz="2800" b="1" smtClean="0">
                <a:effectLst/>
                <a:latin typeface="楷体_GB2312" pitchFamily="49" charset="-122"/>
                <a:ea typeface="楷体_GB2312" pitchFamily="49" charset="-122"/>
              </a:rPr>
              <a:t>快速简便，一次反应可测</a:t>
            </a:r>
            <a:r>
              <a:rPr lang="en-US" altLang="zh-CN" sz="2800" b="1" smtClean="0">
                <a:effectLst/>
                <a:latin typeface="楷体_GB2312" pitchFamily="49" charset="-122"/>
                <a:ea typeface="楷体_GB2312" pitchFamily="49" charset="-122"/>
              </a:rPr>
              <a:t>500</a:t>
            </a:r>
            <a:r>
              <a:rPr lang="zh-CN" altLang="en-US" sz="2800" b="1" smtClean="0">
                <a:effectLst/>
                <a:latin typeface="楷体_GB2312" pitchFamily="49" charset="-122"/>
                <a:ea typeface="楷体_GB2312" pitchFamily="49" charset="-122"/>
              </a:rPr>
              <a:t>个以上的碱基</a:t>
            </a:r>
          </a:p>
          <a:p>
            <a:pPr marL="609600" indent="-609600"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  序列。</a:t>
            </a:r>
          </a:p>
          <a:p>
            <a:pPr marL="609600" indent="-609600" algn="just" eaLnBrk="1" hangingPunct="1">
              <a:lnSpc>
                <a:spcPct val="120000"/>
              </a:lnSpc>
              <a:buFont typeface="Wingdings" panose="05000000000000000000" pitchFamily="2" charset="2"/>
              <a:buNone/>
            </a:pPr>
            <a:r>
              <a:rPr lang="en-US" altLang="zh-CN" sz="2800" b="1" smtClean="0">
                <a:effectLst/>
                <a:latin typeface="楷体_GB2312" pitchFamily="49" charset="-122"/>
                <a:ea typeface="楷体_GB2312" pitchFamily="49" charset="-122"/>
              </a:rPr>
              <a:t>2.</a:t>
            </a:r>
            <a:r>
              <a:rPr lang="zh-CN" altLang="en-US" sz="2800" b="1" smtClean="0">
                <a:effectLst/>
                <a:latin typeface="楷体_GB2312" pitchFamily="49" charset="-122"/>
                <a:ea typeface="楷体_GB2312" pitchFamily="49" charset="-122"/>
              </a:rPr>
              <a:t>荧光染料代替放射性核素标记，使该法便</a:t>
            </a:r>
          </a:p>
          <a:p>
            <a:pPr marL="609600" indent="-609600"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  于实现自动化分析，能够满足绝大多数</a:t>
            </a:r>
            <a:r>
              <a:rPr lang="en-US" altLang="zh-CN" sz="2800" b="1" smtClean="0">
                <a:effectLst/>
                <a:latin typeface="楷体_GB2312" pitchFamily="49" charset="-122"/>
                <a:ea typeface="楷体_GB2312" pitchFamily="49" charset="-122"/>
              </a:rPr>
              <a:t>DNA</a:t>
            </a:r>
          </a:p>
          <a:p>
            <a:pPr marL="609600" indent="-609600"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  样品序列分析的需要。</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55650" y="1628775"/>
            <a:ext cx="7777163"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lang="zh-CN" altLang="en-US" sz="2400" b="1">
                <a:latin typeface="楷体_GB2312" pitchFamily="49" charset="-122"/>
                <a:ea typeface="楷体_GB2312" pitchFamily="49" charset="-122"/>
              </a:rPr>
              <a:t>     </a:t>
            </a:r>
            <a:r>
              <a:rPr lang="zh-CN" altLang="en-US" sz="2800" b="1">
                <a:latin typeface="楷体_GB2312" pitchFamily="49" charset="-122"/>
                <a:ea typeface="楷体_GB2312" pitchFamily="49" charset="-122"/>
              </a:rPr>
              <a:t>人类基因组计划（</a:t>
            </a:r>
            <a:r>
              <a:rPr lang="en-US" altLang="zh-CN" sz="2800" b="1">
                <a:latin typeface="楷体_GB2312" pitchFamily="49" charset="-122"/>
                <a:ea typeface="楷体_GB2312" pitchFamily="49" charset="-122"/>
              </a:rPr>
              <a:t>Human Genome Project</a:t>
            </a:r>
            <a:r>
              <a:rPr lang="zh-CN" altLang="en-US" sz="2800" b="1">
                <a:latin typeface="楷体_GB2312" pitchFamily="49" charset="-122"/>
                <a:ea typeface="楷体_GB2312" pitchFamily="49" charset="-122"/>
              </a:rPr>
              <a:t>－</a:t>
            </a:r>
            <a:r>
              <a:rPr lang="en-US" altLang="zh-CN" sz="2800" b="1">
                <a:latin typeface="楷体_GB2312" pitchFamily="49" charset="-122"/>
                <a:ea typeface="楷体_GB2312" pitchFamily="49" charset="-122"/>
              </a:rPr>
              <a:t>HGP</a:t>
            </a:r>
            <a:r>
              <a:rPr lang="zh-CN" altLang="en-US" sz="2800" b="1">
                <a:latin typeface="楷体_GB2312" pitchFamily="49" charset="-122"/>
                <a:ea typeface="楷体_GB2312" pitchFamily="49" charset="-122"/>
              </a:rPr>
              <a:t>）于</a:t>
            </a:r>
            <a:r>
              <a:rPr lang="en-US" altLang="zh-CN" sz="2800" b="1">
                <a:latin typeface="楷体_GB2312" pitchFamily="49" charset="-122"/>
                <a:ea typeface="楷体_GB2312" pitchFamily="49" charset="-122"/>
              </a:rPr>
              <a:t>1990</a:t>
            </a:r>
            <a:r>
              <a:rPr lang="zh-CN" altLang="en-US" sz="2800" b="1">
                <a:latin typeface="楷体_GB2312" pitchFamily="49" charset="-122"/>
                <a:ea typeface="楷体_GB2312" pitchFamily="49" charset="-122"/>
              </a:rPr>
              <a:t>年正式启动，其主要目标有：识别人类</a:t>
            </a:r>
            <a:r>
              <a:rPr lang="en-US" altLang="zh-CN" sz="2800" b="1">
                <a:latin typeface="楷体_GB2312" pitchFamily="49" charset="-122"/>
                <a:ea typeface="楷体_GB2312" pitchFamily="49" charset="-122"/>
              </a:rPr>
              <a:t>DNA</a:t>
            </a:r>
            <a:r>
              <a:rPr lang="zh-CN" altLang="en-US" sz="2800" b="1">
                <a:latin typeface="楷体_GB2312" pitchFamily="49" charset="-122"/>
                <a:ea typeface="楷体_GB2312" pitchFamily="49" charset="-122"/>
              </a:rPr>
              <a:t>中所有基因（超过</a:t>
            </a:r>
            <a:r>
              <a:rPr lang="en-US" altLang="zh-CN" sz="2800" b="1">
                <a:latin typeface="楷体_GB2312" pitchFamily="49" charset="-122"/>
                <a:ea typeface="楷体_GB2312" pitchFamily="49" charset="-122"/>
              </a:rPr>
              <a:t>10</a:t>
            </a:r>
            <a:r>
              <a:rPr lang="zh-CN" altLang="en-US" sz="2800" b="1">
                <a:latin typeface="楷体_GB2312" pitchFamily="49" charset="-122"/>
                <a:ea typeface="楷体_GB2312" pitchFamily="49" charset="-122"/>
              </a:rPr>
              <a:t>万个）；测定组成人类</a:t>
            </a:r>
            <a:r>
              <a:rPr lang="en-US" altLang="zh-CN" sz="2800" b="1" u="sng">
                <a:latin typeface="楷体_GB2312" pitchFamily="49" charset="-122"/>
                <a:ea typeface="楷体_GB2312" pitchFamily="49" charset="-122"/>
              </a:rPr>
              <a:t>DNA</a:t>
            </a:r>
            <a:r>
              <a:rPr lang="zh-CN" altLang="en-US" sz="2800" b="1" u="sng">
                <a:latin typeface="楷体_GB2312" pitchFamily="49" charset="-122"/>
                <a:ea typeface="楷体_GB2312" pitchFamily="49" charset="-122"/>
              </a:rPr>
              <a:t>的</a:t>
            </a:r>
            <a:r>
              <a:rPr lang="en-US" altLang="zh-CN" sz="2800" b="1" u="sng">
                <a:latin typeface="楷体_GB2312" pitchFamily="49" charset="-122"/>
                <a:ea typeface="楷体_GB2312" pitchFamily="49" charset="-122"/>
              </a:rPr>
              <a:t>30</a:t>
            </a:r>
            <a:r>
              <a:rPr lang="zh-CN" altLang="en-US" sz="2800" b="1" u="sng">
                <a:latin typeface="楷体_GB2312" pitchFamily="49" charset="-122"/>
                <a:ea typeface="楷体_GB2312" pitchFamily="49" charset="-122"/>
              </a:rPr>
              <a:t>亿碱基对的序列</a:t>
            </a:r>
            <a:r>
              <a:rPr lang="zh-CN" altLang="en-US" sz="2800" b="1">
                <a:latin typeface="楷体_GB2312" pitchFamily="49" charset="-122"/>
                <a:ea typeface="楷体_GB2312" pitchFamily="49" charset="-122"/>
              </a:rPr>
              <a:t>；将这些信息储存到数据库中；开发出有关数据分析工具；致力于解决该计划可能引发的伦理、法律和社会问题。</a:t>
            </a:r>
          </a:p>
          <a:p>
            <a:pPr eaLnBrk="1" hangingPunct="1">
              <a:spcBef>
                <a:spcPct val="0"/>
              </a:spcBef>
              <a:buClrTx/>
              <a:buSzTx/>
              <a:buFontTx/>
              <a:buNone/>
            </a:pPr>
            <a:r>
              <a:rPr lang="zh-CN" altLang="en-US" sz="2800" b="1">
                <a:latin typeface="楷体_GB2312" pitchFamily="49" charset="-122"/>
                <a:ea typeface="楷体_GB2312" pitchFamily="49" charset="-122"/>
              </a:rPr>
              <a:t>　　人类基因组计划是当代生命科学一项伟大的科学工程，它奠定了</a:t>
            </a:r>
            <a:r>
              <a:rPr lang="en-US" altLang="zh-CN" sz="2800" b="1">
                <a:latin typeface="楷体_GB2312" pitchFamily="49" charset="-122"/>
                <a:ea typeface="楷体_GB2312" pitchFamily="49" charset="-122"/>
              </a:rPr>
              <a:t>21</a:t>
            </a:r>
            <a:r>
              <a:rPr lang="zh-CN" altLang="en-US" sz="2800" b="1">
                <a:latin typeface="楷体_GB2312" pitchFamily="49" charset="-122"/>
                <a:ea typeface="楷体_GB2312" pitchFamily="49" charset="-122"/>
              </a:rPr>
              <a:t>世纪生命科学发展和现代医药生物技术产业化的基础，具有科学上的巨大意义和商业上的巨大价值。</a:t>
            </a:r>
          </a:p>
        </p:txBody>
      </p:sp>
      <p:sp>
        <p:nvSpPr>
          <p:cNvPr id="252931" name="WordArt 3"/>
          <p:cNvSpPr>
            <a:spLocks noChangeArrowheads="1" noChangeShapeType="1" noTextEdit="1"/>
          </p:cNvSpPr>
          <p:nvPr/>
        </p:nvSpPr>
        <p:spPr bwMode="auto">
          <a:xfrm>
            <a:off x="827088" y="620713"/>
            <a:ext cx="3744912" cy="719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defRPr/>
            </a:pPr>
            <a:r>
              <a:rPr lang="zh-CN" altLang="en-US" sz="3600" b="1" kern="1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宋体" panose="02010600030101010101" pitchFamily="2" charset="-122"/>
              </a:rPr>
              <a:t>造福人类的</a:t>
            </a:r>
            <a:r>
              <a:rPr lang="en-US" altLang="zh-CN" sz="3600" b="1" kern="1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宋体" panose="02010600030101010101" pitchFamily="2" charset="-122"/>
              </a:rPr>
              <a:t>HGP</a:t>
            </a:r>
            <a:r>
              <a:rPr lang="zh-CN" altLang="en-US" sz="3600" b="1" kern="1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宋体" panose="02010600030101010101" pitchFamily="2" charset="-122"/>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68313" y="404813"/>
            <a:ext cx="8229600" cy="1143000"/>
          </a:xfrm>
        </p:spPr>
        <p:txBody>
          <a:bodyPr/>
          <a:lstStyle/>
          <a:p>
            <a:pPr algn="l" eaLnBrk="1" hangingPunct="1"/>
            <a:r>
              <a:rPr lang="zh-CN" altLang="en-US" sz="4000" smtClean="0">
                <a:solidFill>
                  <a:schemeClr val="tx1"/>
                </a:solidFill>
                <a:effectLst/>
                <a:ea typeface="楷体_GB2312" pitchFamily="49" charset="-122"/>
              </a:rPr>
              <a:t>四、毛细管电泳</a:t>
            </a:r>
          </a:p>
        </p:txBody>
      </p:sp>
      <p:sp>
        <p:nvSpPr>
          <p:cNvPr id="23555" name="Rectangle 3"/>
          <p:cNvSpPr>
            <a:spLocks noGrp="1" noChangeArrowheads="1"/>
          </p:cNvSpPr>
          <p:nvPr>
            <p:ph type="body" idx="1"/>
          </p:nvPr>
        </p:nvSpPr>
        <p:spPr>
          <a:xfrm>
            <a:off x="479425" y="1341438"/>
            <a:ext cx="8229600" cy="1439862"/>
          </a:xfrm>
        </p:spPr>
        <p:txBody>
          <a:bodyPr/>
          <a:lstStyle/>
          <a:p>
            <a:pPr algn="just" eaLnBrk="1" hangingPunct="1"/>
            <a:r>
              <a:rPr lang="zh-CN" altLang="en-US" sz="2000" b="1" smtClean="0">
                <a:effectLst/>
                <a:latin typeface="楷体_GB2312" pitchFamily="49" charset="-122"/>
                <a:ea typeface="楷体_GB2312" pitchFamily="49" charset="-122"/>
              </a:rPr>
              <a:t>毛细管电泳（</a:t>
            </a:r>
            <a:r>
              <a:rPr lang="en-US" altLang="zh-CN" sz="2000" b="1" smtClean="0">
                <a:effectLst/>
                <a:latin typeface="楷体_GB2312" pitchFamily="49" charset="-122"/>
                <a:ea typeface="楷体_GB2312" pitchFamily="49" charset="-122"/>
              </a:rPr>
              <a:t>Capillary electrophoresis, CE</a:t>
            </a:r>
            <a:r>
              <a:rPr lang="zh-CN" altLang="en-US" sz="2000" b="1" smtClean="0">
                <a:effectLst/>
                <a:latin typeface="楷体_GB2312" pitchFamily="49" charset="-122"/>
                <a:ea typeface="楷体_GB2312" pitchFamily="49" charset="-122"/>
              </a:rPr>
              <a:t>）是以高压直流电场为驱动力，在毛细管内使荷电粒子按淌度或分配系数进行分离的一种电泳技术。 </a:t>
            </a:r>
          </a:p>
          <a:p>
            <a:pPr algn="just" eaLnBrk="1" hangingPunct="1"/>
            <a:r>
              <a:rPr lang="zh-CN" altLang="en-US" sz="2000" b="1" smtClean="0">
                <a:effectLst/>
                <a:latin typeface="楷体_GB2312" pitchFamily="49" charset="-122"/>
                <a:ea typeface="楷体_GB2312" pitchFamily="49" charset="-122"/>
              </a:rPr>
              <a:t>具有分辨率高、重现性好、灵敏度高、快速和易于实现自动化等优点。 </a:t>
            </a:r>
          </a:p>
          <a:p>
            <a:pPr algn="just" eaLnBrk="1" hangingPunct="1"/>
            <a:endParaRPr lang="zh-CN" altLang="en-US" sz="2000" b="1" smtClean="0">
              <a:effectLst/>
              <a:latin typeface="楷体_GB2312" pitchFamily="49" charset="-122"/>
              <a:ea typeface="楷体_GB2312" pitchFamily="49" charset="-122"/>
            </a:endParaRPr>
          </a:p>
        </p:txBody>
      </p:sp>
      <p:pic>
        <p:nvPicPr>
          <p:cNvPr id="2355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2924175"/>
            <a:ext cx="5018088"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611188" y="1412875"/>
            <a:ext cx="8229600" cy="4525963"/>
          </a:xfrm>
        </p:spPr>
        <p:txBody>
          <a:bodyPr/>
          <a:lstStyle/>
          <a:p>
            <a:pPr eaLnBrk="1" hangingPunct="1">
              <a:lnSpc>
                <a:spcPct val="120000"/>
              </a:lnSpc>
              <a:buFont typeface="Wingdings" panose="05000000000000000000" pitchFamily="2" charset="2"/>
              <a:buNone/>
            </a:pPr>
            <a:r>
              <a:rPr lang="zh-CN" altLang="en-US" sz="2800" b="1" dirty="0" smtClean="0">
                <a:effectLst/>
                <a:latin typeface="楷体_GB2312" pitchFamily="49" charset="-122"/>
                <a:ea typeface="楷体_GB2312" pitchFamily="49" charset="-122"/>
              </a:rPr>
              <a:t>常用于</a:t>
            </a:r>
            <a:r>
              <a:rPr lang="en-US" altLang="zh-CN" sz="2800" b="1" dirty="0" smtClean="0">
                <a:effectLst/>
                <a:latin typeface="楷体_GB2312" pitchFamily="49" charset="-122"/>
                <a:ea typeface="楷体_GB2312" pitchFamily="49" charset="-122"/>
              </a:rPr>
              <a:t>DNA</a:t>
            </a:r>
            <a:r>
              <a:rPr lang="zh-CN" altLang="en-US" sz="2800" b="1" dirty="0" smtClean="0">
                <a:effectLst/>
                <a:latin typeface="楷体_GB2312" pitchFamily="49" charset="-122"/>
                <a:ea typeface="楷体_GB2312" pitchFamily="49" charset="-122"/>
              </a:rPr>
              <a:t>测序的毛细管电泳形式有以下几种：</a:t>
            </a:r>
          </a:p>
          <a:p>
            <a:pPr eaLnBrk="1" hangingPunct="1">
              <a:lnSpc>
                <a:spcPct val="120000"/>
              </a:lnSpc>
            </a:pPr>
            <a:r>
              <a:rPr lang="zh-CN" altLang="en-US" sz="2800" b="1" dirty="0" smtClean="0">
                <a:effectLst/>
                <a:latin typeface="楷体_GB2312" pitchFamily="49" charset="-122"/>
                <a:ea typeface="楷体_GB2312" pitchFamily="49" charset="-122"/>
              </a:rPr>
              <a:t>（一）毛细管凝胶电泳</a:t>
            </a:r>
          </a:p>
          <a:p>
            <a:pPr eaLnBrk="1" hangingPunct="1">
              <a:lnSpc>
                <a:spcPct val="120000"/>
              </a:lnSpc>
            </a:pPr>
            <a:r>
              <a:rPr lang="zh-CN" altLang="en-US" sz="2800" b="1" dirty="0" smtClean="0">
                <a:effectLst/>
                <a:latin typeface="楷体_GB2312" pitchFamily="49" charset="-122"/>
                <a:ea typeface="楷体_GB2312" pitchFamily="49" charset="-122"/>
              </a:rPr>
              <a:t>（二）非凝胶基质毛细管电泳</a:t>
            </a:r>
          </a:p>
          <a:p>
            <a:pPr eaLnBrk="1" hangingPunct="1">
              <a:lnSpc>
                <a:spcPct val="120000"/>
              </a:lnSpc>
            </a:pPr>
            <a:r>
              <a:rPr lang="zh-CN" altLang="en-US" sz="2800" b="1" dirty="0" smtClean="0">
                <a:effectLst/>
                <a:latin typeface="楷体_GB2312" pitchFamily="49" charset="-122"/>
                <a:ea typeface="楷体_GB2312" pitchFamily="49" charset="-122"/>
              </a:rPr>
              <a:t>（三）阵列毛细管电泳</a:t>
            </a:r>
          </a:p>
          <a:p>
            <a:pPr eaLnBrk="1" hangingPunct="1">
              <a:lnSpc>
                <a:spcPct val="120000"/>
              </a:lnSpc>
            </a:pPr>
            <a:endParaRPr lang="zh-CN" altLang="en-US" sz="2800" b="1" dirty="0"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457200" y="1412875"/>
            <a:ext cx="8229600" cy="4713288"/>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（一）毛细管凝胶电泳</a:t>
            </a:r>
            <a:endParaRPr lang="zh-CN" altLang="en-US" sz="2800" b="1" u="sng" smtClean="0">
              <a:effectLst/>
              <a:latin typeface="楷体_GB2312" pitchFamily="49" charset="-122"/>
              <a:ea typeface="楷体_GB2312" pitchFamily="49" charset="-122"/>
            </a:endParaRPr>
          </a:p>
          <a:p>
            <a:pPr algn="just" eaLnBrk="1" hangingPunct="1">
              <a:lnSpc>
                <a:spcPct val="120000"/>
              </a:lnSpc>
            </a:pPr>
            <a:r>
              <a:rPr lang="zh-CN" altLang="en-US" sz="2800" b="1" smtClean="0">
                <a:effectLst/>
                <a:latin typeface="楷体_GB2312" pitchFamily="49" charset="-122"/>
                <a:ea typeface="楷体_GB2312" pitchFamily="49" charset="-122"/>
              </a:rPr>
              <a:t>毛细管凝胶电泳（</a:t>
            </a:r>
            <a:r>
              <a:rPr lang="en-US" altLang="zh-CN" sz="2800" b="1" smtClean="0">
                <a:effectLst/>
                <a:latin typeface="楷体_GB2312" pitchFamily="49" charset="-122"/>
                <a:ea typeface="楷体_GB2312" pitchFamily="49" charset="-122"/>
              </a:rPr>
              <a:t>Capillary gel electrophoresis, CGE</a:t>
            </a:r>
            <a:r>
              <a:rPr lang="zh-CN" altLang="en-US" sz="2800" b="1" smtClean="0">
                <a:effectLst/>
                <a:latin typeface="楷体_GB2312" pitchFamily="49" charset="-122"/>
                <a:ea typeface="楷体_GB2312" pitchFamily="49" charset="-122"/>
              </a:rPr>
              <a:t>）是将平板电泳的凝胶移到毛细管中做支持物进行电泳，由于电场强度比板凝胶电泳大大提高，使分离时间缩短约</a:t>
            </a:r>
            <a:r>
              <a:rPr lang="en-US" altLang="zh-CN" sz="2800" b="1" smtClean="0">
                <a:effectLst/>
                <a:latin typeface="楷体_GB2312" pitchFamily="49" charset="-122"/>
                <a:ea typeface="楷体_GB2312" pitchFamily="49" charset="-122"/>
              </a:rPr>
              <a:t>25</a:t>
            </a:r>
            <a:r>
              <a:rPr lang="zh-CN" altLang="en-US" sz="2800" b="1" smtClean="0">
                <a:effectLst/>
                <a:latin typeface="楷体_GB2312" pitchFamily="49" charset="-122"/>
                <a:ea typeface="楷体_GB2312" pitchFamily="49" charset="-122"/>
              </a:rPr>
              <a:t>倍。</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611188" y="1268413"/>
            <a:ext cx="7854950" cy="4525962"/>
          </a:xfrm>
        </p:spPr>
        <p:txBody>
          <a:bodyPr/>
          <a:lstStyle/>
          <a:p>
            <a:pPr algn="just" eaLnBrk="1" hangingPunct="1">
              <a:lnSpc>
                <a:spcPct val="120000"/>
              </a:lnSpc>
            </a:pP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测序中凝胶毛细管电泳柱主要以聚丙烯酰胺凝胶作筛分介质，它黏度大、抗对流，能减少溶质的扩散，有极好的分离效果，除用于</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序列分析外，还可用于</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片段的分离和</a:t>
            </a:r>
            <a:r>
              <a:rPr lang="en-US" altLang="zh-CN" sz="2800" b="1" smtClean="0">
                <a:effectLst/>
                <a:latin typeface="楷体_GB2312" pitchFamily="49" charset="-122"/>
                <a:ea typeface="楷体_GB2312" pitchFamily="49" charset="-122"/>
              </a:rPr>
              <a:t>PCR</a:t>
            </a:r>
            <a:r>
              <a:rPr lang="zh-CN" altLang="en-US" sz="2800" b="1" smtClean="0">
                <a:effectLst/>
                <a:latin typeface="楷体_GB2312" pitchFamily="49" charset="-122"/>
                <a:ea typeface="楷体_GB2312" pitchFamily="49" charset="-122"/>
              </a:rPr>
              <a:t>产物的分析。</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533400" y="1371600"/>
            <a:ext cx="7926388" cy="4525963"/>
          </a:xfrm>
        </p:spPr>
        <p:txBody>
          <a:bodyPr/>
          <a:lstStyle/>
          <a:p>
            <a:pPr algn="just" eaLnBrk="1" hangingPunct="1">
              <a:lnSpc>
                <a:spcPct val="120000"/>
              </a:lnSpc>
            </a:pPr>
            <a:r>
              <a:rPr lang="zh-CN" altLang="en-US" sz="2800" b="1" smtClean="0">
                <a:effectLst/>
                <a:latin typeface="楷体_GB2312" pitchFamily="49" charset="-122"/>
                <a:ea typeface="楷体_GB2312" pitchFamily="49" charset="-122"/>
              </a:rPr>
              <a:t>尽管</a:t>
            </a:r>
            <a:r>
              <a:rPr lang="en-US" altLang="zh-CN" sz="2800" b="1" smtClean="0">
                <a:effectLst/>
                <a:latin typeface="楷体_GB2312" pitchFamily="49" charset="-122"/>
                <a:ea typeface="楷体_GB2312" pitchFamily="49" charset="-122"/>
              </a:rPr>
              <a:t>CGE</a:t>
            </a:r>
            <a:r>
              <a:rPr lang="zh-CN" altLang="en-US" sz="2800" b="1" smtClean="0">
                <a:effectLst/>
                <a:latin typeface="楷体_GB2312" pitchFamily="49" charset="-122"/>
                <a:ea typeface="楷体_GB2312" pitchFamily="49" charset="-122"/>
              </a:rPr>
              <a:t>具有极好的分离效果，但存在一些问题，如制备凝胶柱费力，凝胶形成和电泳期间产生的气泡影响分离，使用过程中焦耳热对分离介质的降解使毛细管的寿命缩短等。</a:t>
            </a:r>
          </a:p>
          <a:p>
            <a:pPr algn="just" eaLnBrk="1" hangingPunct="1">
              <a:lnSpc>
                <a:spcPct val="120000"/>
              </a:lnSpc>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7200" y="765175"/>
            <a:ext cx="8075613" cy="5360988"/>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（二）非凝胶基质毛细管电泳</a:t>
            </a:r>
          </a:p>
          <a:p>
            <a:pPr algn="just" eaLnBrk="1" hangingPunct="1">
              <a:lnSpc>
                <a:spcPct val="120000"/>
              </a:lnSpc>
            </a:pPr>
            <a:r>
              <a:rPr lang="zh-CN" altLang="en-US" sz="2800" b="1" smtClean="0">
                <a:effectLst/>
                <a:latin typeface="楷体_GB2312" pitchFamily="49" charset="-122"/>
                <a:ea typeface="楷体_GB2312" pitchFamily="49" charset="-122"/>
              </a:rPr>
              <a:t>为了避免</a:t>
            </a:r>
            <a:r>
              <a:rPr lang="en-US" altLang="zh-CN" sz="2800" b="1" smtClean="0">
                <a:effectLst/>
                <a:latin typeface="楷体_GB2312" pitchFamily="49" charset="-122"/>
                <a:ea typeface="楷体_GB2312" pitchFamily="49" charset="-122"/>
              </a:rPr>
              <a:t>CGE</a:t>
            </a:r>
            <a:r>
              <a:rPr lang="zh-CN" altLang="en-US" sz="2800" b="1" smtClean="0">
                <a:effectLst/>
                <a:latin typeface="楷体_GB2312" pitchFamily="49" charset="-122"/>
                <a:ea typeface="楷体_GB2312" pitchFamily="49" charset="-122"/>
              </a:rPr>
              <a:t>存在的问题，非凝胶基质毛细管电泳用于</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分析的研究越来越多，常见的有线性聚丙烯酰胺和纤维素衍生物等非凝胶基质，这些非凝胶基质在</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测序中可以更换，使毛细管的寿命延迟，在优化条件下可获得高效及高速的分离效果。</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57200" y="836613"/>
            <a:ext cx="8229600" cy="5289550"/>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（三）阵列毛细管电泳</a:t>
            </a:r>
            <a:endParaRPr lang="zh-CN" altLang="en-US" sz="2800" b="1" u="sng" smtClean="0">
              <a:effectLst/>
              <a:latin typeface="楷体_GB2312" pitchFamily="49" charset="-122"/>
              <a:ea typeface="楷体_GB2312" pitchFamily="49" charset="-122"/>
            </a:endParaRPr>
          </a:p>
          <a:p>
            <a:pPr algn="just" eaLnBrk="1" hangingPunct="1">
              <a:lnSpc>
                <a:spcPct val="120000"/>
              </a:lnSpc>
            </a:pPr>
            <a:r>
              <a:rPr lang="zh-CN" altLang="en-US" sz="2800" b="1" smtClean="0">
                <a:effectLst/>
                <a:latin typeface="楷体_GB2312" pitchFamily="49" charset="-122"/>
                <a:ea typeface="楷体_GB2312" pitchFamily="49" charset="-122"/>
              </a:rPr>
              <a:t>阵列毛细管电泳（</a:t>
            </a:r>
            <a:r>
              <a:rPr lang="en-US" altLang="zh-CN" sz="2800" b="1" smtClean="0">
                <a:effectLst/>
                <a:latin typeface="楷体_GB2312" pitchFamily="49" charset="-122"/>
                <a:ea typeface="楷体_GB2312" pitchFamily="49" charset="-122"/>
              </a:rPr>
              <a:t>Capillary array electrophoresis, CAE</a:t>
            </a:r>
            <a:r>
              <a:rPr lang="zh-CN" altLang="en-US" sz="2800" b="1" smtClean="0">
                <a:effectLst/>
                <a:latin typeface="楷体_GB2312" pitchFamily="49" charset="-122"/>
                <a:ea typeface="楷体_GB2312" pitchFamily="49" charset="-122"/>
              </a:rPr>
              <a:t>）是将毛细管电泳与板凝胶电泳的优势相结合，采用毛细管凝胶电泳的装置，将多支毛细管进行并列进行分离与检测，以板凝胶电泳的优势弥补了毛细管凝胶电泳的不足，可一次检测多个样品。</a:t>
            </a:r>
            <a:endParaRPr lang="en-US" altLang="zh-CN"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1447800"/>
            <a:ext cx="8229600" cy="4525963"/>
          </a:xfrm>
        </p:spPr>
        <p:txBody>
          <a:bodyPr/>
          <a:lstStyle/>
          <a:p>
            <a:pPr algn="just" eaLnBrk="1" hangingPunct="1">
              <a:lnSpc>
                <a:spcPct val="120000"/>
              </a:lnSpc>
            </a:pPr>
            <a:r>
              <a:rPr lang="zh-CN" altLang="en-US" sz="2800" b="1" smtClean="0">
                <a:effectLst/>
                <a:ea typeface="楷体_GB2312" pitchFamily="49" charset="-122"/>
              </a:rPr>
              <a:t>阵列毛细管电泳散热效率高，适于高电场强度电泳，是一种高速、高通量的测序法。使用非凝胶基质，毛细管壁可以抑制横向扩散，具有易于实现自动化的优点。</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395288" y="1916113"/>
            <a:ext cx="8229600" cy="4568825"/>
          </a:xfrm>
        </p:spPr>
        <p:txBody>
          <a:bodyPr/>
          <a:lstStyle/>
          <a:p>
            <a:pPr algn="just" eaLnBrk="1" hangingPunct="1">
              <a:lnSpc>
                <a:spcPct val="120000"/>
              </a:lnSpc>
              <a:buFont typeface="Wingdings" panose="05000000000000000000" pitchFamily="2" charset="2"/>
              <a:buNone/>
            </a:pPr>
            <a:r>
              <a:rPr lang="zh-CN" altLang="en-US" sz="2800" b="1" smtClean="0">
                <a:effectLst/>
                <a:latin typeface="楷体_GB2312" pitchFamily="49" charset="-122"/>
                <a:ea typeface="楷体_GB2312" pitchFamily="49" charset="-122"/>
              </a:rPr>
              <a:t>激光测序法终止标记系统</a:t>
            </a:r>
          </a:p>
          <a:p>
            <a:pPr algn="just" eaLnBrk="1" hangingPunct="1">
              <a:lnSpc>
                <a:spcPct val="120000"/>
              </a:lnSpc>
            </a:pPr>
            <a:r>
              <a:rPr lang="zh-CN" altLang="en-US" sz="2800" b="1" smtClean="0">
                <a:effectLst/>
                <a:latin typeface="楷体_GB2312" pitchFamily="49" charset="-122"/>
                <a:ea typeface="楷体_GB2312" pitchFamily="49" charset="-122"/>
              </a:rPr>
              <a:t>激光测序法终止标记系统是用</a:t>
            </a:r>
            <a:r>
              <a:rPr lang="en-US" altLang="zh-CN" sz="2800" b="1" smtClean="0">
                <a:effectLst/>
                <a:latin typeface="楷体_GB2312" pitchFamily="49" charset="-122"/>
                <a:ea typeface="楷体_GB2312" pitchFamily="49" charset="-122"/>
              </a:rPr>
              <a:t>4</a:t>
            </a:r>
            <a:r>
              <a:rPr lang="zh-CN" altLang="en-US" sz="2800" b="1" smtClean="0">
                <a:effectLst/>
                <a:latin typeface="楷体_GB2312" pitchFamily="49" charset="-122"/>
                <a:ea typeface="楷体_GB2312" pitchFamily="49" charset="-122"/>
              </a:rPr>
              <a:t>种不同的荧光染料标记不同的</a:t>
            </a:r>
            <a:r>
              <a:rPr lang="en-US" altLang="zh-CN" sz="2800" b="1" smtClean="0">
                <a:effectLst/>
                <a:latin typeface="楷体_GB2312" pitchFamily="49" charset="-122"/>
                <a:ea typeface="楷体_GB2312" pitchFamily="49" charset="-122"/>
              </a:rPr>
              <a:t>ddNTP</a:t>
            </a:r>
            <a:r>
              <a:rPr lang="zh-CN" altLang="en-US" sz="2800" b="1" smtClean="0">
                <a:effectLst/>
                <a:latin typeface="楷体_GB2312" pitchFamily="49" charset="-122"/>
                <a:ea typeface="楷体_GB2312" pitchFamily="49" charset="-122"/>
              </a:rPr>
              <a:t>。</a:t>
            </a:r>
          </a:p>
          <a:p>
            <a:pPr algn="just" eaLnBrk="1" hangingPunct="1">
              <a:lnSpc>
                <a:spcPct val="120000"/>
              </a:lnSpc>
            </a:pPr>
            <a:endParaRPr lang="zh-CN" altLang="en-US" sz="2800" b="1" smtClean="0">
              <a:effectLst/>
              <a:latin typeface="楷体_GB2312" pitchFamily="49" charset="-122"/>
              <a:ea typeface="楷体_GB2312" pitchFamily="49" charset="-122"/>
            </a:endParaRPr>
          </a:p>
        </p:txBody>
      </p:sp>
      <p:sp>
        <p:nvSpPr>
          <p:cNvPr id="31747" name="Rectangle 5"/>
          <p:cNvSpPr>
            <a:spLocks noGrp="1" noRot="1" noChangeArrowheads="1"/>
          </p:cNvSpPr>
          <p:nvPr>
            <p:ph type="title"/>
          </p:nvPr>
        </p:nvSpPr>
        <p:spPr>
          <a:xfrm>
            <a:off x="468313" y="836613"/>
            <a:ext cx="8101012" cy="1143000"/>
          </a:xfrm>
          <a:noFill/>
        </p:spPr>
        <p:txBody>
          <a:bodyPr/>
          <a:lstStyle/>
          <a:p>
            <a:pPr algn="l" eaLnBrk="1" hangingPunct="1"/>
            <a:r>
              <a:rPr lang="zh-CN" altLang="en-US" smtClean="0">
                <a:solidFill>
                  <a:schemeClr val="tx1"/>
                </a:solidFill>
                <a:effectLst/>
                <a:latin typeface="楷体_GB2312" pitchFamily="49" charset="-122"/>
                <a:ea typeface="楷体_GB2312" pitchFamily="49" charset="-122"/>
              </a:rPr>
              <a:t>五、</a:t>
            </a:r>
            <a:r>
              <a:rPr lang="en-US" altLang="zh-CN" smtClean="0">
                <a:solidFill>
                  <a:schemeClr val="tx1"/>
                </a:solidFill>
                <a:effectLst/>
                <a:latin typeface="楷体_GB2312" pitchFamily="49" charset="-122"/>
                <a:ea typeface="楷体_GB2312" pitchFamily="49" charset="-122"/>
              </a:rPr>
              <a:t>DNA</a:t>
            </a:r>
            <a:r>
              <a:rPr lang="zh-CN" altLang="en-US" smtClean="0">
                <a:solidFill>
                  <a:schemeClr val="tx1"/>
                </a:solidFill>
                <a:effectLst/>
                <a:latin typeface="楷体_GB2312" pitchFamily="49" charset="-122"/>
                <a:ea typeface="楷体_GB2312" pitchFamily="49" charset="-122"/>
              </a:rPr>
              <a:t>自动化测序</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611188" y="981075"/>
            <a:ext cx="7848600" cy="5246688"/>
          </a:xfrm>
        </p:spPr>
        <p:txBody>
          <a:bodyPr/>
          <a:lstStyle/>
          <a:p>
            <a:pPr algn="just" eaLnBrk="1" hangingPunct="1">
              <a:lnSpc>
                <a:spcPct val="120000"/>
              </a:lnSpc>
            </a:pPr>
            <a:r>
              <a:rPr lang="zh-CN" altLang="en-US" sz="2800" b="1" smtClean="0">
                <a:effectLst/>
                <a:latin typeface="楷体_GB2312" pitchFamily="49" charset="-122"/>
                <a:ea typeface="楷体_GB2312" pitchFamily="49" charset="-122"/>
              </a:rPr>
              <a:t>测序反应可以在同一反应管内进行，不必分成</a:t>
            </a:r>
            <a:r>
              <a:rPr lang="en-US" altLang="zh-CN" sz="2800" b="1" smtClean="0">
                <a:effectLst/>
                <a:latin typeface="楷体_GB2312" pitchFamily="49" charset="-122"/>
                <a:ea typeface="楷体_GB2312" pitchFamily="49" charset="-122"/>
              </a:rPr>
              <a:t>4</a:t>
            </a:r>
            <a:r>
              <a:rPr lang="zh-CN" altLang="en-US" sz="2800" b="1" smtClean="0">
                <a:effectLst/>
                <a:latin typeface="楷体_GB2312" pitchFamily="49" charset="-122"/>
                <a:ea typeface="楷体_GB2312" pitchFamily="49" charset="-122"/>
              </a:rPr>
              <a:t>管，反应产物按终止位置的碱基不同其</a:t>
            </a:r>
            <a:r>
              <a:rPr lang="en-US" altLang="zh-CN" sz="2800" b="1" smtClean="0">
                <a:effectLst/>
                <a:latin typeface="楷体_GB2312" pitchFamily="49" charset="-122"/>
                <a:ea typeface="楷体_GB2312" pitchFamily="49" charset="-122"/>
              </a:rPr>
              <a:t>3′</a:t>
            </a:r>
            <a:r>
              <a:rPr lang="zh-CN" altLang="en-US" sz="2800" b="1" smtClean="0">
                <a:effectLst/>
                <a:latin typeface="楷体_GB2312" pitchFamily="49" charset="-122"/>
                <a:ea typeface="楷体_GB2312" pitchFamily="49" charset="-122"/>
              </a:rPr>
              <a:t>末端带有不同的荧光基团，被激发后产生不同的荧光，将反应产物加样于凝胶的同一加样孔，电泳分离后，经过</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测序仪分析系统识别，将检测将信号不断传送到计算机，通过软件分析，自动读出待测</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的全部核苷酸序列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未标题-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图10-5  激光测序法终止标记系统测序原理示意图"/>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24075" y="115888"/>
            <a:ext cx="511175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Text Box 5"/>
          <p:cNvSpPr txBox="1">
            <a:spLocks noChangeArrowheads="1"/>
          </p:cNvSpPr>
          <p:nvPr/>
        </p:nvSpPr>
        <p:spPr bwMode="auto">
          <a:xfrm>
            <a:off x="2089150" y="6375400"/>
            <a:ext cx="5368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algn="ctr" eaLnBrk="1" hangingPunct="1">
              <a:spcBef>
                <a:spcPct val="0"/>
              </a:spcBef>
              <a:buClrTx/>
              <a:buSzTx/>
              <a:buFontTx/>
              <a:buNone/>
            </a:pPr>
            <a:r>
              <a:rPr lang="zh-CN" altLang="en-US" sz="1800" b="1">
                <a:solidFill>
                  <a:srgbClr val="FFFF00"/>
                </a:solidFill>
                <a:latin typeface="楷体_GB2312" pitchFamily="49" charset="-122"/>
                <a:ea typeface="楷体_GB2312" pitchFamily="49" charset="-122"/>
              </a:rPr>
              <a:t>图</a:t>
            </a:r>
            <a:r>
              <a:rPr lang="zh-CN" altLang="en-US" sz="1800" b="1">
                <a:solidFill>
                  <a:srgbClr val="FFFF00"/>
                </a:solidFill>
                <a:latin typeface="楷体_GB2312" pitchFamily="49" charset="-122"/>
                <a:ea typeface="楷体_GB2312" pitchFamily="49" charset="-122"/>
                <a:cs typeface="Times New Roman" panose="02020603050405020304" pitchFamily="18" charset="0"/>
              </a:rPr>
              <a:t>10-5  </a:t>
            </a:r>
            <a:r>
              <a:rPr lang="zh-CN" altLang="en-US" sz="1800" b="1">
                <a:solidFill>
                  <a:srgbClr val="FFFF00"/>
                </a:solidFill>
                <a:latin typeface="楷体_GB2312" pitchFamily="49" charset="-122"/>
                <a:ea typeface="楷体_GB2312" pitchFamily="49" charset="-122"/>
              </a:rPr>
              <a:t>激光测序法终止标记系统测序原理示意图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1143000" y="152400"/>
            <a:ext cx="7543800" cy="977900"/>
          </a:xfrm>
        </p:spPr>
        <p:txBody>
          <a:bodyPr/>
          <a:lstStyle/>
          <a:p>
            <a:pPr eaLnBrk="1" hangingPunct="1"/>
            <a:r>
              <a:rPr lang="zh-CN" altLang="en-US" smtClean="0">
                <a:solidFill>
                  <a:schemeClr val="tx1"/>
                </a:solidFill>
                <a:effectLst/>
                <a:ea typeface="楷体_GB2312" pitchFamily="49" charset="-122"/>
              </a:rPr>
              <a:t>测序仪原理</a:t>
            </a:r>
          </a:p>
        </p:txBody>
      </p:sp>
      <p:sp>
        <p:nvSpPr>
          <p:cNvPr id="230403" name="Rectangle 3"/>
          <p:cNvSpPr>
            <a:spLocks noGrp="1" noChangeArrowheads="1"/>
          </p:cNvSpPr>
          <p:nvPr>
            <p:ph type="body" idx="1"/>
          </p:nvPr>
        </p:nvSpPr>
        <p:spPr>
          <a:xfrm>
            <a:off x="1600200" y="1828800"/>
            <a:ext cx="7010400" cy="4800600"/>
          </a:xfrm>
        </p:spPr>
        <p:txBody>
          <a:bodyPr/>
          <a:lstStyle/>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  所谓</a:t>
            </a:r>
            <a:r>
              <a:rPr lang="en-US" altLang="zh-CN" sz="2400" b="1" smtClean="0">
                <a:latin typeface="楷体_GB2312" pitchFamily="49" charset="-122"/>
                <a:ea typeface="楷体_GB2312" pitchFamily="49" charset="-122"/>
              </a:rPr>
              <a:t>BigDye Terminators</a:t>
            </a:r>
            <a:r>
              <a:rPr lang="zh-CN" altLang="en-US" sz="2400" b="1" smtClean="0">
                <a:latin typeface="楷体_GB2312" pitchFamily="49" charset="-122"/>
                <a:ea typeface="楷体_GB2312" pitchFamily="49" charset="-122"/>
              </a:rPr>
              <a:t>是指美国应用生物系</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统公司专利的四色荧光分别标记的起链终止剂作</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用的四种</a:t>
            </a:r>
            <a:r>
              <a:rPr lang="en-US" altLang="zh-CN" sz="2400" b="1" smtClean="0">
                <a:latin typeface="楷体_GB2312" pitchFamily="49" charset="-122"/>
                <a:ea typeface="楷体_GB2312" pitchFamily="49" charset="-122"/>
              </a:rPr>
              <a:t>ddNTPs</a:t>
            </a:r>
            <a:r>
              <a:rPr lang="zh-CN" altLang="en-US" sz="2400" b="1" smtClean="0">
                <a:latin typeface="楷体_GB2312" pitchFamily="49" charset="-122"/>
                <a:ea typeface="楷体_GB2312" pitchFamily="49" charset="-122"/>
              </a:rPr>
              <a:t>，与四个反应管循环测序反应</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及四个泳道电泳检测的传统双脱氧链终止法相比</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，实现了一个反应管完成反应与一个电泳道检测。</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由于使用了四色荧光分别标记了四种</a:t>
            </a:r>
            <a:r>
              <a:rPr lang="en-US" altLang="zh-CN" sz="2400" b="1" smtClean="0">
                <a:latin typeface="楷体_GB2312" pitchFamily="49" charset="-122"/>
                <a:ea typeface="楷体_GB2312" pitchFamily="49" charset="-122"/>
              </a:rPr>
              <a:t>ddNTPs</a:t>
            </a:r>
            <a:r>
              <a:rPr lang="zh-CN" altLang="en-US" sz="2400" b="1" smtClean="0">
                <a:latin typeface="楷体_GB2312" pitchFamily="49" charset="-122"/>
                <a:ea typeface="楷体_GB2312" pitchFamily="49" charset="-122"/>
              </a:rPr>
              <a:t>，</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可按照四种不同荧光来分别识别</a:t>
            </a:r>
            <a:r>
              <a:rPr lang="en-US" altLang="zh-CN" sz="2400" b="1" smtClean="0">
                <a:latin typeface="楷体_GB2312" pitchFamily="49" charset="-122"/>
                <a:ea typeface="楷体_GB2312" pitchFamily="49" charset="-122"/>
              </a:rPr>
              <a:t>A</a:t>
            </a:r>
            <a:r>
              <a:rPr lang="zh-CN" altLang="en-US" sz="2400" b="1" smtClean="0">
                <a:latin typeface="楷体_GB2312" pitchFamily="49" charset="-122"/>
                <a:ea typeface="楷体_GB2312" pitchFamily="49" charset="-122"/>
              </a:rPr>
              <a:t>、</a:t>
            </a:r>
            <a:r>
              <a:rPr lang="en-US" altLang="zh-CN" sz="2400" b="1" smtClean="0">
                <a:latin typeface="楷体_GB2312" pitchFamily="49" charset="-122"/>
                <a:ea typeface="楷体_GB2312" pitchFamily="49" charset="-122"/>
              </a:rPr>
              <a:t>T</a:t>
            </a:r>
            <a:r>
              <a:rPr lang="zh-CN" altLang="en-US" sz="2400" b="1" smtClean="0">
                <a:latin typeface="楷体_GB2312" pitchFamily="49" charset="-122"/>
                <a:ea typeface="楷体_GB2312" pitchFamily="49" charset="-122"/>
              </a:rPr>
              <a:t>、</a:t>
            </a:r>
            <a:r>
              <a:rPr lang="en-US" altLang="zh-CN" sz="2400" b="1" smtClean="0">
                <a:latin typeface="楷体_GB2312" pitchFamily="49" charset="-122"/>
                <a:ea typeface="楷体_GB2312" pitchFamily="49" charset="-122"/>
              </a:rPr>
              <a:t>G</a:t>
            </a:r>
            <a:r>
              <a:rPr lang="zh-CN" altLang="en-US" sz="2400" b="1" smtClean="0">
                <a:latin typeface="楷体_GB2312" pitchFamily="49" charset="-122"/>
                <a:ea typeface="楷体_GB2312" pitchFamily="49" charset="-122"/>
              </a:rPr>
              <a:t>、</a:t>
            </a:r>
            <a:r>
              <a:rPr lang="en-US" altLang="zh-CN" sz="2400" b="1" smtClean="0">
                <a:latin typeface="楷体_GB2312" pitchFamily="49" charset="-122"/>
                <a:ea typeface="楷体_GB2312" pitchFamily="49" charset="-122"/>
              </a:rPr>
              <a:t>C</a:t>
            </a:r>
            <a:r>
              <a:rPr lang="zh-CN" altLang="en-US" sz="2400" b="1" smtClean="0">
                <a:latin typeface="楷体_GB2312" pitchFamily="49" charset="-122"/>
                <a:ea typeface="楷体_GB2312" pitchFamily="49" charset="-122"/>
              </a:rPr>
              <a:t>，</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因此，可在一个反应管中完成循环测序反应，</a:t>
            </a:r>
          </a:p>
          <a:p>
            <a:pPr eaLnBrk="1" hangingPunct="1">
              <a:buFont typeface="Wingdings" panose="05000000000000000000" pitchFamily="2" charset="2"/>
              <a:buNone/>
              <a:defRPr/>
            </a:pPr>
            <a:r>
              <a:rPr lang="zh-CN" altLang="en-US" sz="2400" b="1" smtClean="0">
                <a:latin typeface="楷体_GB2312" pitchFamily="49" charset="-122"/>
                <a:ea typeface="楷体_GB2312" pitchFamily="49" charset="-122"/>
              </a:rPr>
              <a:t>并通过一个电泳道电泳即可完成测序任务。  </a:t>
            </a:r>
          </a:p>
        </p:txBody>
      </p:sp>
      <p:sp>
        <p:nvSpPr>
          <p:cNvPr id="34820" name="Rectangle 4"/>
          <p:cNvSpPr>
            <a:spLocks noChangeArrowheads="1"/>
          </p:cNvSpPr>
          <p:nvPr/>
        </p:nvSpPr>
        <p:spPr bwMode="auto">
          <a:xfrm>
            <a:off x="1219200" y="1052513"/>
            <a:ext cx="594360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sz="3600" b="1">
                <a:latin typeface="楷体_GB2312" pitchFamily="49" charset="-122"/>
                <a:ea typeface="楷体_GB2312" pitchFamily="49" charset="-122"/>
              </a:rPr>
              <a:t>1.</a:t>
            </a:r>
            <a:r>
              <a:rPr kumimoji="1" lang="zh-CN" altLang="en-US" sz="3600" b="1">
                <a:latin typeface="楷体_GB2312" pitchFamily="49" charset="-122"/>
                <a:ea typeface="楷体_GB2312" pitchFamily="49" charset="-122"/>
              </a:rPr>
              <a:t>荧光标记</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1143000" y="990600"/>
            <a:ext cx="7772400" cy="1054100"/>
          </a:xfrm>
        </p:spPr>
        <p:txBody>
          <a:bodyPr/>
          <a:lstStyle/>
          <a:p>
            <a:pPr algn="l" eaLnBrk="1" hangingPunct="1"/>
            <a:r>
              <a:rPr lang="en-US" altLang="zh-CN" sz="3600" smtClean="0">
                <a:solidFill>
                  <a:schemeClr val="tx1"/>
                </a:solidFill>
                <a:effectLst/>
                <a:latin typeface="楷体_GB2312" pitchFamily="49" charset="-122"/>
                <a:ea typeface="楷体_GB2312" pitchFamily="49" charset="-122"/>
              </a:rPr>
              <a:t>2.</a:t>
            </a:r>
            <a:r>
              <a:rPr lang="zh-CN" altLang="en-US" sz="3600" smtClean="0">
                <a:solidFill>
                  <a:schemeClr val="tx1"/>
                </a:solidFill>
                <a:effectLst/>
                <a:latin typeface="楷体_GB2312" pitchFamily="49" charset="-122"/>
                <a:ea typeface="楷体_GB2312" pitchFamily="49" charset="-122"/>
              </a:rPr>
              <a:t>循环测序</a:t>
            </a:r>
          </a:p>
        </p:txBody>
      </p:sp>
      <p:sp>
        <p:nvSpPr>
          <p:cNvPr id="35843" name="Rectangle 3"/>
          <p:cNvSpPr>
            <a:spLocks noChangeArrowheads="1"/>
          </p:cNvSpPr>
          <p:nvPr/>
        </p:nvSpPr>
        <p:spPr bwMode="auto">
          <a:xfrm>
            <a:off x="1938338" y="2757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pic>
        <p:nvPicPr>
          <p:cNvPr id="35844" name="Picture 4" descr="循环测序"/>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827088" y="2492375"/>
            <a:ext cx="801528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971550" y="549275"/>
            <a:ext cx="7345363" cy="938213"/>
          </a:xfrm>
        </p:spPr>
        <p:txBody>
          <a:bodyPr/>
          <a:lstStyle/>
          <a:p>
            <a:pPr algn="l" eaLnBrk="1" hangingPunct="1"/>
            <a:r>
              <a:rPr lang="en-US" altLang="zh-CN" sz="3600" smtClean="0">
                <a:solidFill>
                  <a:schemeClr val="tx1"/>
                </a:solidFill>
                <a:effectLst/>
                <a:latin typeface="楷体_GB2312" pitchFamily="49" charset="-122"/>
                <a:ea typeface="楷体_GB2312" pitchFamily="49" charset="-122"/>
              </a:rPr>
              <a:t>3.</a:t>
            </a:r>
            <a:r>
              <a:rPr lang="zh-CN" altLang="en-US" sz="3600" smtClean="0">
                <a:solidFill>
                  <a:schemeClr val="tx1"/>
                </a:solidFill>
                <a:effectLst/>
                <a:latin typeface="楷体_GB2312" pitchFamily="49" charset="-122"/>
                <a:ea typeface="楷体_GB2312" pitchFamily="49" charset="-122"/>
              </a:rPr>
              <a:t>电泳与结果分析</a:t>
            </a:r>
            <a:r>
              <a:rPr lang="zh-CN" altLang="en-US" smtClean="0">
                <a:solidFill>
                  <a:schemeClr val="tx1"/>
                </a:solidFill>
                <a:effectLst/>
                <a:latin typeface="楷体_GB2312" pitchFamily="49" charset="-122"/>
                <a:ea typeface="楷体_GB2312" pitchFamily="49" charset="-122"/>
              </a:rPr>
              <a:t> </a:t>
            </a:r>
          </a:p>
        </p:txBody>
      </p:sp>
      <p:sp>
        <p:nvSpPr>
          <p:cNvPr id="36867" name="Rectangle 3"/>
          <p:cNvSpPr>
            <a:spLocks noGrp="1" noChangeArrowheads="1"/>
          </p:cNvSpPr>
          <p:nvPr>
            <p:ph type="body" idx="1"/>
          </p:nvPr>
        </p:nvSpPr>
        <p:spPr>
          <a:xfrm>
            <a:off x="900113" y="1628775"/>
            <a:ext cx="7113587" cy="4525963"/>
          </a:xfrm>
        </p:spPr>
        <p:txBody>
          <a:bodyPr/>
          <a:lstStyle/>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  染料受测序仪氩离子激光激发而发射出特定光</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谱的四种不同颜色的荧光，同时，测序仪的专用</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激光扫描镜头实时扫描不同大小的</a:t>
            </a:r>
            <a:r>
              <a:rPr lang="en-US" altLang="zh-CN" sz="2400" b="1" smtClean="0">
                <a:effectLst/>
                <a:latin typeface="楷体_GB2312" pitchFamily="49" charset="-122"/>
                <a:ea typeface="楷体_GB2312" pitchFamily="49" charset="-122"/>
              </a:rPr>
              <a:t>DNA</a:t>
            </a:r>
            <a:r>
              <a:rPr lang="zh-CN" altLang="en-US" sz="2400" b="1" smtClean="0">
                <a:effectLst/>
                <a:latin typeface="楷体_GB2312" pitchFamily="49" charset="-122"/>
                <a:ea typeface="楷体_GB2312" pitchFamily="49" charset="-122"/>
              </a:rPr>
              <a:t>片段在相</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应时间通过垂直电泳胶读数区时发射的荧光，将</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不同大小</a:t>
            </a:r>
            <a:r>
              <a:rPr lang="en-US" altLang="zh-CN" sz="2400" b="1" smtClean="0">
                <a:effectLst/>
                <a:latin typeface="楷体_GB2312" pitchFamily="49" charset="-122"/>
                <a:ea typeface="楷体_GB2312" pitchFamily="49" charset="-122"/>
              </a:rPr>
              <a:t>DNA</a:t>
            </a:r>
            <a:r>
              <a:rPr lang="zh-CN" altLang="en-US" sz="2400" b="1" smtClean="0">
                <a:effectLst/>
                <a:latin typeface="楷体_GB2312" pitchFamily="49" charset="-122"/>
                <a:ea typeface="楷体_GB2312" pitchFamily="49" charset="-122"/>
              </a:rPr>
              <a:t>片段发射的荧光实时地传递给计算</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机测序数据实时收集软件，将电泳结果转换成胶</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图文件及原始数据信号。当电泳完毕后，</a:t>
            </a:r>
            <a:r>
              <a:rPr lang="en-US" altLang="zh-CN" sz="2400" b="1" smtClean="0">
                <a:effectLst/>
                <a:latin typeface="楷体_GB2312" pitchFamily="49" charset="-122"/>
                <a:ea typeface="楷体_GB2312" pitchFamily="49" charset="-122"/>
              </a:rPr>
              <a:t>DNA</a:t>
            </a:r>
            <a:r>
              <a:rPr lang="zh-CN" altLang="en-US" sz="2400" b="1" smtClean="0">
                <a:effectLst/>
                <a:latin typeface="楷体_GB2312" pitchFamily="49" charset="-122"/>
                <a:ea typeface="楷体_GB2312" pitchFamily="49" charset="-122"/>
              </a:rPr>
              <a:t>序</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列分析软件通过分析胶图文件及原始数据信号，</a:t>
            </a:r>
          </a:p>
          <a:p>
            <a:pPr eaLnBrk="1" hangingPunct="1">
              <a:buFont typeface="Wingdings" panose="05000000000000000000" pitchFamily="2" charset="2"/>
              <a:buNone/>
            </a:pPr>
            <a:r>
              <a:rPr lang="zh-CN" altLang="en-US" sz="2400" b="1" smtClean="0">
                <a:effectLst/>
                <a:latin typeface="楷体_GB2312" pitchFamily="49" charset="-122"/>
                <a:ea typeface="楷体_GB2312" pitchFamily="49" charset="-122"/>
              </a:rPr>
              <a:t>得到最终的测序结果。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0350"/>
            <a:ext cx="31686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ChangeArrowheads="1"/>
          </p:cNvSpPr>
          <p:nvPr/>
        </p:nvSpPr>
        <p:spPr bwMode="auto">
          <a:xfrm>
            <a:off x="1619250" y="3068638"/>
            <a:ext cx="2103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lang="en-US" altLang="zh-CN" sz="2000" b="1">
                <a:latin typeface="楷体_GB2312" pitchFamily="49" charset="-122"/>
                <a:ea typeface="楷体_GB2312" pitchFamily="49" charset="-122"/>
              </a:rPr>
              <a:t>377</a:t>
            </a:r>
            <a:r>
              <a:rPr lang="zh-CN" altLang="en-US" sz="2000" b="1">
                <a:latin typeface="楷体_GB2312" pitchFamily="49" charset="-122"/>
                <a:ea typeface="楷体_GB2312" pitchFamily="49" charset="-122"/>
              </a:rPr>
              <a:t>型遗传分析仪</a:t>
            </a:r>
          </a:p>
        </p:txBody>
      </p:sp>
      <p:pic>
        <p:nvPicPr>
          <p:cNvPr id="37892" name="Picture 6" descr="d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33375"/>
            <a:ext cx="30956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descr="pe_h4-4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573463"/>
            <a:ext cx="3313112"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8"/>
          <p:cNvSpPr txBox="1">
            <a:spLocks noChangeArrowheads="1"/>
          </p:cNvSpPr>
          <p:nvPr/>
        </p:nvSpPr>
        <p:spPr bwMode="auto">
          <a:xfrm>
            <a:off x="5724525" y="306863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algn="ctr" eaLnBrk="1" hangingPunct="1">
              <a:spcBef>
                <a:spcPct val="50000"/>
              </a:spcBef>
              <a:buClrTx/>
              <a:buSzTx/>
              <a:buFontTx/>
              <a:buNone/>
            </a:pPr>
            <a:r>
              <a:rPr lang="en-US" altLang="zh-CN" sz="2000" b="1">
                <a:latin typeface="楷体_GB2312" pitchFamily="49" charset="-122"/>
                <a:ea typeface="楷体_GB2312" pitchFamily="49" charset="-122"/>
              </a:rPr>
              <a:t>310</a:t>
            </a:r>
            <a:r>
              <a:rPr lang="zh-CN" altLang="en-US" sz="2000" b="1">
                <a:latin typeface="楷体_GB2312" pitchFamily="49" charset="-122"/>
                <a:ea typeface="楷体_GB2312" pitchFamily="49" charset="-122"/>
              </a:rPr>
              <a:t>型遗传分析仪</a:t>
            </a:r>
          </a:p>
        </p:txBody>
      </p:sp>
      <p:sp>
        <p:nvSpPr>
          <p:cNvPr id="37895" name="Text Box 9"/>
          <p:cNvSpPr txBox="1">
            <a:spLocks noChangeArrowheads="1"/>
          </p:cNvSpPr>
          <p:nvPr/>
        </p:nvSpPr>
        <p:spPr bwMode="auto">
          <a:xfrm>
            <a:off x="1187450" y="6308725"/>
            <a:ext cx="331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algn="ctr" eaLnBrk="1" hangingPunct="1">
              <a:spcBef>
                <a:spcPct val="50000"/>
              </a:spcBef>
              <a:buClrTx/>
              <a:buSzTx/>
              <a:buFontTx/>
              <a:buNone/>
            </a:pPr>
            <a:r>
              <a:rPr lang="en-US" altLang="zh-CN" sz="1800" b="1">
                <a:latin typeface="楷体_GB2312" pitchFamily="49" charset="-122"/>
                <a:ea typeface="楷体_GB2312" pitchFamily="49" charset="-122"/>
              </a:rPr>
              <a:t>3100</a:t>
            </a:r>
            <a:r>
              <a:rPr lang="zh-CN" altLang="en-US" sz="1800" b="1">
                <a:latin typeface="楷体_GB2312" pitchFamily="49" charset="-122"/>
                <a:ea typeface="楷体_GB2312" pitchFamily="49" charset="-122"/>
              </a:rPr>
              <a:t>遗传分析仪</a:t>
            </a:r>
            <a:r>
              <a:rPr lang="zh-CN" altLang="en-US" sz="1800" b="1">
                <a:latin typeface="Arial" panose="020B0604020202020204" pitchFamily="34" charset="0"/>
                <a:ea typeface="楷体_GB2312" pitchFamily="49" charset="-122"/>
              </a:rPr>
              <a:t> </a:t>
            </a:r>
            <a:r>
              <a:rPr lang="zh-CN" altLang="en-US" sz="1800">
                <a:latin typeface="楷体_GB2312" pitchFamily="49" charset="-122"/>
                <a:ea typeface="楷体_GB2312" pitchFamily="49" charset="-122"/>
              </a:rPr>
              <a:t> </a:t>
            </a:r>
          </a:p>
        </p:txBody>
      </p:sp>
      <p:pic>
        <p:nvPicPr>
          <p:cNvPr id="37896" name="Picture 10" descr="image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644900"/>
            <a:ext cx="32400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 Box 11"/>
          <p:cNvSpPr txBox="1">
            <a:spLocks noChangeArrowheads="1"/>
          </p:cNvSpPr>
          <p:nvPr/>
        </p:nvSpPr>
        <p:spPr bwMode="auto">
          <a:xfrm>
            <a:off x="5292725" y="6308725"/>
            <a:ext cx="3311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algn="ctr" eaLnBrk="1" hangingPunct="1">
              <a:spcBef>
                <a:spcPct val="50000"/>
              </a:spcBef>
              <a:buClrTx/>
              <a:buSzTx/>
              <a:buFontTx/>
              <a:buNone/>
            </a:pPr>
            <a:r>
              <a:rPr lang="en-US" altLang="zh-CN" sz="1800" b="1">
                <a:latin typeface="楷体_GB2312" pitchFamily="49" charset="-122"/>
                <a:ea typeface="楷体_GB2312" pitchFamily="49" charset="-122"/>
              </a:rPr>
              <a:t>3730</a:t>
            </a:r>
            <a:r>
              <a:rPr lang="zh-CN" altLang="en-US" sz="1800" b="1">
                <a:latin typeface="楷体_GB2312" pitchFamily="49" charset="-122"/>
                <a:ea typeface="楷体_GB2312" pitchFamily="49" charset="-122"/>
              </a:rPr>
              <a:t>遗传分析仪</a:t>
            </a:r>
            <a:r>
              <a:rPr lang="zh-CN" altLang="en-US" sz="1800" b="1">
                <a:latin typeface="Arial" panose="020B0604020202020204" pitchFamily="34" charset="0"/>
                <a:ea typeface="楷体_GB2312" pitchFamily="49" charset="-122"/>
              </a:rPr>
              <a:t> </a:t>
            </a:r>
            <a:r>
              <a:rPr lang="zh-CN" altLang="en-US" sz="1800">
                <a:latin typeface="楷体_GB2312" pitchFamily="49" charset="-122"/>
                <a:ea typeface="楷体_GB2312" pitchFamily="49" charset="-122"/>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r>
              <a:rPr lang="zh-CN" altLang="en-US" smtClean="0">
                <a:solidFill>
                  <a:schemeClr val="tx1"/>
                </a:solidFill>
                <a:effectLst/>
                <a:latin typeface="楷体_GB2312" pitchFamily="49" charset="-122"/>
                <a:ea typeface="楷体_GB2312" pitchFamily="49" charset="-122"/>
              </a:rPr>
              <a:t>二代测序技术</a:t>
            </a:r>
          </a:p>
        </p:txBody>
      </p:sp>
      <p:sp>
        <p:nvSpPr>
          <p:cNvPr id="299011" name="Rectangle 3"/>
          <p:cNvSpPr>
            <a:spLocks noGrp="1" noChangeArrowheads="1"/>
          </p:cNvSpPr>
          <p:nvPr>
            <p:ph type="body" idx="1"/>
          </p:nvPr>
        </p:nvSpPr>
        <p:spPr/>
        <p:txBody>
          <a:bodyPr/>
          <a:lstStyle/>
          <a:p>
            <a:pPr eaLnBrk="1" hangingPunct="1">
              <a:defRPr/>
            </a:pPr>
            <a:r>
              <a:rPr lang="zh-CN" altLang="en-US" sz="2800" b="1" smtClean="0">
                <a:latin typeface="楷体_GB2312" pitchFamily="49" charset="-122"/>
                <a:ea typeface="楷体_GB2312" pitchFamily="49" charset="-122"/>
              </a:rPr>
              <a:t>第二代测序技术的核心思想是边合成边测序，即通过捕捉新合成的末端的标记来确定</a:t>
            </a:r>
            <a:r>
              <a:rPr lang="en-US" altLang="zh-CN" sz="2800" b="1" smtClean="0">
                <a:latin typeface="楷体_GB2312" pitchFamily="49" charset="-122"/>
                <a:ea typeface="楷体_GB2312" pitchFamily="49" charset="-122"/>
              </a:rPr>
              <a:t>DNA</a:t>
            </a:r>
            <a:r>
              <a:rPr lang="zh-CN" altLang="en-US" sz="2800" b="1" smtClean="0">
                <a:latin typeface="楷体_GB2312" pitchFamily="49" charset="-122"/>
                <a:ea typeface="楷体_GB2312" pitchFamily="49" charset="-122"/>
              </a:rPr>
              <a:t>的序列， </a:t>
            </a:r>
          </a:p>
          <a:p>
            <a:pPr eaLnBrk="1" hangingPunct="1">
              <a:defRPr/>
            </a:pPr>
            <a:r>
              <a:rPr lang="zh-CN" altLang="en-US" sz="2800" b="1" smtClean="0">
                <a:latin typeface="楷体_GB2312" pitchFamily="49" charset="-122"/>
                <a:ea typeface="楷体_GB2312" pitchFamily="49" charset="-122"/>
              </a:rPr>
              <a:t>高通量测序技术，又名大规模平行测序，是将</a:t>
            </a:r>
            <a:r>
              <a:rPr lang="en-US" altLang="zh-CN" sz="2800" b="1" smtClean="0">
                <a:latin typeface="楷体_GB2312" pitchFamily="49" charset="-122"/>
                <a:ea typeface="楷体_GB2312" pitchFamily="49" charset="-122"/>
              </a:rPr>
              <a:t>DNA</a:t>
            </a:r>
            <a:r>
              <a:rPr lang="zh-CN" altLang="en-US" sz="2800" b="1" smtClean="0">
                <a:latin typeface="楷体_GB2312" pitchFamily="49" charset="-122"/>
                <a:ea typeface="楷体_GB2312" pitchFamily="49" charset="-122"/>
              </a:rPr>
              <a:t>（或者</a:t>
            </a:r>
            <a:r>
              <a:rPr lang="en-US" altLang="zh-CN" sz="2800" b="1" smtClean="0">
                <a:latin typeface="楷体_GB2312" pitchFamily="49" charset="-122"/>
                <a:ea typeface="楷体_GB2312" pitchFamily="49" charset="-122"/>
              </a:rPr>
              <a:t>cDNA</a:t>
            </a:r>
            <a:r>
              <a:rPr lang="zh-CN" altLang="en-US" sz="2800" b="1" smtClean="0">
                <a:latin typeface="楷体_GB2312" pitchFamily="49" charset="-122"/>
                <a:ea typeface="楷体_GB2312" pitchFamily="49" charset="-122"/>
              </a:rPr>
              <a:t>）随机片段化、加接头，制备测序文库，通过对文库中数以万计的克隆</a:t>
            </a:r>
            <a:r>
              <a:rPr lang="en-US" altLang="zh-CN" sz="2800" b="1" smtClean="0">
                <a:latin typeface="楷体_GB2312" pitchFamily="49" charset="-122"/>
                <a:ea typeface="楷体_GB2312" pitchFamily="49" charset="-122"/>
              </a:rPr>
              <a:t>(Colony)</a:t>
            </a:r>
            <a:r>
              <a:rPr lang="zh-CN" altLang="en-US" sz="2800" b="1" smtClean="0">
                <a:latin typeface="楷体_GB2312" pitchFamily="49" charset="-122"/>
                <a:ea typeface="楷体_GB2312" pitchFamily="49" charset="-122"/>
              </a:rPr>
              <a:t>进行延伸反应，检测对应的信号，最终获取序列信息。与</a:t>
            </a:r>
            <a:r>
              <a:rPr lang="en-US" altLang="zh-CN" sz="2800" b="1" smtClean="0">
                <a:latin typeface="楷体_GB2312" pitchFamily="49" charset="-122"/>
                <a:ea typeface="楷体_GB2312" pitchFamily="49" charset="-122"/>
              </a:rPr>
              <a:t>Sanger</a:t>
            </a:r>
            <a:r>
              <a:rPr lang="zh-CN" altLang="en-US" sz="2800" b="1" smtClean="0">
                <a:latin typeface="楷体_GB2312" pitchFamily="49" charset="-122"/>
                <a:ea typeface="楷体_GB2312" pitchFamily="49" charset="-122"/>
              </a:rPr>
              <a:t>法为代表的传统测序法相比，高通量测序技术在处理大规模样品时具有显著的优势，又快（两天）又多（数百万克隆），成为目前组学研究的主要技术。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194202"/>
            <a:ext cx="8601075" cy="908050"/>
          </a:xfrm>
        </p:spPr>
        <p:txBody>
          <a:bodyPr/>
          <a:lstStyle/>
          <a:p>
            <a:r>
              <a:rPr lang="en-US" dirty="0" smtClean="0"/>
              <a:t>Illumina Sequencing Workflow</a:t>
            </a:r>
            <a:endParaRPr lang="en-US" dirty="0"/>
          </a:p>
        </p:txBody>
      </p:sp>
      <p:grpSp>
        <p:nvGrpSpPr>
          <p:cNvPr id="36" name="Group 35"/>
          <p:cNvGrpSpPr/>
          <p:nvPr/>
        </p:nvGrpSpPr>
        <p:grpSpPr>
          <a:xfrm>
            <a:off x="1570112" y="868855"/>
            <a:ext cx="5745088" cy="1476767"/>
            <a:chOff x="1570112" y="868855"/>
            <a:chExt cx="5745088" cy="1476767"/>
          </a:xfrm>
        </p:grpSpPr>
        <p:pic>
          <p:nvPicPr>
            <p:cNvPr id="20" name="Picture 1"/>
            <p:cNvPicPr>
              <a:picLocks noChangeAspect="1" noChangeArrowheads="1"/>
            </p:cNvPicPr>
            <p:nvPr/>
          </p:nvPicPr>
          <p:blipFill>
            <a:blip r:embed="rId3" cstate="print"/>
            <a:srcRect/>
            <a:stretch>
              <a:fillRect/>
            </a:stretch>
          </p:blipFill>
          <p:spPr bwMode="auto">
            <a:xfrm>
              <a:off x="5899402" y="868855"/>
              <a:ext cx="1034312" cy="1476767"/>
            </a:xfrm>
            <a:prstGeom prst="rect">
              <a:avLst/>
            </a:prstGeom>
            <a:ln>
              <a:noFill/>
            </a:ln>
            <a:effectLst>
              <a:softEdge rad="112500"/>
            </a:effectLst>
          </p:spPr>
        </p:pic>
        <p:grpSp>
          <p:nvGrpSpPr>
            <p:cNvPr id="13325" name="Group 16"/>
            <p:cNvGrpSpPr>
              <a:grpSpLocks/>
            </p:cNvGrpSpPr>
            <p:nvPr/>
          </p:nvGrpSpPr>
          <p:grpSpPr bwMode="auto">
            <a:xfrm>
              <a:off x="1570112" y="1019650"/>
              <a:ext cx="5745088" cy="1294669"/>
              <a:chOff x="1413" y="684"/>
              <a:chExt cx="2745" cy="674"/>
            </a:xfrm>
          </p:grpSpPr>
          <p:sp>
            <p:nvSpPr>
              <p:cNvPr id="18" name="Oval 17"/>
              <p:cNvSpPr/>
              <p:nvPr/>
            </p:nvSpPr>
            <p:spPr bwMode="auto">
              <a:xfrm>
                <a:off x="1413" y="684"/>
                <a:ext cx="178" cy="201"/>
              </a:xfrm>
              <a:prstGeom prst="ellipse">
                <a:avLst/>
              </a:prstGeom>
              <a:solidFill>
                <a:srgbClr val="78A7DA"/>
              </a:solidFill>
              <a:ln w="9525" cap="flat" cmpd="sng" algn="ctr">
                <a:solidFill>
                  <a:srgbClr val="7CA8D4"/>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1</a:t>
                </a:r>
              </a:p>
            </p:txBody>
          </p:sp>
          <p:sp>
            <p:nvSpPr>
              <p:cNvPr id="13335" name="Rounded Rectangle 20"/>
              <p:cNvSpPr>
                <a:spLocks noChangeArrowheads="1"/>
              </p:cNvSpPr>
              <p:nvPr/>
            </p:nvSpPr>
            <p:spPr bwMode="auto">
              <a:xfrm>
                <a:off x="1536" y="815"/>
                <a:ext cx="2622" cy="543"/>
              </a:xfrm>
              <a:prstGeom prst="roundRect">
                <a:avLst>
                  <a:gd name="adj" fmla="val 4875"/>
                </a:avLst>
              </a:prstGeom>
              <a:noFill/>
              <a:ln w="25400" algn="ctr">
                <a:solidFill>
                  <a:srgbClr val="78A7D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8A7DA"/>
                    </a:solidFill>
                    <a:effectLst/>
                    <a:uLnTx/>
                    <a:uFillTx/>
                    <a:latin typeface="Arial" charset="0"/>
                    <a:ea typeface="+mn-ea"/>
                    <a:cs typeface="+mn-cs"/>
                  </a:rPr>
                  <a:t>Library Preparation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B9C98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grpSp>
        <p:grpSp>
          <p:nvGrpSpPr>
            <p:cNvPr id="24" name="Group 18"/>
            <p:cNvGrpSpPr/>
            <p:nvPr/>
          </p:nvGrpSpPr>
          <p:grpSpPr>
            <a:xfrm>
              <a:off x="4341364" y="1386648"/>
              <a:ext cx="972070" cy="779907"/>
              <a:chOff x="4351203" y="21273"/>
              <a:chExt cx="1958156" cy="1257299"/>
            </a:xfrm>
          </p:grpSpPr>
          <p:sp>
            <p:nvSpPr>
              <p:cNvPr id="28" name="Rounded Rectangle 27"/>
              <p:cNvSpPr/>
              <p:nvPr/>
            </p:nvSpPr>
            <p:spPr>
              <a:xfrm>
                <a:off x="4351203" y="21273"/>
                <a:ext cx="1958156" cy="1257299"/>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4"/>
              <p:cNvSpPr/>
              <p:nvPr/>
            </p:nvSpPr>
            <p:spPr>
              <a:xfrm>
                <a:off x="4412579" y="82649"/>
                <a:ext cx="1835404" cy="1134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base"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7" name="Group 36"/>
          <p:cNvGrpSpPr/>
          <p:nvPr/>
        </p:nvGrpSpPr>
        <p:grpSpPr>
          <a:xfrm>
            <a:off x="1553676" y="2360787"/>
            <a:ext cx="5745088" cy="1294669"/>
            <a:chOff x="1553676" y="2360787"/>
            <a:chExt cx="5745088" cy="1294669"/>
          </a:xfrm>
        </p:grpSpPr>
        <p:pic>
          <p:nvPicPr>
            <p:cNvPr id="102407" name="Picture 7" descr="cBot leftish"/>
            <p:cNvPicPr>
              <a:picLocks noChangeAspect="1" noChangeArrowheads="1"/>
            </p:cNvPicPr>
            <p:nvPr/>
          </p:nvPicPr>
          <p:blipFill>
            <a:blip r:embed="rId5" cstate="print"/>
            <a:srcRect/>
            <a:stretch>
              <a:fillRect/>
            </a:stretch>
          </p:blipFill>
          <p:spPr bwMode="auto">
            <a:xfrm>
              <a:off x="4405312" y="2807831"/>
              <a:ext cx="701675" cy="638175"/>
            </a:xfrm>
            <a:prstGeom prst="rect">
              <a:avLst/>
            </a:prstGeom>
            <a:noFill/>
            <a:ln w="9525">
              <a:noFill/>
              <a:miter lim="800000"/>
              <a:headEnd/>
              <a:tailEnd/>
            </a:ln>
          </p:spPr>
        </p:pic>
        <p:sp>
          <p:nvSpPr>
            <p:cNvPr id="13332" name="Text Box 22"/>
            <p:cNvSpPr txBox="1">
              <a:spLocks noChangeArrowheads="1"/>
            </p:cNvSpPr>
            <p:nvPr/>
          </p:nvSpPr>
          <p:spPr bwMode="auto">
            <a:xfrm>
              <a:off x="5568410" y="2653030"/>
              <a:ext cx="1696298" cy="954107"/>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cBot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HiSeq</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 2500-</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Rapid</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1" name="Group 16"/>
            <p:cNvGrpSpPr>
              <a:grpSpLocks/>
            </p:cNvGrpSpPr>
            <p:nvPr/>
          </p:nvGrpSpPr>
          <p:grpSpPr bwMode="auto">
            <a:xfrm>
              <a:off x="1553676" y="2360787"/>
              <a:ext cx="5745088" cy="1294669"/>
              <a:chOff x="1413" y="684"/>
              <a:chExt cx="2745" cy="674"/>
            </a:xfrm>
          </p:grpSpPr>
          <p:sp>
            <p:nvSpPr>
              <p:cNvPr id="22" name="Oval 21"/>
              <p:cNvSpPr/>
              <p:nvPr/>
            </p:nvSpPr>
            <p:spPr bwMode="auto">
              <a:xfrm>
                <a:off x="1413" y="684"/>
                <a:ext cx="178" cy="201"/>
              </a:xfrm>
              <a:prstGeom prst="ellipse">
                <a:avLst/>
              </a:prstGeom>
              <a:solidFill>
                <a:srgbClr val="BAC147"/>
              </a:solidFill>
              <a:ln w="9525" cap="flat" cmpd="sng" algn="ctr">
                <a:solidFill>
                  <a:srgbClr val="B9C980"/>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2</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23"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BAC147"/>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BAC147"/>
                    </a:solidFill>
                    <a:effectLst/>
                    <a:uLnTx/>
                    <a:uFillTx/>
                    <a:latin typeface="Arial" charset="0"/>
                    <a:ea typeface="+mn-ea"/>
                    <a:cs typeface="+mn-cs"/>
                  </a:rPr>
                  <a:t>Cluster Generation</a:t>
                </a:r>
                <a:endParaRPr kumimoji="0" lang="en-US" sz="1600" b="1" i="0" u="none" strike="noStrike" kern="1200" cap="none" spc="0" normalizeH="0" baseline="0" noProof="0" dirty="0">
                  <a:ln>
                    <a:noFill/>
                  </a:ln>
                  <a:solidFill>
                    <a:srgbClr val="BAC147"/>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8" name="Group 37"/>
          <p:cNvGrpSpPr/>
          <p:nvPr/>
        </p:nvGrpSpPr>
        <p:grpSpPr>
          <a:xfrm>
            <a:off x="1562199" y="3691935"/>
            <a:ext cx="5745088" cy="1373033"/>
            <a:chOff x="1562199" y="3691935"/>
            <a:chExt cx="5745088" cy="1373033"/>
          </a:xfrm>
        </p:grpSpPr>
        <p:sp>
          <p:nvSpPr>
            <p:cNvPr id="13330" name="Text Box 22"/>
            <p:cNvSpPr txBox="1">
              <a:spLocks noChangeArrowheads="1"/>
            </p:cNvSpPr>
            <p:nvPr/>
          </p:nvSpPr>
          <p:spPr bwMode="auto">
            <a:xfrm>
              <a:off x="5811259" y="3895417"/>
              <a:ext cx="1302059" cy="116955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HiScan SQ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GA IIx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0" name="Group 16"/>
            <p:cNvGrpSpPr>
              <a:grpSpLocks/>
            </p:cNvGrpSpPr>
            <p:nvPr/>
          </p:nvGrpSpPr>
          <p:grpSpPr bwMode="auto">
            <a:xfrm>
              <a:off x="1562199" y="3691935"/>
              <a:ext cx="5745088" cy="1294669"/>
              <a:chOff x="1413" y="684"/>
              <a:chExt cx="2745" cy="674"/>
            </a:xfrm>
          </p:grpSpPr>
          <p:sp>
            <p:nvSpPr>
              <p:cNvPr id="31" name="Oval 30"/>
              <p:cNvSpPr/>
              <p:nvPr/>
            </p:nvSpPr>
            <p:spPr bwMode="auto">
              <a:xfrm>
                <a:off x="1413" y="684"/>
                <a:ext cx="178" cy="201"/>
              </a:xfrm>
              <a:prstGeom prst="ellipse">
                <a:avLst/>
              </a:prstGeom>
              <a:solidFill>
                <a:srgbClr val="AD73AC"/>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3</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2"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AD73AC"/>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AD73AC"/>
                    </a:solidFill>
                    <a:effectLst/>
                    <a:uLnTx/>
                    <a:uFillTx/>
                    <a:latin typeface="Arial" charset="0"/>
                    <a:ea typeface="+mn-ea"/>
                    <a:cs typeface="+mn-cs"/>
                  </a:rPr>
                  <a:t>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 name="Group 2"/>
          <p:cNvGrpSpPr/>
          <p:nvPr/>
        </p:nvGrpSpPr>
        <p:grpSpPr>
          <a:xfrm>
            <a:off x="1560220" y="4996223"/>
            <a:ext cx="5745088" cy="1575073"/>
            <a:chOff x="1560220" y="4996223"/>
            <a:chExt cx="5745088" cy="1575073"/>
          </a:xfrm>
        </p:grpSpPr>
        <p:sp>
          <p:nvSpPr>
            <p:cNvPr id="13317" name="Rounded Rectangle 28"/>
            <p:cNvSpPr>
              <a:spLocks noChangeArrowheads="1"/>
            </p:cNvSpPr>
            <p:nvPr/>
          </p:nvSpPr>
          <p:spPr bwMode="auto">
            <a:xfrm>
              <a:off x="4387661" y="5420129"/>
              <a:ext cx="879475" cy="714375"/>
            </a:xfrm>
            <a:prstGeom prst="roundRect">
              <a:avLst>
                <a:gd name="adj" fmla="val 13736"/>
              </a:avLst>
            </a:prstGeom>
            <a:blipFill dpi="0" rotWithShape="1">
              <a:blip r:embed="rId6" cstate="print"/>
              <a:srcRect/>
              <a:stretch>
                <a:fillRect/>
              </a:stretch>
            </a:blipFill>
            <a:ln w="9525" algn="ctr">
              <a:solidFill>
                <a:schemeClr val="bg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3" name="Group 16"/>
            <p:cNvGrpSpPr>
              <a:grpSpLocks/>
            </p:cNvGrpSpPr>
            <p:nvPr/>
          </p:nvGrpSpPr>
          <p:grpSpPr bwMode="auto">
            <a:xfrm>
              <a:off x="1560220" y="4996223"/>
              <a:ext cx="5745088" cy="1294669"/>
              <a:chOff x="1413" y="684"/>
              <a:chExt cx="2745" cy="674"/>
            </a:xfrm>
          </p:grpSpPr>
          <p:sp>
            <p:nvSpPr>
              <p:cNvPr id="34" name="Oval 33"/>
              <p:cNvSpPr/>
              <p:nvPr/>
            </p:nvSpPr>
            <p:spPr bwMode="auto">
              <a:xfrm>
                <a:off x="1413" y="684"/>
                <a:ext cx="178" cy="201"/>
              </a:xfrm>
              <a:prstGeom prst="ellipse">
                <a:avLst/>
              </a:prstGeom>
              <a:solidFill>
                <a:srgbClr val="FFB441"/>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4</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5"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FFB441"/>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B441"/>
                    </a:solidFill>
                    <a:effectLst/>
                    <a:uLnTx/>
                    <a:uFillTx/>
                    <a:latin typeface="Arial" charset="0"/>
                    <a:ea typeface="+mn-ea"/>
                    <a:cs typeface="+mn-cs"/>
                  </a:rPr>
                  <a:t>Data Analysis</a:t>
                </a:r>
                <a:endParaRPr kumimoji="0" lang="en-US" sz="1600" b="1" i="0" u="none" strike="noStrike" kern="1200" cap="none" spc="0" normalizeH="0" baseline="0" noProof="0" dirty="0">
                  <a:ln>
                    <a:noFill/>
                  </a:ln>
                  <a:solidFill>
                    <a:srgbClr val="FFB441"/>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sp>
          <p:nvSpPr>
            <p:cNvPr id="40" name="Text Box 22"/>
            <p:cNvSpPr txBox="1">
              <a:spLocks noChangeArrowheads="1"/>
            </p:cNvSpPr>
            <p:nvPr/>
          </p:nvSpPr>
          <p:spPr bwMode="auto">
            <a:xfrm>
              <a:off x="5936503" y="5247857"/>
              <a:ext cx="1302059" cy="1323439"/>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CASAVA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MSR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BaseSpace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pic>
        <p:nvPicPr>
          <p:cNvPr id="1028" name="Picture 4" descr="C:\Users\tmalek\Desktop\hiseq_2000-_th[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79" y="4030531"/>
            <a:ext cx="1064700" cy="92274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bwMode="auto">
          <a:xfrm>
            <a:off x="217572" y="52077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Arial"/>
                <a:ea typeface="+mj-ea"/>
                <a:cs typeface="+mj-cs"/>
              </a:rPr>
              <a:t>Illumina</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测序流程</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41" name="Title 1"/>
          <p:cNvSpPr txBox="1">
            <a:spLocks/>
          </p:cNvSpPr>
          <p:nvPr/>
        </p:nvSpPr>
        <p:spPr bwMode="auto">
          <a:xfrm>
            <a:off x="1827030" y="15446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78A7DA"/>
                </a:solidFill>
                <a:effectLst/>
                <a:uLnTx/>
                <a:uFillTx/>
                <a:latin typeface="Arial"/>
                <a:ea typeface="+mj-ea"/>
                <a:cs typeface="+mj-cs"/>
              </a:rPr>
              <a:t>文库制备</a:t>
            </a:r>
            <a:endParaRPr kumimoji="0" lang="en-US" sz="1600" b="1" i="0" u="none" strike="noStrike" kern="0" cap="none" spc="0" normalizeH="0" baseline="0" noProof="0" dirty="0">
              <a:ln>
                <a:noFill/>
              </a:ln>
              <a:solidFill>
                <a:srgbClr val="78A7DA"/>
              </a:solidFill>
              <a:effectLst/>
              <a:uLnTx/>
              <a:uFillTx/>
              <a:latin typeface="Arial"/>
              <a:ea typeface="+mj-ea"/>
              <a:cs typeface="+mj-cs"/>
            </a:endParaRPr>
          </a:p>
        </p:txBody>
      </p:sp>
      <p:sp>
        <p:nvSpPr>
          <p:cNvPr id="42" name="Title 1"/>
          <p:cNvSpPr txBox="1">
            <a:spLocks/>
          </p:cNvSpPr>
          <p:nvPr/>
        </p:nvSpPr>
        <p:spPr bwMode="auto">
          <a:xfrm>
            <a:off x="1834290" y="297431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BAC147"/>
                </a:solidFill>
                <a:effectLst/>
                <a:uLnTx/>
                <a:uFillTx/>
                <a:latin typeface="Arial"/>
                <a:ea typeface="+mj-ea"/>
                <a:cs typeface="+mj-cs"/>
              </a:rPr>
              <a:t>簇生成</a:t>
            </a:r>
            <a:endParaRPr kumimoji="0" lang="en-US" sz="1600" b="1" i="0" u="none" strike="noStrike" kern="0" cap="none" spc="0" normalizeH="0" baseline="0" noProof="0" dirty="0">
              <a:ln>
                <a:noFill/>
              </a:ln>
              <a:solidFill>
                <a:srgbClr val="BAC147"/>
              </a:solidFill>
              <a:effectLst/>
              <a:uLnTx/>
              <a:uFillTx/>
              <a:latin typeface="Arial"/>
              <a:ea typeface="+mj-ea"/>
              <a:cs typeface="+mj-cs"/>
            </a:endParaRPr>
          </a:p>
        </p:txBody>
      </p:sp>
      <p:sp>
        <p:nvSpPr>
          <p:cNvPr id="43" name="Title 1"/>
          <p:cNvSpPr txBox="1">
            <a:spLocks/>
          </p:cNvSpPr>
          <p:nvPr/>
        </p:nvSpPr>
        <p:spPr bwMode="auto">
          <a:xfrm>
            <a:off x="1841550" y="430235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AD73AC"/>
                </a:solidFill>
                <a:effectLst/>
                <a:uLnTx/>
                <a:uFillTx/>
                <a:latin typeface="Arial"/>
                <a:ea typeface="+mj-ea"/>
                <a:cs typeface="+mj-cs"/>
              </a:rPr>
              <a:t>测序</a:t>
            </a:r>
            <a:endParaRPr kumimoji="0" lang="en-US" sz="1600" b="1" i="0" u="none" strike="noStrike" kern="0" cap="none" spc="0" normalizeH="0" baseline="0" noProof="0" dirty="0">
              <a:ln>
                <a:noFill/>
              </a:ln>
              <a:solidFill>
                <a:srgbClr val="AD73AC"/>
              </a:solidFill>
              <a:effectLst/>
              <a:uLnTx/>
              <a:uFillTx/>
              <a:latin typeface="Arial"/>
              <a:ea typeface="+mj-ea"/>
              <a:cs typeface="+mj-cs"/>
            </a:endParaRPr>
          </a:p>
        </p:txBody>
      </p:sp>
      <p:sp>
        <p:nvSpPr>
          <p:cNvPr id="44" name="Title 1"/>
          <p:cNvSpPr txBox="1">
            <a:spLocks/>
          </p:cNvSpPr>
          <p:nvPr/>
        </p:nvSpPr>
        <p:spPr bwMode="auto">
          <a:xfrm>
            <a:off x="1848810" y="560135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FFB441"/>
                </a:solidFill>
                <a:effectLst/>
                <a:uLnTx/>
                <a:uFillTx/>
                <a:latin typeface="Arial"/>
                <a:ea typeface="+mj-ea"/>
                <a:cs typeface="+mj-cs"/>
              </a:rPr>
              <a:t>数据分析</a:t>
            </a:r>
            <a:endParaRPr kumimoji="0" lang="en-US" sz="1600" b="1" i="0" u="none" strike="noStrike" kern="0" cap="none" spc="0" normalizeH="0" baseline="0" noProof="0" dirty="0">
              <a:ln>
                <a:noFill/>
              </a:ln>
              <a:solidFill>
                <a:srgbClr val="FFB441"/>
              </a:solidFill>
              <a:effectLst/>
              <a:uLnTx/>
              <a:uFillTx/>
              <a:latin typeface="Arial"/>
              <a:ea typeface="+mj-ea"/>
              <a:cs typeface="+mj-cs"/>
            </a:endParaRPr>
          </a:p>
        </p:txBody>
      </p:sp>
    </p:spTree>
    <p:extLst>
      <p:ext uri="{BB962C8B-B14F-4D97-AF65-F5344CB8AC3E}">
        <p14:creationId xmlns:p14="http://schemas.microsoft.com/office/powerpoint/2010/main" val="3007390159"/>
      </p:ext>
    </p:extLst>
  </p:cSld>
  <p:clrMapOvr>
    <a:masterClrMapping/>
  </p:clrMapOvr>
  <mc:AlternateContent xmlns:mc="http://schemas.openxmlformats.org/markup-compatibility/2006" xmlns:p14="http://schemas.microsoft.com/office/powerpoint/2010/main">
    <mc:Choice Requires="p14">
      <p:transition p14:dur="0" advTm="14948"/>
    </mc:Choice>
    <mc:Fallback xmlns="">
      <p:transition advTm="14948"/>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64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194202"/>
            <a:ext cx="8601075" cy="908050"/>
          </a:xfrm>
        </p:spPr>
        <p:txBody>
          <a:bodyPr/>
          <a:lstStyle/>
          <a:p>
            <a:r>
              <a:rPr lang="en-US" dirty="0" smtClean="0"/>
              <a:t>Illumina Sequencing Workflow</a:t>
            </a:r>
            <a:endParaRPr lang="en-US" dirty="0"/>
          </a:p>
        </p:txBody>
      </p:sp>
      <p:grpSp>
        <p:nvGrpSpPr>
          <p:cNvPr id="36" name="Group 35"/>
          <p:cNvGrpSpPr/>
          <p:nvPr/>
        </p:nvGrpSpPr>
        <p:grpSpPr>
          <a:xfrm>
            <a:off x="1570112" y="868855"/>
            <a:ext cx="5745088" cy="1476767"/>
            <a:chOff x="1570112" y="868855"/>
            <a:chExt cx="5745088" cy="1476767"/>
          </a:xfrm>
        </p:grpSpPr>
        <p:pic>
          <p:nvPicPr>
            <p:cNvPr id="20" name="Picture 1"/>
            <p:cNvPicPr>
              <a:picLocks noChangeAspect="1" noChangeArrowheads="1"/>
            </p:cNvPicPr>
            <p:nvPr/>
          </p:nvPicPr>
          <p:blipFill>
            <a:blip r:embed="rId3" cstate="print"/>
            <a:srcRect/>
            <a:stretch>
              <a:fillRect/>
            </a:stretch>
          </p:blipFill>
          <p:spPr bwMode="auto">
            <a:xfrm>
              <a:off x="5899402" y="868855"/>
              <a:ext cx="1034312" cy="1476767"/>
            </a:xfrm>
            <a:prstGeom prst="rect">
              <a:avLst/>
            </a:prstGeom>
            <a:ln>
              <a:noFill/>
            </a:ln>
            <a:effectLst>
              <a:softEdge rad="112500"/>
            </a:effectLst>
          </p:spPr>
        </p:pic>
        <p:grpSp>
          <p:nvGrpSpPr>
            <p:cNvPr id="13325" name="Group 16"/>
            <p:cNvGrpSpPr>
              <a:grpSpLocks/>
            </p:cNvGrpSpPr>
            <p:nvPr/>
          </p:nvGrpSpPr>
          <p:grpSpPr bwMode="auto">
            <a:xfrm>
              <a:off x="1570112" y="1019650"/>
              <a:ext cx="5745088" cy="1294669"/>
              <a:chOff x="1413" y="684"/>
              <a:chExt cx="2745" cy="674"/>
            </a:xfrm>
          </p:grpSpPr>
          <p:sp>
            <p:nvSpPr>
              <p:cNvPr id="18" name="Oval 17"/>
              <p:cNvSpPr/>
              <p:nvPr/>
            </p:nvSpPr>
            <p:spPr bwMode="auto">
              <a:xfrm>
                <a:off x="1413" y="684"/>
                <a:ext cx="178" cy="201"/>
              </a:xfrm>
              <a:prstGeom prst="ellipse">
                <a:avLst/>
              </a:prstGeom>
              <a:solidFill>
                <a:srgbClr val="78A7DA"/>
              </a:solidFill>
              <a:ln w="9525" cap="flat" cmpd="sng" algn="ctr">
                <a:solidFill>
                  <a:srgbClr val="7CA8D4"/>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1</a:t>
                </a:r>
              </a:p>
            </p:txBody>
          </p:sp>
          <p:sp>
            <p:nvSpPr>
              <p:cNvPr id="13335" name="Rounded Rectangle 20"/>
              <p:cNvSpPr>
                <a:spLocks noChangeArrowheads="1"/>
              </p:cNvSpPr>
              <p:nvPr/>
            </p:nvSpPr>
            <p:spPr bwMode="auto">
              <a:xfrm>
                <a:off x="1536" y="815"/>
                <a:ext cx="2622" cy="543"/>
              </a:xfrm>
              <a:prstGeom prst="roundRect">
                <a:avLst>
                  <a:gd name="adj" fmla="val 4875"/>
                </a:avLst>
              </a:prstGeom>
              <a:noFill/>
              <a:ln w="25400" algn="ctr">
                <a:solidFill>
                  <a:srgbClr val="78A7D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8A7DA"/>
                    </a:solidFill>
                    <a:effectLst/>
                    <a:uLnTx/>
                    <a:uFillTx/>
                    <a:latin typeface="Arial" charset="0"/>
                    <a:ea typeface="+mn-ea"/>
                    <a:cs typeface="+mn-cs"/>
                  </a:rPr>
                  <a:t>Library Preparation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B9C98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grpSp>
        <p:grpSp>
          <p:nvGrpSpPr>
            <p:cNvPr id="24" name="Group 18"/>
            <p:cNvGrpSpPr/>
            <p:nvPr/>
          </p:nvGrpSpPr>
          <p:grpSpPr>
            <a:xfrm>
              <a:off x="4341364" y="1386648"/>
              <a:ext cx="972070" cy="779907"/>
              <a:chOff x="4351203" y="21273"/>
              <a:chExt cx="1958156" cy="1257299"/>
            </a:xfrm>
          </p:grpSpPr>
          <p:sp>
            <p:nvSpPr>
              <p:cNvPr id="28" name="Rounded Rectangle 27"/>
              <p:cNvSpPr/>
              <p:nvPr/>
            </p:nvSpPr>
            <p:spPr>
              <a:xfrm>
                <a:off x="4351203" y="21273"/>
                <a:ext cx="1958156" cy="1257299"/>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4"/>
              <p:cNvSpPr/>
              <p:nvPr/>
            </p:nvSpPr>
            <p:spPr>
              <a:xfrm>
                <a:off x="4412579" y="82649"/>
                <a:ext cx="1835404" cy="1134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base"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7" name="Group 36"/>
          <p:cNvGrpSpPr/>
          <p:nvPr/>
        </p:nvGrpSpPr>
        <p:grpSpPr>
          <a:xfrm>
            <a:off x="1553676" y="2360787"/>
            <a:ext cx="5745088" cy="1294669"/>
            <a:chOff x="1553676" y="2360787"/>
            <a:chExt cx="5745088" cy="1294669"/>
          </a:xfrm>
        </p:grpSpPr>
        <p:pic>
          <p:nvPicPr>
            <p:cNvPr id="102407" name="Picture 7" descr="cBot leftish"/>
            <p:cNvPicPr>
              <a:picLocks noChangeAspect="1" noChangeArrowheads="1"/>
            </p:cNvPicPr>
            <p:nvPr/>
          </p:nvPicPr>
          <p:blipFill>
            <a:blip r:embed="rId5" cstate="print"/>
            <a:srcRect/>
            <a:stretch>
              <a:fillRect/>
            </a:stretch>
          </p:blipFill>
          <p:spPr bwMode="auto">
            <a:xfrm>
              <a:off x="4405312" y="2807831"/>
              <a:ext cx="701675" cy="638175"/>
            </a:xfrm>
            <a:prstGeom prst="rect">
              <a:avLst/>
            </a:prstGeom>
            <a:noFill/>
            <a:ln w="9525">
              <a:noFill/>
              <a:miter lim="800000"/>
              <a:headEnd/>
              <a:tailEnd/>
            </a:ln>
          </p:spPr>
        </p:pic>
        <p:sp>
          <p:nvSpPr>
            <p:cNvPr id="13332" name="Text Box 22"/>
            <p:cNvSpPr txBox="1">
              <a:spLocks noChangeArrowheads="1"/>
            </p:cNvSpPr>
            <p:nvPr/>
          </p:nvSpPr>
          <p:spPr bwMode="auto">
            <a:xfrm>
              <a:off x="5568410" y="2653030"/>
              <a:ext cx="1696298" cy="954107"/>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cBot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HiSeq</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 2500-</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Rapid</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1" name="Group 16"/>
            <p:cNvGrpSpPr>
              <a:grpSpLocks/>
            </p:cNvGrpSpPr>
            <p:nvPr/>
          </p:nvGrpSpPr>
          <p:grpSpPr bwMode="auto">
            <a:xfrm>
              <a:off x="1553676" y="2360787"/>
              <a:ext cx="5745088" cy="1294669"/>
              <a:chOff x="1413" y="684"/>
              <a:chExt cx="2745" cy="674"/>
            </a:xfrm>
          </p:grpSpPr>
          <p:sp>
            <p:nvSpPr>
              <p:cNvPr id="22" name="Oval 21"/>
              <p:cNvSpPr/>
              <p:nvPr/>
            </p:nvSpPr>
            <p:spPr bwMode="auto">
              <a:xfrm>
                <a:off x="1413" y="684"/>
                <a:ext cx="178" cy="201"/>
              </a:xfrm>
              <a:prstGeom prst="ellipse">
                <a:avLst/>
              </a:prstGeom>
              <a:solidFill>
                <a:srgbClr val="BAC147"/>
              </a:solidFill>
              <a:ln w="9525" cap="flat" cmpd="sng" algn="ctr">
                <a:solidFill>
                  <a:srgbClr val="B9C980"/>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2</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23"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BAC147"/>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BAC147"/>
                    </a:solidFill>
                    <a:effectLst/>
                    <a:uLnTx/>
                    <a:uFillTx/>
                    <a:latin typeface="Arial" charset="0"/>
                    <a:ea typeface="+mn-ea"/>
                    <a:cs typeface="+mn-cs"/>
                  </a:rPr>
                  <a:t>Cluster Generation</a:t>
                </a:r>
                <a:endParaRPr kumimoji="0" lang="en-US" sz="1600" b="1" i="0" u="none" strike="noStrike" kern="1200" cap="none" spc="0" normalizeH="0" baseline="0" noProof="0" dirty="0">
                  <a:ln>
                    <a:noFill/>
                  </a:ln>
                  <a:solidFill>
                    <a:srgbClr val="BAC147"/>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8" name="Group 37"/>
          <p:cNvGrpSpPr/>
          <p:nvPr/>
        </p:nvGrpSpPr>
        <p:grpSpPr>
          <a:xfrm>
            <a:off x="1562199" y="3691935"/>
            <a:ext cx="5745088" cy="1373033"/>
            <a:chOff x="1562199" y="3691935"/>
            <a:chExt cx="5745088" cy="1373033"/>
          </a:xfrm>
        </p:grpSpPr>
        <p:sp>
          <p:nvSpPr>
            <p:cNvPr id="13330" name="Text Box 22"/>
            <p:cNvSpPr txBox="1">
              <a:spLocks noChangeArrowheads="1"/>
            </p:cNvSpPr>
            <p:nvPr/>
          </p:nvSpPr>
          <p:spPr bwMode="auto">
            <a:xfrm>
              <a:off x="5811259" y="3895417"/>
              <a:ext cx="1302059" cy="116955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HiScan SQ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GA IIx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0" name="Group 16"/>
            <p:cNvGrpSpPr>
              <a:grpSpLocks/>
            </p:cNvGrpSpPr>
            <p:nvPr/>
          </p:nvGrpSpPr>
          <p:grpSpPr bwMode="auto">
            <a:xfrm>
              <a:off x="1562199" y="3691935"/>
              <a:ext cx="5745088" cy="1294669"/>
              <a:chOff x="1413" y="684"/>
              <a:chExt cx="2745" cy="674"/>
            </a:xfrm>
          </p:grpSpPr>
          <p:sp>
            <p:nvSpPr>
              <p:cNvPr id="31" name="Oval 30"/>
              <p:cNvSpPr/>
              <p:nvPr/>
            </p:nvSpPr>
            <p:spPr bwMode="auto">
              <a:xfrm>
                <a:off x="1413" y="684"/>
                <a:ext cx="178" cy="201"/>
              </a:xfrm>
              <a:prstGeom prst="ellipse">
                <a:avLst/>
              </a:prstGeom>
              <a:solidFill>
                <a:srgbClr val="AD73AC"/>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3</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2"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AD73AC"/>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AD73AC"/>
                    </a:solidFill>
                    <a:effectLst/>
                    <a:uLnTx/>
                    <a:uFillTx/>
                    <a:latin typeface="Arial" charset="0"/>
                    <a:ea typeface="+mn-ea"/>
                    <a:cs typeface="+mn-cs"/>
                  </a:rPr>
                  <a:t>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 name="Group 2"/>
          <p:cNvGrpSpPr/>
          <p:nvPr/>
        </p:nvGrpSpPr>
        <p:grpSpPr>
          <a:xfrm>
            <a:off x="1560220" y="4996223"/>
            <a:ext cx="5745088" cy="1575073"/>
            <a:chOff x="1560220" y="4996223"/>
            <a:chExt cx="5745088" cy="1575073"/>
          </a:xfrm>
        </p:grpSpPr>
        <p:sp>
          <p:nvSpPr>
            <p:cNvPr id="13317" name="Rounded Rectangle 28"/>
            <p:cNvSpPr>
              <a:spLocks noChangeArrowheads="1"/>
            </p:cNvSpPr>
            <p:nvPr/>
          </p:nvSpPr>
          <p:spPr bwMode="auto">
            <a:xfrm>
              <a:off x="4387661" y="5420129"/>
              <a:ext cx="879475" cy="714375"/>
            </a:xfrm>
            <a:prstGeom prst="roundRect">
              <a:avLst>
                <a:gd name="adj" fmla="val 13736"/>
              </a:avLst>
            </a:prstGeom>
            <a:blipFill dpi="0" rotWithShape="1">
              <a:blip r:embed="rId6" cstate="print"/>
              <a:srcRect/>
              <a:stretch>
                <a:fillRect/>
              </a:stretch>
            </a:blipFill>
            <a:ln w="9525" algn="ctr">
              <a:solidFill>
                <a:schemeClr val="bg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3" name="Group 16"/>
            <p:cNvGrpSpPr>
              <a:grpSpLocks/>
            </p:cNvGrpSpPr>
            <p:nvPr/>
          </p:nvGrpSpPr>
          <p:grpSpPr bwMode="auto">
            <a:xfrm>
              <a:off x="1560220" y="4996223"/>
              <a:ext cx="5745088" cy="1294669"/>
              <a:chOff x="1413" y="684"/>
              <a:chExt cx="2745" cy="674"/>
            </a:xfrm>
          </p:grpSpPr>
          <p:sp>
            <p:nvSpPr>
              <p:cNvPr id="34" name="Oval 33"/>
              <p:cNvSpPr/>
              <p:nvPr/>
            </p:nvSpPr>
            <p:spPr bwMode="auto">
              <a:xfrm>
                <a:off x="1413" y="684"/>
                <a:ext cx="178" cy="201"/>
              </a:xfrm>
              <a:prstGeom prst="ellipse">
                <a:avLst/>
              </a:prstGeom>
              <a:solidFill>
                <a:srgbClr val="FFB441"/>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4</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5"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FFB441"/>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B441"/>
                    </a:solidFill>
                    <a:effectLst/>
                    <a:uLnTx/>
                    <a:uFillTx/>
                    <a:latin typeface="Arial" charset="0"/>
                    <a:ea typeface="+mn-ea"/>
                    <a:cs typeface="+mn-cs"/>
                  </a:rPr>
                  <a:t>Data Analysis</a:t>
                </a:r>
                <a:endParaRPr kumimoji="0" lang="en-US" sz="1600" b="1" i="0" u="none" strike="noStrike" kern="1200" cap="none" spc="0" normalizeH="0" baseline="0" noProof="0" dirty="0">
                  <a:ln>
                    <a:noFill/>
                  </a:ln>
                  <a:solidFill>
                    <a:srgbClr val="FFB441"/>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sp>
          <p:nvSpPr>
            <p:cNvPr id="40" name="Text Box 22"/>
            <p:cNvSpPr txBox="1">
              <a:spLocks noChangeArrowheads="1"/>
            </p:cNvSpPr>
            <p:nvPr/>
          </p:nvSpPr>
          <p:spPr bwMode="auto">
            <a:xfrm>
              <a:off x="5936503" y="5247857"/>
              <a:ext cx="1302059" cy="1323439"/>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CASAVA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MSR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BaseSpace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pic>
        <p:nvPicPr>
          <p:cNvPr id="1028" name="Picture 4" descr="C:\Users\tmalek\Desktop\hiseq_2000-_th[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79" y="4030531"/>
            <a:ext cx="1064700" cy="92274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bwMode="auto">
          <a:xfrm>
            <a:off x="217572" y="52077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Arial"/>
                <a:ea typeface="+mj-ea"/>
                <a:cs typeface="+mj-cs"/>
              </a:rPr>
              <a:t>Illumina</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测序流程</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41" name="Title 1"/>
          <p:cNvSpPr txBox="1">
            <a:spLocks/>
          </p:cNvSpPr>
          <p:nvPr/>
        </p:nvSpPr>
        <p:spPr bwMode="auto">
          <a:xfrm>
            <a:off x="1827030" y="15446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78A7DA"/>
                </a:solidFill>
                <a:effectLst/>
                <a:uLnTx/>
                <a:uFillTx/>
                <a:latin typeface="Arial"/>
                <a:ea typeface="+mj-ea"/>
                <a:cs typeface="+mj-cs"/>
              </a:rPr>
              <a:t>文库制备</a:t>
            </a:r>
            <a:endParaRPr kumimoji="0" lang="en-US" sz="1600" b="1" i="0" u="none" strike="noStrike" kern="0" cap="none" spc="0" normalizeH="0" baseline="0" noProof="0" dirty="0">
              <a:ln>
                <a:noFill/>
              </a:ln>
              <a:solidFill>
                <a:srgbClr val="78A7DA"/>
              </a:solidFill>
              <a:effectLst/>
              <a:uLnTx/>
              <a:uFillTx/>
              <a:latin typeface="Arial"/>
              <a:ea typeface="+mj-ea"/>
              <a:cs typeface="+mj-cs"/>
            </a:endParaRPr>
          </a:p>
        </p:txBody>
      </p:sp>
      <p:sp>
        <p:nvSpPr>
          <p:cNvPr id="42" name="Title 1"/>
          <p:cNvSpPr txBox="1">
            <a:spLocks/>
          </p:cNvSpPr>
          <p:nvPr/>
        </p:nvSpPr>
        <p:spPr bwMode="auto">
          <a:xfrm>
            <a:off x="1834290" y="297431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BAC147"/>
                </a:solidFill>
                <a:effectLst/>
                <a:uLnTx/>
                <a:uFillTx/>
                <a:latin typeface="Arial"/>
                <a:ea typeface="+mj-ea"/>
                <a:cs typeface="+mj-cs"/>
              </a:rPr>
              <a:t>簇生成</a:t>
            </a:r>
            <a:endParaRPr kumimoji="0" lang="en-US" sz="1600" b="1" i="0" u="none" strike="noStrike" kern="0" cap="none" spc="0" normalizeH="0" baseline="0" noProof="0" dirty="0">
              <a:ln>
                <a:noFill/>
              </a:ln>
              <a:solidFill>
                <a:srgbClr val="BAC147"/>
              </a:solidFill>
              <a:effectLst/>
              <a:uLnTx/>
              <a:uFillTx/>
              <a:latin typeface="Arial"/>
              <a:ea typeface="+mj-ea"/>
              <a:cs typeface="+mj-cs"/>
            </a:endParaRPr>
          </a:p>
        </p:txBody>
      </p:sp>
      <p:sp>
        <p:nvSpPr>
          <p:cNvPr id="43" name="Title 1"/>
          <p:cNvSpPr txBox="1">
            <a:spLocks/>
          </p:cNvSpPr>
          <p:nvPr/>
        </p:nvSpPr>
        <p:spPr bwMode="auto">
          <a:xfrm>
            <a:off x="1841550" y="430235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AD73AC"/>
                </a:solidFill>
                <a:effectLst/>
                <a:uLnTx/>
                <a:uFillTx/>
                <a:latin typeface="Arial"/>
                <a:ea typeface="+mj-ea"/>
                <a:cs typeface="+mj-cs"/>
              </a:rPr>
              <a:t>测序</a:t>
            </a:r>
            <a:endParaRPr kumimoji="0" lang="en-US" sz="1600" b="1" i="0" u="none" strike="noStrike" kern="0" cap="none" spc="0" normalizeH="0" baseline="0" noProof="0" dirty="0">
              <a:ln>
                <a:noFill/>
              </a:ln>
              <a:solidFill>
                <a:srgbClr val="AD73AC"/>
              </a:solidFill>
              <a:effectLst/>
              <a:uLnTx/>
              <a:uFillTx/>
              <a:latin typeface="Arial"/>
              <a:ea typeface="+mj-ea"/>
              <a:cs typeface="+mj-cs"/>
            </a:endParaRPr>
          </a:p>
        </p:txBody>
      </p:sp>
      <p:sp>
        <p:nvSpPr>
          <p:cNvPr id="44" name="Title 1"/>
          <p:cNvSpPr txBox="1">
            <a:spLocks/>
          </p:cNvSpPr>
          <p:nvPr/>
        </p:nvSpPr>
        <p:spPr bwMode="auto">
          <a:xfrm>
            <a:off x="1848810" y="560135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FFB441"/>
                </a:solidFill>
                <a:effectLst/>
                <a:uLnTx/>
                <a:uFillTx/>
                <a:latin typeface="Arial"/>
                <a:ea typeface="+mj-ea"/>
                <a:cs typeface="+mj-cs"/>
              </a:rPr>
              <a:t>数据分析</a:t>
            </a:r>
            <a:endParaRPr kumimoji="0" lang="en-US" sz="1600" b="1" i="0" u="none" strike="noStrike" kern="0" cap="none" spc="0" normalizeH="0" baseline="0" noProof="0" dirty="0">
              <a:ln>
                <a:noFill/>
              </a:ln>
              <a:solidFill>
                <a:srgbClr val="FFB441"/>
              </a:solidFill>
              <a:effectLst/>
              <a:uLnTx/>
              <a:uFillTx/>
              <a:latin typeface="Arial"/>
              <a:ea typeface="+mj-ea"/>
              <a:cs typeface="+mj-cs"/>
            </a:endParaRPr>
          </a:p>
        </p:txBody>
      </p:sp>
      <p:sp>
        <p:nvSpPr>
          <p:cNvPr id="45" name="Rectangle 33"/>
          <p:cNvSpPr>
            <a:spLocks noChangeArrowheads="1"/>
          </p:cNvSpPr>
          <p:nvPr/>
        </p:nvSpPr>
        <p:spPr bwMode="auto">
          <a:xfrm>
            <a:off x="-4589" y="2356701"/>
            <a:ext cx="9144000" cy="4086645"/>
          </a:xfrm>
          <a:prstGeom prst="rect">
            <a:avLst/>
          </a:prstGeom>
          <a:solidFill>
            <a:schemeClr val="bg1">
              <a:lumMod val="95000"/>
              <a:alpha val="55000"/>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2788331298"/>
      </p:ext>
    </p:extLst>
  </p:cSld>
  <p:clrMapOvr>
    <a:masterClrMapping/>
  </p:clrMapOvr>
  <mc:AlternateContent xmlns:mc="http://schemas.openxmlformats.org/markup-compatibility/2006" xmlns:p14="http://schemas.microsoft.com/office/powerpoint/2010/main">
    <mc:Choice Requires="p14">
      <p:transition p14:dur="0" advTm="14948"/>
    </mc:Choice>
    <mc:Fallback xmlns="">
      <p:transition advTm="14948"/>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827" y="1907279"/>
            <a:ext cx="7942250" cy="1028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bwMode="auto">
          <a:xfrm>
            <a:off x="5913455" y="1921184"/>
            <a:ext cx="2706622" cy="101448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6" name="Rounded Rectangle 15"/>
          <p:cNvSpPr/>
          <p:nvPr/>
        </p:nvSpPr>
        <p:spPr bwMode="auto">
          <a:xfrm>
            <a:off x="677827" y="1885794"/>
            <a:ext cx="2627563" cy="1049878"/>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grpSp>
        <p:nvGrpSpPr>
          <p:cNvPr id="18" name="Group 17"/>
          <p:cNvGrpSpPr/>
          <p:nvPr/>
        </p:nvGrpSpPr>
        <p:grpSpPr>
          <a:xfrm>
            <a:off x="1565516" y="5432973"/>
            <a:ext cx="6277581" cy="829622"/>
            <a:chOff x="-5363474" y="3231161"/>
            <a:chExt cx="5147368" cy="887780"/>
          </a:xfrm>
        </p:grpSpPr>
        <p:sp>
          <p:nvSpPr>
            <p:cNvPr id="21" name="Rounded Rectangle 20"/>
            <p:cNvSpPr/>
            <p:nvPr/>
          </p:nvSpPr>
          <p:spPr bwMode="auto">
            <a:xfrm>
              <a:off x="-5363474" y="3231161"/>
              <a:ext cx="5147368" cy="887780"/>
            </a:xfrm>
            <a:prstGeom prst="roundRect">
              <a:avLst/>
            </a:prstGeom>
            <a:solidFill>
              <a:srgbClr val="AD73AC"/>
            </a:solidFill>
            <a:ln w="127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2" name="TextBox 21"/>
            <p:cNvSpPr txBox="1"/>
            <p:nvPr/>
          </p:nvSpPr>
          <p:spPr>
            <a:xfrm>
              <a:off x="-5363473" y="3318193"/>
              <a:ext cx="4936704" cy="691640"/>
            </a:xfrm>
            <a:prstGeom prst="rect">
              <a:avLst/>
            </a:prstGeom>
            <a:noFill/>
            <a:ln>
              <a:solidFill>
                <a:schemeClr val="accent1"/>
              </a:solidFill>
            </a:ln>
          </p:spPr>
          <p:txBody>
            <a:bodyPr wrap="square" rtlCol="0">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zh-CN" altLang="en-US"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文库制备的目的是在需要测序的</a:t>
              </a:r>
              <a:r>
                <a:rPr kumimoji="0" lang="en-US" altLang="zh-CN"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DNA</a:t>
              </a:r>
              <a:r>
                <a:rPr kumimoji="0" lang="zh-CN" altLang="en-US"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片段两端加上能够与测序仪配合的接头序列（</a:t>
              </a:r>
              <a:r>
                <a:rPr kumimoji="0" lang="en-US" altLang="zh-CN"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Multiplexed, SR, PE</a:t>
              </a:r>
              <a:r>
                <a:rPr kumimoji="0" lang="zh-CN" altLang="en-US" sz="1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sp>
        <p:nvSpPr>
          <p:cNvPr id="23" name="TextBox 22"/>
          <p:cNvSpPr txBox="1"/>
          <p:nvPr/>
        </p:nvSpPr>
        <p:spPr>
          <a:xfrm>
            <a:off x="577956" y="3182330"/>
            <a:ext cx="29609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4D4D4F"/>
                </a:solidFill>
                <a:effectLst/>
                <a:uLnTx/>
                <a:uFillTx/>
                <a:latin typeface="Arial" charset="0"/>
                <a:ea typeface="+mn-ea"/>
                <a:cs typeface="+mn-cs"/>
              </a:rPr>
              <a:t>双端标签文库</a:t>
            </a: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13" name="Title 2"/>
          <p:cNvSpPr txBox="1">
            <a:spLocks/>
          </p:cNvSpPr>
          <p:nvPr/>
        </p:nvSpPr>
        <p:spPr bwMode="auto">
          <a:xfrm>
            <a:off x="217572" y="26977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文库制备</a:t>
            </a:r>
            <a:r>
              <a:rPr kumimoji="0" lang="zh-CN" altLang="en-US" sz="2400" b="1" i="0" u="none" strike="noStrike" kern="0" cap="none" spc="0" normalizeH="0" baseline="0" noProof="0" dirty="0" smtClean="0">
                <a:ln>
                  <a:noFill/>
                </a:ln>
                <a:solidFill>
                  <a:srgbClr val="4D4D4F"/>
                </a:solidFill>
                <a:effectLst/>
                <a:uLnTx/>
                <a:uFillTx/>
                <a:latin typeface="Arial"/>
                <a:ea typeface="+mj-ea"/>
                <a:cs typeface="+mj-cs"/>
              </a:rPr>
              <a:t>是决定测序实验成功与否的</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关键步骤</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grpSp>
        <p:nvGrpSpPr>
          <p:cNvPr id="5" name="Group 4"/>
          <p:cNvGrpSpPr/>
          <p:nvPr/>
        </p:nvGrpSpPr>
        <p:grpSpPr>
          <a:xfrm>
            <a:off x="677827" y="1274330"/>
            <a:ext cx="7942250" cy="1831248"/>
            <a:chOff x="677827" y="1986830"/>
            <a:chExt cx="7942250" cy="1831248"/>
          </a:xfrm>
        </p:grpSpPr>
        <p:sp>
          <p:nvSpPr>
            <p:cNvPr id="2" name="Rectangle 1"/>
            <p:cNvSpPr/>
            <p:nvPr/>
          </p:nvSpPr>
          <p:spPr bwMode="auto">
            <a:xfrm>
              <a:off x="677827" y="2386940"/>
              <a:ext cx="1200630" cy="143050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4" name="Rectangle 13"/>
            <p:cNvSpPr/>
            <p:nvPr/>
          </p:nvSpPr>
          <p:spPr bwMode="auto">
            <a:xfrm>
              <a:off x="7419447" y="2387569"/>
              <a:ext cx="1200630" cy="1430509"/>
            </a:xfrm>
            <a:prstGeom prst="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4" name="TextBox 3"/>
            <p:cNvSpPr txBox="1"/>
            <p:nvPr/>
          </p:nvSpPr>
          <p:spPr>
            <a:xfrm>
              <a:off x="906266" y="1986830"/>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Arial" charset="0"/>
                  <a:ea typeface="+mn-ea"/>
                  <a:cs typeface="+mn-cs"/>
                </a:rPr>
                <a:t>①</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7" name="TextBox 16"/>
            <p:cNvSpPr txBox="1"/>
            <p:nvPr/>
          </p:nvSpPr>
          <p:spPr>
            <a:xfrm>
              <a:off x="7647886" y="1996226"/>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Arial" charset="0"/>
                  <a:ea typeface="+mn-ea"/>
                  <a:cs typeface="+mn-cs"/>
                </a:rPr>
                <a:t>①</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grpSp>
      <p:sp>
        <p:nvSpPr>
          <p:cNvPr id="19" name="TextBox 18"/>
          <p:cNvSpPr txBox="1"/>
          <p:nvPr/>
        </p:nvSpPr>
        <p:spPr>
          <a:xfrm>
            <a:off x="4892634" y="3920548"/>
            <a:ext cx="372744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smtClean="0">
                <a:ln>
                  <a:noFill/>
                </a:ln>
                <a:solidFill>
                  <a:srgbClr val="FF0000"/>
                </a:solidFill>
                <a:effectLst/>
                <a:uLnTx/>
                <a:uFillTx/>
                <a:latin typeface="Arial" charset="0"/>
                <a:ea typeface="+mn-ea"/>
                <a:cs typeface="+mn-cs"/>
              </a:rPr>
              <a:t>① </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与流动槽（</a:t>
            </a:r>
            <a:r>
              <a:rPr kumimoji="0" lang="en-US" altLang="zh-CN" sz="1600" b="1" i="0" u="none" strike="noStrike" kern="1200" cap="none" spc="0" normalizeH="0" baseline="0" noProof="0" dirty="0" smtClean="0">
                <a:ln>
                  <a:noFill/>
                </a:ln>
                <a:solidFill>
                  <a:srgbClr val="4D4D4F"/>
                </a:solidFill>
                <a:effectLst/>
                <a:uLnTx/>
                <a:uFillTx/>
                <a:latin typeface="Arial" charset="0"/>
                <a:ea typeface="+mn-ea"/>
                <a:cs typeface="+mn-cs"/>
              </a:rPr>
              <a:t>Flow Cell</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）结合的区域</a:t>
            </a:r>
            <a:endParaRPr kumimoji="0" lang="en-US" altLang="zh-CN"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6" name="Group 5"/>
          <p:cNvGrpSpPr/>
          <p:nvPr/>
        </p:nvGrpSpPr>
        <p:grpSpPr>
          <a:xfrm>
            <a:off x="2196935" y="1285925"/>
            <a:ext cx="4843057" cy="1817049"/>
            <a:chOff x="2196935" y="1285925"/>
            <a:chExt cx="4843057" cy="1817049"/>
          </a:xfrm>
        </p:grpSpPr>
        <p:sp>
          <p:nvSpPr>
            <p:cNvPr id="20" name="Rectangle 19"/>
            <p:cNvSpPr/>
            <p:nvPr/>
          </p:nvSpPr>
          <p:spPr bwMode="auto">
            <a:xfrm>
              <a:off x="2196935" y="1672465"/>
              <a:ext cx="1199407" cy="1430509"/>
            </a:xfrm>
            <a:prstGeom prst="rect">
              <a:avLst/>
            </a:prstGeom>
            <a:no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4" name="Rectangle 23"/>
            <p:cNvSpPr/>
            <p:nvPr/>
          </p:nvSpPr>
          <p:spPr bwMode="auto">
            <a:xfrm>
              <a:off x="5840585" y="1670490"/>
              <a:ext cx="1199407" cy="1430509"/>
            </a:xfrm>
            <a:prstGeom prst="rect">
              <a:avLst/>
            </a:prstGeom>
            <a:noFill/>
            <a:ln w="571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5" name="TextBox 24"/>
            <p:cNvSpPr txBox="1"/>
            <p:nvPr/>
          </p:nvSpPr>
          <p:spPr>
            <a:xfrm>
              <a:off x="2424762" y="1285925"/>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B0F0"/>
                  </a:solidFill>
                  <a:effectLst/>
                  <a:uLnTx/>
                  <a:uFillTx/>
                  <a:latin typeface="Arial" charset="0"/>
                  <a:ea typeface="+mn-ea"/>
                  <a:cs typeface="+mn-cs"/>
                </a:rPr>
                <a:t>②</a:t>
              </a:r>
              <a:endParaRPr kumimoji="0" lang="en-US" sz="2000" b="1" i="0" u="none" strike="noStrike" kern="1200" cap="none" spc="0" normalizeH="0" baseline="0" noProof="0" dirty="0">
                <a:ln>
                  <a:noFill/>
                </a:ln>
                <a:solidFill>
                  <a:srgbClr val="00B0F0"/>
                </a:solidFill>
                <a:effectLst/>
                <a:uLnTx/>
                <a:uFillTx/>
                <a:latin typeface="Arial" charset="0"/>
                <a:ea typeface="+mn-ea"/>
                <a:cs typeface="+mn-cs"/>
              </a:endParaRPr>
            </a:p>
          </p:txBody>
        </p:sp>
        <p:sp>
          <p:nvSpPr>
            <p:cNvPr id="26" name="TextBox 25"/>
            <p:cNvSpPr txBox="1"/>
            <p:nvPr/>
          </p:nvSpPr>
          <p:spPr>
            <a:xfrm>
              <a:off x="6068412" y="1295825"/>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B0F0"/>
                  </a:solidFill>
                  <a:effectLst/>
                  <a:uLnTx/>
                  <a:uFillTx/>
                  <a:latin typeface="Arial" charset="0"/>
                  <a:ea typeface="+mn-ea"/>
                  <a:cs typeface="+mn-cs"/>
                </a:rPr>
                <a:t>②</a:t>
              </a:r>
              <a:endParaRPr kumimoji="0" lang="en-US" sz="2000" b="1" i="0" u="none" strike="noStrike" kern="1200" cap="none" spc="0" normalizeH="0" baseline="0" noProof="0" dirty="0">
                <a:ln>
                  <a:noFill/>
                </a:ln>
                <a:solidFill>
                  <a:srgbClr val="00B0F0"/>
                </a:solidFill>
                <a:effectLst/>
                <a:uLnTx/>
                <a:uFillTx/>
                <a:latin typeface="Arial" charset="0"/>
                <a:ea typeface="+mn-ea"/>
                <a:cs typeface="+mn-cs"/>
              </a:endParaRPr>
            </a:p>
          </p:txBody>
        </p:sp>
      </p:grpSp>
      <p:sp>
        <p:nvSpPr>
          <p:cNvPr id="7" name="Rectangle 6"/>
          <p:cNvSpPr/>
          <p:nvPr/>
        </p:nvSpPr>
        <p:spPr>
          <a:xfrm>
            <a:off x="4892634" y="4187852"/>
            <a:ext cx="382188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B0F0"/>
                </a:solidFill>
                <a:effectLst/>
                <a:uLnTx/>
                <a:uFillTx/>
                <a:latin typeface="Arial" charset="0"/>
                <a:ea typeface="+mn-ea"/>
                <a:cs typeface="+mn-cs"/>
              </a:rPr>
              <a:t>②</a:t>
            </a:r>
            <a:r>
              <a:rPr kumimoji="0" lang="zh-CN" altLang="en-US" sz="16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zh-CN" sz="1600" b="1" i="0" u="none" strike="noStrike" kern="1200" cap="none" spc="0" normalizeH="0" baseline="0" noProof="0" dirty="0">
                <a:ln>
                  <a:noFill/>
                </a:ln>
                <a:solidFill>
                  <a:srgbClr val="4D4D4F"/>
                </a:solidFill>
                <a:effectLst/>
                <a:uLnTx/>
                <a:uFillTx/>
                <a:latin typeface="Arial" charset="0"/>
                <a:ea typeface="+mn-ea"/>
                <a:cs typeface="+mn-cs"/>
              </a:rPr>
              <a:t>Read 1</a:t>
            </a:r>
            <a:r>
              <a:rPr kumimoji="0" lang="zh-CN" altLang="en-US" sz="1600" b="1" i="0" u="none" strike="noStrike" kern="1200" cap="none" spc="0" normalizeH="0" baseline="0" noProof="0" dirty="0">
                <a:ln>
                  <a:noFill/>
                </a:ln>
                <a:solidFill>
                  <a:srgbClr val="4D4D4F"/>
                </a:solidFill>
                <a:effectLst/>
                <a:uLnTx/>
                <a:uFillTx/>
                <a:latin typeface="Arial" charset="0"/>
                <a:ea typeface="+mn-ea"/>
                <a:cs typeface="+mn-cs"/>
              </a:rPr>
              <a:t>和</a:t>
            </a:r>
            <a:r>
              <a:rPr kumimoji="0" lang="en-US" altLang="zh-CN" sz="1600" b="1" i="0" u="none" strike="noStrike" kern="1200" cap="none" spc="0" normalizeH="0" baseline="0" noProof="0" dirty="0">
                <a:ln>
                  <a:noFill/>
                </a:ln>
                <a:solidFill>
                  <a:srgbClr val="4D4D4F"/>
                </a:solidFill>
                <a:effectLst/>
                <a:uLnTx/>
                <a:uFillTx/>
                <a:latin typeface="Arial" charset="0"/>
                <a:ea typeface="+mn-ea"/>
                <a:cs typeface="+mn-cs"/>
              </a:rPr>
              <a:t>Read2</a:t>
            </a:r>
            <a:r>
              <a:rPr kumimoji="0" lang="zh-CN" altLang="en-US" sz="1600" b="1" i="0" u="none" strike="noStrike" kern="1200" cap="none" spc="0" normalizeH="0" baseline="0" noProof="0" dirty="0">
                <a:ln>
                  <a:noFill/>
                </a:ln>
                <a:solidFill>
                  <a:srgbClr val="4D4D4F"/>
                </a:solidFill>
                <a:effectLst/>
                <a:uLnTx/>
                <a:uFillTx/>
                <a:latin typeface="Arial" charset="0"/>
                <a:ea typeface="+mn-ea"/>
                <a:cs typeface="+mn-cs"/>
              </a:rPr>
              <a:t>测序引物结</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合的区</a:t>
            </a:r>
            <a:r>
              <a:rPr kumimoji="0" lang="zh-CN" altLang="en-US" sz="1600" b="1" i="0" u="none" strike="noStrike" kern="1200" cap="none" spc="0" normalizeH="0" baseline="0" noProof="0" dirty="0">
                <a:ln>
                  <a:noFill/>
                </a:ln>
                <a:solidFill>
                  <a:srgbClr val="4D4D4F"/>
                </a:solidFill>
                <a:effectLst/>
                <a:uLnTx/>
                <a:uFillTx/>
                <a:latin typeface="Arial" charset="0"/>
                <a:ea typeface="+mn-ea"/>
                <a:cs typeface="+mn-cs"/>
              </a:rPr>
              <a:t>域</a:t>
            </a:r>
            <a:endParaRPr kumimoji="0" lang="en-US" sz="16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8" name="Group 7"/>
          <p:cNvGrpSpPr/>
          <p:nvPr/>
        </p:nvGrpSpPr>
        <p:grpSpPr>
          <a:xfrm>
            <a:off x="3323084" y="1283950"/>
            <a:ext cx="2590371" cy="1817049"/>
            <a:chOff x="3323085" y="1283950"/>
            <a:chExt cx="2517500" cy="1817049"/>
          </a:xfrm>
        </p:grpSpPr>
        <p:sp>
          <p:nvSpPr>
            <p:cNvPr id="27" name="Rectangle 26"/>
            <p:cNvSpPr/>
            <p:nvPr/>
          </p:nvSpPr>
          <p:spPr bwMode="auto">
            <a:xfrm>
              <a:off x="3323085" y="1670490"/>
              <a:ext cx="2517500" cy="1430509"/>
            </a:xfrm>
            <a:prstGeom prst="rect">
              <a:avLst/>
            </a:pr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8" name="TextBox 27"/>
            <p:cNvSpPr txBox="1"/>
            <p:nvPr/>
          </p:nvSpPr>
          <p:spPr>
            <a:xfrm>
              <a:off x="4227787" y="1283950"/>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4D4D4F"/>
                  </a:solidFill>
                  <a:effectLst/>
                  <a:uLnTx/>
                  <a:uFillTx/>
                  <a:latin typeface="Arial" charset="0"/>
                  <a:ea typeface="+mn-ea"/>
                  <a:cs typeface="+mn-cs"/>
                </a:rPr>
                <a:t>③</a:t>
              </a:r>
              <a:endParaRPr kumimoji="0" lang="en-US" sz="2000" b="1"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29" name="Rectangle 28"/>
          <p:cNvSpPr/>
          <p:nvPr/>
        </p:nvSpPr>
        <p:spPr>
          <a:xfrm>
            <a:off x="4890659" y="4447127"/>
            <a:ext cx="131157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③</a:t>
            </a:r>
            <a:r>
              <a:rPr kumimoji="0" lang="zh-CN" altLang="en-US" sz="16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插入片段</a:t>
            </a:r>
            <a:endParaRPr kumimoji="0" lang="en-US" sz="16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1026" name="Group 1025"/>
          <p:cNvGrpSpPr/>
          <p:nvPr/>
        </p:nvGrpSpPr>
        <p:grpSpPr>
          <a:xfrm>
            <a:off x="1686537" y="1270380"/>
            <a:ext cx="5896500" cy="1830619"/>
            <a:chOff x="1686537" y="1270380"/>
            <a:chExt cx="5896500" cy="1830619"/>
          </a:xfrm>
        </p:grpSpPr>
        <p:sp>
          <p:nvSpPr>
            <p:cNvPr id="30" name="Rectangle 29"/>
            <p:cNvSpPr/>
            <p:nvPr/>
          </p:nvSpPr>
          <p:spPr bwMode="auto">
            <a:xfrm>
              <a:off x="1803085" y="1670490"/>
              <a:ext cx="488853" cy="1430509"/>
            </a:xfrm>
            <a:prstGeom prst="rect">
              <a:avLst/>
            </a:prstGeom>
            <a:no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FFC000"/>
                </a:solidFill>
                <a:effectLst/>
                <a:uLnTx/>
                <a:uFillTx/>
                <a:latin typeface="Arial" charset="0"/>
                <a:ea typeface="+mn-ea"/>
                <a:cs typeface="+mn-cs"/>
              </a:endParaRPr>
            </a:p>
          </p:txBody>
        </p:sp>
        <p:sp>
          <p:nvSpPr>
            <p:cNvPr id="34" name="Rectangle 33"/>
            <p:cNvSpPr/>
            <p:nvPr/>
          </p:nvSpPr>
          <p:spPr bwMode="auto">
            <a:xfrm>
              <a:off x="6966735" y="1668515"/>
              <a:ext cx="488853" cy="1430509"/>
            </a:xfrm>
            <a:prstGeom prst="rect">
              <a:avLst/>
            </a:prstGeom>
            <a:no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FFC000"/>
                </a:solidFill>
                <a:effectLst/>
                <a:uLnTx/>
                <a:uFillTx/>
                <a:latin typeface="Arial" charset="0"/>
                <a:ea typeface="+mn-ea"/>
                <a:cs typeface="+mn-cs"/>
              </a:endParaRPr>
            </a:p>
          </p:txBody>
        </p:sp>
        <p:sp>
          <p:nvSpPr>
            <p:cNvPr id="35" name="TextBox 34"/>
            <p:cNvSpPr txBox="1"/>
            <p:nvPr/>
          </p:nvSpPr>
          <p:spPr>
            <a:xfrm>
              <a:off x="1686537" y="1283950"/>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C000"/>
                  </a:solidFill>
                  <a:effectLst/>
                  <a:uLnTx/>
                  <a:uFillTx/>
                  <a:latin typeface="Arial" charset="0"/>
                  <a:ea typeface="+mn-ea"/>
                  <a:cs typeface="+mn-cs"/>
                </a:rPr>
                <a:t>④</a:t>
              </a:r>
              <a:endParaRPr kumimoji="0" lang="en-US" sz="2000" b="1" i="0" u="none" strike="noStrike" kern="1200" cap="none" spc="0" normalizeH="0" baseline="0" noProof="0" dirty="0">
                <a:ln>
                  <a:noFill/>
                </a:ln>
                <a:solidFill>
                  <a:srgbClr val="FFC000"/>
                </a:solidFill>
                <a:effectLst/>
                <a:uLnTx/>
                <a:uFillTx/>
                <a:latin typeface="Arial" charset="0"/>
                <a:ea typeface="+mn-ea"/>
                <a:cs typeface="+mn-cs"/>
              </a:endParaRPr>
            </a:p>
          </p:txBody>
        </p:sp>
        <p:sp>
          <p:nvSpPr>
            <p:cNvPr id="36" name="TextBox 35"/>
            <p:cNvSpPr txBox="1"/>
            <p:nvPr/>
          </p:nvSpPr>
          <p:spPr>
            <a:xfrm>
              <a:off x="6839285" y="1270380"/>
              <a:ext cx="74375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C000"/>
                  </a:solidFill>
                  <a:effectLst/>
                  <a:uLnTx/>
                  <a:uFillTx/>
                  <a:latin typeface="Arial" charset="0"/>
                  <a:ea typeface="+mn-ea"/>
                  <a:cs typeface="+mn-cs"/>
                </a:rPr>
                <a:t>④</a:t>
              </a:r>
              <a:endParaRPr kumimoji="0" lang="en-US" sz="2000" b="1" i="0" u="none" strike="noStrike" kern="1200" cap="none" spc="0" normalizeH="0" baseline="0" noProof="0" dirty="0">
                <a:ln>
                  <a:noFill/>
                </a:ln>
                <a:solidFill>
                  <a:srgbClr val="FFC000"/>
                </a:solidFill>
                <a:effectLst/>
                <a:uLnTx/>
                <a:uFillTx/>
                <a:latin typeface="Arial" charset="0"/>
                <a:ea typeface="+mn-ea"/>
                <a:cs typeface="+mn-cs"/>
              </a:endParaRPr>
            </a:p>
          </p:txBody>
        </p:sp>
      </p:grpSp>
      <p:sp>
        <p:nvSpPr>
          <p:cNvPr id="37" name="Rectangle 36"/>
          <p:cNvSpPr/>
          <p:nvPr/>
        </p:nvSpPr>
        <p:spPr>
          <a:xfrm>
            <a:off x="4899289" y="4705512"/>
            <a:ext cx="266130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smtClean="0">
                <a:ln>
                  <a:noFill/>
                </a:ln>
                <a:solidFill>
                  <a:srgbClr val="FFC000"/>
                </a:solidFill>
                <a:effectLst/>
                <a:uLnTx/>
                <a:uFillTx/>
                <a:latin typeface="Arial" charset="0"/>
                <a:ea typeface="+mn-ea"/>
                <a:cs typeface="+mn-cs"/>
              </a:rPr>
              <a:t>④</a:t>
            </a:r>
            <a:r>
              <a:rPr kumimoji="0" lang="zh-CN" altLang="en-US" sz="16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标签序列区域（</a:t>
            </a:r>
            <a:r>
              <a:rPr kumimoji="0" lang="en-US" altLang="zh-CN" sz="1600" b="1" i="0" u="none" strike="noStrike" kern="1200" cap="none" spc="0" normalizeH="0" baseline="0" noProof="0" dirty="0" smtClean="0">
                <a:ln>
                  <a:noFill/>
                </a:ln>
                <a:solidFill>
                  <a:srgbClr val="4D4D4F"/>
                </a:solidFill>
                <a:effectLst/>
                <a:uLnTx/>
                <a:uFillTx/>
                <a:latin typeface="Arial" charset="0"/>
                <a:ea typeface="+mn-ea"/>
                <a:cs typeface="+mn-cs"/>
              </a:rPr>
              <a:t>Index</a:t>
            </a:r>
            <a:r>
              <a:rPr kumimoji="0" lang="zh-CN" altLang="en-US" sz="1600" b="1" i="0" u="none" strike="noStrike" kern="1200" cap="none" spc="0" normalizeH="0" baseline="0" noProof="0" dirty="0" smtClean="0">
                <a:ln>
                  <a:noFill/>
                </a:ln>
                <a:solidFill>
                  <a:srgbClr val="4D4D4F"/>
                </a:solidFill>
                <a:effectLst/>
                <a:uLnTx/>
                <a:uFillTx/>
                <a:latin typeface="Arial" charset="0"/>
                <a:ea typeface="+mn-ea"/>
                <a:cs typeface="+mn-cs"/>
              </a:rPr>
              <a:t>）</a:t>
            </a:r>
            <a:endParaRPr kumimoji="0" lang="en-US" sz="1600" b="1" i="0" u="none" strike="noStrike" kern="1200" cap="none" spc="0" normalizeH="0" baseline="0" noProof="0" dirty="0">
              <a:ln>
                <a:noFill/>
              </a:ln>
              <a:solidFill>
                <a:srgbClr val="4D4D4F"/>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1750718177"/>
      </p:ext>
    </p:extLst>
  </p:cSld>
  <p:clrMapOvr>
    <a:masterClrMapping/>
  </p:clrMapOvr>
  <mc:AlternateContent xmlns:mc="http://schemas.openxmlformats.org/markup-compatibility/2006" xmlns:p14="http://schemas.microsoft.com/office/powerpoint/2010/main">
    <mc:Choice Requires="p14">
      <p:transition p14:dur="0" advTm="48497"/>
    </mc:Choice>
    <mc:Fallback xmlns="">
      <p:transition advTm="48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8"/>
                                        </p:tgtEl>
                                      </p:cBhvr>
                                    </p:animEffect>
                                    <p:anim calcmode="lin" valueType="num">
                                      <p:cBhvr>
                                        <p:cTn id="42" dur="1000"/>
                                        <p:tgtEl>
                                          <p:spTgt spid="8"/>
                                        </p:tgtEl>
                                        <p:attrNameLst>
                                          <p:attrName>ppt_x</p:attrName>
                                        </p:attrNameLst>
                                      </p:cBhvr>
                                      <p:tavLst>
                                        <p:tav tm="0">
                                          <p:val>
                                            <p:strVal val="ppt_x"/>
                                          </p:val>
                                        </p:tav>
                                        <p:tav tm="100000">
                                          <p:val>
                                            <p:strVal val="ppt_x"/>
                                          </p:val>
                                        </p:tav>
                                      </p:tavLst>
                                    </p:anim>
                                    <p:anim calcmode="lin" valueType="num">
                                      <p:cBhvr>
                                        <p:cTn id="43" dur="1000"/>
                                        <p:tgtEl>
                                          <p:spTgt spid="8"/>
                                        </p:tgtEl>
                                        <p:attrNameLst>
                                          <p:attrName>ppt_y</p:attrName>
                                        </p:attrNameLst>
                                      </p:cBhvr>
                                      <p:tavLst>
                                        <p:tav tm="0">
                                          <p:val>
                                            <p:strVal val="ppt_y"/>
                                          </p:val>
                                        </p:tav>
                                        <p:tav tm="100000">
                                          <p:val>
                                            <p:strVal val="ppt_y+.1"/>
                                          </p:val>
                                        </p:tav>
                                      </p:tavLst>
                                    </p:anim>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fade">
                                      <p:cBhvr>
                                        <p:cTn id="49" dur="1000"/>
                                        <p:tgtEl>
                                          <p:spTgt spid="1026"/>
                                        </p:tgtEl>
                                      </p:cBhvr>
                                    </p:animEffect>
                                    <p:anim calcmode="lin" valueType="num">
                                      <p:cBhvr>
                                        <p:cTn id="50" dur="1000" fill="hold"/>
                                        <p:tgtEl>
                                          <p:spTgt spid="1026"/>
                                        </p:tgtEl>
                                        <p:attrNameLst>
                                          <p:attrName>ppt_x</p:attrName>
                                        </p:attrNameLst>
                                      </p:cBhvr>
                                      <p:tavLst>
                                        <p:tav tm="0">
                                          <p:val>
                                            <p:strVal val="#ppt_x"/>
                                          </p:val>
                                        </p:tav>
                                        <p:tav tm="100000">
                                          <p:val>
                                            <p:strVal val="#ppt_x"/>
                                          </p:val>
                                        </p:tav>
                                      </p:tavLst>
                                    </p:anim>
                                    <p:anim calcmode="lin" valueType="num">
                                      <p:cBhvr>
                                        <p:cTn id="5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026"/>
                                        </p:tgtEl>
                                      </p:cBhvr>
                                    </p:animEffect>
                                    <p:anim calcmode="lin" valueType="num">
                                      <p:cBhvr>
                                        <p:cTn id="56" dur="1000"/>
                                        <p:tgtEl>
                                          <p:spTgt spid="1026"/>
                                        </p:tgtEl>
                                        <p:attrNameLst>
                                          <p:attrName>ppt_x</p:attrName>
                                        </p:attrNameLst>
                                      </p:cBhvr>
                                      <p:tavLst>
                                        <p:tav tm="0">
                                          <p:val>
                                            <p:strVal val="ppt_x"/>
                                          </p:val>
                                        </p:tav>
                                        <p:tav tm="100000">
                                          <p:val>
                                            <p:strVal val="ppt_x"/>
                                          </p:val>
                                        </p:tav>
                                      </p:tavLst>
                                    </p:anim>
                                    <p:anim calcmode="lin" valueType="num">
                                      <p:cBhvr>
                                        <p:cTn id="57" dur="1000"/>
                                        <p:tgtEl>
                                          <p:spTgt spid="1026"/>
                                        </p:tgtEl>
                                        <p:attrNameLst>
                                          <p:attrName>ppt_y</p:attrName>
                                        </p:attrNameLst>
                                      </p:cBhvr>
                                      <p:tavLst>
                                        <p:tav tm="0">
                                          <p:val>
                                            <p:strVal val="ppt_y"/>
                                          </p:val>
                                        </p:tav>
                                        <p:tav tm="100000">
                                          <p:val>
                                            <p:strVal val="ppt_y+.1"/>
                                          </p:val>
                                        </p:tav>
                                      </p:tavLst>
                                    </p:anim>
                                    <p:set>
                                      <p:cBhvr>
                                        <p:cTn id="58" dur="1" fill="hold">
                                          <p:stCondLst>
                                            <p:cond delay="999"/>
                                          </p:stCondLst>
                                        </p:cTn>
                                        <p:tgtEl>
                                          <p:spTgt spid="10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r>
              <a:rPr lang="zh-CN" altLang="en-US" smtClean="0">
                <a:effectLst/>
                <a:ea typeface="楷体_GB2312" pitchFamily="49" charset="-122"/>
              </a:rPr>
              <a:t>测序技术</a:t>
            </a:r>
          </a:p>
        </p:txBody>
      </p:sp>
      <p:sp>
        <p:nvSpPr>
          <p:cNvPr id="306179" name="Rectangle 3"/>
          <p:cNvSpPr>
            <a:spLocks noGrp="1" noChangeArrowheads="1"/>
          </p:cNvSpPr>
          <p:nvPr>
            <p:ph type="body" idx="1"/>
          </p:nvPr>
        </p:nvSpPr>
        <p:spPr>
          <a:xfrm>
            <a:off x="1042988" y="1700213"/>
            <a:ext cx="6408737" cy="4525962"/>
          </a:xfrm>
        </p:spPr>
        <p:txBody>
          <a:bodyPr/>
          <a:lstStyle/>
          <a:p>
            <a:pPr eaLnBrk="1" hangingPunct="1">
              <a:defRPr/>
            </a:pPr>
            <a:r>
              <a:rPr lang="zh-CN" altLang="en-US" b="1" smtClean="0">
                <a:latin typeface="楷体_GB2312" pitchFamily="49" charset="-122"/>
                <a:ea typeface="楷体_GB2312" pitchFamily="49" charset="-122"/>
              </a:rPr>
              <a:t>第一代：</a:t>
            </a:r>
            <a:r>
              <a:rPr lang="en-US" altLang="zh-CN" b="1" smtClean="0">
                <a:latin typeface="楷体_GB2312" pitchFamily="49" charset="-122"/>
                <a:ea typeface="楷体_GB2312" pitchFamily="49" charset="-122"/>
              </a:rPr>
              <a:t>sanger</a:t>
            </a:r>
            <a:r>
              <a:rPr lang="zh-CN" altLang="en-US" b="1" smtClean="0">
                <a:latin typeface="楷体_GB2312" pitchFamily="49" charset="-122"/>
                <a:ea typeface="楷体_GB2312" pitchFamily="49" charset="-122"/>
              </a:rPr>
              <a:t>测序 </a:t>
            </a:r>
          </a:p>
          <a:p>
            <a:pPr eaLnBrk="1" hangingPunct="1">
              <a:defRPr/>
            </a:pPr>
            <a:r>
              <a:rPr lang="zh-CN" altLang="en-US" b="1" smtClean="0">
                <a:latin typeface="楷体_GB2312" pitchFamily="49" charset="-122"/>
                <a:ea typeface="楷体_GB2312" pitchFamily="49" charset="-122"/>
              </a:rPr>
              <a:t>第二代：高通量测序（</a:t>
            </a:r>
            <a:r>
              <a:rPr lang="en-US" altLang="zh-CN" b="1" smtClean="0">
                <a:latin typeface="楷体_GB2312" pitchFamily="49" charset="-122"/>
                <a:ea typeface="楷体_GB2312" pitchFamily="49" charset="-122"/>
              </a:rPr>
              <a:t>NGS</a:t>
            </a:r>
            <a:r>
              <a:rPr lang="zh-CN" altLang="en-US" b="1" smtClean="0">
                <a:latin typeface="楷体_GB2312" pitchFamily="49" charset="-122"/>
                <a:ea typeface="楷体_GB2312" pitchFamily="49" charset="-122"/>
              </a:rPr>
              <a:t>） </a:t>
            </a:r>
          </a:p>
          <a:p>
            <a:pPr eaLnBrk="1" hangingPunct="1">
              <a:defRPr/>
            </a:pPr>
            <a:r>
              <a:rPr lang="zh-CN" altLang="en-US" b="1" smtClean="0">
                <a:latin typeface="楷体_GB2312" pitchFamily="49" charset="-122"/>
                <a:ea typeface="楷体_GB2312" pitchFamily="49" charset="-122"/>
              </a:rPr>
              <a:t>第三代：单分子</a:t>
            </a:r>
            <a:r>
              <a:rPr lang="en-US" altLang="zh-CN" b="1" smtClean="0">
                <a:latin typeface="楷体_GB2312" pitchFamily="49" charset="-122"/>
                <a:ea typeface="楷体_GB2312" pitchFamily="49" charset="-122"/>
              </a:rPr>
              <a:t>/</a:t>
            </a:r>
            <a:r>
              <a:rPr lang="zh-CN" altLang="en-US" b="1" smtClean="0">
                <a:latin typeface="楷体_GB2312" pitchFamily="49" charset="-122"/>
                <a:ea typeface="楷体_GB2312" pitchFamily="49" charset="-122"/>
              </a:rPr>
              <a:t>纳米孔测序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194202"/>
            <a:ext cx="8601075" cy="908050"/>
          </a:xfrm>
        </p:spPr>
        <p:txBody>
          <a:bodyPr/>
          <a:lstStyle/>
          <a:p>
            <a:r>
              <a:rPr lang="en-US" dirty="0" smtClean="0"/>
              <a:t>Illumina Sequencing Workflow</a:t>
            </a:r>
            <a:endParaRPr lang="en-US" dirty="0"/>
          </a:p>
        </p:txBody>
      </p:sp>
      <p:grpSp>
        <p:nvGrpSpPr>
          <p:cNvPr id="36" name="Group 35"/>
          <p:cNvGrpSpPr/>
          <p:nvPr/>
        </p:nvGrpSpPr>
        <p:grpSpPr>
          <a:xfrm>
            <a:off x="1570112" y="868855"/>
            <a:ext cx="5745088" cy="1476767"/>
            <a:chOff x="1570112" y="868855"/>
            <a:chExt cx="5745088" cy="1476767"/>
          </a:xfrm>
        </p:grpSpPr>
        <p:pic>
          <p:nvPicPr>
            <p:cNvPr id="20" name="Picture 1"/>
            <p:cNvPicPr>
              <a:picLocks noChangeAspect="1" noChangeArrowheads="1"/>
            </p:cNvPicPr>
            <p:nvPr/>
          </p:nvPicPr>
          <p:blipFill>
            <a:blip r:embed="rId3" cstate="print"/>
            <a:srcRect/>
            <a:stretch>
              <a:fillRect/>
            </a:stretch>
          </p:blipFill>
          <p:spPr bwMode="auto">
            <a:xfrm>
              <a:off x="5899402" y="868855"/>
              <a:ext cx="1034312" cy="1476767"/>
            </a:xfrm>
            <a:prstGeom prst="rect">
              <a:avLst/>
            </a:prstGeom>
            <a:ln>
              <a:noFill/>
            </a:ln>
            <a:effectLst>
              <a:softEdge rad="112500"/>
            </a:effectLst>
          </p:spPr>
        </p:pic>
        <p:grpSp>
          <p:nvGrpSpPr>
            <p:cNvPr id="13325" name="Group 16"/>
            <p:cNvGrpSpPr>
              <a:grpSpLocks/>
            </p:cNvGrpSpPr>
            <p:nvPr/>
          </p:nvGrpSpPr>
          <p:grpSpPr bwMode="auto">
            <a:xfrm>
              <a:off x="1570112" y="1019650"/>
              <a:ext cx="5745088" cy="1294669"/>
              <a:chOff x="1413" y="684"/>
              <a:chExt cx="2745" cy="674"/>
            </a:xfrm>
          </p:grpSpPr>
          <p:sp>
            <p:nvSpPr>
              <p:cNvPr id="18" name="Oval 17"/>
              <p:cNvSpPr/>
              <p:nvPr/>
            </p:nvSpPr>
            <p:spPr bwMode="auto">
              <a:xfrm>
                <a:off x="1413" y="684"/>
                <a:ext cx="178" cy="201"/>
              </a:xfrm>
              <a:prstGeom prst="ellipse">
                <a:avLst/>
              </a:prstGeom>
              <a:solidFill>
                <a:srgbClr val="78A7DA"/>
              </a:solidFill>
              <a:ln w="9525" cap="flat" cmpd="sng" algn="ctr">
                <a:solidFill>
                  <a:srgbClr val="7CA8D4"/>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1</a:t>
                </a:r>
              </a:p>
            </p:txBody>
          </p:sp>
          <p:sp>
            <p:nvSpPr>
              <p:cNvPr id="13335" name="Rounded Rectangle 20"/>
              <p:cNvSpPr>
                <a:spLocks noChangeArrowheads="1"/>
              </p:cNvSpPr>
              <p:nvPr/>
            </p:nvSpPr>
            <p:spPr bwMode="auto">
              <a:xfrm>
                <a:off x="1536" y="815"/>
                <a:ext cx="2622" cy="543"/>
              </a:xfrm>
              <a:prstGeom prst="roundRect">
                <a:avLst>
                  <a:gd name="adj" fmla="val 4875"/>
                </a:avLst>
              </a:prstGeom>
              <a:noFill/>
              <a:ln w="25400" algn="ctr">
                <a:solidFill>
                  <a:srgbClr val="78A7D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8A7DA"/>
                    </a:solidFill>
                    <a:effectLst/>
                    <a:uLnTx/>
                    <a:uFillTx/>
                    <a:latin typeface="Arial" charset="0"/>
                    <a:ea typeface="+mn-ea"/>
                    <a:cs typeface="+mn-cs"/>
                  </a:rPr>
                  <a:t>Library Preparation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B9C98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grpSp>
        <p:grpSp>
          <p:nvGrpSpPr>
            <p:cNvPr id="24" name="Group 18"/>
            <p:cNvGrpSpPr/>
            <p:nvPr/>
          </p:nvGrpSpPr>
          <p:grpSpPr>
            <a:xfrm>
              <a:off x="4341364" y="1386648"/>
              <a:ext cx="972070" cy="779907"/>
              <a:chOff x="4351203" y="21273"/>
              <a:chExt cx="1958156" cy="1257299"/>
            </a:xfrm>
          </p:grpSpPr>
          <p:sp>
            <p:nvSpPr>
              <p:cNvPr id="28" name="Rounded Rectangle 27"/>
              <p:cNvSpPr/>
              <p:nvPr/>
            </p:nvSpPr>
            <p:spPr>
              <a:xfrm>
                <a:off x="4351203" y="21273"/>
                <a:ext cx="1958156" cy="1257299"/>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4"/>
              <p:cNvSpPr/>
              <p:nvPr/>
            </p:nvSpPr>
            <p:spPr>
              <a:xfrm>
                <a:off x="4412579" y="82649"/>
                <a:ext cx="1835404" cy="1134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base"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7" name="Group 36"/>
          <p:cNvGrpSpPr/>
          <p:nvPr/>
        </p:nvGrpSpPr>
        <p:grpSpPr>
          <a:xfrm>
            <a:off x="1553676" y="2360787"/>
            <a:ext cx="5745088" cy="1294669"/>
            <a:chOff x="1553676" y="2360787"/>
            <a:chExt cx="5745088" cy="1294669"/>
          </a:xfrm>
        </p:grpSpPr>
        <p:pic>
          <p:nvPicPr>
            <p:cNvPr id="102407" name="Picture 7" descr="cBot leftish"/>
            <p:cNvPicPr>
              <a:picLocks noChangeAspect="1" noChangeArrowheads="1"/>
            </p:cNvPicPr>
            <p:nvPr/>
          </p:nvPicPr>
          <p:blipFill>
            <a:blip r:embed="rId5" cstate="print"/>
            <a:srcRect/>
            <a:stretch>
              <a:fillRect/>
            </a:stretch>
          </p:blipFill>
          <p:spPr bwMode="auto">
            <a:xfrm>
              <a:off x="4405312" y="2807831"/>
              <a:ext cx="701675" cy="638175"/>
            </a:xfrm>
            <a:prstGeom prst="rect">
              <a:avLst/>
            </a:prstGeom>
            <a:noFill/>
            <a:ln w="9525">
              <a:noFill/>
              <a:miter lim="800000"/>
              <a:headEnd/>
              <a:tailEnd/>
            </a:ln>
          </p:spPr>
        </p:pic>
        <p:sp>
          <p:nvSpPr>
            <p:cNvPr id="13332" name="Text Box 22"/>
            <p:cNvSpPr txBox="1">
              <a:spLocks noChangeArrowheads="1"/>
            </p:cNvSpPr>
            <p:nvPr/>
          </p:nvSpPr>
          <p:spPr bwMode="auto">
            <a:xfrm>
              <a:off x="5568410" y="2653030"/>
              <a:ext cx="1696298" cy="954107"/>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cBot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HiSeq</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 2500-</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Rapid</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1" name="Group 16"/>
            <p:cNvGrpSpPr>
              <a:grpSpLocks/>
            </p:cNvGrpSpPr>
            <p:nvPr/>
          </p:nvGrpSpPr>
          <p:grpSpPr bwMode="auto">
            <a:xfrm>
              <a:off x="1553676" y="2360787"/>
              <a:ext cx="5745088" cy="1294669"/>
              <a:chOff x="1413" y="684"/>
              <a:chExt cx="2745" cy="674"/>
            </a:xfrm>
          </p:grpSpPr>
          <p:sp>
            <p:nvSpPr>
              <p:cNvPr id="22" name="Oval 21"/>
              <p:cNvSpPr/>
              <p:nvPr/>
            </p:nvSpPr>
            <p:spPr bwMode="auto">
              <a:xfrm>
                <a:off x="1413" y="684"/>
                <a:ext cx="178" cy="201"/>
              </a:xfrm>
              <a:prstGeom prst="ellipse">
                <a:avLst/>
              </a:prstGeom>
              <a:solidFill>
                <a:srgbClr val="BAC147"/>
              </a:solidFill>
              <a:ln w="9525" cap="flat" cmpd="sng" algn="ctr">
                <a:solidFill>
                  <a:srgbClr val="B9C980"/>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2</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23"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BAC147"/>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BAC147"/>
                    </a:solidFill>
                    <a:effectLst/>
                    <a:uLnTx/>
                    <a:uFillTx/>
                    <a:latin typeface="Arial" charset="0"/>
                    <a:ea typeface="+mn-ea"/>
                    <a:cs typeface="+mn-cs"/>
                  </a:rPr>
                  <a:t>Cluster Generation</a:t>
                </a:r>
                <a:endParaRPr kumimoji="0" lang="en-US" sz="1600" b="1" i="0" u="none" strike="noStrike" kern="1200" cap="none" spc="0" normalizeH="0" baseline="0" noProof="0" dirty="0">
                  <a:ln>
                    <a:noFill/>
                  </a:ln>
                  <a:solidFill>
                    <a:srgbClr val="BAC147"/>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8" name="Group 37"/>
          <p:cNvGrpSpPr/>
          <p:nvPr/>
        </p:nvGrpSpPr>
        <p:grpSpPr>
          <a:xfrm>
            <a:off x="1562199" y="3691935"/>
            <a:ext cx="5745088" cy="1373033"/>
            <a:chOff x="1562199" y="3691935"/>
            <a:chExt cx="5745088" cy="1373033"/>
          </a:xfrm>
        </p:grpSpPr>
        <p:sp>
          <p:nvSpPr>
            <p:cNvPr id="13330" name="Text Box 22"/>
            <p:cNvSpPr txBox="1">
              <a:spLocks noChangeArrowheads="1"/>
            </p:cNvSpPr>
            <p:nvPr/>
          </p:nvSpPr>
          <p:spPr bwMode="auto">
            <a:xfrm>
              <a:off x="5811259" y="3895417"/>
              <a:ext cx="1302059" cy="116955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HiScan SQ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GA IIx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0" name="Group 16"/>
            <p:cNvGrpSpPr>
              <a:grpSpLocks/>
            </p:cNvGrpSpPr>
            <p:nvPr/>
          </p:nvGrpSpPr>
          <p:grpSpPr bwMode="auto">
            <a:xfrm>
              <a:off x="1562199" y="3691935"/>
              <a:ext cx="5745088" cy="1294669"/>
              <a:chOff x="1413" y="684"/>
              <a:chExt cx="2745" cy="674"/>
            </a:xfrm>
          </p:grpSpPr>
          <p:sp>
            <p:nvSpPr>
              <p:cNvPr id="31" name="Oval 30"/>
              <p:cNvSpPr/>
              <p:nvPr/>
            </p:nvSpPr>
            <p:spPr bwMode="auto">
              <a:xfrm>
                <a:off x="1413" y="684"/>
                <a:ext cx="178" cy="201"/>
              </a:xfrm>
              <a:prstGeom prst="ellipse">
                <a:avLst/>
              </a:prstGeom>
              <a:solidFill>
                <a:srgbClr val="AD73AC"/>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3</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2"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AD73AC"/>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AD73AC"/>
                    </a:solidFill>
                    <a:effectLst/>
                    <a:uLnTx/>
                    <a:uFillTx/>
                    <a:latin typeface="Arial" charset="0"/>
                    <a:ea typeface="+mn-ea"/>
                    <a:cs typeface="+mn-cs"/>
                  </a:rPr>
                  <a:t>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 name="Group 2"/>
          <p:cNvGrpSpPr/>
          <p:nvPr/>
        </p:nvGrpSpPr>
        <p:grpSpPr>
          <a:xfrm>
            <a:off x="1560220" y="4996223"/>
            <a:ext cx="5745088" cy="1575073"/>
            <a:chOff x="1560220" y="4996223"/>
            <a:chExt cx="5745088" cy="1575073"/>
          </a:xfrm>
        </p:grpSpPr>
        <p:sp>
          <p:nvSpPr>
            <p:cNvPr id="13317" name="Rounded Rectangle 28"/>
            <p:cNvSpPr>
              <a:spLocks noChangeArrowheads="1"/>
            </p:cNvSpPr>
            <p:nvPr/>
          </p:nvSpPr>
          <p:spPr bwMode="auto">
            <a:xfrm>
              <a:off x="4387661" y="5420129"/>
              <a:ext cx="879475" cy="714375"/>
            </a:xfrm>
            <a:prstGeom prst="roundRect">
              <a:avLst>
                <a:gd name="adj" fmla="val 13736"/>
              </a:avLst>
            </a:prstGeom>
            <a:blipFill dpi="0" rotWithShape="1">
              <a:blip r:embed="rId6" cstate="print"/>
              <a:srcRect/>
              <a:stretch>
                <a:fillRect/>
              </a:stretch>
            </a:blipFill>
            <a:ln w="9525" algn="ctr">
              <a:solidFill>
                <a:schemeClr val="bg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3" name="Group 16"/>
            <p:cNvGrpSpPr>
              <a:grpSpLocks/>
            </p:cNvGrpSpPr>
            <p:nvPr/>
          </p:nvGrpSpPr>
          <p:grpSpPr bwMode="auto">
            <a:xfrm>
              <a:off x="1560220" y="4996223"/>
              <a:ext cx="5745088" cy="1294669"/>
              <a:chOff x="1413" y="684"/>
              <a:chExt cx="2745" cy="674"/>
            </a:xfrm>
          </p:grpSpPr>
          <p:sp>
            <p:nvSpPr>
              <p:cNvPr id="34" name="Oval 33"/>
              <p:cNvSpPr/>
              <p:nvPr/>
            </p:nvSpPr>
            <p:spPr bwMode="auto">
              <a:xfrm>
                <a:off x="1413" y="684"/>
                <a:ext cx="178" cy="201"/>
              </a:xfrm>
              <a:prstGeom prst="ellipse">
                <a:avLst/>
              </a:prstGeom>
              <a:solidFill>
                <a:srgbClr val="FFB441"/>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4</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5"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FFB441"/>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B441"/>
                    </a:solidFill>
                    <a:effectLst/>
                    <a:uLnTx/>
                    <a:uFillTx/>
                    <a:latin typeface="Arial" charset="0"/>
                    <a:ea typeface="+mn-ea"/>
                    <a:cs typeface="+mn-cs"/>
                  </a:rPr>
                  <a:t>Data Analysis</a:t>
                </a:r>
                <a:endParaRPr kumimoji="0" lang="en-US" sz="1600" b="1" i="0" u="none" strike="noStrike" kern="1200" cap="none" spc="0" normalizeH="0" baseline="0" noProof="0" dirty="0">
                  <a:ln>
                    <a:noFill/>
                  </a:ln>
                  <a:solidFill>
                    <a:srgbClr val="FFB441"/>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sp>
          <p:nvSpPr>
            <p:cNvPr id="40" name="Text Box 22"/>
            <p:cNvSpPr txBox="1">
              <a:spLocks noChangeArrowheads="1"/>
            </p:cNvSpPr>
            <p:nvPr/>
          </p:nvSpPr>
          <p:spPr bwMode="auto">
            <a:xfrm>
              <a:off x="5936503" y="5247857"/>
              <a:ext cx="1302059" cy="1323439"/>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CASAVA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MSR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BaseSpace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pic>
        <p:nvPicPr>
          <p:cNvPr id="1028" name="Picture 4" descr="C:\Users\tmalek\Desktop\hiseq_2000-_th[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79" y="4030531"/>
            <a:ext cx="1064700" cy="92274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bwMode="auto">
          <a:xfrm>
            <a:off x="217572" y="52077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Arial"/>
                <a:ea typeface="+mj-ea"/>
                <a:cs typeface="+mj-cs"/>
              </a:rPr>
              <a:t>Illumina</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测序流程</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41" name="Title 1"/>
          <p:cNvSpPr txBox="1">
            <a:spLocks/>
          </p:cNvSpPr>
          <p:nvPr/>
        </p:nvSpPr>
        <p:spPr bwMode="auto">
          <a:xfrm>
            <a:off x="1827030" y="15446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78A7DA"/>
                </a:solidFill>
                <a:effectLst/>
                <a:uLnTx/>
                <a:uFillTx/>
                <a:latin typeface="Arial"/>
                <a:ea typeface="+mj-ea"/>
                <a:cs typeface="+mj-cs"/>
              </a:rPr>
              <a:t>文库制备</a:t>
            </a:r>
            <a:endParaRPr kumimoji="0" lang="en-US" sz="1600" b="1" i="0" u="none" strike="noStrike" kern="0" cap="none" spc="0" normalizeH="0" baseline="0" noProof="0" dirty="0">
              <a:ln>
                <a:noFill/>
              </a:ln>
              <a:solidFill>
                <a:srgbClr val="78A7DA"/>
              </a:solidFill>
              <a:effectLst/>
              <a:uLnTx/>
              <a:uFillTx/>
              <a:latin typeface="Arial"/>
              <a:ea typeface="+mj-ea"/>
              <a:cs typeface="+mj-cs"/>
            </a:endParaRPr>
          </a:p>
        </p:txBody>
      </p:sp>
      <p:sp>
        <p:nvSpPr>
          <p:cNvPr id="42" name="Title 1"/>
          <p:cNvSpPr txBox="1">
            <a:spLocks/>
          </p:cNvSpPr>
          <p:nvPr/>
        </p:nvSpPr>
        <p:spPr bwMode="auto">
          <a:xfrm>
            <a:off x="1834290" y="297431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BAC147"/>
                </a:solidFill>
                <a:effectLst/>
                <a:uLnTx/>
                <a:uFillTx/>
                <a:latin typeface="Arial"/>
                <a:ea typeface="+mj-ea"/>
                <a:cs typeface="+mj-cs"/>
              </a:rPr>
              <a:t>簇生成</a:t>
            </a:r>
            <a:endParaRPr kumimoji="0" lang="en-US" sz="1600" b="1" i="0" u="none" strike="noStrike" kern="0" cap="none" spc="0" normalizeH="0" baseline="0" noProof="0" dirty="0">
              <a:ln>
                <a:noFill/>
              </a:ln>
              <a:solidFill>
                <a:srgbClr val="BAC147"/>
              </a:solidFill>
              <a:effectLst/>
              <a:uLnTx/>
              <a:uFillTx/>
              <a:latin typeface="Arial"/>
              <a:ea typeface="+mj-ea"/>
              <a:cs typeface="+mj-cs"/>
            </a:endParaRPr>
          </a:p>
        </p:txBody>
      </p:sp>
      <p:sp>
        <p:nvSpPr>
          <p:cNvPr id="43" name="Title 1"/>
          <p:cNvSpPr txBox="1">
            <a:spLocks/>
          </p:cNvSpPr>
          <p:nvPr/>
        </p:nvSpPr>
        <p:spPr bwMode="auto">
          <a:xfrm>
            <a:off x="1841550" y="430235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AD73AC"/>
                </a:solidFill>
                <a:effectLst/>
                <a:uLnTx/>
                <a:uFillTx/>
                <a:latin typeface="Arial"/>
                <a:ea typeface="+mj-ea"/>
                <a:cs typeface="+mj-cs"/>
              </a:rPr>
              <a:t>测序</a:t>
            </a:r>
            <a:endParaRPr kumimoji="0" lang="en-US" sz="1600" b="1" i="0" u="none" strike="noStrike" kern="0" cap="none" spc="0" normalizeH="0" baseline="0" noProof="0" dirty="0">
              <a:ln>
                <a:noFill/>
              </a:ln>
              <a:solidFill>
                <a:srgbClr val="AD73AC"/>
              </a:solidFill>
              <a:effectLst/>
              <a:uLnTx/>
              <a:uFillTx/>
              <a:latin typeface="Arial"/>
              <a:ea typeface="+mj-ea"/>
              <a:cs typeface="+mj-cs"/>
            </a:endParaRPr>
          </a:p>
        </p:txBody>
      </p:sp>
      <p:sp>
        <p:nvSpPr>
          <p:cNvPr id="44" name="Title 1"/>
          <p:cNvSpPr txBox="1">
            <a:spLocks/>
          </p:cNvSpPr>
          <p:nvPr/>
        </p:nvSpPr>
        <p:spPr bwMode="auto">
          <a:xfrm>
            <a:off x="1848810" y="560135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FFB441"/>
                </a:solidFill>
                <a:effectLst/>
                <a:uLnTx/>
                <a:uFillTx/>
                <a:latin typeface="Arial"/>
                <a:ea typeface="+mj-ea"/>
                <a:cs typeface="+mj-cs"/>
              </a:rPr>
              <a:t>数据分析</a:t>
            </a:r>
            <a:endParaRPr kumimoji="0" lang="en-US" sz="1600" b="1" i="0" u="none" strike="noStrike" kern="0" cap="none" spc="0" normalizeH="0" baseline="0" noProof="0" dirty="0">
              <a:ln>
                <a:noFill/>
              </a:ln>
              <a:solidFill>
                <a:srgbClr val="FFB441"/>
              </a:solidFill>
              <a:effectLst/>
              <a:uLnTx/>
              <a:uFillTx/>
              <a:latin typeface="Arial"/>
              <a:ea typeface="+mj-ea"/>
              <a:cs typeface="+mj-cs"/>
            </a:endParaRPr>
          </a:p>
        </p:txBody>
      </p:sp>
      <p:sp>
        <p:nvSpPr>
          <p:cNvPr id="45" name="Rectangle 33"/>
          <p:cNvSpPr>
            <a:spLocks noChangeArrowheads="1"/>
          </p:cNvSpPr>
          <p:nvPr/>
        </p:nvSpPr>
        <p:spPr bwMode="auto">
          <a:xfrm>
            <a:off x="0" y="1018881"/>
            <a:ext cx="9144000" cy="1318967"/>
          </a:xfrm>
          <a:prstGeom prst="rect">
            <a:avLst/>
          </a:prstGeom>
          <a:solidFill>
            <a:schemeClr val="bg1">
              <a:lumMod val="95000"/>
              <a:alpha val="55000"/>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46" name="Rectangle 33"/>
          <p:cNvSpPr>
            <a:spLocks noChangeArrowheads="1"/>
          </p:cNvSpPr>
          <p:nvPr/>
        </p:nvSpPr>
        <p:spPr bwMode="auto">
          <a:xfrm>
            <a:off x="2606" y="3678661"/>
            <a:ext cx="9144000" cy="2868885"/>
          </a:xfrm>
          <a:prstGeom prst="rect">
            <a:avLst/>
          </a:prstGeom>
          <a:solidFill>
            <a:schemeClr val="bg1">
              <a:lumMod val="95000"/>
              <a:alpha val="55000"/>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3547970348"/>
      </p:ext>
    </p:extLst>
  </p:cSld>
  <p:clrMapOvr>
    <a:masterClrMapping/>
  </p:clrMapOvr>
  <mc:AlternateContent xmlns:mc="http://schemas.openxmlformats.org/markup-compatibility/2006" xmlns:p14="http://schemas.microsoft.com/office/powerpoint/2010/main">
    <mc:Choice Requires="p14">
      <p:transition p14:dur="0" advTm="14948"/>
    </mc:Choice>
    <mc:Fallback xmlns="">
      <p:transition advTm="1494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Delay 26"/>
          <p:cNvSpPr/>
          <p:nvPr/>
        </p:nvSpPr>
        <p:spPr bwMode="auto">
          <a:xfrm>
            <a:off x="0" y="1447570"/>
            <a:ext cx="928688" cy="385445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 name="Title 1"/>
          <p:cNvSpPr>
            <a:spLocks noGrp="1"/>
          </p:cNvSpPr>
          <p:nvPr>
            <p:ph type="title"/>
          </p:nvPr>
        </p:nvSpPr>
        <p:spPr/>
        <p:txBody>
          <a:bodyPr/>
          <a:lstStyle/>
          <a:p>
            <a:r>
              <a:rPr lang="en-US" dirty="0" smtClean="0"/>
              <a:t>What is a Flow Cell?</a:t>
            </a:r>
            <a:endParaRPr lang="en-US"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895" r="4925"/>
          <a:stretch/>
        </p:blipFill>
        <p:spPr>
          <a:xfrm>
            <a:off x="3474720" y="2787649"/>
            <a:ext cx="5212080" cy="3546440"/>
          </a:xfrm>
          <a:prstGeom prst="rect">
            <a:avLst/>
          </a:prstGeom>
        </p:spPr>
      </p:pic>
      <p:sp>
        <p:nvSpPr>
          <p:cNvPr id="17" name="Rounded Rectangle 16"/>
          <p:cNvSpPr/>
          <p:nvPr/>
        </p:nvSpPr>
        <p:spPr bwMode="auto">
          <a:xfrm>
            <a:off x="-175399" y="2746149"/>
            <a:ext cx="3490099"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0" name="Rounded Rectangle 19"/>
          <p:cNvSpPr/>
          <p:nvPr/>
        </p:nvSpPr>
        <p:spPr bwMode="auto">
          <a:xfrm>
            <a:off x="-175399" y="3860781"/>
            <a:ext cx="3490099" cy="1248248"/>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1" name="TextBox 20"/>
          <p:cNvSpPr txBox="1"/>
          <p:nvPr/>
        </p:nvSpPr>
        <p:spPr>
          <a:xfrm>
            <a:off x="18288" y="3791973"/>
            <a:ext cx="3349531"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Each lane is randomly coated with </a:t>
            </a:r>
            <a:r>
              <a:rPr kumimoji="0" lang="en-US" sz="1600" b="0" i="0" u="none" strike="noStrike" kern="1200" cap="none" spc="0" normalizeH="0" baseline="0" noProof="0" dirty="0">
                <a:ln>
                  <a:noFill/>
                </a:ln>
                <a:solidFill>
                  <a:srgbClr val="FFFFFF"/>
                </a:solidFill>
                <a:uLnTx/>
                <a:uFillTx/>
                <a:latin typeface="Arial" charset="0"/>
                <a:ea typeface="+mn-ea"/>
                <a:cs typeface="+mn-cs"/>
              </a:rPr>
              <a:t>a lawn of </a:t>
            </a:r>
            <a:r>
              <a:rPr kumimoji="0" lang="en-US" sz="1600" b="0" i="0" u="none" strike="noStrike" kern="1200" cap="none" spc="0" normalizeH="0" baseline="0" noProof="0" dirty="0" smtClean="0">
                <a:ln>
                  <a:noFill/>
                </a:ln>
                <a:solidFill>
                  <a:srgbClr val="FFFFFF"/>
                </a:solidFill>
                <a:uLnTx/>
                <a:uFillTx/>
                <a:latin typeface="Arial" charset="0"/>
                <a:ea typeface="+mn-ea"/>
                <a:cs typeface="+mn-cs"/>
              </a:rPr>
              <a:t>oligos that are complementary to library adapters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uLnTx/>
                <a:uFillTx/>
                <a:latin typeface="Arial" charset="0"/>
                <a:ea typeface="+mn-ea"/>
                <a:cs typeface="+mn-cs"/>
              </a:rPr>
              <a:t>每</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条通道中都随机植入了能与文库接头互补结合的大量短</a:t>
            </a:r>
            <a:r>
              <a:rPr kumimoji="0" lang="en-US" altLang="zh-CN" sz="1600" b="0"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片段</a:t>
            </a:r>
            <a:endParaRPr kumimoji="0" lang="en-US" sz="1600" b="0" i="0" u="none" strike="noStrike" kern="1200" cap="none" spc="0" normalizeH="0" baseline="0" noProof="0" dirty="0">
              <a:ln>
                <a:noFill/>
              </a:ln>
              <a:solidFill>
                <a:srgbClr val="FF0000"/>
              </a:solidFill>
              <a:uLnTx/>
              <a:uFillTx/>
              <a:latin typeface="Arial" charset="0"/>
              <a:ea typeface="+mn-ea"/>
              <a:cs typeface="+mn-cs"/>
            </a:endParaRPr>
          </a:p>
        </p:txBody>
      </p:sp>
      <p:pic>
        <p:nvPicPr>
          <p:cNvPr id="35" name="Picture 34"/>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4922454" y="351358"/>
            <a:ext cx="3130843" cy="2238882"/>
          </a:xfrm>
          <a:prstGeom prst="rect">
            <a:avLst/>
          </a:prstGeom>
          <a:noFill/>
          <a:ln w="9525">
            <a:noFill/>
            <a:miter lim="800000"/>
            <a:headEnd/>
            <a:tailEnd/>
          </a:ln>
          <a:effectLst>
            <a:outerShdw blurRad="76200" dir="18900000" sy="23000" kx="-1200000" algn="bl" rotWithShape="0">
              <a:prstClr val="black">
                <a:alpha val="20000"/>
              </a:prstClr>
            </a:outerShdw>
          </a:effectLst>
        </p:spPr>
      </p:pic>
      <p:cxnSp>
        <p:nvCxnSpPr>
          <p:cNvPr id="23" name="Straight Connector 22"/>
          <p:cNvCxnSpPr/>
          <p:nvPr/>
        </p:nvCxnSpPr>
        <p:spPr bwMode="auto">
          <a:xfrm flipH="1">
            <a:off x="3857105" y="1470799"/>
            <a:ext cx="2793077" cy="1948414"/>
          </a:xfrm>
          <a:prstGeom prst="line">
            <a:avLst/>
          </a:prstGeom>
          <a:noFill/>
          <a:ln w="12700" cap="flat" cmpd="sng" algn="ctr">
            <a:solidFill>
              <a:srgbClr val="FFB441"/>
            </a:solidFill>
            <a:prstDash val="solid"/>
            <a:round/>
            <a:headEnd type="none" w="med" len="med"/>
            <a:tailEnd type="none" w="med" len="med"/>
          </a:ln>
          <a:effectLst/>
        </p:spPr>
      </p:cxnSp>
      <p:cxnSp>
        <p:nvCxnSpPr>
          <p:cNvPr id="26" name="Straight Connector 25"/>
          <p:cNvCxnSpPr/>
          <p:nvPr/>
        </p:nvCxnSpPr>
        <p:spPr bwMode="auto">
          <a:xfrm>
            <a:off x="6799810" y="1504049"/>
            <a:ext cx="1856411" cy="1510490"/>
          </a:xfrm>
          <a:prstGeom prst="line">
            <a:avLst/>
          </a:prstGeom>
          <a:noFill/>
          <a:ln w="12700" cap="flat" cmpd="sng" algn="ctr">
            <a:solidFill>
              <a:srgbClr val="FFB441"/>
            </a:solidFill>
            <a:prstDash val="solid"/>
            <a:round/>
            <a:headEnd type="none" w="med" len="med"/>
            <a:tailEnd type="none" w="med" len="med"/>
          </a:ln>
          <a:effectLst/>
        </p:spPr>
      </p:cxnSp>
      <p:grpSp>
        <p:nvGrpSpPr>
          <p:cNvPr id="22" name="Group 21"/>
          <p:cNvGrpSpPr/>
          <p:nvPr/>
        </p:nvGrpSpPr>
        <p:grpSpPr>
          <a:xfrm>
            <a:off x="-175399" y="1634900"/>
            <a:ext cx="3527797" cy="1942246"/>
            <a:chOff x="-100012" y="1819274"/>
            <a:chExt cx="2509998" cy="1942246"/>
          </a:xfrm>
        </p:grpSpPr>
        <p:sp>
          <p:nvSpPr>
            <p:cNvPr id="24" name="Rounded Rectangle 23"/>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5" name="TextBox 24"/>
            <p:cNvSpPr txBox="1"/>
            <p:nvPr/>
          </p:nvSpPr>
          <p:spPr>
            <a:xfrm>
              <a:off x="26823" y="2930523"/>
              <a:ext cx="238316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Cluster generation occurs on a flow cell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簇生成在流动槽（</a:t>
              </a:r>
              <a:r>
                <a:rPr kumimoji="0" lang="en-US" sz="1600" b="0" i="0" u="none" strike="noStrike" kern="1200" cap="none" spc="0" normalizeH="0" baseline="0" noProof="0" dirty="0" smtClean="0">
                  <a:ln>
                    <a:noFill/>
                  </a:ln>
                  <a:solidFill>
                    <a:srgbClr val="FF0000"/>
                  </a:solidFill>
                  <a:uLnTx/>
                  <a:uFillTx/>
                  <a:latin typeface="Arial" charset="0"/>
                  <a:ea typeface="+mn-ea"/>
                  <a:cs typeface="+mn-cs"/>
                </a:rPr>
                <a:t>flow cell</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）上完成</a:t>
              </a:r>
              <a:endParaRPr kumimoji="0" lang="en-US" sz="1600" b="0" i="0" u="none" strike="noStrike" kern="1200" cap="none" spc="0" normalizeH="0" baseline="0" noProof="0" dirty="0" smtClean="0">
                <a:ln>
                  <a:noFill/>
                </a:ln>
                <a:solidFill>
                  <a:srgbClr val="FF0000"/>
                </a:solidFill>
                <a:uLnTx/>
                <a:uFillTx/>
                <a:latin typeface="Arial" charset="0"/>
                <a:ea typeface="+mn-ea"/>
                <a:cs typeface="+mn-cs"/>
              </a:endParaRPr>
            </a:p>
          </p:txBody>
        </p:sp>
      </p:grpSp>
      <p:sp>
        <p:nvSpPr>
          <p:cNvPr id="15" name="Title 1"/>
          <p:cNvSpPr txBox="1">
            <a:spLocks/>
          </p:cNvSpPr>
          <p:nvPr/>
        </p:nvSpPr>
        <p:spPr bwMode="auto">
          <a:xfrm>
            <a:off x="217572" y="5352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流动槽</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Flow Cell)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是什么</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18" name="TextBox 17"/>
          <p:cNvSpPr txBox="1"/>
          <p:nvPr/>
        </p:nvSpPr>
        <p:spPr>
          <a:xfrm>
            <a:off x="0" y="1614009"/>
            <a:ext cx="334953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A flow cell is a thick glass slide with channels or lanes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uLnTx/>
                <a:uFillTx/>
                <a:latin typeface="Arial" charset="0"/>
                <a:ea typeface="+mn-ea"/>
                <a:cs typeface="+mn-cs"/>
              </a:rPr>
              <a:t>一种含</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有通道的厚</a:t>
            </a:r>
            <a:r>
              <a:rPr kumimoji="0" lang="zh-CN" altLang="en-US" sz="1600" b="0" i="0" u="none" strike="noStrike" kern="1200" cap="none" spc="0" normalizeH="0" baseline="0" noProof="0" dirty="0">
                <a:ln>
                  <a:noFill/>
                </a:ln>
                <a:solidFill>
                  <a:srgbClr val="FF0000"/>
                </a:solidFill>
                <a:uLnTx/>
                <a:uFillTx/>
                <a:latin typeface="Arial" charset="0"/>
                <a:ea typeface="+mn-ea"/>
                <a:cs typeface="+mn-cs"/>
              </a:rPr>
              <a:t>玻</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璃片</a:t>
            </a:r>
            <a:endParaRPr kumimoji="0" lang="en-US" sz="1600" b="0" i="0" u="none" strike="noStrike" kern="1200" cap="none" spc="0" normalizeH="0" baseline="0" noProof="0" dirty="0" smtClean="0">
              <a:ln>
                <a:noFill/>
              </a:ln>
              <a:solidFill>
                <a:srgbClr val="FF0000"/>
              </a:solidFill>
              <a:uLnTx/>
              <a:uFillTx/>
              <a:latin typeface="Arial" charset="0"/>
              <a:ea typeface="+mn-ea"/>
              <a:cs typeface="+mn-cs"/>
            </a:endParaRPr>
          </a:p>
        </p:txBody>
      </p:sp>
    </p:spTree>
    <p:extLst>
      <p:ext uri="{BB962C8B-B14F-4D97-AF65-F5344CB8AC3E}">
        <p14:creationId xmlns:p14="http://schemas.microsoft.com/office/powerpoint/2010/main" val="2303559776"/>
      </p:ext>
    </p:extLst>
  </p:cSld>
  <p:clrMapOvr>
    <a:masterClrMapping/>
  </p:clrMapOvr>
  <p:transition spd="med" advTm="2625">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520162" y="892629"/>
            <a:ext cx="8057781" cy="1894114"/>
          </a:xfrm>
          <a:prstGeom prst="roundRect">
            <a:avLst/>
          </a:prstGeom>
          <a:solidFill>
            <a:schemeClr val="bg1">
              <a:lumMod val="8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7653" name="Rectangle 10"/>
          <p:cNvSpPr>
            <a:spLocks noGrp="1" noChangeArrowheads="1"/>
          </p:cNvSpPr>
          <p:nvPr>
            <p:ph type="title"/>
          </p:nvPr>
        </p:nvSpPr>
        <p:spPr/>
        <p:txBody>
          <a:bodyPr/>
          <a:lstStyle/>
          <a:p>
            <a:r>
              <a:rPr lang="zh-CN" altLang="en-US" dirty="0"/>
              <a:t>簇生成</a:t>
            </a:r>
            <a:endParaRPr lang="en-US" dirty="0" smtClean="0"/>
          </a:p>
        </p:txBody>
      </p:sp>
      <p:grpSp>
        <p:nvGrpSpPr>
          <p:cNvPr id="44" name="Group 43"/>
          <p:cNvGrpSpPr/>
          <p:nvPr/>
        </p:nvGrpSpPr>
        <p:grpSpPr>
          <a:xfrm>
            <a:off x="2162367" y="952157"/>
            <a:ext cx="1139825" cy="1700212"/>
            <a:chOff x="-6807462" y="1387586"/>
            <a:chExt cx="1139825" cy="1700212"/>
          </a:xfrm>
          <a:effectLst>
            <a:outerShdw blurRad="63500" sx="102000" sy="102000" algn="ctr" rotWithShape="0">
              <a:prstClr val="black">
                <a:alpha val="40000"/>
              </a:prstClr>
            </a:outerShdw>
          </a:effectLst>
        </p:grpSpPr>
        <p:sp>
          <p:nvSpPr>
            <p:cNvPr id="27651" name="Oval 29"/>
            <p:cNvSpPr>
              <a:spLocks noChangeArrowheads="1"/>
            </p:cNvSpPr>
            <p:nvPr/>
          </p:nvSpPr>
          <p:spPr bwMode="auto">
            <a:xfrm>
              <a:off x="-6807462" y="2409936"/>
              <a:ext cx="1139825" cy="677862"/>
            </a:xfrm>
            <a:prstGeom prst="ellipse">
              <a:avLst/>
            </a:prstGeom>
            <a:solidFill>
              <a:srgbClr val="CDDEEF"/>
            </a:solidFill>
            <a:ln w="9525" algn="ctr">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55" name="Line 12"/>
            <p:cNvSpPr>
              <a:spLocks noChangeShapeType="1"/>
            </p:cNvSpPr>
            <p:nvPr/>
          </p:nvSpPr>
          <p:spPr bwMode="auto">
            <a:xfrm flipV="1">
              <a:off x="-6228024" y="1387586"/>
              <a:ext cx="0" cy="1270000"/>
            </a:xfrm>
            <a:prstGeom prst="line">
              <a:avLst/>
            </a:prstGeom>
            <a:noFill/>
            <a:ln w="31750">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grpSp>
        <p:nvGrpSpPr>
          <p:cNvPr id="48" name="Group 47"/>
          <p:cNvGrpSpPr/>
          <p:nvPr/>
        </p:nvGrpSpPr>
        <p:grpSpPr>
          <a:xfrm>
            <a:off x="5571635" y="912698"/>
            <a:ext cx="1139825" cy="1762125"/>
            <a:chOff x="-5183449" y="1282811"/>
            <a:chExt cx="1139825" cy="1762125"/>
          </a:xfrm>
          <a:effectLst>
            <a:outerShdw blurRad="63500" sx="102000" sy="102000" algn="ctr" rotWithShape="0">
              <a:prstClr val="black">
                <a:alpha val="40000"/>
              </a:prstClr>
            </a:outerShdw>
          </a:effectLst>
        </p:grpSpPr>
        <p:sp>
          <p:nvSpPr>
            <p:cNvPr id="27652" name="Oval 28"/>
            <p:cNvSpPr>
              <a:spLocks noChangeArrowheads="1"/>
            </p:cNvSpPr>
            <p:nvPr/>
          </p:nvSpPr>
          <p:spPr bwMode="auto">
            <a:xfrm>
              <a:off x="-5183449" y="2367073"/>
              <a:ext cx="1139825" cy="677863"/>
            </a:xfrm>
            <a:prstGeom prst="ellipse">
              <a:avLst/>
            </a:prstGeom>
            <a:solidFill>
              <a:srgbClr val="CDDEEF"/>
            </a:solidFill>
            <a:ln w="9525" algn="ctr">
              <a:solidFill>
                <a:schemeClr val="bg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57" name="Line 14"/>
            <p:cNvSpPr>
              <a:spLocks noChangeShapeType="1"/>
            </p:cNvSpPr>
            <p:nvPr/>
          </p:nvSpPr>
          <p:spPr bwMode="auto">
            <a:xfrm flipV="1">
              <a:off x="-4881824" y="1333611"/>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58" name="Line 15"/>
            <p:cNvSpPr>
              <a:spLocks noChangeShapeType="1"/>
            </p:cNvSpPr>
            <p:nvPr/>
          </p:nvSpPr>
          <p:spPr bwMode="auto">
            <a:xfrm flipV="1">
              <a:off x="-4719899" y="1324086"/>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59" name="Line 16"/>
            <p:cNvSpPr>
              <a:spLocks noChangeShapeType="1"/>
            </p:cNvSpPr>
            <p:nvPr/>
          </p:nvSpPr>
          <p:spPr bwMode="auto">
            <a:xfrm flipV="1">
              <a:off x="-4643699" y="1420923"/>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60" name="Line 17"/>
            <p:cNvSpPr>
              <a:spLocks noChangeShapeType="1"/>
            </p:cNvSpPr>
            <p:nvPr/>
          </p:nvSpPr>
          <p:spPr bwMode="auto">
            <a:xfrm flipV="1">
              <a:off x="-4523049" y="1357423"/>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61" name="Line 18"/>
            <p:cNvSpPr>
              <a:spLocks noChangeShapeType="1"/>
            </p:cNvSpPr>
            <p:nvPr/>
          </p:nvSpPr>
          <p:spPr bwMode="auto">
            <a:xfrm flipV="1">
              <a:off x="-4577024" y="1368536"/>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62" name="Line 19"/>
            <p:cNvSpPr>
              <a:spLocks noChangeShapeType="1"/>
            </p:cNvSpPr>
            <p:nvPr/>
          </p:nvSpPr>
          <p:spPr bwMode="auto">
            <a:xfrm flipV="1">
              <a:off x="-4804037" y="1282811"/>
              <a:ext cx="0" cy="12700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7663" name="Group 26"/>
            <p:cNvGrpSpPr>
              <a:grpSpLocks/>
            </p:cNvGrpSpPr>
            <p:nvPr/>
          </p:nvGrpSpPr>
          <p:grpSpPr bwMode="auto">
            <a:xfrm>
              <a:off x="-4769112" y="1411398"/>
              <a:ext cx="433388" cy="1473200"/>
              <a:chOff x="1194" y="2814"/>
              <a:chExt cx="226" cy="887"/>
            </a:xfrm>
          </p:grpSpPr>
          <p:sp>
            <p:nvSpPr>
              <p:cNvPr id="27680" name="Line 20"/>
              <p:cNvSpPr>
                <a:spLocks noChangeShapeType="1"/>
              </p:cNvSpPr>
              <p:nvPr/>
            </p:nvSpPr>
            <p:spPr bwMode="auto">
              <a:xfrm flipV="1">
                <a:off x="1194" y="2846"/>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81" name="Line 21"/>
              <p:cNvSpPr>
                <a:spLocks noChangeShapeType="1"/>
              </p:cNvSpPr>
              <p:nvPr/>
            </p:nvSpPr>
            <p:spPr bwMode="auto">
              <a:xfrm flipV="1">
                <a:off x="1296" y="2840"/>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82" name="Line 22"/>
              <p:cNvSpPr>
                <a:spLocks noChangeShapeType="1"/>
              </p:cNvSpPr>
              <p:nvPr/>
            </p:nvSpPr>
            <p:spPr bwMode="auto">
              <a:xfrm flipV="1">
                <a:off x="1344" y="2901"/>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83" name="Line 23"/>
              <p:cNvSpPr>
                <a:spLocks noChangeShapeType="1"/>
              </p:cNvSpPr>
              <p:nvPr/>
            </p:nvSpPr>
            <p:spPr bwMode="auto">
              <a:xfrm flipV="1">
                <a:off x="1420" y="2861"/>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84" name="Line 24"/>
              <p:cNvSpPr>
                <a:spLocks noChangeShapeType="1"/>
              </p:cNvSpPr>
              <p:nvPr/>
            </p:nvSpPr>
            <p:spPr bwMode="auto">
              <a:xfrm flipV="1">
                <a:off x="1386" y="2868"/>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7685" name="Line 25"/>
              <p:cNvSpPr>
                <a:spLocks noChangeShapeType="1"/>
              </p:cNvSpPr>
              <p:nvPr/>
            </p:nvSpPr>
            <p:spPr bwMode="auto">
              <a:xfrm flipV="1">
                <a:off x="1243" y="2814"/>
                <a:ext cx="0" cy="800"/>
              </a:xfrm>
              <a:prstGeom prst="line">
                <a:avLst/>
              </a:prstGeom>
              <a:noFill/>
              <a:ln w="28575">
                <a:solidFill>
                  <a:schemeClr val="folHlink"/>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grpSp>
      <p:sp>
        <p:nvSpPr>
          <p:cNvPr id="7" name="TextBox 6"/>
          <p:cNvSpPr txBox="1"/>
          <p:nvPr/>
        </p:nvSpPr>
        <p:spPr>
          <a:xfrm>
            <a:off x="704303" y="1135447"/>
            <a:ext cx="166878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78A7DA"/>
                </a:solidFill>
                <a:effectLst/>
                <a:uLnTx/>
                <a:uFillTx/>
                <a:latin typeface="Arial" charset="0"/>
                <a:ea typeface="+mn-ea"/>
                <a:cs typeface="+mn-cs"/>
              </a:rPr>
              <a:t>Single DNA Library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Arial" charset="0"/>
                <a:ea typeface="+mn-ea"/>
                <a:cs typeface="+mn-cs"/>
              </a:rPr>
              <a:t>单</a:t>
            </a:r>
            <a:r>
              <a:rPr kumimoji="0" lang="zh-CN" altLang="en-US" sz="1800" b="1" i="0" u="none" strike="noStrike" kern="1200" cap="none" spc="0" normalizeH="0" baseline="0" noProof="0" dirty="0" smtClean="0">
                <a:ln>
                  <a:noFill/>
                </a:ln>
                <a:solidFill>
                  <a:srgbClr val="FF0000"/>
                </a:solidFill>
                <a:effectLst/>
                <a:uLnTx/>
                <a:uFillTx/>
                <a:latin typeface="Arial" charset="0"/>
                <a:ea typeface="+mn-ea"/>
                <a:cs typeface="+mn-cs"/>
              </a:rPr>
              <a:t>个</a:t>
            </a:r>
            <a:r>
              <a:rPr kumimoji="0" lang="en-US" altLang="zh-CN" sz="1800" b="1" i="0" u="none" strike="noStrike" kern="1200" cap="none" spc="0" normalizeH="0" baseline="0" noProof="0" dirty="0" smtClean="0">
                <a:ln>
                  <a:noFill/>
                </a:ln>
                <a:solidFill>
                  <a:srgbClr val="FF0000"/>
                </a:solidFill>
                <a:effectLst/>
                <a:uLnTx/>
                <a:uFillTx/>
                <a:latin typeface="Arial" charset="0"/>
                <a:ea typeface="+mn-ea"/>
                <a:cs typeface="+mn-cs"/>
              </a:rPr>
              <a:t>DNA</a:t>
            </a:r>
            <a:r>
              <a:rPr kumimoji="0" lang="zh-CN" altLang="en-US" sz="1800" b="1" i="0" u="none" strike="noStrike" kern="1200" cap="none" spc="0" normalizeH="0" baseline="0" noProof="0" dirty="0" smtClean="0">
                <a:ln>
                  <a:noFill/>
                </a:ln>
                <a:solidFill>
                  <a:srgbClr val="FF0000"/>
                </a:solidFill>
                <a:effectLst/>
                <a:uLnTx/>
                <a:uFillTx/>
                <a:latin typeface="Arial" charset="0"/>
                <a:ea typeface="+mn-ea"/>
                <a:cs typeface="+mn-cs"/>
              </a:rPr>
              <a:t>文库</a:t>
            </a:r>
            <a:r>
              <a:rPr kumimoji="0" lang="zh-CN" altLang="en-US" sz="1800" b="1" i="0" u="none" strike="noStrike" kern="1200" cap="none" spc="0" normalizeH="0" baseline="0" noProof="0" dirty="0">
                <a:ln>
                  <a:noFill/>
                </a:ln>
                <a:solidFill>
                  <a:srgbClr val="FF0000"/>
                </a:solidFill>
                <a:effectLst/>
                <a:uLnTx/>
                <a:uFillTx/>
                <a:latin typeface="Arial" charset="0"/>
                <a:ea typeface="+mn-ea"/>
                <a:cs typeface="+mn-cs"/>
              </a:rPr>
              <a:t>分子</a:t>
            </a:r>
            <a:endParaRPr kumimoji="0" lang="en-US" sz="18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35" name="TextBox 34"/>
          <p:cNvSpPr txBox="1"/>
          <p:nvPr/>
        </p:nvSpPr>
        <p:spPr>
          <a:xfrm>
            <a:off x="6618514" y="1106419"/>
            <a:ext cx="1937663" cy="120032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78A7DA"/>
                </a:solidFill>
                <a:effectLst/>
                <a:uLnTx/>
                <a:uFillTx/>
                <a:latin typeface="Arial" charset="0"/>
                <a:ea typeface="+mn-ea"/>
                <a:cs typeface="+mn-cs"/>
              </a:rPr>
              <a:t>Amplified Clonal Cluster</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Arial" charset="0"/>
                <a:ea typeface="+mn-ea"/>
                <a:cs typeface="+mn-cs"/>
              </a:rPr>
              <a:t>扩</a:t>
            </a:r>
            <a:r>
              <a:rPr kumimoji="0" lang="zh-CN" altLang="en-US" sz="1800" b="1" i="0" u="none" strike="noStrike" kern="1200" cap="none" spc="0" normalizeH="0" baseline="0" noProof="0" dirty="0" smtClean="0">
                <a:ln>
                  <a:noFill/>
                </a:ln>
                <a:solidFill>
                  <a:srgbClr val="FF0000"/>
                </a:solidFill>
                <a:effectLst/>
                <a:uLnTx/>
                <a:uFillTx/>
                <a:latin typeface="Arial" charset="0"/>
                <a:ea typeface="+mn-ea"/>
                <a:cs typeface="+mn-cs"/>
              </a:rPr>
              <a:t>增后的</a:t>
            </a:r>
            <a:endParaRPr kumimoji="0" lang="en-US" altLang="zh-CN" sz="1800" b="1" i="0" u="none" strike="noStrike" kern="1200" cap="none" spc="0" normalizeH="0" baseline="0" noProof="0" dirty="0" smtClean="0">
              <a:ln>
                <a:noFill/>
              </a:ln>
              <a:solidFill>
                <a:srgbClr val="FF0000"/>
              </a:solidFill>
              <a:effectLst/>
              <a:uLnTx/>
              <a:uFillTx/>
              <a:latin typeface="Arial"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smtClean="0">
                <a:ln>
                  <a:noFill/>
                </a:ln>
                <a:solidFill>
                  <a:srgbClr val="FF0000"/>
                </a:solidFill>
                <a:effectLst/>
                <a:uLnTx/>
                <a:uFillTx/>
                <a:latin typeface="Arial" charset="0"/>
                <a:ea typeface="+mn-ea"/>
                <a:cs typeface="+mn-cs"/>
              </a:rPr>
              <a:t>DNA</a:t>
            </a:r>
            <a:r>
              <a:rPr kumimoji="0" lang="zh-CN" altLang="en-US" sz="1800" b="1" i="0" u="none" strike="noStrike" kern="1200" cap="none" spc="0" normalizeH="0" baseline="0" noProof="0" dirty="0" smtClean="0">
                <a:ln>
                  <a:noFill/>
                </a:ln>
                <a:solidFill>
                  <a:srgbClr val="FF0000"/>
                </a:solidFill>
                <a:effectLst/>
                <a:uLnTx/>
                <a:uFillTx/>
                <a:latin typeface="Arial" charset="0"/>
                <a:ea typeface="+mn-ea"/>
                <a:cs typeface="+mn-cs"/>
              </a:rPr>
              <a:t>克隆簇</a:t>
            </a:r>
            <a:endParaRPr kumimoji="0" lang="en-US" sz="18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2" name="Group 1"/>
          <p:cNvGrpSpPr/>
          <p:nvPr/>
        </p:nvGrpSpPr>
        <p:grpSpPr>
          <a:xfrm>
            <a:off x="-214313" y="2917373"/>
            <a:ext cx="4680249" cy="3266187"/>
            <a:chOff x="-214313" y="2917373"/>
            <a:chExt cx="4680249" cy="3266187"/>
          </a:xfrm>
        </p:grpSpPr>
        <p:sp>
          <p:nvSpPr>
            <p:cNvPr id="4" name="Rounded Rectangle 3"/>
            <p:cNvSpPr/>
            <p:nvPr/>
          </p:nvSpPr>
          <p:spPr bwMode="auto">
            <a:xfrm>
              <a:off x="490473" y="3244717"/>
              <a:ext cx="3975463" cy="2938843"/>
            </a:xfrm>
            <a:prstGeom prst="roundRect">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pic>
          <p:nvPicPr>
            <p:cNvPr id="27670" name="Picture 7" descr="cBot leftish"/>
            <p:cNvPicPr>
              <a:picLocks noChangeAspect="1" noChangeArrowheads="1"/>
            </p:cNvPicPr>
            <p:nvPr/>
          </p:nvPicPr>
          <p:blipFill>
            <a:blip r:embed="rId4" cstate="print"/>
            <a:srcRect/>
            <a:stretch>
              <a:fillRect/>
            </a:stretch>
          </p:blipFill>
          <p:spPr bwMode="auto">
            <a:xfrm>
              <a:off x="765874" y="3615265"/>
              <a:ext cx="2282126" cy="2077694"/>
            </a:xfrm>
            <a:prstGeom prst="rect">
              <a:avLst/>
            </a:prstGeom>
            <a:noFill/>
            <a:ln w="9525">
              <a:noFill/>
              <a:miter lim="800000"/>
              <a:headEnd/>
              <a:tailEnd/>
            </a:ln>
          </p:spPr>
        </p:pic>
        <p:pic>
          <p:nvPicPr>
            <p:cNvPr id="27" name="Picture 26"/>
            <p:cNvPicPr>
              <a:picLocks noChangeAspect="1" noChangeArrowheads="1"/>
            </p:cNvPicPr>
            <p:nvPr/>
          </p:nvPicPr>
          <p:blipFill>
            <a:blip r:embed="rId5" cstate="print"/>
            <a:srcRect l="7031" t="1387" r="10361" b="1719"/>
            <a:stretch>
              <a:fillRect/>
            </a:stretch>
          </p:blipFill>
          <p:spPr bwMode="auto">
            <a:xfrm>
              <a:off x="3345032" y="3387537"/>
              <a:ext cx="830850" cy="2468978"/>
            </a:xfrm>
            <a:prstGeom prst="rect">
              <a:avLst/>
            </a:prstGeom>
            <a:noFill/>
            <a:ln w="9525">
              <a:noFill/>
              <a:miter lim="800000"/>
              <a:headEnd/>
              <a:tailEnd/>
            </a:ln>
            <a:effectLst/>
          </p:spPr>
        </p:pic>
        <p:grpSp>
          <p:nvGrpSpPr>
            <p:cNvPr id="42" name="Group 41"/>
            <p:cNvGrpSpPr/>
            <p:nvPr/>
          </p:nvGrpSpPr>
          <p:grpSpPr>
            <a:xfrm>
              <a:off x="-214313" y="2917373"/>
              <a:ext cx="3088143" cy="522512"/>
              <a:chOff x="-1654627" y="2895602"/>
              <a:chExt cx="4528457" cy="522512"/>
            </a:xfrm>
          </p:grpSpPr>
          <p:sp>
            <p:nvSpPr>
              <p:cNvPr id="38" name="Rounded Rectangle 37"/>
              <p:cNvSpPr/>
              <p:nvPr/>
            </p:nvSpPr>
            <p:spPr bwMode="auto">
              <a:xfrm>
                <a:off x="-1654627" y="2917371"/>
                <a:ext cx="4528457" cy="500742"/>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0" name="TextBox 39"/>
              <p:cNvSpPr txBox="1"/>
              <p:nvPr/>
            </p:nvSpPr>
            <p:spPr>
              <a:xfrm>
                <a:off x="0" y="2895602"/>
                <a:ext cx="2656116" cy="52251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cBot</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grpSp>
      <p:sp>
        <p:nvSpPr>
          <p:cNvPr id="47" name="Right Arrow 46"/>
          <p:cNvSpPr/>
          <p:nvPr/>
        </p:nvSpPr>
        <p:spPr bwMode="auto">
          <a:xfrm>
            <a:off x="3940623" y="1502229"/>
            <a:ext cx="1175657" cy="587828"/>
          </a:xfrm>
          <a:prstGeom prst="rightArrow">
            <a:avLst/>
          </a:prstGeom>
          <a:solidFill>
            <a:srgbClr val="78A7DA"/>
          </a:solidFill>
          <a:ln w="12700"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8" name="Group 7"/>
          <p:cNvGrpSpPr/>
          <p:nvPr/>
        </p:nvGrpSpPr>
        <p:grpSpPr>
          <a:xfrm>
            <a:off x="4645330" y="2917373"/>
            <a:ext cx="4712983" cy="3273733"/>
            <a:chOff x="4645330" y="2917373"/>
            <a:chExt cx="4712983" cy="3273733"/>
          </a:xfrm>
        </p:grpSpPr>
        <p:grpSp>
          <p:nvGrpSpPr>
            <p:cNvPr id="5" name="Group 4"/>
            <p:cNvGrpSpPr/>
            <p:nvPr/>
          </p:nvGrpSpPr>
          <p:grpSpPr>
            <a:xfrm>
              <a:off x="4645330" y="2917373"/>
              <a:ext cx="4712983" cy="3273733"/>
              <a:chOff x="4645330" y="2917373"/>
              <a:chExt cx="4712983" cy="3273733"/>
            </a:xfrm>
          </p:grpSpPr>
          <p:grpSp>
            <p:nvGrpSpPr>
              <p:cNvPr id="3" name="Group 2"/>
              <p:cNvGrpSpPr/>
              <p:nvPr/>
            </p:nvGrpSpPr>
            <p:grpSpPr>
              <a:xfrm>
                <a:off x="4645330" y="2917373"/>
                <a:ext cx="4712983" cy="3273733"/>
                <a:chOff x="4645330" y="2917373"/>
                <a:chExt cx="4712983" cy="3273733"/>
              </a:xfrm>
            </p:grpSpPr>
            <p:sp>
              <p:nvSpPr>
                <p:cNvPr id="31" name="Rounded Rectangle 30"/>
                <p:cNvSpPr/>
                <p:nvPr/>
              </p:nvSpPr>
              <p:spPr bwMode="auto">
                <a:xfrm>
                  <a:off x="4645330" y="3252263"/>
                  <a:ext cx="3975463" cy="2938843"/>
                </a:xfrm>
                <a:prstGeom prst="roundRect">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pic>
              <p:nvPicPr>
                <p:cNvPr id="28" name="Picture 3"/>
                <p:cNvPicPr>
                  <a:picLocks noChangeAspect="1" noChangeArrowheads="1"/>
                </p:cNvPicPr>
                <p:nvPr/>
              </p:nvPicPr>
              <p:blipFill>
                <a:blip r:embed="rId6" cstate="print"/>
                <a:srcRect/>
                <a:stretch>
                  <a:fillRect/>
                </a:stretch>
              </p:blipFill>
              <p:spPr bwMode="auto">
                <a:xfrm>
                  <a:off x="6081668" y="3796812"/>
                  <a:ext cx="589865" cy="707838"/>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cstate="print"/>
                <a:srcRect/>
                <a:stretch>
                  <a:fillRect/>
                </a:stretch>
              </p:blipFill>
              <p:spPr bwMode="auto">
                <a:xfrm>
                  <a:off x="4741895" y="3647351"/>
                  <a:ext cx="1372345" cy="1006761"/>
                </a:xfrm>
                <a:prstGeom prst="rect">
                  <a:avLst/>
                </a:prstGeom>
                <a:noFill/>
                <a:ln w="9525">
                  <a:noFill/>
                  <a:miter lim="800000"/>
                  <a:headEnd/>
                  <a:tailEnd/>
                </a:ln>
                <a:effectLst/>
              </p:spPr>
            </p:pic>
            <p:grpSp>
              <p:nvGrpSpPr>
                <p:cNvPr id="43" name="Group 42"/>
                <p:cNvGrpSpPr/>
                <p:nvPr/>
              </p:nvGrpSpPr>
              <p:grpSpPr>
                <a:xfrm>
                  <a:off x="6270172" y="2917373"/>
                  <a:ext cx="3088141" cy="522512"/>
                  <a:chOff x="6379027" y="2917373"/>
                  <a:chExt cx="3088141" cy="522512"/>
                </a:xfrm>
              </p:grpSpPr>
              <p:sp>
                <p:nvSpPr>
                  <p:cNvPr id="39" name="Rounded Rectangle 38"/>
                  <p:cNvSpPr/>
                  <p:nvPr/>
                </p:nvSpPr>
                <p:spPr bwMode="auto">
                  <a:xfrm>
                    <a:off x="6379027" y="2939143"/>
                    <a:ext cx="3088141" cy="500742"/>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1" name="TextBox 40"/>
                  <p:cNvSpPr txBox="1"/>
                  <p:nvPr/>
                </p:nvSpPr>
                <p:spPr>
                  <a:xfrm>
                    <a:off x="6379031" y="2917373"/>
                    <a:ext cx="2873824" cy="5225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Sequencer</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pic>
              <p:nvPicPr>
                <p:cNvPr id="46" name="Picture 2" descr="\\WebDev\GraphicsStore\Flow_cells\HiSeq_Flowcell\Print\JPG\HiSeq_flow_cell_v4-2500_front_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298748" y="4505726"/>
                  <a:ext cx="657500" cy="18827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5" name="Picture 3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1111" y="4849320"/>
                <a:ext cx="1621950" cy="12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5" name="Picture 1" descr="C:\Users\zqin\AppData\Roaming\Tencent\Users\68592773\QQ\WinTemp\RichOle\BCHQE667LM%{}3L~NQXI`G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8199" y="3647351"/>
              <a:ext cx="1265773" cy="1206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5738" y="3723554"/>
              <a:ext cx="532205" cy="113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714229752"/>
      </p:ext>
    </p:extLst>
  </p:cSld>
  <p:clrMapOvr>
    <a:masterClrMapping/>
  </p:clrMapOvr>
  <mc:AlternateContent xmlns:mc="http://schemas.openxmlformats.org/markup-compatibility/2006" xmlns:p14="http://schemas.microsoft.com/office/powerpoint/2010/main">
    <mc:Choice Requires="p14">
      <p:transition p14:dur="0" advTm="2612"/>
    </mc:Choice>
    <mc:Fallback xmlns="">
      <p:transition advTm="26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Hybridize Fragment &amp; Extend</a:t>
            </a:r>
          </a:p>
        </p:txBody>
      </p:sp>
      <p:sp>
        <p:nvSpPr>
          <p:cNvPr id="28677" name="Rectangle 6"/>
          <p:cNvSpPr>
            <a:spLocks noChangeArrowheads="1"/>
          </p:cNvSpPr>
          <p:nvPr/>
        </p:nvSpPr>
        <p:spPr bwMode="auto">
          <a:xfrm>
            <a:off x="6150994" y="5493698"/>
            <a:ext cx="88900" cy="617538"/>
          </a:xfrm>
          <a:prstGeom prst="rect">
            <a:avLst/>
          </a:prstGeom>
          <a:solidFill>
            <a:srgbClr val="FFB441">
              <a:alpha val="59999"/>
            </a:srgbClr>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7" name="Group 6"/>
          <p:cNvGrpSpPr/>
          <p:nvPr/>
        </p:nvGrpSpPr>
        <p:grpSpPr>
          <a:xfrm>
            <a:off x="1573855" y="1303335"/>
            <a:ext cx="7187667" cy="4949826"/>
            <a:chOff x="1931055" y="1387475"/>
            <a:chExt cx="7187667" cy="4922838"/>
          </a:xfrm>
        </p:grpSpPr>
        <p:pic>
          <p:nvPicPr>
            <p:cNvPr id="28675" name="Picture 3" descr="Cluster formn 1"/>
            <p:cNvPicPr>
              <a:picLocks noChangeAspect="1" noChangeArrowheads="1"/>
            </p:cNvPicPr>
            <p:nvPr/>
          </p:nvPicPr>
          <p:blipFill>
            <a:blip r:embed="rId3" cstate="print"/>
            <a:srcRect/>
            <a:stretch>
              <a:fillRect/>
            </a:stretch>
          </p:blipFill>
          <p:spPr bwMode="auto">
            <a:xfrm>
              <a:off x="3257672" y="1387475"/>
              <a:ext cx="5861050" cy="4922838"/>
            </a:xfrm>
            <a:prstGeom prst="rect">
              <a:avLst/>
            </a:prstGeom>
            <a:noFill/>
            <a:ln w="9525">
              <a:noFill/>
              <a:miter lim="800000"/>
              <a:headEnd/>
              <a:tailEnd/>
            </a:ln>
          </p:spPr>
        </p:pic>
        <p:sp>
          <p:nvSpPr>
            <p:cNvPr id="2163719" name="AutoShape 7"/>
            <p:cNvSpPr>
              <a:spLocks noChangeArrowheads="1"/>
            </p:cNvSpPr>
            <p:nvPr/>
          </p:nvSpPr>
          <p:spPr bwMode="auto">
            <a:xfrm>
              <a:off x="6796210" y="1466850"/>
              <a:ext cx="1116012" cy="479425"/>
            </a:xfrm>
            <a:prstGeom prst="wedgeRectCallout">
              <a:avLst>
                <a:gd name="adj1" fmla="val -104625"/>
                <a:gd name="adj2" fmla="val -25829"/>
              </a:avLst>
            </a:prstGeom>
            <a:no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Arial" charset="0"/>
                  <a:ea typeface="+mn-ea"/>
                  <a:cs typeface="+mn-cs"/>
                </a:rPr>
                <a:t>Adapter </a:t>
              </a:r>
              <a:r>
                <a:rPr kumimoji="0" lang="en-US" sz="1100" b="1" i="0" u="none" strike="noStrike" kern="1200" cap="none" spc="0" normalizeH="0" baseline="0" noProof="0" dirty="0" smtClean="0">
                  <a:ln>
                    <a:noFill/>
                  </a:ln>
                  <a:solidFill>
                    <a:srgbClr val="4D4D4F"/>
                  </a:solidFill>
                  <a:effectLst/>
                  <a:uLnTx/>
                  <a:uFillTx/>
                  <a:latin typeface="Arial" charset="0"/>
                  <a:ea typeface="+mn-ea"/>
                  <a:cs typeface="+mn-cs"/>
                </a:rPr>
                <a:t>sequence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0000"/>
                  </a:solidFill>
                  <a:effectLst/>
                  <a:uLnTx/>
                  <a:uFillTx/>
                  <a:latin typeface="Arial" charset="0"/>
                  <a:ea typeface="+mn-ea"/>
                  <a:cs typeface="+mn-cs"/>
                </a:rPr>
                <a:t>接</a:t>
              </a:r>
              <a:r>
                <a:rPr kumimoji="0" lang="zh-CN" altLang="en-US" sz="1100" b="1" i="0" u="none" strike="noStrike" kern="1200" cap="none" spc="0" normalizeH="0" baseline="0" noProof="0" dirty="0" smtClean="0">
                  <a:ln>
                    <a:noFill/>
                  </a:ln>
                  <a:solidFill>
                    <a:srgbClr val="FF0000"/>
                  </a:solidFill>
                  <a:effectLst/>
                  <a:uLnTx/>
                  <a:uFillTx/>
                  <a:latin typeface="Arial" charset="0"/>
                  <a:ea typeface="+mn-ea"/>
                  <a:cs typeface="+mn-cs"/>
                </a:rPr>
                <a:t>头序列</a:t>
              </a:r>
              <a:endParaRPr kumimoji="0" lang="en-US" sz="11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2" name="Group 8"/>
            <p:cNvGrpSpPr>
              <a:grpSpLocks/>
            </p:cNvGrpSpPr>
            <p:nvPr/>
          </p:nvGrpSpPr>
          <p:grpSpPr bwMode="auto">
            <a:xfrm>
              <a:off x="6113585" y="4967288"/>
              <a:ext cx="1747837" cy="485775"/>
              <a:chOff x="2871" y="3129"/>
              <a:chExt cx="1101" cy="306"/>
            </a:xfrm>
          </p:grpSpPr>
          <p:sp>
            <p:nvSpPr>
              <p:cNvPr id="28691" name="AutoShape 9"/>
              <p:cNvSpPr>
                <a:spLocks noChangeArrowheads="1"/>
              </p:cNvSpPr>
              <p:nvPr/>
            </p:nvSpPr>
            <p:spPr bwMode="auto">
              <a:xfrm rot="-5400000">
                <a:off x="2766" y="3234"/>
                <a:ext cx="294" cy="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8692" name="AutoShape 10"/>
              <p:cNvSpPr>
                <a:spLocks noChangeArrowheads="1"/>
              </p:cNvSpPr>
              <p:nvPr/>
            </p:nvSpPr>
            <p:spPr bwMode="auto">
              <a:xfrm>
                <a:off x="3269" y="3133"/>
                <a:ext cx="703" cy="302"/>
              </a:xfrm>
              <a:prstGeom prst="wedgeRectCallout">
                <a:avLst>
                  <a:gd name="adj1" fmla="val -99074"/>
                  <a:gd name="adj2" fmla="val -27481"/>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D4D4F"/>
                    </a:solidFill>
                    <a:effectLst/>
                    <a:uLnTx/>
                    <a:uFillTx/>
                    <a:latin typeface="Arial" charset="0"/>
                    <a:ea typeface="+mn-ea"/>
                    <a:cs typeface="+mn-cs"/>
                  </a:rPr>
                  <a:t>3’ </a:t>
                </a:r>
                <a:r>
                  <a:rPr kumimoji="0" lang="en-US" sz="1200" b="1" i="0" u="none" strike="noStrike" kern="1200" cap="none" spc="0" normalizeH="0" baseline="0" noProof="0" dirty="0" smtClean="0">
                    <a:ln>
                      <a:noFill/>
                    </a:ln>
                    <a:solidFill>
                      <a:srgbClr val="4D4D4F"/>
                    </a:solidFill>
                    <a:effectLst/>
                    <a:uLnTx/>
                    <a:uFillTx/>
                    <a:latin typeface="Arial" charset="0"/>
                    <a:ea typeface="+mn-ea"/>
                    <a:cs typeface="+mn-cs"/>
                  </a:rPr>
                  <a:t>extension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n-ea"/>
                    <a:cs typeface="+mn-cs"/>
                  </a:rPr>
                  <a:t>3</a:t>
                </a:r>
                <a:r>
                  <a:rPr kumimoji="0" lang="en-US" sz="12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zh-CN" altLang="en-US" sz="1200" b="1" i="0" u="none" strike="noStrike" kern="1200" cap="none" spc="0" normalizeH="0" baseline="0" noProof="0" dirty="0" smtClean="0">
                    <a:ln>
                      <a:noFill/>
                    </a:ln>
                    <a:solidFill>
                      <a:srgbClr val="FF0000"/>
                    </a:solidFill>
                    <a:effectLst/>
                    <a:uLnTx/>
                    <a:uFillTx/>
                    <a:latin typeface="Arial" charset="0"/>
                    <a:ea typeface="+mn-ea"/>
                    <a:cs typeface="+mn-cs"/>
                  </a:rPr>
                  <a:t>延</a:t>
                </a:r>
                <a:r>
                  <a:rPr kumimoji="0" lang="zh-CN" altLang="en-US" sz="1200" b="1" i="0" u="none" strike="noStrike" kern="1200" cap="none" spc="0" normalizeH="0" baseline="0" noProof="0" dirty="0">
                    <a:ln>
                      <a:noFill/>
                    </a:ln>
                    <a:solidFill>
                      <a:srgbClr val="FF0000"/>
                    </a:solidFill>
                    <a:effectLst/>
                    <a:uLnTx/>
                    <a:uFillTx/>
                    <a:latin typeface="Arial" charset="0"/>
                    <a:ea typeface="+mn-ea"/>
                    <a:cs typeface="+mn-cs"/>
                  </a:rPr>
                  <a:t>伸</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p:txBody>
          </p:sp>
        </p:grpSp>
        <p:sp>
          <p:nvSpPr>
            <p:cNvPr id="21" name="AutoShape 6"/>
            <p:cNvSpPr>
              <a:spLocks noChangeArrowheads="1"/>
            </p:cNvSpPr>
            <p:nvPr/>
          </p:nvSpPr>
          <p:spPr bwMode="auto">
            <a:xfrm>
              <a:off x="1931055" y="4070444"/>
              <a:ext cx="1910066" cy="896842"/>
            </a:xfrm>
            <a:prstGeom prst="wedgeRectCallout">
              <a:avLst>
                <a:gd name="adj1" fmla="val 65625"/>
                <a:gd name="adj2" fmla="val 102086"/>
              </a:avLst>
            </a:prstGeom>
            <a:solidFill>
              <a:schemeClr val="bg1"/>
            </a:solidFill>
            <a:ln w="12700" algn="ctr">
              <a:solidFill>
                <a:schemeClr val="tx1"/>
              </a:solidFill>
              <a:miter lim="800000"/>
              <a:headEnd/>
              <a:tailEnd/>
            </a:ln>
          </p:spPr>
          <p:txBody>
            <a:bodyPr anchor="ctr"/>
            <a:lstStyle/>
            <a:p>
              <a:pPr marL="0" marR="0" lvl="0" indent="0" algn="l" defTabSz="914400" rtl="0" eaLnBrk="1" fontAlgn="base" latinLnBrk="0" hangingPunct="1">
                <a:lnSpc>
                  <a:spcPct val="100000"/>
                </a:lnSpc>
                <a:spcBef>
                  <a:spcPct val="50000"/>
                </a:spcBef>
                <a:spcAft>
                  <a:spcPct val="0"/>
                </a:spcAft>
                <a:buClr>
                  <a:srgbClr val="F89D21"/>
                </a:buClr>
                <a:buSzPct val="90000"/>
                <a:buFontTx/>
                <a:buNone/>
                <a:tabLst/>
                <a:defRPr/>
              </a:pPr>
              <a:r>
                <a:rPr kumimoji="0" lang="en-US" sz="1100" b="1" i="0" u="none" strike="noStrike" kern="1200" cap="none" spc="0" normalizeH="0" baseline="0" noProof="0" dirty="0">
                  <a:ln>
                    <a:noFill/>
                  </a:ln>
                  <a:solidFill>
                    <a:srgbClr val="4D4D4F"/>
                  </a:solidFill>
                  <a:effectLst/>
                  <a:uLnTx/>
                  <a:uFillTx/>
                  <a:latin typeface="Arial" charset="0"/>
                  <a:ea typeface="+mn-ea"/>
                  <a:cs typeface="+mn-cs"/>
                </a:rPr>
                <a:t>Surface of flow cell coated with a lawn of </a:t>
              </a:r>
              <a:r>
                <a:rPr kumimoji="0" lang="en-US" sz="1100" b="1" i="0" u="none" strike="noStrike" kern="1200" cap="none" spc="0" normalizeH="0" baseline="0" noProof="0" dirty="0" err="1">
                  <a:ln>
                    <a:noFill/>
                  </a:ln>
                  <a:solidFill>
                    <a:srgbClr val="4D4D4F"/>
                  </a:solidFill>
                  <a:effectLst/>
                  <a:uLnTx/>
                  <a:uFillTx/>
                  <a:latin typeface="Arial" charset="0"/>
                  <a:ea typeface="+mn-ea"/>
                  <a:cs typeface="+mn-cs"/>
                </a:rPr>
                <a:t>oligo</a:t>
              </a:r>
              <a:r>
                <a:rPr kumimoji="0" lang="en-US" sz="1100" b="1" i="0" u="none" strike="noStrike" kern="1200" cap="none" spc="0" normalizeH="0" baseline="0" noProof="0" dirty="0">
                  <a:ln>
                    <a:noFill/>
                  </a:ln>
                  <a:solidFill>
                    <a:srgbClr val="4D4D4F"/>
                  </a:solidFill>
                  <a:effectLst/>
                  <a:uLnTx/>
                  <a:uFillTx/>
                  <a:latin typeface="Arial" charset="0"/>
                  <a:ea typeface="+mn-ea"/>
                  <a:cs typeface="+mn-cs"/>
                </a:rPr>
                <a:t> </a:t>
              </a:r>
              <a:r>
                <a:rPr kumimoji="0" lang="en-US" sz="1100" b="1" i="0" u="none" strike="noStrike" kern="1200" cap="none" spc="0" normalizeH="0" baseline="0" noProof="0" dirty="0" smtClean="0">
                  <a:ln>
                    <a:noFill/>
                  </a:ln>
                  <a:solidFill>
                    <a:srgbClr val="4D4D4F"/>
                  </a:solidFill>
                  <a:effectLst/>
                  <a:uLnTx/>
                  <a:uFillTx/>
                  <a:latin typeface="Arial" charset="0"/>
                  <a:ea typeface="+mn-ea"/>
                  <a:cs typeface="+mn-cs"/>
                </a:rPr>
                <a:t>pairs</a:t>
              </a:r>
            </a:p>
            <a:p>
              <a:pPr marL="0" marR="0" lvl="0" indent="0" algn="l" defTabSz="914400" rtl="0" eaLnBrk="1" fontAlgn="base" latinLnBrk="0" hangingPunct="1">
                <a:lnSpc>
                  <a:spcPct val="100000"/>
                </a:lnSpc>
                <a:spcBef>
                  <a:spcPct val="50000"/>
                </a:spcBef>
                <a:spcAft>
                  <a:spcPct val="0"/>
                </a:spcAft>
                <a:buClr>
                  <a:srgbClr val="F89D21"/>
                </a:buClr>
                <a:buSzPct val="90000"/>
                <a:buFontTx/>
                <a:buNone/>
                <a:tabLst/>
                <a:defRPr/>
              </a:pPr>
              <a:r>
                <a:rPr kumimoji="0" lang="zh-CN" altLang="en-US" sz="1100" b="1" i="0" u="none" strike="noStrike" kern="1200" cap="none" spc="0" normalizeH="0" baseline="0" noProof="0" dirty="0">
                  <a:ln>
                    <a:noFill/>
                  </a:ln>
                  <a:solidFill>
                    <a:srgbClr val="FF0000"/>
                  </a:solidFill>
                  <a:effectLst/>
                  <a:uLnTx/>
                  <a:uFillTx/>
                  <a:latin typeface="Arial" charset="0"/>
                  <a:ea typeface="+mn-ea"/>
                  <a:cs typeface="+mn-cs"/>
                </a:rPr>
                <a:t>流</a:t>
              </a:r>
              <a:r>
                <a:rPr kumimoji="0" lang="zh-CN" altLang="en-US" sz="1100" b="1" i="0" u="none" strike="noStrike" kern="1200" cap="none" spc="0" normalizeH="0" baseline="0" noProof="0" dirty="0" smtClean="0">
                  <a:ln>
                    <a:noFill/>
                  </a:ln>
                  <a:solidFill>
                    <a:srgbClr val="FF0000"/>
                  </a:solidFill>
                  <a:effectLst/>
                  <a:uLnTx/>
                  <a:uFillTx/>
                  <a:latin typeface="Arial" charset="0"/>
                  <a:ea typeface="+mn-ea"/>
                  <a:cs typeface="+mn-cs"/>
                </a:rPr>
                <a:t>动槽表面随机植入了大量引物链</a:t>
              </a:r>
              <a:endParaRPr kumimoji="0" lang="en-US" sz="1100" b="1" i="0" u="none" strike="noStrike" kern="1200" cap="none" spc="0" normalizeH="0" baseline="0" noProof="0" dirty="0">
                <a:ln>
                  <a:noFill/>
                </a:ln>
                <a:solidFill>
                  <a:srgbClr val="FF0000"/>
                </a:solidFill>
                <a:effectLst/>
                <a:uLnTx/>
                <a:uFillTx/>
                <a:latin typeface="Arial" charset="0"/>
                <a:ea typeface="+mn-ea"/>
                <a:cs typeface="+mn-cs"/>
              </a:endParaRPr>
            </a:p>
          </p:txBody>
        </p:sp>
      </p:grpSp>
      <p:sp>
        <p:nvSpPr>
          <p:cNvPr id="3" name="Flowchart: Delay 2"/>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6" name="Group 5"/>
          <p:cNvGrpSpPr/>
          <p:nvPr/>
        </p:nvGrpSpPr>
        <p:grpSpPr>
          <a:xfrm>
            <a:off x="-100012" y="1472362"/>
            <a:ext cx="2628900" cy="1094235"/>
            <a:chOff x="-100012" y="1819275"/>
            <a:chExt cx="2483176" cy="733313"/>
          </a:xfrm>
        </p:grpSpPr>
        <p:sp>
          <p:nvSpPr>
            <p:cNvPr id="4" name="Rounded Rectangle 3"/>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5" name="TextBox 4"/>
            <p:cNvSpPr txBox="1"/>
            <p:nvPr/>
          </p:nvSpPr>
          <p:spPr>
            <a:xfrm>
              <a:off x="0" y="1830679"/>
              <a:ext cx="2383163" cy="7219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Single DNA libraries are hybridized to primer lawn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变性后单链</a:t>
              </a:r>
              <a:r>
                <a:rPr kumimoji="0" lang="en-US" altLang="zh-CN" sz="1600" b="0"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文库与</a:t>
              </a:r>
              <a:r>
                <a:rPr kumimoji="0" lang="zh-CN" altLang="en-US" sz="1600" b="0" i="0" u="none" strike="noStrike" kern="1200" cap="none" spc="0" normalizeH="0" baseline="0" noProof="0" dirty="0">
                  <a:ln>
                    <a:noFill/>
                  </a:ln>
                  <a:solidFill>
                    <a:srgbClr val="FF0000"/>
                  </a:solidFill>
                  <a:uLnTx/>
                  <a:uFillTx/>
                  <a:latin typeface="Arial" charset="0"/>
                  <a:ea typeface="+mn-ea"/>
                  <a:cs typeface="+mn-cs"/>
                </a:rPr>
                <a:t>流</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动槽上的引物杂交</a:t>
              </a:r>
              <a:endParaRPr kumimoji="0" lang="en-US" sz="1600" b="0" i="0" u="none" strike="noStrike" kern="1200" cap="none" spc="0" normalizeH="0" baseline="0" noProof="0" dirty="0">
                <a:ln>
                  <a:noFill/>
                </a:ln>
                <a:solidFill>
                  <a:srgbClr val="FF0000"/>
                </a:solidFill>
                <a:uLnTx/>
                <a:uFillTx/>
                <a:latin typeface="Arial" charset="0"/>
                <a:ea typeface="+mn-ea"/>
                <a:cs typeface="+mn-cs"/>
              </a:endParaRPr>
            </a:p>
          </p:txBody>
        </p:sp>
      </p:grpSp>
      <p:grpSp>
        <p:nvGrpSpPr>
          <p:cNvPr id="16" name="Group 15"/>
          <p:cNvGrpSpPr/>
          <p:nvPr/>
        </p:nvGrpSpPr>
        <p:grpSpPr>
          <a:xfrm>
            <a:off x="-100013" y="2641722"/>
            <a:ext cx="2628901" cy="1323440"/>
            <a:chOff x="-100012" y="1790667"/>
            <a:chExt cx="2483177" cy="923553"/>
          </a:xfrm>
        </p:grpSpPr>
        <p:sp>
          <p:nvSpPr>
            <p:cNvPr id="17" name="Rounded Rectangle 16"/>
            <p:cNvSpPr/>
            <p:nvPr/>
          </p:nvSpPr>
          <p:spPr bwMode="auto">
            <a:xfrm>
              <a:off x="-100012" y="1819275"/>
              <a:ext cx="2483176" cy="8620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18" name="TextBox 17"/>
            <p:cNvSpPr txBox="1"/>
            <p:nvPr/>
          </p:nvSpPr>
          <p:spPr>
            <a:xfrm>
              <a:off x="0" y="1790667"/>
              <a:ext cx="2383165" cy="923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Bound libraries are then extended by polymerases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uLnTx/>
                  <a:uFillTx/>
                  <a:latin typeface="Arial" charset="0"/>
                  <a:ea typeface="+mn-ea"/>
                  <a:cs typeface="+mn-cs"/>
                </a:rPr>
                <a:t>随后在</a:t>
              </a:r>
              <a:r>
                <a:rPr kumimoji="0" lang="en-US" altLang="zh-CN" sz="1600" b="0" i="0" u="none" strike="noStrike" kern="1200" cap="none" spc="0" normalizeH="0" baseline="0" noProof="0" dirty="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uLnTx/>
                  <a:uFillTx/>
                  <a:latin typeface="Arial" charset="0"/>
                  <a:ea typeface="+mn-ea"/>
                  <a:cs typeface="+mn-cs"/>
                </a:rPr>
                <a:t>合成酶的作</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用下，结合上的</a:t>
              </a:r>
              <a:r>
                <a:rPr kumimoji="0" lang="en-US" altLang="zh-CN" sz="1600" b="0"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文库进行延伸</a:t>
              </a:r>
              <a:endParaRPr kumimoji="0" lang="en-US" sz="1600" b="0" i="0" u="none" strike="noStrike" kern="1200" cap="none" spc="0" normalizeH="0" baseline="0" noProof="0" dirty="0">
                <a:ln>
                  <a:noFill/>
                </a:ln>
                <a:solidFill>
                  <a:srgbClr val="FF0000"/>
                </a:solidFill>
                <a:uLnTx/>
                <a:uFillTx/>
                <a:latin typeface="Arial" charset="0"/>
                <a:ea typeface="+mn-ea"/>
                <a:cs typeface="+mn-cs"/>
              </a:endParaRPr>
            </a:p>
          </p:txBody>
        </p:sp>
      </p:grpSp>
      <p:sp>
        <p:nvSpPr>
          <p:cNvPr id="1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片段杂交</a:t>
            </a:r>
            <a:r>
              <a:rPr kumimoji="0" lang="zh-CN" altLang="en-US" sz="2400" b="1" i="0" u="none" strike="noStrike" kern="0" cap="none" spc="0" normalizeH="0" baseline="0" noProof="0" dirty="0">
                <a:ln>
                  <a:noFill/>
                </a:ln>
                <a:solidFill>
                  <a:srgbClr val="FF0000"/>
                </a:solidFill>
                <a:effectLst/>
                <a:uLnTx/>
                <a:uFillTx/>
                <a:latin typeface="Arial"/>
                <a:ea typeface="+mj-ea"/>
                <a:cs typeface="+mj-cs"/>
              </a:rPr>
              <a:t>与</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延伸</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3834249132"/>
      </p:ext>
    </p:extLst>
  </p:cSld>
  <p:clrMapOvr>
    <a:masterClrMapping/>
  </p:clrMapOvr>
  <mc:AlternateContent xmlns:mc="http://schemas.openxmlformats.org/markup-compatibility/2006" xmlns:p14="http://schemas.microsoft.com/office/powerpoint/2010/main">
    <mc:Choice Requires="p14">
      <p:transition p14:dur="0" advTm="82733"/>
    </mc:Choice>
    <mc:Fallback xmlns="">
      <p:transition advTm="8273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904806" y="1343894"/>
            <a:ext cx="5919787" cy="4973637"/>
            <a:chOff x="1630363" y="1420813"/>
            <a:chExt cx="5919787" cy="4973637"/>
          </a:xfrm>
        </p:grpSpPr>
        <p:pic>
          <p:nvPicPr>
            <p:cNvPr id="29699" name="Picture 3" descr="Cluster formn 2"/>
            <p:cNvPicPr>
              <a:picLocks noChangeAspect="1" noChangeArrowheads="1"/>
            </p:cNvPicPr>
            <p:nvPr/>
          </p:nvPicPr>
          <p:blipFill>
            <a:blip r:embed="rId4" cstate="print"/>
            <a:srcRect/>
            <a:stretch>
              <a:fillRect/>
            </a:stretch>
          </p:blipFill>
          <p:spPr bwMode="auto">
            <a:xfrm>
              <a:off x="1630363" y="1420813"/>
              <a:ext cx="5919787" cy="4973637"/>
            </a:xfrm>
            <a:prstGeom prst="rect">
              <a:avLst/>
            </a:prstGeom>
            <a:noFill/>
            <a:ln w="9525">
              <a:noFill/>
              <a:miter lim="800000"/>
              <a:headEnd/>
              <a:tailEnd/>
            </a:ln>
          </p:spPr>
        </p:pic>
        <p:sp>
          <p:nvSpPr>
            <p:cNvPr id="29701" name="AutoShape 6"/>
            <p:cNvSpPr>
              <a:spLocks noChangeArrowheads="1"/>
            </p:cNvSpPr>
            <p:nvPr/>
          </p:nvSpPr>
          <p:spPr bwMode="auto">
            <a:xfrm>
              <a:off x="5241925" y="1466850"/>
              <a:ext cx="1392238" cy="740527"/>
            </a:xfrm>
            <a:prstGeom prst="wedgeRectCallout">
              <a:avLst>
                <a:gd name="adj1" fmla="val -95384"/>
                <a:gd name="adj2" fmla="val -11519"/>
              </a:avLst>
            </a:prstGeom>
            <a:no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Arial" charset="0"/>
                  <a:ea typeface="+mn-ea"/>
                  <a:cs typeface="+mn-cs"/>
                </a:rPr>
                <a:t>Newly synthesized </a:t>
              </a:r>
              <a:r>
                <a:rPr kumimoji="0" lang="en-US" sz="1100" b="1" i="0" u="none" strike="noStrike" kern="1200" cap="none" spc="0" normalizeH="0" baseline="0" noProof="0" dirty="0" smtClean="0">
                  <a:ln>
                    <a:noFill/>
                  </a:ln>
                  <a:solidFill>
                    <a:srgbClr val="4D4D4F"/>
                  </a:solidFill>
                  <a:effectLst/>
                  <a:uLnTx/>
                  <a:uFillTx/>
                  <a:latin typeface="Arial" charset="0"/>
                  <a:ea typeface="+mn-ea"/>
                  <a:cs typeface="+mn-cs"/>
                </a:rPr>
                <a:t>strand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smtClean="0">
                  <a:ln>
                    <a:noFill/>
                  </a:ln>
                  <a:solidFill>
                    <a:srgbClr val="FF0000"/>
                  </a:solidFill>
                  <a:effectLst/>
                  <a:uLnTx/>
                  <a:uFillTx/>
                  <a:latin typeface="Arial" charset="0"/>
                  <a:ea typeface="+mn-ea"/>
                  <a:cs typeface="+mn-cs"/>
                </a:rPr>
                <a:t>新</a:t>
              </a:r>
              <a:r>
                <a:rPr kumimoji="0" lang="zh-CN" altLang="en-US" sz="1100" b="1" i="0" u="none" strike="noStrike" kern="1200" cap="none" spc="0" normalizeH="0" baseline="0" noProof="0" dirty="0">
                  <a:ln>
                    <a:noFill/>
                  </a:ln>
                  <a:solidFill>
                    <a:srgbClr val="FF0000"/>
                  </a:solidFill>
                  <a:effectLst/>
                  <a:uLnTx/>
                  <a:uFillTx/>
                  <a:latin typeface="Arial" charset="0"/>
                  <a:ea typeface="+mn-ea"/>
                  <a:cs typeface="+mn-cs"/>
                </a:rPr>
                <a:t>合</a:t>
              </a:r>
              <a:r>
                <a:rPr kumimoji="0" lang="zh-CN" altLang="en-US" sz="1100" b="1" i="0" u="none" strike="noStrike" kern="1200" cap="none" spc="0" normalizeH="0" baseline="0" noProof="0" dirty="0" smtClean="0">
                  <a:ln>
                    <a:noFill/>
                  </a:ln>
                  <a:solidFill>
                    <a:srgbClr val="FF0000"/>
                  </a:solidFill>
                  <a:effectLst/>
                  <a:uLnTx/>
                  <a:uFillTx/>
                  <a:latin typeface="Arial" charset="0"/>
                  <a:ea typeface="+mn-ea"/>
                  <a:cs typeface="+mn-cs"/>
                </a:rPr>
                <a:t>成链</a:t>
              </a:r>
              <a:endParaRPr kumimoji="0" lang="en-US" sz="11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9702" name="AutoShape 7"/>
            <p:cNvSpPr>
              <a:spLocks noChangeArrowheads="1"/>
            </p:cNvSpPr>
            <p:nvPr/>
          </p:nvSpPr>
          <p:spPr bwMode="auto">
            <a:xfrm>
              <a:off x="3040063" y="1955800"/>
              <a:ext cx="1116012" cy="601662"/>
            </a:xfrm>
            <a:prstGeom prst="wedgeRectCallout">
              <a:avLst>
                <a:gd name="adj1" fmla="val 79162"/>
                <a:gd name="adj2" fmla="val 71856"/>
              </a:avLst>
            </a:prstGeom>
            <a:no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Arial" charset="0"/>
                  <a:ea typeface="+mn-ea"/>
                  <a:cs typeface="+mn-cs"/>
                </a:rPr>
                <a:t>Original </a:t>
              </a:r>
              <a:r>
                <a:rPr kumimoji="0" lang="en-US" sz="1100" b="1" i="0" u="none" strike="noStrike" kern="1200" cap="none" spc="0" normalizeH="0" baseline="0" noProof="0" dirty="0" smtClean="0">
                  <a:ln>
                    <a:noFill/>
                  </a:ln>
                  <a:solidFill>
                    <a:srgbClr val="4D4D4F"/>
                  </a:solidFill>
                  <a:effectLst/>
                  <a:uLnTx/>
                  <a:uFillTx/>
                  <a:latin typeface="Arial" charset="0"/>
                  <a:ea typeface="+mn-ea"/>
                  <a:cs typeface="+mn-cs"/>
                </a:rPr>
                <a:t>template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0000"/>
                  </a:solidFill>
                  <a:effectLst/>
                  <a:uLnTx/>
                  <a:uFillTx/>
                  <a:latin typeface="Arial" charset="0"/>
                  <a:ea typeface="+mn-ea"/>
                  <a:cs typeface="+mn-cs"/>
                </a:rPr>
                <a:t>原</a:t>
              </a:r>
              <a:r>
                <a:rPr kumimoji="0" lang="zh-CN" altLang="en-US" sz="1100" b="1" i="0" u="none" strike="noStrike" kern="1200" cap="none" spc="0" normalizeH="0" baseline="0" noProof="0" dirty="0" smtClean="0">
                  <a:ln>
                    <a:noFill/>
                  </a:ln>
                  <a:solidFill>
                    <a:srgbClr val="FF0000"/>
                  </a:solidFill>
                  <a:effectLst/>
                  <a:uLnTx/>
                  <a:uFillTx/>
                  <a:latin typeface="Arial" charset="0"/>
                  <a:ea typeface="+mn-ea"/>
                  <a:cs typeface="+mn-cs"/>
                </a:rPr>
                <a:t>始模板链</a:t>
              </a:r>
              <a:endParaRPr kumimoji="0" lang="en-US" sz="1100" b="1" i="0" u="none" strike="noStrike" kern="1200" cap="none" spc="0" normalizeH="0" baseline="0" noProof="0" dirty="0">
                <a:ln>
                  <a:noFill/>
                </a:ln>
                <a:solidFill>
                  <a:srgbClr val="FF0000"/>
                </a:solidFill>
                <a:effectLst/>
                <a:uLnTx/>
                <a:uFillTx/>
                <a:latin typeface="Arial" charset="0"/>
                <a:ea typeface="+mn-ea"/>
                <a:cs typeface="+mn-cs"/>
              </a:endParaRPr>
            </a:p>
          </p:txBody>
        </p:sp>
      </p:grpSp>
      <p:sp>
        <p:nvSpPr>
          <p:cNvPr id="29698" name="Rectangle 2"/>
          <p:cNvSpPr>
            <a:spLocks noGrp="1" noChangeArrowheads="1"/>
          </p:cNvSpPr>
          <p:nvPr>
            <p:ph type="title"/>
          </p:nvPr>
        </p:nvSpPr>
        <p:spPr/>
        <p:txBody>
          <a:bodyPr/>
          <a:lstStyle/>
          <a:p>
            <a:r>
              <a:rPr lang="en-US" dirty="0" smtClean="0"/>
              <a:t>Denature Double-Stranded DNA</a:t>
            </a:r>
          </a:p>
        </p:txBody>
      </p:sp>
      <p:sp>
        <p:nvSpPr>
          <p:cNvPr id="2164740" name="AutoShape 4"/>
          <p:cNvSpPr>
            <a:spLocks noChangeArrowheads="1"/>
          </p:cNvSpPr>
          <p:nvPr/>
        </p:nvSpPr>
        <p:spPr bwMode="auto">
          <a:xfrm>
            <a:off x="4230098" y="2933700"/>
            <a:ext cx="1564482" cy="495300"/>
          </a:xfrm>
          <a:prstGeom prst="leftArrow">
            <a:avLst>
              <a:gd name="adj1" fmla="val 50000"/>
              <a:gd name="adj2" fmla="val 38141"/>
            </a:avLst>
          </a:prstGeom>
          <a:solidFill>
            <a:schemeClr val="tx1"/>
          </a:solidFill>
          <a:ln w="9525" algn="ctr">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Discard </a:t>
            </a:r>
            <a:r>
              <a:rPr kumimoji="0" lang="zh-CN" altLang="en-US" sz="1200" b="1" i="0" u="none" strike="noStrike" kern="1200" cap="none" spc="0" normalizeH="0" baseline="0" noProof="0" dirty="0" smtClean="0">
                <a:ln>
                  <a:noFill/>
                </a:ln>
                <a:solidFill>
                  <a:srgbClr val="FF0000"/>
                </a:solidFill>
                <a:effectLst/>
                <a:uLnTx/>
                <a:uFillTx/>
                <a:latin typeface="Arial" charset="0"/>
                <a:ea typeface="+mn-ea"/>
                <a:cs typeface="+mn-cs"/>
              </a:rPr>
              <a:t>洗去丢弃</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9" name="Flowchart: Delay 8"/>
          <p:cNvSpPr/>
          <p:nvPr/>
        </p:nvSpPr>
        <p:spPr bwMode="auto">
          <a:xfrm>
            <a:off x="0" y="1360486"/>
            <a:ext cx="928688" cy="4474257"/>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0" name="Group 9"/>
          <p:cNvGrpSpPr/>
          <p:nvPr/>
        </p:nvGrpSpPr>
        <p:grpSpPr>
          <a:xfrm>
            <a:off x="-100015" y="1512168"/>
            <a:ext cx="2628900" cy="968375"/>
            <a:chOff x="-100012" y="1819275"/>
            <a:chExt cx="2483176" cy="704850"/>
          </a:xfrm>
          <a:solidFill>
            <a:srgbClr val="AD73AC"/>
          </a:solidFill>
        </p:grpSpPr>
        <p:sp>
          <p:nvSpPr>
            <p:cNvPr id="11"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2" name="TextBox 11"/>
            <p:cNvSpPr txBox="1"/>
            <p:nvPr/>
          </p:nvSpPr>
          <p:spPr>
            <a:xfrm>
              <a:off x="0" y="1879312"/>
              <a:ext cx="2383163" cy="604857"/>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Double-stranded molecule is denatured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双</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分子被变性</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3" name="Group 12"/>
          <p:cNvGrpSpPr/>
          <p:nvPr/>
        </p:nvGrpSpPr>
        <p:grpSpPr>
          <a:xfrm>
            <a:off x="-100013" y="2814095"/>
            <a:ext cx="2628901" cy="1007773"/>
            <a:chOff x="-100012" y="1819275"/>
            <a:chExt cx="2483177" cy="704850"/>
          </a:xfrm>
        </p:grpSpPr>
        <p:sp>
          <p:nvSpPr>
            <p:cNvPr id="14" name="Rounded Rectangle 13"/>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5" name="TextBox 14"/>
            <p:cNvSpPr txBox="1"/>
            <p:nvPr/>
          </p:nvSpPr>
          <p:spPr>
            <a:xfrm>
              <a:off x="0" y="1879312"/>
              <a:ext cx="238316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Original template washed away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原</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始的模板链被洗去</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6" name="Group 15"/>
          <p:cNvGrpSpPr/>
          <p:nvPr/>
        </p:nvGrpSpPr>
        <p:grpSpPr>
          <a:xfrm>
            <a:off x="-100015" y="4036554"/>
            <a:ext cx="2628901" cy="2161043"/>
            <a:chOff x="-100012" y="1819275"/>
            <a:chExt cx="2483177" cy="1165831"/>
          </a:xfrm>
        </p:grpSpPr>
        <p:sp>
          <p:nvSpPr>
            <p:cNvPr id="17" name="Rounded Rectangle 16"/>
            <p:cNvSpPr/>
            <p:nvPr/>
          </p:nvSpPr>
          <p:spPr bwMode="auto">
            <a:xfrm>
              <a:off x="-100012" y="1819275"/>
              <a:ext cx="2483176" cy="891034"/>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8" name="TextBox 17"/>
            <p:cNvSpPr txBox="1"/>
            <p:nvPr/>
          </p:nvSpPr>
          <p:spPr>
            <a:xfrm>
              <a:off x="0" y="1836448"/>
              <a:ext cx="2383165" cy="11486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Newly synthesized strand is covalently attached to flow cell surface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新</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合</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成的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链以共价键连接的方式结合在流动槽表面</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双链</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DNA</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变性</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1922410634"/>
      </p:ext>
    </p:extLst>
  </p:cSld>
  <p:clrMapOvr>
    <a:masterClrMapping/>
  </p:clrMapOvr>
  <mc:AlternateContent xmlns:mc="http://schemas.openxmlformats.org/markup-compatibility/2006" xmlns:p14="http://schemas.microsoft.com/office/powerpoint/2010/main">
    <mc:Choice Requires="p14">
      <p:transition p14:dur="0" advTm="2856"/>
    </mc:Choice>
    <mc:Fallback xmlns="">
      <p:transition advTm="2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4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luster formn 3"/>
          <p:cNvPicPr>
            <a:picLocks noChangeAspect="1" noChangeArrowheads="1"/>
          </p:cNvPicPr>
          <p:nvPr/>
        </p:nvPicPr>
        <p:blipFill>
          <a:blip r:embed="rId3" cstate="print"/>
          <a:srcRect/>
          <a:stretch>
            <a:fillRect/>
          </a:stretch>
        </p:blipFill>
        <p:spPr bwMode="auto">
          <a:xfrm>
            <a:off x="2852528" y="1270000"/>
            <a:ext cx="5997575" cy="5038725"/>
          </a:xfrm>
          <a:prstGeom prst="rect">
            <a:avLst/>
          </a:prstGeom>
          <a:noFill/>
          <a:ln w="9525">
            <a:noFill/>
            <a:miter lim="800000"/>
            <a:headEnd/>
            <a:tailEnd/>
          </a:ln>
        </p:spPr>
      </p:pic>
      <p:grpSp>
        <p:nvGrpSpPr>
          <p:cNvPr id="30736" name="Group 6"/>
          <p:cNvGrpSpPr>
            <a:grpSpLocks/>
          </p:cNvGrpSpPr>
          <p:nvPr/>
        </p:nvGrpSpPr>
        <p:grpSpPr bwMode="auto">
          <a:xfrm>
            <a:off x="308984" y="1566863"/>
            <a:ext cx="1447800" cy="3708400"/>
            <a:chOff x="72" y="979"/>
            <a:chExt cx="912" cy="2336"/>
          </a:xfrm>
        </p:grpSpPr>
        <p:sp>
          <p:nvSpPr>
            <p:cNvPr id="30738" name="Rectangle 7"/>
            <p:cNvSpPr>
              <a:spLocks noChangeArrowheads="1"/>
            </p:cNvSpPr>
            <p:nvPr/>
          </p:nvSpPr>
          <p:spPr bwMode="auto">
            <a:xfrm>
              <a:off x="72" y="979"/>
              <a:ext cx="912" cy="2336"/>
            </a:xfrm>
            <a:prstGeom prst="rect">
              <a:avLst/>
            </a:prstGeom>
            <a:solidFill>
              <a:srgbClr val="FFB441">
                <a:alpha val="59999"/>
              </a:srgbClr>
            </a:solidFill>
            <a:ln w="9525" algn="ctr">
              <a:noFill/>
              <a:miter lim="800000"/>
              <a:headEnd/>
              <a:tailEnd/>
            </a:ln>
            <a:effectLst>
              <a:outerShdw blurRad="63500" sx="102000" sy="102000" algn="ctr" rotWithShape="0">
                <a:prstClr val="black">
                  <a:alpha val="40000"/>
                </a:prst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39" name="Oval 8"/>
            <p:cNvSpPr>
              <a:spLocks noChangeArrowheads="1"/>
            </p:cNvSpPr>
            <p:nvPr/>
          </p:nvSpPr>
          <p:spPr bwMode="auto">
            <a:xfrm>
              <a:off x="552" y="13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0" name="Oval 9"/>
            <p:cNvSpPr>
              <a:spLocks noChangeArrowheads="1"/>
            </p:cNvSpPr>
            <p:nvPr/>
          </p:nvSpPr>
          <p:spPr bwMode="auto">
            <a:xfrm>
              <a:off x="624" y="12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1" name="Oval 10"/>
            <p:cNvSpPr>
              <a:spLocks noChangeArrowheads="1"/>
            </p:cNvSpPr>
            <p:nvPr/>
          </p:nvSpPr>
          <p:spPr bwMode="auto">
            <a:xfrm>
              <a:off x="760" y="14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2" name="Oval 11"/>
            <p:cNvSpPr>
              <a:spLocks noChangeArrowheads="1"/>
            </p:cNvSpPr>
            <p:nvPr/>
          </p:nvSpPr>
          <p:spPr bwMode="auto">
            <a:xfrm>
              <a:off x="632" y="15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3" name="Oval 12"/>
            <p:cNvSpPr>
              <a:spLocks noChangeArrowheads="1"/>
            </p:cNvSpPr>
            <p:nvPr/>
          </p:nvSpPr>
          <p:spPr bwMode="auto">
            <a:xfrm>
              <a:off x="744" y="129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4" name="Oval 13"/>
            <p:cNvSpPr>
              <a:spLocks noChangeArrowheads="1"/>
            </p:cNvSpPr>
            <p:nvPr/>
          </p:nvSpPr>
          <p:spPr bwMode="auto">
            <a:xfrm>
              <a:off x="336" y="155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5" name="Oval 14"/>
            <p:cNvSpPr>
              <a:spLocks noChangeArrowheads="1"/>
            </p:cNvSpPr>
            <p:nvPr/>
          </p:nvSpPr>
          <p:spPr bwMode="auto">
            <a:xfrm>
              <a:off x="408" y="141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6" name="Oval 15"/>
            <p:cNvSpPr>
              <a:spLocks noChangeArrowheads="1"/>
            </p:cNvSpPr>
            <p:nvPr/>
          </p:nvSpPr>
          <p:spPr bwMode="auto">
            <a:xfrm>
              <a:off x="544" y="164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7" name="Oval 16"/>
            <p:cNvSpPr>
              <a:spLocks noChangeArrowheads="1"/>
            </p:cNvSpPr>
            <p:nvPr/>
          </p:nvSpPr>
          <p:spPr bwMode="auto">
            <a:xfrm>
              <a:off x="416" y="176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8" name="Oval 17"/>
            <p:cNvSpPr>
              <a:spLocks noChangeArrowheads="1"/>
            </p:cNvSpPr>
            <p:nvPr/>
          </p:nvSpPr>
          <p:spPr bwMode="auto">
            <a:xfrm>
              <a:off x="528" y="148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49" name="Oval 18"/>
            <p:cNvSpPr>
              <a:spLocks noChangeArrowheads="1"/>
            </p:cNvSpPr>
            <p:nvPr/>
          </p:nvSpPr>
          <p:spPr bwMode="auto">
            <a:xfrm>
              <a:off x="688" y="176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0" name="Oval 19"/>
            <p:cNvSpPr>
              <a:spLocks noChangeArrowheads="1"/>
            </p:cNvSpPr>
            <p:nvPr/>
          </p:nvSpPr>
          <p:spPr bwMode="auto">
            <a:xfrm>
              <a:off x="760" y="162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1" name="Oval 20"/>
            <p:cNvSpPr>
              <a:spLocks noChangeArrowheads="1"/>
            </p:cNvSpPr>
            <p:nvPr/>
          </p:nvSpPr>
          <p:spPr bwMode="auto">
            <a:xfrm>
              <a:off x="896" y="185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2" name="Oval 21"/>
            <p:cNvSpPr>
              <a:spLocks noChangeArrowheads="1"/>
            </p:cNvSpPr>
            <p:nvPr/>
          </p:nvSpPr>
          <p:spPr bwMode="auto">
            <a:xfrm>
              <a:off x="768" y="19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3" name="Oval 22"/>
            <p:cNvSpPr>
              <a:spLocks noChangeArrowheads="1"/>
            </p:cNvSpPr>
            <p:nvPr/>
          </p:nvSpPr>
          <p:spPr bwMode="auto">
            <a:xfrm>
              <a:off x="880" y="169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4" name="Oval 23"/>
            <p:cNvSpPr>
              <a:spLocks noChangeArrowheads="1"/>
            </p:cNvSpPr>
            <p:nvPr/>
          </p:nvSpPr>
          <p:spPr bwMode="auto">
            <a:xfrm>
              <a:off x="456" y="198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5" name="Oval 24"/>
            <p:cNvSpPr>
              <a:spLocks noChangeArrowheads="1"/>
            </p:cNvSpPr>
            <p:nvPr/>
          </p:nvSpPr>
          <p:spPr bwMode="auto">
            <a:xfrm>
              <a:off x="528" y="185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6" name="Oval 25"/>
            <p:cNvSpPr>
              <a:spLocks noChangeArrowheads="1"/>
            </p:cNvSpPr>
            <p:nvPr/>
          </p:nvSpPr>
          <p:spPr bwMode="auto">
            <a:xfrm>
              <a:off x="664" y="207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7" name="Oval 26"/>
            <p:cNvSpPr>
              <a:spLocks noChangeArrowheads="1"/>
            </p:cNvSpPr>
            <p:nvPr/>
          </p:nvSpPr>
          <p:spPr bwMode="auto">
            <a:xfrm>
              <a:off x="536" y="219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8" name="Oval 27"/>
            <p:cNvSpPr>
              <a:spLocks noChangeArrowheads="1"/>
            </p:cNvSpPr>
            <p:nvPr/>
          </p:nvSpPr>
          <p:spPr bwMode="auto">
            <a:xfrm>
              <a:off x="648" y="191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59" name="Oval 28"/>
            <p:cNvSpPr>
              <a:spLocks noChangeArrowheads="1"/>
            </p:cNvSpPr>
            <p:nvPr/>
          </p:nvSpPr>
          <p:spPr bwMode="auto">
            <a:xfrm>
              <a:off x="240" y="21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0" name="Oval 29"/>
            <p:cNvSpPr>
              <a:spLocks noChangeArrowheads="1"/>
            </p:cNvSpPr>
            <p:nvPr/>
          </p:nvSpPr>
          <p:spPr bwMode="auto">
            <a:xfrm>
              <a:off x="312" y="20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1" name="Oval 30"/>
            <p:cNvSpPr>
              <a:spLocks noChangeArrowheads="1"/>
            </p:cNvSpPr>
            <p:nvPr/>
          </p:nvSpPr>
          <p:spPr bwMode="auto">
            <a:xfrm>
              <a:off x="448" y="22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2" name="Oval 31"/>
            <p:cNvSpPr>
              <a:spLocks noChangeArrowheads="1"/>
            </p:cNvSpPr>
            <p:nvPr/>
          </p:nvSpPr>
          <p:spPr bwMode="auto">
            <a:xfrm>
              <a:off x="320" y="23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3" name="Oval 32"/>
            <p:cNvSpPr>
              <a:spLocks noChangeArrowheads="1"/>
            </p:cNvSpPr>
            <p:nvPr/>
          </p:nvSpPr>
          <p:spPr bwMode="auto">
            <a:xfrm>
              <a:off x="432" y="209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4" name="Oval 33"/>
            <p:cNvSpPr>
              <a:spLocks noChangeArrowheads="1"/>
            </p:cNvSpPr>
            <p:nvPr/>
          </p:nvSpPr>
          <p:spPr bwMode="auto">
            <a:xfrm>
              <a:off x="592" y="23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5" name="Oval 34"/>
            <p:cNvSpPr>
              <a:spLocks noChangeArrowheads="1"/>
            </p:cNvSpPr>
            <p:nvPr/>
          </p:nvSpPr>
          <p:spPr bwMode="auto">
            <a:xfrm>
              <a:off x="664" y="224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6" name="Oval 35"/>
            <p:cNvSpPr>
              <a:spLocks noChangeArrowheads="1"/>
            </p:cNvSpPr>
            <p:nvPr/>
          </p:nvSpPr>
          <p:spPr bwMode="auto">
            <a:xfrm>
              <a:off x="800" y="246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7" name="Oval 36"/>
            <p:cNvSpPr>
              <a:spLocks noChangeArrowheads="1"/>
            </p:cNvSpPr>
            <p:nvPr/>
          </p:nvSpPr>
          <p:spPr bwMode="auto">
            <a:xfrm>
              <a:off x="672" y="258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8" name="Oval 37"/>
            <p:cNvSpPr>
              <a:spLocks noChangeArrowheads="1"/>
            </p:cNvSpPr>
            <p:nvPr/>
          </p:nvSpPr>
          <p:spPr bwMode="auto">
            <a:xfrm>
              <a:off x="784" y="230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69" name="Oval 38"/>
            <p:cNvSpPr>
              <a:spLocks noChangeArrowheads="1"/>
            </p:cNvSpPr>
            <p:nvPr/>
          </p:nvSpPr>
          <p:spPr bwMode="auto">
            <a:xfrm>
              <a:off x="376" y="258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0" name="Oval 39"/>
            <p:cNvSpPr>
              <a:spLocks noChangeArrowheads="1"/>
            </p:cNvSpPr>
            <p:nvPr/>
          </p:nvSpPr>
          <p:spPr bwMode="auto">
            <a:xfrm>
              <a:off x="448" y="245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1" name="Oval 40"/>
            <p:cNvSpPr>
              <a:spLocks noChangeArrowheads="1"/>
            </p:cNvSpPr>
            <p:nvPr/>
          </p:nvSpPr>
          <p:spPr bwMode="auto">
            <a:xfrm>
              <a:off x="584" y="267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2" name="Oval 41"/>
            <p:cNvSpPr>
              <a:spLocks noChangeArrowheads="1"/>
            </p:cNvSpPr>
            <p:nvPr/>
          </p:nvSpPr>
          <p:spPr bwMode="auto">
            <a:xfrm>
              <a:off x="456" y="279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3" name="Oval 42"/>
            <p:cNvSpPr>
              <a:spLocks noChangeArrowheads="1"/>
            </p:cNvSpPr>
            <p:nvPr/>
          </p:nvSpPr>
          <p:spPr bwMode="auto">
            <a:xfrm>
              <a:off x="568" y="251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4" name="Oval 43"/>
            <p:cNvSpPr>
              <a:spLocks noChangeArrowheads="1"/>
            </p:cNvSpPr>
            <p:nvPr/>
          </p:nvSpPr>
          <p:spPr bwMode="auto">
            <a:xfrm>
              <a:off x="160" y="27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5" name="Oval 44"/>
            <p:cNvSpPr>
              <a:spLocks noChangeArrowheads="1"/>
            </p:cNvSpPr>
            <p:nvPr/>
          </p:nvSpPr>
          <p:spPr bwMode="auto">
            <a:xfrm>
              <a:off x="232" y="26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6" name="Oval 45"/>
            <p:cNvSpPr>
              <a:spLocks noChangeArrowheads="1"/>
            </p:cNvSpPr>
            <p:nvPr/>
          </p:nvSpPr>
          <p:spPr bwMode="auto">
            <a:xfrm>
              <a:off x="368" y="28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7" name="Oval 46"/>
            <p:cNvSpPr>
              <a:spLocks noChangeArrowheads="1"/>
            </p:cNvSpPr>
            <p:nvPr/>
          </p:nvSpPr>
          <p:spPr bwMode="auto">
            <a:xfrm>
              <a:off x="240" y="29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8" name="Oval 47"/>
            <p:cNvSpPr>
              <a:spLocks noChangeArrowheads="1"/>
            </p:cNvSpPr>
            <p:nvPr/>
          </p:nvSpPr>
          <p:spPr bwMode="auto">
            <a:xfrm>
              <a:off x="352" y="269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79" name="Oval 48"/>
            <p:cNvSpPr>
              <a:spLocks noChangeArrowheads="1"/>
            </p:cNvSpPr>
            <p:nvPr/>
          </p:nvSpPr>
          <p:spPr bwMode="auto">
            <a:xfrm>
              <a:off x="512" y="29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0" name="Oval 49"/>
            <p:cNvSpPr>
              <a:spLocks noChangeArrowheads="1"/>
            </p:cNvSpPr>
            <p:nvPr/>
          </p:nvSpPr>
          <p:spPr bwMode="auto">
            <a:xfrm>
              <a:off x="584" y="284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1" name="Oval 50"/>
            <p:cNvSpPr>
              <a:spLocks noChangeArrowheads="1"/>
            </p:cNvSpPr>
            <p:nvPr/>
          </p:nvSpPr>
          <p:spPr bwMode="auto">
            <a:xfrm>
              <a:off x="720" y="306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2" name="Oval 51"/>
            <p:cNvSpPr>
              <a:spLocks noChangeArrowheads="1"/>
            </p:cNvSpPr>
            <p:nvPr/>
          </p:nvSpPr>
          <p:spPr bwMode="auto">
            <a:xfrm>
              <a:off x="592" y="318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3" name="Oval 52"/>
            <p:cNvSpPr>
              <a:spLocks noChangeArrowheads="1"/>
            </p:cNvSpPr>
            <p:nvPr/>
          </p:nvSpPr>
          <p:spPr bwMode="auto">
            <a:xfrm>
              <a:off x="704" y="290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4" name="Oval 53"/>
            <p:cNvSpPr>
              <a:spLocks noChangeArrowheads="1"/>
            </p:cNvSpPr>
            <p:nvPr/>
          </p:nvSpPr>
          <p:spPr bwMode="auto">
            <a:xfrm>
              <a:off x="280" y="11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5" name="Oval 54"/>
            <p:cNvSpPr>
              <a:spLocks noChangeArrowheads="1"/>
            </p:cNvSpPr>
            <p:nvPr/>
          </p:nvSpPr>
          <p:spPr bwMode="auto">
            <a:xfrm>
              <a:off x="352" y="10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6" name="Oval 55"/>
            <p:cNvSpPr>
              <a:spLocks noChangeArrowheads="1"/>
            </p:cNvSpPr>
            <p:nvPr/>
          </p:nvSpPr>
          <p:spPr bwMode="auto">
            <a:xfrm>
              <a:off x="488" y="12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7" name="Oval 56"/>
            <p:cNvSpPr>
              <a:spLocks noChangeArrowheads="1"/>
            </p:cNvSpPr>
            <p:nvPr/>
          </p:nvSpPr>
          <p:spPr bwMode="auto">
            <a:xfrm>
              <a:off x="472" y="109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8" name="Oval 57"/>
            <p:cNvSpPr>
              <a:spLocks noChangeArrowheads="1"/>
            </p:cNvSpPr>
            <p:nvPr/>
          </p:nvSpPr>
          <p:spPr bwMode="auto">
            <a:xfrm>
              <a:off x="136" y="121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89" name="Oval 58"/>
            <p:cNvSpPr>
              <a:spLocks noChangeArrowheads="1"/>
            </p:cNvSpPr>
            <p:nvPr/>
          </p:nvSpPr>
          <p:spPr bwMode="auto">
            <a:xfrm>
              <a:off x="256" y="128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0" name="Oval 59"/>
            <p:cNvSpPr>
              <a:spLocks noChangeArrowheads="1"/>
            </p:cNvSpPr>
            <p:nvPr/>
          </p:nvSpPr>
          <p:spPr bwMode="auto">
            <a:xfrm>
              <a:off x="248" y="101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1" name="Oval 60"/>
            <p:cNvSpPr>
              <a:spLocks noChangeArrowheads="1"/>
            </p:cNvSpPr>
            <p:nvPr/>
          </p:nvSpPr>
          <p:spPr bwMode="auto">
            <a:xfrm>
              <a:off x="104" y="10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2" name="Oval 61"/>
            <p:cNvSpPr>
              <a:spLocks noChangeArrowheads="1"/>
            </p:cNvSpPr>
            <p:nvPr/>
          </p:nvSpPr>
          <p:spPr bwMode="auto">
            <a:xfrm>
              <a:off x="224" y="112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3" name="Oval 62"/>
            <p:cNvSpPr>
              <a:spLocks noChangeArrowheads="1"/>
            </p:cNvSpPr>
            <p:nvPr/>
          </p:nvSpPr>
          <p:spPr bwMode="auto">
            <a:xfrm>
              <a:off x="896" y="101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4" name="Oval 63"/>
            <p:cNvSpPr>
              <a:spLocks noChangeArrowheads="1"/>
            </p:cNvSpPr>
            <p:nvPr/>
          </p:nvSpPr>
          <p:spPr bwMode="auto">
            <a:xfrm>
              <a:off x="752" y="1059"/>
              <a:ext cx="56" cy="56"/>
            </a:xfrm>
            <a:prstGeom prst="ellipse">
              <a:avLst/>
            </a:prstGeom>
            <a:solidFill>
              <a:srgbClr val="376FA7"/>
            </a:solidFill>
            <a:ln w="9525" algn="ctr">
              <a:solidFill>
                <a:srgbClr val="FF33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5" name="Oval 64"/>
            <p:cNvSpPr>
              <a:spLocks noChangeArrowheads="1"/>
            </p:cNvSpPr>
            <p:nvPr/>
          </p:nvSpPr>
          <p:spPr bwMode="auto">
            <a:xfrm>
              <a:off x="872" y="112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6" name="Oval 65"/>
            <p:cNvSpPr>
              <a:spLocks noChangeArrowheads="1"/>
            </p:cNvSpPr>
            <p:nvPr/>
          </p:nvSpPr>
          <p:spPr bwMode="auto">
            <a:xfrm>
              <a:off x="272" y="13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7" name="Oval 66"/>
            <p:cNvSpPr>
              <a:spLocks noChangeArrowheads="1"/>
            </p:cNvSpPr>
            <p:nvPr/>
          </p:nvSpPr>
          <p:spPr bwMode="auto">
            <a:xfrm>
              <a:off x="128" y="141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8" name="Oval 67"/>
            <p:cNvSpPr>
              <a:spLocks noChangeArrowheads="1"/>
            </p:cNvSpPr>
            <p:nvPr/>
          </p:nvSpPr>
          <p:spPr bwMode="auto">
            <a:xfrm>
              <a:off x="248" y="148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799" name="Oval 68"/>
            <p:cNvSpPr>
              <a:spLocks noChangeArrowheads="1"/>
            </p:cNvSpPr>
            <p:nvPr/>
          </p:nvSpPr>
          <p:spPr bwMode="auto">
            <a:xfrm>
              <a:off x="264" y="16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0" name="Oval 69"/>
            <p:cNvSpPr>
              <a:spLocks noChangeArrowheads="1"/>
            </p:cNvSpPr>
            <p:nvPr/>
          </p:nvSpPr>
          <p:spPr bwMode="auto">
            <a:xfrm>
              <a:off x="120" y="168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1" name="Oval 70"/>
            <p:cNvSpPr>
              <a:spLocks noChangeArrowheads="1"/>
            </p:cNvSpPr>
            <p:nvPr/>
          </p:nvSpPr>
          <p:spPr bwMode="auto">
            <a:xfrm>
              <a:off x="240" y="174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2" name="Oval 71"/>
            <p:cNvSpPr>
              <a:spLocks noChangeArrowheads="1"/>
            </p:cNvSpPr>
            <p:nvPr/>
          </p:nvSpPr>
          <p:spPr bwMode="auto">
            <a:xfrm>
              <a:off x="240" y="1859"/>
              <a:ext cx="56" cy="56"/>
            </a:xfrm>
            <a:prstGeom prst="ellipse">
              <a:avLst/>
            </a:prstGeom>
            <a:solidFill>
              <a:srgbClr val="376FA7"/>
            </a:solidFill>
            <a:ln w="9525" algn="ctr">
              <a:solidFill>
                <a:srgbClr val="FF33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3" name="Oval 72"/>
            <p:cNvSpPr>
              <a:spLocks noChangeArrowheads="1"/>
            </p:cNvSpPr>
            <p:nvPr/>
          </p:nvSpPr>
          <p:spPr bwMode="auto">
            <a:xfrm>
              <a:off x="96" y="190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4" name="Oval 73"/>
            <p:cNvSpPr>
              <a:spLocks noChangeArrowheads="1"/>
            </p:cNvSpPr>
            <p:nvPr/>
          </p:nvSpPr>
          <p:spPr bwMode="auto">
            <a:xfrm>
              <a:off x="216" y="19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5" name="Oval 74"/>
            <p:cNvSpPr>
              <a:spLocks noChangeArrowheads="1"/>
            </p:cNvSpPr>
            <p:nvPr/>
          </p:nvSpPr>
          <p:spPr bwMode="auto">
            <a:xfrm>
              <a:off x="248" y="24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6" name="Oval 75"/>
            <p:cNvSpPr>
              <a:spLocks noChangeArrowheads="1"/>
            </p:cNvSpPr>
            <p:nvPr/>
          </p:nvSpPr>
          <p:spPr bwMode="auto">
            <a:xfrm>
              <a:off x="104" y="248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7" name="Oval 76"/>
            <p:cNvSpPr>
              <a:spLocks noChangeArrowheads="1"/>
            </p:cNvSpPr>
            <p:nvPr/>
          </p:nvSpPr>
          <p:spPr bwMode="auto">
            <a:xfrm>
              <a:off x="224" y="254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8" name="Oval 77"/>
            <p:cNvSpPr>
              <a:spLocks noChangeArrowheads="1"/>
            </p:cNvSpPr>
            <p:nvPr/>
          </p:nvSpPr>
          <p:spPr bwMode="auto">
            <a:xfrm>
              <a:off x="704" y="1019"/>
              <a:ext cx="56" cy="56"/>
            </a:xfrm>
            <a:prstGeom prst="ellipse">
              <a:avLst/>
            </a:prstGeom>
            <a:solidFill>
              <a:srgbClr val="376FA7"/>
            </a:solidFill>
            <a:ln w="9525" algn="ctr">
              <a:solidFill>
                <a:srgbClr val="FF33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09" name="Oval 78"/>
            <p:cNvSpPr>
              <a:spLocks noChangeArrowheads="1"/>
            </p:cNvSpPr>
            <p:nvPr/>
          </p:nvSpPr>
          <p:spPr bwMode="auto">
            <a:xfrm>
              <a:off x="560" y="106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0" name="Oval 79"/>
            <p:cNvSpPr>
              <a:spLocks noChangeArrowheads="1"/>
            </p:cNvSpPr>
            <p:nvPr/>
          </p:nvSpPr>
          <p:spPr bwMode="auto">
            <a:xfrm>
              <a:off x="680" y="113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1" name="Oval 80"/>
            <p:cNvSpPr>
              <a:spLocks noChangeArrowheads="1"/>
            </p:cNvSpPr>
            <p:nvPr/>
          </p:nvSpPr>
          <p:spPr bwMode="auto">
            <a:xfrm>
              <a:off x="416" y="183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2" name="Oval 81"/>
            <p:cNvSpPr>
              <a:spLocks noChangeArrowheads="1"/>
            </p:cNvSpPr>
            <p:nvPr/>
          </p:nvSpPr>
          <p:spPr bwMode="auto">
            <a:xfrm>
              <a:off x="272" y="1883"/>
              <a:ext cx="56" cy="56"/>
            </a:xfrm>
            <a:prstGeom prst="ellipse">
              <a:avLst/>
            </a:prstGeom>
            <a:solidFill>
              <a:srgbClr val="376FA7"/>
            </a:solidFill>
            <a:ln w="9525" algn="ctr">
              <a:solidFill>
                <a:srgbClr val="FF33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3" name="Oval 82"/>
            <p:cNvSpPr>
              <a:spLocks noChangeArrowheads="1"/>
            </p:cNvSpPr>
            <p:nvPr/>
          </p:nvSpPr>
          <p:spPr bwMode="auto">
            <a:xfrm>
              <a:off x="392" y="194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4" name="Oval 83"/>
            <p:cNvSpPr>
              <a:spLocks noChangeArrowheads="1"/>
            </p:cNvSpPr>
            <p:nvPr/>
          </p:nvSpPr>
          <p:spPr bwMode="auto">
            <a:xfrm>
              <a:off x="232" y="313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5" name="Oval 84"/>
            <p:cNvSpPr>
              <a:spLocks noChangeArrowheads="1"/>
            </p:cNvSpPr>
            <p:nvPr/>
          </p:nvSpPr>
          <p:spPr bwMode="auto">
            <a:xfrm>
              <a:off x="88" y="318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6" name="Oval 85"/>
            <p:cNvSpPr>
              <a:spLocks noChangeArrowheads="1"/>
            </p:cNvSpPr>
            <p:nvPr/>
          </p:nvSpPr>
          <p:spPr bwMode="auto">
            <a:xfrm>
              <a:off x="208" y="325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7" name="Oval 86"/>
            <p:cNvSpPr>
              <a:spLocks noChangeArrowheads="1"/>
            </p:cNvSpPr>
            <p:nvPr/>
          </p:nvSpPr>
          <p:spPr bwMode="auto">
            <a:xfrm>
              <a:off x="256" y="2243"/>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8" name="Oval 87"/>
            <p:cNvSpPr>
              <a:spLocks noChangeArrowheads="1"/>
            </p:cNvSpPr>
            <p:nvPr/>
          </p:nvSpPr>
          <p:spPr bwMode="auto">
            <a:xfrm>
              <a:off x="112" y="229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19" name="Oval 88"/>
            <p:cNvSpPr>
              <a:spLocks noChangeArrowheads="1"/>
            </p:cNvSpPr>
            <p:nvPr/>
          </p:nvSpPr>
          <p:spPr bwMode="auto">
            <a:xfrm>
              <a:off x="232" y="235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0" name="Oval 89"/>
            <p:cNvSpPr>
              <a:spLocks noChangeArrowheads="1"/>
            </p:cNvSpPr>
            <p:nvPr/>
          </p:nvSpPr>
          <p:spPr bwMode="auto">
            <a:xfrm>
              <a:off x="416" y="301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1" name="Oval 90"/>
            <p:cNvSpPr>
              <a:spLocks noChangeArrowheads="1"/>
            </p:cNvSpPr>
            <p:nvPr/>
          </p:nvSpPr>
          <p:spPr bwMode="auto">
            <a:xfrm>
              <a:off x="272" y="306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2" name="Oval 91"/>
            <p:cNvSpPr>
              <a:spLocks noChangeArrowheads="1"/>
            </p:cNvSpPr>
            <p:nvPr/>
          </p:nvSpPr>
          <p:spPr bwMode="auto">
            <a:xfrm>
              <a:off x="392" y="313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3" name="Oval 92"/>
            <p:cNvSpPr>
              <a:spLocks noChangeArrowheads="1"/>
            </p:cNvSpPr>
            <p:nvPr/>
          </p:nvSpPr>
          <p:spPr bwMode="auto">
            <a:xfrm>
              <a:off x="840" y="266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4" name="Oval 93"/>
            <p:cNvSpPr>
              <a:spLocks noChangeArrowheads="1"/>
            </p:cNvSpPr>
            <p:nvPr/>
          </p:nvSpPr>
          <p:spPr bwMode="auto">
            <a:xfrm>
              <a:off x="696" y="2715"/>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5" name="Oval 94"/>
            <p:cNvSpPr>
              <a:spLocks noChangeArrowheads="1"/>
            </p:cNvSpPr>
            <p:nvPr/>
          </p:nvSpPr>
          <p:spPr bwMode="auto">
            <a:xfrm>
              <a:off x="816" y="277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6" name="Oval 95"/>
            <p:cNvSpPr>
              <a:spLocks noChangeArrowheads="1"/>
            </p:cNvSpPr>
            <p:nvPr/>
          </p:nvSpPr>
          <p:spPr bwMode="auto">
            <a:xfrm>
              <a:off x="896" y="2059"/>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7" name="Oval 96"/>
            <p:cNvSpPr>
              <a:spLocks noChangeArrowheads="1"/>
            </p:cNvSpPr>
            <p:nvPr/>
          </p:nvSpPr>
          <p:spPr bwMode="auto">
            <a:xfrm>
              <a:off x="752" y="2107"/>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828" name="Oval 97"/>
            <p:cNvSpPr>
              <a:spLocks noChangeArrowheads="1"/>
            </p:cNvSpPr>
            <p:nvPr/>
          </p:nvSpPr>
          <p:spPr bwMode="auto">
            <a:xfrm>
              <a:off x="872" y="2171"/>
              <a:ext cx="56" cy="56"/>
            </a:xfrm>
            <a:prstGeom prst="ellipse">
              <a:avLst/>
            </a:prstGeom>
            <a:solidFill>
              <a:srgbClr val="376FA7"/>
            </a:soli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grpSp>
        <p:nvGrpSpPr>
          <p:cNvPr id="4" name="Group 3"/>
          <p:cNvGrpSpPr/>
          <p:nvPr/>
        </p:nvGrpSpPr>
        <p:grpSpPr>
          <a:xfrm>
            <a:off x="2331459" y="1960563"/>
            <a:ext cx="2225675" cy="2336800"/>
            <a:chOff x="2674359" y="1960563"/>
            <a:chExt cx="2225675" cy="1130300"/>
          </a:xfrm>
        </p:grpSpPr>
        <p:sp>
          <p:nvSpPr>
            <p:cNvPr id="3" name="Rounded Rectangle 2"/>
            <p:cNvSpPr/>
            <p:nvPr/>
          </p:nvSpPr>
          <p:spPr bwMode="auto">
            <a:xfrm>
              <a:off x="2674359" y="1960563"/>
              <a:ext cx="2225675" cy="1130300"/>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30737" name="Text Box 98"/>
            <p:cNvSpPr txBox="1">
              <a:spLocks noChangeArrowheads="1"/>
            </p:cNvSpPr>
            <p:nvPr/>
          </p:nvSpPr>
          <p:spPr bwMode="auto">
            <a:xfrm>
              <a:off x="2715633" y="1993901"/>
              <a:ext cx="2184401" cy="997430"/>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NOTE: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Single </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molecules </a:t>
              </a: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bind </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to flow cell in a random </a:t>
              </a: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pattern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NOTE: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单</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个</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分子以随机的方式与流动槽表面结合</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30725" name="AutoShape 99"/>
          <p:cNvSpPr>
            <a:spLocks noChangeArrowheads="1"/>
          </p:cNvSpPr>
          <p:nvPr/>
        </p:nvSpPr>
        <p:spPr bwMode="auto">
          <a:xfrm>
            <a:off x="1890134" y="2317750"/>
            <a:ext cx="284162" cy="415925"/>
          </a:xfrm>
          <a:prstGeom prst="rightArrow">
            <a:avLst>
              <a:gd name="adj1" fmla="val 50000"/>
              <a:gd name="adj2" fmla="val 25000"/>
            </a:avLst>
          </a:prstGeom>
          <a:solidFill>
            <a:srgbClr val="BBBBBB"/>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99" name="Rectangle 2"/>
          <p:cNvSpPr txBox="1">
            <a:spLocks noChangeArrowheads="1"/>
          </p:cNvSpPr>
          <p:nvPr/>
        </p:nvSpPr>
        <p:spPr>
          <a:xfrm>
            <a:off x="210312" y="237744"/>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4D4D4F"/>
                </a:solidFill>
                <a:effectLst/>
                <a:uLnTx/>
                <a:uFillTx/>
                <a:latin typeface="Arial"/>
                <a:ea typeface="+mj-ea"/>
                <a:cs typeface="+mj-cs"/>
              </a:rPr>
              <a:t>Single-Stranded DNA</a:t>
            </a:r>
          </a:p>
        </p:txBody>
      </p:sp>
      <p:sp>
        <p:nvSpPr>
          <p:cNvPr id="100"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单链</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DNA</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426805118"/>
      </p:ext>
    </p:extLst>
  </p:cSld>
  <p:clrMapOvr>
    <a:masterClrMapping/>
  </p:clrMapOvr>
  <mc:AlternateContent xmlns:mc="http://schemas.openxmlformats.org/markup-compatibility/2006" xmlns:p14="http://schemas.microsoft.com/office/powerpoint/2010/main">
    <mc:Choice Requires="p14">
      <p:transition p14:dur="0" advTm="24302"/>
    </mc:Choice>
    <mc:Fallback xmlns="">
      <p:transition advTm="24302"/>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Bridge Amplification</a:t>
            </a:r>
          </a:p>
        </p:txBody>
      </p:sp>
      <p:pic>
        <p:nvPicPr>
          <p:cNvPr id="31748" name="Picture 4" descr="Cluster formn 4"/>
          <p:cNvPicPr>
            <a:picLocks noChangeAspect="1" noChangeArrowheads="1"/>
          </p:cNvPicPr>
          <p:nvPr/>
        </p:nvPicPr>
        <p:blipFill>
          <a:blip r:embed="rId4" cstate="print"/>
          <a:srcRect/>
          <a:stretch>
            <a:fillRect/>
          </a:stretch>
        </p:blipFill>
        <p:spPr bwMode="auto">
          <a:xfrm>
            <a:off x="2165351" y="3363334"/>
            <a:ext cx="6764337" cy="2932112"/>
          </a:xfrm>
          <a:prstGeom prst="rect">
            <a:avLst/>
          </a:prstGeom>
          <a:noFill/>
          <a:ln w="9525">
            <a:noFill/>
            <a:miter lim="800000"/>
            <a:headEnd/>
            <a:tailEnd/>
          </a:ln>
        </p:spPr>
      </p:pic>
      <p:sp>
        <p:nvSpPr>
          <p:cNvPr id="6" name="Flowchart: Delay 5"/>
          <p:cNvSpPr/>
          <p:nvPr/>
        </p:nvSpPr>
        <p:spPr bwMode="auto">
          <a:xfrm>
            <a:off x="0" y="1360487"/>
            <a:ext cx="928688" cy="4053342"/>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7" name="Group 6"/>
          <p:cNvGrpSpPr/>
          <p:nvPr/>
        </p:nvGrpSpPr>
        <p:grpSpPr>
          <a:xfrm>
            <a:off x="-100013" y="1670173"/>
            <a:ext cx="3743325" cy="1862101"/>
            <a:chOff x="-100012" y="1819274"/>
            <a:chExt cx="2483176" cy="866775"/>
          </a:xfrm>
        </p:grpSpPr>
        <p:sp>
          <p:nvSpPr>
            <p:cNvPr id="8" name="Rounded Rectangle 7"/>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9" name="TextBox 8"/>
            <p:cNvSpPr txBox="1"/>
            <p:nvPr/>
          </p:nvSpPr>
          <p:spPr>
            <a:xfrm>
              <a:off x="0" y="1819275"/>
              <a:ext cx="2383163" cy="84526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Single-stranded molecule flips over and forms a bridge by  hybridizing to adjacent, complementary primer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共价</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键结合在流动槽表面的单链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分子与其附近的互补引物杂交，整条</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分子折叠后形成一种类似于桥的结构。</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0" name="Group 9"/>
          <p:cNvGrpSpPr/>
          <p:nvPr/>
        </p:nvGrpSpPr>
        <p:grpSpPr>
          <a:xfrm>
            <a:off x="-100016" y="3845784"/>
            <a:ext cx="2628901" cy="1350336"/>
            <a:chOff x="-100012" y="1819275"/>
            <a:chExt cx="2483177" cy="711231"/>
          </a:xfrm>
        </p:grpSpPr>
        <p:sp>
          <p:nvSpPr>
            <p:cNvPr id="11" name="Rounded Rectangle 10"/>
            <p:cNvSpPr/>
            <p:nvPr/>
          </p:nvSpPr>
          <p:spPr bwMode="auto">
            <a:xfrm>
              <a:off x="-100012" y="1819275"/>
              <a:ext cx="2483176" cy="704850"/>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2" name="TextBox 11"/>
            <p:cNvSpPr txBox="1"/>
            <p:nvPr/>
          </p:nvSpPr>
          <p:spPr>
            <a:xfrm>
              <a:off x="0" y="1833443"/>
              <a:ext cx="2383165" cy="6970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Hybridized primer is extended by polymerases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在</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合成酶作</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用下，杂交后的引物以单链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为模板进行延伸</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3"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桥式</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PCR</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扩增</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grpSp>
        <p:nvGrpSpPr>
          <p:cNvPr id="2" name="Group 1"/>
          <p:cNvGrpSpPr/>
          <p:nvPr/>
        </p:nvGrpSpPr>
        <p:grpSpPr>
          <a:xfrm>
            <a:off x="2165348" y="4760582"/>
            <a:ext cx="2340278" cy="1021910"/>
            <a:chOff x="2165348" y="4760582"/>
            <a:chExt cx="2340278" cy="1021910"/>
          </a:xfrm>
        </p:grpSpPr>
        <p:sp>
          <p:nvSpPr>
            <p:cNvPr id="2166789" name="AutoShape 5"/>
            <p:cNvSpPr>
              <a:spLocks noChangeArrowheads="1"/>
            </p:cNvSpPr>
            <p:nvPr/>
          </p:nvSpPr>
          <p:spPr bwMode="auto">
            <a:xfrm rot="-5400000">
              <a:off x="4205588" y="4927270"/>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14" name="AutoShape 10"/>
            <p:cNvSpPr>
              <a:spLocks noChangeArrowheads="1"/>
            </p:cNvSpPr>
            <p:nvPr/>
          </p:nvSpPr>
          <p:spPr bwMode="auto">
            <a:xfrm>
              <a:off x="2165348" y="5196120"/>
              <a:ext cx="1477963" cy="586372"/>
            </a:xfrm>
            <a:prstGeom prst="wedgeRectCallout">
              <a:avLst>
                <a:gd name="adj1" fmla="val 104026"/>
                <a:gd name="adj2" fmla="val -69728"/>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3’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extension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3</a:t>
              </a:r>
              <a:r>
                <a:rPr kumimoji="0" lang="zh-CN" altLang="en-US" sz="1400" b="1" i="0" u="none" strike="noStrike" kern="1200" cap="none" spc="0" normalizeH="0" baseline="0" noProof="0" dirty="0" smtClean="0">
                  <a:ln>
                    <a:noFill/>
                  </a:ln>
                  <a:solidFill>
                    <a:srgbClr val="4D4D4F"/>
                  </a:solidFill>
                  <a:effectLst/>
                  <a:uLnTx/>
                  <a:uFillTx/>
                  <a:latin typeface="Arial" charset="0"/>
                  <a:ea typeface="+mn-ea"/>
                  <a:cs typeface="+mn-cs"/>
                </a:rPr>
                <a:t>‘延伸反应</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spTree>
    <p:custDataLst>
      <p:tags r:id="rId1"/>
    </p:custDataLst>
    <p:extLst>
      <p:ext uri="{BB962C8B-B14F-4D97-AF65-F5344CB8AC3E}">
        <p14:creationId xmlns:p14="http://schemas.microsoft.com/office/powerpoint/2010/main" val="1709382022"/>
      </p:ext>
    </p:extLst>
  </p:cSld>
  <p:clrMapOvr>
    <a:masterClrMapping/>
  </p:clrMapOvr>
  <mc:AlternateContent xmlns:mc="http://schemas.openxmlformats.org/markup-compatibility/2006" xmlns:p14="http://schemas.microsoft.com/office/powerpoint/2010/main">
    <mc:Choice Requires="p14">
      <p:transition p14:dur="0" advTm="41464"/>
    </mc:Choice>
    <mc:Fallback xmlns="">
      <p:transition advTm="414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smtClean="0"/>
              <a:t>Bridge Amplification</a:t>
            </a:r>
          </a:p>
        </p:txBody>
      </p:sp>
      <p:pic>
        <p:nvPicPr>
          <p:cNvPr id="32772" name="Picture 4" descr="Cluster formn 5"/>
          <p:cNvPicPr>
            <a:picLocks noChangeAspect="1" noChangeArrowheads="1"/>
          </p:cNvPicPr>
          <p:nvPr/>
        </p:nvPicPr>
        <p:blipFill>
          <a:blip r:embed="rId2" cstate="print"/>
          <a:srcRect/>
          <a:stretch>
            <a:fillRect/>
          </a:stretch>
        </p:blipFill>
        <p:spPr bwMode="auto">
          <a:xfrm>
            <a:off x="2189163" y="3289962"/>
            <a:ext cx="6954837" cy="3014663"/>
          </a:xfrm>
          <a:prstGeom prst="rect">
            <a:avLst/>
          </a:prstGeom>
          <a:noFill/>
          <a:ln w="9525">
            <a:noFill/>
            <a:miter lim="800000"/>
            <a:headEnd/>
            <a:tailEnd/>
          </a:ln>
        </p:spPr>
      </p:pic>
      <p:sp>
        <p:nvSpPr>
          <p:cNvPr id="5" name="Flowchart: Delay 4"/>
          <p:cNvSpPr/>
          <p:nvPr/>
        </p:nvSpPr>
        <p:spPr bwMode="auto">
          <a:xfrm>
            <a:off x="0" y="1360487"/>
            <a:ext cx="928688" cy="234065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6" name="Group 5"/>
          <p:cNvGrpSpPr/>
          <p:nvPr/>
        </p:nvGrpSpPr>
        <p:grpSpPr>
          <a:xfrm>
            <a:off x="-100013" y="1819274"/>
            <a:ext cx="3595382" cy="1170240"/>
            <a:chOff x="-100012" y="1819274"/>
            <a:chExt cx="2483176" cy="555217"/>
          </a:xfrm>
          <a:solidFill>
            <a:srgbClr val="FFB441"/>
          </a:solidFill>
        </p:grpSpPr>
        <p:sp>
          <p:nvSpPr>
            <p:cNvPr id="7" name="Rounded Rectangle 6"/>
            <p:cNvSpPr/>
            <p:nvPr/>
          </p:nvSpPr>
          <p:spPr bwMode="auto">
            <a:xfrm>
              <a:off x="-100012" y="1819274"/>
              <a:ext cx="2483176" cy="555217"/>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8" name="TextBox 7"/>
            <p:cNvSpPr txBox="1"/>
            <p:nvPr/>
          </p:nvSpPr>
          <p:spPr>
            <a:xfrm>
              <a:off x="0" y="1922511"/>
              <a:ext cx="2383163" cy="277445"/>
            </a:xfrm>
            <a:prstGeom prst="rect">
              <a:avLst/>
            </a:prstGeom>
            <a:grp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Double-stranded bridge is formed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延</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伸完成后形成双链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桥式结构</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桥式</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PCR</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扩增</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129639361"/>
      </p:ext>
    </p:extLst>
  </p:cSld>
  <p:clrMapOvr>
    <a:masterClrMapping/>
  </p:clrMapOvr>
  <mc:AlternateContent xmlns:mc="http://schemas.openxmlformats.org/markup-compatibility/2006" xmlns:p14="http://schemas.microsoft.com/office/powerpoint/2010/main">
    <mc:Choice Requires="p14">
      <p:transition p14:dur="0" advTm="6204"/>
    </mc:Choice>
    <mc:Fallback xmlns="">
      <p:transition advTm="6204"/>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smtClean="0"/>
              <a:t>Denature Double-Stranded Bridge</a:t>
            </a:r>
          </a:p>
        </p:txBody>
      </p:sp>
      <p:pic>
        <p:nvPicPr>
          <p:cNvPr id="33795" name="Picture 3" descr="Cluster formn 6"/>
          <p:cNvPicPr>
            <a:picLocks noChangeAspect="1" noChangeArrowheads="1"/>
          </p:cNvPicPr>
          <p:nvPr/>
        </p:nvPicPr>
        <p:blipFill>
          <a:blip r:embed="rId2" cstate="print"/>
          <a:srcRect/>
          <a:stretch>
            <a:fillRect/>
          </a:stretch>
        </p:blipFill>
        <p:spPr bwMode="auto">
          <a:xfrm>
            <a:off x="2727755" y="1181099"/>
            <a:ext cx="6002337" cy="5119688"/>
          </a:xfrm>
          <a:prstGeom prst="rect">
            <a:avLst/>
          </a:prstGeom>
          <a:noFill/>
          <a:ln w="9525">
            <a:noFill/>
            <a:miter lim="800000"/>
            <a:headEnd/>
            <a:tailEnd/>
          </a:ln>
        </p:spPr>
      </p:pic>
      <p:sp>
        <p:nvSpPr>
          <p:cNvPr id="15" name="Flowchart: Delay 14"/>
          <p:cNvSpPr/>
          <p:nvPr/>
        </p:nvSpPr>
        <p:spPr bwMode="auto">
          <a:xfrm>
            <a:off x="0" y="1360487"/>
            <a:ext cx="928688" cy="338568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6" name="Group 15"/>
          <p:cNvGrpSpPr/>
          <p:nvPr/>
        </p:nvGrpSpPr>
        <p:grpSpPr>
          <a:xfrm>
            <a:off x="-100012" y="1472362"/>
            <a:ext cx="2769710" cy="1051763"/>
            <a:chOff x="-100012" y="1819275"/>
            <a:chExt cx="2616182" cy="704850"/>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8" name="TextBox 17"/>
            <p:cNvSpPr txBox="1"/>
            <p:nvPr/>
          </p:nvSpPr>
          <p:spPr>
            <a:xfrm>
              <a:off x="-54838" y="1879312"/>
              <a:ext cx="2571008" cy="55690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Double-stranded bridge is denatured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桥式</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结</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构的双</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链</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被变性</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9" name="Group 18"/>
          <p:cNvGrpSpPr/>
          <p:nvPr/>
        </p:nvGrpSpPr>
        <p:grpSpPr>
          <a:xfrm>
            <a:off x="-100012" y="2750931"/>
            <a:ext cx="3227818" cy="1545591"/>
            <a:chOff x="-100012" y="1819274"/>
            <a:chExt cx="2483177" cy="983457"/>
          </a:xfrm>
        </p:grpSpPr>
        <p:sp>
          <p:nvSpPr>
            <p:cNvPr id="20" name="Rounded Rectangle 19"/>
            <p:cNvSpPr/>
            <p:nvPr/>
          </p:nvSpPr>
          <p:spPr bwMode="auto">
            <a:xfrm>
              <a:off x="-100012" y="1819274"/>
              <a:ext cx="2483176" cy="983457"/>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1" name="TextBox 20"/>
            <p:cNvSpPr txBox="1"/>
            <p:nvPr/>
          </p:nvSpPr>
          <p:spPr>
            <a:xfrm>
              <a:off x="0" y="1879312"/>
              <a:ext cx="2383165" cy="8421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Result: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Two copies of covalently bound single-stranded templates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结</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果：形成两条与流动槽表面共价键结合的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模板</a:t>
              </a:r>
              <a:endPar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1"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双链</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DNA</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桥式结构变性</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182885810"/>
      </p:ext>
    </p:extLst>
  </p:cSld>
  <p:clrMapOvr>
    <a:masterClrMapping/>
  </p:clrMapOvr>
  <mc:AlternateContent xmlns:mc="http://schemas.openxmlformats.org/markup-compatibility/2006" xmlns:p14="http://schemas.microsoft.com/office/powerpoint/2010/main">
    <mc:Choice Requires="p14">
      <p:transition p14:dur="0" advTm="16705"/>
    </mc:Choice>
    <mc:Fallback xmlns="">
      <p:transition advTm="16705"/>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Bridge Amplification</a:t>
            </a:r>
          </a:p>
        </p:txBody>
      </p:sp>
      <p:pic>
        <p:nvPicPr>
          <p:cNvPr id="34820" name="Picture 4" descr="Cluster formn 7"/>
          <p:cNvPicPr>
            <a:picLocks noChangeAspect="1" noChangeArrowheads="1"/>
          </p:cNvPicPr>
          <p:nvPr/>
        </p:nvPicPr>
        <p:blipFill>
          <a:blip r:embed="rId2" cstate="print"/>
          <a:srcRect/>
          <a:stretch>
            <a:fillRect/>
          </a:stretch>
        </p:blipFill>
        <p:spPr bwMode="auto">
          <a:xfrm>
            <a:off x="2090378" y="3303588"/>
            <a:ext cx="7031037" cy="3048000"/>
          </a:xfrm>
          <a:prstGeom prst="rect">
            <a:avLst/>
          </a:prstGeom>
          <a:noFill/>
          <a:ln w="9525">
            <a:noFill/>
            <a:miter lim="800000"/>
            <a:headEnd/>
            <a:tailEnd/>
          </a:ln>
        </p:spPr>
      </p:pic>
      <p:sp>
        <p:nvSpPr>
          <p:cNvPr id="34821" name="AutoShape 5"/>
          <p:cNvSpPr>
            <a:spLocks noChangeArrowheads="1"/>
          </p:cNvSpPr>
          <p:nvPr/>
        </p:nvSpPr>
        <p:spPr bwMode="auto">
          <a:xfrm rot="-5400000">
            <a:off x="3087141" y="4879602"/>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4822" name="AutoShape 6"/>
          <p:cNvSpPr>
            <a:spLocks noChangeArrowheads="1"/>
          </p:cNvSpPr>
          <p:nvPr/>
        </p:nvSpPr>
        <p:spPr bwMode="auto">
          <a:xfrm rot="-5400000">
            <a:off x="6518476" y="5071596"/>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7" name="Flowchart: Delay 6"/>
          <p:cNvSpPr/>
          <p:nvPr/>
        </p:nvSpPr>
        <p:spPr bwMode="auto">
          <a:xfrm>
            <a:off x="0" y="1360487"/>
            <a:ext cx="928688" cy="377778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8" name="Group 7"/>
          <p:cNvGrpSpPr/>
          <p:nvPr/>
        </p:nvGrpSpPr>
        <p:grpSpPr>
          <a:xfrm>
            <a:off x="-100013" y="1472362"/>
            <a:ext cx="3528651" cy="1266980"/>
            <a:chOff x="-100012" y="1819275"/>
            <a:chExt cx="2483176" cy="704850"/>
          </a:xfrm>
        </p:grpSpPr>
        <p:sp>
          <p:nvSpPr>
            <p:cNvPr id="9" name="Rounded Rectangle 8"/>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0" name="TextBox 9"/>
            <p:cNvSpPr txBox="1"/>
            <p:nvPr/>
          </p:nvSpPr>
          <p:spPr>
            <a:xfrm>
              <a:off x="0" y="1879312"/>
              <a:ext cx="2383163" cy="5992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Single-stranded molecules flip over to hybridize to adjacent primers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单</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分子再一次折叠后与附近的引物杂交结合</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1" name="Group 10"/>
          <p:cNvGrpSpPr/>
          <p:nvPr/>
        </p:nvGrpSpPr>
        <p:grpSpPr>
          <a:xfrm>
            <a:off x="-100013" y="2871787"/>
            <a:ext cx="2628901" cy="1467984"/>
            <a:chOff x="-100012" y="1819275"/>
            <a:chExt cx="2483177" cy="704850"/>
          </a:xfrm>
        </p:grpSpPr>
        <p:sp>
          <p:nvSpPr>
            <p:cNvPr id="12" name="Rounded Rectangle 11"/>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3" name="TextBox 12"/>
            <p:cNvSpPr txBox="1"/>
            <p:nvPr/>
          </p:nvSpPr>
          <p:spPr>
            <a:xfrm>
              <a:off x="0" y="1879312"/>
              <a:ext cx="2383165" cy="5172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Hybridized primer is extended by polymerase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杂交</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后的引物再次在</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合成酶的作用下延伸</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4"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桥式</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PCR</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扩增</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080030309"/>
      </p:ext>
    </p:extLst>
  </p:cSld>
  <p:clrMapOvr>
    <a:masterClrMapping/>
  </p:clrMapOvr>
  <mc:AlternateContent xmlns:mc="http://schemas.openxmlformats.org/markup-compatibility/2006" xmlns:p14="http://schemas.microsoft.com/office/powerpoint/2010/main">
    <mc:Choice Requires="p14">
      <p:transition p14:dur="0" advTm="7377"/>
    </mc:Choice>
    <mc:Fallback xmlns="">
      <p:transition advTm="737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68313" y="692150"/>
            <a:ext cx="8229600" cy="1143000"/>
          </a:xfrm>
        </p:spPr>
        <p:txBody>
          <a:bodyPr/>
          <a:lstStyle/>
          <a:p>
            <a:pPr eaLnBrk="1" hangingPunct="1"/>
            <a:r>
              <a:rPr lang="zh-CN" altLang="en-US" sz="4000" smtClean="0">
                <a:solidFill>
                  <a:schemeClr val="tx1"/>
                </a:solidFill>
                <a:effectLst/>
                <a:latin typeface="楷体_GB2312" pitchFamily="49" charset="-122"/>
                <a:ea typeface="楷体_GB2312" pitchFamily="49" charset="-122"/>
              </a:rPr>
              <a:t> 一代测序：</a:t>
            </a:r>
            <a:r>
              <a:rPr lang="en-US" altLang="zh-CN" sz="4000" smtClean="0">
                <a:solidFill>
                  <a:schemeClr val="tx1"/>
                </a:solidFill>
                <a:effectLst/>
                <a:latin typeface="楷体_GB2312" pitchFamily="49" charset="-122"/>
                <a:ea typeface="楷体_GB2312" pitchFamily="49" charset="-122"/>
              </a:rPr>
              <a:t>Sanger</a:t>
            </a:r>
            <a:r>
              <a:rPr lang="zh-CN" altLang="en-US" sz="4000" smtClean="0">
                <a:solidFill>
                  <a:schemeClr val="tx1"/>
                </a:solidFill>
                <a:effectLst/>
                <a:latin typeface="楷体_GB2312" pitchFamily="49" charset="-122"/>
                <a:ea typeface="楷体_GB2312" pitchFamily="49" charset="-122"/>
              </a:rPr>
              <a:t>法</a:t>
            </a:r>
          </a:p>
        </p:txBody>
      </p:sp>
      <p:sp>
        <p:nvSpPr>
          <p:cNvPr id="8195" name="Rectangle 3"/>
          <p:cNvSpPr>
            <a:spLocks noGrp="1" noChangeArrowheads="1"/>
          </p:cNvSpPr>
          <p:nvPr>
            <p:ph type="body" idx="1"/>
          </p:nvPr>
        </p:nvSpPr>
        <p:spPr>
          <a:xfrm>
            <a:off x="755650" y="2133600"/>
            <a:ext cx="7624763" cy="2876550"/>
          </a:xfrm>
        </p:spPr>
        <p:txBody>
          <a:bodyPr/>
          <a:lstStyle/>
          <a:p>
            <a:pPr algn="just" eaLnBrk="1" hangingPunct="1">
              <a:lnSpc>
                <a:spcPct val="120000"/>
              </a:lnSpc>
            </a:pP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于</a:t>
            </a:r>
            <a:r>
              <a:rPr lang="en-US" altLang="zh-CN" sz="2800" b="1" smtClean="0">
                <a:effectLst/>
                <a:latin typeface="楷体_GB2312" pitchFamily="49" charset="-122"/>
                <a:ea typeface="楷体_GB2312" pitchFamily="49" charset="-122"/>
              </a:rPr>
              <a:t>1977</a:t>
            </a:r>
            <a:r>
              <a:rPr lang="zh-CN" altLang="en-US" sz="2800" b="1" smtClean="0">
                <a:effectLst/>
                <a:latin typeface="楷体_GB2312" pitchFamily="49" charset="-122"/>
                <a:ea typeface="楷体_GB2312" pitchFamily="49" charset="-122"/>
              </a:rPr>
              <a:t>年在加减法测序的基础上创建了</a:t>
            </a:r>
            <a:r>
              <a:rPr lang="zh-CN" altLang="en-US" sz="2800" b="1" u="sng" smtClean="0">
                <a:effectLst/>
                <a:latin typeface="楷体_GB2312" pitchFamily="49" charset="-122"/>
                <a:ea typeface="楷体_GB2312" pitchFamily="49" charset="-122"/>
              </a:rPr>
              <a:t>双脱氧链末端合成终止法（</a:t>
            </a:r>
            <a:r>
              <a:rPr lang="en-US" altLang="zh-CN" sz="2800" b="1" u="sng" smtClean="0">
                <a:effectLst/>
                <a:latin typeface="楷体_GB2312" pitchFamily="49" charset="-122"/>
                <a:ea typeface="楷体_GB2312" pitchFamily="49" charset="-122"/>
              </a:rPr>
              <a:t>chain termination method</a:t>
            </a:r>
            <a:r>
              <a:rPr lang="zh-CN" altLang="en-US" sz="2800" b="1" u="sng" smtClean="0">
                <a:effectLst/>
                <a:latin typeface="楷体_GB2312" pitchFamily="49" charset="-122"/>
                <a:ea typeface="楷体_GB2312" pitchFamily="49" charset="-122"/>
              </a:rPr>
              <a:t>）</a:t>
            </a:r>
            <a:r>
              <a:rPr lang="zh-CN" altLang="en-US" sz="2800" b="1" smtClean="0">
                <a:effectLst/>
                <a:latin typeface="楷体_GB2312" pitchFamily="49" charset="-122"/>
                <a:ea typeface="楷体_GB2312" pitchFamily="49" charset="-122"/>
              </a:rPr>
              <a:t>，简称</a:t>
            </a:r>
            <a:r>
              <a:rPr lang="en-US" altLang="zh-CN" sz="2800" b="1" smtClean="0">
                <a:effectLst/>
                <a:latin typeface="楷体_GB2312" pitchFamily="49" charset="-122"/>
                <a:ea typeface="楷体_GB2312" pitchFamily="49" charset="-122"/>
              </a:rPr>
              <a:t>Sanger</a:t>
            </a:r>
            <a:r>
              <a:rPr lang="zh-CN" altLang="en-US" sz="2800" b="1" smtClean="0">
                <a:effectLst/>
                <a:latin typeface="楷体_GB2312" pitchFamily="49" charset="-122"/>
                <a:ea typeface="楷体_GB2312" pitchFamily="49" charset="-122"/>
              </a:rPr>
              <a:t>法、双脱氧法或酶法。</a:t>
            </a:r>
          </a:p>
          <a:p>
            <a:pPr algn="just" eaLnBrk="1" hangingPunct="1">
              <a:lnSpc>
                <a:spcPct val="120000"/>
              </a:lnSpc>
            </a:pPr>
            <a:endParaRPr lang="zh-CN" altLang="en-US" sz="2800" b="1" smtClean="0">
              <a:effectLst/>
              <a:latin typeface="楷体_GB2312" pitchFamily="49" charset="-122"/>
              <a:ea typeface="楷体_GB2312" pitchFamily="49" charset="-122"/>
            </a:endParaRPr>
          </a:p>
          <a:p>
            <a:pPr algn="just" eaLnBrk="1" hangingPunct="1">
              <a:lnSpc>
                <a:spcPct val="120000"/>
              </a:lnSpc>
            </a:pPr>
            <a:endParaRPr lang="zh-CN" altLang="en-US" sz="2800" b="1" smtClean="0">
              <a:effectLst/>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Bridge Amplification</a:t>
            </a:r>
          </a:p>
        </p:txBody>
      </p:sp>
      <p:pic>
        <p:nvPicPr>
          <p:cNvPr id="35844" name="Picture 4" descr="Cluster formn 8"/>
          <p:cNvPicPr>
            <a:picLocks noChangeAspect="1" noChangeArrowheads="1"/>
          </p:cNvPicPr>
          <p:nvPr/>
        </p:nvPicPr>
        <p:blipFill>
          <a:blip r:embed="rId2" cstate="print"/>
          <a:srcRect/>
          <a:stretch>
            <a:fillRect/>
          </a:stretch>
        </p:blipFill>
        <p:spPr bwMode="auto">
          <a:xfrm>
            <a:off x="1932268" y="2430462"/>
            <a:ext cx="6980237" cy="3841750"/>
          </a:xfrm>
          <a:prstGeom prst="rect">
            <a:avLst/>
          </a:prstGeom>
          <a:noFill/>
          <a:ln w="9525">
            <a:noFill/>
            <a:miter lim="800000"/>
            <a:headEnd/>
            <a:tailEnd/>
          </a:ln>
        </p:spPr>
      </p:pic>
      <p:sp>
        <p:nvSpPr>
          <p:cNvPr id="5" name="Flowchart: Delay 4"/>
          <p:cNvSpPr/>
          <p:nvPr/>
        </p:nvSpPr>
        <p:spPr bwMode="auto">
          <a:xfrm>
            <a:off x="0" y="1200833"/>
            <a:ext cx="928688" cy="2848653"/>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6" name="Group 5"/>
          <p:cNvGrpSpPr/>
          <p:nvPr/>
        </p:nvGrpSpPr>
        <p:grpSpPr>
          <a:xfrm>
            <a:off x="-100015" y="1564433"/>
            <a:ext cx="2799671" cy="1956704"/>
            <a:chOff x="-100012" y="1819275"/>
            <a:chExt cx="2483176" cy="970360"/>
          </a:xfrm>
        </p:grpSpPr>
        <p:sp>
          <p:nvSpPr>
            <p:cNvPr id="7" name="Rounded Rectangle 6"/>
            <p:cNvSpPr/>
            <p:nvPr/>
          </p:nvSpPr>
          <p:spPr bwMode="auto">
            <a:xfrm>
              <a:off x="-100012" y="1819275"/>
              <a:ext cx="2483176" cy="968374"/>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8" name="TextBox 7"/>
            <p:cNvSpPr txBox="1"/>
            <p:nvPr/>
          </p:nvSpPr>
          <p:spPr>
            <a:xfrm>
              <a:off x="0" y="1843322"/>
              <a:ext cx="2383163" cy="94631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Bridge amplification cycle is repeated until multiple bridges are formed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桥</a:t>
              </a:r>
              <a:r>
                <a:rPr kumimoji="0" lang="zh-CN" altLang="en-US"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式</a:t>
              </a:r>
              <a:r>
                <a:rPr kumimoji="0" lang="zh-CN" altLang="en-US"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扩</a:t>
              </a:r>
              <a:r>
                <a:rPr kumimoji="0" lang="zh-CN" altLang="en-US"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增不断重复发生直到形成数量足够的</a:t>
              </a:r>
              <a:r>
                <a:rPr kumimoji="0" lang="en-US" altLang="zh-CN"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桥（与</a:t>
              </a:r>
              <a:r>
                <a:rPr kumimoji="0" lang="en-US" altLang="zh-CN"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PCR</a:t>
              </a:r>
              <a:r>
                <a:rPr kumimoji="0" lang="zh-CN" altLang="en-US" sz="1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反应类似，区别在于引物不是游离在溶液中，而是固定在流动槽表面）</a:t>
              </a:r>
              <a:endParaRPr kumimoji="0" lang="en-US"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桥式</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PCR</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扩增</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3524931658"/>
      </p:ext>
    </p:extLst>
  </p:cSld>
  <p:clrMapOvr>
    <a:masterClrMapping/>
  </p:clrMapOvr>
  <mc:AlternateContent xmlns:mc="http://schemas.openxmlformats.org/markup-compatibility/2006" xmlns:p14="http://schemas.microsoft.com/office/powerpoint/2010/main">
    <mc:Choice Requires="p14">
      <p:transition p14:dur="0" advTm="7371"/>
    </mc:Choice>
    <mc:Fallback xmlns="">
      <p:transition advTm="737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757245" y="984470"/>
            <a:ext cx="5934075" cy="5219700"/>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smtClean="0"/>
              <a:t>Linearization</a:t>
            </a:r>
            <a:endParaRPr lang="en-US" dirty="0"/>
          </a:p>
        </p:txBody>
      </p:sp>
      <p:grpSp>
        <p:nvGrpSpPr>
          <p:cNvPr id="2" name="Group 5"/>
          <p:cNvGrpSpPr>
            <a:grpSpLocks/>
          </p:cNvGrpSpPr>
          <p:nvPr/>
        </p:nvGrpSpPr>
        <p:grpSpPr bwMode="auto">
          <a:xfrm>
            <a:off x="3840804" y="5258208"/>
            <a:ext cx="4075113" cy="211138"/>
            <a:chOff x="1804" y="3552"/>
            <a:chExt cx="2567" cy="133"/>
          </a:xfrm>
        </p:grpSpPr>
        <p:sp>
          <p:nvSpPr>
            <p:cNvPr id="36880" name="Line 6"/>
            <p:cNvSpPr>
              <a:spLocks noChangeShapeType="1"/>
            </p:cNvSpPr>
            <p:nvPr/>
          </p:nvSpPr>
          <p:spPr bwMode="auto">
            <a:xfrm flipH="1">
              <a:off x="4171" y="3621"/>
              <a:ext cx="200" cy="64"/>
            </a:xfrm>
            <a:prstGeom prst="line">
              <a:avLst/>
            </a:prstGeom>
            <a:noFill/>
            <a:ln w="38100">
              <a:solidFill>
                <a:srgbClr val="FF33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6881" name="Line 7"/>
            <p:cNvSpPr>
              <a:spLocks noChangeShapeType="1"/>
            </p:cNvSpPr>
            <p:nvPr/>
          </p:nvSpPr>
          <p:spPr bwMode="auto">
            <a:xfrm flipH="1">
              <a:off x="2994" y="3563"/>
              <a:ext cx="200" cy="64"/>
            </a:xfrm>
            <a:prstGeom prst="line">
              <a:avLst/>
            </a:prstGeom>
            <a:noFill/>
            <a:ln w="38100">
              <a:solidFill>
                <a:srgbClr val="FF33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6882" name="Line 8"/>
            <p:cNvSpPr>
              <a:spLocks noChangeShapeType="1"/>
            </p:cNvSpPr>
            <p:nvPr/>
          </p:nvSpPr>
          <p:spPr bwMode="auto">
            <a:xfrm flipH="1">
              <a:off x="1804" y="3552"/>
              <a:ext cx="200" cy="64"/>
            </a:xfrm>
            <a:prstGeom prst="line">
              <a:avLst/>
            </a:prstGeom>
            <a:noFill/>
            <a:ln w="38100">
              <a:solidFill>
                <a:srgbClr val="FF33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9" name="Flowchart: Delay 8"/>
          <p:cNvSpPr/>
          <p:nvPr/>
        </p:nvSpPr>
        <p:spPr bwMode="auto">
          <a:xfrm>
            <a:off x="0" y="1360487"/>
            <a:ext cx="781665" cy="2834142"/>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1" name="Group 10"/>
          <p:cNvGrpSpPr/>
          <p:nvPr/>
        </p:nvGrpSpPr>
        <p:grpSpPr>
          <a:xfrm>
            <a:off x="-100012" y="1906359"/>
            <a:ext cx="2386012" cy="1579872"/>
            <a:chOff x="-100012" y="1819275"/>
            <a:chExt cx="2483176" cy="1188165"/>
          </a:xfrm>
        </p:grpSpPr>
        <p:sp>
          <p:nvSpPr>
            <p:cNvPr id="12" name="Rounded Rectangle 11"/>
            <p:cNvSpPr/>
            <p:nvPr/>
          </p:nvSpPr>
          <p:spPr bwMode="auto">
            <a:xfrm>
              <a:off x="-100012" y="1819275"/>
              <a:ext cx="2483176" cy="118816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3" name="TextBox 12"/>
            <p:cNvSpPr txBox="1"/>
            <p:nvPr/>
          </p:nvSpPr>
          <p:spPr>
            <a:xfrm>
              <a:off x="0" y="1879311"/>
              <a:ext cx="2383163" cy="995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dsDNA bridges are denatured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双</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变</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性后，解开桥式结构，变成线性化的</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单</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4"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线性化</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401047772"/>
      </p:ext>
    </p:extLst>
  </p:cSld>
  <p:clrMapOvr>
    <a:masterClrMapping/>
  </p:clrMapOvr>
  <mc:AlternateContent xmlns:mc="http://schemas.openxmlformats.org/markup-compatibility/2006" xmlns:p14="http://schemas.microsoft.com/office/powerpoint/2010/main">
    <mc:Choice Requires="p14">
      <p:transition p14:dur="0" advTm="20089"/>
    </mc:Choice>
    <mc:Fallback xmlns="">
      <p:transition advTm="20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Reverse Strand Cleavage </a:t>
            </a:r>
            <a:endParaRPr lang="en-US" dirty="0" smtClean="0"/>
          </a:p>
        </p:txBody>
      </p:sp>
      <p:pic>
        <p:nvPicPr>
          <p:cNvPr id="2050" name="Picture 2"/>
          <p:cNvPicPr>
            <a:picLocks noChangeAspect="1" noChangeArrowheads="1"/>
          </p:cNvPicPr>
          <p:nvPr/>
        </p:nvPicPr>
        <p:blipFill>
          <a:blip r:embed="rId2"/>
          <a:srcRect/>
          <a:stretch>
            <a:fillRect/>
          </a:stretch>
        </p:blipFill>
        <p:spPr bwMode="auto">
          <a:xfrm>
            <a:off x="3086098" y="973967"/>
            <a:ext cx="5781675" cy="5276850"/>
          </a:xfrm>
          <a:prstGeom prst="rect">
            <a:avLst/>
          </a:prstGeom>
          <a:noFill/>
          <a:ln w="9525">
            <a:noFill/>
            <a:miter lim="800000"/>
            <a:headEnd/>
            <a:tailEnd/>
          </a:ln>
          <a:effectLst/>
        </p:spPr>
      </p:pic>
      <p:sp>
        <p:nvSpPr>
          <p:cNvPr id="5" name="Flowchart: Delay 4"/>
          <p:cNvSpPr/>
          <p:nvPr/>
        </p:nvSpPr>
        <p:spPr bwMode="auto">
          <a:xfrm>
            <a:off x="0" y="1360487"/>
            <a:ext cx="781665" cy="318248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6" name="Group 5"/>
          <p:cNvGrpSpPr/>
          <p:nvPr/>
        </p:nvGrpSpPr>
        <p:grpSpPr>
          <a:xfrm>
            <a:off x="-100012" y="1964416"/>
            <a:ext cx="3250494" cy="1793116"/>
            <a:chOff x="-100012" y="1819275"/>
            <a:chExt cx="2593219" cy="1692985"/>
          </a:xfrm>
        </p:grpSpPr>
        <p:sp>
          <p:nvSpPr>
            <p:cNvPr id="7" name="Rounded Rectangle 6"/>
            <p:cNvSpPr/>
            <p:nvPr/>
          </p:nvSpPr>
          <p:spPr bwMode="auto">
            <a:xfrm>
              <a:off x="-100012" y="1819275"/>
              <a:ext cx="2483176" cy="169298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8" name="TextBox 7"/>
            <p:cNvSpPr txBox="1"/>
            <p:nvPr/>
          </p:nvSpPr>
          <p:spPr>
            <a:xfrm>
              <a:off x="0" y="1879312"/>
              <a:ext cx="2493207" cy="14820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Reverse strands are cleaved and washed away, leaving a cluster with forward strands only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与流</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动</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槽表面结合的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反链被切除并洗去，只留下正链，形成包含均一单链的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簇</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反链切除</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238799146"/>
      </p:ext>
    </p:extLst>
  </p:cSld>
  <p:clrMapOvr>
    <a:masterClrMapping/>
  </p:clrMapOvr>
  <mc:AlternateContent xmlns:mc="http://schemas.openxmlformats.org/markup-compatibility/2006" xmlns:p14="http://schemas.microsoft.com/office/powerpoint/2010/main">
    <mc:Choice Requires="p14">
      <p:transition p14:dur="0" advTm="8856"/>
    </mc:Choice>
    <mc:Fallback xmlns="">
      <p:transition advTm="8856"/>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srcRect/>
          <a:stretch>
            <a:fillRect/>
          </a:stretch>
        </p:blipFill>
        <p:spPr bwMode="auto">
          <a:xfrm>
            <a:off x="3024186" y="1040642"/>
            <a:ext cx="5791200" cy="5200650"/>
          </a:xfrm>
          <a:prstGeom prst="rect">
            <a:avLst/>
          </a:prstGeom>
          <a:noFill/>
          <a:ln w="9525">
            <a:noFill/>
            <a:miter lim="800000"/>
            <a:headEnd/>
            <a:tailEnd/>
          </a:ln>
          <a:effectLst/>
        </p:spPr>
      </p:pic>
      <p:sp>
        <p:nvSpPr>
          <p:cNvPr id="38918" name="Rectangle 44"/>
          <p:cNvSpPr>
            <a:spLocks noGrp="1" noChangeArrowheads="1"/>
          </p:cNvSpPr>
          <p:nvPr>
            <p:ph type="title"/>
          </p:nvPr>
        </p:nvSpPr>
        <p:spPr/>
        <p:txBody>
          <a:bodyPr/>
          <a:lstStyle/>
          <a:p>
            <a:r>
              <a:rPr lang="en-US" dirty="0" smtClean="0"/>
              <a:t>Blocking</a:t>
            </a:r>
          </a:p>
        </p:txBody>
      </p:sp>
      <p:grpSp>
        <p:nvGrpSpPr>
          <p:cNvPr id="2" name="Group 5"/>
          <p:cNvGrpSpPr>
            <a:grpSpLocks/>
          </p:cNvGrpSpPr>
          <p:nvPr/>
        </p:nvGrpSpPr>
        <p:grpSpPr bwMode="auto">
          <a:xfrm>
            <a:off x="6881769" y="1208825"/>
            <a:ext cx="1257300" cy="4178300"/>
            <a:chOff x="3880" y="1032"/>
            <a:chExt cx="792" cy="2632"/>
          </a:xfrm>
        </p:grpSpPr>
        <p:sp>
          <p:nvSpPr>
            <p:cNvPr id="38928" name="Line 6"/>
            <p:cNvSpPr>
              <a:spLocks noChangeShapeType="1"/>
            </p:cNvSpPr>
            <p:nvPr/>
          </p:nvSpPr>
          <p:spPr bwMode="auto">
            <a:xfrm flipH="1">
              <a:off x="3880" y="1032"/>
              <a:ext cx="200" cy="64"/>
            </a:xfrm>
            <a:prstGeom prst="line">
              <a:avLst/>
            </a:prstGeom>
            <a:noFill/>
            <a:ln w="38100">
              <a:solidFill>
                <a:srgbClr val="FF33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8929" name="Line 7"/>
            <p:cNvSpPr>
              <a:spLocks noChangeShapeType="1"/>
            </p:cNvSpPr>
            <p:nvPr/>
          </p:nvSpPr>
          <p:spPr bwMode="auto">
            <a:xfrm flipH="1">
              <a:off x="4472" y="3600"/>
              <a:ext cx="200" cy="64"/>
            </a:xfrm>
            <a:prstGeom prst="line">
              <a:avLst/>
            </a:prstGeom>
            <a:noFill/>
            <a:ln w="38100">
              <a:solidFill>
                <a:srgbClr val="FF33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8" name="Flowchart: Delay 7"/>
          <p:cNvSpPr/>
          <p:nvPr/>
        </p:nvSpPr>
        <p:spPr bwMode="auto">
          <a:xfrm>
            <a:off x="0" y="1360487"/>
            <a:ext cx="781665" cy="297928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9" name="Group 8"/>
          <p:cNvGrpSpPr/>
          <p:nvPr/>
        </p:nvGrpSpPr>
        <p:grpSpPr>
          <a:xfrm>
            <a:off x="-100013" y="1819275"/>
            <a:ext cx="2928937" cy="1954439"/>
            <a:chOff x="-100012" y="1819273"/>
            <a:chExt cx="2483176" cy="1744547"/>
          </a:xfrm>
        </p:grpSpPr>
        <p:sp>
          <p:nvSpPr>
            <p:cNvPr id="10" name="Rounded Rectangle 9"/>
            <p:cNvSpPr/>
            <p:nvPr/>
          </p:nvSpPr>
          <p:spPr bwMode="auto">
            <a:xfrm>
              <a:off x="-100012" y="1819273"/>
              <a:ext cx="2483176" cy="1744547"/>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1" name="TextBox 10"/>
            <p:cNvSpPr txBox="1"/>
            <p:nvPr/>
          </p:nvSpPr>
          <p:spPr>
            <a:xfrm>
              <a:off x="0" y="1879312"/>
              <a:ext cx="2383163" cy="16208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Free 3’ ends are blocked to prevent unwanted DNA priming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为</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了防止后续测序过程中不</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必</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要的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延</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伸，对流动槽上结合的所有</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分子的</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3’</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端进行封闭</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2"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a:ea typeface="+mj-ea"/>
                <a:cs typeface="+mj-cs"/>
              </a:rPr>
              <a:t>DNA</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链封闭</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3897435648"/>
      </p:ext>
    </p:extLst>
  </p:cSld>
  <p:clrMapOvr>
    <a:masterClrMapping/>
  </p:clrMapOvr>
  <mc:AlternateContent xmlns:mc="http://schemas.openxmlformats.org/markup-compatibility/2006" xmlns:p14="http://schemas.microsoft.com/office/powerpoint/2010/main">
    <mc:Choice Requires="p14">
      <p:transition p14:dur="0" advTm="23898"/>
    </mc:Choice>
    <mc:Fallback xmlns="">
      <p:transition advTm="238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3114674" y="1077279"/>
            <a:ext cx="5781675" cy="5114925"/>
          </a:xfrm>
          <a:prstGeom prst="rect">
            <a:avLst/>
          </a:prstGeom>
          <a:noFill/>
          <a:ln w="9525">
            <a:noFill/>
            <a:miter lim="800000"/>
            <a:headEnd/>
            <a:tailEnd/>
          </a:ln>
          <a:effectLst/>
        </p:spPr>
      </p:pic>
      <p:sp>
        <p:nvSpPr>
          <p:cNvPr id="39942" name="Rectangle 20"/>
          <p:cNvSpPr>
            <a:spLocks noGrp="1" noChangeArrowheads="1"/>
          </p:cNvSpPr>
          <p:nvPr>
            <p:ph type="title"/>
          </p:nvPr>
        </p:nvSpPr>
        <p:spPr/>
        <p:txBody>
          <a:bodyPr/>
          <a:lstStyle/>
          <a:p>
            <a:r>
              <a:rPr lang="en-US" dirty="0" smtClean="0"/>
              <a:t>Read 1 Primer Hybridization</a:t>
            </a:r>
          </a:p>
        </p:txBody>
      </p:sp>
      <p:sp>
        <p:nvSpPr>
          <p:cNvPr id="2174982" name="AutoShape 6"/>
          <p:cNvSpPr>
            <a:spLocks noChangeArrowheads="1"/>
          </p:cNvSpPr>
          <p:nvPr/>
        </p:nvSpPr>
        <p:spPr bwMode="auto">
          <a:xfrm>
            <a:off x="7266508" y="1996724"/>
            <a:ext cx="1285875" cy="642948"/>
          </a:xfrm>
          <a:prstGeom prst="wedgeRectCallout">
            <a:avLst>
              <a:gd name="adj1" fmla="val -80566"/>
              <a:gd name="adj2" fmla="val -79139"/>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Sequencing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primer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测</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序引物</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Flowchart: Delay 5"/>
          <p:cNvSpPr/>
          <p:nvPr/>
        </p:nvSpPr>
        <p:spPr bwMode="auto">
          <a:xfrm>
            <a:off x="0" y="1360487"/>
            <a:ext cx="781665" cy="2558370"/>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7" name="Group 6"/>
          <p:cNvGrpSpPr/>
          <p:nvPr/>
        </p:nvGrpSpPr>
        <p:grpSpPr>
          <a:xfrm>
            <a:off x="-100013" y="1819275"/>
            <a:ext cx="3214687" cy="1393328"/>
            <a:chOff x="-100012" y="1819275"/>
            <a:chExt cx="2483176" cy="1196922"/>
          </a:xfrm>
        </p:grpSpPr>
        <p:sp>
          <p:nvSpPr>
            <p:cNvPr id="8" name="Rounded Rectangle 7"/>
            <p:cNvSpPr/>
            <p:nvPr/>
          </p:nvSpPr>
          <p:spPr bwMode="auto">
            <a:xfrm>
              <a:off x="-100012" y="1819275"/>
              <a:ext cx="2483176" cy="1188165"/>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9" name="TextBox 8"/>
            <p:cNvSpPr txBox="1"/>
            <p:nvPr/>
          </p:nvSpPr>
          <p:spPr>
            <a:xfrm>
              <a:off x="0" y="1879312"/>
              <a:ext cx="2383163" cy="11368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Sequencing primer is hybridized to adapter sequence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将</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Read 1</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测序引物加入流动槽，使其与待测</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分</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子的接头序列结合</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0"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Arial"/>
                <a:ea typeface="+mj-ea"/>
                <a:cs typeface="+mj-cs"/>
              </a:rPr>
              <a:t>R</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ead 1</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引物杂交</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3916104892"/>
      </p:ext>
    </p:extLst>
  </p:cSld>
  <p:clrMapOvr>
    <a:masterClrMapping/>
  </p:clrMapOvr>
  <mc:AlternateContent xmlns:mc="http://schemas.openxmlformats.org/markup-compatibility/2006" xmlns:p14="http://schemas.microsoft.com/office/powerpoint/2010/main">
    <mc:Choice Requires="p14">
      <p:transition p14:dur="0" advTm="24338"/>
    </mc:Choice>
    <mc:Fallback xmlns="">
      <p:transition advTm="243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4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8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194202"/>
            <a:ext cx="8601075" cy="908050"/>
          </a:xfrm>
        </p:spPr>
        <p:txBody>
          <a:bodyPr/>
          <a:lstStyle/>
          <a:p>
            <a:r>
              <a:rPr lang="en-US" dirty="0" smtClean="0"/>
              <a:t>Illumina Sequencing Workflow</a:t>
            </a:r>
            <a:endParaRPr lang="en-US" dirty="0"/>
          </a:p>
        </p:txBody>
      </p:sp>
      <p:grpSp>
        <p:nvGrpSpPr>
          <p:cNvPr id="36" name="Group 35"/>
          <p:cNvGrpSpPr/>
          <p:nvPr/>
        </p:nvGrpSpPr>
        <p:grpSpPr>
          <a:xfrm>
            <a:off x="1570112" y="868855"/>
            <a:ext cx="5745088" cy="1476767"/>
            <a:chOff x="1570112" y="868855"/>
            <a:chExt cx="5745088" cy="1476767"/>
          </a:xfrm>
        </p:grpSpPr>
        <p:pic>
          <p:nvPicPr>
            <p:cNvPr id="20" name="Picture 1"/>
            <p:cNvPicPr>
              <a:picLocks noChangeAspect="1" noChangeArrowheads="1"/>
            </p:cNvPicPr>
            <p:nvPr/>
          </p:nvPicPr>
          <p:blipFill>
            <a:blip r:embed="rId3" cstate="print"/>
            <a:srcRect/>
            <a:stretch>
              <a:fillRect/>
            </a:stretch>
          </p:blipFill>
          <p:spPr bwMode="auto">
            <a:xfrm>
              <a:off x="5899402" y="868855"/>
              <a:ext cx="1034312" cy="1476767"/>
            </a:xfrm>
            <a:prstGeom prst="rect">
              <a:avLst/>
            </a:prstGeom>
            <a:ln>
              <a:noFill/>
            </a:ln>
            <a:effectLst>
              <a:softEdge rad="112500"/>
            </a:effectLst>
          </p:spPr>
        </p:pic>
        <p:grpSp>
          <p:nvGrpSpPr>
            <p:cNvPr id="13325" name="Group 16"/>
            <p:cNvGrpSpPr>
              <a:grpSpLocks/>
            </p:cNvGrpSpPr>
            <p:nvPr/>
          </p:nvGrpSpPr>
          <p:grpSpPr bwMode="auto">
            <a:xfrm>
              <a:off x="1570112" y="1019650"/>
              <a:ext cx="5745088" cy="1294669"/>
              <a:chOff x="1413" y="684"/>
              <a:chExt cx="2745" cy="674"/>
            </a:xfrm>
          </p:grpSpPr>
          <p:sp>
            <p:nvSpPr>
              <p:cNvPr id="18" name="Oval 17"/>
              <p:cNvSpPr/>
              <p:nvPr/>
            </p:nvSpPr>
            <p:spPr bwMode="auto">
              <a:xfrm>
                <a:off x="1413" y="684"/>
                <a:ext cx="178" cy="201"/>
              </a:xfrm>
              <a:prstGeom prst="ellipse">
                <a:avLst/>
              </a:prstGeom>
              <a:solidFill>
                <a:srgbClr val="78A7DA"/>
              </a:solidFill>
              <a:ln w="9525" cap="flat" cmpd="sng" algn="ctr">
                <a:solidFill>
                  <a:srgbClr val="7CA8D4"/>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1</a:t>
                </a:r>
              </a:p>
            </p:txBody>
          </p:sp>
          <p:sp>
            <p:nvSpPr>
              <p:cNvPr id="13335" name="Rounded Rectangle 20"/>
              <p:cNvSpPr>
                <a:spLocks noChangeArrowheads="1"/>
              </p:cNvSpPr>
              <p:nvPr/>
            </p:nvSpPr>
            <p:spPr bwMode="auto">
              <a:xfrm>
                <a:off x="1536" y="815"/>
                <a:ext cx="2622" cy="543"/>
              </a:xfrm>
              <a:prstGeom prst="roundRect">
                <a:avLst>
                  <a:gd name="adj" fmla="val 4875"/>
                </a:avLst>
              </a:prstGeom>
              <a:noFill/>
              <a:ln w="25400" algn="ctr">
                <a:solidFill>
                  <a:srgbClr val="78A7D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8A7DA"/>
                    </a:solidFill>
                    <a:effectLst/>
                    <a:uLnTx/>
                    <a:uFillTx/>
                    <a:latin typeface="Arial" charset="0"/>
                    <a:ea typeface="+mn-ea"/>
                    <a:cs typeface="+mn-cs"/>
                  </a:rPr>
                  <a:t>Library Preparation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B9C98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grpSp>
        <p:grpSp>
          <p:nvGrpSpPr>
            <p:cNvPr id="24" name="Group 18"/>
            <p:cNvGrpSpPr/>
            <p:nvPr/>
          </p:nvGrpSpPr>
          <p:grpSpPr>
            <a:xfrm>
              <a:off x="4341364" y="1386648"/>
              <a:ext cx="972070" cy="779907"/>
              <a:chOff x="4351203" y="21273"/>
              <a:chExt cx="1958156" cy="1257299"/>
            </a:xfrm>
          </p:grpSpPr>
          <p:sp>
            <p:nvSpPr>
              <p:cNvPr id="28" name="Rounded Rectangle 27"/>
              <p:cNvSpPr/>
              <p:nvPr/>
            </p:nvSpPr>
            <p:spPr>
              <a:xfrm>
                <a:off x="4351203" y="21273"/>
                <a:ext cx="1958156" cy="1257299"/>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4"/>
              <p:cNvSpPr/>
              <p:nvPr/>
            </p:nvSpPr>
            <p:spPr>
              <a:xfrm>
                <a:off x="4412579" y="82649"/>
                <a:ext cx="1835404" cy="1134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base"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7" name="Group 36"/>
          <p:cNvGrpSpPr/>
          <p:nvPr/>
        </p:nvGrpSpPr>
        <p:grpSpPr>
          <a:xfrm>
            <a:off x="1553676" y="2360787"/>
            <a:ext cx="5745088" cy="1294669"/>
            <a:chOff x="1553676" y="2360787"/>
            <a:chExt cx="5745088" cy="1294669"/>
          </a:xfrm>
        </p:grpSpPr>
        <p:pic>
          <p:nvPicPr>
            <p:cNvPr id="102407" name="Picture 7" descr="cBot leftish"/>
            <p:cNvPicPr>
              <a:picLocks noChangeAspect="1" noChangeArrowheads="1"/>
            </p:cNvPicPr>
            <p:nvPr/>
          </p:nvPicPr>
          <p:blipFill>
            <a:blip r:embed="rId5" cstate="print"/>
            <a:srcRect/>
            <a:stretch>
              <a:fillRect/>
            </a:stretch>
          </p:blipFill>
          <p:spPr bwMode="auto">
            <a:xfrm>
              <a:off x="4405312" y="2807831"/>
              <a:ext cx="701675" cy="638175"/>
            </a:xfrm>
            <a:prstGeom prst="rect">
              <a:avLst/>
            </a:prstGeom>
            <a:noFill/>
            <a:ln w="9525">
              <a:noFill/>
              <a:miter lim="800000"/>
              <a:headEnd/>
              <a:tailEnd/>
            </a:ln>
          </p:spPr>
        </p:pic>
        <p:sp>
          <p:nvSpPr>
            <p:cNvPr id="13332" name="Text Box 22"/>
            <p:cNvSpPr txBox="1">
              <a:spLocks noChangeArrowheads="1"/>
            </p:cNvSpPr>
            <p:nvPr/>
          </p:nvSpPr>
          <p:spPr bwMode="auto">
            <a:xfrm>
              <a:off x="5568410" y="2653030"/>
              <a:ext cx="1696298" cy="954107"/>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cBot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HiSeq</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 2500-</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Rapid</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1" name="Group 16"/>
            <p:cNvGrpSpPr>
              <a:grpSpLocks/>
            </p:cNvGrpSpPr>
            <p:nvPr/>
          </p:nvGrpSpPr>
          <p:grpSpPr bwMode="auto">
            <a:xfrm>
              <a:off x="1553676" y="2360787"/>
              <a:ext cx="5745088" cy="1294669"/>
              <a:chOff x="1413" y="684"/>
              <a:chExt cx="2745" cy="674"/>
            </a:xfrm>
          </p:grpSpPr>
          <p:sp>
            <p:nvSpPr>
              <p:cNvPr id="22" name="Oval 21"/>
              <p:cNvSpPr/>
              <p:nvPr/>
            </p:nvSpPr>
            <p:spPr bwMode="auto">
              <a:xfrm>
                <a:off x="1413" y="684"/>
                <a:ext cx="178" cy="201"/>
              </a:xfrm>
              <a:prstGeom prst="ellipse">
                <a:avLst/>
              </a:prstGeom>
              <a:solidFill>
                <a:srgbClr val="BAC147"/>
              </a:solidFill>
              <a:ln w="9525" cap="flat" cmpd="sng" algn="ctr">
                <a:solidFill>
                  <a:srgbClr val="B9C980"/>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2</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23"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BAC147"/>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BAC147"/>
                    </a:solidFill>
                    <a:effectLst/>
                    <a:uLnTx/>
                    <a:uFillTx/>
                    <a:latin typeface="Arial" charset="0"/>
                    <a:ea typeface="+mn-ea"/>
                    <a:cs typeface="+mn-cs"/>
                  </a:rPr>
                  <a:t>Cluster Generation</a:t>
                </a:r>
                <a:endParaRPr kumimoji="0" lang="en-US" sz="1600" b="1" i="0" u="none" strike="noStrike" kern="1200" cap="none" spc="0" normalizeH="0" baseline="0" noProof="0" dirty="0">
                  <a:ln>
                    <a:noFill/>
                  </a:ln>
                  <a:solidFill>
                    <a:srgbClr val="BAC147"/>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8" name="Group 37"/>
          <p:cNvGrpSpPr/>
          <p:nvPr/>
        </p:nvGrpSpPr>
        <p:grpSpPr>
          <a:xfrm>
            <a:off x="1562199" y="3691935"/>
            <a:ext cx="5745088" cy="1373033"/>
            <a:chOff x="1562199" y="3691935"/>
            <a:chExt cx="5745088" cy="1373033"/>
          </a:xfrm>
        </p:grpSpPr>
        <p:sp>
          <p:nvSpPr>
            <p:cNvPr id="13330" name="Text Box 22"/>
            <p:cNvSpPr txBox="1">
              <a:spLocks noChangeArrowheads="1"/>
            </p:cNvSpPr>
            <p:nvPr/>
          </p:nvSpPr>
          <p:spPr bwMode="auto">
            <a:xfrm>
              <a:off x="5811259" y="3895417"/>
              <a:ext cx="1302059" cy="116955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HiScan SQ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GA IIx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0" name="Group 16"/>
            <p:cNvGrpSpPr>
              <a:grpSpLocks/>
            </p:cNvGrpSpPr>
            <p:nvPr/>
          </p:nvGrpSpPr>
          <p:grpSpPr bwMode="auto">
            <a:xfrm>
              <a:off x="1562199" y="3691935"/>
              <a:ext cx="5745088" cy="1294669"/>
              <a:chOff x="1413" y="684"/>
              <a:chExt cx="2745" cy="674"/>
            </a:xfrm>
          </p:grpSpPr>
          <p:sp>
            <p:nvSpPr>
              <p:cNvPr id="31" name="Oval 30"/>
              <p:cNvSpPr/>
              <p:nvPr/>
            </p:nvSpPr>
            <p:spPr bwMode="auto">
              <a:xfrm>
                <a:off x="1413" y="684"/>
                <a:ext cx="178" cy="201"/>
              </a:xfrm>
              <a:prstGeom prst="ellipse">
                <a:avLst/>
              </a:prstGeom>
              <a:solidFill>
                <a:srgbClr val="AD73AC"/>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3</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2"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AD73AC"/>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AD73AC"/>
                    </a:solidFill>
                    <a:effectLst/>
                    <a:uLnTx/>
                    <a:uFillTx/>
                    <a:latin typeface="Arial" charset="0"/>
                    <a:ea typeface="+mn-ea"/>
                    <a:cs typeface="+mn-cs"/>
                  </a:rPr>
                  <a:t>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 name="Group 2"/>
          <p:cNvGrpSpPr/>
          <p:nvPr/>
        </p:nvGrpSpPr>
        <p:grpSpPr>
          <a:xfrm>
            <a:off x="1560220" y="4996223"/>
            <a:ext cx="5745088" cy="1575073"/>
            <a:chOff x="1560220" y="4996223"/>
            <a:chExt cx="5745088" cy="1575073"/>
          </a:xfrm>
        </p:grpSpPr>
        <p:sp>
          <p:nvSpPr>
            <p:cNvPr id="13317" name="Rounded Rectangle 28"/>
            <p:cNvSpPr>
              <a:spLocks noChangeArrowheads="1"/>
            </p:cNvSpPr>
            <p:nvPr/>
          </p:nvSpPr>
          <p:spPr bwMode="auto">
            <a:xfrm>
              <a:off x="4387661" y="5420129"/>
              <a:ext cx="879475" cy="714375"/>
            </a:xfrm>
            <a:prstGeom prst="roundRect">
              <a:avLst>
                <a:gd name="adj" fmla="val 13736"/>
              </a:avLst>
            </a:prstGeom>
            <a:blipFill dpi="0" rotWithShape="1">
              <a:blip r:embed="rId6" cstate="print"/>
              <a:srcRect/>
              <a:stretch>
                <a:fillRect/>
              </a:stretch>
            </a:blipFill>
            <a:ln w="9525" algn="ctr">
              <a:solidFill>
                <a:schemeClr val="bg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3" name="Group 16"/>
            <p:cNvGrpSpPr>
              <a:grpSpLocks/>
            </p:cNvGrpSpPr>
            <p:nvPr/>
          </p:nvGrpSpPr>
          <p:grpSpPr bwMode="auto">
            <a:xfrm>
              <a:off x="1560220" y="4996223"/>
              <a:ext cx="5745088" cy="1294669"/>
              <a:chOff x="1413" y="684"/>
              <a:chExt cx="2745" cy="674"/>
            </a:xfrm>
          </p:grpSpPr>
          <p:sp>
            <p:nvSpPr>
              <p:cNvPr id="34" name="Oval 33"/>
              <p:cNvSpPr/>
              <p:nvPr/>
            </p:nvSpPr>
            <p:spPr bwMode="auto">
              <a:xfrm>
                <a:off x="1413" y="684"/>
                <a:ext cx="178" cy="201"/>
              </a:xfrm>
              <a:prstGeom prst="ellipse">
                <a:avLst/>
              </a:prstGeom>
              <a:solidFill>
                <a:srgbClr val="FFB441"/>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4</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5"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FFB441"/>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B441"/>
                    </a:solidFill>
                    <a:effectLst/>
                    <a:uLnTx/>
                    <a:uFillTx/>
                    <a:latin typeface="Arial" charset="0"/>
                    <a:ea typeface="+mn-ea"/>
                    <a:cs typeface="+mn-cs"/>
                  </a:rPr>
                  <a:t>Data Analysis</a:t>
                </a:r>
                <a:endParaRPr kumimoji="0" lang="en-US" sz="1600" b="1" i="0" u="none" strike="noStrike" kern="1200" cap="none" spc="0" normalizeH="0" baseline="0" noProof="0" dirty="0">
                  <a:ln>
                    <a:noFill/>
                  </a:ln>
                  <a:solidFill>
                    <a:srgbClr val="FFB441"/>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sp>
          <p:nvSpPr>
            <p:cNvPr id="40" name="Text Box 22"/>
            <p:cNvSpPr txBox="1">
              <a:spLocks noChangeArrowheads="1"/>
            </p:cNvSpPr>
            <p:nvPr/>
          </p:nvSpPr>
          <p:spPr bwMode="auto">
            <a:xfrm>
              <a:off x="5936503" y="5247857"/>
              <a:ext cx="1302059" cy="1323439"/>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CASAVA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MSR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BaseSpace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pic>
        <p:nvPicPr>
          <p:cNvPr id="1028" name="Picture 4" descr="C:\Users\tmalek\Desktop\hiseq_2000-_th[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79" y="4030531"/>
            <a:ext cx="1064700" cy="92274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bwMode="auto">
          <a:xfrm>
            <a:off x="217572" y="52077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Arial"/>
                <a:ea typeface="+mj-ea"/>
                <a:cs typeface="+mj-cs"/>
              </a:rPr>
              <a:t>Illumina</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测序流程</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41" name="Title 1"/>
          <p:cNvSpPr txBox="1">
            <a:spLocks/>
          </p:cNvSpPr>
          <p:nvPr/>
        </p:nvSpPr>
        <p:spPr bwMode="auto">
          <a:xfrm>
            <a:off x="1827030" y="15446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78A7DA"/>
                </a:solidFill>
                <a:effectLst/>
                <a:uLnTx/>
                <a:uFillTx/>
                <a:latin typeface="Arial"/>
                <a:ea typeface="+mj-ea"/>
                <a:cs typeface="+mj-cs"/>
              </a:rPr>
              <a:t>文库制备</a:t>
            </a:r>
            <a:endParaRPr kumimoji="0" lang="en-US" sz="1600" b="1" i="0" u="none" strike="noStrike" kern="0" cap="none" spc="0" normalizeH="0" baseline="0" noProof="0" dirty="0">
              <a:ln>
                <a:noFill/>
              </a:ln>
              <a:solidFill>
                <a:srgbClr val="78A7DA"/>
              </a:solidFill>
              <a:effectLst/>
              <a:uLnTx/>
              <a:uFillTx/>
              <a:latin typeface="Arial"/>
              <a:ea typeface="+mj-ea"/>
              <a:cs typeface="+mj-cs"/>
            </a:endParaRPr>
          </a:p>
        </p:txBody>
      </p:sp>
      <p:sp>
        <p:nvSpPr>
          <p:cNvPr id="42" name="Title 1"/>
          <p:cNvSpPr txBox="1">
            <a:spLocks/>
          </p:cNvSpPr>
          <p:nvPr/>
        </p:nvSpPr>
        <p:spPr bwMode="auto">
          <a:xfrm>
            <a:off x="1834290" y="297431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BAC147"/>
                </a:solidFill>
                <a:effectLst/>
                <a:uLnTx/>
                <a:uFillTx/>
                <a:latin typeface="Arial"/>
                <a:ea typeface="+mj-ea"/>
                <a:cs typeface="+mj-cs"/>
              </a:rPr>
              <a:t>簇生成</a:t>
            </a:r>
            <a:endParaRPr kumimoji="0" lang="en-US" sz="1600" b="1" i="0" u="none" strike="noStrike" kern="0" cap="none" spc="0" normalizeH="0" baseline="0" noProof="0" dirty="0">
              <a:ln>
                <a:noFill/>
              </a:ln>
              <a:solidFill>
                <a:srgbClr val="BAC147"/>
              </a:solidFill>
              <a:effectLst/>
              <a:uLnTx/>
              <a:uFillTx/>
              <a:latin typeface="Arial"/>
              <a:ea typeface="+mj-ea"/>
              <a:cs typeface="+mj-cs"/>
            </a:endParaRPr>
          </a:p>
        </p:txBody>
      </p:sp>
      <p:sp>
        <p:nvSpPr>
          <p:cNvPr id="43" name="Title 1"/>
          <p:cNvSpPr txBox="1">
            <a:spLocks/>
          </p:cNvSpPr>
          <p:nvPr/>
        </p:nvSpPr>
        <p:spPr bwMode="auto">
          <a:xfrm>
            <a:off x="1841550" y="430235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AD73AC"/>
                </a:solidFill>
                <a:effectLst/>
                <a:uLnTx/>
                <a:uFillTx/>
                <a:latin typeface="Arial"/>
                <a:ea typeface="+mj-ea"/>
                <a:cs typeface="+mj-cs"/>
              </a:rPr>
              <a:t>测序</a:t>
            </a:r>
            <a:endParaRPr kumimoji="0" lang="en-US" sz="1600" b="1" i="0" u="none" strike="noStrike" kern="0" cap="none" spc="0" normalizeH="0" baseline="0" noProof="0" dirty="0">
              <a:ln>
                <a:noFill/>
              </a:ln>
              <a:solidFill>
                <a:srgbClr val="AD73AC"/>
              </a:solidFill>
              <a:effectLst/>
              <a:uLnTx/>
              <a:uFillTx/>
              <a:latin typeface="Arial"/>
              <a:ea typeface="+mj-ea"/>
              <a:cs typeface="+mj-cs"/>
            </a:endParaRPr>
          </a:p>
        </p:txBody>
      </p:sp>
      <p:sp>
        <p:nvSpPr>
          <p:cNvPr id="44" name="Title 1"/>
          <p:cNvSpPr txBox="1">
            <a:spLocks/>
          </p:cNvSpPr>
          <p:nvPr/>
        </p:nvSpPr>
        <p:spPr bwMode="auto">
          <a:xfrm>
            <a:off x="1848810" y="560135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FFB441"/>
                </a:solidFill>
                <a:effectLst/>
                <a:uLnTx/>
                <a:uFillTx/>
                <a:latin typeface="Arial"/>
                <a:ea typeface="+mj-ea"/>
                <a:cs typeface="+mj-cs"/>
              </a:rPr>
              <a:t>数据分析</a:t>
            </a:r>
            <a:endParaRPr kumimoji="0" lang="en-US" sz="1600" b="1" i="0" u="none" strike="noStrike" kern="0" cap="none" spc="0" normalizeH="0" baseline="0" noProof="0" dirty="0">
              <a:ln>
                <a:noFill/>
              </a:ln>
              <a:solidFill>
                <a:srgbClr val="FFB441"/>
              </a:solidFill>
              <a:effectLst/>
              <a:uLnTx/>
              <a:uFillTx/>
              <a:latin typeface="Arial"/>
              <a:ea typeface="+mj-ea"/>
              <a:cs typeface="+mj-cs"/>
            </a:endParaRPr>
          </a:p>
        </p:txBody>
      </p:sp>
      <p:sp>
        <p:nvSpPr>
          <p:cNvPr id="45" name="Rectangle 33"/>
          <p:cNvSpPr>
            <a:spLocks noChangeArrowheads="1"/>
          </p:cNvSpPr>
          <p:nvPr/>
        </p:nvSpPr>
        <p:spPr bwMode="auto">
          <a:xfrm>
            <a:off x="-30956" y="966848"/>
            <a:ext cx="9171782" cy="2725088"/>
          </a:xfrm>
          <a:prstGeom prst="rect">
            <a:avLst/>
          </a:prstGeom>
          <a:solidFill>
            <a:schemeClr val="bg1">
              <a:lumMod val="95000"/>
              <a:alpha val="50195"/>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46" name="Rectangle 33"/>
          <p:cNvSpPr>
            <a:spLocks noChangeArrowheads="1"/>
          </p:cNvSpPr>
          <p:nvPr/>
        </p:nvSpPr>
        <p:spPr bwMode="auto">
          <a:xfrm>
            <a:off x="-14335" y="4986604"/>
            <a:ext cx="9171782" cy="1372591"/>
          </a:xfrm>
          <a:prstGeom prst="rect">
            <a:avLst/>
          </a:prstGeom>
          <a:solidFill>
            <a:schemeClr val="bg1">
              <a:lumMod val="95000"/>
              <a:alpha val="50195"/>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3962128832"/>
      </p:ext>
    </p:extLst>
  </p:cSld>
  <p:clrMapOvr>
    <a:masterClrMapping/>
  </p:clrMapOvr>
  <mc:AlternateContent xmlns:mc="http://schemas.openxmlformats.org/markup-compatibility/2006" xmlns:p14="http://schemas.microsoft.com/office/powerpoint/2010/main">
    <mc:Choice Requires="p14">
      <p:transition p14:dur="0" advTm="14948"/>
    </mc:Choice>
    <mc:Fallback xmlns="">
      <p:transition advTm="14948"/>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757241"/>
            <a:ext cx="8684721" cy="494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Sequencing By Synthesis</a:t>
            </a:r>
            <a:r>
              <a:rPr lang="en-US" dirty="0"/>
              <a:t/>
            </a:r>
            <a:br>
              <a:rPr lang="en-US" dirty="0"/>
            </a:br>
            <a:endParaRPr lang="en-US" dirty="0"/>
          </a:p>
        </p:txBody>
      </p:sp>
      <p:sp>
        <p:nvSpPr>
          <p:cNvPr id="44037" name="AutoShape 25"/>
          <p:cNvSpPr>
            <a:spLocks noChangeArrowheads="1"/>
          </p:cNvSpPr>
          <p:nvPr/>
        </p:nvSpPr>
        <p:spPr bwMode="auto">
          <a:xfrm>
            <a:off x="757238" y="5478463"/>
            <a:ext cx="5672137" cy="847198"/>
          </a:xfrm>
          <a:prstGeom prst="roundRect">
            <a:avLst>
              <a:gd name="adj" fmla="val 16667"/>
            </a:avLst>
          </a:prstGeom>
          <a:noFill/>
          <a:ln w="38100"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44041" name="Line 29"/>
          <p:cNvSpPr>
            <a:spLocks noChangeShapeType="1"/>
          </p:cNvSpPr>
          <p:nvPr/>
        </p:nvSpPr>
        <p:spPr bwMode="auto">
          <a:xfrm flipH="1">
            <a:off x="3019425" y="6219825"/>
            <a:ext cx="882650" cy="0"/>
          </a:xfrm>
          <a:prstGeom prst="line">
            <a:avLst/>
          </a:prstGeom>
          <a:noFill/>
          <a:ln w="38100">
            <a:solidFill>
              <a:schemeClr val="tx1"/>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4" name="Group 3"/>
          <p:cNvGrpSpPr/>
          <p:nvPr/>
        </p:nvGrpSpPr>
        <p:grpSpPr>
          <a:xfrm>
            <a:off x="1240608" y="5254628"/>
            <a:ext cx="1272610" cy="1055036"/>
            <a:chOff x="-1734373" y="4702819"/>
            <a:chExt cx="1270822" cy="1193155"/>
          </a:xfrm>
        </p:grpSpPr>
        <p:sp>
          <p:nvSpPr>
            <p:cNvPr id="3" name="Rounded Rectangle 2"/>
            <p:cNvSpPr/>
            <p:nvPr/>
          </p:nvSpPr>
          <p:spPr bwMode="auto">
            <a:xfrm>
              <a:off x="-1733551" y="4702819"/>
              <a:ext cx="1270000" cy="551806"/>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4038" name="Rectangle 26"/>
            <p:cNvSpPr>
              <a:spLocks noChangeArrowheads="1"/>
            </p:cNvSpPr>
            <p:nvPr/>
          </p:nvSpPr>
          <p:spPr bwMode="auto">
            <a:xfrm>
              <a:off x="-1734373" y="4799558"/>
              <a:ext cx="1270000" cy="1096416"/>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Add 4 Fl-NTP’s + </a:t>
              </a:r>
              <a:r>
                <a:rPr kumimoji="0" lang="en-US" sz="1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Polymerase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加</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入</a:t>
              </a:r>
              <a:r>
                <a:rPr kumimoji="0" lang="en-US" altLang="zh-CN"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4</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种不同荧光标记的</a:t>
              </a:r>
              <a:r>
                <a:rPr kumimoji="0" lang="en-US" altLang="zh-CN" sz="11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charset="0"/>
                  <a:ea typeface="+mn-ea"/>
                  <a:cs typeface="+mn-cs"/>
                </a:rPr>
                <a:t>d</a:t>
              </a:r>
              <a:r>
                <a:rPr kumimoji="0" lang="en-US" altLang="zh-CN" sz="11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NTP</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和</a:t>
              </a:r>
              <a:r>
                <a:rPr kumimoji="0" lang="en-US" altLang="zh-CN"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合</a:t>
              </a:r>
              <a:r>
                <a:rPr kumimoji="0" lang="zh-CN" alt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成酶</a:t>
              </a:r>
              <a:endPar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3" name="Group 12"/>
          <p:cNvGrpSpPr/>
          <p:nvPr/>
        </p:nvGrpSpPr>
        <p:grpSpPr>
          <a:xfrm>
            <a:off x="2674568" y="5261831"/>
            <a:ext cx="1379907" cy="866260"/>
            <a:chOff x="-1733551" y="4702819"/>
            <a:chExt cx="1270000" cy="1007485"/>
          </a:xfrm>
        </p:grpSpPr>
        <p:sp>
          <p:nvSpPr>
            <p:cNvPr id="14" name="Rounded Rectangle 13"/>
            <p:cNvSpPr/>
            <p:nvPr/>
          </p:nvSpPr>
          <p:spPr bwMode="auto">
            <a:xfrm>
              <a:off x="-1733551" y="4702819"/>
              <a:ext cx="1270000" cy="551806"/>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5" name="Rectangle 26"/>
            <p:cNvSpPr>
              <a:spLocks noChangeArrowheads="1"/>
            </p:cNvSpPr>
            <p:nvPr/>
          </p:nvSpPr>
          <p:spPr bwMode="auto">
            <a:xfrm>
              <a:off x="-1733551" y="4779627"/>
              <a:ext cx="1270000" cy="930677"/>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Incorporated FI-NTP imaged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对结合上的荧光</a:t>
              </a:r>
              <a:r>
                <a:rPr kumimoji="0" lang="en-US" altLang="zh-CN" sz="11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dNTP</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进行照相</a:t>
              </a:r>
              <a:endPar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6" name="Group 15"/>
          <p:cNvGrpSpPr/>
          <p:nvPr/>
        </p:nvGrpSpPr>
        <p:grpSpPr>
          <a:xfrm>
            <a:off x="4192683" y="5251071"/>
            <a:ext cx="1979516" cy="1019638"/>
            <a:chOff x="-1644669" y="4712426"/>
            <a:chExt cx="1272999" cy="684101"/>
          </a:xfrm>
        </p:grpSpPr>
        <p:sp>
          <p:nvSpPr>
            <p:cNvPr id="17" name="Rounded Rectangle 16"/>
            <p:cNvSpPr/>
            <p:nvPr/>
          </p:nvSpPr>
          <p:spPr bwMode="auto">
            <a:xfrm>
              <a:off x="-1641670" y="4712426"/>
              <a:ext cx="1270000" cy="30593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8" name="Rectangle 26"/>
            <p:cNvSpPr>
              <a:spLocks noChangeArrowheads="1"/>
            </p:cNvSpPr>
            <p:nvPr/>
          </p:nvSpPr>
          <p:spPr bwMode="auto">
            <a:xfrm>
              <a:off x="-1644669" y="4766717"/>
              <a:ext cx="1270000" cy="629810"/>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Terminator &amp; fluorescent dye cleaved from FI-NTP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结合在</a:t>
              </a:r>
              <a:r>
                <a:rPr kumimoji="0" lang="en-US" altLang="zh-CN"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链上的荧光</a:t>
              </a:r>
              <a:r>
                <a:rPr kumimoji="0" lang="en-US" altLang="zh-CN" sz="11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dNTP</a:t>
              </a:r>
              <a:r>
                <a:rPr kumimoji="0" lang="zh-CN" altLang="en-US" sz="11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中的荧光标记和阻断基团被切除，可以继续下一轮反应</a:t>
              </a:r>
              <a:endPar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6" name="Group 5"/>
          <p:cNvGrpSpPr/>
          <p:nvPr/>
        </p:nvGrpSpPr>
        <p:grpSpPr>
          <a:xfrm>
            <a:off x="2555109" y="5978131"/>
            <a:ext cx="1561060" cy="497491"/>
            <a:chOff x="3638097" y="6181010"/>
            <a:chExt cx="1561060" cy="687312"/>
          </a:xfrm>
        </p:grpSpPr>
        <p:sp>
          <p:nvSpPr>
            <p:cNvPr id="5" name="Left Arrow 4"/>
            <p:cNvSpPr/>
            <p:nvPr/>
          </p:nvSpPr>
          <p:spPr bwMode="auto">
            <a:xfrm>
              <a:off x="3638097" y="6181010"/>
              <a:ext cx="1561060" cy="687312"/>
            </a:xfrm>
            <a:prstGeom prst="leftArrow">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4042" name="Text Box 30"/>
            <p:cNvSpPr txBox="1">
              <a:spLocks noChangeArrowheads="1"/>
            </p:cNvSpPr>
            <p:nvPr/>
          </p:nvSpPr>
          <p:spPr bwMode="auto">
            <a:xfrm>
              <a:off x="4008606" y="6315662"/>
              <a:ext cx="1132041" cy="338555"/>
            </a:xfrm>
            <a:prstGeom prst="rect">
              <a:avLst/>
            </a:prstGeom>
            <a:noFill/>
            <a:ln w="12700"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X 36 - </a:t>
              </a:r>
              <a:r>
                <a:rPr kumimoji="0" lang="en-US" sz="1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251</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sp>
        <p:nvSpPr>
          <p:cNvPr id="1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边合成边测序（</a:t>
            </a: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SBS</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002978118"/>
      </p:ext>
    </p:extLst>
  </p:cSld>
  <p:clrMapOvr>
    <a:masterClrMapping/>
  </p:clrMapOvr>
  <mc:AlternateContent xmlns:mc="http://schemas.openxmlformats.org/markup-compatibility/2006" xmlns:p14="http://schemas.microsoft.com/office/powerpoint/2010/main">
    <mc:Choice Requires="p14">
      <p:transition p14:dur="0" advTm="975"/>
    </mc:Choice>
    <mc:Fallback xmlns="">
      <p:transition advTm="97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Flowchart: Delay 105"/>
          <p:cNvSpPr/>
          <p:nvPr/>
        </p:nvSpPr>
        <p:spPr bwMode="auto">
          <a:xfrm>
            <a:off x="0" y="1360488"/>
            <a:ext cx="781665" cy="137190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07" name="Group 106"/>
          <p:cNvGrpSpPr/>
          <p:nvPr/>
        </p:nvGrpSpPr>
        <p:grpSpPr>
          <a:xfrm>
            <a:off x="-100013" y="1560787"/>
            <a:ext cx="8441305" cy="940770"/>
            <a:chOff x="-100012" y="1352837"/>
            <a:chExt cx="2483176" cy="1697600"/>
          </a:xfrm>
        </p:grpSpPr>
        <p:sp>
          <p:nvSpPr>
            <p:cNvPr id="108" name="Rounded Rectangle 107"/>
            <p:cNvSpPr/>
            <p:nvPr/>
          </p:nvSpPr>
          <p:spPr bwMode="auto">
            <a:xfrm>
              <a:off x="-100012" y="1352837"/>
              <a:ext cx="2483176" cy="1685330"/>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09" name="TextBox 108"/>
            <p:cNvSpPr txBox="1"/>
            <p:nvPr/>
          </p:nvSpPr>
          <p:spPr>
            <a:xfrm>
              <a:off x="0" y="1384307"/>
              <a:ext cx="2383163" cy="166613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All 4 labeled nucleotides in 1 reaction </a:t>
              </a:r>
              <a:r>
                <a:rPr kumimoji="0" lang="zh-CN" altLang="en-US"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同时存在</a:t>
              </a:r>
              <a:r>
                <a:rPr kumimoji="0" lang="en-US" altLang="zh-CN"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4</a:t>
              </a:r>
              <a:r>
                <a:rPr kumimoji="0" lang="zh-CN" altLang="en-US"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种不同标记的核苷酸</a:t>
              </a:r>
              <a:endPar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Higher accuracy  </a:t>
              </a:r>
              <a:r>
                <a:rPr kumimoji="0" lang="zh-CN" altLang="en-US"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更高的准确性</a:t>
              </a:r>
              <a:endPar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No problems with </a:t>
              </a:r>
              <a:r>
                <a:rPr kumimoji="0" lang="en-US" sz="1600" b="0"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homopolymer</a:t>
              </a: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 repeats </a:t>
              </a:r>
              <a:r>
                <a:rPr kumimoji="0" lang="zh-CN" altLang="en-US" sz="1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不存在均聚物重复片段测序困难问题</a:t>
              </a:r>
              <a:endParaRPr kumimoji="0" lang="en-US"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3" name="Group 2"/>
          <p:cNvGrpSpPr/>
          <p:nvPr/>
        </p:nvGrpSpPr>
        <p:grpSpPr>
          <a:xfrm>
            <a:off x="199698" y="2946718"/>
            <a:ext cx="8725911" cy="3216549"/>
            <a:chOff x="77778" y="3251518"/>
            <a:chExt cx="8725911" cy="321654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78" y="3251518"/>
              <a:ext cx="378142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061" y="3431922"/>
              <a:ext cx="30289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2842268" y="4602954"/>
              <a:ext cx="1295400" cy="590233"/>
            </a:xfrm>
            <a:prstGeom prst="rightArrow">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13" name="Group 112"/>
            <p:cNvGrpSpPr/>
            <p:nvPr/>
          </p:nvGrpSpPr>
          <p:grpSpPr>
            <a:xfrm>
              <a:off x="2647625" y="5298515"/>
              <a:ext cx="2281426" cy="1169552"/>
              <a:chOff x="-1733551" y="4689692"/>
              <a:chExt cx="1456390" cy="718606"/>
            </a:xfrm>
          </p:grpSpPr>
          <p:sp>
            <p:nvSpPr>
              <p:cNvPr id="114" name="Rounded Rectangle 113"/>
              <p:cNvSpPr/>
              <p:nvPr/>
            </p:nvSpPr>
            <p:spPr bwMode="auto">
              <a:xfrm>
                <a:off x="-1733551" y="4702819"/>
                <a:ext cx="1210625" cy="664736"/>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15" name="Rectangle 26"/>
              <p:cNvSpPr>
                <a:spLocks noChangeArrowheads="1"/>
              </p:cNvSpPr>
              <p:nvPr/>
            </p:nvSpPr>
            <p:spPr bwMode="auto">
              <a:xfrm>
                <a:off x="-1733541" y="4689692"/>
                <a:ext cx="1456380" cy="718606"/>
              </a:xfrm>
              <a:prstGeom prst="rect">
                <a:avLst/>
              </a:prstGeom>
              <a:noFill/>
              <a:ln w="12700" algn="ctr">
                <a:noFill/>
                <a:miter lim="800000"/>
                <a:headEnd/>
                <a:tailEnd/>
              </a:ln>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Incorporation </a:t>
                </a:r>
                <a:r>
                  <a:rPr kumimoji="0" lang="zh-CN" alt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结合</a:t>
                </a:r>
                <a:endParaRPr kumimoji="0" 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Detection </a:t>
                </a:r>
                <a:r>
                  <a:rPr kumimoji="0" lang="zh-CN" alt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检测</a:t>
                </a:r>
                <a:endParaRPr kumimoji="0" 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Deblock</a:t>
                </a: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 </a:t>
                </a:r>
                <a:r>
                  <a:rPr kumimoji="0" lang="zh-CN" alt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去阻断</a:t>
                </a:r>
                <a:endParaRPr kumimoji="0" 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Fluor Removal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 </a:t>
                </a:r>
                <a:r>
                  <a:rPr kumimoji="0" lang="en-US" altLang="zh-CN"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   </a:t>
                </a:r>
                <a:r>
                  <a:rPr kumimoji="0" lang="zh-CN" alt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切除荧光基团</a:t>
                </a:r>
                <a:endPar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116" name="Right Arrow 115"/>
            <p:cNvSpPr/>
            <p:nvPr/>
          </p:nvSpPr>
          <p:spPr bwMode="auto">
            <a:xfrm>
              <a:off x="6655912" y="4579842"/>
              <a:ext cx="622776" cy="590233"/>
            </a:xfrm>
            <a:prstGeom prst="rightArrow">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17" name="Group 116"/>
            <p:cNvGrpSpPr/>
            <p:nvPr/>
          </p:nvGrpSpPr>
          <p:grpSpPr>
            <a:xfrm>
              <a:off x="7635044" y="4615766"/>
              <a:ext cx="1168645" cy="566069"/>
              <a:chOff x="-1733551" y="4672274"/>
              <a:chExt cx="1075440" cy="297834"/>
            </a:xfrm>
          </p:grpSpPr>
          <p:sp>
            <p:nvSpPr>
              <p:cNvPr id="118" name="Rounded Rectangle 117"/>
              <p:cNvSpPr/>
              <p:nvPr/>
            </p:nvSpPr>
            <p:spPr bwMode="auto">
              <a:xfrm>
                <a:off x="-1733551" y="4672274"/>
                <a:ext cx="1075440" cy="297834"/>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19" name="Rectangle 26"/>
              <p:cNvSpPr>
                <a:spLocks noChangeArrowheads="1"/>
              </p:cNvSpPr>
              <p:nvPr/>
            </p:nvSpPr>
            <p:spPr bwMode="auto">
              <a:xfrm>
                <a:off x="-1733541" y="4679545"/>
                <a:ext cx="1075430" cy="275289"/>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Next Cycle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下一</a:t>
                </a:r>
                <a:r>
                  <a:rPr kumimoji="0" lang="zh-CN" altLang="en-US" sz="1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个循环</a:t>
                </a:r>
                <a:endParaRPr kumimoji="0" lang="en-US"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sp>
        <p:nvSpPr>
          <p:cNvPr id="18" name="Title 1"/>
          <p:cNvSpPr txBox="1">
            <a:spLocks/>
          </p:cNvSpPr>
          <p:nvPr/>
        </p:nvSpPr>
        <p:spPr>
          <a:xfrm>
            <a:off x="210312" y="237744"/>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4D4D4F"/>
                </a:solidFill>
                <a:effectLst/>
                <a:uLnTx/>
                <a:uFillTx/>
                <a:latin typeface="Arial"/>
                <a:ea typeface="+mj-ea"/>
                <a:cs typeface="+mj-cs"/>
              </a:rPr>
              <a:t>Reversible Terminator Chemistry</a:t>
            </a:r>
            <a:endParaRPr kumimoji="0" lang="en-US" sz="2400" b="1" i="0" u="none" strike="noStrike" kern="1200" cap="none" spc="0" normalizeH="0" baseline="0" noProof="0" dirty="0">
              <a:ln>
                <a:noFill/>
              </a:ln>
              <a:solidFill>
                <a:srgbClr val="4D4D4F"/>
              </a:solidFill>
              <a:effectLst/>
              <a:uLnTx/>
              <a:uFillTx/>
              <a:latin typeface="Arial"/>
              <a:ea typeface="+mj-ea"/>
              <a:cs typeface="+mj-cs"/>
            </a:endParaRPr>
          </a:p>
        </p:txBody>
      </p:sp>
      <p:sp>
        <p:nvSpPr>
          <p:cNvPr id="1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可</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逆阻断</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
        <p:nvSpPr>
          <p:cNvPr id="20" name="TextBox 19"/>
          <p:cNvSpPr txBox="1"/>
          <p:nvPr/>
        </p:nvSpPr>
        <p:spPr>
          <a:xfrm>
            <a:off x="1194043" y="5793787"/>
            <a:ext cx="114481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smtClean="0">
                <a:ln>
                  <a:noFill/>
                </a:ln>
                <a:solidFill>
                  <a:srgbClr val="4D4D4F"/>
                </a:solidFill>
                <a:effectLst/>
                <a:uLnTx/>
                <a:uFillTx/>
                <a:latin typeface="Arial" charset="0"/>
                <a:ea typeface="+mn-ea"/>
                <a:cs typeface="+mn-cs"/>
              </a:rPr>
              <a:t>3</a:t>
            </a:r>
            <a:r>
              <a:rPr kumimoji="0" lang="zh-CN" altLang="en-US" sz="1200" b="1" i="0" u="none" strike="noStrike" kern="1200" cap="none" spc="0" normalizeH="0" baseline="0" noProof="0" dirty="0" smtClean="0">
                <a:ln>
                  <a:noFill/>
                </a:ln>
                <a:solidFill>
                  <a:srgbClr val="4D4D4F"/>
                </a:solidFill>
                <a:effectLst/>
                <a:uLnTx/>
                <a:uFillTx/>
                <a:latin typeface="Arial" charset="0"/>
                <a:ea typeface="+mn-ea"/>
                <a:cs typeface="+mn-cs"/>
              </a:rPr>
              <a:t>’阻断基团</a:t>
            </a:r>
            <a:endParaRPr kumimoji="0" lang="en-US" sz="1200" b="1"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1" name="TextBox 20"/>
          <p:cNvSpPr txBox="1"/>
          <p:nvPr/>
        </p:nvSpPr>
        <p:spPr>
          <a:xfrm>
            <a:off x="2338857" y="3969015"/>
            <a:ext cx="114481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smtClean="0">
                <a:ln>
                  <a:noFill/>
                </a:ln>
                <a:solidFill>
                  <a:srgbClr val="4D4D4F"/>
                </a:solidFill>
                <a:effectLst/>
                <a:uLnTx/>
                <a:uFillTx/>
                <a:latin typeface="Arial" charset="0"/>
                <a:ea typeface="+mn-ea"/>
                <a:cs typeface="+mn-cs"/>
              </a:rPr>
              <a:t>切除位点</a:t>
            </a:r>
            <a:endParaRPr kumimoji="0" lang="en-US" sz="1200" b="1"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2" name="TextBox 21"/>
          <p:cNvSpPr txBox="1"/>
          <p:nvPr/>
        </p:nvSpPr>
        <p:spPr>
          <a:xfrm>
            <a:off x="3607043" y="3720402"/>
            <a:ext cx="114481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smtClean="0">
                <a:ln>
                  <a:noFill/>
                </a:ln>
                <a:solidFill>
                  <a:srgbClr val="FF0000"/>
                </a:solidFill>
                <a:effectLst/>
                <a:uLnTx/>
                <a:uFillTx/>
                <a:latin typeface="Arial" charset="0"/>
                <a:ea typeface="+mn-ea"/>
                <a:cs typeface="+mn-cs"/>
              </a:rPr>
              <a:t>荧光基团</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3" name="TextBox 22"/>
          <p:cNvSpPr txBox="1"/>
          <p:nvPr/>
        </p:nvSpPr>
        <p:spPr>
          <a:xfrm>
            <a:off x="6180456" y="5979498"/>
            <a:ext cx="11448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smtClean="0">
                <a:ln>
                  <a:noFill/>
                </a:ln>
                <a:solidFill>
                  <a:srgbClr val="4D4D4F"/>
                </a:solidFill>
                <a:effectLst/>
                <a:uLnTx/>
                <a:uFillTx/>
                <a:latin typeface="Arial" charset="0"/>
                <a:ea typeface="+mn-ea"/>
                <a:cs typeface="+mn-cs"/>
              </a:rPr>
              <a:t>去阻断后自由的</a:t>
            </a:r>
            <a:r>
              <a:rPr kumimoji="0" lang="en-US" altLang="zh-CN" sz="1200" b="1" i="0" u="none" strike="noStrike" kern="1200" cap="none" spc="0" normalizeH="0" baseline="0" noProof="0" dirty="0" smtClean="0">
                <a:ln>
                  <a:noFill/>
                </a:ln>
                <a:solidFill>
                  <a:srgbClr val="4D4D4F"/>
                </a:solidFill>
                <a:effectLst/>
                <a:uLnTx/>
                <a:uFillTx/>
                <a:latin typeface="Arial" charset="0"/>
                <a:ea typeface="+mn-ea"/>
                <a:cs typeface="+mn-cs"/>
              </a:rPr>
              <a:t>3</a:t>
            </a:r>
            <a:r>
              <a:rPr kumimoji="0" lang="zh-CN" altLang="en-US" sz="1200" b="1" i="0" u="none" strike="noStrike" kern="1200" cap="none" spc="0" normalizeH="0" baseline="0" noProof="0" dirty="0" smtClean="0">
                <a:ln>
                  <a:noFill/>
                </a:ln>
                <a:solidFill>
                  <a:srgbClr val="4D4D4F"/>
                </a:solidFill>
                <a:effectLst/>
                <a:uLnTx/>
                <a:uFillTx/>
                <a:latin typeface="Arial" charset="0"/>
                <a:ea typeface="+mn-ea"/>
                <a:cs typeface="+mn-cs"/>
              </a:rPr>
              <a:t>’</a:t>
            </a:r>
            <a:r>
              <a:rPr kumimoji="0" lang="en-US" altLang="zh-CN" sz="1200" b="1" i="0" u="none" strike="noStrike" kern="1200" cap="none" spc="0" normalizeH="0" baseline="0" noProof="0" dirty="0" smtClean="0">
                <a:ln>
                  <a:noFill/>
                </a:ln>
                <a:solidFill>
                  <a:srgbClr val="4D4D4F"/>
                </a:solidFill>
                <a:effectLst/>
                <a:uLnTx/>
                <a:uFillTx/>
                <a:latin typeface="Arial" charset="0"/>
                <a:ea typeface="+mn-ea"/>
                <a:cs typeface="+mn-cs"/>
              </a:rPr>
              <a:t>OH</a:t>
            </a:r>
            <a:r>
              <a:rPr kumimoji="0" lang="zh-CN" altLang="en-US" sz="1200" b="1" i="0" u="none" strike="noStrike" kern="1200" cap="none" spc="0" normalizeH="0" baseline="0" noProof="0" dirty="0" smtClean="0">
                <a:ln>
                  <a:noFill/>
                </a:ln>
                <a:solidFill>
                  <a:srgbClr val="4D4D4F"/>
                </a:solidFill>
                <a:effectLst/>
                <a:uLnTx/>
                <a:uFillTx/>
                <a:latin typeface="Arial" charset="0"/>
                <a:ea typeface="+mn-ea"/>
                <a:cs typeface="+mn-cs"/>
              </a:rPr>
              <a:t>端</a:t>
            </a:r>
            <a:endParaRPr kumimoji="0" lang="en-US" sz="1200" b="1" i="0" u="none" strike="noStrike" kern="1200" cap="none" spc="0" normalizeH="0" baseline="0" noProof="0" dirty="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782779561"/>
      </p:ext>
    </p:extLst>
  </p:cSld>
  <p:clrMapOvr>
    <a:masterClrMapping/>
  </p:clrMapOvr>
  <p:transition spd="med" advTm="3915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1"/>
          <p:cNvSpPr>
            <a:spLocks noChangeArrowheads="1"/>
          </p:cNvSpPr>
          <p:nvPr/>
        </p:nvSpPr>
        <p:spPr bwMode="auto">
          <a:xfrm>
            <a:off x="1045210" y="969090"/>
            <a:ext cx="6985000" cy="5308600"/>
          </a:xfrm>
          <a:prstGeom prst="flowChartAlternateProcess">
            <a:avLst/>
          </a:prstGeom>
          <a:blipFill dpi="0" rotWithShape="1">
            <a:blip r:embed="rId3" cstate="print"/>
            <a:srcRect/>
            <a:stretch>
              <a:fillRect/>
            </a:stretch>
          </a:blipFill>
          <a:ln w="38100">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46087" name="Group 9"/>
          <p:cNvGrpSpPr>
            <a:grpSpLocks/>
          </p:cNvGrpSpPr>
          <p:nvPr/>
        </p:nvGrpSpPr>
        <p:grpSpPr bwMode="auto">
          <a:xfrm>
            <a:off x="352426" y="5759449"/>
            <a:ext cx="1955800" cy="442913"/>
            <a:chOff x="645" y="3628"/>
            <a:chExt cx="1232" cy="279"/>
          </a:xfrm>
        </p:grpSpPr>
        <p:sp>
          <p:nvSpPr>
            <p:cNvPr id="46098" name="AutoShape 10"/>
            <p:cNvSpPr>
              <a:spLocks noChangeArrowheads="1"/>
            </p:cNvSpPr>
            <p:nvPr/>
          </p:nvSpPr>
          <p:spPr bwMode="auto">
            <a:xfrm>
              <a:off x="645" y="3628"/>
              <a:ext cx="1232" cy="279"/>
            </a:xfrm>
            <a:prstGeom prst="flowChartAlternateProcess">
              <a:avLst/>
            </a:prstGeom>
            <a:solidFill>
              <a:srgbClr val="78A7DA"/>
            </a:solidFill>
            <a:ln w="9525">
              <a:noFill/>
              <a:miter lim="800000"/>
              <a:headEnd/>
              <a:tailEnd/>
            </a:ln>
            <a:effectLst>
              <a:outerShdw blurRad="63500" sx="102000" sy="102000" algn="ctr" rotWithShape="0">
                <a:prstClr val="black">
                  <a:alpha val="40000"/>
                </a:prst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100 </a:t>
              </a: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Microns</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sp>
          <p:nvSpPr>
            <p:cNvPr id="46099" name="Line 11"/>
            <p:cNvSpPr>
              <a:spLocks noChangeShapeType="1"/>
            </p:cNvSpPr>
            <p:nvPr/>
          </p:nvSpPr>
          <p:spPr bwMode="auto">
            <a:xfrm>
              <a:off x="838" y="3857"/>
              <a:ext cx="878" cy="1"/>
            </a:xfrm>
            <a:prstGeom prst="line">
              <a:avLst/>
            </a:prstGeom>
            <a:noFill/>
            <a:ln w="381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46088" name="Rectangle 16"/>
          <p:cNvSpPr>
            <a:spLocks noGrp="1" noChangeArrowheads="1"/>
          </p:cNvSpPr>
          <p:nvPr>
            <p:ph type="title"/>
          </p:nvPr>
        </p:nvSpPr>
        <p:spPr/>
        <p:txBody>
          <a:bodyPr/>
          <a:lstStyle/>
          <a:p>
            <a:pPr eaLnBrk="1" hangingPunct="1"/>
            <a:r>
              <a:rPr lang="en-US" dirty="0" smtClean="0"/>
              <a:t>Clusters  </a:t>
            </a:r>
            <a:r>
              <a:rPr lang="en-US" dirty="0" smtClean="0">
                <a:solidFill>
                  <a:srgbClr val="FF0000"/>
                </a:solidFill>
              </a:rPr>
              <a:t>DNA</a:t>
            </a:r>
            <a:r>
              <a:rPr lang="zh-CN" altLang="en-US" dirty="0" smtClean="0">
                <a:solidFill>
                  <a:srgbClr val="FF0000"/>
                </a:solidFill>
              </a:rPr>
              <a:t>簇</a:t>
            </a:r>
            <a:endParaRPr lang="en-US" dirty="0" smtClean="0">
              <a:solidFill>
                <a:srgbClr val="FF0000"/>
              </a:solidFill>
            </a:endParaRPr>
          </a:p>
        </p:txBody>
      </p:sp>
    </p:spTree>
    <p:extLst>
      <p:ext uri="{BB962C8B-B14F-4D97-AF65-F5344CB8AC3E}">
        <p14:creationId xmlns:p14="http://schemas.microsoft.com/office/powerpoint/2010/main" val="1866010653"/>
      </p:ext>
    </p:extLst>
  </p:cSld>
  <p:clrMapOvr>
    <a:masterClrMapping/>
  </p:clrMapOvr>
  <mc:AlternateContent xmlns:mc="http://schemas.openxmlformats.org/markup-compatibility/2006" xmlns:p14="http://schemas.microsoft.com/office/powerpoint/2010/main">
    <mc:Choice Requires="p14">
      <p:transition p14:dur="0" advTm="18888"/>
    </mc:Choice>
    <mc:Fallback xmlns="">
      <p:transition advTm="18888"/>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834" name="Group 2"/>
          <p:cNvGrpSpPr>
            <a:grpSpLocks/>
          </p:cNvGrpSpPr>
          <p:nvPr/>
        </p:nvGrpSpPr>
        <p:grpSpPr bwMode="auto">
          <a:xfrm>
            <a:off x="-31750" y="2273300"/>
            <a:ext cx="8756650" cy="996950"/>
            <a:chOff x="-20" y="1376"/>
            <a:chExt cx="5516" cy="628"/>
          </a:xfrm>
        </p:grpSpPr>
        <p:grpSp>
          <p:nvGrpSpPr>
            <p:cNvPr id="1016835" name="Group 3"/>
            <p:cNvGrpSpPr>
              <a:grpSpLocks/>
            </p:cNvGrpSpPr>
            <p:nvPr/>
          </p:nvGrpSpPr>
          <p:grpSpPr bwMode="auto">
            <a:xfrm>
              <a:off x="-20" y="1376"/>
              <a:ext cx="613" cy="586"/>
              <a:chOff x="316" y="625"/>
              <a:chExt cx="874" cy="754"/>
            </a:xfrm>
          </p:grpSpPr>
          <p:grpSp>
            <p:nvGrpSpPr>
              <p:cNvPr id="1016836" name="Group 4"/>
              <p:cNvGrpSpPr>
                <a:grpSpLocks/>
              </p:cNvGrpSpPr>
              <p:nvPr/>
            </p:nvGrpSpPr>
            <p:grpSpPr bwMode="auto">
              <a:xfrm>
                <a:off x="316" y="625"/>
                <a:ext cx="874" cy="754"/>
                <a:chOff x="316" y="625"/>
                <a:chExt cx="874" cy="754"/>
              </a:xfrm>
            </p:grpSpPr>
            <p:graphicFrame>
              <p:nvGraphicFramePr>
                <p:cNvPr id="1016837" name="Object 5"/>
                <p:cNvGraphicFramePr>
                  <a:graphicFrameLocks noChangeAspect="1"/>
                </p:cNvGraphicFramePr>
                <p:nvPr/>
              </p:nvGraphicFramePr>
              <p:xfrm>
                <a:off x="355" y="664"/>
                <a:ext cx="835" cy="715"/>
              </p:xfrm>
              <a:graphic>
                <a:graphicData uri="http://schemas.openxmlformats.org/presentationml/2006/ole">
                  <mc:AlternateContent xmlns:mc="http://schemas.openxmlformats.org/markup-compatibility/2006">
                    <mc:Choice xmlns:v="urn:schemas-microsoft-com:vml" Requires="v">
                      <p:oleObj spid="_x0000_s74772" name="Photo Editor Photo" r:id="rId4" imgW="1325995" imgH="1135478" progId="MSPhotoEd.3">
                        <p:embed/>
                      </p:oleObj>
                    </mc:Choice>
                    <mc:Fallback>
                      <p:oleObj name="Photo Editor Photo" r:id="rId4" imgW="1325995" imgH="1135478" progId="MSPhotoEd.3">
                        <p:embed/>
                        <p:pic>
                          <p:nvPicPr>
                            <p:cNvPr id="101683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 y="664"/>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38" name="Text Box 6"/>
                <p:cNvSpPr txBox="1">
                  <a:spLocks noChangeArrowheads="1"/>
                </p:cNvSpPr>
                <p:nvPr/>
              </p:nvSpPr>
              <p:spPr bwMode="auto">
                <a:xfrm>
                  <a:off x="316" y="625"/>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1</a:t>
                  </a:r>
                </a:p>
              </p:txBody>
            </p:sp>
          </p:grpSp>
          <p:sp>
            <p:nvSpPr>
              <p:cNvPr id="1016839" name="Oval 7"/>
              <p:cNvSpPr>
                <a:spLocks noChangeArrowheads="1"/>
              </p:cNvSpPr>
              <p:nvPr/>
            </p:nvSpPr>
            <p:spPr bwMode="auto">
              <a:xfrm>
                <a:off x="532" y="759"/>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40" name="Oval 8"/>
              <p:cNvSpPr>
                <a:spLocks noChangeArrowheads="1"/>
              </p:cNvSpPr>
              <p:nvPr/>
            </p:nvSpPr>
            <p:spPr bwMode="auto">
              <a:xfrm>
                <a:off x="810" y="1066"/>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41" name="Group 9"/>
            <p:cNvGrpSpPr>
              <a:grpSpLocks/>
            </p:cNvGrpSpPr>
            <p:nvPr/>
          </p:nvGrpSpPr>
          <p:grpSpPr bwMode="auto">
            <a:xfrm>
              <a:off x="585" y="1377"/>
              <a:ext cx="617" cy="586"/>
              <a:chOff x="1178" y="626"/>
              <a:chExt cx="880" cy="754"/>
            </a:xfrm>
          </p:grpSpPr>
          <p:grpSp>
            <p:nvGrpSpPr>
              <p:cNvPr id="1016842" name="Group 10"/>
              <p:cNvGrpSpPr>
                <a:grpSpLocks/>
              </p:cNvGrpSpPr>
              <p:nvPr/>
            </p:nvGrpSpPr>
            <p:grpSpPr bwMode="auto">
              <a:xfrm>
                <a:off x="1178" y="626"/>
                <a:ext cx="880" cy="754"/>
                <a:chOff x="1178" y="626"/>
                <a:chExt cx="880" cy="754"/>
              </a:xfrm>
            </p:grpSpPr>
            <p:graphicFrame>
              <p:nvGraphicFramePr>
                <p:cNvPr id="1016843" name="Object 11"/>
                <p:cNvGraphicFramePr>
                  <a:graphicFrameLocks noChangeAspect="1"/>
                </p:cNvGraphicFramePr>
                <p:nvPr/>
              </p:nvGraphicFramePr>
              <p:xfrm>
                <a:off x="1223" y="665"/>
                <a:ext cx="835" cy="715"/>
              </p:xfrm>
              <a:graphic>
                <a:graphicData uri="http://schemas.openxmlformats.org/presentationml/2006/ole">
                  <mc:AlternateContent xmlns:mc="http://schemas.openxmlformats.org/markup-compatibility/2006">
                    <mc:Choice xmlns:v="urn:schemas-microsoft-com:vml" Requires="v">
                      <p:oleObj spid="_x0000_s74773" name="Photo Editor Photo" r:id="rId6" imgW="1325995" imgH="1135478" progId="MSPhotoEd.3">
                        <p:embed/>
                      </p:oleObj>
                    </mc:Choice>
                    <mc:Fallback>
                      <p:oleObj name="Photo Editor Photo" r:id="rId6" imgW="1325995" imgH="1135478" progId="MSPhotoEd.3">
                        <p:embed/>
                        <p:pic>
                          <p:nvPicPr>
                            <p:cNvPr id="101684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3" y="665"/>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44" name="Text Box 12"/>
                <p:cNvSpPr txBox="1">
                  <a:spLocks noChangeArrowheads="1"/>
                </p:cNvSpPr>
                <p:nvPr/>
              </p:nvSpPr>
              <p:spPr bwMode="auto">
                <a:xfrm>
                  <a:off x="1178" y="626"/>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2</a:t>
                  </a:r>
                </a:p>
              </p:txBody>
            </p:sp>
          </p:grpSp>
          <p:sp>
            <p:nvSpPr>
              <p:cNvPr id="1016845" name="Oval 13"/>
              <p:cNvSpPr>
                <a:spLocks noChangeArrowheads="1"/>
              </p:cNvSpPr>
              <p:nvPr/>
            </p:nvSpPr>
            <p:spPr bwMode="auto">
              <a:xfrm>
                <a:off x="1379" y="760"/>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46" name="Oval 14"/>
              <p:cNvSpPr>
                <a:spLocks noChangeArrowheads="1"/>
              </p:cNvSpPr>
              <p:nvPr/>
            </p:nvSpPr>
            <p:spPr bwMode="auto">
              <a:xfrm>
                <a:off x="1678" y="1066"/>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47" name="Group 15"/>
            <p:cNvGrpSpPr>
              <a:grpSpLocks/>
            </p:cNvGrpSpPr>
            <p:nvPr/>
          </p:nvGrpSpPr>
          <p:grpSpPr bwMode="auto">
            <a:xfrm>
              <a:off x="1199" y="1389"/>
              <a:ext cx="611" cy="573"/>
              <a:chOff x="2054" y="634"/>
              <a:chExt cx="871" cy="738"/>
            </a:xfrm>
          </p:grpSpPr>
          <p:graphicFrame>
            <p:nvGraphicFramePr>
              <p:cNvPr id="1016848" name="Object 16"/>
              <p:cNvGraphicFramePr>
                <a:graphicFrameLocks noChangeAspect="1"/>
              </p:cNvGraphicFramePr>
              <p:nvPr/>
            </p:nvGraphicFramePr>
            <p:xfrm>
              <a:off x="2090" y="657"/>
              <a:ext cx="835" cy="715"/>
            </p:xfrm>
            <a:graphic>
              <a:graphicData uri="http://schemas.openxmlformats.org/presentationml/2006/ole">
                <mc:AlternateContent xmlns:mc="http://schemas.openxmlformats.org/markup-compatibility/2006">
                  <mc:Choice xmlns:v="urn:schemas-microsoft-com:vml" Requires="v">
                    <p:oleObj spid="_x0000_s74774" name="Photo Editor Photo" r:id="rId8" imgW="1325995" imgH="1135478" progId="MSPhotoEd.3">
                      <p:embed/>
                    </p:oleObj>
                  </mc:Choice>
                  <mc:Fallback>
                    <p:oleObj name="Photo Editor Photo" r:id="rId8" imgW="1325995" imgH="1135478" progId="MSPhotoEd.3">
                      <p:embed/>
                      <p:pic>
                        <p:nvPicPr>
                          <p:cNvPr id="1016848"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0" y="657"/>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49" name="Text Box 17"/>
              <p:cNvSpPr txBox="1">
                <a:spLocks noChangeArrowheads="1"/>
              </p:cNvSpPr>
              <p:nvPr/>
            </p:nvSpPr>
            <p:spPr bwMode="auto">
              <a:xfrm>
                <a:off x="2054" y="634"/>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3</a:t>
                </a:r>
              </a:p>
            </p:txBody>
          </p:sp>
        </p:grpSp>
        <p:grpSp>
          <p:nvGrpSpPr>
            <p:cNvPr id="1016850" name="Group 18"/>
            <p:cNvGrpSpPr>
              <a:grpSpLocks/>
            </p:cNvGrpSpPr>
            <p:nvPr/>
          </p:nvGrpSpPr>
          <p:grpSpPr bwMode="auto">
            <a:xfrm>
              <a:off x="1349" y="1470"/>
              <a:ext cx="302" cy="374"/>
              <a:chOff x="2548" y="580"/>
              <a:chExt cx="531" cy="595"/>
            </a:xfrm>
          </p:grpSpPr>
          <p:sp>
            <p:nvSpPr>
              <p:cNvPr id="1016851" name="Oval 19"/>
              <p:cNvSpPr>
                <a:spLocks noChangeArrowheads="1"/>
              </p:cNvSpPr>
              <p:nvPr/>
            </p:nvSpPr>
            <p:spPr bwMode="auto">
              <a:xfrm>
                <a:off x="2548" y="580"/>
                <a:ext cx="197" cy="198"/>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52" name="Oval 20"/>
              <p:cNvSpPr>
                <a:spLocks noChangeArrowheads="1"/>
              </p:cNvSpPr>
              <p:nvPr/>
            </p:nvSpPr>
            <p:spPr bwMode="auto">
              <a:xfrm>
                <a:off x="2882" y="976"/>
                <a:ext cx="197" cy="199"/>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53" name="Group 21"/>
            <p:cNvGrpSpPr>
              <a:grpSpLocks/>
            </p:cNvGrpSpPr>
            <p:nvPr/>
          </p:nvGrpSpPr>
          <p:grpSpPr bwMode="auto">
            <a:xfrm>
              <a:off x="3656" y="1387"/>
              <a:ext cx="621" cy="577"/>
              <a:chOff x="334" y="2126"/>
              <a:chExt cx="886" cy="743"/>
            </a:xfrm>
          </p:grpSpPr>
          <p:grpSp>
            <p:nvGrpSpPr>
              <p:cNvPr id="1016854" name="Group 22"/>
              <p:cNvGrpSpPr>
                <a:grpSpLocks/>
              </p:cNvGrpSpPr>
              <p:nvPr/>
            </p:nvGrpSpPr>
            <p:grpSpPr bwMode="auto">
              <a:xfrm>
                <a:off x="334" y="2126"/>
                <a:ext cx="886" cy="743"/>
                <a:chOff x="1173" y="1438"/>
                <a:chExt cx="886" cy="743"/>
              </a:xfrm>
            </p:grpSpPr>
            <p:graphicFrame>
              <p:nvGraphicFramePr>
                <p:cNvPr id="1016855" name="Object 23"/>
                <p:cNvGraphicFramePr>
                  <a:graphicFrameLocks noChangeAspect="1"/>
                </p:cNvGraphicFramePr>
                <p:nvPr/>
              </p:nvGraphicFramePr>
              <p:xfrm>
                <a:off x="1224" y="1466"/>
                <a:ext cx="835" cy="715"/>
              </p:xfrm>
              <a:graphic>
                <a:graphicData uri="http://schemas.openxmlformats.org/presentationml/2006/ole">
                  <mc:AlternateContent xmlns:mc="http://schemas.openxmlformats.org/markup-compatibility/2006">
                    <mc:Choice xmlns:v="urn:schemas-microsoft-com:vml" Requires="v">
                      <p:oleObj spid="_x0000_s74775" name="Photo Editor Photo" r:id="rId10" imgW="1325995" imgH="1135478" progId="MSPhotoEd.3">
                        <p:embed/>
                      </p:oleObj>
                    </mc:Choice>
                    <mc:Fallback>
                      <p:oleObj name="Photo Editor Photo" r:id="rId10" imgW="1325995" imgH="1135478" progId="MSPhotoEd.3">
                        <p:embed/>
                        <p:pic>
                          <p:nvPicPr>
                            <p:cNvPr id="1016855"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4" y="1466"/>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56" name="Text Box 24"/>
                <p:cNvSpPr txBox="1">
                  <a:spLocks noChangeArrowheads="1"/>
                </p:cNvSpPr>
                <p:nvPr/>
              </p:nvSpPr>
              <p:spPr bwMode="auto">
                <a:xfrm>
                  <a:off x="1173" y="1438"/>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7</a:t>
                  </a:r>
                </a:p>
              </p:txBody>
            </p:sp>
          </p:grpSp>
          <p:grpSp>
            <p:nvGrpSpPr>
              <p:cNvPr id="1016857" name="Group 25"/>
              <p:cNvGrpSpPr>
                <a:grpSpLocks/>
              </p:cNvGrpSpPr>
              <p:nvPr/>
            </p:nvGrpSpPr>
            <p:grpSpPr bwMode="auto">
              <a:xfrm>
                <a:off x="542" y="2240"/>
                <a:ext cx="460" cy="467"/>
                <a:chOff x="542" y="2240"/>
                <a:chExt cx="460" cy="467"/>
              </a:xfrm>
            </p:grpSpPr>
            <p:sp>
              <p:nvSpPr>
                <p:cNvPr id="1016858" name="Oval 26"/>
                <p:cNvSpPr>
                  <a:spLocks noChangeArrowheads="1"/>
                </p:cNvSpPr>
                <p:nvPr/>
              </p:nvSpPr>
              <p:spPr bwMode="auto">
                <a:xfrm>
                  <a:off x="542" y="2240"/>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59" name="Oval 27"/>
                <p:cNvSpPr>
                  <a:spLocks noChangeArrowheads="1"/>
                </p:cNvSpPr>
                <p:nvPr/>
              </p:nvSpPr>
              <p:spPr bwMode="auto">
                <a:xfrm>
                  <a:off x="842" y="2547"/>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grpSp>
          <p:nvGrpSpPr>
            <p:cNvPr id="1016860" name="Group 28"/>
            <p:cNvGrpSpPr>
              <a:grpSpLocks/>
            </p:cNvGrpSpPr>
            <p:nvPr/>
          </p:nvGrpSpPr>
          <p:grpSpPr bwMode="auto">
            <a:xfrm>
              <a:off x="4272" y="1381"/>
              <a:ext cx="615" cy="583"/>
              <a:chOff x="2056" y="1424"/>
              <a:chExt cx="877" cy="751"/>
            </a:xfrm>
          </p:grpSpPr>
          <p:grpSp>
            <p:nvGrpSpPr>
              <p:cNvPr id="1016861" name="Group 29"/>
              <p:cNvGrpSpPr>
                <a:grpSpLocks/>
              </p:cNvGrpSpPr>
              <p:nvPr/>
            </p:nvGrpSpPr>
            <p:grpSpPr bwMode="auto">
              <a:xfrm>
                <a:off x="2056" y="1424"/>
                <a:ext cx="877" cy="751"/>
                <a:chOff x="2056" y="1424"/>
                <a:chExt cx="877" cy="751"/>
              </a:xfrm>
            </p:grpSpPr>
            <p:graphicFrame>
              <p:nvGraphicFramePr>
                <p:cNvPr id="1016862" name="Object 30"/>
                <p:cNvGraphicFramePr>
                  <a:graphicFrameLocks noChangeAspect="1"/>
                </p:cNvGraphicFramePr>
                <p:nvPr/>
              </p:nvGraphicFramePr>
              <p:xfrm>
                <a:off x="2098" y="1460"/>
                <a:ext cx="835" cy="715"/>
              </p:xfrm>
              <a:graphic>
                <a:graphicData uri="http://schemas.openxmlformats.org/presentationml/2006/ole">
                  <mc:AlternateContent xmlns:mc="http://schemas.openxmlformats.org/markup-compatibility/2006">
                    <mc:Choice xmlns:v="urn:schemas-microsoft-com:vml" Requires="v">
                      <p:oleObj spid="_x0000_s74776" name="Photo Editor Photo" r:id="rId12" imgW="1325995" imgH="1135478" progId="MSPhotoEd.3">
                        <p:embed/>
                      </p:oleObj>
                    </mc:Choice>
                    <mc:Fallback>
                      <p:oleObj name="Photo Editor Photo" r:id="rId12" imgW="1325995" imgH="1135478" progId="MSPhotoEd.3">
                        <p:embed/>
                        <p:pic>
                          <p:nvPicPr>
                            <p:cNvPr id="1016862" name="Object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8" y="1460"/>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63" name="Text Box 31"/>
                <p:cNvSpPr txBox="1">
                  <a:spLocks noChangeArrowheads="1"/>
                </p:cNvSpPr>
                <p:nvPr/>
              </p:nvSpPr>
              <p:spPr bwMode="auto">
                <a:xfrm>
                  <a:off x="2056" y="1424"/>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8</a:t>
                  </a:r>
                </a:p>
              </p:txBody>
            </p:sp>
          </p:grpSp>
          <p:sp>
            <p:nvSpPr>
              <p:cNvPr id="1016864" name="Oval 32"/>
              <p:cNvSpPr>
                <a:spLocks noChangeArrowheads="1"/>
              </p:cNvSpPr>
              <p:nvPr/>
            </p:nvSpPr>
            <p:spPr bwMode="auto">
              <a:xfrm>
                <a:off x="2286" y="1556"/>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65" name="Oval 33"/>
              <p:cNvSpPr>
                <a:spLocks noChangeArrowheads="1"/>
              </p:cNvSpPr>
              <p:nvPr/>
            </p:nvSpPr>
            <p:spPr bwMode="auto">
              <a:xfrm>
                <a:off x="2536" y="1863"/>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66" name="Group 34"/>
            <p:cNvGrpSpPr>
              <a:grpSpLocks/>
            </p:cNvGrpSpPr>
            <p:nvPr/>
          </p:nvGrpSpPr>
          <p:grpSpPr bwMode="auto">
            <a:xfrm>
              <a:off x="4881" y="1381"/>
              <a:ext cx="615" cy="583"/>
              <a:chOff x="2945" y="1424"/>
              <a:chExt cx="877" cy="750"/>
            </a:xfrm>
          </p:grpSpPr>
          <p:grpSp>
            <p:nvGrpSpPr>
              <p:cNvPr id="1016867" name="Group 35"/>
              <p:cNvGrpSpPr>
                <a:grpSpLocks/>
              </p:cNvGrpSpPr>
              <p:nvPr/>
            </p:nvGrpSpPr>
            <p:grpSpPr bwMode="auto">
              <a:xfrm>
                <a:off x="2945" y="1424"/>
                <a:ext cx="877" cy="750"/>
                <a:chOff x="2945" y="1424"/>
                <a:chExt cx="877" cy="750"/>
              </a:xfrm>
            </p:grpSpPr>
            <p:graphicFrame>
              <p:nvGraphicFramePr>
                <p:cNvPr id="1016868" name="Object 36"/>
                <p:cNvGraphicFramePr>
                  <a:graphicFrameLocks noChangeAspect="1"/>
                </p:cNvGraphicFramePr>
                <p:nvPr/>
              </p:nvGraphicFramePr>
              <p:xfrm>
                <a:off x="2987" y="1459"/>
                <a:ext cx="835" cy="715"/>
              </p:xfrm>
              <a:graphic>
                <a:graphicData uri="http://schemas.openxmlformats.org/presentationml/2006/ole">
                  <mc:AlternateContent xmlns:mc="http://schemas.openxmlformats.org/markup-compatibility/2006">
                    <mc:Choice xmlns:v="urn:schemas-microsoft-com:vml" Requires="v">
                      <p:oleObj spid="_x0000_s74777" name="Photo Editor Photo" r:id="rId14" imgW="1325995" imgH="1135478" progId="MSPhotoEd.3">
                        <p:embed/>
                      </p:oleObj>
                    </mc:Choice>
                    <mc:Fallback>
                      <p:oleObj name="Photo Editor Photo" r:id="rId14" imgW="1325995" imgH="1135478" progId="MSPhotoEd.3">
                        <p:embed/>
                        <p:pic>
                          <p:nvPicPr>
                            <p:cNvPr id="1016868" name="Object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7" y="1459"/>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69" name="Text Box 37"/>
                <p:cNvSpPr txBox="1">
                  <a:spLocks noChangeArrowheads="1"/>
                </p:cNvSpPr>
                <p:nvPr/>
              </p:nvSpPr>
              <p:spPr bwMode="auto">
                <a:xfrm>
                  <a:off x="2945" y="1424"/>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9</a:t>
                  </a:r>
                </a:p>
              </p:txBody>
            </p:sp>
          </p:grpSp>
          <p:sp>
            <p:nvSpPr>
              <p:cNvPr id="1016870" name="Oval 38"/>
              <p:cNvSpPr>
                <a:spLocks noChangeArrowheads="1"/>
              </p:cNvSpPr>
              <p:nvPr/>
            </p:nvSpPr>
            <p:spPr bwMode="auto">
              <a:xfrm>
                <a:off x="3149" y="1558"/>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71" name="Oval 39"/>
              <p:cNvSpPr>
                <a:spLocks noChangeArrowheads="1"/>
              </p:cNvSpPr>
              <p:nvPr/>
            </p:nvSpPr>
            <p:spPr bwMode="auto">
              <a:xfrm>
                <a:off x="3434" y="1866"/>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72" name="Group 40"/>
            <p:cNvGrpSpPr>
              <a:grpSpLocks/>
            </p:cNvGrpSpPr>
            <p:nvPr/>
          </p:nvGrpSpPr>
          <p:grpSpPr bwMode="auto">
            <a:xfrm>
              <a:off x="1809" y="1395"/>
              <a:ext cx="616" cy="573"/>
              <a:chOff x="2929" y="635"/>
              <a:chExt cx="879" cy="737"/>
            </a:xfrm>
          </p:grpSpPr>
          <p:grpSp>
            <p:nvGrpSpPr>
              <p:cNvPr id="1016873" name="Group 41"/>
              <p:cNvGrpSpPr>
                <a:grpSpLocks/>
              </p:cNvGrpSpPr>
              <p:nvPr/>
            </p:nvGrpSpPr>
            <p:grpSpPr bwMode="auto">
              <a:xfrm>
                <a:off x="2929" y="635"/>
                <a:ext cx="879" cy="737"/>
                <a:chOff x="2929" y="635"/>
                <a:chExt cx="879" cy="737"/>
              </a:xfrm>
            </p:grpSpPr>
            <p:graphicFrame>
              <p:nvGraphicFramePr>
                <p:cNvPr id="1016874" name="Object 42"/>
                <p:cNvGraphicFramePr>
                  <a:graphicFrameLocks noChangeAspect="1"/>
                </p:cNvGraphicFramePr>
                <p:nvPr/>
              </p:nvGraphicFramePr>
              <p:xfrm>
                <a:off x="2973" y="657"/>
                <a:ext cx="835" cy="715"/>
              </p:xfrm>
              <a:graphic>
                <a:graphicData uri="http://schemas.openxmlformats.org/presentationml/2006/ole">
                  <mc:AlternateContent xmlns:mc="http://schemas.openxmlformats.org/markup-compatibility/2006">
                    <mc:Choice xmlns:v="urn:schemas-microsoft-com:vml" Requires="v">
                      <p:oleObj spid="_x0000_s74778" name="Photo Editor Photo" r:id="rId16" imgW="1325995" imgH="1135478" progId="MSPhotoEd.3">
                        <p:embed/>
                      </p:oleObj>
                    </mc:Choice>
                    <mc:Fallback>
                      <p:oleObj name="Photo Editor Photo" r:id="rId16" imgW="1325995" imgH="1135478" progId="MSPhotoEd.3">
                        <p:embed/>
                        <p:pic>
                          <p:nvPicPr>
                            <p:cNvPr id="1016874" name="Object 4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73" y="657"/>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75" name="Text Box 43"/>
                <p:cNvSpPr txBox="1">
                  <a:spLocks noChangeArrowheads="1"/>
                </p:cNvSpPr>
                <p:nvPr/>
              </p:nvSpPr>
              <p:spPr bwMode="auto">
                <a:xfrm>
                  <a:off x="2929" y="635"/>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4</a:t>
                  </a:r>
                </a:p>
              </p:txBody>
            </p:sp>
          </p:grpSp>
          <p:sp>
            <p:nvSpPr>
              <p:cNvPr id="1016876" name="Oval 44"/>
              <p:cNvSpPr>
                <a:spLocks noChangeArrowheads="1"/>
              </p:cNvSpPr>
              <p:nvPr/>
            </p:nvSpPr>
            <p:spPr bwMode="auto">
              <a:xfrm>
                <a:off x="3145" y="754"/>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77" name="Oval 45"/>
              <p:cNvSpPr>
                <a:spLocks noChangeArrowheads="1"/>
              </p:cNvSpPr>
              <p:nvPr/>
            </p:nvSpPr>
            <p:spPr bwMode="auto">
              <a:xfrm>
                <a:off x="3416" y="1047"/>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78" name="Group 46"/>
            <p:cNvGrpSpPr>
              <a:grpSpLocks/>
            </p:cNvGrpSpPr>
            <p:nvPr/>
          </p:nvGrpSpPr>
          <p:grpSpPr bwMode="auto">
            <a:xfrm>
              <a:off x="2423" y="1380"/>
              <a:ext cx="614" cy="588"/>
              <a:chOff x="3819" y="616"/>
              <a:chExt cx="876" cy="756"/>
            </a:xfrm>
          </p:grpSpPr>
          <p:grpSp>
            <p:nvGrpSpPr>
              <p:cNvPr id="1016879" name="Group 47"/>
              <p:cNvGrpSpPr>
                <a:grpSpLocks/>
              </p:cNvGrpSpPr>
              <p:nvPr/>
            </p:nvGrpSpPr>
            <p:grpSpPr bwMode="auto">
              <a:xfrm>
                <a:off x="3819" y="616"/>
                <a:ext cx="876" cy="756"/>
                <a:chOff x="3784" y="609"/>
                <a:chExt cx="876" cy="756"/>
              </a:xfrm>
            </p:grpSpPr>
            <p:graphicFrame>
              <p:nvGraphicFramePr>
                <p:cNvPr id="1016880" name="Object 48"/>
                <p:cNvGraphicFramePr>
                  <a:graphicFrameLocks noChangeAspect="1"/>
                </p:cNvGraphicFramePr>
                <p:nvPr/>
              </p:nvGraphicFramePr>
              <p:xfrm>
                <a:off x="3825" y="650"/>
                <a:ext cx="835" cy="715"/>
              </p:xfrm>
              <a:graphic>
                <a:graphicData uri="http://schemas.openxmlformats.org/presentationml/2006/ole">
                  <mc:AlternateContent xmlns:mc="http://schemas.openxmlformats.org/markup-compatibility/2006">
                    <mc:Choice xmlns:v="urn:schemas-microsoft-com:vml" Requires="v">
                      <p:oleObj spid="_x0000_s74779" name="Photo Editor Photo" r:id="rId18" imgW="1325995" imgH="1135478" progId="MSPhotoEd.3">
                        <p:embed/>
                      </p:oleObj>
                    </mc:Choice>
                    <mc:Fallback>
                      <p:oleObj name="Photo Editor Photo" r:id="rId18" imgW="1325995" imgH="1135478" progId="MSPhotoEd.3">
                        <p:embed/>
                        <p:pic>
                          <p:nvPicPr>
                            <p:cNvPr id="1016880" name="Object 4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25" y="650"/>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81" name="Text Box 49"/>
                <p:cNvSpPr txBox="1">
                  <a:spLocks noChangeArrowheads="1"/>
                </p:cNvSpPr>
                <p:nvPr/>
              </p:nvSpPr>
              <p:spPr bwMode="auto">
                <a:xfrm>
                  <a:off x="3784" y="609"/>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5</a:t>
                  </a:r>
                </a:p>
              </p:txBody>
            </p:sp>
          </p:grpSp>
          <p:sp>
            <p:nvSpPr>
              <p:cNvPr id="1016882" name="Oval 50"/>
              <p:cNvSpPr>
                <a:spLocks noChangeArrowheads="1"/>
              </p:cNvSpPr>
              <p:nvPr/>
            </p:nvSpPr>
            <p:spPr bwMode="auto">
              <a:xfrm>
                <a:off x="4036" y="740"/>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83" name="Oval 51"/>
              <p:cNvSpPr>
                <a:spLocks noChangeArrowheads="1"/>
              </p:cNvSpPr>
              <p:nvPr/>
            </p:nvSpPr>
            <p:spPr bwMode="auto">
              <a:xfrm>
                <a:off x="4300" y="1047"/>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84" name="Group 52"/>
            <p:cNvGrpSpPr>
              <a:grpSpLocks/>
            </p:cNvGrpSpPr>
            <p:nvPr/>
          </p:nvGrpSpPr>
          <p:grpSpPr bwMode="auto">
            <a:xfrm>
              <a:off x="3028" y="1385"/>
              <a:ext cx="619" cy="583"/>
              <a:chOff x="284" y="1424"/>
              <a:chExt cx="883" cy="750"/>
            </a:xfrm>
          </p:grpSpPr>
          <p:grpSp>
            <p:nvGrpSpPr>
              <p:cNvPr id="1016885" name="Group 53"/>
              <p:cNvGrpSpPr>
                <a:grpSpLocks/>
              </p:cNvGrpSpPr>
              <p:nvPr/>
            </p:nvGrpSpPr>
            <p:grpSpPr bwMode="auto">
              <a:xfrm>
                <a:off x="284" y="1424"/>
                <a:ext cx="883" cy="750"/>
                <a:chOff x="284" y="1424"/>
                <a:chExt cx="883" cy="750"/>
              </a:xfrm>
            </p:grpSpPr>
            <p:graphicFrame>
              <p:nvGraphicFramePr>
                <p:cNvPr id="1016886" name="Object 54"/>
                <p:cNvGraphicFramePr>
                  <a:graphicFrameLocks noChangeAspect="1"/>
                </p:cNvGraphicFramePr>
                <p:nvPr/>
              </p:nvGraphicFramePr>
              <p:xfrm>
                <a:off x="332" y="1459"/>
                <a:ext cx="835" cy="715"/>
              </p:xfrm>
              <a:graphic>
                <a:graphicData uri="http://schemas.openxmlformats.org/presentationml/2006/ole">
                  <mc:AlternateContent xmlns:mc="http://schemas.openxmlformats.org/markup-compatibility/2006">
                    <mc:Choice xmlns:v="urn:schemas-microsoft-com:vml" Requires="v">
                      <p:oleObj spid="_x0000_s74780" name="Photo Editor Photo" r:id="rId20" imgW="1325995" imgH="1135478" progId="MSPhotoEd.3">
                        <p:embed/>
                      </p:oleObj>
                    </mc:Choice>
                    <mc:Fallback>
                      <p:oleObj name="Photo Editor Photo" r:id="rId20" imgW="1325995" imgH="1135478" progId="MSPhotoEd.3">
                        <p:embed/>
                        <p:pic>
                          <p:nvPicPr>
                            <p:cNvPr id="1016886" name="Object 5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2" y="1459"/>
                              <a:ext cx="835" cy="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6887" name="Text Box 55"/>
                <p:cNvSpPr txBox="1">
                  <a:spLocks noChangeArrowheads="1"/>
                </p:cNvSpPr>
                <p:nvPr/>
              </p:nvSpPr>
              <p:spPr bwMode="auto">
                <a:xfrm>
                  <a:off x="284" y="1424"/>
                  <a:ext cx="28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Verdana" pitchFamily="34" charset="0"/>
                      <a:ea typeface="+mn-ea"/>
                      <a:cs typeface="+mn-cs"/>
                    </a:rPr>
                    <a:t>6</a:t>
                  </a:r>
                </a:p>
              </p:txBody>
            </p:sp>
          </p:grpSp>
          <p:sp>
            <p:nvSpPr>
              <p:cNvPr id="1016888" name="Oval 56"/>
              <p:cNvSpPr>
                <a:spLocks noChangeArrowheads="1"/>
              </p:cNvSpPr>
              <p:nvPr/>
            </p:nvSpPr>
            <p:spPr bwMode="auto">
              <a:xfrm>
                <a:off x="509" y="1537"/>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sp>
            <p:nvSpPr>
              <p:cNvPr id="1016889" name="Oval 57"/>
              <p:cNvSpPr>
                <a:spLocks noChangeArrowheads="1"/>
              </p:cNvSpPr>
              <p:nvPr/>
            </p:nvSpPr>
            <p:spPr bwMode="auto">
              <a:xfrm>
                <a:off x="773" y="1851"/>
                <a:ext cx="160" cy="160"/>
              </a:xfrm>
              <a:prstGeom prst="ellipse">
                <a:avLst/>
              </a:prstGeom>
              <a:noFill/>
              <a:ln w="28575">
                <a:solidFill>
                  <a:srgbClr val="CCE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sp>
          <p:nvSpPr>
            <p:cNvPr id="1016890" name="Line 58"/>
            <p:cNvSpPr>
              <a:spLocks noChangeShapeType="1"/>
            </p:cNvSpPr>
            <p:nvPr/>
          </p:nvSpPr>
          <p:spPr bwMode="auto">
            <a:xfrm flipV="1">
              <a:off x="4267" y="1873"/>
              <a:ext cx="42" cy="131"/>
            </a:xfrm>
            <a:prstGeom prst="line">
              <a:avLst/>
            </a:prstGeom>
            <a:noFill/>
            <a:ln w="28575">
              <a:solidFill>
                <a:srgbClr val="CCE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4D4D4F"/>
                </a:solidFill>
                <a:effectLst/>
                <a:uLnTx/>
                <a:uFillTx/>
                <a:latin typeface="Arial" charset="0"/>
                <a:ea typeface="+mn-ea"/>
                <a:cs typeface="+mn-cs"/>
              </a:endParaRPr>
            </a:p>
          </p:txBody>
        </p:sp>
      </p:grpSp>
      <p:grpSp>
        <p:nvGrpSpPr>
          <p:cNvPr id="1016891" name="Group 59"/>
          <p:cNvGrpSpPr>
            <a:grpSpLocks/>
          </p:cNvGrpSpPr>
          <p:nvPr/>
        </p:nvGrpSpPr>
        <p:grpSpPr bwMode="auto">
          <a:xfrm>
            <a:off x="698500" y="3263900"/>
            <a:ext cx="5880100" cy="1054100"/>
            <a:chOff x="440" y="2000"/>
            <a:chExt cx="3704" cy="664"/>
          </a:xfrm>
        </p:grpSpPr>
        <p:sp>
          <p:nvSpPr>
            <p:cNvPr id="1016892" name="Text Box 60"/>
            <p:cNvSpPr txBox="1">
              <a:spLocks noChangeArrowheads="1"/>
            </p:cNvSpPr>
            <p:nvPr/>
          </p:nvSpPr>
          <p:spPr bwMode="auto">
            <a:xfrm>
              <a:off x="2274" y="2376"/>
              <a:ext cx="1870" cy="28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FF00"/>
                  </a:solidFill>
                  <a:effectLst/>
                  <a:uLnTx/>
                  <a:uFillTx/>
                  <a:latin typeface="Arial" charset="0"/>
                  <a:ea typeface="+mn-ea"/>
                  <a:cs typeface="+mn-cs"/>
                </a:rPr>
                <a:t>T T T T T T T</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6666FF"/>
                  </a:solidFill>
                  <a:effectLst/>
                  <a:uLnTx/>
                  <a:uFillTx/>
                  <a:latin typeface="Arial" charset="0"/>
                  <a:ea typeface="+mn-ea"/>
                  <a:cs typeface="+mn-cs"/>
                </a:rPr>
                <a:t>G</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00FF00"/>
                  </a:solidFill>
                  <a:effectLst/>
                  <a:uLnTx/>
                  <a:uFillTx/>
                  <a:latin typeface="Arial" charset="0"/>
                  <a:ea typeface="+mn-ea"/>
                  <a:cs typeface="+mn-cs"/>
                </a:rPr>
                <a:t>T </a:t>
              </a:r>
              <a:r>
                <a:rPr kumimoji="0" lang="en-GB" sz="1600" b="0" i="0" u="none" strike="noStrike" kern="1200" cap="none" spc="0" normalizeH="0" baseline="0" noProof="0">
                  <a:ln>
                    <a:noFill/>
                  </a:ln>
                  <a:solidFill>
                    <a:srgbClr val="7CA8D4"/>
                  </a:solidFill>
                  <a:effectLst/>
                  <a:uLnTx/>
                  <a:uFillTx/>
                  <a:latin typeface="Arial" charset="0"/>
                  <a:ea typeface="+mn-ea"/>
                  <a:cs typeface="+mn-cs"/>
                </a:rPr>
                <a:t>…</a:t>
              </a:r>
            </a:p>
          </p:txBody>
        </p:sp>
        <p:cxnSp>
          <p:nvCxnSpPr>
            <p:cNvPr id="1016893" name="AutoShape 61"/>
            <p:cNvCxnSpPr>
              <a:cxnSpLocks noChangeShapeType="1"/>
            </p:cNvCxnSpPr>
            <p:nvPr/>
          </p:nvCxnSpPr>
          <p:spPr bwMode="auto">
            <a:xfrm rot="16200000" flipH="1">
              <a:off x="1235" y="1205"/>
              <a:ext cx="304" cy="189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6894" name="Group 62"/>
          <p:cNvGrpSpPr>
            <a:grpSpLocks/>
          </p:cNvGrpSpPr>
          <p:nvPr/>
        </p:nvGrpSpPr>
        <p:grpSpPr bwMode="auto">
          <a:xfrm>
            <a:off x="393700" y="1204913"/>
            <a:ext cx="6018213" cy="1042987"/>
            <a:chOff x="248" y="703"/>
            <a:chExt cx="3791" cy="657"/>
          </a:xfrm>
        </p:grpSpPr>
        <p:sp>
          <p:nvSpPr>
            <p:cNvPr id="1016895" name="Text Box 63"/>
            <p:cNvSpPr txBox="1">
              <a:spLocks noChangeArrowheads="1"/>
            </p:cNvSpPr>
            <p:nvPr/>
          </p:nvSpPr>
          <p:spPr bwMode="auto">
            <a:xfrm>
              <a:off x="2071" y="703"/>
              <a:ext cx="1968" cy="28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FF00"/>
                  </a:solidFill>
                  <a:effectLst/>
                  <a:uLnTx/>
                  <a:uFillTx/>
                  <a:latin typeface="Arial" charset="0"/>
                  <a:ea typeface="+mn-ea"/>
                  <a:cs typeface="+mn-cs"/>
                </a:rPr>
                <a:t>T</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6666FF"/>
                  </a:solidFill>
                  <a:effectLst/>
                  <a:uLnTx/>
                  <a:uFillTx/>
                  <a:latin typeface="Arial" charset="0"/>
                  <a:ea typeface="+mn-ea"/>
                  <a:cs typeface="+mn-cs"/>
                </a:rPr>
                <a:t>G</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FF3300"/>
                  </a:solidFill>
                  <a:effectLst/>
                  <a:uLnTx/>
                  <a:uFillTx/>
                  <a:latin typeface="Arial" charset="0"/>
                  <a:ea typeface="+mn-ea"/>
                  <a:cs typeface="+mn-cs"/>
                </a:rPr>
                <a:t>C</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00FF00"/>
                  </a:solidFill>
                  <a:effectLst/>
                  <a:uLnTx/>
                  <a:uFillTx/>
                  <a:latin typeface="Arial" charset="0"/>
                  <a:ea typeface="+mn-ea"/>
                  <a:cs typeface="+mn-cs"/>
                </a:rPr>
                <a:t>T</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FFCC00"/>
                  </a:solidFill>
                  <a:effectLst/>
                  <a:uLnTx/>
                  <a:uFillTx/>
                  <a:latin typeface="Arial" charset="0"/>
                  <a:ea typeface="+mn-ea"/>
                  <a:cs typeface="+mn-cs"/>
                </a:rPr>
                <a:t>A</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FF3300"/>
                  </a:solidFill>
                  <a:effectLst/>
                  <a:uLnTx/>
                  <a:uFillTx/>
                  <a:latin typeface="Arial" charset="0"/>
                  <a:ea typeface="+mn-ea"/>
                  <a:cs typeface="+mn-cs"/>
                </a:rPr>
                <a:t>C</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6666FF"/>
                  </a:solidFill>
                  <a:effectLst/>
                  <a:uLnTx/>
                  <a:uFillTx/>
                  <a:latin typeface="Arial" charset="0"/>
                  <a:ea typeface="+mn-ea"/>
                  <a:cs typeface="+mn-cs"/>
                </a:rPr>
                <a:t>G</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FFCC00"/>
                  </a:solidFill>
                  <a:effectLst/>
                  <a:uLnTx/>
                  <a:uFillTx/>
                  <a:latin typeface="Arial" charset="0"/>
                  <a:ea typeface="+mn-ea"/>
                  <a:cs typeface="+mn-cs"/>
                </a:rPr>
                <a:t>A</a:t>
              </a:r>
              <a:r>
                <a:rPr kumimoji="0" lang="en-GB" sz="1600" b="0" i="0" u="none" strike="noStrike" kern="1200" cap="none" spc="0" normalizeH="0" baseline="0" noProof="0">
                  <a:ln>
                    <a:noFill/>
                  </a:ln>
                  <a:solidFill>
                    <a:srgbClr val="4D4D4F"/>
                  </a:solidFill>
                  <a:effectLst/>
                  <a:uLnTx/>
                  <a:uFillTx/>
                  <a:latin typeface="Arial" charset="0"/>
                  <a:ea typeface="+mn-ea"/>
                  <a:cs typeface="+mn-cs"/>
                </a:rPr>
                <a:t> </a:t>
              </a:r>
              <a:r>
                <a:rPr kumimoji="0" lang="en-GB" sz="1600" b="0" i="0" u="none" strike="noStrike" kern="1200" cap="none" spc="0" normalizeH="0" baseline="0" noProof="0">
                  <a:ln>
                    <a:noFill/>
                  </a:ln>
                  <a:solidFill>
                    <a:srgbClr val="00FF00"/>
                  </a:solidFill>
                  <a:effectLst/>
                  <a:uLnTx/>
                  <a:uFillTx/>
                  <a:latin typeface="Arial" charset="0"/>
                  <a:ea typeface="+mn-ea"/>
                  <a:cs typeface="+mn-cs"/>
                </a:rPr>
                <a:t>T </a:t>
              </a:r>
              <a:r>
                <a:rPr kumimoji="0" lang="en-GB" sz="1600" b="0" i="0" u="none" strike="noStrike" kern="1200" cap="none" spc="0" normalizeH="0" baseline="0" noProof="0">
                  <a:ln>
                    <a:noFill/>
                  </a:ln>
                  <a:solidFill>
                    <a:srgbClr val="7CA8D4"/>
                  </a:solidFill>
                  <a:effectLst/>
                  <a:uLnTx/>
                  <a:uFillTx/>
                  <a:latin typeface="Arial" charset="0"/>
                  <a:ea typeface="+mn-ea"/>
                  <a:cs typeface="+mn-cs"/>
                </a:rPr>
                <a:t>…</a:t>
              </a:r>
            </a:p>
          </p:txBody>
        </p:sp>
        <p:cxnSp>
          <p:nvCxnSpPr>
            <p:cNvPr id="1016896" name="AutoShape 64"/>
            <p:cNvCxnSpPr>
              <a:cxnSpLocks noChangeShapeType="1"/>
            </p:cNvCxnSpPr>
            <p:nvPr/>
          </p:nvCxnSpPr>
          <p:spPr bwMode="auto">
            <a:xfrm rot="5400000" flipH="1" flipV="1">
              <a:off x="1043" y="261"/>
              <a:ext cx="304" cy="1894"/>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6897" name="Text Box 65"/>
          <p:cNvSpPr txBox="1">
            <a:spLocks noChangeArrowheads="1"/>
          </p:cNvSpPr>
          <p:nvPr/>
        </p:nvSpPr>
        <p:spPr bwMode="auto">
          <a:xfrm>
            <a:off x="124687" y="5036457"/>
            <a:ext cx="92273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4D4D4F"/>
                </a:solidFill>
                <a:effectLst/>
                <a:uLnTx/>
                <a:uFillTx/>
                <a:latin typeface="楷体" pitchFamily="49" charset="-122"/>
                <a:ea typeface="楷体" pitchFamily="49" charset="-122"/>
                <a:cs typeface="+mn-cs"/>
              </a:rPr>
              <a:t>The identity of each base of a cluster is read off from sequential images</a:t>
            </a:r>
            <a:endParaRPr kumimoji="0" lang="en-GB" altLang="zh-CN" sz="1600" b="1" i="0" u="none" strike="noStrike" kern="1200" cap="none" spc="0" normalizeH="0" baseline="0" noProof="0" dirty="0">
              <a:ln>
                <a:noFill/>
              </a:ln>
              <a:solidFill>
                <a:srgbClr val="4D4D4F"/>
              </a:solidFill>
              <a:effectLst/>
              <a:uLnTx/>
              <a:uFillTx/>
              <a:latin typeface="楷体" pitchFamily="49" charset="-122"/>
              <a:ea typeface="楷体" pitchFamily="49"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GB" sz="16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根据每个点每轮反应读取的荧光信号序列，转换成相应的</a:t>
            </a:r>
            <a:r>
              <a:rPr kumimoji="0" lang="en-GB" altLang="zh-CN" sz="16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DNA</a:t>
            </a:r>
            <a:r>
              <a:rPr kumimoji="0" lang="zh-CN" altLang="en-GB" sz="16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序列</a:t>
            </a:r>
          </a:p>
        </p:txBody>
      </p:sp>
      <p:sp>
        <p:nvSpPr>
          <p:cNvPr id="67" name="Rectangle 16"/>
          <p:cNvSpPr>
            <a:spLocks noGrp="1" noChangeArrowheads="1"/>
          </p:cNvSpPr>
          <p:nvPr>
            <p:ph type="title"/>
          </p:nvPr>
        </p:nvSpPr>
        <p:spPr>
          <a:xfrm>
            <a:off x="210312" y="237744"/>
            <a:ext cx="8601075" cy="908050"/>
          </a:xfrm>
        </p:spPr>
        <p:txBody>
          <a:bodyPr/>
          <a:lstStyle/>
          <a:p>
            <a:pPr eaLnBrk="1" hangingPunct="1"/>
            <a:r>
              <a:rPr lang="zh-CN" altLang="en-US" dirty="0">
                <a:solidFill>
                  <a:srgbClr val="FF0000"/>
                </a:solidFill>
              </a:rPr>
              <a:t>照</a:t>
            </a:r>
            <a:r>
              <a:rPr lang="zh-CN" altLang="en-US" dirty="0" smtClean="0">
                <a:solidFill>
                  <a:srgbClr val="FF0000"/>
                </a:solidFill>
              </a:rPr>
              <a:t>相读取序列</a:t>
            </a:r>
            <a:endParaRPr lang="en-US" dirty="0" smtClean="0">
              <a:solidFill>
                <a:srgbClr val="FF0000"/>
              </a:solidFill>
            </a:endParaRPr>
          </a:p>
        </p:txBody>
      </p:sp>
    </p:spTree>
    <p:extLst>
      <p:ext uri="{BB962C8B-B14F-4D97-AF65-F5344CB8AC3E}">
        <p14:creationId xmlns:p14="http://schemas.microsoft.com/office/powerpoint/2010/main" val="1049558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6894"/>
                                        </p:tgtEl>
                                        <p:attrNameLst>
                                          <p:attrName>style.visibility</p:attrName>
                                        </p:attrNameLst>
                                      </p:cBhvr>
                                      <p:to>
                                        <p:strVal val="visible"/>
                                      </p:to>
                                    </p:set>
                                    <p:animEffect transition="in" filter="fade">
                                      <p:cBhvr>
                                        <p:cTn id="7" dur="500"/>
                                        <p:tgtEl>
                                          <p:spTgt spid="10168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6891"/>
                                        </p:tgtEl>
                                        <p:attrNameLst>
                                          <p:attrName>style.visibility</p:attrName>
                                        </p:attrNameLst>
                                      </p:cBhvr>
                                      <p:to>
                                        <p:strVal val="visible"/>
                                      </p:to>
                                    </p:set>
                                    <p:animEffect transition="in" filter="fade">
                                      <p:cBhvr>
                                        <p:cTn id="12" dur="500"/>
                                        <p:tgtEl>
                                          <p:spTgt spid="1016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457200" y="609600"/>
            <a:ext cx="8229600" cy="1143000"/>
          </a:xfrm>
        </p:spPr>
        <p:txBody>
          <a:bodyPr/>
          <a:lstStyle/>
          <a:p>
            <a:pPr algn="l" eaLnBrk="1" hangingPunct="1"/>
            <a:r>
              <a:rPr lang="zh-CN" altLang="en-US" sz="3600" smtClean="0">
                <a:solidFill>
                  <a:schemeClr val="tx1"/>
                </a:solidFill>
                <a:effectLst/>
                <a:ea typeface="楷体_GB2312" pitchFamily="49" charset="-122"/>
              </a:rPr>
              <a:t>一、基本原理</a:t>
            </a:r>
            <a:br>
              <a:rPr lang="zh-CN" altLang="en-US" sz="3600" smtClean="0">
                <a:solidFill>
                  <a:schemeClr val="tx1"/>
                </a:solidFill>
                <a:effectLst/>
                <a:ea typeface="楷体_GB2312" pitchFamily="49" charset="-122"/>
              </a:rPr>
            </a:br>
            <a:endParaRPr lang="zh-CN" altLang="en-US" sz="3600" smtClean="0">
              <a:solidFill>
                <a:schemeClr val="tx1"/>
              </a:solidFill>
              <a:effectLst/>
              <a:ea typeface="楷体_GB2312" pitchFamily="49" charset="-122"/>
            </a:endParaRPr>
          </a:p>
        </p:txBody>
      </p:sp>
      <p:sp>
        <p:nvSpPr>
          <p:cNvPr id="9219" name="Rectangle 3"/>
          <p:cNvSpPr>
            <a:spLocks noGrp="1" noChangeArrowheads="1"/>
          </p:cNvSpPr>
          <p:nvPr>
            <p:ph type="body" idx="1"/>
          </p:nvPr>
        </p:nvSpPr>
        <p:spPr>
          <a:xfrm>
            <a:off x="468313" y="1412875"/>
            <a:ext cx="7786687" cy="4568825"/>
          </a:xfrm>
        </p:spPr>
        <p:txBody>
          <a:bodyPr/>
          <a:lstStyle/>
          <a:p>
            <a:pPr algn="just" eaLnBrk="1" hangingPunct="1">
              <a:lnSpc>
                <a:spcPct val="120000"/>
              </a:lnSpc>
            </a:pPr>
            <a:r>
              <a:rPr lang="zh-CN" altLang="en-US" sz="2400" b="1" smtClean="0">
                <a:effectLst/>
                <a:latin typeface="楷体_GB2312" pitchFamily="49" charset="-122"/>
                <a:ea typeface="楷体_GB2312" pitchFamily="49" charset="-122"/>
              </a:rPr>
              <a:t>利用</a:t>
            </a:r>
            <a:r>
              <a:rPr lang="en-US" altLang="zh-CN" sz="2400" b="1" smtClean="0">
                <a:effectLst/>
                <a:latin typeface="楷体_GB2312" pitchFamily="49" charset="-122"/>
                <a:ea typeface="楷体_GB2312" pitchFamily="49" charset="-122"/>
              </a:rPr>
              <a:t>DNA</a:t>
            </a:r>
            <a:r>
              <a:rPr lang="zh-CN" altLang="en-US" sz="2400" b="1" smtClean="0">
                <a:effectLst/>
                <a:latin typeface="楷体_GB2312" pitchFamily="49" charset="-122"/>
                <a:ea typeface="楷体_GB2312" pitchFamily="49" charset="-122"/>
              </a:rPr>
              <a:t>聚合酶，以待测单链</a:t>
            </a:r>
            <a:r>
              <a:rPr lang="en-US" altLang="zh-CN" sz="2400" b="1" smtClean="0">
                <a:effectLst/>
                <a:latin typeface="楷体_GB2312" pitchFamily="49" charset="-122"/>
                <a:ea typeface="楷体_GB2312" pitchFamily="49" charset="-122"/>
              </a:rPr>
              <a:t>DNA</a:t>
            </a:r>
            <a:r>
              <a:rPr lang="zh-CN" altLang="en-US" sz="2400" b="1" smtClean="0">
                <a:effectLst/>
                <a:latin typeface="楷体_GB2312" pitchFamily="49" charset="-122"/>
                <a:ea typeface="楷体_GB2312" pitchFamily="49" charset="-122"/>
              </a:rPr>
              <a:t>为模板，以</a:t>
            </a:r>
            <a:r>
              <a:rPr lang="en-US" altLang="zh-CN" sz="2400" b="1" smtClean="0">
                <a:effectLst/>
                <a:latin typeface="楷体_GB2312" pitchFamily="49" charset="-122"/>
                <a:ea typeface="楷体_GB2312" pitchFamily="49" charset="-122"/>
              </a:rPr>
              <a:t>dNTP</a:t>
            </a:r>
            <a:r>
              <a:rPr lang="zh-CN" altLang="en-US" sz="2400" b="1" smtClean="0">
                <a:effectLst/>
                <a:latin typeface="楷体_GB2312" pitchFamily="49" charset="-122"/>
                <a:ea typeface="楷体_GB2312" pitchFamily="49" charset="-122"/>
              </a:rPr>
              <a:t>为底物，设立四种相互独立的测序反应体系，在每个反应体系中加入不同的双脱氧核苷三磷酸（</a:t>
            </a:r>
            <a:r>
              <a:rPr lang="en-US" altLang="zh-CN" sz="2400" b="1" smtClean="0">
                <a:effectLst/>
                <a:latin typeface="楷体_GB2312" pitchFamily="49" charset="-122"/>
                <a:ea typeface="楷体_GB2312" pitchFamily="49" charset="-122"/>
              </a:rPr>
              <a:t>dideoxyribonucleoside triphosphate</a:t>
            </a:r>
            <a:r>
              <a:rPr lang="zh-CN" altLang="en-US" sz="2400" b="1" smtClean="0">
                <a:effectLst/>
                <a:latin typeface="楷体_GB2312" pitchFamily="49" charset="-122"/>
                <a:ea typeface="楷体_GB2312" pitchFamily="49" charset="-122"/>
              </a:rPr>
              <a:t>，</a:t>
            </a:r>
            <a:r>
              <a:rPr lang="en-US" altLang="zh-CN" sz="2400" b="1" smtClean="0">
                <a:effectLst/>
                <a:latin typeface="楷体_GB2312" pitchFamily="49" charset="-122"/>
                <a:ea typeface="楷体_GB2312" pitchFamily="49" charset="-122"/>
              </a:rPr>
              <a:t>ddNTP</a:t>
            </a:r>
            <a:r>
              <a:rPr lang="zh-CN" altLang="en-US" sz="2400" b="1" smtClean="0">
                <a:effectLst/>
                <a:latin typeface="楷体_GB2312" pitchFamily="49" charset="-122"/>
                <a:ea typeface="楷体_GB2312" pitchFamily="49" charset="-122"/>
              </a:rPr>
              <a:t>）作为链延伸终止剂。在测序引物引导下，按照碱基配对原则，每个反应体系中合成一系列长短不一的引物延伸链，通过高分辨率的变性聚丙烯酰胺凝胶电泳分离，放射自显影检测后，从凝胶底部到顶部按</a:t>
            </a:r>
            <a:r>
              <a:rPr lang="en-US" altLang="zh-CN" sz="2400" b="1" smtClean="0">
                <a:effectLst/>
                <a:latin typeface="楷体_GB2312" pitchFamily="49" charset="-122"/>
                <a:ea typeface="楷体_GB2312" pitchFamily="49" charset="-122"/>
              </a:rPr>
              <a:t>5′→3′</a:t>
            </a:r>
            <a:r>
              <a:rPr lang="zh-CN" altLang="en-US" sz="2400" b="1" smtClean="0">
                <a:effectLst/>
                <a:latin typeface="楷体_GB2312" pitchFamily="49" charset="-122"/>
                <a:ea typeface="楷体_GB2312" pitchFamily="49" charset="-122"/>
              </a:rPr>
              <a:t>方向读出新合成链序列，由此推知待测模板链的序列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Four Channel SBS Chemistry: GA, HiSeq, </a:t>
            </a:r>
            <a:r>
              <a:rPr lang="en-US" dirty="0" err="1" smtClean="0"/>
              <a:t>MiSeq</a:t>
            </a:r>
            <a:r>
              <a:rPr lang="en-US" dirty="0" smtClean="0"/>
              <a:t/>
            </a:r>
            <a:br>
              <a:rPr lang="en-US" dirty="0" smtClean="0"/>
            </a:br>
            <a:r>
              <a:rPr lang="zh-CN" altLang="en-US" dirty="0">
                <a:solidFill>
                  <a:srgbClr val="FF0000"/>
                </a:solidFill>
              </a:rPr>
              <a:t>四通</a:t>
            </a:r>
            <a:r>
              <a:rPr lang="zh-CN" altLang="en-US" dirty="0" smtClean="0">
                <a:solidFill>
                  <a:srgbClr val="FF0000"/>
                </a:solidFill>
              </a:rPr>
              <a:t>道</a:t>
            </a:r>
            <a:r>
              <a:rPr lang="en-US" altLang="zh-CN" dirty="0" smtClean="0">
                <a:solidFill>
                  <a:srgbClr val="FF0000"/>
                </a:solidFill>
              </a:rPr>
              <a:t>SBS</a:t>
            </a:r>
            <a:endParaRPr lang="en-US" dirty="0">
              <a:solidFill>
                <a:srgbClr val="FF0000"/>
              </a:solidFill>
            </a:endParaRPr>
          </a:p>
        </p:txBody>
      </p:sp>
      <p:grpSp>
        <p:nvGrpSpPr>
          <p:cNvPr id="7" name="Group 6"/>
          <p:cNvGrpSpPr/>
          <p:nvPr/>
        </p:nvGrpSpPr>
        <p:grpSpPr>
          <a:xfrm>
            <a:off x="6007937" y="969453"/>
            <a:ext cx="3108958" cy="3620268"/>
            <a:chOff x="6147575" y="990600"/>
            <a:chExt cx="3108958" cy="3620268"/>
          </a:xfrm>
        </p:grpSpPr>
        <p:sp>
          <p:nvSpPr>
            <p:cNvPr id="23" name="Flowchart: Delay 22"/>
            <p:cNvSpPr/>
            <p:nvPr/>
          </p:nvSpPr>
          <p:spPr bwMode="auto">
            <a:xfrm flipH="1">
              <a:off x="8382000" y="990600"/>
              <a:ext cx="762000" cy="362026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27" name="Group 26"/>
            <p:cNvGrpSpPr/>
            <p:nvPr/>
          </p:nvGrpSpPr>
          <p:grpSpPr>
            <a:xfrm>
              <a:off x="6147575" y="2633337"/>
              <a:ext cx="3108958" cy="1323439"/>
              <a:chOff x="-558721" y="1907819"/>
              <a:chExt cx="2936626" cy="2172551"/>
            </a:xfrm>
          </p:grpSpPr>
          <p:sp>
            <p:nvSpPr>
              <p:cNvPr id="28" name="Rounded Rectangle 27"/>
              <p:cNvSpPr/>
              <p:nvPr/>
            </p:nvSpPr>
            <p:spPr bwMode="auto">
              <a:xfrm>
                <a:off x="-478993" y="1950865"/>
                <a:ext cx="2803747" cy="2086461"/>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29" name="TextBox 28"/>
              <p:cNvSpPr txBox="1"/>
              <p:nvPr/>
            </p:nvSpPr>
            <p:spPr>
              <a:xfrm>
                <a:off x="-558721" y="1907819"/>
                <a:ext cx="2936626" cy="2172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 测序中收集对应波长通道的</a:t>
                </a:r>
                <a:r>
                  <a:rPr kumimoji="0" lang="en-US" altLang="zh-CN" sz="1600" b="0" i="0" u="none" strike="noStrike" kern="1200" cap="none" spc="0" normalizeH="0" baseline="0" noProof="0" dirty="0" smtClean="0">
                    <a:ln>
                      <a:noFill/>
                    </a:ln>
                    <a:solidFill>
                      <a:srgbClr val="FFFFFF"/>
                    </a:solidFill>
                    <a:effectLst/>
                    <a:uLnTx/>
                    <a:uFillTx/>
                    <a:latin typeface="Arial" charset="0"/>
                    <a:ea typeface="+mn-ea"/>
                    <a:cs typeface="+mn-cs"/>
                  </a:rPr>
                  <a:t>4</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张相片</a:t>
                </a:r>
                <a:endParaRPr kumimoji="0" lang="en-GB" sz="1600" b="0" i="0" u="none" strike="noStrike" kern="1200" cap="none" spc="0" normalizeH="0" baseline="0" noProof="0" dirty="0" smtClean="0">
                  <a:ln>
                    <a:noFill/>
                  </a:ln>
                  <a:solidFill>
                    <a:srgbClr val="FFFFFF"/>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每个测序循环中，结合有不同碱基的</a:t>
                </a:r>
                <a:r>
                  <a:rPr kumimoji="0" lang="en-US" altLang="zh-CN" sz="1600" b="0" i="0" u="none" strike="noStrike" kern="1200" cap="none" spc="0" normalizeH="0" baseline="0" noProof="0" dirty="0" smtClean="0">
                    <a:ln>
                      <a:noFill/>
                    </a:ln>
                    <a:solidFill>
                      <a:srgbClr val="FFFFFF"/>
                    </a:solidFill>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簇</a:t>
                </a:r>
                <a:r>
                  <a:rPr kumimoji="0" lang="zh-CN" altLang="en-US" sz="1600" b="0" i="0" u="none" strike="noStrike" kern="1200" cap="none" spc="0" normalizeH="0" baseline="0" noProof="0" dirty="0">
                    <a:ln>
                      <a:noFill/>
                    </a:ln>
                    <a:solidFill>
                      <a:srgbClr val="FFFFFF"/>
                    </a:solidFill>
                    <a:effectLst/>
                    <a:uLnTx/>
                    <a:uFillTx/>
                    <a:latin typeface="Arial" charset="0"/>
                    <a:ea typeface="+mn-ea"/>
                    <a:cs typeface="+mn-cs"/>
                  </a:rPr>
                  <a:t>会</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在</a:t>
                </a:r>
                <a:r>
                  <a:rPr kumimoji="0" lang="en-US" altLang="zh-CN" sz="1600" b="0" i="0" u="none" strike="noStrike" kern="1200" cap="none" spc="0" normalizeH="0" baseline="0" noProof="0" dirty="0" smtClean="0">
                    <a:ln>
                      <a:noFill/>
                    </a:ln>
                    <a:solidFill>
                      <a:srgbClr val="FFFFFF"/>
                    </a:solidFill>
                    <a:effectLst/>
                    <a:uLnTx/>
                    <a:uFillTx/>
                    <a:latin typeface="Arial" charset="0"/>
                    <a:ea typeface="+mn-ea"/>
                    <a:cs typeface="+mn-cs"/>
                  </a:rPr>
                  <a:t>4</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张照片中的一张中出现</a:t>
                </a:r>
                <a:endParaRPr kumimoji="0" lang="en-GB" sz="1600" b="0" i="0" u="none" strike="noStrike" kern="1200" cap="none" spc="0" normalizeH="0" baseline="0" noProof="0" dirty="0">
                  <a:ln>
                    <a:noFill/>
                  </a:ln>
                  <a:solidFill>
                    <a:srgbClr val="FFFFFF"/>
                  </a:solidFill>
                  <a:effectLst/>
                  <a:uLnTx/>
                  <a:uFillTx/>
                  <a:latin typeface="Arial" charset="0"/>
                  <a:ea typeface="+mn-ea"/>
                  <a:cs typeface="+mn-cs"/>
                </a:endParaRPr>
              </a:p>
            </p:txBody>
          </p:sp>
        </p:grpSp>
      </p:grpSp>
      <p:pic>
        <p:nvPicPr>
          <p:cNvPr id="6" name="ch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39" y="1066800"/>
            <a:ext cx="5257800" cy="3228975"/>
          </a:xfrm>
          <a:prstGeom prst="rect">
            <a:avLst/>
          </a:prstGeom>
          <a:effectLst>
            <a:outerShdw blurRad="63500" sx="102000" sy="102000" algn="ctr" rotWithShape="0">
              <a:prstClr val="black">
                <a:alpha val="40000"/>
              </a:prstClr>
            </a:outerShdw>
          </a:effectLst>
        </p:spPr>
      </p:pic>
      <p:pic>
        <p:nvPicPr>
          <p:cNvPr id="8" name="chart_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28" y="1066800"/>
            <a:ext cx="5257800" cy="3228975"/>
          </a:xfrm>
          <a:prstGeom prst="rect">
            <a:avLst/>
          </a:prstGeom>
          <a:effectLst/>
        </p:spPr>
      </p:pic>
      <p:pic>
        <p:nvPicPr>
          <p:cNvPr id="9" name="chart_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928" y="1066800"/>
            <a:ext cx="5257800" cy="3228975"/>
          </a:xfrm>
          <a:prstGeom prst="rect">
            <a:avLst/>
          </a:prstGeom>
          <a:effectLst/>
        </p:spPr>
      </p:pic>
      <p:pic>
        <p:nvPicPr>
          <p:cNvPr id="10" name="chart_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928" y="1066800"/>
            <a:ext cx="5257800" cy="3228975"/>
          </a:xfrm>
          <a:prstGeom prst="rect">
            <a:avLst/>
          </a:prstGeom>
          <a:effectLst/>
        </p:spPr>
      </p:pic>
      <p:pic>
        <p:nvPicPr>
          <p:cNvPr id="11" name="chart_c"/>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928" y="1066800"/>
            <a:ext cx="5257800" cy="3228975"/>
          </a:xfrm>
          <a:prstGeom prst="rect">
            <a:avLst/>
          </a:prstGeom>
          <a:effectLst/>
        </p:spPr>
      </p:pic>
      <p:sp>
        <p:nvSpPr>
          <p:cNvPr id="12" name="Rectangle 11"/>
          <p:cNvSpPr/>
          <p:nvPr/>
        </p:nvSpPr>
        <p:spPr bwMode="auto">
          <a:xfrm>
            <a:off x="1843750" y="4332561"/>
            <a:ext cx="1280449" cy="193457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35" name="Rectangle 34"/>
          <p:cNvSpPr/>
          <p:nvPr/>
        </p:nvSpPr>
        <p:spPr bwMode="auto">
          <a:xfrm>
            <a:off x="3124198" y="4364092"/>
            <a:ext cx="1280449" cy="193457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36" name="Rectangle 35"/>
          <p:cNvSpPr/>
          <p:nvPr/>
        </p:nvSpPr>
        <p:spPr bwMode="auto">
          <a:xfrm>
            <a:off x="4448431" y="4419600"/>
            <a:ext cx="1280449" cy="193457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smtClean="0">
              <a:ln>
                <a:noFill/>
              </a:ln>
              <a:solidFill>
                <a:srgbClr val="4D4D4F"/>
              </a:solidFill>
              <a:effectLst/>
              <a:uLnTx/>
              <a:uFillTx/>
              <a:latin typeface="Arial" charset="0"/>
              <a:ea typeface="+mn-ea"/>
              <a:cs typeface="+mn-cs"/>
            </a:endParaRPr>
          </a:p>
        </p:txBody>
      </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t="29665" r="84302" b="29226"/>
          <a:stretch/>
        </p:blipFill>
        <p:spPr>
          <a:xfrm>
            <a:off x="2133600" y="4413379"/>
            <a:ext cx="1368972" cy="1835996"/>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15161" t="29665" r="69677" b="29226"/>
          <a:stretch/>
        </p:blipFill>
        <p:spPr>
          <a:xfrm>
            <a:off x="4545184" y="4413379"/>
            <a:ext cx="1322216" cy="1835996"/>
          </a:xfrm>
          <a:prstGeom prst="rect">
            <a:avLst/>
          </a:prstGeom>
        </p:spPr>
      </p:pic>
      <p:pic>
        <p:nvPicPr>
          <p:cNvPr id="20" name="Picture 19"/>
          <p:cNvPicPr>
            <a:picLocks noChangeAspect="1"/>
          </p:cNvPicPr>
          <p:nvPr/>
        </p:nvPicPr>
        <p:blipFill rotWithShape="1">
          <a:blip r:embed="rId9">
            <a:extLst>
              <a:ext uri="{28A0092B-C50C-407E-A947-70E740481C1C}">
                <a14:useLocalDpi xmlns:a14="http://schemas.microsoft.com/office/drawing/2010/main" val="0"/>
              </a:ext>
            </a:extLst>
          </a:blip>
          <a:srcRect l="29298" t="29665" r="55878" b="29226"/>
          <a:stretch/>
        </p:blipFill>
        <p:spPr>
          <a:xfrm>
            <a:off x="3369744" y="4413379"/>
            <a:ext cx="1292773" cy="1835996"/>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43550" t="29665" r="42331" b="29226"/>
          <a:stretch/>
        </p:blipFill>
        <p:spPr>
          <a:xfrm>
            <a:off x="1066800" y="4419600"/>
            <a:ext cx="1231258" cy="1835996"/>
          </a:xfrm>
          <a:prstGeom prst="rect">
            <a:avLst/>
          </a:prstGeom>
        </p:spPr>
      </p:pic>
      <p:sp>
        <p:nvSpPr>
          <p:cNvPr id="24" name="Rounded Rectangle 23"/>
          <p:cNvSpPr/>
          <p:nvPr/>
        </p:nvSpPr>
        <p:spPr bwMode="auto">
          <a:xfrm>
            <a:off x="6078274" y="1628800"/>
            <a:ext cx="2968283" cy="832513"/>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每种</a:t>
            </a:r>
            <a:r>
              <a:rPr kumimoji="0" lang="en-US" altLang="zh-CN" sz="1600" b="0" i="0" u="none" strike="noStrike" kern="1200" cap="none" spc="0" normalizeH="0" baseline="0" noProof="0" dirty="0" smtClean="0">
                <a:ln>
                  <a:noFill/>
                </a:ln>
                <a:solidFill>
                  <a:srgbClr val="FFFFFF"/>
                </a:solidFill>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碱基具有独特的</a:t>
            </a:r>
            <a:r>
              <a:rPr kumimoji="0" lang="zh-CN" altLang="en-US" sz="1600" b="0" i="0" u="none" strike="noStrike" kern="1200" cap="none" spc="0" normalizeH="0" baseline="0" noProof="0" dirty="0">
                <a:ln>
                  <a:noFill/>
                </a:ln>
                <a:solidFill>
                  <a:srgbClr val="FFFFFF"/>
                </a:solidFill>
                <a:effectLst/>
                <a:uLnTx/>
                <a:uFillTx/>
                <a:latin typeface="Arial" charset="0"/>
                <a:ea typeface="+mn-ea"/>
                <a:cs typeface="+mn-cs"/>
              </a:rPr>
              <a:t>荧</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光</a:t>
            </a:r>
            <a:r>
              <a:rPr kumimoji="0" lang="zh-CN" altLang="en-US" sz="1600" b="0" i="0" u="none" strike="noStrike" kern="1200" cap="none" spc="0" normalizeH="0" baseline="0" noProof="0" dirty="0">
                <a:ln>
                  <a:noFill/>
                </a:ln>
                <a:solidFill>
                  <a:srgbClr val="FFFFFF"/>
                </a:solidFill>
                <a:effectLst/>
                <a:uLnTx/>
                <a:uFillTx/>
                <a:latin typeface="Arial" charset="0"/>
                <a:ea typeface="+mn-ea"/>
                <a:cs typeface="+mn-cs"/>
              </a:rPr>
              <a:t>波长</a:t>
            </a:r>
            <a:r>
              <a:rPr kumimoji="0" lang="zh-CN" altLang="en-US" sz="1600" b="0" i="0" u="none" strike="noStrike" kern="1200" cap="none" spc="0" normalizeH="0" baseline="0" noProof="0" dirty="0" smtClean="0">
                <a:ln>
                  <a:noFill/>
                </a:ln>
                <a:solidFill>
                  <a:srgbClr val="FFFFFF"/>
                </a:solidFill>
                <a:effectLst/>
                <a:uLnTx/>
                <a:uFillTx/>
                <a:latin typeface="Arial" charset="0"/>
                <a:ea typeface="+mn-ea"/>
                <a:cs typeface="+mn-cs"/>
              </a:rPr>
              <a:t>（不同的颜色）</a:t>
            </a:r>
            <a:endParaRPr kumimoji="0" lang="en-US" sz="1600" b="0" i="0" u="none" strike="noStrike" kern="1200" cap="none" spc="0" normalizeH="0" baseline="0" noProof="0" dirty="0" smtClean="0">
              <a:ln>
                <a:noFill/>
              </a:ln>
              <a:solidFill>
                <a:srgbClr val="FFFFFF"/>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2543659816"/>
      </p:ext>
    </p:extLst>
  </p:cSld>
  <p:clrMapOvr>
    <a:masterClrMapping/>
  </p:clrMapOvr>
  <mc:AlternateContent xmlns:mc="http://schemas.openxmlformats.org/markup-compatibility/2006" xmlns:p14="http://schemas.microsoft.com/office/powerpoint/2010/main">
    <mc:Choice Requires="p14">
      <p:transition p14:dur="0" advTm="35319"/>
    </mc:Choice>
    <mc:Fallback xmlns="">
      <p:transition advTm="35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grpId="0" nodeType="with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grpId="0" nodeType="with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xit" presetSubtype="0" fill="hold" grpId="0" nodeType="withEffect">
                                  <p:stCondLst>
                                    <p:cond delay="0"/>
                                  </p:stCondLst>
                                  <p:childTnLst>
                                    <p:animEffect transition="out" filter="fade">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animBg="1"/>
      <p:bldP spid="3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Paired End Sequencing</a:t>
            </a:r>
            <a:endParaRPr lang="en-US" dirty="0"/>
          </a:p>
        </p:txBody>
      </p:sp>
      <p:sp>
        <p:nvSpPr>
          <p:cNvPr id="4" name="Rectangle 2"/>
          <p:cNvSpPr txBox="1">
            <a:spLocks noChangeArrowheads="1"/>
          </p:cNvSpPr>
          <p:nvPr/>
        </p:nvSpPr>
        <p:spPr bwMode="auto">
          <a:xfrm>
            <a:off x="499383" y="1018337"/>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双末端测序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352993591"/>
      </p:ext>
    </p:extLst>
  </p:cSld>
  <p:clrMapOvr>
    <a:masterClrMapping/>
  </p:clrMapOvr>
  <p:transition spd="med" advTm="27110">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1" name="Group 5"/>
          <p:cNvGrpSpPr>
            <a:grpSpLocks/>
          </p:cNvGrpSpPr>
          <p:nvPr/>
        </p:nvGrpSpPr>
        <p:grpSpPr bwMode="auto">
          <a:xfrm>
            <a:off x="2765425" y="1524000"/>
            <a:ext cx="5094288" cy="4056063"/>
            <a:chOff x="1121" y="1086"/>
            <a:chExt cx="3209" cy="2555"/>
          </a:xfrm>
        </p:grpSpPr>
        <p:sp>
          <p:nvSpPr>
            <p:cNvPr id="48146" name="Text Box 6"/>
            <p:cNvSpPr txBox="1">
              <a:spLocks noChangeArrowheads="1"/>
            </p:cNvSpPr>
            <p:nvPr/>
          </p:nvSpPr>
          <p:spPr bwMode="auto">
            <a:xfrm>
              <a:off x="1121" y="1086"/>
              <a:ext cx="3209" cy="2554"/>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D4D4F"/>
                  </a:solidFill>
                  <a:effectLst/>
                  <a:uLnTx/>
                  <a:uFillTx/>
                  <a:latin typeface="Arial" charset="0"/>
                  <a:ea typeface="+mn-ea"/>
                  <a:cs typeface="+mn-cs"/>
                </a:rPr>
                <a:t>This is really the best way to do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D4D4F"/>
                  </a:solidFill>
                  <a:effectLst/>
                  <a:uLnTx/>
                  <a:uFillTx/>
                  <a:latin typeface="Arial" charset="0"/>
                  <a:ea typeface="+mn-ea"/>
                  <a:cs typeface="+mn-cs"/>
                </a:rPr>
                <a:t>This is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really the best way to do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This </a:t>
              </a:r>
              <a:r>
                <a:rPr kumimoji="0" lang="en-US" sz="2000" b="0" i="0" u="none" strike="noStrike" kern="1200" cap="none" spc="0" normalizeH="0" baseline="0" noProof="0" dirty="0">
                  <a:ln>
                    <a:noFill/>
                  </a:ln>
                  <a:solidFill>
                    <a:srgbClr val="4D4D4F"/>
                  </a:solidFill>
                  <a:effectLst/>
                  <a:uLnTx/>
                  <a:uFillTx/>
                  <a:latin typeface="Arial" charset="0"/>
                  <a:ea typeface="+mn-ea"/>
                  <a:cs typeface="+mn-cs"/>
                </a:rPr>
                <a:t>is really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the best way to do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This is</a:t>
              </a:r>
              <a:r>
                <a:rPr kumimoji="0" lang="en-US" sz="2000" b="0" i="0" u="none" strike="noStrike" kern="1200" cap="none" spc="0" normalizeH="0" baseline="0" noProof="0" dirty="0">
                  <a:ln>
                    <a:noFill/>
                  </a:ln>
                  <a:solidFill>
                    <a:srgbClr val="4D4D4F"/>
                  </a:solidFill>
                  <a:effectLst/>
                  <a:uLnTx/>
                  <a:uFillTx/>
                  <a:latin typeface="Arial" charset="0"/>
                  <a:ea typeface="+mn-ea"/>
                  <a:cs typeface="+mn-cs"/>
                </a:rPr>
                <a:t> really the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best way to do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This is really</a:t>
              </a:r>
              <a:r>
                <a:rPr kumimoji="0" lang="en-US" sz="2000" b="0" i="0" u="none" strike="noStrike" kern="1200" cap="none" spc="0" normalizeH="0" baseline="0" noProof="0" dirty="0">
                  <a:ln>
                    <a:noFill/>
                  </a:ln>
                  <a:solidFill>
                    <a:srgbClr val="4D4D4F"/>
                  </a:solidFill>
                  <a:effectLst/>
                  <a:uLnTx/>
                  <a:uFillTx/>
                  <a:latin typeface="Arial" charset="0"/>
                  <a:ea typeface="+mn-ea"/>
                  <a:cs typeface="+mn-cs"/>
                </a:rPr>
                <a:t> the best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way to do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mn-ea"/>
                  <a:cs typeface="+mn-cs"/>
                </a:rPr>
                <a:t>This is really the best way to do</a:t>
              </a:r>
              <a:r>
                <a:rPr kumimoji="0" lang="en-US" sz="2000" b="0" i="0" u="none" strike="noStrike" kern="1200" cap="none" spc="0" normalizeH="0" baseline="0" noProof="0" dirty="0">
                  <a:ln>
                    <a:noFill/>
                  </a:ln>
                  <a:solidFill>
                    <a:srgbClr val="4D4D4F"/>
                  </a:solidFill>
                  <a:effectLst/>
                  <a:uLnTx/>
                  <a:uFillTx/>
                  <a:latin typeface="Arial" charset="0"/>
                  <a:ea typeface="+mn-ea"/>
                  <a:cs typeface="+mn-cs"/>
                </a:rPr>
                <a:t> 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D4D4F"/>
                  </a:solidFill>
                  <a:effectLst/>
                  <a:uLnTx/>
                  <a:uFillTx/>
                  <a:latin typeface="Arial" charset="0"/>
                  <a:ea typeface="+mn-ea"/>
                  <a:cs typeface="+mn-cs"/>
                </a:rPr>
                <a:t>This is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really the best way to do</a:t>
              </a:r>
              <a:r>
                <a:rPr kumimoji="0" lang="en-US" sz="2000" b="0" i="0" u="none" strike="noStrike" kern="1200" cap="none" spc="0" normalizeH="0" baseline="0" noProof="0" dirty="0">
                  <a:ln>
                    <a:noFill/>
                  </a:ln>
                  <a:solidFill>
                    <a:srgbClr val="4D4D4F"/>
                  </a:solidFill>
                  <a:effectLst/>
                  <a:uLnTx/>
                  <a:uFillTx/>
                  <a:latin typeface="Arial" charset="0"/>
                  <a:ea typeface="+mn-ea"/>
                  <a:cs typeface="+mn-cs"/>
                </a:rPr>
                <a:t> sequencing</a:t>
              </a:r>
            </a:p>
          </p:txBody>
        </p:sp>
        <p:sp>
          <p:nvSpPr>
            <p:cNvPr id="48147" name="Text Box 7"/>
            <p:cNvSpPr txBox="1">
              <a:spLocks noChangeArrowheads="1"/>
            </p:cNvSpPr>
            <p:nvPr/>
          </p:nvSpPr>
          <p:spPr bwMode="auto">
            <a:xfrm>
              <a:off x="1616" y="3391"/>
              <a:ext cx="1862" cy="250"/>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D4D4F"/>
                  </a:solidFill>
                  <a:effectLst/>
                  <a:uLnTx/>
                  <a:uFillTx/>
                  <a:latin typeface="Arial" charset="0"/>
                  <a:ea typeface="+mn-ea"/>
                  <a:cs typeface="+mn-cs"/>
                </a:rPr>
                <a:t>(----100 characters-------)</a:t>
              </a:r>
            </a:p>
          </p:txBody>
        </p:sp>
      </p:grpSp>
      <p:sp>
        <p:nvSpPr>
          <p:cNvPr id="48132" name="Text Box 8"/>
          <p:cNvSpPr txBox="1">
            <a:spLocks noChangeArrowheads="1"/>
          </p:cNvSpPr>
          <p:nvPr/>
        </p:nvSpPr>
        <p:spPr bwMode="auto">
          <a:xfrm>
            <a:off x="800100" y="1508125"/>
            <a:ext cx="1737976" cy="4401205"/>
          </a:xfrm>
          <a:prstGeom prst="rect">
            <a:avLst/>
          </a:prstGeom>
          <a:noFill/>
          <a:ln w="9525" algn="ctr">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Reference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Arial" charset="0"/>
                <a:ea typeface="+mn-ea"/>
                <a:cs typeface="+mn-cs"/>
              </a:rPr>
              <a:t>参考序列</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Single-reads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smtClean="0">
                <a:ln>
                  <a:noFill/>
                </a:ln>
                <a:solidFill>
                  <a:srgbClr val="FF0000"/>
                </a:solidFill>
                <a:effectLst/>
                <a:uLnTx/>
                <a:uFillTx/>
                <a:latin typeface="Arial" charset="0"/>
                <a:ea typeface="+mn-ea"/>
                <a:cs typeface="+mn-cs"/>
              </a:rPr>
              <a:t>单端序列信息</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7CA8D4"/>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7CA8D4"/>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7CA8D4"/>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7CA8D4"/>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7CA8D4"/>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7CA8D4"/>
                </a:solidFill>
                <a:effectLst/>
                <a:uLnTx/>
                <a:uFillTx/>
                <a:latin typeface="Arial" charset="0"/>
                <a:ea typeface="+mn-ea"/>
                <a:cs typeface="+mn-cs"/>
              </a:rPr>
              <a:t>Paired-reads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Arial" charset="0"/>
                <a:ea typeface="+mn-ea"/>
                <a:cs typeface="+mn-cs"/>
              </a:rPr>
              <a:t>双</a:t>
            </a:r>
            <a:r>
              <a:rPr kumimoji="0" lang="zh-CN" altLang="en-US" sz="2000" b="1" i="0" u="none" strike="noStrike" kern="1200" cap="none" spc="0" normalizeH="0" baseline="0" noProof="0" dirty="0" smtClean="0">
                <a:ln>
                  <a:noFill/>
                </a:ln>
                <a:solidFill>
                  <a:srgbClr val="FF0000"/>
                </a:solidFill>
                <a:effectLst/>
                <a:uLnTx/>
                <a:uFillTx/>
                <a:latin typeface="Arial" charset="0"/>
                <a:ea typeface="+mn-ea"/>
                <a:cs typeface="+mn-cs"/>
              </a:rPr>
              <a:t>端序列信息</a:t>
            </a: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5" name="Group 4"/>
          <p:cNvGrpSpPr/>
          <p:nvPr/>
        </p:nvGrpSpPr>
        <p:grpSpPr>
          <a:xfrm>
            <a:off x="2979420" y="5767161"/>
            <a:ext cx="4617720" cy="461665"/>
            <a:chOff x="2316480" y="5786438"/>
            <a:chExt cx="4617720" cy="461665"/>
          </a:xfrm>
        </p:grpSpPr>
        <p:sp>
          <p:nvSpPr>
            <p:cNvPr id="4" name="Rounded Rectangle 3"/>
            <p:cNvSpPr/>
            <p:nvPr/>
          </p:nvSpPr>
          <p:spPr bwMode="auto">
            <a:xfrm>
              <a:off x="2316480" y="5786438"/>
              <a:ext cx="4617720" cy="457200"/>
            </a:xfrm>
            <a:prstGeom prst="roundRect">
              <a:avLst/>
            </a:prstGeom>
            <a:solidFill>
              <a:srgbClr val="61616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8133" name="Text Box 9"/>
            <p:cNvSpPr txBox="1">
              <a:spLocks noChangeArrowheads="1"/>
            </p:cNvSpPr>
            <p:nvPr/>
          </p:nvSpPr>
          <p:spPr bwMode="auto">
            <a:xfrm>
              <a:off x="2770935" y="5786438"/>
              <a:ext cx="3587842" cy="461665"/>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序列更容易进行组装！！</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sp>
        <p:nvSpPr>
          <p:cNvPr id="2" name="Rounded Rectangle 1"/>
          <p:cNvSpPr/>
          <p:nvPr/>
        </p:nvSpPr>
        <p:spPr bwMode="auto">
          <a:xfrm>
            <a:off x="2880360" y="1135061"/>
            <a:ext cx="4815840" cy="190183"/>
          </a:xfrm>
          <a:prstGeom prst="roundRect">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3" name="Left Arrow 2"/>
          <p:cNvSpPr/>
          <p:nvPr/>
        </p:nvSpPr>
        <p:spPr bwMode="auto">
          <a:xfrm>
            <a:off x="6934200" y="894872"/>
            <a:ext cx="777240" cy="639445"/>
          </a:xfrm>
          <a:prstGeom prst="leftArrow">
            <a:avLst/>
          </a:prstGeom>
          <a:solidFill>
            <a:srgbClr val="78A7DA"/>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3" name="Left Arrow 12"/>
          <p:cNvSpPr/>
          <p:nvPr/>
        </p:nvSpPr>
        <p:spPr bwMode="auto">
          <a:xfrm rot="10800000">
            <a:off x="2827338" y="910429"/>
            <a:ext cx="777240" cy="639445"/>
          </a:xfrm>
          <a:prstGeom prst="leftArrow">
            <a:avLst/>
          </a:prstGeom>
          <a:solidFill>
            <a:srgbClr val="78A7DA"/>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4" name="Title 1"/>
          <p:cNvSpPr txBox="1">
            <a:spLocks/>
          </p:cNvSpPr>
          <p:nvPr/>
        </p:nvSpPr>
        <p:spPr>
          <a:xfrm>
            <a:off x="210312" y="237744"/>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4D4D4F"/>
                </a:solidFill>
                <a:effectLst/>
                <a:uLnTx/>
                <a:uFillTx/>
                <a:latin typeface="Arial"/>
                <a:ea typeface="+mj-ea"/>
                <a:cs typeface="+mj-cs"/>
              </a:rPr>
              <a:t>Sequencing with Paired Ends</a:t>
            </a:r>
            <a:endParaRPr kumimoji="0" lang="en-US" sz="2400" b="1" i="0" u="none" strike="noStrike" kern="1200" cap="none" spc="0" normalizeH="0" baseline="0" noProof="0" dirty="0">
              <a:ln>
                <a:noFill/>
              </a:ln>
              <a:solidFill>
                <a:srgbClr val="4D4D4F"/>
              </a:solidFill>
              <a:effectLst/>
              <a:uLnTx/>
              <a:uFillTx/>
              <a:latin typeface="Arial"/>
              <a:ea typeface="+mj-ea"/>
              <a:cs typeface="+mj-cs"/>
            </a:endParaRPr>
          </a:p>
        </p:txBody>
      </p:sp>
      <p:sp>
        <p:nvSpPr>
          <p:cNvPr id="15" name="Rectangle 2"/>
          <p:cNvSpPr txBox="1">
            <a:spLocks noChangeArrowheads="1"/>
          </p:cNvSpPr>
          <p:nvPr/>
        </p:nvSpPr>
        <p:spPr bwMode="auto">
          <a:xfrm>
            <a:off x="264318" y="595678"/>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双末</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1288278605"/>
      </p:ext>
    </p:extLst>
  </p:cSld>
  <p:clrMapOvr>
    <a:masterClrMapping/>
  </p:clrMapOvr>
  <p:transition spd="med" advTm="263301"/>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E1"/>
          <p:cNvPicPr>
            <a:picLocks noChangeAspect="1" noChangeArrowheads="1"/>
          </p:cNvPicPr>
          <p:nvPr/>
        </p:nvPicPr>
        <p:blipFill>
          <a:blip r:embed="rId3" cstate="print"/>
          <a:srcRect/>
          <a:stretch>
            <a:fillRect/>
          </a:stretch>
        </p:blipFill>
        <p:spPr bwMode="auto">
          <a:xfrm>
            <a:off x="2316163" y="1163638"/>
            <a:ext cx="6024562" cy="5356225"/>
          </a:xfrm>
          <a:prstGeom prst="rect">
            <a:avLst/>
          </a:prstGeom>
          <a:noFill/>
          <a:ln w="9525">
            <a:noFill/>
            <a:miter lim="800000"/>
            <a:headEnd/>
            <a:tailEnd/>
          </a:ln>
        </p:spPr>
      </p:pic>
      <p:sp>
        <p:nvSpPr>
          <p:cNvPr id="2212872" name="Rectangle 8"/>
          <p:cNvSpPr>
            <a:spLocks noChangeArrowheads="1"/>
          </p:cNvSpPr>
          <p:nvPr/>
        </p:nvSpPr>
        <p:spPr bwMode="auto">
          <a:xfrm>
            <a:off x="4630738" y="1227138"/>
            <a:ext cx="88900" cy="1370012"/>
          </a:xfrm>
          <a:prstGeom prst="rect">
            <a:avLst/>
          </a:prstGeom>
          <a:solidFill>
            <a:schemeClr val="bg1"/>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0" name="AutoShape 9"/>
          <p:cNvSpPr>
            <a:spLocks noChangeArrowheads="1"/>
          </p:cNvSpPr>
          <p:nvPr/>
        </p:nvSpPr>
        <p:spPr bwMode="auto">
          <a:xfrm>
            <a:off x="6561138" y="1295400"/>
            <a:ext cx="1285875" cy="714375"/>
          </a:xfrm>
          <a:prstGeom prst="wedgeRectCallout">
            <a:avLst>
              <a:gd name="adj1" fmla="val -126792"/>
              <a:gd name="adj2" fmla="val 22667"/>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Sequenced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strand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测</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序生成链</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212874" name="AutoShape 10"/>
          <p:cNvSpPr>
            <a:spLocks noChangeArrowheads="1"/>
          </p:cNvSpPr>
          <p:nvPr/>
        </p:nvSpPr>
        <p:spPr bwMode="auto">
          <a:xfrm>
            <a:off x="2991980" y="1406525"/>
            <a:ext cx="1311275" cy="619125"/>
          </a:xfrm>
          <a:prstGeom prst="wedgeRectCallout">
            <a:avLst>
              <a:gd name="adj1" fmla="val 138574"/>
              <a:gd name="adj2" fmla="val -98718"/>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Blocked 3’-</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ends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被阻断的</a:t>
            </a:r>
            <a:r>
              <a:rPr kumimoji="0" lang="en-US" altLang="zh-CN" sz="1400" b="1" i="0" u="none" strike="noStrike" kern="1200" cap="none" spc="0" normalizeH="0" baseline="0" noProof="0" dirty="0" smtClean="0">
                <a:ln>
                  <a:noFill/>
                </a:ln>
                <a:solidFill>
                  <a:srgbClr val="FF0000"/>
                </a:solidFill>
                <a:effectLst/>
                <a:uLnTx/>
                <a:uFillTx/>
                <a:latin typeface="Arial" charset="0"/>
                <a:ea typeface="+mn-ea"/>
                <a:cs typeface="+mn-cs"/>
              </a:rPr>
              <a:t>3’</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端</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7" name="Flowchart: Delay 16"/>
          <p:cNvSpPr/>
          <p:nvPr/>
        </p:nvSpPr>
        <p:spPr bwMode="auto">
          <a:xfrm>
            <a:off x="0" y="1360487"/>
            <a:ext cx="928688" cy="386238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8" name="Group 17"/>
          <p:cNvGrpSpPr/>
          <p:nvPr/>
        </p:nvGrpSpPr>
        <p:grpSpPr>
          <a:xfrm>
            <a:off x="-100012" y="1634354"/>
            <a:ext cx="2628900" cy="1375991"/>
            <a:chOff x="-100012" y="1819275"/>
            <a:chExt cx="2483176" cy="859685"/>
          </a:xfrm>
        </p:grpSpPr>
        <p:sp>
          <p:nvSpPr>
            <p:cNvPr id="19" name="Rounded Rectangle 18"/>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20" name="TextBox 19"/>
            <p:cNvSpPr txBox="1"/>
            <p:nvPr/>
          </p:nvSpPr>
          <p:spPr>
            <a:xfrm>
              <a:off x="0" y="1852108"/>
              <a:ext cx="2383163" cy="8268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uLnTx/>
                  <a:uFillTx/>
                  <a:latin typeface="Arial" charset="0"/>
                  <a:ea typeface="+mn-ea"/>
                  <a:cs typeface="+mn-cs"/>
                </a:rPr>
                <a:t>Sequenced strand is stripped off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0000"/>
                  </a:solidFill>
                  <a:uLnTx/>
                  <a:uFillTx/>
                  <a:latin typeface="Arial" charset="0"/>
                  <a:ea typeface="+mn-ea"/>
                  <a:cs typeface="+mn-cs"/>
                </a:rPr>
                <a:t>测</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序反</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应</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生成的片段被变性洗去</a:t>
              </a:r>
              <a:endParaRPr kumimoji="0" lang="en-US" sz="1600" b="1" i="0" u="none" strike="noStrike" kern="1200" cap="none" spc="0" normalizeH="0" baseline="0" noProof="0" dirty="0" smtClean="0">
                <a:ln>
                  <a:noFill/>
                </a:ln>
                <a:solidFill>
                  <a:srgbClr val="FF0000"/>
                </a:solidFill>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uLnTx/>
                <a:uFillTx/>
                <a:latin typeface="Arial" charset="0"/>
                <a:ea typeface="+mn-ea"/>
                <a:cs typeface="+mn-cs"/>
              </a:endParaRPr>
            </a:p>
          </p:txBody>
        </p:sp>
      </p:grpSp>
      <p:grpSp>
        <p:nvGrpSpPr>
          <p:cNvPr id="21" name="Group 20"/>
          <p:cNvGrpSpPr/>
          <p:nvPr/>
        </p:nvGrpSpPr>
        <p:grpSpPr>
          <a:xfrm>
            <a:off x="-118434" y="3160255"/>
            <a:ext cx="2628901" cy="1815882"/>
            <a:chOff x="-100012" y="1814584"/>
            <a:chExt cx="2483177" cy="1012320"/>
          </a:xfrm>
        </p:grpSpPr>
        <p:sp>
          <p:nvSpPr>
            <p:cNvPr id="22" name="Rounded Rectangle 21"/>
            <p:cNvSpPr/>
            <p:nvPr/>
          </p:nvSpPr>
          <p:spPr bwMode="auto">
            <a:xfrm>
              <a:off x="-100012" y="1819274"/>
              <a:ext cx="2483176" cy="969963"/>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23" name="TextBox 22"/>
            <p:cNvSpPr txBox="1"/>
            <p:nvPr/>
          </p:nvSpPr>
          <p:spPr>
            <a:xfrm>
              <a:off x="0" y="1814584"/>
              <a:ext cx="2383165" cy="1012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uLnTx/>
                  <a:uFillTx/>
                  <a:latin typeface="Arial" charset="0"/>
                  <a:ea typeface="+mn-ea"/>
                  <a:cs typeface="+mn-cs"/>
                </a:rPr>
                <a:t>3’-ends of template strands and lawn primers are unblocked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与流动槽结合的</a:t>
              </a:r>
              <a:r>
                <a:rPr kumimoji="0" lang="en-US" altLang="zh-CN" sz="1600" b="1"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序列上</a:t>
              </a:r>
              <a:r>
                <a:rPr kumimoji="0" lang="en-US" altLang="zh-CN" sz="1600" b="1" i="0" u="none" strike="noStrike" kern="1200" cap="none" spc="0" normalizeH="0" baseline="0" noProof="0" dirty="0" smtClean="0">
                  <a:ln>
                    <a:noFill/>
                  </a:ln>
                  <a:solidFill>
                    <a:srgbClr val="FF0000"/>
                  </a:solidFill>
                  <a:uLnTx/>
                  <a:uFillTx/>
                  <a:latin typeface="Arial" charset="0"/>
                  <a:ea typeface="+mn-ea"/>
                  <a:cs typeface="+mn-cs"/>
                </a:rPr>
                <a:t>3’</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端阻断被去除（同时也去除引物丛上的</a:t>
              </a:r>
              <a:r>
                <a:rPr kumimoji="0" lang="en-US" altLang="zh-CN" sz="1600" b="1" i="0" u="none" strike="noStrike" kern="1200" cap="none" spc="0" normalizeH="0" baseline="0" noProof="0" dirty="0" smtClean="0">
                  <a:ln>
                    <a:noFill/>
                  </a:ln>
                  <a:solidFill>
                    <a:srgbClr val="FF0000"/>
                  </a:solidFill>
                  <a:uLnTx/>
                  <a:uFillTx/>
                  <a:latin typeface="Arial" charset="0"/>
                  <a:ea typeface="+mn-ea"/>
                  <a:cs typeface="+mn-cs"/>
                </a:rPr>
                <a:t>3’</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端</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阻断</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a:t>
              </a:r>
              <a:endParaRPr kumimoji="0" lang="en-US" sz="1600" b="1" i="0" u="none" strike="noStrike" kern="1200" cap="none" spc="0" normalizeH="0" baseline="0" noProof="0" dirty="0">
                <a:ln>
                  <a:noFill/>
                </a:ln>
                <a:solidFill>
                  <a:srgbClr val="FF0000"/>
                </a:solidFill>
                <a:uLnTx/>
                <a:uFillTx/>
                <a:latin typeface="Arial" charset="0"/>
                <a:ea typeface="+mn-ea"/>
                <a:cs typeface="+mn-cs"/>
              </a:endParaRPr>
            </a:p>
          </p:txBody>
        </p:sp>
      </p:grpSp>
      <p:sp>
        <p:nvSpPr>
          <p:cNvPr id="2" name="Title 1"/>
          <p:cNvSpPr>
            <a:spLocks noGrp="1"/>
          </p:cNvSpPr>
          <p:nvPr>
            <p:ph type="title"/>
          </p:nvPr>
        </p:nvSpPr>
        <p:spPr/>
        <p:txBody>
          <a:bodyPr/>
          <a:lstStyle/>
          <a:p>
            <a:r>
              <a:rPr lang="en-US" dirty="0" smtClean="0"/>
              <a:t>Paired End Sequencing</a:t>
            </a:r>
            <a:r>
              <a:rPr lang="zh-CN" altLang="en-US" dirty="0">
                <a:solidFill>
                  <a:srgbClr val="FF0000"/>
                </a:solidFill>
              </a:rPr>
              <a:t>双末端测</a:t>
            </a:r>
            <a:r>
              <a:rPr lang="zh-CN" altLang="en-US" dirty="0" smtClean="0">
                <a:solidFill>
                  <a:srgbClr val="FF0000"/>
                </a:solidFill>
              </a:rPr>
              <a:t>序</a:t>
            </a:r>
            <a:endParaRPr lang="en-US" dirty="0"/>
          </a:p>
        </p:txBody>
      </p:sp>
      <p:sp>
        <p:nvSpPr>
          <p:cNvPr id="25" name="AutoShape 4"/>
          <p:cNvSpPr>
            <a:spLocks noChangeArrowheads="1"/>
          </p:cNvSpPr>
          <p:nvPr/>
        </p:nvSpPr>
        <p:spPr bwMode="auto">
          <a:xfrm flipH="1">
            <a:off x="5597626" y="2511660"/>
            <a:ext cx="1409496" cy="495300"/>
          </a:xfrm>
          <a:prstGeom prst="leftArrow">
            <a:avLst>
              <a:gd name="adj1" fmla="val 50000"/>
              <a:gd name="adj2" fmla="val 38141"/>
            </a:avLst>
          </a:prstGeom>
          <a:solidFill>
            <a:schemeClr val="tx1"/>
          </a:solidFill>
          <a:ln w="9525" algn="ctr">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charset="0"/>
                <a:ea typeface="+mn-ea"/>
                <a:cs typeface="+mn-cs"/>
              </a:rPr>
              <a:t>Discard </a:t>
            </a:r>
            <a:r>
              <a:rPr kumimoji="0" lang="zh-CN" altLang="en-US" sz="1200" b="1" i="0" u="none" strike="noStrike" kern="1200" cap="none" spc="0" normalizeH="0" baseline="0" noProof="0" dirty="0" smtClean="0">
                <a:ln>
                  <a:noFill/>
                </a:ln>
                <a:solidFill>
                  <a:srgbClr val="FF0000"/>
                </a:solidFill>
                <a:effectLst/>
                <a:uLnTx/>
                <a:uFillTx/>
                <a:latin typeface="Arial" charset="0"/>
                <a:ea typeface="+mn-ea"/>
                <a:cs typeface="+mn-cs"/>
              </a:rPr>
              <a:t>洗去丢弃</a:t>
            </a: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p:txBody>
      </p:sp>
      <p:grpSp>
        <p:nvGrpSpPr>
          <p:cNvPr id="7" name="Group 6"/>
          <p:cNvGrpSpPr/>
          <p:nvPr/>
        </p:nvGrpSpPr>
        <p:grpSpPr>
          <a:xfrm>
            <a:off x="2402728" y="1105100"/>
            <a:ext cx="3879101" cy="4587875"/>
            <a:chOff x="2402728" y="1121429"/>
            <a:chExt cx="3879101" cy="4587875"/>
          </a:xfrm>
        </p:grpSpPr>
        <p:sp>
          <p:nvSpPr>
            <p:cNvPr id="52232" name="AutoShape 11"/>
            <p:cNvSpPr>
              <a:spLocks noChangeArrowheads="1"/>
            </p:cNvSpPr>
            <p:nvPr/>
          </p:nvSpPr>
          <p:spPr bwMode="auto">
            <a:xfrm>
              <a:off x="5457825" y="1121429"/>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6" name="Group 5"/>
            <p:cNvGrpSpPr/>
            <p:nvPr/>
          </p:nvGrpSpPr>
          <p:grpSpPr>
            <a:xfrm>
              <a:off x="2402728" y="4035243"/>
              <a:ext cx="3879101" cy="1674061"/>
              <a:chOff x="2402728" y="4035243"/>
              <a:chExt cx="3879101" cy="1674061"/>
            </a:xfrm>
          </p:grpSpPr>
          <p:grpSp>
            <p:nvGrpSpPr>
              <p:cNvPr id="4" name="Group 3"/>
              <p:cNvGrpSpPr/>
              <p:nvPr/>
            </p:nvGrpSpPr>
            <p:grpSpPr>
              <a:xfrm>
                <a:off x="2402728" y="4652029"/>
                <a:ext cx="3441700" cy="1057275"/>
                <a:chOff x="2416175" y="4611688"/>
                <a:chExt cx="3441700" cy="1057275"/>
              </a:xfrm>
            </p:grpSpPr>
            <p:grpSp>
              <p:nvGrpSpPr>
                <p:cNvPr id="3" name="Group 2"/>
                <p:cNvGrpSpPr/>
                <p:nvPr/>
              </p:nvGrpSpPr>
              <p:grpSpPr>
                <a:xfrm>
                  <a:off x="2416175" y="5041900"/>
                  <a:ext cx="3441700" cy="627063"/>
                  <a:chOff x="2416175" y="5041900"/>
                  <a:chExt cx="3441700" cy="627063"/>
                </a:xfrm>
              </p:grpSpPr>
              <p:sp>
                <p:nvSpPr>
                  <p:cNvPr id="52233" name="AutoShape 12"/>
                  <p:cNvSpPr>
                    <a:spLocks noChangeArrowheads="1"/>
                  </p:cNvSpPr>
                  <p:nvPr/>
                </p:nvSpPr>
                <p:spPr bwMode="auto">
                  <a:xfrm>
                    <a:off x="2416175" y="5521325"/>
                    <a:ext cx="88900" cy="84138"/>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4" name="AutoShape 13"/>
                  <p:cNvSpPr>
                    <a:spLocks noChangeArrowheads="1"/>
                  </p:cNvSpPr>
                  <p:nvPr/>
                </p:nvSpPr>
                <p:spPr bwMode="auto">
                  <a:xfrm>
                    <a:off x="3429000" y="5584825"/>
                    <a:ext cx="88900" cy="84138"/>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5" name="AutoShape 14"/>
                  <p:cNvSpPr>
                    <a:spLocks noChangeArrowheads="1"/>
                  </p:cNvSpPr>
                  <p:nvPr/>
                </p:nvSpPr>
                <p:spPr bwMode="auto">
                  <a:xfrm>
                    <a:off x="4486275" y="5556250"/>
                    <a:ext cx="88900" cy="84138"/>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6" name="AutoShape 15"/>
                  <p:cNvSpPr>
                    <a:spLocks noChangeArrowheads="1"/>
                  </p:cNvSpPr>
                  <p:nvPr/>
                </p:nvSpPr>
                <p:spPr bwMode="auto">
                  <a:xfrm>
                    <a:off x="5768975" y="5138738"/>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7" name="AutoShape 16"/>
                  <p:cNvSpPr>
                    <a:spLocks noChangeArrowheads="1"/>
                  </p:cNvSpPr>
                  <p:nvPr/>
                </p:nvSpPr>
                <p:spPr bwMode="auto">
                  <a:xfrm>
                    <a:off x="4848006" y="5086350"/>
                    <a:ext cx="88900" cy="84138"/>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8" name="AutoShape 17"/>
                  <p:cNvSpPr>
                    <a:spLocks noChangeArrowheads="1"/>
                  </p:cNvSpPr>
                  <p:nvPr/>
                </p:nvSpPr>
                <p:spPr bwMode="auto">
                  <a:xfrm>
                    <a:off x="3940175" y="5053013"/>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2239" name="AutoShape 18"/>
                  <p:cNvSpPr>
                    <a:spLocks noChangeArrowheads="1"/>
                  </p:cNvSpPr>
                  <p:nvPr/>
                </p:nvSpPr>
                <p:spPr bwMode="auto">
                  <a:xfrm>
                    <a:off x="2922588" y="5041900"/>
                    <a:ext cx="88900" cy="84138"/>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52240" name="AutoShape 19"/>
                <p:cNvSpPr>
                  <a:spLocks noChangeArrowheads="1"/>
                </p:cNvSpPr>
                <p:nvPr/>
              </p:nvSpPr>
              <p:spPr bwMode="auto">
                <a:xfrm>
                  <a:off x="2527300" y="4611688"/>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27" name="AutoShape 11"/>
              <p:cNvSpPr>
                <a:spLocks noChangeArrowheads="1"/>
              </p:cNvSpPr>
              <p:nvPr/>
            </p:nvSpPr>
            <p:spPr bwMode="auto">
              <a:xfrm>
                <a:off x="6013635" y="4743155"/>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8" name="AutoShape 11"/>
              <p:cNvSpPr>
                <a:spLocks noChangeArrowheads="1"/>
              </p:cNvSpPr>
              <p:nvPr/>
            </p:nvSpPr>
            <p:spPr bwMode="auto">
              <a:xfrm>
                <a:off x="6192929" y="4424910"/>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9" name="AutoShape 11"/>
              <p:cNvSpPr>
                <a:spLocks noChangeArrowheads="1"/>
              </p:cNvSpPr>
              <p:nvPr/>
            </p:nvSpPr>
            <p:spPr bwMode="auto">
              <a:xfrm>
                <a:off x="5565403" y="4106665"/>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0" name="AutoShape 11"/>
              <p:cNvSpPr>
                <a:spLocks noChangeArrowheads="1"/>
              </p:cNvSpPr>
              <p:nvPr/>
            </p:nvSpPr>
            <p:spPr bwMode="auto">
              <a:xfrm>
                <a:off x="5112688" y="4729710"/>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1" name="AutoShape 11"/>
              <p:cNvSpPr>
                <a:spLocks noChangeArrowheads="1"/>
              </p:cNvSpPr>
              <p:nvPr/>
            </p:nvSpPr>
            <p:spPr bwMode="auto">
              <a:xfrm>
                <a:off x="5318876" y="4411465"/>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2" name="AutoShape 11"/>
              <p:cNvSpPr>
                <a:spLocks noChangeArrowheads="1"/>
              </p:cNvSpPr>
              <p:nvPr/>
            </p:nvSpPr>
            <p:spPr bwMode="auto">
              <a:xfrm>
                <a:off x="4583774" y="4389054"/>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3" name="AutoShape 11"/>
              <p:cNvSpPr>
                <a:spLocks noChangeArrowheads="1"/>
              </p:cNvSpPr>
              <p:nvPr/>
            </p:nvSpPr>
            <p:spPr bwMode="auto">
              <a:xfrm>
                <a:off x="4857197" y="4124597"/>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4" name="AutoShape 11"/>
              <p:cNvSpPr>
                <a:spLocks noChangeArrowheads="1"/>
              </p:cNvSpPr>
              <p:nvPr/>
            </p:nvSpPr>
            <p:spPr bwMode="auto">
              <a:xfrm>
                <a:off x="4278962" y="4688415"/>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5" name="AutoShape 11"/>
              <p:cNvSpPr>
                <a:spLocks noChangeArrowheads="1"/>
              </p:cNvSpPr>
              <p:nvPr/>
            </p:nvSpPr>
            <p:spPr bwMode="auto">
              <a:xfrm>
                <a:off x="3353648" y="4644867"/>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6" name="AutoShape 11"/>
              <p:cNvSpPr>
                <a:spLocks noChangeArrowheads="1"/>
              </p:cNvSpPr>
              <p:nvPr/>
            </p:nvSpPr>
            <p:spPr bwMode="auto">
              <a:xfrm>
                <a:off x="3783641" y="4340055"/>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7" name="AutoShape 11"/>
              <p:cNvSpPr>
                <a:spLocks noChangeArrowheads="1"/>
              </p:cNvSpPr>
              <p:nvPr/>
            </p:nvSpPr>
            <p:spPr bwMode="auto">
              <a:xfrm>
                <a:off x="4083002" y="4035243"/>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8" name="AutoShape 11"/>
              <p:cNvSpPr>
                <a:spLocks noChangeArrowheads="1"/>
              </p:cNvSpPr>
              <p:nvPr/>
            </p:nvSpPr>
            <p:spPr bwMode="auto">
              <a:xfrm>
                <a:off x="3369965" y="4057011"/>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39" name="AutoShape 11"/>
              <p:cNvSpPr>
                <a:spLocks noChangeArrowheads="1"/>
              </p:cNvSpPr>
              <p:nvPr/>
            </p:nvSpPr>
            <p:spPr bwMode="auto">
              <a:xfrm>
                <a:off x="3016166" y="4323714"/>
                <a:ext cx="88900" cy="84137"/>
              </a:xfrm>
              <a:prstGeom prst="hexagon">
                <a:avLst>
                  <a:gd name="adj" fmla="val 26415"/>
                  <a:gd name="vf" fmla="val 115470"/>
                </a:avLst>
              </a:prstGeom>
              <a:solidFill>
                <a:schemeClr val="tx2"/>
              </a:solidFill>
              <a:ln w="12700"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grpSp>
    </p:spTree>
    <p:extLst>
      <p:ext uri="{BB962C8B-B14F-4D97-AF65-F5344CB8AC3E}">
        <p14:creationId xmlns:p14="http://schemas.microsoft.com/office/powerpoint/2010/main" val="1455632247"/>
      </p:ext>
    </p:extLst>
  </p:cSld>
  <p:clrMapOvr>
    <a:masterClrMapping/>
  </p:clrMapOvr>
  <p:transition spd="med" advTm="211221">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128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7"/>
                                        </p:tgtEl>
                                      </p:cBhvr>
                                    </p:animEffect>
                                    <p:anim calcmode="lin" valueType="num">
                                      <p:cBhvr>
                                        <p:cTn id="19" dur="1000"/>
                                        <p:tgtEl>
                                          <p:spTgt spid="7"/>
                                        </p:tgtEl>
                                        <p:attrNameLst>
                                          <p:attrName>ppt_x</p:attrName>
                                        </p:attrNameLst>
                                      </p:cBhvr>
                                      <p:tavLst>
                                        <p:tav tm="0">
                                          <p:val>
                                            <p:strVal val="ppt_x"/>
                                          </p:val>
                                        </p:tav>
                                        <p:tav tm="100000">
                                          <p:val>
                                            <p:strVal val="ppt_x"/>
                                          </p:val>
                                        </p:tav>
                                      </p:tavLst>
                                    </p:anim>
                                    <p:anim calcmode="lin" valueType="num">
                                      <p:cBhvr>
                                        <p:cTn id="20" dur="1000"/>
                                        <p:tgtEl>
                                          <p:spTgt spid="7"/>
                                        </p:tgtEl>
                                        <p:attrNameLst>
                                          <p:attrName>ppt_y</p:attrName>
                                        </p:attrNameLst>
                                      </p:cBhvr>
                                      <p:tavLst>
                                        <p:tav tm="0">
                                          <p:val>
                                            <p:strVal val="ppt_y"/>
                                          </p:val>
                                        </p:tav>
                                        <p:tav tm="100000">
                                          <p:val>
                                            <p:strVal val="ppt_y+.1"/>
                                          </p:val>
                                        </p:tav>
                                      </p:tavLst>
                                    </p:anim>
                                    <p:set>
                                      <p:cBhvr>
                                        <p:cTn id="2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2212874"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pe2"/>
          <p:cNvPicPr>
            <a:picLocks noChangeAspect="1" noChangeArrowheads="1"/>
          </p:cNvPicPr>
          <p:nvPr/>
        </p:nvPicPr>
        <p:blipFill>
          <a:blip r:embed="rId2" cstate="print"/>
          <a:srcRect/>
          <a:stretch>
            <a:fillRect/>
          </a:stretch>
        </p:blipFill>
        <p:spPr bwMode="auto">
          <a:xfrm>
            <a:off x="1978025" y="3209925"/>
            <a:ext cx="5830888" cy="3076575"/>
          </a:xfrm>
          <a:prstGeom prst="rect">
            <a:avLst/>
          </a:prstGeom>
          <a:noFill/>
          <a:ln w="9525">
            <a:noFill/>
            <a:miter lim="800000"/>
            <a:headEnd/>
            <a:tailEnd/>
          </a:ln>
        </p:spPr>
      </p:pic>
      <p:sp>
        <p:nvSpPr>
          <p:cNvPr id="53253" name="AutoShape 8"/>
          <p:cNvSpPr>
            <a:spLocks noChangeArrowheads="1"/>
          </p:cNvSpPr>
          <p:nvPr/>
        </p:nvSpPr>
        <p:spPr bwMode="auto">
          <a:xfrm>
            <a:off x="6632109" y="2387901"/>
            <a:ext cx="1771659" cy="901399"/>
          </a:xfrm>
          <a:prstGeom prst="wedgeRectCallout">
            <a:avLst>
              <a:gd name="adj1" fmla="val -102468"/>
              <a:gd name="adj2" fmla="val 139657"/>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Bridge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formation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4D4D4F"/>
                </a:solidFill>
                <a:effectLst/>
                <a:uLnTx/>
                <a:uFillTx/>
                <a:latin typeface="Arial" charset="0"/>
                <a:ea typeface="+mn-ea"/>
                <a:cs typeface="+mn-cs"/>
              </a:rPr>
              <a:t>桥</a:t>
            </a:r>
            <a:r>
              <a:rPr kumimoji="0" lang="zh-CN" altLang="en-US" sz="1400" b="1" i="0" u="none" strike="noStrike" kern="1200" cap="none" spc="0" normalizeH="0" baseline="0" noProof="0" dirty="0" smtClean="0">
                <a:ln>
                  <a:noFill/>
                </a:ln>
                <a:solidFill>
                  <a:srgbClr val="4D4D4F"/>
                </a:solidFill>
                <a:effectLst/>
                <a:uLnTx/>
                <a:uFillTx/>
                <a:latin typeface="Arial" charset="0"/>
                <a:ea typeface="+mn-ea"/>
                <a:cs typeface="+mn-cs"/>
              </a:rPr>
              <a:t>式结构</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 name="Group 2"/>
          <p:cNvGrpSpPr/>
          <p:nvPr/>
        </p:nvGrpSpPr>
        <p:grpSpPr>
          <a:xfrm>
            <a:off x="1647335" y="4827588"/>
            <a:ext cx="2886565" cy="598487"/>
            <a:chOff x="1647335" y="4827588"/>
            <a:chExt cx="2886565" cy="598487"/>
          </a:xfrm>
        </p:grpSpPr>
        <p:sp>
          <p:nvSpPr>
            <p:cNvPr id="2213897" name="AutoShape 9"/>
            <p:cNvSpPr>
              <a:spLocks noChangeArrowheads="1"/>
            </p:cNvSpPr>
            <p:nvPr/>
          </p:nvSpPr>
          <p:spPr bwMode="auto">
            <a:xfrm rot="-5400000">
              <a:off x="4233862" y="5094288"/>
              <a:ext cx="466725"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53255" name="AutoShape 10"/>
            <p:cNvSpPr>
              <a:spLocks noChangeArrowheads="1"/>
            </p:cNvSpPr>
            <p:nvPr/>
          </p:nvSpPr>
          <p:spPr bwMode="auto">
            <a:xfrm>
              <a:off x="1647335" y="4827588"/>
              <a:ext cx="1477963" cy="598487"/>
            </a:xfrm>
            <a:prstGeom prst="wedgeRectCallout">
              <a:avLst>
                <a:gd name="adj1" fmla="val 138292"/>
                <a:gd name="adj2" fmla="val 4644"/>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3’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extension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3</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a:t>
              </a:r>
              <a:r>
                <a:rPr kumimoji="0" lang="zh-CN" altLang="en-US" sz="1400" b="1" i="0" u="none" strike="noStrike" kern="1200" cap="none" spc="0" normalizeH="0" baseline="0" noProof="0" dirty="0" smtClean="0">
                  <a:ln>
                    <a:noFill/>
                  </a:ln>
                  <a:solidFill>
                    <a:srgbClr val="4D4D4F"/>
                  </a:solidFill>
                  <a:effectLst/>
                  <a:uLnTx/>
                  <a:uFillTx/>
                  <a:latin typeface="Arial" charset="0"/>
                  <a:ea typeface="+mn-ea"/>
                  <a:cs typeface="+mn-cs"/>
                </a:rPr>
                <a:t>延伸反应</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sp>
        <p:nvSpPr>
          <p:cNvPr id="12" name="Flowchart: Delay 11"/>
          <p:cNvSpPr/>
          <p:nvPr/>
        </p:nvSpPr>
        <p:spPr bwMode="auto">
          <a:xfrm>
            <a:off x="0" y="1360487"/>
            <a:ext cx="928688" cy="285432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3" name="Group 12"/>
          <p:cNvGrpSpPr/>
          <p:nvPr/>
        </p:nvGrpSpPr>
        <p:grpSpPr>
          <a:xfrm>
            <a:off x="-100013" y="1503728"/>
            <a:ext cx="4500562" cy="1137256"/>
            <a:chOff x="-100012" y="1819274"/>
            <a:chExt cx="2483176" cy="1137256"/>
          </a:xfrm>
        </p:grpSpPr>
        <p:sp>
          <p:nvSpPr>
            <p:cNvPr id="14" name="Rounded Rectangle 13"/>
            <p:cNvSpPr/>
            <p:nvPr/>
          </p:nvSpPr>
          <p:spPr bwMode="auto">
            <a:xfrm>
              <a:off x="-100012" y="1819274"/>
              <a:ext cx="2483176" cy="1137255"/>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5" name="TextBox 14"/>
            <p:cNvSpPr txBox="1"/>
            <p:nvPr/>
          </p:nvSpPr>
          <p:spPr>
            <a:xfrm>
              <a:off x="0" y="1879312"/>
              <a:ext cx="2383163"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Single-stranded template loops over to form a bridge by hybridizing with a lawn primer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单链折叠后与其附近的引物丛杂交结合形成新的桥式结构</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grpSp>
        <p:nvGrpSpPr>
          <p:cNvPr id="16" name="Group 15"/>
          <p:cNvGrpSpPr/>
          <p:nvPr/>
        </p:nvGrpSpPr>
        <p:grpSpPr>
          <a:xfrm>
            <a:off x="-100013" y="2799094"/>
            <a:ext cx="3002870" cy="1077218"/>
            <a:chOff x="-100012" y="1781075"/>
            <a:chExt cx="2483177" cy="1041582"/>
          </a:xfrm>
        </p:grpSpPr>
        <p:sp>
          <p:nvSpPr>
            <p:cNvPr id="17" name="Rounded Rectangle 16"/>
            <p:cNvSpPr/>
            <p:nvPr/>
          </p:nvSpPr>
          <p:spPr bwMode="auto">
            <a:xfrm>
              <a:off x="-100012" y="1819274"/>
              <a:ext cx="2483176" cy="969963"/>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8" name="TextBox 17"/>
            <p:cNvSpPr txBox="1"/>
            <p:nvPr/>
          </p:nvSpPr>
          <p:spPr>
            <a:xfrm>
              <a:off x="0" y="1781075"/>
              <a:ext cx="2383165" cy="10415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3’-ends of lawn primer is extended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在</a:t>
              </a:r>
              <a:r>
                <a:rPr kumimoji="0" lang="en-US" altLang="zh-CN"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DNA</a:t>
              </a:r>
              <a:r>
                <a:rPr kumimoji="0" lang="zh-CN" alt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合成酶作用</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下，结合上模板的引物丛</a:t>
              </a:r>
              <a:r>
                <a:rPr kumimoji="0" lang="en-US" altLang="zh-CN"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3’</a:t>
              </a:r>
              <a:r>
                <a:rPr kumimoji="0" lang="zh-CN" alt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mn-ea"/>
                  <a:cs typeface="+mn-cs"/>
                </a:rPr>
                <a:t>端开始延伸</a:t>
              </a:r>
              <a:endParaRPr kumimoji="0" lang="en-US"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endParaRPr>
            </a:p>
          </p:txBody>
        </p:sp>
      </p:grpSp>
      <p:sp>
        <p:nvSpPr>
          <p:cNvPr id="2" name="Title 1"/>
          <p:cNvSpPr>
            <a:spLocks noGrp="1"/>
          </p:cNvSpPr>
          <p:nvPr>
            <p:ph type="title"/>
          </p:nvPr>
        </p:nvSpPr>
        <p:spPr/>
        <p:txBody>
          <a:bodyPr/>
          <a:lstStyle/>
          <a:p>
            <a:r>
              <a:rPr lang="en-US" dirty="0" smtClean="0"/>
              <a:t>Paired End Sequencing</a:t>
            </a:r>
            <a:endParaRPr lang="en-US" dirty="0"/>
          </a:p>
        </p:txBody>
      </p:sp>
      <p:sp>
        <p:nvSpPr>
          <p:cNvPr id="19" name="Rectangle 2"/>
          <p:cNvSpPr txBox="1">
            <a:spLocks noChangeArrowheads="1"/>
          </p:cNvSpPr>
          <p:nvPr/>
        </p:nvSpPr>
        <p:spPr bwMode="auto">
          <a:xfrm>
            <a:off x="264318" y="595678"/>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双末</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416782879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pe3"/>
          <p:cNvPicPr>
            <a:picLocks noChangeAspect="1" noChangeArrowheads="1"/>
          </p:cNvPicPr>
          <p:nvPr/>
        </p:nvPicPr>
        <p:blipFill>
          <a:blip r:embed="rId2" cstate="print"/>
          <a:srcRect/>
          <a:stretch>
            <a:fillRect/>
          </a:stretch>
        </p:blipFill>
        <p:spPr bwMode="auto">
          <a:xfrm>
            <a:off x="1903413" y="3197225"/>
            <a:ext cx="5840412" cy="3143250"/>
          </a:xfrm>
          <a:prstGeom prst="rect">
            <a:avLst/>
          </a:prstGeom>
          <a:noFill/>
          <a:ln w="9525">
            <a:noFill/>
            <a:miter lim="800000"/>
            <a:headEnd/>
            <a:tailEnd/>
          </a:ln>
        </p:spPr>
      </p:pic>
      <p:sp>
        <p:nvSpPr>
          <p:cNvPr id="54276" name="AutoShape 7"/>
          <p:cNvSpPr>
            <a:spLocks noChangeArrowheads="1"/>
          </p:cNvSpPr>
          <p:nvPr/>
        </p:nvSpPr>
        <p:spPr bwMode="auto">
          <a:xfrm>
            <a:off x="6099174" y="2270125"/>
            <a:ext cx="2246539" cy="885825"/>
          </a:xfrm>
          <a:prstGeom prst="wedgeRectCallout">
            <a:avLst>
              <a:gd name="adj1" fmla="val -80501"/>
              <a:gd name="adj2" fmla="val 110574"/>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Double stranded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DNA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双</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链</a:t>
            </a:r>
            <a:r>
              <a:rPr kumimoji="0" lang="en-US" altLang="zh-CN" sz="1400" b="1" i="0" u="none" strike="noStrike" kern="1200" cap="none" spc="0" normalizeH="0" baseline="0" noProof="0" dirty="0" smtClean="0">
                <a:ln>
                  <a:noFill/>
                </a:ln>
                <a:solidFill>
                  <a:srgbClr val="FF0000"/>
                </a:solidFill>
                <a:effectLst/>
                <a:uLnTx/>
                <a:uFillTx/>
                <a:latin typeface="Arial" charset="0"/>
                <a:ea typeface="+mn-ea"/>
                <a:cs typeface="+mn-cs"/>
              </a:rPr>
              <a:t>DNA(</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桥式结构</a:t>
            </a:r>
            <a:r>
              <a:rPr kumimoji="0" lang="en-US" altLang="zh-CN" sz="1400" b="1" i="0" u="none" strike="noStrike" kern="1200" cap="none" spc="0" normalizeH="0" baseline="0" noProof="0" dirty="0" smtClean="0">
                <a:ln>
                  <a:noFill/>
                </a:ln>
                <a:solidFill>
                  <a:srgbClr val="FF0000"/>
                </a:solidFill>
                <a:effectLst/>
                <a:uLnTx/>
                <a:uFillTx/>
                <a:latin typeface="Arial" charset="0"/>
                <a:ea typeface="+mn-ea"/>
                <a:cs typeface="+mn-cs"/>
              </a:rPr>
              <a:t>)</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Title 1"/>
          <p:cNvSpPr>
            <a:spLocks noGrp="1"/>
          </p:cNvSpPr>
          <p:nvPr>
            <p:ph type="title"/>
          </p:nvPr>
        </p:nvSpPr>
        <p:spPr/>
        <p:txBody>
          <a:bodyPr/>
          <a:lstStyle/>
          <a:p>
            <a:r>
              <a:rPr lang="en-US" dirty="0" smtClean="0"/>
              <a:t>Paired End Sequencing</a:t>
            </a:r>
            <a:endParaRPr lang="en-US" dirty="0"/>
          </a:p>
        </p:txBody>
      </p:sp>
      <p:sp>
        <p:nvSpPr>
          <p:cNvPr id="5" name="Rectangle 2"/>
          <p:cNvSpPr txBox="1">
            <a:spLocks noChangeArrowheads="1"/>
          </p:cNvSpPr>
          <p:nvPr/>
        </p:nvSpPr>
        <p:spPr bwMode="auto">
          <a:xfrm>
            <a:off x="264318" y="595678"/>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双末</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100916282"/>
      </p:ext>
    </p:extLst>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e4"/>
          <p:cNvPicPr>
            <a:picLocks noChangeAspect="1" noChangeArrowheads="1"/>
          </p:cNvPicPr>
          <p:nvPr/>
        </p:nvPicPr>
        <p:blipFill>
          <a:blip r:embed="rId2" cstate="print"/>
          <a:srcRect/>
          <a:stretch>
            <a:fillRect/>
          </a:stretch>
        </p:blipFill>
        <p:spPr bwMode="auto">
          <a:xfrm>
            <a:off x="2105025" y="1003300"/>
            <a:ext cx="6254750" cy="5561013"/>
          </a:xfrm>
          <a:prstGeom prst="rect">
            <a:avLst/>
          </a:prstGeom>
          <a:noFill/>
          <a:ln w="9525">
            <a:noFill/>
            <a:miter lim="800000"/>
            <a:headEnd/>
            <a:tailEnd/>
          </a:ln>
        </p:spPr>
      </p:pic>
      <p:sp>
        <p:nvSpPr>
          <p:cNvPr id="2215944" name="Line 8"/>
          <p:cNvSpPr>
            <a:spLocks noChangeShapeType="1"/>
          </p:cNvSpPr>
          <p:nvPr/>
        </p:nvSpPr>
        <p:spPr bwMode="auto">
          <a:xfrm flipH="1">
            <a:off x="5445125" y="5549900"/>
            <a:ext cx="276225" cy="147638"/>
          </a:xfrm>
          <a:prstGeom prst="line">
            <a:avLst/>
          </a:prstGeom>
          <a:noFill/>
          <a:ln w="76200">
            <a:solidFill>
              <a:srgbClr val="FF00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2215945" name="AutoShape 9"/>
          <p:cNvSpPr>
            <a:spLocks noChangeArrowheads="1"/>
          </p:cNvSpPr>
          <p:nvPr/>
        </p:nvSpPr>
        <p:spPr bwMode="auto">
          <a:xfrm>
            <a:off x="6391274" y="3194050"/>
            <a:ext cx="1968501" cy="885825"/>
          </a:xfrm>
          <a:prstGeom prst="wedgeRectCallout">
            <a:avLst>
              <a:gd name="adj1" fmla="val -97431"/>
              <a:gd name="adj2" fmla="val 130032"/>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Original forward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strand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原</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始的正链</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Title 1"/>
          <p:cNvSpPr>
            <a:spLocks noGrp="1"/>
          </p:cNvSpPr>
          <p:nvPr>
            <p:ph type="title"/>
          </p:nvPr>
        </p:nvSpPr>
        <p:spPr/>
        <p:txBody>
          <a:bodyPr/>
          <a:lstStyle/>
          <a:p>
            <a:r>
              <a:rPr lang="en-US" dirty="0" smtClean="0"/>
              <a:t>Paired End Sequencing</a:t>
            </a:r>
            <a:endParaRPr lang="en-US" dirty="0"/>
          </a:p>
        </p:txBody>
      </p:sp>
      <p:sp>
        <p:nvSpPr>
          <p:cNvPr id="10" name="Flowchart: Delay 9"/>
          <p:cNvSpPr/>
          <p:nvPr/>
        </p:nvSpPr>
        <p:spPr bwMode="auto">
          <a:xfrm>
            <a:off x="0" y="1360487"/>
            <a:ext cx="781665" cy="1939926"/>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1" name="Group 10"/>
          <p:cNvGrpSpPr/>
          <p:nvPr/>
        </p:nvGrpSpPr>
        <p:grpSpPr>
          <a:xfrm>
            <a:off x="-74678" y="1532756"/>
            <a:ext cx="3746792" cy="1500729"/>
            <a:chOff x="-100012" y="1819273"/>
            <a:chExt cx="2483176" cy="1744547"/>
          </a:xfrm>
        </p:grpSpPr>
        <p:sp>
          <p:nvSpPr>
            <p:cNvPr id="12" name="Rounded Rectangle 11"/>
            <p:cNvSpPr/>
            <p:nvPr/>
          </p:nvSpPr>
          <p:spPr bwMode="auto">
            <a:xfrm>
              <a:off x="-100012" y="1819273"/>
              <a:ext cx="2483176" cy="1744547"/>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13" name="TextBox 12"/>
            <p:cNvSpPr txBox="1"/>
            <p:nvPr/>
          </p:nvSpPr>
          <p:spPr>
            <a:xfrm>
              <a:off x="0" y="1879312"/>
              <a:ext cx="2383163" cy="15384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uLnTx/>
                  <a:uFillTx/>
                  <a:latin typeface="Arial" charset="0"/>
                  <a:ea typeface="+mn-ea"/>
                  <a:cs typeface="+mn-cs"/>
                </a:rPr>
                <a:t>Bridges are linearized and the original forward template is cleaved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0000"/>
                  </a:solidFill>
                  <a:uLnTx/>
                  <a:uFillTx/>
                  <a:latin typeface="Arial" charset="0"/>
                  <a:ea typeface="+mn-ea"/>
                  <a:cs typeface="+mn-cs"/>
                </a:rPr>
                <a:t>双</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链桥式结构被变性，形成线性结构的</a:t>
              </a:r>
              <a:r>
                <a:rPr kumimoji="0" lang="en-US" altLang="zh-CN" sz="1600" b="0"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簇；随后正义链被切除，留下只含有反义链的</a:t>
              </a:r>
              <a:r>
                <a:rPr kumimoji="0" lang="en-US" altLang="zh-CN" sz="1600" b="0"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600" b="0" i="0" u="none" strike="noStrike" kern="1200" cap="none" spc="0" normalizeH="0" baseline="0" noProof="0" dirty="0" smtClean="0">
                  <a:ln>
                    <a:noFill/>
                  </a:ln>
                  <a:solidFill>
                    <a:srgbClr val="FF0000"/>
                  </a:solidFill>
                  <a:uLnTx/>
                  <a:uFillTx/>
                  <a:latin typeface="Arial" charset="0"/>
                  <a:ea typeface="+mn-ea"/>
                  <a:cs typeface="+mn-cs"/>
                </a:rPr>
                <a:t>簇</a:t>
              </a:r>
              <a:endParaRPr kumimoji="0" lang="en-US" sz="1600" b="0" i="0" u="none" strike="noStrike" kern="1200" cap="none" spc="0" normalizeH="0" baseline="0" noProof="0" dirty="0">
                <a:ln>
                  <a:noFill/>
                </a:ln>
                <a:solidFill>
                  <a:srgbClr val="FF0000"/>
                </a:solidFill>
                <a:uLnTx/>
                <a:uFillTx/>
                <a:latin typeface="Arial" charset="0"/>
                <a:ea typeface="+mn-ea"/>
                <a:cs typeface="+mn-cs"/>
              </a:endParaRPr>
            </a:p>
          </p:txBody>
        </p:sp>
      </p:grpSp>
      <p:sp>
        <p:nvSpPr>
          <p:cNvPr id="14" name="Rectangle 2"/>
          <p:cNvSpPr txBox="1">
            <a:spLocks noChangeArrowheads="1"/>
          </p:cNvSpPr>
          <p:nvPr/>
        </p:nvSpPr>
        <p:spPr bwMode="auto">
          <a:xfrm>
            <a:off x="264318" y="595678"/>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双末</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24682255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59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159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5944" grpId="0" animBg="1"/>
      <p:bldP spid="221594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0" descr="pe6"/>
          <p:cNvPicPr>
            <a:picLocks noChangeAspect="1" noChangeArrowheads="1"/>
          </p:cNvPicPr>
          <p:nvPr/>
        </p:nvPicPr>
        <p:blipFill>
          <a:blip r:embed="rId2" cstate="print"/>
          <a:srcRect/>
          <a:stretch>
            <a:fillRect/>
          </a:stretch>
        </p:blipFill>
        <p:spPr bwMode="auto">
          <a:xfrm>
            <a:off x="2162175" y="708025"/>
            <a:ext cx="5384800" cy="5853113"/>
          </a:xfrm>
          <a:prstGeom prst="rect">
            <a:avLst/>
          </a:prstGeom>
          <a:solidFill>
            <a:srgbClr val="BA88B9"/>
          </a:solidFill>
          <a:ln w="9525">
            <a:noFill/>
            <a:miter lim="800000"/>
            <a:headEnd/>
            <a:tailEnd/>
          </a:ln>
        </p:spPr>
      </p:pic>
      <p:sp>
        <p:nvSpPr>
          <p:cNvPr id="2216984" name="AutoShape 24"/>
          <p:cNvSpPr>
            <a:spLocks noChangeArrowheads="1"/>
          </p:cNvSpPr>
          <p:nvPr/>
        </p:nvSpPr>
        <p:spPr bwMode="auto">
          <a:xfrm>
            <a:off x="7329714" y="3384550"/>
            <a:ext cx="1507899" cy="885825"/>
          </a:xfrm>
          <a:prstGeom prst="wedgeRectCallout">
            <a:avLst>
              <a:gd name="adj1" fmla="val -236891"/>
              <a:gd name="adj2" fmla="val 43597"/>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Reverse strand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Template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反义</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链模板</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216985" name="AutoShape 25"/>
          <p:cNvSpPr>
            <a:spLocks noChangeArrowheads="1"/>
          </p:cNvSpPr>
          <p:nvPr/>
        </p:nvSpPr>
        <p:spPr bwMode="auto">
          <a:xfrm>
            <a:off x="6146799" y="1274763"/>
            <a:ext cx="1628776" cy="649287"/>
          </a:xfrm>
          <a:prstGeom prst="wedgeRectCallout">
            <a:avLst>
              <a:gd name="adj1" fmla="val -152419"/>
              <a:gd name="adj2" fmla="val -126737"/>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Blocked 3’-</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ends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阻断</a:t>
            </a:r>
            <a:r>
              <a:rPr kumimoji="0" lang="en-US" altLang="zh-CN" sz="1400" b="1" i="0" u="none" strike="noStrike" kern="1200" cap="none" spc="0" normalizeH="0" baseline="0" noProof="0" dirty="0" smtClean="0">
                <a:ln>
                  <a:noFill/>
                </a:ln>
                <a:solidFill>
                  <a:srgbClr val="FF0000"/>
                </a:solidFill>
                <a:effectLst/>
                <a:uLnTx/>
                <a:uFillTx/>
                <a:latin typeface="Arial" charset="0"/>
                <a:ea typeface="+mn-ea"/>
                <a:cs typeface="+mn-cs"/>
              </a:rPr>
              <a:t>3’</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端</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216987" name="AutoShape 27"/>
          <p:cNvSpPr>
            <a:spLocks noChangeArrowheads="1"/>
          </p:cNvSpPr>
          <p:nvPr/>
        </p:nvSpPr>
        <p:spPr bwMode="auto">
          <a:xfrm>
            <a:off x="6767513" y="2174875"/>
            <a:ext cx="2070100" cy="479425"/>
          </a:xfrm>
          <a:prstGeom prst="wedgeRectCallout">
            <a:avLst>
              <a:gd name="adj1" fmla="val -153451"/>
              <a:gd name="adj2" fmla="val -144230"/>
            </a:avLst>
          </a:prstGeom>
          <a:solidFill>
            <a:schemeClr val="bg1"/>
          </a:solidFill>
          <a:ln w="12700" algn="ctr">
            <a:solidFill>
              <a:schemeClr val="tx1"/>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charset="0"/>
                <a:ea typeface="+mn-ea"/>
                <a:cs typeface="+mn-cs"/>
              </a:rPr>
              <a:t>Sequencing </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primer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FF0000"/>
                </a:solidFill>
                <a:effectLst/>
                <a:uLnTx/>
                <a:uFillTx/>
                <a:latin typeface="Arial" charset="0"/>
                <a:ea typeface="+mn-ea"/>
                <a:cs typeface="+mn-cs"/>
              </a:rPr>
              <a:t>测</a:t>
            </a:r>
            <a:r>
              <a:rPr kumimoji="0" lang="zh-CN" altLang="en-US" sz="1400" b="1" i="0" u="none" strike="noStrike" kern="1200" cap="none" spc="0" normalizeH="0" baseline="0" noProof="0" dirty="0" smtClean="0">
                <a:ln>
                  <a:noFill/>
                </a:ln>
                <a:solidFill>
                  <a:srgbClr val="FF0000"/>
                </a:solidFill>
                <a:effectLst/>
                <a:uLnTx/>
                <a:uFillTx/>
                <a:latin typeface="Arial" charset="0"/>
                <a:ea typeface="+mn-ea"/>
                <a:cs typeface="+mn-cs"/>
              </a:rPr>
              <a:t>序引物</a:t>
            </a: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56330" name="Oval 28"/>
          <p:cNvSpPr>
            <a:spLocks noChangeArrowheads="1"/>
          </p:cNvSpPr>
          <p:nvPr/>
        </p:nvSpPr>
        <p:spPr bwMode="auto">
          <a:xfrm>
            <a:off x="4541838" y="1270000"/>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331" name="Oval 29"/>
          <p:cNvSpPr>
            <a:spLocks noChangeArrowheads="1"/>
          </p:cNvSpPr>
          <p:nvPr/>
        </p:nvSpPr>
        <p:spPr bwMode="auto">
          <a:xfrm>
            <a:off x="4541838" y="1370013"/>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332" name="Oval 30"/>
          <p:cNvSpPr>
            <a:spLocks noChangeArrowheads="1"/>
          </p:cNvSpPr>
          <p:nvPr/>
        </p:nvSpPr>
        <p:spPr bwMode="auto">
          <a:xfrm>
            <a:off x="4541838" y="1471613"/>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333" name="Oval 31"/>
          <p:cNvSpPr>
            <a:spLocks noChangeArrowheads="1"/>
          </p:cNvSpPr>
          <p:nvPr/>
        </p:nvSpPr>
        <p:spPr bwMode="auto">
          <a:xfrm>
            <a:off x="4541838" y="1570038"/>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334" name="Oval 32"/>
          <p:cNvSpPr>
            <a:spLocks noChangeArrowheads="1"/>
          </p:cNvSpPr>
          <p:nvPr/>
        </p:nvSpPr>
        <p:spPr bwMode="auto">
          <a:xfrm>
            <a:off x="4541838" y="1668463"/>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6335" name="Oval 33"/>
          <p:cNvSpPr>
            <a:spLocks noChangeArrowheads="1"/>
          </p:cNvSpPr>
          <p:nvPr/>
        </p:nvSpPr>
        <p:spPr bwMode="auto">
          <a:xfrm>
            <a:off x="4541838" y="1768475"/>
            <a:ext cx="88900" cy="1016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p:txBody>
          <a:bodyPr/>
          <a:lstStyle/>
          <a:p>
            <a:r>
              <a:rPr lang="en-US" dirty="0" smtClean="0"/>
              <a:t>Paired End Sequencing</a:t>
            </a:r>
            <a:endParaRPr lang="en-US" dirty="0"/>
          </a:p>
        </p:txBody>
      </p:sp>
      <p:sp>
        <p:nvSpPr>
          <p:cNvPr id="17" name="Flowchart: Delay 16"/>
          <p:cNvSpPr/>
          <p:nvPr/>
        </p:nvSpPr>
        <p:spPr bwMode="auto">
          <a:xfrm>
            <a:off x="0" y="1360487"/>
            <a:ext cx="928688" cy="3181033"/>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grpSp>
        <p:nvGrpSpPr>
          <p:cNvPr id="18" name="Group 17"/>
          <p:cNvGrpSpPr/>
          <p:nvPr/>
        </p:nvGrpSpPr>
        <p:grpSpPr>
          <a:xfrm>
            <a:off x="-100012" y="1538510"/>
            <a:ext cx="4164012" cy="2140419"/>
            <a:chOff x="-100012" y="1819274"/>
            <a:chExt cx="2483176" cy="1640867"/>
          </a:xfrm>
        </p:grpSpPr>
        <p:sp>
          <p:nvSpPr>
            <p:cNvPr id="19" name="Rounded Rectangle 18"/>
            <p:cNvSpPr/>
            <p:nvPr/>
          </p:nvSpPr>
          <p:spPr bwMode="auto">
            <a:xfrm>
              <a:off x="-100012" y="1819274"/>
              <a:ext cx="2483176" cy="1261466"/>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20" name="TextBox 19"/>
            <p:cNvSpPr txBox="1"/>
            <p:nvPr/>
          </p:nvSpPr>
          <p:spPr>
            <a:xfrm>
              <a:off x="0" y="1879312"/>
              <a:ext cx="2383163" cy="15808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uLnTx/>
                  <a:uFillTx/>
                  <a:latin typeface="Arial" charset="0"/>
                  <a:ea typeface="+mn-ea"/>
                  <a:cs typeface="+mn-cs"/>
                </a:rPr>
                <a:t>Free 3’ ends of the reverse template and lawn primers are blocked to prevent unwanted DNA priming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0000"/>
                  </a:solidFill>
                  <a:uLnTx/>
                  <a:uFillTx/>
                  <a:latin typeface="Arial" charset="0"/>
                  <a:ea typeface="+mn-ea"/>
                  <a:cs typeface="+mn-cs"/>
                </a:rPr>
                <a:t>为了防</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止测</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序过程中不需要的</a:t>
              </a:r>
              <a:r>
                <a:rPr kumimoji="0" lang="en-US" altLang="zh-CN" sz="1600" b="1" i="0" u="none" strike="noStrike" kern="1200" cap="none" spc="0" normalizeH="0" baseline="0" noProof="0" dirty="0">
                  <a:ln>
                    <a:noFill/>
                  </a:ln>
                  <a:solidFill>
                    <a:srgbClr val="FF0000"/>
                  </a:solidFill>
                  <a:uLnTx/>
                  <a:uFillTx/>
                  <a:latin typeface="Arial" charset="0"/>
                  <a:ea typeface="+mn-ea"/>
                  <a:cs typeface="+mn-cs"/>
                </a:rPr>
                <a:t>DNA</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延伸，对流动槽上结合的所有</a:t>
              </a:r>
              <a:r>
                <a:rPr kumimoji="0" lang="en-US" altLang="zh-CN" sz="1600" b="1" i="0" u="none" strike="noStrike" kern="1200" cap="none" spc="0" normalizeH="0" baseline="0" noProof="0" dirty="0">
                  <a:ln>
                    <a:noFill/>
                  </a:ln>
                  <a:solidFill>
                    <a:srgbClr val="FF0000"/>
                  </a:solidFill>
                  <a:uLnTx/>
                  <a:uFillTx/>
                  <a:latin typeface="Arial" charset="0"/>
                  <a:ea typeface="+mn-ea"/>
                  <a:cs typeface="+mn-cs"/>
                </a:rPr>
                <a:t>DNA</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分子的</a:t>
              </a:r>
              <a:r>
                <a:rPr kumimoji="0" lang="en-US" altLang="zh-CN" sz="1600" b="1" i="0" u="none" strike="noStrike" kern="1200" cap="none" spc="0" normalizeH="0" baseline="0" noProof="0" dirty="0">
                  <a:ln>
                    <a:noFill/>
                  </a:ln>
                  <a:solidFill>
                    <a:srgbClr val="FF0000"/>
                  </a:solidFill>
                  <a:uLnTx/>
                  <a:uFillTx/>
                  <a:latin typeface="Arial" charset="0"/>
                  <a:ea typeface="+mn-ea"/>
                  <a:cs typeface="+mn-cs"/>
                </a:rPr>
                <a:t>3’</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端进行封闭</a:t>
              </a:r>
              <a:endParaRPr kumimoji="0" lang="en-US" sz="1600" b="1" i="0" u="none" strike="noStrike" kern="1200" cap="none" spc="0" normalizeH="0" baseline="0" noProof="0" dirty="0">
                <a:ln>
                  <a:noFill/>
                </a:ln>
                <a:solidFill>
                  <a:srgbClr val="FF0000"/>
                </a:solidFill>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FFFFFF"/>
                </a:solidFill>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uLnTx/>
                <a:uFillTx/>
                <a:latin typeface="Arial" charset="0"/>
                <a:ea typeface="+mn-ea"/>
                <a:cs typeface="+mn-cs"/>
              </a:endParaRPr>
            </a:p>
          </p:txBody>
        </p:sp>
      </p:grpSp>
      <p:grpSp>
        <p:nvGrpSpPr>
          <p:cNvPr id="21" name="Group 20"/>
          <p:cNvGrpSpPr/>
          <p:nvPr/>
        </p:nvGrpSpPr>
        <p:grpSpPr>
          <a:xfrm>
            <a:off x="-100013" y="3316605"/>
            <a:ext cx="2628901" cy="1643616"/>
            <a:chOff x="-100012" y="1838470"/>
            <a:chExt cx="2483177" cy="1139802"/>
          </a:xfrm>
        </p:grpSpPr>
        <p:sp>
          <p:nvSpPr>
            <p:cNvPr id="22" name="Rounded Rectangle 21"/>
            <p:cNvSpPr/>
            <p:nvPr/>
          </p:nvSpPr>
          <p:spPr bwMode="auto">
            <a:xfrm>
              <a:off x="-100012" y="1838470"/>
              <a:ext cx="2483176" cy="1139802"/>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23" name="TextBox 22"/>
            <p:cNvSpPr txBox="1"/>
            <p:nvPr/>
          </p:nvSpPr>
          <p:spPr>
            <a:xfrm>
              <a:off x="0" y="1879312"/>
              <a:ext cx="2383165" cy="10885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uLnTx/>
                  <a:uFillTx/>
                  <a:latin typeface="Arial" charset="0"/>
                  <a:ea typeface="+mn-ea"/>
                  <a:cs typeface="+mn-cs"/>
                </a:rPr>
                <a:t>Sequencing primer is hybridized to adapter sequence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smtClean="0">
                  <a:ln>
                    <a:noFill/>
                  </a:ln>
                  <a:solidFill>
                    <a:srgbClr val="FF0000"/>
                  </a:solidFill>
                  <a:uLnTx/>
                  <a:uFillTx/>
                  <a:latin typeface="Arial" charset="0"/>
                  <a:ea typeface="+mn-ea"/>
                  <a:cs typeface="+mn-cs"/>
                </a:rPr>
                <a:t>Read 2</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测</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序引物与待</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测</a:t>
              </a:r>
              <a:r>
                <a:rPr kumimoji="0" lang="en-US" altLang="zh-CN" sz="1600" b="1" i="0" u="none" strike="noStrike" kern="1200" cap="none" spc="0" normalizeH="0" baseline="0" noProof="0" dirty="0">
                  <a:ln>
                    <a:noFill/>
                  </a:ln>
                  <a:solidFill>
                    <a:srgbClr val="FF0000"/>
                  </a:solidFill>
                  <a:uLnTx/>
                  <a:uFillTx/>
                  <a:latin typeface="Arial" charset="0"/>
                  <a:ea typeface="+mn-ea"/>
                  <a:cs typeface="+mn-cs"/>
                </a:rPr>
                <a:t>DNA</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分子的接头序</a:t>
              </a:r>
              <a:r>
                <a:rPr kumimoji="0" lang="zh-CN" altLang="en-US" sz="1600" b="1" i="0" u="none" strike="noStrike" kern="1200" cap="none" spc="0" normalizeH="0" baseline="0" noProof="0" dirty="0" smtClean="0">
                  <a:ln>
                    <a:noFill/>
                  </a:ln>
                  <a:solidFill>
                    <a:srgbClr val="FF0000"/>
                  </a:solidFill>
                  <a:uLnTx/>
                  <a:uFillTx/>
                  <a:latin typeface="Arial" charset="0"/>
                  <a:ea typeface="+mn-ea"/>
                  <a:cs typeface="+mn-cs"/>
                </a:rPr>
                <a:t>列杂交结</a:t>
              </a:r>
              <a:r>
                <a:rPr kumimoji="0" lang="zh-CN" altLang="en-US" sz="1600" b="1" i="0" u="none" strike="noStrike" kern="1200" cap="none" spc="0" normalizeH="0" baseline="0" noProof="0" dirty="0">
                  <a:ln>
                    <a:noFill/>
                  </a:ln>
                  <a:solidFill>
                    <a:srgbClr val="FF0000"/>
                  </a:solidFill>
                  <a:uLnTx/>
                  <a:uFillTx/>
                  <a:latin typeface="Arial" charset="0"/>
                  <a:ea typeface="+mn-ea"/>
                  <a:cs typeface="+mn-cs"/>
                </a:rPr>
                <a:t>合</a:t>
              </a:r>
              <a:endParaRPr kumimoji="0" lang="en-US" sz="1600" b="1" i="0" u="none" strike="noStrike" kern="1200" cap="none" spc="0" normalizeH="0" baseline="0" noProof="0" dirty="0">
                <a:ln>
                  <a:noFill/>
                </a:ln>
                <a:solidFill>
                  <a:srgbClr val="FFFFFF"/>
                </a:solidFill>
                <a:uLnTx/>
                <a:uFillTx/>
                <a:latin typeface="Arial" charset="0"/>
                <a:ea typeface="+mn-ea"/>
                <a:cs typeface="+mn-cs"/>
              </a:endParaRPr>
            </a:p>
          </p:txBody>
        </p:sp>
      </p:grpSp>
      <p:sp>
        <p:nvSpPr>
          <p:cNvPr id="24" name="Rectangle 2"/>
          <p:cNvSpPr txBox="1">
            <a:spLocks noChangeArrowheads="1"/>
          </p:cNvSpPr>
          <p:nvPr/>
        </p:nvSpPr>
        <p:spPr bwMode="auto">
          <a:xfrm>
            <a:off x="264318" y="595678"/>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latin typeface="Arial"/>
                <a:ea typeface="+mj-ea"/>
                <a:cs typeface="+mj-cs"/>
              </a:rPr>
              <a:t>双末</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端测序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4320322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1698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69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16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4" grpId="0" animBg="1"/>
      <p:bldP spid="2216985" grpId="0" animBg="1"/>
      <p:bldP spid="221698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757241"/>
            <a:ext cx="8684721" cy="494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Sequencing By Synthesis 2</a:t>
            </a:r>
            <a:r>
              <a:rPr lang="en-US" baseline="30000" dirty="0" smtClean="0"/>
              <a:t>nd</a:t>
            </a:r>
            <a:r>
              <a:rPr lang="en-US" dirty="0" smtClean="0"/>
              <a:t> </a:t>
            </a:r>
            <a:r>
              <a:rPr lang="en-US" dirty="0"/>
              <a:t>Read</a:t>
            </a:r>
            <a:br>
              <a:rPr lang="en-US" dirty="0"/>
            </a:br>
            <a:r>
              <a:rPr lang="en-US" dirty="0"/>
              <a:t/>
            </a:r>
            <a:br>
              <a:rPr lang="en-US" dirty="0"/>
            </a:br>
            <a:endParaRPr lang="en-US" dirty="0"/>
          </a:p>
        </p:txBody>
      </p:sp>
      <p:sp>
        <p:nvSpPr>
          <p:cNvPr id="44037" name="AutoShape 25"/>
          <p:cNvSpPr>
            <a:spLocks noChangeArrowheads="1"/>
          </p:cNvSpPr>
          <p:nvPr/>
        </p:nvSpPr>
        <p:spPr bwMode="auto">
          <a:xfrm>
            <a:off x="757238" y="5478463"/>
            <a:ext cx="5672137" cy="847198"/>
          </a:xfrm>
          <a:prstGeom prst="roundRect">
            <a:avLst>
              <a:gd name="adj" fmla="val 16667"/>
            </a:avLst>
          </a:prstGeom>
          <a:noFill/>
          <a:ln w="38100"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44041" name="Line 29"/>
          <p:cNvSpPr>
            <a:spLocks noChangeShapeType="1"/>
          </p:cNvSpPr>
          <p:nvPr/>
        </p:nvSpPr>
        <p:spPr bwMode="auto">
          <a:xfrm flipH="1">
            <a:off x="3019425" y="6219825"/>
            <a:ext cx="882650" cy="0"/>
          </a:xfrm>
          <a:prstGeom prst="line">
            <a:avLst/>
          </a:prstGeom>
          <a:noFill/>
          <a:ln w="38100">
            <a:solidFill>
              <a:schemeClr val="tx1"/>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4" name="Group 3"/>
          <p:cNvGrpSpPr/>
          <p:nvPr/>
        </p:nvGrpSpPr>
        <p:grpSpPr>
          <a:xfrm>
            <a:off x="1241431" y="5277784"/>
            <a:ext cx="1271787" cy="1045691"/>
            <a:chOff x="-1733551" y="4702819"/>
            <a:chExt cx="1270000" cy="1182585"/>
          </a:xfrm>
        </p:grpSpPr>
        <p:sp>
          <p:nvSpPr>
            <p:cNvPr id="3" name="Rounded Rectangle 2"/>
            <p:cNvSpPr/>
            <p:nvPr/>
          </p:nvSpPr>
          <p:spPr bwMode="auto">
            <a:xfrm>
              <a:off x="-1733551" y="4702819"/>
              <a:ext cx="1270000" cy="551806"/>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outerShdw blurRad="38100" dist="38100" dir="2700000" algn="tl">
                    <a:srgbClr val="000000">
                      <a:alpha val="43137"/>
                    </a:srgbClr>
                  </a:outerShdw>
                </a:effectLst>
                <a:uLnTx/>
                <a:uFillTx/>
                <a:latin typeface="Arial" charset="0"/>
                <a:ea typeface="+mn-ea"/>
                <a:cs typeface="+mn-cs"/>
              </a:endParaRPr>
            </a:p>
          </p:txBody>
        </p:sp>
        <p:sp>
          <p:nvSpPr>
            <p:cNvPr id="44038" name="Rectangle 26"/>
            <p:cNvSpPr>
              <a:spLocks noChangeArrowheads="1"/>
            </p:cNvSpPr>
            <p:nvPr/>
          </p:nvSpPr>
          <p:spPr bwMode="auto">
            <a:xfrm>
              <a:off x="-1733551" y="4788988"/>
              <a:ext cx="1270000" cy="1096416"/>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strike="noStrike" kern="1200" cap="none" spc="0" normalizeH="0" baseline="0" noProof="0" dirty="0">
                  <a:ln>
                    <a:noFill/>
                  </a:ln>
                  <a:solidFill>
                    <a:srgbClr val="FFFFFF"/>
                  </a:solidFill>
                  <a:uLnTx/>
                  <a:uFillTx/>
                  <a:latin typeface="Arial" charset="0"/>
                  <a:ea typeface="+mn-ea"/>
                  <a:cs typeface="+mn-cs"/>
                </a:rPr>
                <a:t>Add 4 Fl-NTP’s + </a:t>
              </a:r>
              <a:r>
                <a:rPr kumimoji="0" lang="en-US" sz="1200" b="1" i="0" strike="noStrike" kern="1200" cap="none" spc="0" normalizeH="0" baseline="0" noProof="0" dirty="0" smtClean="0">
                  <a:ln>
                    <a:noFill/>
                  </a:ln>
                  <a:solidFill>
                    <a:srgbClr val="FFFFFF"/>
                  </a:solidFill>
                  <a:uLnTx/>
                  <a:uFillTx/>
                  <a:latin typeface="Arial" charset="0"/>
                  <a:ea typeface="+mn-ea"/>
                  <a:cs typeface="+mn-cs"/>
                </a:rPr>
                <a:t>Polymerase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strike="noStrike" kern="1200" cap="none" spc="0" normalizeH="0" baseline="0" noProof="0" dirty="0">
                  <a:ln>
                    <a:noFill/>
                  </a:ln>
                  <a:solidFill>
                    <a:srgbClr val="FF0000"/>
                  </a:solidFill>
                  <a:uLnTx/>
                  <a:uFillTx/>
                  <a:latin typeface="Arial" charset="0"/>
                  <a:ea typeface="+mn-ea"/>
                  <a:cs typeface="+mn-cs"/>
                </a:rPr>
                <a:t>加</a:t>
              </a:r>
              <a:r>
                <a:rPr kumimoji="0" lang="zh-CN" altLang="en-US" sz="1100" b="1" i="0" strike="noStrike" kern="1200" cap="none" spc="0" normalizeH="0" baseline="0" noProof="0" dirty="0" smtClean="0">
                  <a:ln>
                    <a:noFill/>
                  </a:ln>
                  <a:solidFill>
                    <a:srgbClr val="FF0000"/>
                  </a:solidFill>
                  <a:uLnTx/>
                  <a:uFillTx/>
                  <a:latin typeface="Arial" charset="0"/>
                  <a:ea typeface="+mn-ea"/>
                  <a:cs typeface="+mn-cs"/>
                </a:rPr>
                <a:t>入</a:t>
              </a:r>
              <a:r>
                <a:rPr kumimoji="0" lang="en-US" altLang="zh-CN" sz="1100" b="1" i="0" strike="noStrike" kern="1200" cap="none" spc="0" normalizeH="0" baseline="0" noProof="0" dirty="0" smtClean="0">
                  <a:ln>
                    <a:noFill/>
                  </a:ln>
                  <a:solidFill>
                    <a:srgbClr val="FF0000"/>
                  </a:solidFill>
                  <a:uLnTx/>
                  <a:uFillTx/>
                  <a:latin typeface="Arial" charset="0"/>
                  <a:ea typeface="+mn-ea"/>
                  <a:cs typeface="+mn-cs"/>
                </a:rPr>
                <a:t>4</a:t>
              </a:r>
              <a:r>
                <a:rPr kumimoji="0" lang="zh-CN" altLang="en-US" sz="1100" b="1" i="0" strike="noStrike" kern="1200" cap="none" spc="0" normalizeH="0" baseline="0" noProof="0" dirty="0" smtClean="0">
                  <a:ln>
                    <a:noFill/>
                  </a:ln>
                  <a:solidFill>
                    <a:srgbClr val="FF0000"/>
                  </a:solidFill>
                  <a:uLnTx/>
                  <a:uFillTx/>
                  <a:latin typeface="Arial" charset="0"/>
                  <a:ea typeface="+mn-ea"/>
                  <a:cs typeface="+mn-cs"/>
                </a:rPr>
                <a:t>种不同荧光标记的</a:t>
              </a:r>
              <a:r>
                <a:rPr kumimoji="0" lang="en-US" altLang="zh-CN" sz="1100" b="1" i="0" strike="noStrike" kern="1200" cap="none" spc="0" normalizeH="0" baseline="0" noProof="0" dirty="0" err="1" smtClean="0">
                  <a:ln>
                    <a:noFill/>
                  </a:ln>
                  <a:solidFill>
                    <a:srgbClr val="FF0000"/>
                  </a:solidFill>
                  <a:uLnTx/>
                  <a:uFillTx/>
                  <a:latin typeface="Arial" charset="0"/>
                  <a:ea typeface="+mn-ea"/>
                  <a:cs typeface="+mn-cs"/>
                </a:rPr>
                <a:t>dNTP</a:t>
              </a:r>
              <a:r>
                <a:rPr kumimoji="0" lang="zh-CN" altLang="en-US" sz="1100" b="1" i="0" strike="noStrike" kern="1200" cap="none" spc="0" normalizeH="0" baseline="0" noProof="0" dirty="0" smtClean="0">
                  <a:ln>
                    <a:noFill/>
                  </a:ln>
                  <a:solidFill>
                    <a:srgbClr val="FF0000"/>
                  </a:solidFill>
                  <a:uLnTx/>
                  <a:uFillTx/>
                  <a:latin typeface="Arial" charset="0"/>
                  <a:ea typeface="+mn-ea"/>
                  <a:cs typeface="+mn-cs"/>
                </a:rPr>
                <a:t>和</a:t>
              </a:r>
              <a:r>
                <a:rPr kumimoji="0" lang="en-US" altLang="zh-CN" sz="1100" b="1" i="0"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100" b="1" i="0" strike="noStrike" kern="1200" cap="none" spc="0" normalizeH="0" baseline="0" noProof="0" dirty="0" smtClean="0">
                  <a:ln>
                    <a:noFill/>
                  </a:ln>
                  <a:solidFill>
                    <a:srgbClr val="FF0000"/>
                  </a:solidFill>
                  <a:uLnTx/>
                  <a:uFillTx/>
                  <a:latin typeface="Arial" charset="0"/>
                  <a:ea typeface="+mn-ea"/>
                  <a:cs typeface="+mn-cs"/>
                </a:rPr>
                <a:t>合</a:t>
              </a:r>
              <a:r>
                <a:rPr kumimoji="0" lang="zh-CN" altLang="en-US" sz="1100" b="1" i="0" strike="noStrike" kern="1200" cap="none" spc="0" normalizeH="0" baseline="0" noProof="0" dirty="0">
                  <a:ln>
                    <a:noFill/>
                  </a:ln>
                  <a:solidFill>
                    <a:srgbClr val="FF0000"/>
                  </a:solidFill>
                  <a:uLnTx/>
                  <a:uFillTx/>
                  <a:latin typeface="Arial" charset="0"/>
                  <a:ea typeface="+mn-ea"/>
                  <a:cs typeface="+mn-cs"/>
                </a:rPr>
                <a:t>成酶</a:t>
              </a:r>
              <a:endParaRPr kumimoji="0" lang="en-US" sz="1100" b="1" i="0" strike="noStrike" kern="1200" cap="none" spc="0" normalizeH="0" baseline="0" noProof="0" dirty="0">
                <a:ln>
                  <a:noFill/>
                </a:ln>
                <a:solidFill>
                  <a:srgbClr val="FF0000"/>
                </a:solidFill>
                <a:uLnTx/>
                <a:uFillTx/>
                <a:latin typeface="Arial" charset="0"/>
                <a:ea typeface="+mn-ea"/>
                <a:cs typeface="+mn-cs"/>
              </a:endParaRPr>
            </a:p>
          </p:txBody>
        </p:sp>
      </p:grpSp>
      <p:grpSp>
        <p:nvGrpSpPr>
          <p:cNvPr id="13" name="Group 12"/>
          <p:cNvGrpSpPr/>
          <p:nvPr/>
        </p:nvGrpSpPr>
        <p:grpSpPr>
          <a:xfrm>
            <a:off x="2674568" y="5261832"/>
            <a:ext cx="1379907" cy="862907"/>
            <a:chOff x="-1733551" y="4702819"/>
            <a:chExt cx="1270000" cy="1003585"/>
          </a:xfrm>
        </p:grpSpPr>
        <p:sp>
          <p:nvSpPr>
            <p:cNvPr id="14" name="Rounded Rectangle 13"/>
            <p:cNvSpPr/>
            <p:nvPr/>
          </p:nvSpPr>
          <p:spPr bwMode="auto">
            <a:xfrm>
              <a:off x="-1733551" y="4702819"/>
              <a:ext cx="1270000" cy="551806"/>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uLnTx/>
                <a:uFillTx/>
                <a:latin typeface="Arial" charset="0"/>
                <a:ea typeface="+mn-ea"/>
                <a:cs typeface="+mn-cs"/>
              </a:endParaRPr>
            </a:p>
          </p:txBody>
        </p:sp>
        <p:sp>
          <p:nvSpPr>
            <p:cNvPr id="15" name="Rectangle 26"/>
            <p:cNvSpPr>
              <a:spLocks noChangeArrowheads="1"/>
            </p:cNvSpPr>
            <p:nvPr/>
          </p:nvSpPr>
          <p:spPr bwMode="auto">
            <a:xfrm>
              <a:off x="-1733551" y="4775727"/>
              <a:ext cx="1270000" cy="930677"/>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uLnTx/>
                  <a:uFillTx/>
                  <a:latin typeface="Arial" charset="0"/>
                  <a:ea typeface="+mn-ea"/>
                  <a:cs typeface="+mn-cs"/>
                </a:rPr>
                <a:t>Incorporated FI-NTP imaged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smtClean="0">
                  <a:ln>
                    <a:noFill/>
                  </a:ln>
                  <a:solidFill>
                    <a:srgbClr val="FF0000"/>
                  </a:solidFill>
                  <a:uLnTx/>
                  <a:uFillTx/>
                  <a:latin typeface="Arial" charset="0"/>
                  <a:ea typeface="+mn-ea"/>
                  <a:cs typeface="+mn-cs"/>
                </a:rPr>
                <a:t>对结合上的荧光</a:t>
              </a:r>
              <a:r>
                <a:rPr kumimoji="0" lang="en-US" altLang="zh-CN" sz="1100" b="1" i="0" u="none" strike="noStrike" kern="1200" cap="none" spc="0" normalizeH="0" baseline="0" noProof="0" dirty="0" err="1" smtClean="0">
                  <a:ln>
                    <a:noFill/>
                  </a:ln>
                  <a:solidFill>
                    <a:srgbClr val="FF0000"/>
                  </a:solidFill>
                  <a:uLnTx/>
                  <a:uFillTx/>
                  <a:latin typeface="Arial" charset="0"/>
                  <a:ea typeface="+mn-ea"/>
                  <a:cs typeface="+mn-cs"/>
                </a:rPr>
                <a:t>dNTP</a:t>
              </a:r>
              <a:r>
                <a:rPr kumimoji="0" lang="zh-CN" altLang="en-US" sz="1100" b="1" i="0" u="none" strike="noStrike" kern="1200" cap="none" spc="0" normalizeH="0" baseline="0" noProof="0" dirty="0" smtClean="0">
                  <a:ln>
                    <a:noFill/>
                  </a:ln>
                  <a:solidFill>
                    <a:srgbClr val="FF0000"/>
                  </a:solidFill>
                  <a:uLnTx/>
                  <a:uFillTx/>
                  <a:latin typeface="Arial" charset="0"/>
                  <a:ea typeface="+mn-ea"/>
                  <a:cs typeface="+mn-cs"/>
                </a:rPr>
                <a:t>进行照相</a:t>
              </a:r>
              <a:endParaRPr kumimoji="0" lang="en-US" sz="1100" b="1" i="0" u="none" strike="noStrike" kern="1200" cap="none" spc="0" normalizeH="0" baseline="0" noProof="0" dirty="0">
                <a:ln>
                  <a:noFill/>
                </a:ln>
                <a:solidFill>
                  <a:srgbClr val="FF0000"/>
                </a:solidFill>
                <a:uLnTx/>
                <a:uFillTx/>
                <a:latin typeface="Arial" charset="0"/>
                <a:ea typeface="+mn-ea"/>
                <a:cs typeface="+mn-cs"/>
              </a:endParaRPr>
            </a:p>
          </p:txBody>
        </p:sp>
      </p:grpSp>
      <p:grpSp>
        <p:nvGrpSpPr>
          <p:cNvPr id="16" name="Group 15"/>
          <p:cNvGrpSpPr/>
          <p:nvPr/>
        </p:nvGrpSpPr>
        <p:grpSpPr>
          <a:xfrm>
            <a:off x="4197345" y="5251074"/>
            <a:ext cx="1974854" cy="1016997"/>
            <a:chOff x="-1641671" y="4712426"/>
            <a:chExt cx="1270001" cy="682329"/>
          </a:xfrm>
        </p:grpSpPr>
        <p:sp>
          <p:nvSpPr>
            <p:cNvPr id="17" name="Rounded Rectangle 16"/>
            <p:cNvSpPr/>
            <p:nvPr/>
          </p:nvSpPr>
          <p:spPr bwMode="auto">
            <a:xfrm>
              <a:off x="-1641670" y="4712426"/>
              <a:ext cx="1270000" cy="30593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18" name="Rectangle 26"/>
            <p:cNvSpPr>
              <a:spLocks noChangeArrowheads="1"/>
            </p:cNvSpPr>
            <p:nvPr/>
          </p:nvSpPr>
          <p:spPr bwMode="auto">
            <a:xfrm>
              <a:off x="-1641671" y="4764945"/>
              <a:ext cx="1270000" cy="629810"/>
            </a:xfrm>
            <a:prstGeom prst="rect">
              <a:avLst/>
            </a:prstGeom>
            <a:noFill/>
            <a:ln w="12700"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FFFFFF"/>
                  </a:solidFill>
                  <a:uLnTx/>
                  <a:uFillTx/>
                  <a:latin typeface="Arial" charset="0"/>
                  <a:ea typeface="+mn-ea"/>
                  <a:cs typeface="+mn-cs"/>
                </a:rPr>
                <a:t>Terminator &amp; fluorescent dye cleaved from FI-NTP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smtClean="0">
                  <a:ln>
                    <a:noFill/>
                  </a:ln>
                  <a:solidFill>
                    <a:srgbClr val="FF0000"/>
                  </a:solidFill>
                  <a:uLnTx/>
                  <a:uFillTx/>
                  <a:latin typeface="Arial" charset="0"/>
                  <a:ea typeface="+mn-ea"/>
                  <a:cs typeface="+mn-cs"/>
                </a:rPr>
                <a:t>结合在</a:t>
              </a:r>
              <a:r>
                <a:rPr kumimoji="0" lang="en-US" altLang="zh-CN" sz="1100" b="1" i="0" u="none" strike="noStrike" kern="1200" cap="none" spc="0" normalizeH="0" baseline="0" noProof="0" dirty="0" smtClean="0">
                  <a:ln>
                    <a:noFill/>
                  </a:ln>
                  <a:solidFill>
                    <a:srgbClr val="FF0000"/>
                  </a:solidFill>
                  <a:uLnTx/>
                  <a:uFillTx/>
                  <a:latin typeface="Arial" charset="0"/>
                  <a:ea typeface="+mn-ea"/>
                  <a:cs typeface="+mn-cs"/>
                </a:rPr>
                <a:t>DNA</a:t>
              </a:r>
              <a:r>
                <a:rPr kumimoji="0" lang="zh-CN" altLang="en-US" sz="1100" b="1" i="0" u="none" strike="noStrike" kern="1200" cap="none" spc="0" normalizeH="0" baseline="0" noProof="0" dirty="0" smtClean="0">
                  <a:ln>
                    <a:noFill/>
                  </a:ln>
                  <a:solidFill>
                    <a:srgbClr val="FF0000"/>
                  </a:solidFill>
                  <a:uLnTx/>
                  <a:uFillTx/>
                  <a:latin typeface="Arial" charset="0"/>
                  <a:ea typeface="+mn-ea"/>
                  <a:cs typeface="+mn-cs"/>
                </a:rPr>
                <a:t>链上的荧光</a:t>
              </a:r>
              <a:r>
                <a:rPr kumimoji="0" lang="en-US" altLang="zh-CN" sz="1100" b="1" i="0" u="none" strike="noStrike" kern="1200" cap="none" spc="0" normalizeH="0" baseline="0" noProof="0" dirty="0" err="1" smtClean="0">
                  <a:ln>
                    <a:noFill/>
                  </a:ln>
                  <a:solidFill>
                    <a:srgbClr val="FF0000"/>
                  </a:solidFill>
                  <a:uLnTx/>
                  <a:uFillTx/>
                  <a:latin typeface="Arial" charset="0"/>
                  <a:ea typeface="+mn-ea"/>
                  <a:cs typeface="+mn-cs"/>
                </a:rPr>
                <a:t>dNTP</a:t>
              </a:r>
              <a:r>
                <a:rPr kumimoji="0" lang="zh-CN" altLang="en-US" sz="1100" b="1" i="0" u="none" strike="noStrike" kern="1200" cap="none" spc="0" normalizeH="0" baseline="0" noProof="0" dirty="0" smtClean="0">
                  <a:ln>
                    <a:noFill/>
                  </a:ln>
                  <a:solidFill>
                    <a:srgbClr val="FF0000"/>
                  </a:solidFill>
                  <a:uLnTx/>
                  <a:uFillTx/>
                  <a:latin typeface="Arial" charset="0"/>
                  <a:ea typeface="+mn-ea"/>
                  <a:cs typeface="+mn-cs"/>
                </a:rPr>
                <a:t>中的荧光标记和阻断基团被切除，可以继续下一轮反应</a:t>
              </a:r>
              <a:endParaRPr kumimoji="0" lang="en-US" sz="1100" b="1" i="0" u="none" strike="noStrike" kern="1200" cap="none" spc="0" normalizeH="0" baseline="0" noProof="0" dirty="0">
                <a:ln>
                  <a:noFill/>
                </a:ln>
                <a:solidFill>
                  <a:srgbClr val="FF0000"/>
                </a:solidFill>
                <a:uLnTx/>
                <a:uFillTx/>
                <a:latin typeface="Arial" charset="0"/>
                <a:ea typeface="+mn-ea"/>
                <a:cs typeface="+mn-cs"/>
              </a:endParaRPr>
            </a:p>
          </p:txBody>
        </p:sp>
      </p:grpSp>
      <p:grpSp>
        <p:nvGrpSpPr>
          <p:cNvPr id="6" name="Group 5"/>
          <p:cNvGrpSpPr/>
          <p:nvPr/>
        </p:nvGrpSpPr>
        <p:grpSpPr>
          <a:xfrm>
            <a:off x="2812776" y="6070228"/>
            <a:ext cx="1561060" cy="497491"/>
            <a:chOff x="3638097" y="6181010"/>
            <a:chExt cx="1561060" cy="687312"/>
          </a:xfrm>
        </p:grpSpPr>
        <p:sp>
          <p:nvSpPr>
            <p:cNvPr id="5" name="Left Arrow 4"/>
            <p:cNvSpPr/>
            <p:nvPr/>
          </p:nvSpPr>
          <p:spPr bwMode="auto">
            <a:xfrm>
              <a:off x="3638097" y="6181010"/>
              <a:ext cx="1561060" cy="687312"/>
            </a:xfrm>
            <a:prstGeom prst="leftArrow">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4D4D4F"/>
                </a:solidFill>
                <a:effectLst/>
                <a:uLnTx/>
                <a:uFillTx/>
                <a:latin typeface="Arial" charset="0"/>
                <a:ea typeface="+mn-ea"/>
                <a:cs typeface="+mn-cs"/>
              </a:endParaRPr>
            </a:p>
          </p:txBody>
        </p:sp>
        <p:sp>
          <p:nvSpPr>
            <p:cNvPr id="44042" name="Text Box 30"/>
            <p:cNvSpPr txBox="1">
              <a:spLocks noChangeArrowheads="1"/>
            </p:cNvSpPr>
            <p:nvPr/>
          </p:nvSpPr>
          <p:spPr bwMode="auto">
            <a:xfrm>
              <a:off x="4008606" y="6315662"/>
              <a:ext cx="1132041" cy="338555"/>
            </a:xfrm>
            <a:prstGeom prst="rect">
              <a:avLst/>
            </a:prstGeom>
            <a:noFill/>
            <a:ln w="12700"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X 36 - </a:t>
              </a:r>
              <a:r>
                <a:rPr kumimoji="0" lang="en-US" sz="1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mn-ea"/>
                  <a:cs typeface="+mn-cs"/>
                </a:rPr>
                <a:t>251</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endParaRPr>
            </a:p>
          </p:txBody>
        </p:sp>
      </p:grpSp>
      <p:sp>
        <p:nvSpPr>
          <p:cNvPr id="19"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smtClean="0">
                <a:ln>
                  <a:noFill/>
                </a:ln>
                <a:solidFill>
                  <a:srgbClr val="FF0000"/>
                </a:solidFill>
                <a:effectLst/>
                <a:uLnTx/>
                <a:uFillTx/>
                <a:latin typeface="Arial"/>
                <a:ea typeface="+mj-ea"/>
                <a:cs typeface="+mj-cs"/>
              </a:rPr>
              <a:t>Read 2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边合成边测序</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353649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194202"/>
            <a:ext cx="8601075" cy="908050"/>
          </a:xfrm>
        </p:spPr>
        <p:txBody>
          <a:bodyPr/>
          <a:lstStyle/>
          <a:p>
            <a:r>
              <a:rPr lang="en-US" dirty="0" smtClean="0"/>
              <a:t>Illumina Sequencing Workflow</a:t>
            </a:r>
            <a:endParaRPr lang="en-US" dirty="0"/>
          </a:p>
        </p:txBody>
      </p:sp>
      <p:grpSp>
        <p:nvGrpSpPr>
          <p:cNvPr id="36" name="Group 35"/>
          <p:cNvGrpSpPr/>
          <p:nvPr/>
        </p:nvGrpSpPr>
        <p:grpSpPr>
          <a:xfrm>
            <a:off x="1570112" y="868855"/>
            <a:ext cx="5745088" cy="1476767"/>
            <a:chOff x="1570112" y="868855"/>
            <a:chExt cx="5745088" cy="1476767"/>
          </a:xfrm>
        </p:grpSpPr>
        <p:pic>
          <p:nvPicPr>
            <p:cNvPr id="20" name="Picture 1"/>
            <p:cNvPicPr>
              <a:picLocks noChangeAspect="1" noChangeArrowheads="1"/>
            </p:cNvPicPr>
            <p:nvPr/>
          </p:nvPicPr>
          <p:blipFill>
            <a:blip r:embed="rId3" cstate="print"/>
            <a:srcRect/>
            <a:stretch>
              <a:fillRect/>
            </a:stretch>
          </p:blipFill>
          <p:spPr bwMode="auto">
            <a:xfrm>
              <a:off x="5899402" y="868855"/>
              <a:ext cx="1034312" cy="1476767"/>
            </a:xfrm>
            <a:prstGeom prst="rect">
              <a:avLst/>
            </a:prstGeom>
            <a:ln>
              <a:noFill/>
            </a:ln>
            <a:effectLst>
              <a:softEdge rad="112500"/>
            </a:effectLst>
          </p:spPr>
        </p:pic>
        <p:grpSp>
          <p:nvGrpSpPr>
            <p:cNvPr id="13325" name="Group 16"/>
            <p:cNvGrpSpPr>
              <a:grpSpLocks/>
            </p:cNvGrpSpPr>
            <p:nvPr/>
          </p:nvGrpSpPr>
          <p:grpSpPr bwMode="auto">
            <a:xfrm>
              <a:off x="1570112" y="1019650"/>
              <a:ext cx="5745088" cy="1294669"/>
              <a:chOff x="1413" y="684"/>
              <a:chExt cx="2745" cy="674"/>
            </a:xfrm>
          </p:grpSpPr>
          <p:sp>
            <p:nvSpPr>
              <p:cNvPr id="18" name="Oval 17"/>
              <p:cNvSpPr/>
              <p:nvPr/>
            </p:nvSpPr>
            <p:spPr bwMode="auto">
              <a:xfrm>
                <a:off x="1413" y="684"/>
                <a:ext cx="178" cy="201"/>
              </a:xfrm>
              <a:prstGeom prst="ellipse">
                <a:avLst/>
              </a:prstGeom>
              <a:solidFill>
                <a:srgbClr val="78A7DA"/>
              </a:solidFill>
              <a:ln w="9525" cap="flat" cmpd="sng" algn="ctr">
                <a:solidFill>
                  <a:srgbClr val="7CA8D4"/>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1</a:t>
                </a:r>
              </a:p>
            </p:txBody>
          </p:sp>
          <p:sp>
            <p:nvSpPr>
              <p:cNvPr id="13335" name="Rounded Rectangle 20"/>
              <p:cNvSpPr>
                <a:spLocks noChangeArrowheads="1"/>
              </p:cNvSpPr>
              <p:nvPr/>
            </p:nvSpPr>
            <p:spPr bwMode="auto">
              <a:xfrm>
                <a:off x="1536" y="815"/>
                <a:ext cx="2622" cy="543"/>
              </a:xfrm>
              <a:prstGeom prst="roundRect">
                <a:avLst>
                  <a:gd name="adj" fmla="val 4875"/>
                </a:avLst>
              </a:prstGeom>
              <a:noFill/>
              <a:ln w="25400" algn="ctr">
                <a:solidFill>
                  <a:srgbClr val="78A7DA"/>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8A7DA"/>
                    </a:solidFill>
                    <a:effectLst/>
                    <a:uLnTx/>
                    <a:uFillTx/>
                    <a:latin typeface="Arial" charset="0"/>
                    <a:ea typeface="+mn-ea"/>
                    <a:cs typeface="+mn-cs"/>
                  </a:rPr>
                  <a:t>Library Preparation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B9C98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grpSp>
        <p:grpSp>
          <p:nvGrpSpPr>
            <p:cNvPr id="24" name="Group 18"/>
            <p:cNvGrpSpPr/>
            <p:nvPr/>
          </p:nvGrpSpPr>
          <p:grpSpPr>
            <a:xfrm>
              <a:off x="4341364" y="1386648"/>
              <a:ext cx="972070" cy="779907"/>
              <a:chOff x="4351203" y="21273"/>
              <a:chExt cx="1958156" cy="1257299"/>
            </a:xfrm>
          </p:grpSpPr>
          <p:sp>
            <p:nvSpPr>
              <p:cNvPr id="28" name="Rounded Rectangle 27"/>
              <p:cNvSpPr/>
              <p:nvPr/>
            </p:nvSpPr>
            <p:spPr>
              <a:xfrm>
                <a:off x="4351203" y="21273"/>
                <a:ext cx="1958156" cy="1257299"/>
              </a:xfrm>
              <a:prstGeom prst="roundRect">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9" name="Rounded Rectangle 4"/>
              <p:cNvSpPr/>
              <p:nvPr/>
            </p:nvSpPr>
            <p:spPr>
              <a:xfrm>
                <a:off x="4412579" y="82649"/>
                <a:ext cx="1835404" cy="11345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rtl="0" eaLnBrk="1" fontAlgn="base"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7" name="Group 36"/>
          <p:cNvGrpSpPr/>
          <p:nvPr/>
        </p:nvGrpSpPr>
        <p:grpSpPr>
          <a:xfrm>
            <a:off x="1553676" y="2360787"/>
            <a:ext cx="5745088" cy="1294669"/>
            <a:chOff x="1553676" y="2360787"/>
            <a:chExt cx="5745088" cy="1294669"/>
          </a:xfrm>
        </p:grpSpPr>
        <p:pic>
          <p:nvPicPr>
            <p:cNvPr id="102407" name="Picture 7" descr="cBot leftish"/>
            <p:cNvPicPr>
              <a:picLocks noChangeAspect="1" noChangeArrowheads="1"/>
            </p:cNvPicPr>
            <p:nvPr/>
          </p:nvPicPr>
          <p:blipFill>
            <a:blip r:embed="rId5" cstate="print"/>
            <a:srcRect/>
            <a:stretch>
              <a:fillRect/>
            </a:stretch>
          </p:blipFill>
          <p:spPr bwMode="auto">
            <a:xfrm>
              <a:off x="4405312" y="2807831"/>
              <a:ext cx="701675" cy="638175"/>
            </a:xfrm>
            <a:prstGeom prst="rect">
              <a:avLst/>
            </a:prstGeom>
            <a:noFill/>
            <a:ln w="9525">
              <a:noFill/>
              <a:miter lim="800000"/>
              <a:headEnd/>
              <a:tailEnd/>
            </a:ln>
          </p:spPr>
        </p:pic>
        <p:sp>
          <p:nvSpPr>
            <p:cNvPr id="13332" name="Text Box 22"/>
            <p:cNvSpPr txBox="1">
              <a:spLocks noChangeArrowheads="1"/>
            </p:cNvSpPr>
            <p:nvPr/>
          </p:nvSpPr>
          <p:spPr bwMode="auto">
            <a:xfrm>
              <a:off x="5568410" y="2653030"/>
              <a:ext cx="1696298" cy="954107"/>
            </a:xfrm>
            <a:prstGeom prst="rect">
              <a:avLst/>
            </a:prstGeom>
            <a:noFill/>
            <a:ln w="9525" algn="ctr">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cBot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HiSeq</a:t>
              </a: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 2500-</a:t>
              </a:r>
              <a:r>
                <a:rPr kumimoji="0" lang="en-US" altLang="zh-CN" sz="1400" b="1" i="0" u="none" strike="noStrike" kern="1200" cap="none" spc="0" normalizeH="0" baseline="0" noProof="0" dirty="0" smtClean="0">
                  <a:ln>
                    <a:noFill/>
                  </a:ln>
                  <a:solidFill>
                    <a:srgbClr val="4D4D4F"/>
                  </a:solidFill>
                  <a:effectLst/>
                  <a:uLnTx/>
                  <a:uFillTx/>
                  <a:latin typeface="Arial" charset="0"/>
                  <a:ea typeface="+mn-ea"/>
                  <a:cs typeface="+mn-cs"/>
                </a:rPr>
                <a:t>Rapid</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21" name="Group 16"/>
            <p:cNvGrpSpPr>
              <a:grpSpLocks/>
            </p:cNvGrpSpPr>
            <p:nvPr/>
          </p:nvGrpSpPr>
          <p:grpSpPr bwMode="auto">
            <a:xfrm>
              <a:off x="1553676" y="2360787"/>
              <a:ext cx="5745088" cy="1294669"/>
              <a:chOff x="1413" y="684"/>
              <a:chExt cx="2745" cy="674"/>
            </a:xfrm>
          </p:grpSpPr>
          <p:sp>
            <p:nvSpPr>
              <p:cNvPr id="22" name="Oval 21"/>
              <p:cNvSpPr/>
              <p:nvPr/>
            </p:nvSpPr>
            <p:spPr bwMode="auto">
              <a:xfrm>
                <a:off x="1413" y="684"/>
                <a:ext cx="178" cy="201"/>
              </a:xfrm>
              <a:prstGeom prst="ellipse">
                <a:avLst/>
              </a:prstGeom>
              <a:solidFill>
                <a:srgbClr val="BAC147"/>
              </a:solidFill>
              <a:ln w="9525" cap="flat" cmpd="sng" algn="ctr">
                <a:solidFill>
                  <a:srgbClr val="B9C980"/>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2</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23"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BAC147"/>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BAC147"/>
                    </a:solidFill>
                    <a:effectLst/>
                    <a:uLnTx/>
                    <a:uFillTx/>
                    <a:latin typeface="Arial" charset="0"/>
                    <a:ea typeface="+mn-ea"/>
                    <a:cs typeface="+mn-cs"/>
                  </a:rPr>
                  <a:t>Cluster Generation</a:t>
                </a:r>
                <a:endParaRPr kumimoji="0" lang="en-US" sz="1600" b="1" i="0" u="none" strike="noStrike" kern="1200" cap="none" spc="0" normalizeH="0" baseline="0" noProof="0" dirty="0">
                  <a:ln>
                    <a:noFill/>
                  </a:ln>
                  <a:solidFill>
                    <a:srgbClr val="BAC147"/>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8" name="Group 37"/>
          <p:cNvGrpSpPr/>
          <p:nvPr/>
        </p:nvGrpSpPr>
        <p:grpSpPr>
          <a:xfrm>
            <a:off x="1562199" y="3691935"/>
            <a:ext cx="5745088" cy="1373033"/>
            <a:chOff x="1562199" y="3691935"/>
            <a:chExt cx="5745088" cy="1373033"/>
          </a:xfrm>
        </p:grpSpPr>
        <p:sp>
          <p:nvSpPr>
            <p:cNvPr id="13330" name="Text Box 22"/>
            <p:cNvSpPr txBox="1">
              <a:spLocks noChangeArrowheads="1"/>
            </p:cNvSpPr>
            <p:nvPr/>
          </p:nvSpPr>
          <p:spPr bwMode="auto">
            <a:xfrm>
              <a:off x="5811259" y="3895417"/>
              <a:ext cx="1302059" cy="116955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HiSeq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HiScan SQ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4D4D4F"/>
                  </a:solidFill>
                  <a:effectLst/>
                  <a:uLnTx/>
                  <a:uFillTx/>
                  <a:latin typeface="Arial" charset="0"/>
                  <a:ea typeface="+mn-ea"/>
                  <a:cs typeface="+mn-cs"/>
                </a:rPr>
                <a:t>GA IIx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MiSeq</a:t>
              </a:r>
              <a:endParaRPr kumimoji="0" lang="en-US" sz="1400" b="1" i="0" u="none" strike="noStrike" kern="1200" cap="none" spc="0" normalizeH="0" baseline="0" noProof="0" dirty="0" smtClean="0">
                <a:ln>
                  <a:noFill/>
                </a:ln>
                <a:solidFill>
                  <a:srgbClr val="4D4D4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smtClean="0">
                  <a:ln>
                    <a:noFill/>
                  </a:ln>
                  <a:solidFill>
                    <a:srgbClr val="4D4D4F"/>
                  </a:solidFill>
                  <a:effectLst/>
                  <a:uLnTx/>
                  <a:uFillTx/>
                  <a:latin typeface="Arial" charset="0"/>
                  <a:ea typeface="+mn-ea"/>
                  <a:cs typeface="+mn-cs"/>
                </a:rPr>
                <a:t>NextSeq</a:t>
              </a:r>
              <a:endParaRPr kumimoji="0" lang="en-US" sz="1400" b="1"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0" name="Group 16"/>
            <p:cNvGrpSpPr>
              <a:grpSpLocks/>
            </p:cNvGrpSpPr>
            <p:nvPr/>
          </p:nvGrpSpPr>
          <p:grpSpPr bwMode="auto">
            <a:xfrm>
              <a:off x="1562199" y="3691935"/>
              <a:ext cx="5745088" cy="1294669"/>
              <a:chOff x="1413" y="684"/>
              <a:chExt cx="2745" cy="674"/>
            </a:xfrm>
          </p:grpSpPr>
          <p:sp>
            <p:nvSpPr>
              <p:cNvPr id="31" name="Oval 30"/>
              <p:cNvSpPr/>
              <p:nvPr/>
            </p:nvSpPr>
            <p:spPr bwMode="auto">
              <a:xfrm>
                <a:off x="1413" y="684"/>
                <a:ext cx="178" cy="201"/>
              </a:xfrm>
              <a:prstGeom prst="ellipse">
                <a:avLst/>
              </a:prstGeom>
              <a:solidFill>
                <a:srgbClr val="AD73AC"/>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3</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2"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AD73AC"/>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AD73AC"/>
                    </a:solidFill>
                    <a:effectLst/>
                    <a:uLnTx/>
                    <a:uFillTx/>
                    <a:latin typeface="Arial" charset="0"/>
                    <a:ea typeface="+mn-ea"/>
                    <a:cs typeface="+mn-cs"/>
                  </a:rPr>
                  <a:t>Sequencing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grpSp>
      <p:grpSp>
        <p:nvGrpSpPr>
          <p:cNvPr id="3" name="Group 2"/>
          <p:cNvGrpSpPr/>
          <p:nvPr/>
        </p:nvGrpSpPr>
        <p:grpSpPr>
          <a:xfrm>
            <a:off x="1560220" y="4996223"/>
            <a:ext cx="5745088" cy="1575073"/>
            <a:chOff x="1560220" y="4996223"/>
            <a:chExt cx="5745088" cy="1575073"/>
          </a:xfrm>
        </p:grpSpPr>
        <p:sp>
          <p:nvSpPr>
            <p:cNvPr id="13317" name="Rounded Rectangle 28"/>
            <p:cNvSpPr>
              <a:spLocks noChangeArrowheads="1"/>
            </p:cNvSpPr>
            <p:nvPr/>
          </p:nvSpPr>
          <p:spPr bwMode="auto">
            <a:xfrm>
              <a:off x="4387661" y="5420129"/>
              <a:ext cx="879475" cy="714375"/>
            </a:xfrm>
            <a:prstGeom prst="roundRect">
              <a:avLst>
                <a:gd name="adj" fmla="val 13736"/>
              </a:avLst>
            </a:prstGeom>
            <a:blipFill dpi="0" rotWithShape="1">
              <a:blip r:embed="rId6" cstate="print"/>
              <a:srcRect/>
              <a:stretch>
                <a:fillRect/>
              </a:stretch>
            </a:blipFill>
            <a:ln w="9525" algn="ctr">
              <a:solidFill>
                <a:schemeClr val="bg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grpSp>
          <p:nvGrpSpPr>
            <p:cNvPr id="33" name="Group 16"/>
            <p:cNvGrpSpPr>
              <a:grpSpLocks/>
            </p:cNvGrpSpPr>
            <p:nvPr/>
          </p:nvGrpSpPr>
          <p:grpSpPr bwMode="auto">
            <a:xfrm>
              <a:off x="1560220" y="4996223"/>
              <a:ext cx="5745088" cy="1294669"/>
              <a:chOff x="1413" y="684"/>
              <a:chExt cx="2745" cy="674"/>
            </a:xfrm>
          </p:grpSpPr>
          <p:sp>
            <p:nvSpPr>
              <p:cNvPr id="34" name="Oval 33"/>
              <p:cNvSpPr/>
              <p:nvPr/>
            </p:nvSpPr>
            <p:spPr bwMode="auto">
              <a:xfrm>
                <a:off x="1413" y="684"/>
                <a:ext cx="178" cy="201"/>
              </a:xfrm>
              <a:prstGeom prst="ellipse">
                <a:avLst/>
              </a:prstGeom>
              <a:solidFill>
                <a:srgbClr val="FFB441"/>
              </a:solidFill>
              <a:ln w="9525" cap="flat" cmpd="sng" algn="ctr">
                <a:no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rPr>
                  <a:t>4</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sp>
            <p:nvSpPr>
              <p:cNvPr id="35" name="Rounded Rectangle 20"/>
              <p:cNvSpPr>
                <a:spLocks noChangeArrowheads="1"/>
              </p:cNvSpPr>
              <p:nvPr/>
            </p:nvSpPr>
            <p:spPr bwMode="auto">
              <a:xfrm>
                <a:off x="1536" y="815"/>
                <a:ext cx="2622" cy="543"/>
              </a:xfrm>
              <a:prstGeom prst="roundRect">
                <a:avLst>
                  <a:gd name="adj" fmla="val 4875"/>
                </a:avLst>
              </a:prstGeom>
              <a:noFill/>
              <a:ln w="19050" cap="flat" cmpd="sng" algn="ctr">
                <a:solidFill>
                  <a:srgbClr val="FFB441"/>
                </a:solidFill>
                <a:prstDash val="solid"/>
                <a:round/>
                <a:headEnd type="none" w="med" len="med"/>
                <a:tailEnd type="none" w="med" len="me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B441"/>
                    </a:solidFill>
                    <a:effectLst/>
                    <a:uLnTx/>
                    <a:uFillTx/>
                    <a:latin typeface="Arial" charset="0"/>
                    <a:ea typeface="+mn-ea"/>
                    <a:cs typeface="+mn-cs"/>
                  </a:rPr>
                  <a:t>Data Analysis</a:t>
                </a:r>
                <a:endParaRPr kumimoji="0" lang="en-US" sz="1600" b="1" i="0" u="none" strike="noStrike" kern="1200" cap="none" spc="0" normalizeH="0" baseline="0" noProof="0" dirty="0">
                  <a:ln>
                    <a:noFill/>
                  </a:ln>
                  <a:solidFill>
                    <a:srgbClr val="FFB441"/>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mn-ea"/>
                  <a:cs typeface="+mn-cs"/>
                </a:endParaRPr>
              </a:p>
            </p:txBody>
          </p:sp>
        </p:grpSp>
        <p:sp>
          <p:nvSpPr>
            <p:cNvPr id="40" name="Text Box 22"/>
            <p:cNvSpPr txBox="1">
              <a:spLocks noChangeArrowheads="1"/>
            </p:cNvSpPr>
            <p:nvPr/>
          </p:nvSpPr>
          <p:spPr bwMode="auto">
            <a:xfrm>
              <a:off x="5936503" y="5247857"/>
              <a:ext cx="1302059" cy="1323439"/>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CASAVA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MSR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BaseSpace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4D4D4F"/>
                </a:solidFill>
                <a:effectLst/>
                <a:uLnTx/>
                <a:uFillTx/>
                <a:latin typeface="Arial" charset="0"/>
                <a:ea typeface="+mn-ea"/>
                <a:cs typeface="+mn-cs"/>
              </a:endParaRPr>
            </a:p>
          </p:txBody>
        </p:sp>
      </p:grpSp>
      <p:pic>
        <p:nvPicPr>
          <p:cNvPr id="1028" name="Picture 4" descr="C:\Users\tmalek\Desktop\hiseq_2000-_th[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1179" y="4030531"/>
            <a:ext cx="1064700" cy="922740"/>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1"/>
          <p:cNvSpPr txBox="1">
            <a:spLocks/>
          </p:cNvSpPr>
          <p:nvPr/>
        </p:nvSpPr>
        <p:spPr bwMode="auto">
          <a:xfrm>
            <a:off x="217572" y="52077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smtClean="0">
                <a:ln>
                  <a:noFill/>
                </a:ln>
                <a:solidFill>
                  <a:srgbClr val="FF0000"/>
                </a:solidFill>
                <a:effectLst/>
                <a:uLnTx/>
                <a:uFillTx/>
                <a:latin typeface="Arial"/>
                <a:ea typeface="+mj-ea"/>
                <a:cs typeface="+mj-cs"/>
              </a:rPr>
              <a:t>Illumina</a:t>
            </a:r>
            <a:r>
              <a:rPr kumimoji="0" lang="en-US" sz="2400" b="1" i="0" u="none" strike="noStrike" kern="0" cap="none" spc="0" normalizeH="0" baseline="0" noProof="0" dirty="0" smtClean="0">
                <a:ln>
                  <a:noFill/>
                </a:ln>
                <a:solidFill>
                  <a:srgbClr val="FF0000"/>
                </a:solidFill>
                <a:effectLst/>
                <a:uLnTx/>
                <a:uFillTx/>
                <a:latin typeface="Arial"/>
                <a:ea typeface="+mj-ea"/>
                <a:cs typeface="+mj-cs"/>
              </a:rPr>
              <a:t> </a:t>
            </a: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测序流程</a:t>
            </a:r>
            <a:endParaRPr kumimoji="0" lang="en-US" sz="2400" b="1" i="0" u="none" strike="noStrike" kern="0" cap="none" spc="0" normalizeH="0" baseline="0" noProof="0" dirty="0">
              <a:ln>
                <a:noFill/>
              </a:ln>
              <a:solidFill>
                <a:srgbClr val="FF0000"/>
              </a:solidFill>
              <a:effectLst/>
              <a:uLnTx/>
              <a:uFillTx/>
              <a:latin typeface="Arial"/>
              <a:ea typeface="+mj-ea"/>
              <a:cs typeface="+mj-cs"/>
            </a:endParaRPr>
          </a:p>
        </p:txBody>
      </p:sp>
      <p:sp>
        <p:nvSpPr>
          <p:cNvPr id="41" name="Title 1"/>
          <p:cNvSpPr txBox="1">
            <a:spLocks/>
          </p:cNvSpPr>
          <p:nvPr/>
        </p:nvSpPr>
        <p:spPr bwMode="auto">
          <a:xfrm>
            <a:off x="1827030" y="154468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a:ln>
                  <a:noFill/>
                </a:ln>
                <a:solidFill>
                  <a:srgbClr val="78A7DA"/>
                </a:solidFill>
                <a:effectLst/>
                <a:uLnTx/>
                <a:uFillTx/>
                <a:latin typeface="Arial"/>
                <a:ea typeface="+mj-ea"/>
                <a:cs typeface="+mj-cs"/>
              </a:rPr>
              <a:t>文库制备</a:t>
            </a:r>
            <a:endParaRPr kumimoji="0" lang="en-US" sz="1600" b="1" i="0" u="none" strike="noStrike" kern="0" cap="none" spc="0" normalizeH="0" baseline="0" noProof="0" dirty="0">
              <a:ln>
                <a:noFill/>
              </a:ln>
              <a:solidFill>
                <a:srgbClr val="78A7DA"/>
              </a:solidFill>
              <a:effectLst/>
              <a:uLnTx/>
              <a:uFillTx/>
              <a:latin typeface="Arial"/>
              <a:ea typeface="+mj-ea"/>
              <a:cs typeface="+mj-cs"/>
            </a:endParaRPr>
          </a:p>
        </p:txBody>
      </p:sp>
      <p:sp>
        <p:nvSpPr>
          <p:cNvPr id="42" name="Title 1"/>
          <p:cNvSpPr txBox="1">
            <a:spLocks/>
          </p:cNvSpPr>
          <p:nvPr/>
        </p:nvSpPr>
        <p:spPr bwMode="auto">
          <a:xfrm>
            <a:off x="1834290" y="297431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BAC147"/>
                </a:solidFill>
                <a:effectLst/>
                <a:uLnTx/>
                <a:uFillTx/>
                <a:latin typeface="Arial"/>
                <a:ea typeface="+mj-ea"/>
                <a:cs typeface="+mj-cs"/>
              </a:rPr>
              <a:t>簇生成</a:t>
            </a:r>
            <a:endParaRPr kumimoji="0" lang="en-US" sz="1600" b="1" i="0" u="none" strike="noStrike" kern="0" cap="none" spc="0" normalizeH="0" baseline="0" noProof="0" dirty="0">
              <a:ln>
                <a:noFill/>
              </a:ln>
              <a:solidFill>
                <a:srgbClr val="BAC147"/>
              </a:solidFill>
              <a:effectLst/>
              <a:uLnTx/>
              <a:uFillTx/>
              <a:latin typeface="Arial"/>
              <a:ea typeface="+mj-ea"/>
              <a:cs typeface="+mj-cs"/>
            </a:endParaRPr>
          </a:p>
        </p:txBody>
      </p:sp>
      <p:sp>
        <p:nvSpPr>
          <p:cNvPr id="43" name="Title 1"/>
          <p:cNvSpPr txBox="1">
            <a:spLocks/>
          </p:cNvSpPr>
          <p:nvPr/>
        </p:nvSpPr>
        <p:spPr bwMode="auto">
          <a:xfrm>
            <a:off x="1841550" y="4302350"/>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AD73AC"/>
                </a:solidFill>
                <a:effectLst/>
                <a:uLnTx/>
                <a:uFillTx/>
                <a:latin typeface="Arial"/>
                <a:ea typeface="+mj-ea"/>
                <a:cs typeface="+mj-cs"/>
              </a:rPr>
              <a:t>测序</a:t>
            </a:r>
            <a:endParaRPr kumimoji="0" lang="en-US" sz="1600" b="1" i="0" u="none" strike="noStrike" kern="0" cap="none" spc="0" normalizeH="0" baseline="0" noProof="0" dirty="0">
              <a:ln>
                <a:noFill/>
              </a:ln>
              <a:solidFill>
                <a:srgbClr val="AD73AC"/>
              </a:solidFill>
              <a:effectLst/>
              <a:uLnTx/>
              <a:uFillTx/>
              <a:latin typeface="Arial"/>
              <a:ea typeface="+mj-ea"/>
              <a:cs typeface="+mj-cs"/>
            </a:endParaRPr>
          </a:p>
        </p:txBody>
      </p:sp>
      <p:sp>
        <p:nvSpPr>
          <p:cNvPr id="44" name="Title 1"/>
          <p:cNvSpPr txBox="1">
            <a:spLocks/>
          </p:cNvSpPr>
          <p:nvPr/>
        </p:nvSpPr>
        <p:spPr bwMode="auto">
          <a:xfrm>
            <a:off x="1848810" y="5601356"/>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0" cap="none" spc="0" normalizeH="0" baseline="0" noProof="0" dirty="0" smtClean="0">
                <a:ln>
                  <a:noFill/>
                </a:ln>
                <a:solidFill>
                  <a:srgbClr val="FFB441"/>
                </a:solidFill>
                <a:effectLst/>
                <a:uLnTx/>
                <a:uFillTx/>
                <a:latin typeface="Arial"/>
                <a:ea typeface="+mj-ea"/>
                <a:cs typeface="+mj-cs"/>
              </a:rPr>
              <a:t>数据分析</a:t>
            </a:r>
            <a:endParaRPr kumimoji="0" lang="en-US" sz="1600" b="1" i="0" u="none" strike="noStrike" kern="0" cap="none" spc="0" normalizeH="0" baseline="0" noProof="0" dirty="0">
              <a:ln>
                <a:noFill/>
              </a:ln>
              <a:solidFill>
                <a:srgbClr val="FFB441"/>
              </a:solidFill>
              <a:effectLst/>
              <a:uLnTx/>
              <a:uFillTx/>
              <a:latin typeface="Arial"/>
              <a:ea typeface="+mj-ea"/>
              <a:cs typeface="+mj-cs"/>
            </a:endParaRPr>
          </a:p>
        </p:txBody>
      </p:sp>
      <p:sp>
        <p:nvSpPr>
          <p:cNvPr id="45" name="Rectangle 33"/>
          <p:cNvSpPr>
            <a:spLocks noChangeArrowheads="1"/>
          </p:cNvSpPr>
          <p:nvPr/>
        </p:nvSpPr>
        <p:spPr bwMode="auto">
          <a:xfrm>
            <a:off x="-11875" y="974795"/>
            <a:ext cx="9171782" cy="4023684"/>
          </a:xfrm>
          <a:prstGeom prst="rect">
            <a:avLst/>
          </a:prstGeom>
          <a:solidFill>
            <a:schemeClr val="bg1">
              <a:lumMod val="95000"/>
              <a:alpha val="50195"/>
            </a:schemeClr>
          </a:solidFill>
          <a:ln w="9525" algn="ctr">
            <a:solidFill>
              <a:schemeClr val="bg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901955547"/>
      </p:ext>
    </p:extLst>
  </p:cSld>
  <p:clrMapOvr>
    <a:masterClrMapping/>
  </p:clrMapOvr>
  <mc:AlternateContent xmlns:mc="http://schemas.openxmlformats.org/markup-compatibility/2006" xmlns:p14="http://schemas.microsoft.com/office/powerpoint/2010/main">
    <mc:Choice Requires="p14">
      <p:transition p14:dur="0" advTm="14948"/>
    </mc:Choice>
    <mc:Fallback xmlns="">
      <p:transition advTm="149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684213" y="620713"/>
            <a:ext cx="7772400" cy="914400"/>
          </a:xfrm>
        </p:spPr>
        <p:txBody>
          <a:bodyPr/>
          <a:lstStyle/>
          <a:p>
            <a:pPr eaLnBrk="1" hangingPunct="1">
              <a:lnSpc>
                <a:spcPct val="120000"/>
              </a:lnSpc>
              <a:buFont typeface="Wingdings" panose="05000000000000000000" pitchFamily="2" charset="2"/>
              <a:buNone/>
            </a:pPr>
            <a:r>
              <a:rPr lang="zh-CN" altLang="en-US" sz="2400" b="1" smtClean="0">
                <a:effectLst/>
                <a:latin typeface="楷体_GB2312" pitchFamily="49" charset="-122"/>
                <a:ea typeface="楷体_GB2312" pitchFamily="49" charset="-122"/>
              </a:rPr>
              <a:t>      双脱氧链终止法的</a:t>
            </a:r>
            <a:r>
              <a:rPr lang="zh-CN" altLang="en-US" sz="2400" b="1" u="sng" smtClean="0">
                <a:effectLst/>
                <a:latin typeface="楷体_GB2312" pitchFamily="49" charset="-122"/>
                <a:ea typeface="楷体_GB2312" pitchFamily="49" charset="-122"/>
              </a:rPr>
              <a:t>测序基础</a:t>
            </a:r>
            <a:r>
              <a:rPr lang="zh-CN" altLang="en-US" sz="2400" b="1" smtClean="0">
                <a:effectLst/>
                <a:latin typeface="楷体_GB2312" pitchFamily="49" charset="-122"/>
                <a:ea typeface="楷体_GB2312" pitchFamily="49" charset="-122"/>
              </a:rPr>
              <a:t>是以</a:t>
            </a:r>
            <a:r>
              <a:rPr lang="zh-CN" altLang="en-US" sz="2400" b="1" u="sng" smtClean="0">
                <a:effectLst/>
                <a:latin typeface="楷体_GB2312" pitchFamily="49" charset="-122"/>
                <a:ea typeface="楷体_GB2312" pitchFamily="49" charset="-122"/>
              </a:rPr>
              <a:t>双脱氧核苷三磷酸</a:t>
            </a:r>
            <a:r>
              <a:rPr lang="zh-CN" altLang="en-US" sz="2400" b="1" smtClean="0">
                <a:effectLst/>
                <a:latin typeface="楷体_GB2312" pitchFamily="49" charset="-122"/>
                <a:ea typeface="楷体_GB2312" pitchFamily="49" charset="-122"/>
              </a:rPr>
              <a:t>为测序反应的链终止剂。</a:t>
            </a:r>
          </a:p>
        </p:txBody>
      </p:sp>
      <p:sp>
        <p:nvSpPr>
          <p:cNvPr id="10243" name="Rectangle 5"/>
          <p:cNvSpPr>
            <a:spLocks noChangeArrowheads="1"/>
          </p:cNvSpPr>
          <p:nvPr/>
        </p:nvSpPr>
        <p:spPr bwMode="auto">
          <a:xfrm>
            <a:off x="3143250" y="2181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grpSp>
        <p:nvGrpSpPr>
          <p:cNvPr id="10244" name="Group 9"/>
          <p:cNvGrpSpPr>
            <a:grpSpLocks/>
          </p:cNvGrpSpPr>
          <p:nvPr/>
        </p:nvGrpSpPr>
        <p:grpSpPr bwMode="auto">
          <a:xfrm>
            <a:off x="900113" y="1628775"/>
            <a:ext cx="7516812" cy="5040313"/>
            <a:chOff x="567" y="1162"/>
            <a:chExt cx="4735" cy="2918"/>
          </a:xfrm>
        </p:grpSpPr>
        <p:pic>
          <p:nvPicPr>
            <p:cNvPr id="10245" name="Picture 6" descr="ddNT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1162"/>
              <a:ext cx="2784" cy="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3-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 y="1162"/>
              <a:ext cx="2099" cy="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p:cNvGraphicFramePr/>
          <p:nvPr>
            <p:extLst/>
          </p:nvPr>
        </p:nvGraphicFramePr>
        <p:xfrm>
          <a:off x="406734" y="1325880"/>
          <a:ext cx="8243676" cy="3760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Data Analysis Overview</a:t>
            </a:r>
            <a:endParaRPr lang="en-US" dirty="0"/>
          </a:p>
        </p:txBody>
      </p:sp>
      <p:sp>
        <p:nvSpPr>
          <p:cNvPr id="4"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数据分析总览</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256029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96"/>
          <p:cNvGrpSpPr>
            <a:grpSpLocks/>
          </p:cNvGrpSpPr>
          <p:nvPr/>
        </p:nvGrpSpPr>
        <p:grpSpPr bwMode="auto">
          <a:xfrm>
            <a:off x="6385560" y="4912474"/>
            <a:ext cx="1975419" cy="1614796"/>
            <a:chOff x="2036941" y="4719637"/>
            <a:chExt cx="1973722" cy="1614517"/>
          </a:xfrm>
        </p:grpSpPr>
        <p:pic>
          <p:nvPicPr>
            <p:cNvPr id="13" name="Picture 29" descr="Alignments.jpg"/>
            <p:cNvPicPr>
              <a:picLocks noChangeAspect="1"/>
            </p:cNvPicPr>
            <p:nvPr/>
          </p:nvPicPr>
          <p:blipFill>
            <a:blip r:embed="rId3" cstate="print"/>
            <a:srcRect/>
            <a:stretch>
              <a:fillRect/>
            </a:stretch>
          </p:blipFill>
          <p:spPr bwMode="auto">
            <a:xfrm>
              <a:off x="2419074" y="4719637"/>
              <a:ext cx="1205464" cy="954088"/>
            </a:xfrm>
            <a:prstGeom prst="rect">
              <a:avLst/>
            </a:prstGeom>
            <a:noFill/>
            <a:ln w="9525">
              <a:noFill/>
              <a:miter lim="800000"/>
              <a:headEnd/>
              <a:tailEnd/>
            </a:ln>
          </p:spPr>
        </p:pic>
        <p:sp>
          <p:nvSpPr>
            <p:cNvPr id="14" name="TextBox 36"/>
            <p:cNvSpPr txBox="1">
              <a:spLocks noChangeArrowheads="1"/>
            </p:cNvSpPr>
            <p:nvPr/>
          </p:nvSpPr>
          <p:spPr bwMode="auto">
            <a:xfrm>
              <a:off x="2036941" y="5595618"/>
              <a:ext cx="1973722" cy="738536"/>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latin typeface="Arial" charset="0"/>
                  <a:ea typeface="+mn-ea"/>
                  <a:cs typeface="+mn-cs"/>
                </a:rPr>
                <a:t>Alignments and Variant Detection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0000"/>
                  </a:solidFill>
                  <a:effectLst/>
                  <a:uLnTx/>
                  <a:uFillTx/>
                  <a:latin typeface="Arial" charset="0"/>
                  <a:ea typeface="+mn-ea"/>
                  <a:cs typeface="+mn-cs"/>
                </a:rPr>
                <a:t>序</a:t>
              </a:r>
              <a:r>
                <a:rPr kumimoji="0" lang="zh-CN" altLang="en-US" sz="1400" b="1" i="0" u="none" strike="noStrike" kern="0" cap="none" spc="0" normalizeH="0" baseline="0" noProof="0" dirty="0" smtClean="0">
                  <a:ln>
                    <a:noFill/>
                  </a:ln>
                  <a:solidFill>
                    <a:srgbClr val="FF0000"/>
                  </a:solidFill>
                  <a:effectLst/>
                  <a:uLnTx/>
                  <a:uFillTx/>
                  <a:latin typeface="Arial" charset="0"/>
                  <a:ea typeface="+mn-ea"/>
                  <a:cs typeface="+mn-cs"/>
                </a:rPr>
                <a:t>列比对和突变检测</a:t>
              </a:r>
              <a:endParaRPr kumimoji="0" lang="en-US" sz="1400" b="1" i="0" u="none" strike="noStrike" kern="0" cap="none" spc="0" normalizeH="0" baseline="0" noProof="0" dirty="0">
                <a:ln>
                  <a:noFill/>
                </a:ln>
                <a:solidFill>
                  <a:srgbClr val="FF0000"/>
                </a:solidFill>
                <a:effectLst/>
                <a:uLnTx/>
                <a:uFillTx/>
                <a:latin typeface="Arial" charset="0"/>
                <a:ea typeface="+mn-ea"/>
                <a:cs typeface="+mn-cs"/>
              </a:endParaRPr>
            </a:p>
          </p:txBody>
        </p:sp>
      </p:grpSp>
      <p:grpSp>
        <p:nvGrpSpPr>
          <p:cNvPr id="15" name="Group 92"/>
          <p:cNvGrpSpPr>
            <a:grpSpLocks/>
          </p:cNvGrpSpPr>
          <p:nvPr/>
        </p:nvGrpSpPr>
        <p:grpSpPr bwMode="auto">
          <a:xfrm>
            <a:off x="6132761" y="1746707"/>
            <a:ext cx="2587116" cy="1205118"/>
            <a:chOff x="2201602" y="1574006"/>
            <a:chExt cx="2587116" cy="1204090"/>
          </a:xfrm>
        </p:grpSpPr>
        <p:sp>
          <p:nvSpPr>
            <p:cNvPr id="16" name="TextBox 37"/>
            <p:cNvSpPr txBox="1">
              <a:spLocks noChangeArrowheads="1"/>
            </p:cNvSpPr>
            <p:nvPr/>
          </p:nvSpPr>
          <p:spPr bwMode="auto">
            <a:xfrm>
              <a:off x="2201602" y="2470581"/>
              <a:ext cx="2587116" cy="307515"/>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rial" charset="0"/>
                  <a:ea typeface="+mn-ea"/>
                  <a:cs typeface="+mn-cs"/>
                </a:rPr>
                <a:t>Images/TIFF </a:t>
              </a:r>
              <a:r>
                <a:rPr kumimoji="0" lang="en-US" sz="1400" b="1" i="0" u="none" strike="noStrike" kern="0" cap="none" spc="0" normalizeH="0" baseline="0" noProof="0" dirty="0" smtClean="0">
                  <a:ln>
                    <a:noFill/>
                  </a:ln>
                  <a:solidFill>
                    <a:sysClr val="windowText" lastClr="000000"/>
                  </a:solidFill>
                  <a:effectLst/>
                  <a:uLnTx/>
                  <a:uFillTx/>
                  <a:latin typeface="Arial" charset="0"/>
                  <a:ea typeface="+mn-ea"/>
                  <a:cs typeface="+mn-cs"/>
                </a:rPr>
                <a:t>files </a:t>
              </a:r>
              <a:r>
                <a:rPr kumimoji="0" lang="zh-CN" altLang="en-US" sz="1400" b="1" i="0" u="none" strike="noStrike" kern="0" cap="none" spc="0" normalizeH="0" baseline="0" noProof="0" dirty="0" smtClean="0">
                  <a:ln>
                    <a:noFill/>
                  </a:ln>
                  <a:solidFill>
                    <a:srgbClr val="FF0000"/>
                  </a:solidFill>
                  <a:effectLst/>
                  <a:uLnTx/>
                  <a:uFillTx/>
                  <a:latin typeface="Arial" charset="0"/>
                  <a:ea typeface="+mn-ea"/>
                  <a:cs typeface="+mn-cs"/>
                </a:rPr>
                <a:t>图片文件</a:t>
              </a:r>
              <a:endParaRPr kumimoji="0" lang="en-US" sz="1400" b="1" i="0" u="none" strike="noStrike" kern="0" cap="none" spc="0" normalizeH="0" baseline="0" noProof="0" dirty="0">
                <a:ln>
                  <a:noFill/>
                </a:ln>
                <a:solidFill>
                  <a:srgbClr val="FF0000"/>
                </a:solidFill>
                <a:effectLst/>
                <a:uLnTx/>
                <a:uFillTx/>
                <a:latin typeface="Arial" charset="0"/>
                <a:ea typeface="+mn-ea"/>
                <a:cs typeface="+mn-cs"/>
              </a:endParaRPr>
            </a:p>
          </p:txBody>
        </p:sp>
        <p:pic>
          <p:nvPicPr>
            <p:cNvPr id="17" name="Picture 3"/>
            <p:cNvPicPr>
              <a:picLocks noChangeAspect="1" noChangeArrowheads="1"/>
            </p:cNvPicPr>
            <p:nvPr/>
          </p:nvPicPr>
          <p:blipFill>
            <a:blip r:embed="rId4" cstate="print"/>
            <a:srcRect/>
            <a:stretch>
              <a:fillRect/>
            </a:stretch>
          </p:blipFill>
          <p:spPr bwMode="auto">
            <a:xfrm>
              <a:off x="2920153" y="1574006"/>
              <a:ext cx="1039919" cy="869950"/>
            </a:xfrm>
            <a:prstGeom prst="rect">
              <a:avLst/>
            </a:prstGeom>
            <a:noFill/>
            <a:ln w="9525">
              <a:noFill/>
              <a:miter lim="800000"/>
              <a:headEnd/>
              <a:tailEnd/>
            </a:ln>
          </p:spPr>
        </p:pic>
      </p:grpSp>
      <p:grpSp>
        <p:nvGrpSpPr>
          <p:cNvPr id="18" name="Group 95"/>
          <p:cNvGrpSpPr>
            <a:grpSpLocks/>
          </p:cNvGrpSpPr>
          <p:nvPr/>
        </p:nvGrpSpPr>
        <p:grpSpPr bwMode="auto">
          <a:xfrm>
            <a:off x="6141720" y="3237033"/>
            <a:ext cx="2427479" cy="1369251"/>
            <a:chOff x="2311352" y="3178473"/>
            <a:chExt cx="2428293" cy="1369370"/>
          </a:xfrm>
        </p:grpSpPr>
        <p:grpSp>
          <p:nvGrpSpPr>
            <p:cNvPr id="19" name="Group 94"/>
            <p:cNvGrpSpPr>
              <a:grpSpLocks/>
            </p:cNvGrpSpPr>
            <p:nvPr/>
          </p:nvGrpSpPr>
          <p:grpSpPr bwMode="auto">
            <a:xfrm>
              <a:off x="3390270" y="3188891"/>
              <a:ext cx="1349375" cy="1358952"/>
              <a:chOff x="3415670" y="2912269"/>
              <a:chExt cx="1349375" cy="1358952"/>
            </a:xfrm>
          </p:grpSpPr>
          <p:pic>
            <p:nvPicPr>
              <p:cNvPr id="23" name="Picture 27" descr="Reads.jpg"/>
              <p:cNvPicPr>
                <a:picLocks noChangeAspect="1"/>
              </p:cNvPicPr>
              <p:nvPr/>
            </p:nvPicPr>
            <p:blipFill>
              <a:blip r:embed="rId5" cstate="print"/>
              <a:srcRect/>
              <a:stretch>
                <a:fillRect/>
              </a:stretch>
            </p:blipFill>
            <p:spPr bwMode="auto">
              <a:xfrm>
                <a:off x="3578225" y="2912269"/>
                <a:ext cx="993775" cy="860425"/>
              </a:xfrm>
              <a:prstGeom prst="rect">
                <a:avLst/>
              </a:prstGeom>
              <a:noFill/>
              <a:ln w="9525">
                <a:noFill/>
                <a:miter lim="800000"/>
                <a:headEnd/>
                <a:tailEnd/>
              </a:ln>
            </p:spPr>
          </p:pic>
          <p:sp>
            <p:nvSpPr>
              <p:cNvPr id="24" name="TextBox 35"/>
              <p:cNvSpPr txBox="1">
                <a:spLocks noChangeArrowheads="1"/>
              </p:cNvSpPr>
              <p:nvPr/>
            </p:nvSpPr>
            <p:spPr bwMode="auto">
              <a:xfrm>
                <a:off x="3415670" y="3747955"/>
                <a:ext cx="1349375" cy="523266"/>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Arial" charset="0"/>
                    <a:ea typeface="+mn-ea"/>
                    <a:cs typeface="+mn-cs"/>
                  </a:rPr>
                  <a:t>Base </a:t>
                </a:r>
                <a:r>
                  <a:rPr kumimoji="0" lang="en-US" sz="1400" b="1" i="0" u="none" strike="noStrike" kern="0" cap="none" spc="0" normalizeH="0" baseline="0" noProof="0" dirty="0" smtClean="0">
                    <a:ln>
                      <a:noFill/>
                    </a:ln>
                    <a:solidFill>
                      <a:sysClr val="windowText" lastClr="000000"/>
                    </a:solidFill>
                    <a:effectLst/>
                    <a:uLnTx/>
                    <a:uFillTx/>
                    <a:latin typeface="Arial" charset="0"/>
                    <a:ea typeface="+mn-ea"/>
                    <a:cs typeface="+mn-cs"/>
                  </a:rPr>
                  <a:t>Calling</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0000"/>
                    </a:solidFill>
                    <a:effectLst/>
                    <a:uLnTx/>
                    <a:uFillTx/>
                    <a:latin typeface="Arial" charset="0"/>
                    <a:ea typeface="+mn-ea"/>
                    <a:cs typeface="+mn-cs"/>
                  </a:rPr>
                  <a:t>读取碱基</a:t>
                </a:r>
                <a:endParaRPr kumimoji="0" lang="en-US" sz="1400" b="1" i="0" u="none" strike="noStrike" kern="0" cap="none" spc="0" normalizeH="0" baseline="0" noProof="0" dirty="0">
                  <a:ln>
                    <a:noFill/>
                  </a:ln>
                  <a:solidFill>
                    <a:srgbClr val="FF0000"/>
                  </a:solidFill>
                  <a:effectLst/>
                  <a:uLnTx/>
                  <a:uFillTx/>
                  <a:latin typeface="Arial" charset="0"/>
                  <a:ea typeface="+mn-ea"/>
                  <a:cs typeface="+mn-cs"/>
                </a:endParaRPr>
              </a:p>
            </p:txBody>
          </p:sp>
        </p:grpSp>
        <p:grpSp>
          <p:nvGrpSpPr>
            <p:cNvPr id="20" name="Group 93"/>
            <p:cNvGrpSpPr>
              <a:grpSpLocks/>
            </p:cNvGrpSpPr>
            <p:nvPr/>
          </p:nvGrpSpPr>
          <p:grpSpPr bwMode="auto">
            <a:xfrm>
              <a:off x="2311352" y="3178473"/>
              <a:ext cx="1139735" cy="1355187"/>
              <a:chOff x="2425652" y="2912269"/>
              <a:chExt cx="1139735" cy="1355187"/>
            </a:xfrm>
          </p:grpSpPr>
          <p:pic>
            <p:nvPicPr>
              <p:cNvPr id="21" name="Picture 34" descr="Intensities.jpg"/>
              <p:cNvPicPr>
                <a:picLocks noChangeAspect="1"/>
              </p:cNvPicPr>
              <p:nvPr/>
            </p:nvPicPr>
            <p:blipFill>
              <a:blip r:embed="rId6" cstate="print"/>
              <a:srcRect/>
              <a:stretch>
                <a:fillRect/>
              </a:stretch>
            </p:blipFill>
            <p:spPr bwMode="auto">
              <a:xfrm>
                <a:off x="2494757" y="2912269"/>
                <a:ext cx="987425" cy="860425"/>
              </a:xfrm>
              <a:prstGeom prst="rect">
                <a:avLst/>
              </a:prstGeom>
              <a:noFill/>
              <a:ln w="9525">
                <a:noFill/>
                <a:miter lim="800000"/>
                <a:headEnd/>
                <a:tailEnd/>
              </a:ln>
            </p:spPr>
          </p:pic>
          <p:sp>
            <p:nvSpPr>
              <p:cNvPr id="22" name="TextBox 35"/>
              <p:cNvSpPr txBox="1">
                <a:spLocks noChangeArrowheads="1"/>
              </p:cNvSpPr>
              <p:nvPr/>
            </p:nvSpPr>
            <p:spPr bwMode="auto">
              <a:xfrm>
                <a:off x="2425652" y="3744191"/>
                <a:ext cx="1139735" cy="523265"/>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latin typeface="Arial" charset="0"/>
                    <a:ea typeface="+mn-ea"/>
                    <a:cs typeface="+mn-cs"/>
                  </a:rPr>
                  <a:t>Intensities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F0000"/>
                    </a:solidFill>
                    <a:effectLst/>
                    <a:uLnTx/>
                    <a:uFillTx/>
                    <a:latin typeface="Arial" charset="0"/>
                    <a:ea typeface="+mn-ea"/>
                    <a:cs typeface="+mn-cs"/>
                  </a:rPr>
                  <a:t>光</a:t>
                </a:r>
                <a:r>
                  <a:rPr kumimoji="0" lang="zh-CN" altLang="en-US" sz="1400" b="1" i="0" u="none" strike="noStrike" kern="0" cap="none" spc="0" normalizeH="0" baseline="0" noProof="0" dirty="0" smtClean="0">
                    <a:ln>
                      <a:noFill/>
                    </a:ln>
                    <a:solidFill>
                      <a:srgbClr val="FF0000"/>
                    </a:solidFill>
                    <a:effectLst/>
                    <a:uLnTx/>
                    <a:uFillTx/>
                    <a:latin typeface="Arial" charset="0"/>
                    <a:ea typeface="+mn-ea"/>
                    <a:cs typeface="+mn-cs"/>
                  </a:rPr>
                  <a:t>强数据</a:t>
                </a:r>
                <a:endParaRPr kumimoji="0" lang="en-US" sz="1400" b="1" i="0" u="none" strike="noStrike" kern="0" cap="none" spc="0" normalizeH="0" baseline="0" noProof="0" dirty="0">
                  <a:ln>
                    <a:noFill/>
                  </a:ln>
                  <a:solidFill>
                    <a:srgbClr val="FF0000"/>
                  </a:solidFill>
                  <a:effectLst/>
                  <a:uLnTx/>
                  <a:uFillTx/>
                  <a:latin typeface="Arial" charset="0"/>
                  <a:ea typeface="+mn-ea"/>
                  <a:cs typeface="+mn-cs"/>
                </a:endParaRPr>
              </a:p>
            </p:txBody>
          </p:sp>
        </p:grpSp>
      </p:grpSp>
      <p:cxnSp>
        <p:nvCxnSpPr>
          <p:cNvPr id="30" name="Straight Connector 68"/>
          <p:cNvCxnSpPr>
            <a:cxnSpLocks noChangeShapeType="1"/>
          </p:cNvCxnSpPr>
          <p:nvPr/>
        </p:nvCxnSpPr>
        <p:spPr bwMode="auto">
          <a:xfrm rot="5400000">
            <a:off x="3605439" y="3935098"/>
            <a:ext cx="4711700" cy="0"/>
          </a:xfrm>
          <a:prstGeom prst="line">
            <a:avLst/>
          </a:prstGeom>
          <a:noFill/>
          <a:ln w="25400" cap="flat" cmpd="sng" algn="ctr">
            <a:solidFill>
              <a:srgbClr val="D3D3D3"/>
            </a:solidFill>
            <a:prstDash val="solid"/>
            <a:headEnd type="none" w="med" len="med"/>
            <a:tailEnd type="none" w="med" len="med"/>
          </a:ln>
          <a:effectLst/>
        </p:spPr>
      </p:cxnSp>
      <p:cxnSp>
        <p:nvCxnSpPr>
          <p:cNvPr id="31" name="Straight Connector 72"/>
          <p:cNvCxnSpPr>
            <a:cxnSpLocks noChangeShapeType="1"/>
          </p:cNvCxnSpPr>
          <p:nvPr/>
        </p:nvCxnSpPr>
        <p:spPr bwMode="auto">
          <a:xfrm rot="5400000">
            <a:off x="862239" y="3940178"/>
            <a:ext cx="4711700" cy="0"/>
          </a:xfrm>
          <a:prstGeom prst="line">
            <a:avLst/>
          </a:prstGeom>
          <a:noFill/>
          <a:ln w="25400" cap="flat" cmpd="sng" algn="ctr">
            <a:solidFill>
              <a:srgbClr val="D3D3D3"/>
            </a:solidFill>
            <a:prstDash val="solid"/>
            <a:headEnd type="none" w="med" len="med"/>
            <a:tailEnd type="none" w="med" len="med"/>
          </a:ln>
          <a:effectLst/>
        </p:spPr>
      </p:cxnSp>
      <p:cxnSp>
        <p:nvCxnSpPr>
          <p:cNvPr id="32" name="Straight Connector 31"/>
          <p:cNvCxnSpPr/>
          <p:nvPr/>
        </p:nvCxnSpPr>
        <p:spPr bwMode="auto">
          <a:xfrm flipV="1">
            <a:off x="700088" y="2914650"/>
            <a:ext cx="7800975" cy="28577"/>
          </a:xfrm>
          <a:prstGeom prst="line">
            <a:avLst/>
          </a:prstGeom>
          <a:noFill/>
          <a:ln w="25400" cap="flat" cmpd="sng" algn="ctr">
            <a:solidFill>
              <a:srgbClr val="D3D3D3"/>
            </a:solidFill>
            <a:prstDash val="solid"/>
            <a:headEnd type="none" w="med" len="med"/>
            <a:tailEnd type="none" w="med" len="med"/>
          </a:ln>
          <a:effectLst/>
        </p:spPr>
      </p:cxnSp>
      <p:cxnSp>
        <p:nvCxnSpPr>
          <p:cNvPr id="34" name="Straight Connector 33"/>
          <p:cNvCxnSpPr/>
          <p:nvPr/>
        </p:nvCxnSpPr>
        <p:spPr bwMode="auto">
          <a:xfrm flipV="1">
            <a:off x="681024" y="1570040"/>
            <a:ext cx="7832619" cy="14287"/>
          </a:xfrm>
          <a:prstGeom prst="line">
            <a:avLst/>
          </a:prstGeom>
          <a:noFill/>
          <a:ln w="25400" cap="flat" cmpd="sng" algn="ctr">
            <a:solidFill>
              <a:srgbClr val="FFB441"/>
            </a:solidFill>
            <a:prstDash val="solid"/>
            <a:headEnd type="none" w="med" len="med"/>
            <a:tailEnd type="none" w="med" len="med"/>
          </a:ln>
          <a:effectLst/>
        </p:spPr>
      </p:cxnSp>
      <p:sp>
        <p:nvSpPr>
          <p:cNvPr id="35" name="TextBox 82"/>
          <p:cNvSpPr txBox="1">
            <a:spLocks noChangeArrowheads="1"/>
          </p:cNvSpPr>
          <p:nvPr/>
        </p:nvSpPr>
        <p:spPr bwMode="auto">
          <a:xfrm>
            <a:off x="3915954" y="1176340"/>
            <a:ext cx="1266693"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Arial" charset="0"/>
                <a:ea typeface="+mn-ea"/>
                <a:cs typeface="+mn-cs"/>
              </a:rPr>
              <a:t>Software</a:t>
            </a:r>
            <a:endParaRPr kumimoji="0" lang="en-US" sz="20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sp>
        <p:nvSpPr>
          <p:cNvPr id="36" name="TextBox 84"/>
          <p:cNvSpPr txBox="1">
            <a:spLocks noChangeArrowheads="1"/>
          </p:cNvSpPr>
          <p:nvPr/>
        </p:nvSpPr>
        <p:spPr bwMode="auto">
          <a:xfrm>
            <a:off x="6779493" y="1150940"/>
            <a:ext cx="1167307"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Arial" charset="0"/>
                <a:ea typeface="+mn-ea"/>
                <a:cs typeface="+mn-cs"/>
              </a:rPr>
              <a:t>Outputs</a:t>
            </a:r>
            <a:endParaRPr kumimoji="0" lang="en-US" sz="20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0375" y="1681908"/>
            <a:ext cx="1159675" cy="84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6" name="Straight Connector 45"/>
          <p:cNvCxnSpPr/>
          <p:nvPr/>
        </p:nvCxnSpPr>
        <p:spPr bwMode="auto">
          <a:xfrm flipV="1">
            <a:off x="700088" y="4606290"/>
            <a:ext cx="7800975" cy="28577"/>
          </a:xfrm>
          <a:prstGeom prst="line">
            <a:avLst/>
          </a:prstGeom>
          <a:noFill/>
          <a:ln w="25400" cap="flat" cmpd="sng" algn="ctr">
            <a:solidFill>
              <a:srgbClr val="D3D3D3"/>
            </a:solidFill>
            <a:prstDash val="solid"/>
            <a:headEnd type="none" w="med" len="med"/>
            <a:tailEnd type="none" w="med" len="med"/>
          </a:ln>
          <a:effectLst/>
        </p:spPr>
      </p:cxnSp>
      <p:sp>
        <p:nvSpPr>
          <p:cNvPr id="49" name="Title 48"/>
          <p:cNvSpPr>
            <a:spLocks noGrp="1"/>
          </p:cNvSpPr>
          <p:nvPr>
            <p:ph type="title"/>
          </p:nvPr>
        </p:nvSpPr>
        <p:spPr/>
        <p:txBody>
          <a:bodyPr/>
          <a:lstStyle/>
          <a:p>
            <a:r>
              <a:rPr lang="en-US" dirty="0" smtClean="0"/>
              <a:t>Primary and Secondary Analysis Overview</a:t>
            </a:r>
            <a:endParaRPr lang="en-US" dirty="0"/>
          </a:p>
        </p:txBody>
      </p:sp>
      <p:pic>
        <p:nvPicPr>
          <p:cNvPr id="37" name="Picture 2" descr="MiSeq Repor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9908" y="4716749"/>
            <a:ext cx="946888" cy="8272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aseSp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0528" y="4803715"/>
            <a:ext cx="1342086" cy="139577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82"/>
          <p:cNvSpPr txBox="1">
            <a:spLocks noChangeArrowheads="1"/>
          </p:cNvSpPr>
          <p:nvPr/>
        </p:nvSpPr>
        <p:spPr bwMode="auto">
          <a:xfrm>
            <a:off x="955039" y="1155543"/>
            <a:ext cx="1909497"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Arial" charset="0"/>
                <a:ea typeface="+mn-ea"/>
                <a:cs typeface="+mn-cs"/>
              </a:rPr>
              <a:t>Analysis Type</a:t>
            </a:r>
            <a:endParaRPr kumimoji="0" lang="en-US" sz="2000" b="1" i="0" u="none" strike="noStrike" kern="0" cap="none" spc="0" normalizeH="0" baseline="0" noProof="0" dirty="0">
              <a:ln>
                <a:noFill/>
              </a:ln>
              <a:solidFill>
                <a:sysClr val="windowText" lastClr="000000"/>
              </a:solidFill>
              <a:effectLst/>
              <a:uLnTx/>
              <a:uFillTx/>
              <a:latin typeface="Arial" charset="0"/>
              <a:ea typeface="+mn-ea"/>
              <a:cs typeface="+mn-cs"/>
            </a:endParaRPr>
          </a:p>
        </p:txBody>
      </p:sp>
      <p:sp>
        <p:nvSpPr>
          <p:cNvPr id="2" name="Rectangle 1"/>
          <p:cNvSpPr/>
          <p:nvPr/>
        </p:nvSpPr>
        <p:spPr>
          <a:xfrm>
            <a:off x="766245" y="3570493"/>
            <a:ext cx="23342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BAC147"/>
                </a:solidFill>
                <a:effectLst/>
                <a:uLnTx/>
                <a:uFillTx/>
                <a:latin typeface="Arial" charset="0"/>
                <a:ea typeface="+mn-ea"/>
                <a:cs typeface="+mn-cs"/>
              </a:rPr>
              <a:t> Primary </a:t>
            </a:r>
            <a:r>
              <a:rPr kumimoji="0" lang="en-US" sz="2000" b="1" i="0" u="none" strike="noStrike" kern="0" cap="none" spc="0" normalizeH="0" baseline="0" noProof="0" dirty="0" smtClean="0">
                <a:ln>
                  <a:noFill/>
                </a:ln>
                <a:solidFill>
                  <a:srgbClr val="BAC147"/>
                </a:solidFill>
                <a:effectLst/>
                <a:uLnTx/>
                <a:uFillTx/>
                <a:latin typeface="Arial" charset="0"/>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BAC147"/>
                </a:solidFill>
                <a:effectLst/>
                <a:uLnTx/>
                <a:uFillTx/>
                <a:latin typeface="Arial" charset="0"/>
                <a:ea typeface="+mn-ea"/>
                <a:cs typeface="+mn-cs"/>
              </a:rPr>
              <a:t>初</a:t>
            </a:r>
            <a:r>
              <a:rPr kumimoji="0" lang="zh-CN" altLang="en-US" sz="2000" b="1" i="0" u="none" strike="noStrike" kern="0" cap="none" spc="0" normalizeH="0" baseline="0" noProof="0" dirty="0" smtClean="0">
                <a:ln>
                  <a:noFill/>
                </a:ln>
                <a:solidFill>
                  <a:srgbClr val="BAC147"/>
                </a:solidFill>
                <a:effectLst/>
                <a:uLnTx/>
                <a:uFillTx/>
                <a:latin typeface="Arial" charset="0"/>
                <a:ea typeface="+mn-ea"/>
                <a:cs typeface="+mn-cs"/>
              </a:rPr>
              <a:t>级分析</a:t>
            </a:r>
            <a:endParaRPr kumimoji="0" lang="en-US" sz="2000" b="1" i="0" u="none" strike="noStrike" kern="0" cap="none" spc="0" normalizeH="0" baseline="0" noProof="0" dirty="0">
              <a:ln>
                <a:noFill/>
              </a:ln>
              <a:solidFill>
                <a:srgbClr val="BAC147"/>
              </a:solidFill>
              <a:effectLst/>
              <a:uLnTx/>
              <a:uFillTx/>
              <a:latin typeface="Arial" charset="0"/>
              <a:ea typeface="+mn-ea"/>
              <a:cs typeface="+mn-cs"/>
            </a:endParaRPr>
          </a:p>
        </p:txBody>
      </p:sp>
      <p:sp>
        <p:nvSpPr>
          <p:cNvPr id="3" name="Rectangle 2"/>
          <p:cNvSpPr/>
          <p:nvPr/>
        </p:nvSpPr>
        <p:spPr>
          <a:xfrm>
            <a:off x="621974" y="5189642"/>
            <a:ext cx="262283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AD73AC"/>
                </a:solidFill>
                <a:effectLst/>
                <a:uLnTx/>
                <a:uFillTx/>
                <a:latin typeface="Arial" charset="0"/>
                <a:ea typeface="+mn-ea"/>
                <a:cs typeface="+mn-cs"/>
              </a:rPr>
              <a:t>Secondary </a:t>
            </a:r>
            <a:r>
              <a:rPr kumimoji="0" lang="en-US" sz="2000" b="1" i="0" u="none" strike="noStrike" kern="0" cap="none" spc="0" normalizeH="0" baseline="0" noProof="0" dirty="0" smtClean="0">
                <a:ln>
                  <a:noFill/>
                </a:ln>
                <a:solidFill>
                  <a:srgbClr val="AD73AC"/>
                </a:solidFill>
                <a:effectLst/>
                <a:uLnTx/>
                <a:uFillTx/>
                <a:latin typeface="Arial" charset="0"/>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AD73AC"/>
                </a:solidFill>
                <a:effectLst/>
                <a:uLnTx/>
                <a:uFillTx/>
                <a:latin typeface="Arial" charset="0"/>
                <a:ea typeface="+mn-ea"/>
                <a:cs typeface="+mn-cs"/>
              </a:rPr>
              <a:t>二级分析</a:t>
            </a:r>
            <a:endParaRPr kumimoji="0" lang="en-US" sz="2000" b="1" i="0" u="none" strike="noStrike" kern="0" cap="none" spc="0" normalizeH="0" baseline="0" noProof="0" dirty="0">
              <a:ln>
                <a:noFill/>
              </a:ln>
              <a:solidFill>
                <a:srgbClr val="AD73AC"/>
              </a:solidFill>
              <a:effectLst/>
              <a:uLnTx/>
              <a:uFillTx/>
              <a:latin typeface="Arial" charset="0"/>
              <a:ea typeface="+mn-ea"/>
              <a:cs typeface="+mn-cs"/>
            </a:endParaRPr>
          </a:p>
        </p:txBody>
      </p:sp>
      <p:sp>
        <p:nvSpPr>
          <p:cNvPr id="43" name="Rectangle 42"/>
          <p:cNvSpPr/>
          <p:nvPr/>
        </p:nvSpPr>
        <p:spPr>
          <a:xfrm>
            <a:off x="1113295" y="2104563"/>
            <a:ext cx="16401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78A7DA"/>
                </a:solidFill>
                <a:effectLst/>
                <a:uLnTx/>
                <a:uFillTx/>
                <a:latin typeface="Arial" charset="0"/>
                <a:ea typeface="+mn-ea"/>
                <a:cs typeface="+mn-cs"/>
              </a:rPr>
              <a:t>Sequencing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78A7DA"/>
                </a:solidFill>
                <a:effectLst/>
                <a:uLnTx/>
                <a:uFillTx/>
                <a:latin typeface="Arial" charset="0"/>
                <a:ea typeface="+mn-ea"/>
                <a:cs typeface="+mn-cs"/>
              </a:rPr>
              <a:t>测序</a:t>
            </a:r>
            <a:endParaRPr kumimoji="0" lang="en-US" sz="2000" b="1" i="0" u="none" strike="noStrike" kern="0" cap="none" spc="0" normalizeH="0" baseline="0" noProof="0" dirty="0">
              <a:ln>
                <a:noFill/>
              </a:ln>
              <a:solidFill>
                <a:srgbClr val="78A7DA"/>
              </a:solidFill>
              <a:effectLst/>
              <a:uLnTx/>
              <a:uFillTx/>
              <a:latin typeface="Arial" charset="0"/>
              <a:ea typeface="+mn-ea"/>
              <a:cs typeface="+mn-cs"/>
            </a:endParaRPr>
          </a:p>
        </p:txBody>
      </p:sp>
      <p:pic>
        <p:nvPicPr>
          <p:cNvPr id="3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5841" y="5607150"/>
            <a:ext cx="780225" cy="76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4038827" y="2554010"/>
            <a:ext cx="111701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endParaRPr kumimoji="0" lang="en-US" sz="1600" b="1" i="0" u="none" strike="noStrike" kern="1200" cap="none" spc="0" normalizeH="0" baseline="0" noProof="0" dirty="0">
              <a:ln>
                <a:noFill/>
              </a:ln>
              <a:solidFill>
                <a:srgbClr val="4D4D4F"/>
              </a:solidFill>
              <a:effectLst/>
              <a:uLnTx/>
              <a:uFillTx/>
              <a:latin typeface="Arial" charset="0"/>
              <a:ea typeface="+mn-ea"/>
              <a:cs typeface="+mn-cs"/>
            </a:endParaRPr>
          </a:p>
        </p:txBody>
      </p:sp>
      <p:pic>
        <p:nvPicPr>
          <p:cNvPr id="4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4658" y="3232027"/>
            <a:ext cx="1159675" cy="84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004444" y="4115559"/>
            <a:ext cx="110423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4D4D4F"/>
                </a:solidFill>
                <a:effectLst/>
                <a:uLnTx/>
                <a:uFillTx/>
                <a:latin typeface="Arial" charset="0"/>
                <a:ea typeface="+mn-ea"/>
                <a:cs typeface="+mn-cs"/>
              </a:rPr>
              <a:t>ICS/RTA</a:t>
            </a:r>
            <a:endParaRPr kumimoji="0" lang="en-US" sz="1600" b="1" i="0" u="none" strike="noStrike" kern="1200" cap="none" spc="0" normalizeH="0" baseline="0" noProof="0" dirty="0">
              <a:ln>
                <a:noFill/>
              </a:ln>
              <a:solidFill>
                <a:srgbClr val="4D4D4F"/>
              </a:solidFill>
              <a:effectLst/>
              <a:uLnTx/>
              <a:uFillTx/>
              <a:latin typeface="Arial" charset="0"/>
              <a:ea typeface="+mn-ea"/>
              <a:cs typeface="+mn-cs"/>
            </a:endParaRPr>
          </a:p>
        </p:txBody>
      </p:sp>
      <p:pic>
        <p:nvPicPr>
          <p:cNvPr id="41" name="Picture 4" descr="C:\Users\tmalek\Desktop\hiseq_2000-_th[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754" y="1655068"/>
            <a:ext cx="1064700" cy="9227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C:\Users\tmalek\Desktop\hiseq_2000-_th[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2096" y="3181183"/>
            <a:ext cx="1064700" cy="92274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656241" y="5589752"/>
            <a:ext cx="1235989" cy="897915"/>
            <a:chOff x="5237781" y="223986"/>
            <a:chExt cx="1235989" cy="897915"/>
          </a:xfrm>
        </p:grpSpPr>
        <p:pic>
          <p:nvPicPr>
            <p:cNvPr id="4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1155" y="223986"/>
              <a:ext cx="680403" cy="55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5237781" y="721791"/>
              <a:ext cx="1235989"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smtClean="0">
                  <a:ln>
                    <a:noFill/>
                  </a:ln>
                  <a:solidFill>
                    <a:srgbClr val="BBBBBB">
                      <a:lumMod val="75000"/>
                    </a:srgbClr>
                  </a:solidFill>
                  <a:effectLst/>
                  <a:uLnTx/>
                  <a:uFillTx/>
                  <a:latin typeface="Arial" charset="0"/>
                  <a:ea typeface="+mn-ea"/>
                  <a:cs typeface="+mn-cs"/>
                </a:rPr>
                <a:t>HiSeq</a:t>
              </a:r>
              <a:r>
                <a:rPr kumimoji="0" lang="en-US" sz="1000" b="0" i="0" u="none" strike="noStrike" kern="1200" cap="none" spc="0" normalizeH="0" baseline="0" noProof="0" dirty="0" smtClean="0">
                  <a:ln>
                    <a:noFill/>
                  </a:ln>
                  <a:solidFill>
                    <a:srgbClr val="BBBBBB">
                      <a:lumMod val="75000"/>
                    </a:srgbClr>
                  </a:solidFill>
                  <a:effectLst/>
                  <a:uLnTx/>
                  <a:uFillTx/>
                  <a:latin typeface="Arial" charset="0"/>
                  <a:ea typeface="+mn-ea"/>
                  <a:cs typeface="+mn-cs"/>
                </a:rPr>
                <a:t> Analysis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BBBBBB">
                      <a:lumMod val="75000"/>
                    </a:srgbClr>
                  </a:solidFill>
                  <a:effectLst/>
                  <a:uLnTx/>
                  <a:uFillTx/>
                  <a:latin typeface="Arial" charset="0"/>
                  <a:ea typeface="+mn-ea"/>
                  <a:cs typeface="+mn-cs"/>
                </a:rPr>
                <a:t>Software</a:t>
              </a:r>
              <a:endParaRPr kumimoji="0" lang="en-US" sz="1000" b="0" i="0" u="none" strike="noStrike" kern="1200" cap="none" spc="0" normalizeH="0" baseline="0" noProof="0" dirty="0">
                <a:ln>
                  <a:noFill/>
                </a:ln>
                <a:solidFill>
                  <a:srgbClr val="BBBBBB">
                    <a:lumMod val="75000"/>
                  </a:srgbClr>
                </a:solidFill>
                <a:effectLst/>
                <a:uLnTx/>
                <a:uFillTx/>
                <a:latin typeface="Arial" charset="0"/>
                <a:ea typeface="+mn-ea"/>
                <a:cs typeface="+mn-cs"/>
              </a:endParaRPr>
            </a:p>
          </p:txBody>
        </p:sp>
      </p:grpSp>
      <p:sp>
        <p:nvSpPr>
          <p:cNvPr id="52" name="Rectangle 2"/>
          <p:cNvSpPr txBox="1">
            <a:spLocks noChangeArrowheads="1"/>
          </p:cNvSpPr>
          <p:nvPr/>
        </p:nvSpPr>
        <p:spPr bwMode="auto">
          <a:xfrm>
            <a:off x="217572" y="564312"/>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FF0000"/>
                </a:solidFill>
                <a:effectLst/>
                <a:uLnTx/>
                <a:uFillTx/>
                <a:latin typeface="Arial"/>
                <a:ea typeface="+mj-ea"/>
                <a:cs typeface="+mj-cs"/>
              </a:rPr>
              <a:t>初级和二级数据分析总览</a:t>
            </a:r>
            <a:endParaRPr kumimoji="0" lang="en-US" sz="2400" b="1" i="0" u="none" strike="noStrike" kern="0" cap="none" spc="0" normalizeH="0" baseline="0" noProof="0" dirty="0" smtClean="0">
              <a:ln>
                <a:noFill/>
              </a:ln>
              <a:solidFill>
                <a:srgbClr val="FF0000"/>
              </a:solidFill>
              <a:effectLst/>
              <a:uLnTx/>
              <a:uFillTx/>
              <a:latin typeface="Arial"/>
              <a:ea typeface="+mj-ea"/>
              <a:cs typeface="+mj-cs"/>
            </a:endParaRPr>
          </a:p>
        </p:txBody>
      </p:sp>
    </p:spTree>
    <p:extLst>
      <p:ext uri="{BB962C8B-B14F-4D97-AF65-F5344CB8AC3E}">
        <p14:creationId xmlns:p14="http://schemas.microsoft.com/office/powerpoint/2010/main" val="3707847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eaLnBrk="1" hangingPunct="1"/>
            <a:r>
              <a:rPr lang="zh-CN" altLang="en-US" smtClean="0">
                <a:effectLst/>
                <a:latin typeface="楷体_GB2312" pitchFamily="49" charset="-122"/>
                <a:ea typeface="楷体_GB2312" pitchFamily="49" charset="-122"/>
              </a:rPr>
              <a:t>基因组测序</a:t>
            </a:r>
          </a:p>
        </p:txBody>
      </p:sp>
      <p:sp>
        <p:nvSpPr>
          <p:cNvPr id="300035" name="Rectangle 3"/>
          <p:cNvSpPr>
            <a:spLocks noGrp="1" noChangeArrowheads="1"/>
          </p:cNvSpPr>
          <p:nvPr>
            <p:ph type="body" idx="1"/>
          </p:nvPr>
        </p:nvSpPr>
        <p:spPr/>
        <p:txBody>
          <a:bodyPr/>
          <a:lstStyle/>
          <a:p>
            <a:pPr eaLnBrk="1" hangingPunct="1">
              <a:defRPr/>
            </a:pPr>
            <a:r>
              <a:rPr lang="zh-CN" altLang="en-US" b="1" smtClean="0">
                <a:latin typeface="楷体_GB2312" pitchFamily="49" charset="-122"/>
                <a:ea typeface="楷体_GB2312" pitchFamily="49" charset="-122"/>
              </a:rPr>
              <a:t>全基因组重测序，即对基因组序列已知物种的个体（比如人，小鼠等）进行基因组测序，并进行差异信息分析的方法。基于全基因组测序，可以快速的寻找到大量的遗传差异，从而实现遗传进化分析及重要性状候选基因的预测，找到大量的</a:t>
            </a:r>
            <a:r>
              <a:rPr lang="en-US" altLang="zh-CN" b="1" smtClean="0">
                <a:latin typeface="楷体_GB2312" pitchFamily="49" charset="-122"/>
                <a:ea typeface="楷体_GB2312" pitchFamily="49" charset="-122"/>
              </a:rPr>
              <a:t>SNP</a:t>
            </a:r>
            <a:r>
              <a:rPr lang="zh-CN" altLang="en-US" b="1" smtClean="0">
                <a:latin typeface="楷体_GB2312" pitchFamily="49" charset="-122"/>
                <a:ea typeface="楷体_GB2312" pitchFamily="49" charset="-122"/>
              </a:rPr>
              <a:t>，</a:t>
            </a:r>
            <a:r>
              <a:rPr lang="en-US" altLang="zh-CN" b="1" smtClean="0">
                <a:latin typeface="楷体_GB2312" pitchFamily="49" charset="-122"/>
                <a:ea typeface="楷体_GB2312" pitchFamily="49" charset="-122"/>
              </a:rPr>
              <a:t>InDel</a:t>
            </a:r>
            <a:r>
              <a:rPr lang="zh-CN" altLang="en-US" b="1" smtClean="0">
                <a:latin typeface="楷体_GB2312" pitchFamily="49" charset="-122"/>
                <a:ea typeface="楷体_GB2312" pitchFamily="49" charset="-122"/>
              </a:rPr>
              <a:t>，结构变异（</a:t>
            </a:r>
            <a:r>
              <a:rPr lang="en-US" altLang="zh-CN" b="1" smtClean="0">
                <a:latin typeface="楷体_GB2312" pitchFamily="49" charset="-122"/>
                <a:ea typeface="楷体_GB2312" pitchFamily="49" charset="-122"/>
              </a:rPr>
              <a:t>SVs</a:t>
            </a:r>
            <a:r>
              <a:rPr lang="zh-CN" altLang="en-US" b="1" smtClean="0">
                <a:latin typeface="楷体_GB2312" pitchFamily="49" charset="-122"/>
                <a:ea typeface="楷体_GB2312" pitchFamily="49" charset="-122"/>
              </a:rPr>
              <a:t>）等变异信息，从而获取生物群体的遗传特征。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96850"/>
            <a:ext cx="6840537"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r>
              <a:rPr lang="zh-CN" altLang="en-US" smtClean="0">
                <a:effectLst/>
                <a:latin typeface="楷体_GB2312" pitchFamily="49" charset="-122"/>
                <a:ea typeface="楷体_GB2312" pitchFamily="49" charset="-122"/>
              </a:rPr>
              <a:t>外显子组测序</a:t>
            </a:r>
          </a:p>
        </p:txBody>
      </p:sp>
      <p:sp>
        <p:nvSpPr>
          <p:cNvPr id="302083" name="Rectangle 3"/>
          <p:cNvSpPr>
            <a:spLocks noGrp="1" noChangeArrowheads="1"/>
          </p:cNvSpPr>
          <p:nvPr>
            <p:ph type="body" idx="1"/>
          </p:nvPr>
        </p:nvSpPr>
        <p:spPr/>
        <p:txBody>
          <a:bodyPr/>
          <a:lstStyle/>
          <a:p>
            <a:pPr eaLnBrk="1" hangingPunct="1">
              <a:defRPr/>
            </a:pPr>
            <a:r>
              <a:rPr lang="zh-CN" altLang="en-US" b="1" smtClean="0">
                <a:latin typeface="楷体_GB2312" pitchFamily="49" charset="-122"/>
                <a:ea typeface="楷体_GB2312" pitchFamily="49" charset="-122"/>
              </a:rPr>
              <a:t>外显子组</a:t>
            </a:r>
            <a:r>
              <a:rPr lang="en-US" altLang="zh-CN" b="1" smtClean="0">
                <a:latin typeface="楷体_GB2312" pitchFamily="49" charset="-122"/>
                <a:ea typeface="楷体_GB2312" pitchFamily="49" charset="-122"/>
              </a:rPr>
              <a:t>(exome)</a:t>
            </a:r>
            <a:r>
              <a:rPr lang="zh-CN" altLang="en-US" b="1" smtClean="0">
                <a:latin typeface="楷体_GB2312" pitchFamily="49" charset="-122"/>
                <a:ea typeface="楷体_GB2312" pitchFamily="49" charset="-122"/>
              </a:rPr>
              <a:t>是一个物种基因组中全部外显子区域的总和，通过探针法捕获基因组中全部外显子序列，然后使用高通量测序技术对外显子组测序，可以直接的发现与蛋白质功能变异相关的遗传突变。相对于全基因组测序，外显子测序更加的经济。而对于感兴趣的特定基因组区域，可以进行目标区域的深度测序。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zh-CN" altLang="en-US" smtClean="0">
                <a:effectLst/>
                <a:latin typeface="楷体_GB2312" pitchFamily="49" charset="-122"/>
                <a:ea typeface="楷体_GB2312" pitchFamily="49" charset="-122"/>
              </a:rPr>
              <a:t>转录组测序 </a:t>
            </a:r>
          </a:p>
        </p:txBody>
      </p:sp>
      <p:sp>
        <p:nvSpPr>
          <p:cNvPr id="303107" name="Rectangle 3"/>
          <p:cNvSpPr>
            <a:spLocks noGrp="1" noChangeArrowheads="1"/>
          </p:cNvSpPr>
          <p:nvPr>
            <p:ph type="body" idx="1"/>
          </p:nvPr>
        </p:nvSpPr>
        <p:spPr/>
        <p:txBody>
          <a:bodyPr/>
          <a:lstStyle/>
          <a:p>
            <a:pPr eaLnBrk="1" hangingPunct="1">
              <a:defRPr/>
            </a:pPr>
            <a:r>
              <a:rPr lang="zh-CN" altLang="en-US" b="1" smtClean="0">
                <a:latin typeface="楷体_GB2312" pitchFamily="49" charset="-122"/>
                <a:ea typeface="楷体_GB2312" pitchFamily="49" charset="-122"/>
              </a:rPr>
              <a:t>从总的</a:t>
            </a:r>
            <a:r>
              <a:rPr lang="en-US" altLang="zh-CN" b="1" smtClean="0">
                <a:latin typeface="楷体_GB2312" pitchFamily="49" charset="-122"/>
                <a:ea typeface="楷体_GB2312" pitchFamily="49" charset="-122"/>
              </a:rPr>
              <a:t>RNA</a:t>
            </a:r>
            <a:r>
              <a:rPr lang="zh-CN" altLang="en-US" b="1" smtClean="0">
                <a:latin typeface="楷体_GB2312" pitchFamily="49" charset="-122"/>
                <a:ea typeface="楷体_GB2312" pitchFamily="49" charset="-122"/>
              </a:rPr>
              <a:t>中富集出单链</a:t>
            </a:r>
            <a:r>
              <a:rPr lang="en-US" altLang="zh-CN" b="1" smtClean="0">
                <a:latin typeface="楷体_GB2312" pitchFamily="49" charset="-122"/>
                <a:ea typeface="楷体_GB2312" pitchFamily="49" charset="-122"/>
              </a:rPr>
              <a:t>mRNA</a:t>
            </a:r>
            <a:r>
              <a:rPr lang="zh-CN" altLang="en-US" b="1" smtClean="0">
                <a:latin typeface="楷体_GB2312" pitchFamily="49" charset="-122"/>
                <a:ea typeface="楷体_GB2312" pitchFamily="49" charset="-122"/>
              </a:rPr>
              <a:t>，再反转录成双链</a:t>
            </a:r>
            <a:r>
              <a:rPr lang="en-US" altLang="zh-CN" b="1" smtClean="0">
                <a:latin typeface="楷体_GB2312" pitchFamily="49" charset="-122"/>
                <a:ea typeface="楷体_GB2312" pitchFamily="49" charset="-122"/>
              </a:rPr>
              <a:t>cDNA</a:t>
            </a:r>
            <a:r>
              <a:rPr lang="zh-CN" altLang="en-US" b="1" smtClean="0">
                <a:latin typeface="楷体_GB2312" pitchFamily="49" charset="-122"/>
                <a:ea typeface="楷体_GB2312" pitchFamily="49" charset="-122"/>
              </a:rPr>
              <a:t>，随后进行高通量测序，并与基因组</a:t>
            </a:r>
            <a:r>
              <a:rPr lang="en-US" altLang="zh-CN" b="1" smtClean="0">
                <a:latin typeface="楷体_GB2312" pitchFamily="49" charset="-122"/>
                <a:ea typeface="楷体_GB2312" pitchFamily="49" charset="-122"/>
              </a:rPr>
              <a:t>DNA</a:t>
            </a:r>
            <a:r>
              <a:rPr lang="zh-CN" altLang="en-US" b="1" smtClean="0">
                <a:latin typeface="楷体_GB2312" pitchFamily="49" charset="-122"/>
                <a:ea typeface="楷体_GB2312" pitchFamily="49" charset="-122"/>
              </a:rPr>
              <a:t>序列进行比对。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64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4300"/>
            <a:ext cx="7272337"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r>
              <a:rPr lang="zh-CN" altLang="en-US" smtClean="0">
                <a:effectLst/>
                <a:ea typeface="楷体_GB2312" pitchFamily="49" charset="-122"/>
              </a:rPr>
              <a:t>三代纳米孔测序技术</a:t>
            </a:r>
          </a:p>
        </p:txBody>
      </p:sp>
      <p:sp>
        <p:nvSpPr>
          <p:cNvPr id="307203" name="Rectangle 3"/>
          <p:cNvSpPr>
            <a:spLocks noGrp="1" noChangeArrowheads="1"/>
          </p:cNvSpPr>
          <p:nvPr>
            <p:ph type="body" idx="1"/>
          </p:nvPr>
        </p:nvSpPr>
        <p:spPr>
          <a:xfrm>
            <a:off x="457200" y="1600200"/>
            <a:ext cx="8362950" cy="4852988"/>
          </a:xfrm>
        </p:spPr>
        <p:txBody>
          <a:bodyPr/>
          <a:lstStyle/>
          <a:p>
            <a:pPr eaLnBrk="1" hangingPunct="1">
              <a:defRPr/>
            </a:pPr>
            <a:r>
              <a:rPr lang="zh-CN" altLang="en-US" sz="2400" b="1" smtClean="0">
                <a:latin typeface="楷体_GB2312" pitchFamily="49" charset="-122"/>
                <a:ea typeface="楷体_GB2312" pitchFamily="49" charset="-122"/>
              </a:rPr>
              <a:t>纳米孔的基本工作原理：在充满电解液的腔内，带有纳米级小孔的绝缘防渗膜将腔体分成</a:t>
            </a:r>
            <a:r>
              <a:rPr lang="en-US" altLang="zh-CN" sz="2400" b="1" smtClean="0">
                <a:latin typeface="楷体_GB2312" pitchFamily="49" charset="-122"/>
                <a:ea typeface="楷体_GB2312" pitchFamily="49" charset="-122"/>
              </a:rPr>
              <a:t>2</a:t>
            </a:r>
            <a:r>
              <a:rPr lang="zh-CN" altLang="en-US" sz="2400" b="1" smtClean="0">
                <a:latin typeface="楷体_GB2312" pitchFamily="49" charset="-122"/>
                <a:ea typeface="楷体_GB2312" pitchFamily="49" charset="-122"/>
              </a:rPr>
              <a:t>个小室，如图，当电压作用于电解液室，离子或其他小分子物质可穿过小孔，形成稳定的可检测的离子电流。掌握纳米孔的尺寸和表面特性、施加的电压及溶液条件，可检测不同类型的生物分子。 </a:t>
            </a:r>
          </a:p>
          <a:p>
            <a:pPr eaLnBrk="1" hangingPunct="1">
              <a:defRPr/>
            </a:pPr>
            <a:r>
              <a:rPr lang="zh-CN" altLang="en-US" sz="2400" b="1" smtClean="0">
                <a:latin typeface="楷体_GB2312" pitchFamily="49" charset="-122"/>
                <a:ea typeface="楷体_GB2312" pitchFamily="49" charset="-122"/>
              </a:rPr>
              <a:t>由于组成</a:t>
            </a:r>
            <a:r>
              <a:rPr lang="en-US" altLang="zh-CN" sz="2400" b="1" smtClean="0">
                <a:latin typeface="楷体_GB2312" pitchFamily="49" charset="-122"/>
                <a:ea typeface="楷体_GB2312" pitchFamily="49" charset="-122"/>
              </a:rPr>
              <a:t>DNA</a:t>
            </a:r>
            <a:r>
              <a:rPr lang="zh-CN" altLang="en-US" sz="2400" b="1" smtClean="0">
                <a:latin typeface="楷体_GB2312" pitchFamily="49" charset="-122"/>
                <a:ea typeface="楷体_GB2312" pitchFamily="49" charset="-122"/>
              </a:rPr>
              <a:t>的四种碱基腺嘌呤</a:t>
            </a:r>
            <a:r>
              <a:rPr lang="en-US" altLang="zh-CN" sz="2400" b="1" smtClean="0">
                <a:latin typeface="楷体_GB2312" pitchFamily="49" charset="-122"/>
                <a:ea typeface="楷体_GB2312" pitchFamily="49" charset="-122"/>
              </a:rPr>
              <a:t>(A)</a:t>
            </a:r>
            <a:r>
              <a:rPr lang="zh-CN" altLang="en-US" sz="2400" b="1" smtClean="0">
                <a:latin typeface="楷体_GB2312" pitchFamily="49" charset="-122"/>
                <a:ea typeface="楷体_GB2312" pitchFamily="49" charset="-122"/>
              </a:rPr>
              <a:t>、鸟嘌呤</a:t>
            </a:r>
            <a:r>
              <a:rPr lang="en-US" altLang="zh-CN" sz="2400" b="1" smtClean="0">
                <a:latin typeface="楷体_GB2312" pitchFamily="49" charset="-122"/>
                <a:ea typeface="楷体_GB2312" pitchFamily="49" charset="-122"/>
              </a:rPr>
              <a:t>(G)</a:t>
            </a:r>
            <a:r>
              <a:rPr lang="zh-CN" altLang="en-US" sz="2400" b="1" smtClean="0">
                <a:latin typeface="楷体_GB2312" pitchFamily="49" charset="-122"/>
                <a:ea typeface="楷体_GB2312" pitchFamily="49" charset="-122"/>
              </a:rPr>
              <a:t>、胞嘧啶</a:t>
            </a:r>
            <a:r>
              <a:rPr lang="en-US" altLang="zh-CN" sz="2400" b="1" smtClean="0">
                <a:latin typeface="楷体_GB2312" pitchFamily="49" charset="-122"/>
                <a:ea typeface="楷体_GB2312" pitchFamily="49" charset="-122"/>
              </a:rPr>
              <a:t>(C)</a:t>
            </a:r>
            <a:r>
              <a:rPr lang="zh-CN" altLang="en-US" sz="2400" b="1" smtClean="0">
                <a:latin typeface="楷体_GB2312" pitchFamily="49" charset="-122"/>
                <a:ea typeface="楷体_GB2312" pitchFamily="49" charset="-122"/>
              </a:rPr>
              <a:t>和胸腺嘧啶</a:t>
            </a:r>
            <a:r>
              <a:rPr lang="en-US" altLang="zh-CN" sz="2400" b="1" smtClean="0">
                <a:latin typeface="楷体_GB2312" pitchFamily="49" charset="-122"/>
                <a:ea typeface="楷体_GB2312" pitchFamily="49" charset="-122"/>
              </a:rPr>
              <a:t>(T)</a:t>
            </a:r>
            <a:r>
              <a:rPr lang="zh-CN" altLang="en-US" sz="2400" b="1" smtClean="0">
                <a:latin typeface="楷体_GB2312" pitchFamily="49" charset="-122"/>
                <a:ea typeface="楷体_GB2312" pitchFamily="49" charset="-122"/>
              </a:rPr>
              <a:t>的分子结构及体积大小均不同，单链</a:t>
            </a:r>
            <a:r>
              <a:rPr lang="en-US" altLang="zh-CN" sz="2400" b="1" smtClean="0">
                <a:latin typeface="楷体_GB2312" pitchFamily="49" charset="-122"/>
                <a:ea typeface="楷体_GB2312" pitchFamily="49" charset="-122"/>
              </a:rPr>
              <a:t>DNA(ssDNA)</a:t>
            </a:r>
            <a:r>
              <a:rPr lang="zh-CN" altLang="en-US" sz="2400" b="1" smtClean="0">
                <a:latin typeface="楷体_GB2312" pitchFamily="49" charset="-122"/>
                <a:ea typeface="楷体_GB2312" pitchFamily="49" charset="-122"/>
              </a:rPr>
              <a:t>在核酸外切酶的作用下被迅速逐一切割成脱氧核糖核苷酸分子，当单个碱基在电场驱使下通过纳米级的小孔时，不同碱基的化学性质差异导致穿越纳米孔时引起的电流的变化幅度不同，从而得到所测</a:t>
            </a:r>
            <a:r>
              <a:rPr lang="en-US" altLang="zh-CN" sz="2400" b="1" smtClean="0">
                <a:latin typeface="楷体_GB2312" pitchFamily="49" charset="-122"/>
                <a:ea typeface="楷体_GB2312" pitchFamily="49" charset="-122"/>
              </a:rPr>
              <a:t>DNA</a:t>
            </a:r>
            <a:r>
              <a:rPr lang="zh-CN" altLang="en-US" sz="2400" b="1" smtClean="0">
                <a:latin typeface="楷体_GB2312" pitchFamily="49" charset="-122"/>
                <a:ea typeface="楷体_GB2312" pitchFamily="49" charset="-122"/>
              </a:rPr>
              <a:t>的序列信息。</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64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88913"/>
            <a:ext cx="39338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7" descr="0?wx_fmt=gif&amp;tp=webp&amp;wxfrom=5&amp;wx_laz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213100"/>
            <a:ext cx="692467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64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0"/>
            <a:ext cx="741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47"/>
          <p:cNvGrpSpPr>
            <a:grpSpLocks/>
          </p:cNvGrpSpPr>
          <p:nvPr/>
        </p:nvGrpSpPr>
        <p:grpSpPr bwMode="auto">
          <a:xfrm>
            <a:off x="971550" y="857250"/>
            <a:ext cx="7445375" cy="4587875"/>
            <a:chOff x="960" y="298"/>
            <a:chExt cx="4690" cy="2890"/>
          </a:xfrm>
        </p:grpSpPr>
        <p:sp>
          <p:nvSpPr>
            <p:cNvPr id="11267" name="Rectangle 2"/>
            <p:cNvSpPr>
              <a:spLocks noChangeArrowheads="1"/>
            </p:cNvSpPr>
            <p:nvPr/>
          </p:nvSpPr>
          <p:spPr bwMode="auto">
            <a:xfrm>
              <a:off x="960" y="912"/>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68" name="Rectangle 3"/>
            <p:cNvSpPr>
              <a:spLocks noChangeArrowheads="1"/>
            </p:cNvSpPr>
            <p:nvPr/>
          </p:nvSpPr>
          <p:spPr bwMode="auto">
            <a:xfrm>
              <a:off x="1488" y="960"/>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69" name="Rectangle 4"/>
            <p:cNvSpPr>
              <a:spLocks noChangeArrowheads="1"/>
            </p:cNvSpPr>
            <p:nvPr/>
          </p:nvSpPr>
          <p:spPr bwMode="auto">
            <a:xfrm>
              <a:off x="4752" y="624"/>
              <a:ext cx="51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solidFill>
                    <a:schemeClr val="tx2"/>
                  </a:solidFill>
                  <a:latin typeface="Times New Roman" panose="02020603050405020304" pitchFamily="18" charset="0"/>
                </a:rPr>
                <a:t>OH</a:t>
              </a:r>
            </a:p>
          </p:txBody>
        </p:sp>
        <p:sp>
          <p:nvSpPr>
            <p:cNvPr id="11270" name="Rectangle 5"/>
            <p:cNvSpPr>
              <a:spLocks noChangeArrowheads="1"/>
            </p:cNvSpPr>
            <p:nvPr/>
          </p:nvSpPr>
          <p:spPr bwMode="auto">
            <a:xfrm>
              <a:off x="3969" y="298"/>
              <a:ext cx="10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latin typeface="Times New Roman" panose="02020603050405020304" pitchFamily="18" charset="0"/>
                </a:rPr>
                <a:t>dNTP</a:t>
              </a:r>
            </a:p>
          </p:txBody>
        </p:sp>
        <p:sp>
          <p:nvSpPr>
            <p:cNvPr id="11271" name="Rectangle 6"/>
            <p:cNvSpPr>
              <a:spLocks noChangeArrowheads="1"/>
            </p:cNvSpPr>
            <p:nvPr/>
          </p:nvSpPr>
          <p:spPr bwMode="auto">
            <a:xfrm>
              <a:off x="4368" y="1341"/>
              <a:ext cx="91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latin typeface="Times New Roman" panose="02020603050405020304" pitchFamily="18" charset="0"/>
                </a:rPr>
                <a:t>ddNTP</a:t>
              </a:r>
            </a:p>
          </p:txBody>
        </p:sp>
        <p:sp>
          <p:nvSpPr>
            <p:cNvPr id="11272" name="Rectangle 7"/>
            <p:cNvSpPr>
              <a:spLocks noChangeArrowheads="1"/>
            </p:cNvSpPr>
            <p:nvPr/>
          </p:nvSpPr>
          <p:spPr bwMode="auto">
            <a:xfrm>
              <a:off x="2160" y="960"/>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73" name="Rectangle 8"/>
            <p:cNvSpPr>
              <a:spLocks noChangeArrowheads="1"/>
            </p:cNvSpPr>
            <p:nvPr/>
          </p:nvSpPr>
          <p:spPr bwMode="auto">
            <a:xfrm>
              <a:off x="4176" y="672"/>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74" name="Line 9"/>
            <p:cNvSpPr>
              <a:spLocks noChangeShapeType="1"/>
            </p:cNvSpPr>
            <p:nvPr/>
          </p:nvSpPr>
          <p:spPr bwMode="auto">
            <a:xfrm>
              <a:off x="1296" y="1104"/>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75" name="Line 10"/>
            <p:cNvSpPr>
              <a:spLocks noChangeShapeType="1"/>
            </p:cNvSpPr>
            <p:nvPr/>
          </p:nvSpPr>
          <p:spPr bwMode="auto">
            <a:xfrm>
              <a:off x="1872" y="1104"/>
              <a:ext cx="288"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76" name="Line 11"/>
            <p:cNvSpPr>
              <a:spLocks noChangeShapeType="1"/>
            </p:cNvSpPr>
            <p:nvPr/>
          </p:nvSpPr>
          <p:spPr bwMode="auto">
            <a:xfrm>
              <a:off x="2544" y="1104"/>
              <a:ext cx="288"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77" name="Line 12"/>
            <p:cNvSpPr>
              <a:spLocks noChangeShapeType="1"/>
            </p:cNvSpPr>
            <p:nvPr/>
          </p:nvSpPr>
          <p:spPr bwMode="auto">
            <a:xfrm>
              <a:off x="4560" y="816"/>
              <a:ext cx="24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78" name="Rectangle 13"/>
            <p:cNvSpPr>
              <a:spLocks noChangeArrowheads="1"/>
            </p:cNvSpPr>
            <p:nvPr/>
          </p:nvSpPr>
          <p:spPr bwMode="auto">
            <a:xfrm>
              <a:off x="3648" y="624"/>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79" name="Line 14"/>
            <p:cNvSpPr>
              <a:spLocks noChangeShapeType="1"/>
            </p:cNvSpPr>
            <p:nvPr/>
          </p:nvSpPr>
          <p:spPr bwMode="auto">
            <a:xfrm>
              <a:off x="3984" y="816"/>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80" name="Rectangle 15"/>
            <p:cNvSpPr>
              <a:spLocks noChangeArrowheads="1"/>
            </p:cNvSpPr>
            <p:nvPr/>
          </p:nvSpPr>
          <p:spPr bwMode="auto">
            <a:xfrm>
              <a:off x="2784" y="912"/>
              <a:ext cx="51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solidFill>
                    <a:schemeClr val="tx2"/>
                  </a:solidFill>
                  <a:latin typeface="Times New Roman" panose="02020603050405020304" pitchFamily="18" charset="0"/>
                </a:rPr>
                <a:t>OH</a:t>
              </a:r>
            </a:p>
          </p:txBody>
        </p:sp>
        <p:sp>
          <p:nvSpPr>
            <p:cNvPr id="11281" name="Rectangle 16"/>
            <p:cNvSpPr>
              <a:spLocks noChangeArrowheads="1"/>
            </p:cNvSpPr>
            <p:nvPr/>
          </p:nvSpPr>
          <p:spPr bwMode="auto">
            <a:xfrm>
              <a:off x="3552" y="1920"/>
              <a:ext cx="51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solidFill>
                    <a:schemeClr val="tx2"/>
                  </a:solidFill>
                  <a:latin typeface="Times New Roman" panose="02020603050405020304" pitchFamily="18" charset="0"/>
                </a:rPr>
                <a:t>OH</a:t>
              </a:r>
            </a:p>
          </p:txBody>
        </p:sp>
        <p:sp>
          <p:nvSpPr>
            <p:cNvPr id="11282" name="Rectangle 17"/>
            <p:cNvSpPr>
              <a:spLocks noChangeArrowheads="1"/>
            </p:cNvSpPr>
            <p:nvPr/>
          </p:nvSpPr>
          <p:spPr bwMode="auto">
            <a:xfrm>
              <a:off x="4656" y="2448"/>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3" name="Rectangle 18"/>
            <p:cNvSpPr>
              <a:spLocks noChangeArrowheads="1"/>
            </p:cNvSpPr>
            <p:nvPr/>
          </p:nvSpPr>
          <p:spPr bwMode="auto">
            <a:xfrm>
              <a:off x="4608" y="1728"/>
              <a:ext cx="384" cy="288"/>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4" name="Rectangle 19"/>
            <p:cNvSpPr>
              <a:spLocks noChangeArrowheads="1"/>
            </p:cNvSpPr>
            <p:nvPr/>
          </p:nvSpPr>
          <p:spPr bwMode="auto">
            <a:xfrm>
              <a:off x="3744" y="2832"/>
              <a:ext cx="384" cy="288"/>
            </a:xfrm>
            <a:prstGeom prst="rect">
              <a:avLst/>
            </a:prstGeom>
            <a:solidFill>
              <a:schemeClr va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5" name="Rectangle 20"/>
            <p:cNvSpPr>
              <a:spLocks noChangeArrowheads="1"/>
            </p:cNvSpPr>
            <p:nvPr/>
          </p:nvSpPr>
          <p:spPr bwMode="auto">
            <a:xfrm>
              <a:off x="1536" y="2832"/>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6" name="Rectangle 21"/>
            <p:cNvSpPr>
              <a:spLocks noChangeArrowheads="1"/>
            </p:cNvSpPr>
            <p:nvPr/>
          </p:nvSpPr>
          <p:spPr bwMode="auto">
            <a:xfrm>
              <a:off x="2256" y="2832"/>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7" name="Rectangle 22"/>
            <p:cNvSpPr>
              <a:spLocks noChangeArrowheads="1"/>
            </p:cNvSpPr>
            <p:nvPr/>
          </p:nvSpPr>
          <p:spPr bwMode="auto">
            <a:xfrm>
              <a:off x="3024" y="2832"/>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8" name="Rectangle 23"/>
            <p:cNvSpPr>
              <a:spLocks noChangeArrowheads="1"/>
            </p:cNvSpPr>
            <p:nvPr/>
          </p:nvSpPr>
          <p:spPr bwMode="auto">
            <a:xfrm>
              <a:off x="1536" y="1968"/>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9" name="Rectangle 24"/>
            <p:cNvSpPr>
              <a:spLocks noChangeArrowheads="1"/>
            </p:cNvSpPr>
            <p:nvPr/>
          </p:nvSpPr>
          <p:spPr bwMode="auto">
            <a:xfrm>
              <a:off x="2256" y="1968"/>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90" name="Rectangle 25"/>
            <p:cNvSpPr>
              <a:spLocks noChangeArrowheads="1"/>
            </p:cNvSpPr>
            <p:nvPr/>
          </p:nvSpPr>
          <p:spPr bwMode="auto">
            <a:xfrm>
              <a:off x="2976" y="1968"/>
              <a:ext cx="384" cy="288"/>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91" name="Rectangle 26"/>
            <p:cNvSpPr>
              <a:spLocks noChangeArrowheads="1"/>
            </p:cNvSpPr>
            <p:nvPr/>
          </p:nvSpPr>
          <p:spPr bwMode="auto">
            <a:xfrm>
              <a:off x="4176" y="2400"/>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92" name="Rectangle 27"/>
            <p:cNvSpPr>
              <a:spLocks noChangeArrowheads="1"/>
            </p:cNvSpPr>
            <p:nvPr/>
          </p:nvSpPr>
          <p:spPr bwMode="auto">
            <a:xfrm>
              <a:off x="4128" y="1632"/>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93" name="Rectangle 28"/>
            <p:cNvSpPr>
              <a:spLocks noChangeArrowheads="1"/>
            </p:cNvSpPr>
            <p:nvPr/>
          </p:nvSpPr>
          <p:spPr bwMode="auto">
            <a:xfrm>
              <a:off x="1008" y="2784"/>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94" name="Rectangle 29"/>
            <p:cNvSpPr>
              <a:spLocks noChangeArrowheads="1"/>
            </p:cNvSpPr>
            <p:nvPr/>
          </p:nvSpPr>
          <p:spPr bwMode="auto">
            <a:xfrm>
              <a:off x="1008" y="1920"/>
              <a:ext cx="3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buClr>
                  <a:schemeClr val="tx2"/>
                </a:buClr>
                <a:buSzPct val="90000"/>
                <a:buFont typeface="Symbol" panose="05050102010706020507" pitchFamily="18" charset="2"/>
                <a:buNone/>
              </a:pPr>
              <a:r>
                <a:rPr kumimoji="1" lang="zh-CN" altLang="en-US" sz="3600" b="1">
                  <a:latin typeface="Times New Roman" panose="02020603050405020304" pitchFamily="18" charset="0"/>
                </a:rPr>
                <a:t> </a:t>
              </a:r>
              <a:r>
                <a:rPr kumimoji="1" lang="en-US" altLang="zh-CN" sz="3600" b="1">
                  <a:latin typeface="Times New Roman" panose="02020603050405020304" pitchFamily="18" charset="0"/>
                </a:rPr>
                <a:t>P</a:t>
              </a:r>
            </a:p>
          </p:txBody>
        </p:sp>
        <p:sp>
          <p:nvSpPr>
            <p:cNvPr id="11295" name="Line 30"/>
            <p:cNvSpPr>
              <a:spLocks noChangeShapeType="1"/>
            </p:cNvSpPr>
            <p:nvPr/>
          </p:nvSpPr>
          <p:spPr bwMode="auto">
            <a:xfrm>
              <a:off x="1344" y="211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96" name="Line 31"/>
            <p:cNvSpPr>
              <a:spLocks noChangeShapeType="1"/>
            </p:cNvSpPr>
            <p:nvPr/>
          </p:nvSpPr>
          <p:spPr bwMode="auto">
            <a:xfrm>
              <a:off x="1920" y="2112"/>
              <a:ext cx="33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97" name="Line 32"/>
            <p:cNvSpPr>
              <a:spLocks noChangeShapeType="1"/>
            </p:cNvSpPr>
            <p:nvPr/>
          </p:nvSpPr>
          <p:spPr bwMode="auto">
            <a:xfrm>
              <a:off x="2640" y="2112"/>
              <a:ext cx="33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98" name="Line 33"/>
            <p:cNvSpPr>
              <a:spLocks noChangeShapeType="1"/>
            </p:cNvSpPr>
            <p:nvPr/>
          </p:nvSpPr>
          <p:spPr bwMode="auto">
            <a:xfrm>
              <a:off x="3360" y="2112"/>
              <a:ext cx="24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299" name="Line 34"/>
            <p:cNvSpPr>
              <a:spLocks noChangeShapeType="1"/>
            </p:cNvSpPr>
            <p:nvPr/>
          </p:nvSpPr>
          <p:spPr bwMode="auto">
            <a:xfrm>
              <a:off x="1920" y="2976"/>
              <a:ext cx="33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0" name="Line 35"/>
            <p:cNvSpPr>
              <a:spLocks noChangeShapeType="1"/>
            </p:cNvSpPr>
            <p:nvPr/>
          </p:nvSpPr>
          <p:spPr bwMode="auto">
            <a:xfrm>
              <a:off x="2640" y="2976"/>
              <a:ext cx="384"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1" name="Line 36"/>
            <p:cNvSpPr>
              <a:spLocks noChangeShapeType="1"/>
            </p:cNvSpPr>
            <p:nvPr/>
          </p:nvSpPr>
          <p:spPr bwMode="auto">
            <a:xfrm>
              <a:off x="3408" y="2976"/>
              <a:ext cx="336"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2" name="Rectangle 37"/>
            <p:cNvSpPr>
              <a:spLocks noChangeArrowheads="1"/>
            </p:cNvSpPr>
            <p:nvPr/>
          </p:nvSpPr>
          <p:spPr bwMode="auto">
            <a:xfrm>
              <a:off x="5136" y="2448"/>
              <a:ext cx="51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ea typeface="宋体" panose="02010600030101010101" pitchFamily="2" charset="-122"/>
                </a:defRPr>
              </a:lvl9pPr>
            </a:lstStyle>
            <a:p>
              <a:pPr eaLnBrk="1" hangingPunct="1">
                <a:spcBef>
                  <a:spcPct val="0"/>
                </a:spcBef>
                <a:buClrTx/>
                <a:buSzTx/>
                <a:buFontTx/>
                <a:buNone/>
              </a:pPr>
              <a:r>
                <a:rPr kumimoji="1" lang="en-US" altLang="zh-CN" b="1">
                  <a:solidFill>
                    <a:schemeClr val="tx2"/>
                  </a:solidFill>
                  <a:latin typeface="Times New Roman" panose="02020603050405020304" pitchFamily="18" charset="0"/>
                </a:rPr>
                <a:t>OH</a:t>
              </a:r>
            </a:p>
          </p:txBody>
        </p:sp>
        <p:sp>
          <p:nvSpPr>
            <p:cNvPr id="11303" name="Line 38"/>
            <p:cNvSpPr>
              <a:spLocks noChangeShapeType="1"/>
            </p:cNvSpPr>
            <p:nvPr/>
          </p:nvSpPr>
          <p:spPr bwMode="auto">
            <a:xfrm>
              <a:off x="4464" y="1872"/>
              <a:ext cx="144"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4" name="Line 39"/>
            <p:cNvSpPr>
              <a:spLocks noChangeShapeType="1"/>
            </p:cNvSpPr>
            <p:nvPr/>
          </p:nvSpPr>
          <p:spPr bwMode="auto">
            <a:xfrm>
              <a:off x="4464" y="264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5" name="Line 40"/>
            <p:cNvSpPr>
              <a:spLocks noChangeShapeType="1"/>
            </p:cNvSpPr>
            <p:nvPr/>
          </p:nvSpPr>
          <p:spPr bwMode="auto">
            <a:xfrm>
              <a:off x="1344" y="2976"/>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6" name="Line 41"/>
            <p:cNvSpPr>
              <a:spLocks noChangeShapeType="1"/>
            </p:cNvSpPr>
            <p:nvPr/>
          </p:nvSpPr>
          <p:spPr bwMode="auto">
            <a:xfrm flipH="1">
              <a:off x="4080" y="2016"/>
              <a:ext cx="480" cy="96"/>
            </a:xfrm>
            <a:prstGeom prst="line">
              <a:avLst/>
            </a:prstGeom>
            <a:noFill/>
            <a:ln w="25400" cap="sq">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7" name="Line 42"/>
            <p:cNvSpPr>
              <a:spLocks noChangeShapeType="1"/>
            </p:cNvSpPr>
            <p:nvPr/>
          </p:nvSpPr>
          <p:spPr bwMode="auto">
            <a:xfrm flipH="1">
              <a:off x="4176" y="2784"/>
              <a:ext cx="528" cy="240"/>
            </a:xfrm>
            <a:prstGeom prst="line">
              <a:avLst/>
            </a:prstGeom>
            <a:noFill/>
            <a:ln w="25400" cap="sq">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8" name="Line 43"/>
            <p:cNvSpPr>
              <a:spLocks noChangeShapeType="1"/>
            </p:cNvSpPr>
            <p:nvPr/>
          </p:nvSpPr>
          <p:spPr bwMode="auto">
            <a:xfrm flipH="1">
              <a:off x="3360" y="960"/>
              <a:ext cx="768" cy="144"/>
            </a:xfrm>
            <a:prstGeom prst="line">
              <a:avLst/>
            </a:prstGeom>
            <a:noFill/>
            <a:ln w="25400" cap="sq">
              <a:solidFill>
                <a:schemeClr val="tx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09" name="Line 44"/>
            <p:cNvSpPr>
              <a:spLocks noChangeShapeType="1"/>
            </p:cNvSpPr>
            <p:nvPr/>
          </p:nvSpPr>
          <p:spPr bwMode="auto">
            <a:xfrm>
              <a:off x="5040" y="2640"/>
              <a:ext cx="144"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10" name="Line 45"/>
            <p:cNvSpPr>
              <a:spLocks noChangeShapeType="1"/>
            </p:cNvSpPr>
            <p:nvPr/>
          </p:nvSpPr>
          <p:spPr bwMode="auto">
            <a:xfrm>
              <a:off x="4320" y="2784"/>
              <a:ext cx="336" cy="192"/>
            </a:xfrm>
            <a:prstGeom prst="line">
              <a:avLst/>
            </a:prstGeom>
            <a:noFill/>
            <a:ln w="254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311" name="Line 46"/>
            <p:cNvSpPr>
              <a:spLocks noChangeShapeType="1"/>
            </p:cNvSpPr>
            <p:nvPr/>
          </p:nvSpPr>
          <p:spPr bwMode="auto">
            <a:xfrm flipH="1">
              <a:off x="4368" y="2688"/>
              <a:ext cx="192" cy="384"/>
            </a:xfrm>
            <a:prstGeom prst="line">
              <a:avLst/>
            </a:prstGeom>
            <a:noFill/>
            <a:ln w="254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640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98425"/>
            <a:ext cx="511333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descr="640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998788"/>
            <a:ext cx="5113337"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1823cef93ae1b8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96975"/>
            <a:ext cx="619283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0"/>
            <a:ext cx="656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225"/>
            <a:ext cx="80645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body" idx="1"/>
          </p:nvPr>
        </p:nvSpPr>
        <p:spPr>
          <a:xfrm>
            <a:off x="1270000" y="1524000"/>
            <a:ext cx="6959600" cy="4762500"/>
          </a:xfrm>
          <a:extLst>
            <a:ext uri="{91240B29-F687-4F45-9708-019B960494DF}">
              <a14:hiddenLine xmlns:a14="http://schemas.microsoft.com/office/drawing/2010/main" w="12700">
                <a:solidFill>
                  <a:schemeClr val="tx1"/>
                </a:solidFill>
                <a:miter lim="800000"/>
                <a:headEnd/>
                <a:tailEnd/>
              </a14:hiddenLine>
            </a:ext>
          </a:extLst>
        </p:spPr>
        <p:txBody>
          <a:bodyPr lIns="85716" tIns="41271" rIns="85716" bIns="41271"/>
          <a:lstStyle/>
          <a:p>
            <a:pPr marL="315913" indent="-315913" defTabSz="846138" eaLnBrk="1" hangingPunct="1">
              <a:lnSpc>
                <a:spcPct val="90000"/>
              </a:lnSpc>
              <a:buClr>
                <a:srgbClr val="FAFD00"/>
              </a:buClr>
              <a:buSzPct val="135000"/>
              <a:defRPr/>
            </a:pPr>
            <a:r>
              <a:rPr lang="zh-CN" altLang="en-US" sz="2900" b="1" smtClean="0">
                <a:latin typeface="楷体_GB2312" pitchFamily="49" charset="-122"/>
                <a:ea typeface="楷体_GB2312" pitchFamily="49" charset="-122"/>
              </a:rPr>
              <a:t>基因组项目 </a:t>
            </a:r>
            <a:r>
              <a:rPr lang="en-US" altLang="zh-CN" sz="2900" b="1" smtClean="0">
                <a:latin typeface="楷体_GB2312" pitchFamily="49" charset="-122"/>
                <a:ea typeface="楷体_GB2312" pitchFamily="49" charset="-122"/>
              </a:rPr>
              <a:t>(</a:t>
            </a:r>
            <a:r>
              <a:rPr lang="zh-CN" altLang="en-US" sz="2900" b="1" smtClean="0">
                <a:latin typeface="楷体_GB2312" pitchFamily="49" charset="-122"/>
                <a:ea typeface="楷体_GB2312" pitchFamily="49" charset="-122"/>
              </a:rPr>
              <a:t>全程测序</a:t>
            </a:r>
            <a:r>
              <a:rPr lang="en-US" altLang="zh-CN" sz="2900" b="1" smtClean="0">
                <a:latin typeface="楷体_GB2312" pitchFamily="49" charset="-122"/>
                <a:ea typeface="楷体_GB2312" pitchFamily="49" charset="-122"/>
              </a:rPr>
              <a:t>)</a:t>
            </a:r>
          </a:p>
          <a:p>
            <a:pPr marL="685800" lvl="1" indent="-255588" defTabSz="846138" eaLnBrk="1" hangingPunct="1">
              <a:lnSpc>
                <a:spcPct val="90000"/>
              </a:lnSpc>
              <a:buClr>
                <a:srgbClr val="FAFD00"/>
              </a:buClr>
              <a:buSzPct val="135000"/>
              <a:buFont typeface="Wingdings" panose="05000000000000000000" pitchFamily="2" charset="2"/>
              <a:buNone/>
              <a:defRPr/>
            </a:pPr>
            <a:r>
              <a:rPr lang="zh-CN" altLang="en-US" sz="1800" b="1" smtClean="0">
                <a:latin typeface="楷体_GB2312" pitchFamily="49" charset="-122"/>
                <a:ea typeface="楷体_GB2312" pitchFamily="49" charset="-122"/>
              </a:rPr>
              <a:t>人，鼠，酵母，病原微生物，水稻，玉米等</a:t>
            </a:r>
            <a:endParaRPr lang="zh-CN" altLang="en-US" sz="2000" b="1" smtClean="0">
              <a:latin typeface="楷体_GB2312" pitchFamily="49" charset="-122"/>
              <a:ea typeface="楷体_GB2312" pitchFamily="49" charset="-122"/>
            </a:endParaRPr>
          </a:p>
          <a:p>
            <a:pPr marL="315913" indent="-315913" defTabSz="846138" eaLnBrk="1" hangingPunct="1">
              <a:lnSpc>
                <a:spcPct val="90000"/>
              </a:lnSpc>
              <a:buClr>
                <a:srgbClr val="FAFD00"/>
              </a:buClr>
              <a:buSzPct val="135000"/>
              <a:defRPr/>
            </a:pPr>
            <a:r>
              <a:rPr lang="en-US" altLang="zh-CN" sz="2900" b="1" smtClean="0">
                <a:latin typeface="楷体_GB2312" pitchFamily="49" charset="-122"/>
                <a:ea typeface="楷体_GB2312" pitchFamily="49" charset="-122"/>
              </a:rPr>
              <a:t>cDNA </a:t>
            </a:r>
            <a:r>
              <a:rPr lang="zh-CN" altLang="en-US" sz="2900" b="1" smtClean="0">
                <a:latin typeface="楷体_GB2312" pitchFamily="49" charset="-122"/>
                <a:ea typeface="楷体_GB2312" pitchFamily="49" charset="-122"/>
              </a:rPr>
              <a:t>测序 </a:t>
            </a:r>
            <a:r>
              <a:rPr lang="en-US" altLang="zh-CN" sz="2900" b="1" smtClean="0">
                <a:latin typeface="楷体_GB2312" pitchFamily="49" charset="-122"/>
                <a:ea typeface="楷体_GB2312" pitchFamily="49" charset="-122"/>
              </a:rPr>
              <a:t>(EST </a:t>
            </a:r>
            <a:r>
              <a:rPr lang="zh-CN" altLang="en-US" sz="2900" b="1" smtClean="0">
                <a:latin typeface="楷体_GB2312" pitchFamily="49" charset="-122"/>
                <a:ea typeface="楷体_GB2312" pitchFamily="49" charset="-122"/>
              </a:rPr>
              <a:t>或全长测序</a:t>
            </a:r>
            <a:r>
              <a:rPr lang="en-US" altLang="zh-CN" sz="2900" b="1" smtClean="0">
                <a:latin typeface="楷体_GB2312" pitchFamily="49" charset="-122"/>
                <a:ea typeface="楷体_GB2312" pitchFamily="49" charset="-122"/>
              </a:rPr>
              <a:t>)</a:t>
            </a:r>
            <a:r>
              <a:rPr lang="en-US" altLang="zh-CN" sz="3100" b="1" smtClean="0">
                <a:latin typeface="楷体_GB2312" pitchFamily="49" charset="-122"/>
                <a:ea typeface="楷体_GB2312" pitchFamily="49" charset="-122"/>
              </a:rPr>
              <a:t>   </a:t>
            </a:r>
          </a:p>
          <a:p>
            <a:pPr marL="315913" indent="-315913" defTabSz="846138" eaLnBrk="1" hangingPunct="1">
              <a:lnSpc>
                <a:spcPct val="90000"/>
              </a:lnSpc>
              <a:buClr>
                <a:srgbClr val="FAFD00"/>
              </a:buClr>
              <a:buSzPct val="135000"/>
              <a:defRPr/>
            </a:pPr>
            <a:r>
              <a:rPr lang="zh-CN" altLang="en-US" sz="2900" b="1" smtClean="0">
                <a:latin typeface="楷体_GB2312" pitchFamily="49" charset="-122"/>
                <a:ea typeface="楷体_GB2312" pitchFamily="49" charset="-122"/>
              </a:rPr>
              <a:t>比较测序或杂合子测序 </a:t>
            </a:r>
            <a:endParaRPr lang="zh-CN" altLang="en-US" sz="3100" b="1" smtClean="0">
              <a:latin typeface="楷体_GB2312" pitchFamily="49" charset="-122"/>
              <a:ea typeface="楷体_GB2312" pitchFamily="49" charset="-122"/>
            </a:endParaRPr>
          </a:p>
          <a:p>
            <a:pPr marL="685800" lvl="1" indent="-255588" defTabSz="846138" eaLnBrk="1" hangingPunct="1">
              <a:lnSpc>
                <a:spcPct val="90000"/>
              </a:lnSpc>
              <a:buClr>
                <a:srgbClr val="FFFF00"/>
              </a:buClr>
              <a:buSzTx/>
              <a:defRPr/>
            </a:pPr>
            <a:r>
              <a:rPr lang="zh-CN" altLang="en-US" sz="1800" b="1" smtClean="0">
                <a:latin typeface="楷体_GB2312" pitchFamily="49" charset="-122"/>
                <a:ea typeface="楷体_GB2312" pitchFamily="49" charset="-122"/>
              </a:rPr>
              <a:t>单核苷酸多态性（</a:t>
            </a:r>
            <a:r>
              <a:rPr lang="en-US" altLang="zh-CN" sz="1800" b="1" smtClean="0">
                <a:latin typeface="楷体_GB2312" pitchFamily="49" charset="-122"/>
                <a:ea typeface="楷体_GB2312" pitchFamily="49" charset="-122"/>
              </a:rPr>
              <a:t>SNP</a:t>
            </a:r>
            <a:r>
              <a:rPr lang="zh-CN" altLang="en-US" sz="1800" b="1" smtClean="0">
                <a:latin typeface="楷体_GB2312" pitchFamily="49" charset="-122"/>
                <a:ea typeface="楷体_GB2312" pitchFamily="49" charset="-122"/>
              </a:rPr>
              <a:t>）的发现与验证</a:t>
            </a:r>
          </a:p>
          <a:p>
            <a:pPr marL="685800" lvl="1" indent="-255588" defTabSz="846138" eaLnBrk="1" hangingPunct="1">
              <a:lnSpc>
                <a:spcPct val="90000"/>
              </a:lnSpc>
              <a:buClr>
                <a:srgbClr val="FFFF00"/>
              </a:buClr>
              <a:buSzTx/>
              <a:defRPr/>
            </a:pPr>
            <a:r>
              <a:rPr lang="zh-CN" altLang="en-US" sz="1800" b="1" smtClean="0">
                <a:latin typeface="楷体_GB2312" pitchFamily="49" charset="-122"/>
                <a:ea typeface="楷体_GB2312" pitchFamily="49" charset="-122"/>
              </a:rPr>
              <a:t> 突变检测</a:t>
            </a:r>
          </a:p>
          <a:p>
            <a:pPr marL="685800" lvl="1" indent="-255588" defTabSz="846138" eaLnBrk="1" hangingPunct="1">
              <a:lnSpc>
                <a:spcPct val="90000"/>
              </a:lnSpc>
              <a:buClr>
                <a:srgbClr val="FFFF00"/>
              </a:buClr>
              <a:buSzTx/>
              <a:defRPr/>
            </a:pPr>
            <a:r>
              <a:rPr lang="en-US" altLang="zh-CN" sz="1700" b="1" smtClean="0">
                <a:latin typeface="楷体_GB2312" pitchFamily="49" charset="-122"/>
                <a:ea typeface="楷体_GB2312" pitchFamily="49" charset="-122"/>
              </a:rPr>
              <a:t>BRCA, MSH2/MLH1, p53</a:t>
            </a:r>
            <a:endParaRPr lang="en-US" altLang="zh-CN" b="1" smtClean="0">
              <a:latin typeface="楷体_GB2312" pitchFamily="49" charset="-122"/>
              <a:ea typeface="楷体_GB2312" pitchFamily="49" charset="-122"/>
            </a:endParaRPr>
          </a:p>
          <a:p>
            <a:pPr marL="315913" indent="-315913" defTabSz="846138" eaLnBrk="1" hangingPunct="1">
              <a:lnSpc>
                <a:spcPct val="90000"/>
              </a:lnSpc>
              <a:buClr>
                <a:srgbClr val="FFFF00"/>
              </a:buClr>
              <a:buSzPct val="130000"/>
              <a:defRPr/>
            </a:pPr>
            <a:r>
              <a:rPr lang="zh-CN" altLang="en-US" sz="2900" b="1" smtClean="0">
                <a:latin typeface="楷体_GB2312" pitchFamily="49" charset="-122"/>
                <a:ea typeface="楷体_GB2312" pitchFamily="49" charset="-122"/>
              </a:rPr>
              <a:t>依据于测序的分型试剂盒</a:t>
            </a:r>
            <a:endParaRPr lang="zh-CN" altLang="en-US" sz="2600" b="1" smtClean="0">
              <a:latin typeface="楷体_GB2312" pitchFamily="49" charset="-122"/>
              <a:ea typeface="楷体_GB2312" pitchFamily="49" charset="-122"/>
            </a:endParaRPr>
          </a:p>
          <a:p>
            <a:pPr marL="685800" lvl="1" indent="-255588" defTabSz="846138" eaLnBrk="1" hangingPunct="1">
              <a:lnSpc>
                <a:spcPct val="90000"/>
              </a:lnSpc>
              <a:buClr>
                <a:srgbClr val="FFFF00"/>
              </a:buClr>
              <a:buSzPct val="130000"/>
              <a:defRPr/>
            </a:pPr>
            <a:r>
              <a:rPr lang="zh-CN" altLang="en-US" sz="1800" b="1" smtClean="0">
                <a:latin typeface="楷体_GB2312" pitchFamily="49" charset="-122"/>
                <a:ea typeface="楷体_GB2312" pitchFamily="49" charset="-122"/>
              </a:rPr>
              <a:t>应用于器官移植等的</a:t>
            </a:r>
            <a:r>
              <a:rPr lang="en-US" altLang="zh-CN" sz="1800" b="1" smtClean="0">
                <a:latin typeface="楷体_GB2312" pitchFamily="49" charset="-122"/>
                <a:ea typeface="楷体_GB2312" pitchFamily="49" charset="-122"/>
              </a:rPr>
              <a:t>HLA </a:t>
            </a:r>
            <a:r>
              <a:rPr lang="zh-CN" altLang="en-US" sz="1800" b="1" smtClean="0">
                <a:latin typeface="楷体_GB2312" pitchFamily="49" charset="-122"/>
                <a:ea typeface="楷体_GB2312" pitchFamily="49" charset="-122"/>
              </a:rPr>
              <a:t>配型试剂盒</a:t>
            </a:r>
          </a:p>
          <a:p>
            <a:pPr marL="685800" lvl="1" indent="-255588" defTabSz="846138" eaLnBrk="1" hangingPunct="1">
              <a:lnSpc>
                <a:spcPct val="90000"/>
              </a:lnSpc>
              <a:buClr>
                <a:srgbClr val="FFFF00"/>
              </a:buClr>
              <a:buSzPct val="130000"/>
              <a:defRPr/>
            </a:pPr>
            <a:r>
              <a:rPr lang="zh-CN" altLang="en-US" sz="1800" b="1" smtClean="0">
                <a:latin typeface="楷体_GB2312" pitchFamily="49" charset="-122"/>
                <a:ea typeface="楷体_GB2312" pitchFamily="49" charset="-122"/>
              </a:rPr>
              <a:t>应用于法医的线粒体测序</a:t>
            </a:r>
          </a:p>
          <a:p>
            <a:pPr marL="685800" lvl="1" indent="-255588" defTabSz="846138" eaLnBrk="1" hangingPunct="1">
              <a:lnSpc>
                <a:spcPct val="90000"/>
              </a:lnSpc>
              <a:buClr>
                <a:srgbClr val="FFFF00"/>
              </a:buClr>
              <a:buSzPct val="130000"/>
              <a:defRPr/>
            </a:pPr>
            <a:r>
              <a:rPr lang="zh-CN" altLang="en-US" sz="1800" b="1" smtClean="0">
                <a:latin typeface="楷体_GB2312" pitchFamily="49" charset="-122"/>
                <a:ea typeface="楷体_GB2312" pitchFamily="49" charset="-122"/>
              </a:rPr>
              <a:t>指导临床治疗的</a:t>
            </a:r>
            <a:r>
              <a:rPr lang="en-US" altLang="zh-CN" sz="1800" b="1" smtClean="0">
                <a:latin typeface="楷体_GB2312" pitchFamily="49" charset="-122"/>
                <a:ea typeface="楷体_GB2312" pitchFamily="49" charset="-122"/>
              </a:rPr>
              <a:t>HIV</a:t>
            </a:r>
            <a:r>
              <a:rPr lang="zh-CN" altLang="en-US" sz="1800" b="1" smtClean="0">
                <a:latin typeface="楷体_GB2312" pitchFamily="49" charset="-122"/>
                <a:ea typeface="楷体_GB2312" pitchFamily="49" charset="-122"/>
              </a:rPr>
              <a:t>基因型检测试剂盒</a:t>
            </a:r>
          </a:p>
          <a:p>
            <a:pPr marL="685800" lvl="1" indent="-255588" defTabSz="846138" eaLnBrk="1" hangingPunct="1">
              <a:lnSpc>
                <a:spcPct val="90000"/>
              </a:lnSpc>
              <a:buClr>
                <a:srgbClr val="FFFF00"/>
              </a:buClr>
              <a:buSzPct val="130000"/>
              <a:defRPr/>
            </a:pPr>
            <a:r>
              <a:rPr lang="zh-CN" altLang="en-US" sz="1800" b="1" smtClean="0">
                <a:latin typeface="楷体_GB2312" pitchFamily="49" charset="-122"/>
                <a:ea typeface="楷体_GB2312" pitchFamily="49" charset="-122"/>
              </a:rPr>
              <a:t>针对</a:t>
            </a:r>
            <a:r>
              <a:rPr lang="en-US" altLang="zh-CN" sz="1800" b="1" smtClean="0">
                <a:latin typeface="楷体_GB2312" pitchFamily="49" charset="-122"/>
                <a:ea typeface="楷体_GB2312" pitchFamily="49" charset="-122"/>
              </a:rPr>
              <a:t>16S rRNA </a:t>
            </a:r>
            <a:r>
              <a:rPr lang="zh-CN" altLang="en-US" sz="1800" b="1" smtClean="0">
                <a:latin typeface="楷体_GB2312" pitchFamily="49" charset="-122"/>
                <a:ea typeface="楷体_GB2312" pitchFamily="49" charset="-122"/>
              </a:rPr>
              <a:t>的细菌鉴定试剂盒 </a:t>
            </a:r>
          </a:p>
          <a:p>
            <a:pPr marL="685800" lvl="1" indent="-255588" defTabSz="846138" eaLnBrk="1" hangingPunct="1">
              <a:lnSpc>
                <a:spcPct val="90000"/>
              </a:lnSpc>
              <a:buClr>
                <a:srgbClr val="FFFF00"/>
              </a:buClr>
              <a:buSzPct val="130000"/>
              <a:defRPr/>
            </a:pPr>
            <a:r>
              <a:rPr lang="zh-CN" altLang="en-US" sz="1800" b="1" smtClean="0">
                <a:latin typeface="楷体_GB2312" pitchFamily="49" charset="-122"/>
                <a:ea typeface="楷体_GB2312" pitchFamily="49" charset="-122"/>
              </a:rPr>
              <a:t>针对</a:t>
            </a:r>
            <a:r>
              <a:rPr lang="en-US" altLang="zh-CN" sz="1800" b="1" smtClean="0">
                <a:latin typeface="楷体_GB2312" pitchFamily="49" charset="-122"/>
                <a:ea typeface="楷体_GB2312" pitchFamily="49" charset="-122"/>
              </a:rPr>
              <a:t>D2 rDNA </a:t>
            </a:r>
            <a:r>
              <a:rPr lang="zh-CN" altLang="en-US" sz="1800" b="1" smtClean="0">
                <a:latin typeface="楷体_GB2312" pitchFamily="49" charset="-122"/>
                <a:ea typeface="楷体_GB2312" pitchFamily="49" charset="-122"/>
              </a:rPr>
              <a:t>的真菌鉴定试剂盒</a:t>
            </a:r>
            <a:r>
              <a:rPr lang="zh-CN" altLang="en-US" sz="2100" b="1" smtClean="0">
                <a:latin typeface="楷体_GB2312" pitchFamily="49" charset="-122"/>
                <a:ea typeface="楷体_GB2312" pitchFamily="49" charset="-122"/>
              </a:rPr>
              <a:t> </a:t>
            </a:r>
          </a:p>
        </p:txBody>
      </p:sp>
      <p:sp>
        <p:nvSpPr>
          <p:cNvPr id="59395" name="Rectangle 3"/>
          <p:cNvSpPr>
            <a:spLocks noGrp="1" noChangeArrowheads="1"/>
          </p:cNvSpPr>
          <p:nvPr>
            <p:ph type="title"/>
          </p:nvPr>
        </p:nvSpPr>
        <p:spPr>
          <a:xfrm>
            <a:off x="1371600" y="381000"/>
            <a:ext cx="6103938" cy="1181100"/>
          </a:xfrm>
          <a:noFill/>
          <a:extLst>
            <a:ext uri="{91240B29-F687-4F45-9708-019B960494DF}">
              <a14:hiddenLine xmlns:a14="http://schemas.microsoft.com/office/drawing/2010/main" w="12700">
                <a:solidFill>
                  <a:schemeClr val="tx1"/>
                </a:solidFill>
                <a:miter lim="800000"/>
                <a:headEnd/>
                <a:tailEnd/>
              </a14:hiddenLine>
            </a:ext>
          </a:extLst>
        </p:spPr>
        <p:txBody>
          <a:bodyPr lIns="87303" tIns="44445" rIns="87303" bIns="44445"/>
          <a:lstStyle/>
          <a:p>
            <a:pPr eaLnBrk="1" hangingPunct="1"/>
            <a:r>
              <a:rPr lang="en-US" altLang="zh-CN" smtClean="0">
                <a:solidFill>
                  <a:schemeClr val="tx1"/>
                </a:solidFill>
                <a:effectLst/>
                <a:latin typeface="楷体_GB2312" pitchFamily="49" charset="-122"/>
                <a:ea typeface="楷体_GB2312" pitchFamily="49" charset="-122"/>
              </a:rPr>
              <a:t>DNA </a:t>
            </a:r>
            <a:r>
              <a:rPr lang="zh-CN" altLang="en-US" smtClean="0">
                <a:solidFill>
                  <a:schemeClr val="tx1"/>
                </a:solidFill>
                <a:effectLst/>
                <a:latin typeface="楷体_GB2312" pitchFamily="49" charset="-122"/>
                <a:ea typeface="楷体_GB2312" pitchFamily="49" charset="-122"/>
              </a:rPr>
              <a:t>测序技术的应用</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295400" y="990600"/>
            <a:ext cx="7467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34950" indent="-234950">
              <a:defRPr>
                <a:solidFill>
                  <a:schemeClr val="tx1"/>
                </a:solidFill>
                <a:latin typeface="Garamond" panose="02020404030301010803" pitchFamily="18" charset="0"/>
                <a:ea typeface="宋体" panose="02010600030101010101" pitchFamily="2" charset="-122"/>
              </a:defRPr>
            </a:lvl1pPr>
            <a:lvl2pPr marL="584200" indent="-234950">
              <a:defRPr>
                <a:solidFill>
                  <a:schemeClr val="tx1"/>
                </a:solidFill>
                <a:latin typeface="Garamond" panose="02020404030301010803" pitchFamily="18" charset="0"/>
                <a:ea typeface="宋体" panose="02010600030101010101" pitchFamily="2" charset="-122"/>
              </a:defRPr>
            </a:lvl2pPr>
            <a:lvl3pPr marL="933450" indent="-234950">
              <a:defRPr>
                <a:solidFill>
                  <a:schemeClr val="tx1"/>
                </a:solidFill>
                <a:latin typeface="Garamond" panose="02020404030301010803" pitchFamily="18" charset="0"/>
                <a:ea typeface="宋体" panose="02010600030101010101" pitchFamily="2" charset="-122"/>
              </a:defRPr>
            </a:lvl3pPr>
            <a:lvl4pPr marL="1282700" indent="-234950">
              <a:defRPr>
                <a:solidFill>
                  <a:schemeClr val="tx1"/>
                </a:solidFill>
                <a:latin typeface="Garamond" panose="02020404030301010803" pitchFamily="18" charset="0"/>
                <a:ea typeface="宋体" panose="02010600030101010101" pitchFamily="2" charset="-122"/>
              </a:defRPr>
            </a:lvl4pPr>
            <a:lvl5pPr marL="2057400" indent="-228600">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eaLnBrk="1" hangingPunct="1">
              <a:spcBef>
                <a:spcPct val="20000"/>
              </a:spcBef>
              <a:buClr>
                <a:schemeClr val="tx2"/>
              </a:buClr>
              <a:buSzPct val="90000"/>
              <a:buFont typeface="Symbol" panose="05050102010706020507" pitchFamily="18" charset="2"/>
              <a:buChar char="¨"/>
            </a:pPr>
            <a:r>
              <a:rPr kumimoji="1" lang="zh-CN" altLang="en-US" sz="20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HLA Typing:  </a:t>
            </a:r>
            <a:r>
              <a:rPr kumimoji="1" lang="zh-CN" altLang="zh-CN" sz="2200" b="1">
                <a:latin typeface="楷体_GB2312" pitchFamily="49" charset="-122"/>
                <a:ea typeface="楷体_GB2312" pitchFamily="49" charset="-122"/>
              </a:rPr>
              <a:t>用于器官移植，脐血库和骨髓移植</a:t>
            </a:r>
            <a:endParaRPr kumimoji="1" lang="zh-CN" altLang="en-US" sz="2200" b="1">
              <a:latin typeface="楷体_GB2312" pitchFamily="49" charset="-122"/>
              <a:ea typeface="楷体_GB2312" pitchFamily="49" charset="-122"/>
            </a:endParaRP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HIV Typing:  </a:t>
            </a:r>
            <a:r>
              <a:rPr kumimoji="1" lang="zh-CN" altLang="en-US" sz="2200" b="1">
                <a:latin typeface="楷体_GB2312" pitchFamily="49" charset="-122"/>
                <a:ea typeface="楷体_GB2312" pitchFamily="49" charset="-122"/>
              </a:rPr>
              <a:t>用于判断指导临床鸡尾酒疗法用药 </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Microseq ID</a:t>
            </a:r>
            <a:r>
              <a:rPr kumimoji="1" lang="zh-CN" altLang="en-US" sz="2200" b="1">
                <a:latin typeface="楷体_GB2312" pitchFamily="49" charset="-122"/>
                <a:ea typeface="楷体_GB2312" pitchFamily="49" charset="-122"/>
              </a:rPr>
              <a:t>：细菌鉴定，</a:t>
            </a:r>
            <a:r>
              <a:rPr kumimoji="1" lang="en-US" altLang="zh-CN" sz="2200" b="1">
                <a:latin typeface="楷体_GB2312" pitchFamily="49" charset="-122"/>
                <a:ea typeface="楷体_GB2312" pitchFamily="49" charset="-122"/>
              </a:rPr>
              <a:t>1000</a:t>
            </a:r>
            <a:r>
              <a:rPr kumimoji="1" lang="zh-CN" altLang="en-US" sz="2200" b="1">
                <a:latin typeface="楷体_GB2312" pitchFamily="49" charset="-122"/>
                <a:ea typeface="楷体_GB2312" pitchFamily="49" charset="-122"/>
              </a:rPr>
              <a:t>多种细菌鉴定</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Fungal ID</a:t>
            </a:r>
            <a:r>
              <a:rPr kumimoji="1" lang="zh-CN" altLang="en-US" sz="2200" b="1">
                <a:latin typeface="楷体_GB2312" pitchFamily="49" charset="-122"/>
                <a:ea typeface="楷体_GB2312" pitchFamily="49" charset="-122"/>
              </a:rPr>
              <a:t>：  霉菌鉴定，</a:t>
            </a:r>
            <a:r>
              <a:rPr kumimoji="1" lang="en-US" altLang="zh-CN" sz="2200" b="1">
                <a:latin typeface="楷体_GB2312" pitchFamily="49" charset="-122"/>
                <a:ea typeface="楷体_GB2312" pitchFamily="49" charset="-122"/>
              </a:rPr>
              <a:t>800</a:t>
            </a:r>
            <a:r>
              <a:rPr kumimoji="1" lang="zh-CN" altLang="en-US" sz="2200" b="1">
                <a:latin typeface="楷体_GB2312" pitchFamily="49" charset="-122"/>
                <a:ea typeface="楷体_GB2312" pitchFamily="49" charset="-122"/>
              </a:rPr>
              <a:t>多种霉菌鉴定     </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Fragile X</a:t>
            </a:r>
            <a:r>
              <a:rPr kumimoji="1" lang="zh-CN" altLang="en-US" sz="2200" b="1">
                <a:latin typeface="楷体_GB2312" pitchFamily="49" charset="-122"/>
                <a:ea typeface="楷体_GB2312" pitchFamily="49" charset="-122"/>
              </a:rPr>
              <a:t>：  遗传病检测</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Human Identification</a:t>
            </a:r>
            <a:r>
              <a:rPr kumimoji="1" lang="zh-CN" altLang="en-US" sz="2200" b="1">
                <a:latin typeface="楷体_GB2312" pitchFamily="49" charset="-122"/>
                <a:ea typeface="楷体_GB2312" pitchFamily="49" charset="-122"/>
              </a:rPr>
              <a:t>：亲子鉴定，法医鉴定</a:t>
            </a:r>
            <a:r>
              <a:rPr kumimoji="1" lang="en-US" altLang="zh-CN" sz="2200" b="1">
                <a:latin typeface="楷体_GB2312" pitchFamily="49" charset="-122"/>
                <a:ea typeface="楷体_GB2312" pitchFamily="49" charset="-122"/>
              </a:rPr>
              <a:t>,</a:t>
            </a:r>
            <a:r>
              <a:rPr kumimoji="1" lang="zh-CN" altLang="en-US" sz="2200" b="1">
                <a:latin typeface="楷体_GB2312" pitchFamily="49" charset="-122"/>
                <a:ea typeface="楷体_GB2312" pitchFamily="49" charset="-122"/>
              </a:rPr>
              <a:t>刑事破案。</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en-US" sz="2200" b="1">
                <a:latin typeface="楷体_GB2312" pitchFamily="49" charset="-122"/>
                <a:ea typeface="楷体_GB2312" pitchFamily="49" charset="-122"/>
              </a:rPr>
              <a:t> </a:t>
            </a:r>
            <a:r>
              <a:rPr kumimoji="1" lang="en-US" altLang="en-US" sz="2200" b="1">
                <a:latin typeface="楷体_GB2312" pitchFamily="49" charset="-122"/>
                <a:ea typeface="楷体_GB2312" pitchFamily="49" charset="-122"/>
              </a:rPr>
              <a:t>SNP</a:t>
            </a:r>
            <a:r>
              <a:rPr kumimoji="1" lang="zh-CN" altLang="en-US" sz="2200" b="1">
                <a:latin typeface="楷体_GB2312" pitchFamily="49" charset="-122"/>
                <a:ea typeface="楷体_GB2312" pitchFamily="49" charset="-122"/>
              </a:rPr>
              <a:t>检测：个体化用药</a:t>
            </a:r>
            <a:r>
              <a:rPr kumimoji="1" lang="en-US" altLang="zh-CN" sz="2200" b="1">
                <a:latin typeface="楷体_GB2312" pitchFamily="49" charset="-122"/>
                <a:ea typeface="楷体_GB2312" pitchFamily="49" charset="-122"/>
              </a:rPr>
              <a:t>/</a:t>
            </a:r>
            <a:r>
              <a:rPr kumimoji="1" lang="zh-CN" altLang="en-US" sz="2200" b="1">
                <a:latin typeface="楷体_GB2312" pitchFamily="49" charset="-122"/>
                <a:ea typeface="楷体_GB2312" pitchFamily="49" charset="-122"/>
              </a:rPr>
              <a:t>疾病诊断</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Linkage Mapping Set</a:t>
            </a:r>
            <a:r>
              <a:rPr kumimoji="1" lang="zh-CN" altLang="en-US" sz="2200" b="1">
                <a:latin typeface="楷体_GB2312" pitchFamily="49" charset="-122"/>
                <a:ea typeface="楷体_GB2312" pitchFamily="49" charset="-122"/>
              </a:rPr>
              <a:t>：疾病基因定位分析</a:t>
            </a:r>
          </a:p>
          <a:p>
            <a:pPr eaLnBrk="1" hangingPunct="1">
              <a:lnSpc>
                <a:spcPct val="115000"/>
              </a:lnSpc>
              <a:spcBef>
                <a:spcPct val="20000"/>
              </a:spcBef>
              <a:buClr>
                <a:schemeClr val="tx2"/>
              </a:buClr>
              <a:buSzPct val="90000"/>
              <a:buFont typeface="Symbol" panose="05050102010706020507" pitchFamily="18" charset="2"/>
              <a:buChar char="¨"/>
            </a:pPr>
            <a:r>
              <a:rPr kumimoji="1" lang="zh-CN" altLang="zh-CN" sz="2200" b="1">
                <a:latin typeface="楷体_GB2312" pitchFamily="49" charset="-122"/>
                <a:ea typeface="楷体_GB2312" pitchFamily="49" charset="-122"/>
              </a:rPr>
              <a:t> </a:t>
            </a:r>
            <a:r>
              <a:rPr kumimoji="1" lang="en-US" altLang="zh-CN" sz="2200" b="1">
                <a:latin typeface="楷体_GB2312" pitchFamily="49" charset="-122"/>
                <a:ea typeface="楷体_GB2312" pitchFamily="49" charset="-122"/>
              </a:rPr>
              <a:t>AFLP</a:t>
            </a:r>
            <a:r>
              <a:rPr kumimoji="1" lang="zh-CN" altLang="en-US" sz="2200" b="1">
                <a:latin typeface="楷体_GB2312" pitchFamily="49" charset="-122"/>
                <a:ea typeface="楷体_GB2312" pitchFamily="49" charset="-122"/>
              </a:rPr>
              <a:t>：动植物育种，性状相关基因克隆，品种鉴定</a:t>
            </a:r>
            <a:endParaRPr kumimoji="1" lang="zh-CN" altLang="zh-CN" sz="2000" b="1">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12863"/>
            <a:ext cx="9144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矩形 4"/>
          <p:cNvSpPr>
            <a:spLocks noChangeArrowheads="1"/>
          </p:cNvSpPr>
          <p:nvPr/>
        </p:nvSpPr>
        <p:spPr bwMode="auto">
          <a:xfrm>
            <a:off x="611188" y="404813"/>
            <a:ext cx="2236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ea typeface="宋体" panose="02010600030101010101" pitchFamily="2" charset="-122"/>
              </a:defRPr>
            </a:lvl1pPr>
            <a:lvl2pPr marL="742950" indent="-285750">
              <a:defRPr>
                <a:solidFill>
                  <a:schemeClr val="tx1"/>
                </a:solidFill>
                <a:latin typeface="Garamond" panose="02020404030301010803" pitchFamily="18" charset="0"/>
                <a:ea typeface="宋体" panose="02010600030101010101" pitchFamily="2" charset="-122"/>
              </a:defRPr>
            </a:lvl2pPr>
            <a:lvl3pPr marL="1143000" indent="-228600">
              <a:defRPr>
                <a:solidFill>
                  <a:schemeClr val="tx1"/>
                </a:solidFill>
                <a:latin typeface="Garamond" panose="02020404030301010803" pitchFamily="18" charset="0"/>
                <a:ea typeface="宋体" panose="02010600030101010101" pitchFamily="2" charset="-122"/>
              </a:defRPr>
            </a:lvl3pPr>
            <a:lvl4pPr marL="1600200" indent="-228600">
              <a:defRPr>
                <a:solidFill>
                  <a:schemeClr val="tx1"/>
                </a:solidFill>
                <a:latin typeface="Garamond" panose="02020404030301010803" pitchFamily="18" charset="0"/>
                <a:ea typeface="宋体" panose="02010600030101010101" pitchFamily="2" charset="-122"/>
              </a:defRPr>
            </a:lvl4pPr>
            <a:lvl5pPr marL="2057400" indent="-228600">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r>
              <a:rPr lang="zh-CN" altLang="en-US" sz="4000" b="1">
                <a:latin typeface="楷体" panose="02010609060101010101" pitchFamily="49" charset="-122"/>
                <a:ea typeface="楷体" panose="02010609060101010101" pitchFamily="49" charset="-122"/>
              </a:rPr>
              <a:t>细菌鉴定</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p:txBody>
          <a:bodyPr/>
          <a:lstStyle/>
          <a:p>
            <a:pPr eaLnBrk="1" hangingPunct="1"/>
            <a:r>
              <a:rPr lang="en-US" altLang="zh-CN" sz="10900" smtClean="0">
                <a:solidFill>
                  <a:schemeClr val="tx1"/>
                </a:solidFill>
                <a:effectLst/>
              </a:rPr>
              <a:t>THE  END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685800" y="1219200"/>
            <a:ext cx="7924800" cy="4857750"/>
          </a:xfrm>
        </p:spPr>
        <p:txBody>
          <a:bodyPr/>
          <a:lstStyle/>
          <a:p>
            <a:pPr algn="just" eaLnBrk="1" hangingPunct="1">
              <a:lnSpc>
                <a:spcPct val="120000"/>
              </a:lnSpc>
            </a:pPr>
            <a:r>
              <a:rPr lang="zh-CN" altLang="en-US" sz="2800" b="1" smtClean="0">
                <a:effectLst/>
                <a:latin typeface="楷体_GB2312" pitchFamily="49" charset="-122"/>
                <a:ea typeface="楷体_GB2312" pitchFamily="49" charset="-122"/>
              </a:rPr>
              <a:t>在</a:t>
            </a:r>
            <a:r>
              <a:rPr lang="en-US" altLang="zh-CN" sz="2800" b="1" smtClean="0">
                <a:effectLst/>
                <a:latin typeface="楷体_GB2312" pitchFamily="49" charset="-122"/>
                <a:ea typeface="楷体_GB2312" pitchFamily="49" charset="-122"/>
              </a:rPr>
              <a:t>4</a:t>
            </a:r>
            <a:r>
              <a:rPr lang="zh-CN" altLang="en-US" sz="2800" b="1" smtClean="0">
                <a:effectLst/>
                <a:latin typeface="楷体_GB2312" pitchFamily="49" charset="-122"/>
                <a:ea typeface="楷体_GB2312" pitchFamily="49" charset="-122"/>
              </a:rPr>
              <a:t>组相互独立的测序反应体系中，分别加入四种不同</a:t>
            </a:r>
            <a:r>
              <a:rPr lang="en-US" altLang="zh-CN" sz="2800" b="1" smtClean="0">
                <a:effectLst/>
                <a:latin typeface="楷体_GB2312" pitchFamily="49" charset="-122"/>
                <a:ea typeface="楷体_GB2312" pitchFamily="49" charset="-122"/>
              </a:rPr>
              <a:t>ddNTP</a:t>
            </a:r>
            <a:r>
              <a:rPr lang="zh-CN" altLang="en-US" sz="2800" b="1" smtClean="0">
                <a:effectLst/>
                <a:latin typeface="楷体_GB2312" pitchFamily="49" charset="-122"/>
                <a:ea typeface="楷体_GB2312" pitchFamily="49" charset="-122"/>
              </a:rPr>
              <a:t>，其余成分相同。调整每个测序反应中</a:t>
            </a:r>
            <a:r>
              <a:rPr lang="en-US" altLang="zh-CN" sz="2800" b="1" smtClean="0">
                <a:effectLst/>
                <a:latin typeface="楷体_GB2312" pitchFamily="49" charset="-122"/>
                <a:ea typeface="楷体_GB2312" pitchFamily="49" charset="-122"/>
              </a:rPr>
              <a:t>dNTP</a:t>
            </a:r>
            <a:r>
              <a:rPr lang="zh-CN" altLang="en-US" sz="2800" b="1" smtClean="0">
                <a:effectLst/>
                <a:latin typeface="楷体_GB2312" pitchFamily="49" charset="-122"/>
                <a:ea typeface="楷体_GB2312" pitchFamily="49" charset="-122"/>
              </a:rPr>
              <a:t>与</a:t>
            </a:r>
            <a:r>
              <a:rPr lang="en-US" altLang="zh-CN" sz="2800" b="1" smtClean="0">
                <a:effectLst/>
                <a:latin typeface="楷体_GB2312" pitchFamily="49" charset="-122"/>
                <a:ea typeface="楷体_GB2312" pitchFamily="49" charset="-122"/>
              </a:rPr>
              <a:t>ddNTP</a:t>
            </a:r>
            <a:r>
              <a:rPr lang="zh-CN" altLang="en-US" sz="2800" b="1" smtClean="0">
                <a:effectLst/>
                <a:latin typeface="楷体_GB2312" pitchFamily="49" charset="-122"/>
                <a:ea typeface="楷体_GB2312" pitchFamily="49" charset="-122"/>
              </a:rPr>
              <a:t>的比例，使引物的延伸在对应于待测模板</a:t>
            </a:r>
            <a:r>
              <a:rPr lang="en-US" altLang="zh-CN" sz="2800" b="1" smtClean="0">
                <a:effectLst/>
                <a:latin typeface="楷体_GB2312" pitchFamily="49" charset="-122"/>
                <a:ea typeface="楷体_GB2312" pitchFamily="49" charset="-122"/>
              </a:rPr>
              <a:t>DNA</a:t>
            </a:r>
            <a:r>
              <a:rPr lang="zh-CN" altLang="en-US" sz="2800" b="1" smtClean="0">
                <a:effectLst/>
                <a:latin typeface="楷体_GB2312" pitchFamily="49" charset="-122"/>
                <a:ea typeface="楷体_GB2312" pitchFamily="49" charset="-122"/>
              </a:rPr>
              <a:t>每个可能掺入的位置都有可能发生终止。</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5|1|0.2|0.2|0.1|0.2|0.1|0.1"/>
</p:tagLst>
</file>

<file path=ppt/tags/tag2.xml><?xml version="1.0" encoding="utf-8"?>
<p:tagLst xmlns:a="http://schemas.openxmlformats.org/drawingml/2006/main" xmlns:r="http://schemas.openxmlformats.org/officeDocument/2006/relationships" xmlns:p="http://schemas.openxmlformats.org/presentationml/2006/main">
  <p:tag name="TIMING" val="|0.4|0.6|0.4"/>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29.7"/>
</p:tagLst>
</file>

<file path=ppt/tags/tag5.xml><?xml version="1.0" encoding="utf-8"?>
<p:tagLst xmlns:a="http://schemas.openxmlformats.org/drawingml/2006/main" xmlns:r="http://schemas.openxmlformats.org/officeDocument/2006/relationships" xmlns:p="http://schemas.openxmlformats.org/presentationml/2006/main">
  <p:tag name="TIMING" val="|12.9|5.3"/>
</p:tagLst>
</file>

<file path=ppt/tags/tag6.xml><?xml version="1.0" encoding="utf-8"?>
<p:tagLst xmlns:a="http://schemas.openxmlformats.org/drawingml/2006/main" xmlns:r="http://schemas.openxmlformats.org/officeDocument/2006/relationships" xmlns:p="http://schemas.openxmlformats.org/presentationml/2006/main">
  <p:tag name="TIMING" val="|22.5"/>
</p:tagLst>
</file>

<file path=ppt/tags/tag7.xml><?xml version="1.0" encoding="utf-8"?>
<p:tagLst xmlns:a="http://schemas.openxmlformats.org/drawingml/2006/main" xmlns:r="http://schemas.openxmlformats.org/officeDocument/2006/relationships" xmlns:p="http://schemas.openxmlformats.org/presentationml/2006/main">
  <p:tag name="TIMING" val="|23.3"/>
</p:tagLst>
</file>

<file path=ppt/tags/tag8.xml><?xml version="1.0" encoding="utf-8"?>
<p:tagLst xmlns:a="http://schemas.openxmlformats.org/drawingml/2006/main" xmlns:r="http://schemas.openxmlformats.org/officeDocument/2006/relationships" xmlns:p="http://schemas.openxmlformats.org/presentationml/2006/main">
  <p:tag name="TIMING" val="|33.6|0.5|0.2|0.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llumina_Template_2013samples">
  <a:themeElements>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2376</TotalTime>
  <Words>5522</Words>
  <Application>Microsoft Office PowerPoint</Application>
  <PresentationFormat>全屏显示(4:3)</PresentationFormat>
  <Paragraphs>632</Paragraphs>
  <Slides>87</Slides>
  <Notes>22</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1</vt:i4>
      </vt:variant>
      <vt:variant>
        <vt:lpstr>幻灯片标题</vt:lpstr>
      </vt:variant>
      <vt:variant>
        <vt:i4>87</vt:i4>
      </vt:variant>
    </vt:vector>
  </HeadingPairs>
  <TitlesOfParts>
    <vt:vector size="101" baseType="lpstr">
      <vt:lpstr>HelveticaNeueLT Std</vt:lpstr>
      <vt:lpstr>等线</vt:lpstr>
      <vt:lpstr>楷体</vt:lpstr>
      <vt:lpstr>楷体_GB2312</vt:lpstr>
      <vt:lpstr>宋体</vt:lpstr>
      <vt:lpstr>Arial</vt:lpstr>
      <vt:lpstr>Garamond</vt:lpstr>
      <vt:lpstr>Symbol</vt:lpstr>
      <vt:lpstr>Times New Roman</vt:lpstr>
      <vt:lpstr>Verdana</vt:lpstr>
      <vt:lpstr>Wingdings</vt:lpstr>
      <vt:lpstr>Stream</vt:lpstr>
      <vt:lpstr>2_Illumina_Template_2013samples</vt:lpstr>
      <vt:lpstr>Photo Editor Photo</vt:lpstr>
      <vt:lpstr>核酸测序技术</vt:lpstr>
      <vt:lpstr>PowerPoint 演示文稿</vt:lpstr>
      <vt:lpstr>PowerPoint 演示文稿</vt:lpstr>
      <vt:lpstr>测序技术</vt:lpstr>
      <vt:lpstr> 一代测序：Sanger法</vt:lpstr>
      <vt:lpstr>一、基本原理 </vt:lpstr>
      <vt:lpstr>PowerPoint 演示文稿</vt:lpstr>
      <vt:lpstr>PowerPoint 演示文稿</vt:lpstr>
      <vt:lpstr>PowerPoint 演示文稿</vt:lpstr>
      <vt:lpstr>PowerPoint 演示文稿</vt:lpstr>
      <vt:lpstr>PowerPoint 演示文稿</vt:lpstr>
      <vt:lpstr>二、测序反应体系的组成</vt:lpstr>
      <vt:lpstr>PowerPoint 演示文稿</vt:lpstr>
      <vt:lpstr>PowerPoint 演示文稿</vt:lpstr>
      <vt:lpstr>（三）DNA聚合酶 </vt:lpstr>
      <vt:lpstr>PowerPoint 演示文稿</vt:lpstr>
      <vt:lpstr>PowerPoint 演示文稿</vt:lpstr>
      <vt:lpstr>PowerPoint 演示文稿</vt:lpstr>
      <vt:lpstr>三、Sanger双脱氧链终止法的特点</vt:lpstr>
      <vt:lpstr>四、毛细管电泳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五、DNA自动化测序</vt:lpstr>
      <vt:lpstr>PowerPoint 演示文稿</vt:lpstr>
      <vt:lpstr>PowerPoint 演示文稿</vt:lpstr>
      <vt:lpstr>测序仪原理</vt:lpstr>
      <vt:lpstr>2.循环测序</vt:lpstr>
      <vt:lpstr>3.电泳与结果分析 </vt:lpstr>
      <vt:lpstr>PowerPoint 演示文稿</vt:lpstr>
      <vt:lpstr>二代测序技术</vt:lpstr>
      <vt:lpstr>Illumina Sequencing Workflow</vt:lpstr>
      <vt:lpstr>PowerPoint 演示文稿</vt:lpstr>
      <vt:lpstr>Illumina Sequencing Workflow</vt:lpstr>
      <vt:lpstr>PowerPoint 演示文稿</vt:lpstr>
      <vt:lpstr>Illumina Sequencing Workflow</vt:lpstr>
      <vt:lpstr>What is a Flow Cell?</vt:lpstr>
      <vt:lpstr>簇生成</vt:lpstr>
      <vt:lpstr>Hybridize Fragment &amp; Extend</vt:lpstr>
      <vt:lpstr>Denature Double-Stranded DNA</vt:lpstr>
      <vt:lpstr>PowerPoint 演示文稿</vt:lpstr>
      <vt:lpstr>Bridge Amplification</vt:lpstr>
      <vt:lpstr>Bridge Amplification</vt:lpstr>
      <vt:lpstr>Denature Double-Stranded Bridge</vt:lpstr>
      <vt:lpstr>Bridge Amplification</vt:lpstr>
      <vt:lpstr>Bridge Amplification</vt:lpstr>
      <vt:lpstr>Linearization</vt:lpstr>
      <vt:lpstr>Reverse Strand Cleavage </vt:lpstr>
      <vt:lpstr>Blocking</vt:lpstr>
      <vt:lpstr>Read 1 Primer Hybridization</vt:lpstr>
      <vt:lpstr>Illumina Sequencing Workflow</vt:lpstr>
      <vt:lpstr>Sequencing By Synthesis </vt:lpstr>
      <vt:lpstr>PowerPoint 演示文稿</vt:lpstr>
      <vt:lpstr>Clusters  DNA簇</vt:lpstr>
      <vt:lpstr>照相读取序列</vt:lpstr>
      <vt:lpstr>Four Channel SBS Chemistry: GA, HiSeq, MiSeq 四通道SBS</vt:lpstr>
      <vt:lpstr>Paired End Sequencing</vt:lpstr>
      <vt:lpstr>PowerPoint 演示文稿</vt:lpstr>
      <vt:lpstr>Paired End Sequencing双末端测序</vt:lpstr>
      <vt:lpstr>Paired End Sequencing</vt:lpstr>
      <vt:lpstr>Paired End Sequencing</vt:lpstr>
      <vt:lpstr>Paired End Sequencing</vt:lpstr>
      <vt:lpstr>Paired End Sequencing</vt:lpstr>
      <vt:lpstr>Sequencing By Synthesis 2nd Read  </vt:lpstr>
      <vt:lpstr>Illumina Sequencing Workflow</vt:lpstr>
      <vt:lpstr>Data Analysis Overview</vt:lpstr>
      <vt:lpstr>Primary and Secondary Analysis Overview</vt:lpstr>
      <vt:lpstr>基因组测序</vt:lpstr>
      <vt:lpstr>PowerPoint 演示文稿</vt:lpstr>
      <vt:lpstr>外显子组测序</vt:lpstr>
      <vt:lpstr>转录组测序 </vt:lpstr>
      <vt:lpstr>PowerPoint 演示文稿</vt:lpstr>
      <vt:lpstr>三代纳米孔测序技术</vt:lpstr>
      <vt:lpstr>PowerPoint 演示文稿</vt:lpstr>
      <vt:lpstr>PowerPoint 演示文稿</vt:lpstr>
      <vt:lpstr>PowerPoint 演示文稿</vt:lpstr>
      <vt:lpstr>PowerPoint 演示文稿</vt:lpstr>
      <vt:lpstr>PowerPoint 演示文稿</vt:lpstr>
      <vt:lpstr>PowerPoint 演示文稿</vt:lpstr>
      <vt:lpstr>DNA 测序技术的应用</vt:lpstr>
      <vt:lpstr>PowerPoint 演示文稿</vt:lpstr>
      <vt:lpstr>PowerPoint 演示文稿</vt:lpstr>
      <vt:lpstr>THE  END</vt:lpstr>
    </vt:vector>
  </TitlesOfParts>
  <Company>rsb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cupfu</dc:creator>
  <cp:lastModifiedBy>Administrator</cp:lastModifiedBy>
  <cp:revision>99</cp:revision>
  <cp:lastPrinted>1601-01-01T00:00:00Z</cp:lastPrinted>
  <dcterms:created xsi:type="dcterms:W3CDTF">2003-01-10T05:26:17Z</dcterms:created>
  <dcterms:modified xsi:type="dcterms:W3CDTF">2020-12-29T07:57:08Z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