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81" r:id="rId21"/>
    <p:sldId id="282" r:id="rId22"/>
    <p:sldId id="283" r:id="rId23"/>
    <p:sldId id="275" r:id="rId24"/>
    <p:sldId id="276" r:id="rId25"/>
    <p:sldId id="277" r:id="rId26"/>
    <p:sldId id="27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EDA45380-7D98-41AC-BE39-3B33AA8F27D2}" type="datetimeFigureOut">
              <a:rPr lang="zh-CN" altLang="en-US" smtClean="0"/>
              <a:t>2020/9/21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200262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A45380-7D98-41AC-BE39-3B33AA8F27D2}" type="datetimeFigureOut">
              <a:rPr lang="zh-CN" altLang="en-US" smtClean="0"/>
              <a:t>2020/9/21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338944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A45380-7D98-41AC-BE39-3B33AA8F27D2}" type="datetimeFigureOut">
              <a:rPr lang="zh-CN" altLang="en-US" smtClean="0"/>
              <a:t>2020/9/21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10598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5638763-FBF2-406E-AB05-72D1783E1F02}" type="slidenum">
              <a:rPr lang="en-US" altLang="zh-CN"/>
              <a:pPr>
                <a:defRPr/>
              </a:pPr>
              <a:t>‹#›</a:t>
            </a:fld>
            <a:endParaRPr lang="en-US" altLang="zh-CN"/>
          </a:p>
        </p:txBody>
      </p:sp>
    </p:spTree>
    <p:extLst>
      <p:ext uri="{BB962C8B-B14F-4D97-AF65-F5344CB8AC3E}">
        <p14:creationId xmlns:p14="http://schemas.microsoft.com/office/powerpoint/2010/main" val="1705528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9446AF3-1D04-42C2-B7E8-7065782F5EB8}" type="slidenum">
              <a:rPr lang="en-US" altLang="zh-CN"/>
              <a:pPr>
                <a:defRPr/>
              </a:pPr>
              <a:t>‹#›</a:t>
            </a:fld>
            <a:endParaRPr lang="en-US" altLang="zh-CN"/>
          </a:p>
        </p:txBody>
      </p:sp>
    </p:spTree>
    <p:extLst>
      <p:ext uri="{BB962C8B-B14F-4D97-AF65-F5344CB8AC3E}">
        <p14:creationId xmlns:p14="http://schemas.microsoft.com/office/powerpoint/2010/main" val="4196894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02BD11C-3C43-4A36-A113-5F8496E2E07B}" type="slidenum">
              <a:rPr lang="en-US" altLang="zh-CN"/>
              <a:pPr>
                <a:defRPr/>
              </a:pPr>
              <a:t>‹#›</a:t>
            </a:fld>
            <a:endParaRPr lang="en-US" altLang="zh-CN"/>
          </a:p>
        </p:txBody>
      </p:sp>
    </p:spTree>
    <p:extLst>
      <p:ext uri="{BB962C8B-B14F-4D97-AF65-F5344CB8AC3E}">
        <p14:creationId xmlns:p14="http://schemas.microsoft.com/office/powerpoint/2010/main" val="3292053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5B771A4-5197-477C-941A-CB254501AF3B}" type="slidenum">
              <a:rPr lang="en-US" altLang="zh-CN"/>
              <a:pPr>
                <a:defRPr/>
              </a:pPr>
              <a:t>‹#›</a:t>
            </a:fld>
            <a:endParaRPr lang="en-US" altLang="zh-CN"/>
          </a:p>
        </p:txBody>
      </p:sp>
    </p:spTree>
    <p:extLst>
      <p:ext uri="{BB962C8B-B14F-4D97-AF65-F5344CB8AC3E}">
        <p14:creationId xmlns:p14="http://schemas.microsoft.com/office/powerpoint/2010/main" val="4275711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7AB025BC-87FC-4B8B-B9F8-D2D281D53E87}" type="slidenum">
              <a:rPr lang="en-US" altLang="zh-CN"/>
              <a:pPr>
                <a:defRPr/>
              </a:pPr>
              <a:t>‹#›</a:t>
            </a:fld>
            <a:endParaRPr lang="en-US" altLang="zh-CN"/>
          </a:p>
        </p:txBody>
      </p:sp>
    </p:spTree>
    <p:extLst>
      <p:ext uri="{BB962C8B-B14F-4D97-AF65-F5344CB8AC3E}">
        <p14:creationId xmlns:p14="http://schemas.microsoft.com/office/powerpoint/2010/main" val="338511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9A2AC619-30EE-429C-BAA3-C4645AF28B34}" type="slidenum">
              <a:rPr lang="en-US" altLang="zh-CN"/>
              <a:pPr>
                <a:defRPr/>
              </a:pPr>
              <a:t>‹#›</a:t>
            </a:fld>
            <a:endParaRPr lang="en-US" altLang="zh-CN"/>
          </a:p>
        </p:txBody>
      </p:sp>
    </p:spTree>
    <p:extLst>
      <p:ext uri="{BB962C8B-B14F-4D97-AF65-F5344CB8AC3E}">
        <p14:creationId xmlns:p14="http://schemas.microsoft.com/office/powerpoint/2010/main" val="3842563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1C64AAA4-2952-4391-8C2E-71778B3E732E}" type="slidenum">
              <a:rPr lang="en-US" altLang="zh-CN"/>
              <a:pPr>
                <a:defRPr/>
              </a:pPr>
              <a:t>‹#›</a:t>
            </a:fld>
            <a:endParaRPr lang="en-US" altLang="zh-CN"/>
          </a:p>
        </p:txBody>
      </p:sp>
    </p:spTree>
    <p:extLst>
      <p:ext uri="{BB962C8B-B14F-4D97-AF65-F5344CB8AC3E}">
        <p14:creationId xmlns:p14="http://schemas.microsoft.com/office/powerpoint/2010/main" val="1934060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0A55A7A-E97E-4EF2-86B5-9B5A2D387053}" type="slidenum">
              <a:rPr lang="en-US" altLang="zh-CN"/>
              <a:pPr>
                <a:defRPr/>
              </a:pPr>
              <a:t>‹#›</a:t>
            </a:fld>
            <a:endParaRPr lang="en-US" altLang="zh-CN"/>
          </a:p>
        </p:txBody>
      </p:sp>
    </p:spTree>
    <p:extLst>
      <p:ext uri="{BB962C8B-B14F-4D97-AF65-F5344CB8AC3E}">
        <p14:creationId xmlns:p14="http://schemas.microsoft.com/office/powerpoint/2010/main" val="213432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A45380-7D98-41AC-BE39-3B33AA8F27D2}" type="datetimeFigureOut">
              <a:rPr lang="zh-CN" altLang="en-US" smtClean="0"/>
              <a:t>2020/9/21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423243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EBA1D09-9B62-44E3-8409-DEA163FABD0A}" type="slidenum">
              <a:rPr lang="en-US" altLang="zh-CN"/>
              <a:pPr>
                <a:defRPr/>
              </a:pPr>
              <a:t>‹#›</a:t>
            </a:fld>
            <a:endParaRPr lang="en-US" altLang="zh-CN"/>
          </a:p>
        </p:txBody>
      </p:sp>
    </p:spTree>
    <p:extLst>
      <p:ext uri="{BB962C8B-B14F-4D97-AF65-F5344CB8AC3E}">
        <p14:creationId xmlns:p14="http://schemas.microsoft.com/office/powerpoint/2010/main" val="2433867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CA678AE-9AC6-4875-AD53-9F9939A4B41F}" type="slidenum">
              <a:rPr lang="en-US" altLang="zh-CN"/>
              <a:pPr>
                <a:defRPr/>
              </a:pPr>
              <a:t>‹#›</a:t>
            </a:fld>
            <a:endParaRPr lang="en-US" altLang="zh-CN"/>
          </a:p>
        </p:txBody>
      </p:sp>
    </p:spTree>
    <p:extLst>
      <p:ext uri="{BB962C8B-B14F-4D97-AF65-F5344CB8AC3E}">
        <p14:creationId xmlns:p14="http://schemas.microsoft.com/office/powerpoint/2010/main" val="2965796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A3050E3-F2B7-4887-AC74-FBA7CFCB4D15}" type="slidenum">
              <a:rPr lang="en-US" altLang="zh-CN"/>
              <a:pPr>
                <a:defRPr/>
              </a:pPr>
              <a:t>‹#›</a:t>
            </a:fld>
            <a:endParaRPr lang="en-US" altLang="zh-CN"/>
          </a:p>
        </p:txBody>
      </p:sp>
    </p:spTree>
    <p:extLst>
      <p:ext uri="{BB962C8B-B14F-4D97-AF65-F5344CB8AC3E}">
        <p14:creationId xmlns:p14="http://schemas.microsoft.com/office/powerpoint/2010/main" val="100147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EDA45380-7D98-41AC-BE39-3B33AA8F27D2}" type="datetimeFigureOut">
              <a:rPr lang="zh-CN" altLang="en-US" smtClean="0"/>
              <a:t>2020/9/21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366494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DA45380-7D98-41AC-BE39-3B33AA8F27D2}" type="datetimeFigureOut">
              <a:rPr lang="zh-CN" altLang="en-US" smtClean="0"/>
              <a:t>2020/9/21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180246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DA45380-7D98-41AC-BE39-3B33AA8F27D2}" type="datetimeFigureOut">
              <a:rPr lang="zh-CN" altLang="en-US" smtClean="0"/>
              <a:t>2020/9/21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188704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DA45380-7D98-41AC-BE39-3B33AA8F27D2}" type="datetimeFigureOut">
              <a:rPr lang="zh-CN" altLang="en-US" smtClean="0"/>
              <a:t>2020/9/21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291334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DA45380-7D98-41AC-BE39-3B33AA8F27D2}" type="datetimeFigureOut">
              <a:rPr lang="zh-CN" altLang="en-US" smtClean="0"/>
              <a:t>2020/9/21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65838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EDA45380-7D98-41AC-BE39-3B33AA8F27D2}" type="datetimeFigureOut">
              <a:rPr lang="zh-CN" altLang="en-US" smtClean="0"/>
              <a:t>2020/9/21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232542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EDA45380-7D98-41AC-BE39-3B33AA8F27D2}" type="datetimeFigureOut">
              <a:rPr lang="zh-CN" altLang="en-US" smtClean="0"/>
              <a:t>2020/9/21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143743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45380-7D98-41AC-BE39-3B33AA8F27D2}" type="datetimeFigureOut">
              <a:rPr lang="zh-CN" altLang="en-US" smtClean="0"/>
              <a:t>2020/9/21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C9DB4-F311-4960-AB0D-64EC8F465D14}" type="slidenum">
              <a:rPr lang="zh-CN" altLang="en-US" smtClean="0"/>
              <a:t>‹#›</a:t>
            </a:fld>
            <a:endParaRPr lang="zh-CN" altLang="en-US"/>
          </a:p>
        </p:txBody>
      </p:sp>
    </p:spTree>
    <p:extLst>
      <p:ext uri="{BB962C8B-B14F-4D97-AF65-F5344CB8AC3E}">
        <p14:creationId xmlns:p14="http://schemas.microsoft.com/office/powerpoint/2010/main" val="1090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891E69F-B7AA-4D6B-AD7D-7F44E88A991A}" type="slidenum">
              <a:rPr lang="en-US" altLang="zh-CN"/>
              <a:pPr>
                <a:defRPr/>
              </a:pPr>
              <a:t>‹#›</a:t>
            </a:fld>
            <a:endParaRPr lang="en-US" altLang="zh-CN"/>
          </a:p>
        </p:txBody>
      </p:sp>
    </p:spTree>
    <p:extLst>
      <p:ext uri="{BB962C8B-B14F-4D97-AF65-F5344CB8AC3E}">
        <p14:creationId xmlns:p14="http://schemas.microsoft.com/office/powerpoint/2010/main" val="1438534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smtClean="0">
                <a:latin typeface="华文中宋" panose="02010600040101010101" pitchFamily="2" charset="-122"/>
                <a:ea typeface="华文中宋" panose="02010600040101010101" pitchFamily="2" charset="-122"/>
              </a:rPr>
              <a:t>荧光原位杂交技术</a:t>
            </a:r>
            <a:r>
              <a:rPr lang="en-US" altLang="zh-CN" b="1" dirty="0" smtClean="0">
                <a:latin typeface="华文中宋" panose="02010600040101010101" pitchFamily="2" charset="-122"/>
                <a:ea typeface="华文中宋" panose="02010600040101010101" pitchFamily="2" charset="-122"/>
              </a:rPr>
              <a:t>(FISH)</a:t>
            </a:r>
            <a:endParaRPr lang="zh-CN" altLang="en-US" b="1" dirty="0">
              <a:latin typeface="华文中宋" panose="02010600040101010101" pitchFamily="2" charset="-122"/>
              <a:ea typeface="华文中宋" panose="02010600040101010101" pitchFamily="2" charset="-122"/>
            </a:endParaRPr>
          </a:p>
        </p:txBody>
      </p:sp>
      <p:sp>
        <p:nvSpPr>
          <p:cNvPr id="3" name="副标题 2"/>
          <p:cNvSpPr>
            <a:spLocks noGrp="1"/>
          </p:cNvSpPr>
          <p:nvPr>
            <p:ph type="subTitle" idx="1"/>
          </p:nvPr>
        </p:nvSpPr>
        <p:spPr>
          <a:xfrm>
            <a:off x="1524000" y="3826482"/>
            <a:ext cx="9144000" cy="1655762"/>
          </a:xfrm>
        </p:spPr>
        <p:txBody>
          <a:bodyPr>
            <a:normAutofit/>
          </a:bodyPr>
          <a:lstStyle/>
          <a:p>
            <a:r>
              <a:rPr lang="zh-CN" altLang="en-US" sz="3200" b="1" dirty="0" smtClean="0">
                <a:latin typeface="华文中宋" panose="02010600040101010101" pitchFamily="2" charset="-122"/>
                <a:ea typeface="华文中宋" panose="02010600040101010101" pitchFamily="2" charset="-122"/>
              </a:rPr>
              <a:t>宋艳斌</a:t>
            </a:r>
            <a:endParaRPr lang="zh-CN" altLang="en-US" sz="32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734469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476251"/>
            <a:ext cx="8135938"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02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578" y="188913"/>
            <a:ext cx="5941523" cy="654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594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3573464"/>
            <a:ext cx="7131050"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692150"/>
            <a:ext cx="5761038" cy="268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04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1" y="720312"/>
            <a:ext cx="8895864" cy="579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848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765176"/>
            <a:ext cx="7494588" cy="533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525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413" y="836614"/>
            <a:ext cx="45339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92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692150"/>
            <a:ext cx="5303838" cy="357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5"/>
          <p:cNvSpPr>
            <a:spLocks noChangeArrowheads="1"/>
          </p:cNvSpPr>
          <p:nvPr/>
        </p:nvSpPr>
        <p:spPr bwMode="auto">
          <a:xfrm>
            <a:off x="3216276" y="4724401"/>
            <a:ext cx="60483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800" dirty="0">
                <a:solidFill>
                  <a:srgbClr val="000000"/>
                </a:solidFill>
              </a:rPr>
              <a:t>Fig. 3. Targeted drug therapies can control disease at the leukemic stem </a:t>
            </a:r>
            <a:r>
              <a:rPr lang="en-US" altLang="zh-CN" sz="1800" dirty="0" err="1">
                <a:solidFill>
                  <a:srgbClr val="000000"/>
                </a:solidFill>
              </a:rPr>
              <a:t>cell,progenitor</a:t>
            </a:r>
            <a:r>
              <a:rPr lang="en-US" altLang="zh-CN" sz="1800" dirty="0">
                <a:solidFill>
                  <a:srgbClr val="000000"/>
                </a:solidFill>
              </a:rPr>
              <a:t> cell, and/or leukemic cell levels. Multi-level approaches may yield the most significant clinical outcomes.</a:t>
            </a:r>
          </a:p>
        </p:txBody>
      </p:sp>
    </p:spTree>
    <p:extLst>
      <p:ext uri="{BB962C8B-B14F-4D97-AF65-F5344CB8AC3E}">
        <p14:creationId xmlns:p14="http://schemas.microsoft.com/office/powerpoint/2010/main" val="3510111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82486" y="5009587"/>
            <a:ext cx="6096000" cy="1289777"/>
          </a:xfrm>
          <a:prstGeom prst="rect">
            <a:avLst/>
          </a:prstGeom>
        </p:spPr>
        <p:txBody>
          <a:bodyPr>
            <a:spAutoFit/>
          </a:bodyPr>
          <a:lstStyle/>
          <a:p>
            <a:pPr>
              <a:lnSpc>
                <a:spcPct val="150000"/>
              </a:lnSpc>
            </a:pPr>
            <a:r>
              <a:rPr lang="zh-CN" altLang="en-US" dirty="0" smtClean="0">
                <a:latin typeface="华文中宋" panose="02010600040101010101" pitchFamily="2" charset="-122"/>
                <a:ea typeface="华文中宋" panose="02010600040101010101" pitchFamily="2" charset="-122"/>
              </a:rPr>
              <a:t>性染色体改变的性发育异常。主要包括两种：</a:t>
            </a:r>
          </a:p>
          <a:p>
            <a:pPr>
              <a:lnSpc>
                <a:spcPct val="150000"/>
              </a:lnSpc>
            </a:pPr>
            <a:r>
              <a:rPr lang="en-US" altLang="zh-CN" dirty="0" smtClean="0">
                <a:latin typeface="华文中宋" panose="02010600040101010101" pitchFamily="2" charset="-122"/>
                <a:ea typeface="华文中宋" panose="02010600040101010101" pitchFamily="2" charset="-122"/>
              </a:rPr>
              <a:t>45</a:t>
            </a:r>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XO</a:t>
            </a:r>
            <a:r>
              <a:rPr lang="zh-CN" altLang="en-US" dirty="0" smtClean="0">
                <a:latin typeface="华文中宋" panose="02010600040101010101" pitchFamily="2" charset="-122"/>
                <a:ea typeface="华文中宋" panose="02010600040101010101" pitchFamily="2" charset="-122"/>
              </a:rPr>
              <a:t>性发育异常疾病（</a:t>
            </a:r>
            <a:r>
              <a:rPr lang="en-US" altLang="zh-CN" dirty="0" smtClean="0">
                <a:latin typeface="华文中宋" panose="02010600040101010101" pitchFamily="2" charset="-122"/>
                <a:ea typeface="华文中宋" panose="02010600040101010101" pitchFamily="2" charset="-122"/>
              </a:rPr>
              <a:t>Turner</a:t>
            </a:r>
            <a:r>
              <a:rPr lang="zh-CN" altLang="en-US" dirty="0" smtClean="0">
                <a:latin typeface="华文中宋" panose="02010600040101010101" pitchFamily="2" charset="-122"/>
                <a:ea typeface="华文中宋" panose="02010600040101010101" pitchFamily="2" charset="-122"/>
              </a:rPr>
              <a:t>综合征）；、</a:t>
            </a:r>
          </a:p>
          <a:p>
            <a:pPr>
              <a:lnSpc>
                <a:spcPct val="150000"/>
              </a:lnSpc>
            </a:pPr>
            <a:r>
              <a:rPr lang="en-US" altLang="zh-CN" dirty="0" smtClean="0">
                <a:latin typeface="华文中宋" panose="02010600040101010101" pitchFamily="2" charset="-122"/>
                <a:ea typeface="华文中宋" panose="02010600040101010101" pitchFamily="2" charset="-122"/>
              </a:rPr>
              <a:t>47</a:t>
            </a:r>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XXY</a:t>
            </a:r>
            <a:r>
              <a:rPr lang="zh-CN" altLang="en-US" dirty="0" smtClean="0">
                <a:latin typeface="华文中宋" panose="02010600040101010101" pitchFamily="2" charset="-122"/>
                <a:ea typeface="华文中宋" panose="02010600040101010101" pitchFamily="2" charset="-122"/>
              </a:rPr>
              <a:t>性发育异常疾病（</a:t>
            </a:r>
            <a:r>
              <a:rPr lang="en-US" altLang="zh-CN" dirty="0" err="1" smtClean="0">
                <a:latin typeface="华文中宋" panose="02010600040101010101" pitchFamily="2" charset="-122"/>
                <a:ea typeface="华文中宋" panose="02010600040101010101" pitchFamily="2" charset="-122"/>
              </a:rPr>
              <a:t>Klinefelter</a:t>
            </a:r>
            <a:r>
              <a:rPr lang="zh-CN" altLang="en-US" dirty="0" smtClean="0">
                <a:latin typeface="华文中宋" panose="02010600040101010101" pitchFamily="2" charset="-122"/>
                <a:ea typeface="华文中宋" panose="02010600040101010101" pitchFamily="2" charset="-122"/>
              </a:rPr>
              <a:t>综合征）</a:t>
            </a:r>
            <a:endParaRPr lang="zh-CN" altLang="en-US" dirty="0">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a:blip r:embed="rId2"/>
          <a:stretch>
            <a:fillRect/>
          </a:stretch>
        </p:blipFill>
        <p:spPr>
          <a:xfrm>
            <a:off x="1592953" y="143050"/>
            <a:ext cx="7376799" cy="4743099"/>
          </a:xfrm>
          <a:prstGeom prst="rect">
            <a:avLst/>
          </a:prstGeom>
        </p:spPr>
      </p:pic>
    </p:spTree>
    <p:extLst>
      <p:ext uri="{BB962C8B-B14F-4D97-AF65-F5344CB8AC3E}">
        <p14:creationId xmlns:p14="http://schemas.microsoft.com/office/powerpoint/2010/main" val="183344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4560" y="1684773"/>
            <a:ext cx="7813964" cy="2031325"/>
          </a:xfrm>
          <a:prstGeom prst="rect">
            <a:avLst/>
          </a:prstGeom>
        </p:spPr>
        <p:txBody>
          <a:bodyPr wrap="square">
            <a:spAutoFit/>
          </a:bodyPr>
          <a:lstStyle/>
          <a:p>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1</a:t>
            </a:r>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46, XX </a:t>
            </a:r>
            <a:r>
              <a:rPr lang="zh-CN" altLang="en-US" dirty="0" smtClean="0">
                <a:latin typeface="华文中宋" panose="02010600040101010101" pitchFamily="2" charset="-122"/>
                <a:ea typeface="华文中宋" panose="02010600040101010101" pitchFamily="2" charset="-122"/>
              </a:rPr>
              <a:t>性发育异常</a:t>
            </a:r>
          </a:p>
          <a:p>
            <a:endParaRPr lang="zh-CN" altLang="en-US" dirty="0" smtClean="0">
              <a:latin typeface="华文中宋" panose="02010600040101010101" pitchFamily="2" charset="-122"/>
              <a:ea typeface="华文中宋" panose="02010600040101010101" pitchFamily="2" charset="-122"/>
            </a:endParaRPr>
          </a:p>
          <a:p>
            <a:r>
              <a:rPr lang="zh-CN" altLang="en-US" dirty="0" smtClean="0">
                <a:latin typeface="华文中宋" panose="02010600040101010101" pitchFamily="2" charset="-122"/>
                <a:ea typeface="华文中宋" panose="02010600040101010101" pitchFamily="2" charset="-122"/>
              </a:rPr>
              <a:t>进一步分为两大类： </a:t>
            </a:r>
            <a:r>
              <a:rPr lang="en-US" altLang="zh-CN" dirty="0" smtClean="0">
                <a:latin typeface="华文中宋" panose="02010600040101010101" pitchFamily="2" charset="-122"/>
                <a:ea typeface="华文中宋" panose="02010600040101010101" pitchFamily="2" charset="-122"/>
              </a:rPr>
              <a:t>46</a:t>
            </a:r>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XX </a:t>
            </a:r>
            <a:r>
              <a:rPr lang="zh-CN" altLang="en-US" dirty="0" smtClean="0">
                <a:latin typeface="华文中宋" panose="02010600040101010101" pitchFamily="2" charset="-122"/>
                <a:ea typeface="华文中宋" panose="02010600040101010101" pitchFamily="2" charset="-122"/>
              </a:rPr>
              <a:t>性别决定异常；</a:t>
            </a:r>
            <a:r>
              <a:rPr lang="en-US" altLang="zh-CN" dirty="0" smtClean="0">
                <a:latin typeface="华文中宋" panose="02010600040101010101" pitchFamily="2" charset="-122"/>
                <a:ea typeface="华文中宋" panose="02010600040101010101" pitchFamily="2" charset="-122"/>
              </a:rPr>
              <a:t>46</a:t>
            </a:r>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XX </a:t>
            </a:r>
            <a:r>
              <a:rPr lang="zh-CN" altLang="en-US" dirty="0" smtClean="0">
                <a:latin typeface="华文中宋" panose="02010600040101010101" pitchFamily="2" charset="-122"/>
                <a:ea typeface="华文中宋" panose="02010600040101010101" pitchFamily="2" charset="-122"/>
              </a:rPr>
              <a:t>性别分化异常；</a:t>
            </a:r>
          </a:p>
          <a:p>
            <a:endParaRPr lang="zh-CN" altLang="en-US" dirty="0" smtClean="0">
              <a:latin typeface="华文中宋" panose="02010600040101010101" pitchFamily="2" charset="-122"/>
              <a:ea typeface="华文中宋" panose="02010600040101010101" pitchFamily="2" charset="-122"/>
            </a:endParaRPr>
          </a:p>
          <a:p>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2</a:t>
            </a:r>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46, XY </a:t>
            </a:r>
            <a:r>
              <a:rPr lang="zh-CN" altLang="en-US" dirty="0" smtClean="0">
                <a:latin typeface="华文中宋" panose="02010600040101010101" pitchFamily="2" charset="-122"/>
                <a:ea typeface="华文中宋" panose="02010600040101010101" pitchFamily="2" charset="-122"/>
              </a:rPr>
              <a:t>性发育异常</a:t>
            </a:r>
          </a:p>
          <a:p>
            <a:endParaRPr lang="zh-CN" altLang="en-US" dirty="0" smtClean="0">
              <a:latin typeface="华文中宋" panose="02010600040101010101" pitchFamily="2" charset="-122"/>
              <a:ea typeface="华文中宋" panose="02010600040101010101" pitchFamily="2" charset="-122"/>
            </a:endParaRPr>
          </a:p>
          <a:p>
            <a:r>
              <a:rPr lang="zh-CN" altLang="en-US" dirty="0" smtClean="0">
                <a:latin typeface="华文中宋" panose="02010600040101010101" pitchFamily="2" charset="-122"/>
                <a:ea typeface="华文中宋" panose="02010600040101010101" pitchFamily="2" charset="-122"/>
              </a:rPr>
              <a:t>进一步分为两大类： </a:t>
            </a:r>
            <a:r>
              <a:rPr lang="en-US" altLang="zh-CN" dirty="0" smtClean="0">
                <a:latin typeface="华文中宋" panose="02010600040101010101" pitchFamily="2" charset="-122"/>
                <a:ea typeface="华文中宋" panose="02010600040101010101" pitchFamily="2" charset="-122"/>
              </a:rPr>
              <a:t>46</a:t>
            </a:r>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XY </a:t>
            </a:r>
            <a:r>
              <a:rPr lang="zh-CN" altLang="en-US" dirty="0" smtClean="0">
                <a:latin typeface="华文中宋" panose="02010600040101010101" pitchFamily="2" charset="-122"/>
                <a:ea typeface="华文中宋" panose="02010600040101010101" pitchFamily="2" charset="-122"/>
              </a:rPr>
              <a:t>性别决定异常；</a:t>
            </a:r>
            <a:r>
              <a:rPr lang="en-US" altLang="zh-CN" dirty="0" smtClean="0">
                <a:latin typeface="华文中宋" panose="02010600040101010101" pitchFamily="2" charset="-122"/>
                <a:ea typeface="华文中宋" panose="02010600040101010101" pitchFamily="2" charset="-122"/>
              </a:rPr>
              <a:t>46</a:t>
            </a:r>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XY </a:t>
            </a:r>
            <a:r>
              <a:rPr lang="zh-CN" altLang="en-US" dirty="0" smtClean="0">
                <a:latin typeface="华文中宋" panose="02010600040101010101" pitchFamily="2" charset="-122"/>
                <a:ea typeface="华文中宋" panose="02010600040101010101" pitchFamily="2" charset="-122"/>
              </a:rPr>
              <a:t>性别分化异常；</a:t>
            </a: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897979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2026661" y="4861936"/>
            <a:ext cx="9461528" cy="1156478"/>
          </a:xfrm>
        </p:spPr>
        <p:txBody>
          <a:bodyPr/>
          <a:lstStyle/>
          <a:p>
            <a:pPr eaLnBrk="1" hangingPunct="1"/>
            <a:r>
              <a:rPr lang="zh-CN" altLang="en-US" sz="2000" b="1" dirty="0">
                <a:latin typeface="华文中宋" panose="02010600040101010101" pitchFamily="2" charset="-122"/>
                <a:ea typeface="华文中宋" panose="02010600040101010101" pitchFamily="2" charset="-122"/>
              </a:rPr>
              <a:t>有些人，即便拥有</a:t>
            </a:r>
            <a:r>
              <a:rPr lang="en-US" altLang="zh-CN" sz="2000" b="1" dirty="0">
                <a:latin typeface="华文中宋" panose="02010600040101010101" pitchFamily="2" charset="-122"/>
                <a:ea typeface="华文中宋" panose="02010600040101010101" pitchFamily="2" charset="-122"/>
              </a:rPr>
              <a:t>X-Y</a:t>
            </a:r>
            <a:r>
              <a:rPr lang="zh-CN" altLang="en-US" sz="2000" b="1" dirty="0">
                <a:latin typeface="华文中宋" panose="02010600040101010101" pitchFamily="2" charset="-122"/>
                <a:ea typeface="华文中宋" panose="02010600040101010101" pitchFamily="2" charset="-122"/>
              </a:rPr>
              <a:t>染色体，也不能发育出男性的性别特征器官</a:t>
            </a:r>
            <a:r>
              <a:rPr lang="en-US" altLang="zh-CN" sz="2000" b="1" dirty="0">
                <a:latin typeface="华文中宋" panose="02010600040101010101" pitchFamily="2" charset="-122"/>
                <a:ea typeface="华文中宋" panose="02010600040101010101" pitchFamily="2" charset="-122"/>
              </a:rPr>
              <a:t>——</a:t>
            </a:r>
            <a:r>
              <a:rPr lang="zh-CN" altLang="en-US" sz="2000" b="1" dirty="0">
                <a:latin typeface="华文中宋" panose="02010600040101010101" pitchFamily="2" charset="-122"/>
                <a:ea typeface="华文中宋" panose="02010600040101010101" pitchFamily="2" charset="-122"/>
              </a:rPr>
              <a:t>睾丸；</a:t>
            </a:r>
          </a:p>
          <a:p>
            <a:pPr eaLnBrk="1" hangingPunct="1"/>
            <a:r>
              <a:rPr lang="zh-CN" altLang="en-US" sz="2000" b="1" dirty="0">
                <a:latin typeface="华文中宋" panose="02010600040101010101" pitchFamily="2" charset="-122"/>
                <a:ea typeface="华文中宋" panose="02010600040101010101" pitchFamily="2" charset="-122"/>
              </a:rPr>
              <a:t>有些人，即便拥有两条</a:t>
            </a:r>
            <a:r>
              <a:rPr lang="en-US" altLang="zh-CN" sz="2000" b="1" dirty="0">
                <a:latin typeface="华文中宋" panose="02010600040101010101" pitchFamily="2" charset="-122"/>
                <a:ea typeface="华文中宋" panose="02010600040101010101" pitchFamily="2" charset="-122"/>
              </a:rPr>
              <a:t>X</a:t>
            </a:r>
            <a:r>
              <a:rPr lang="zh-CN" altLang="en-US" sz="2000" b="1" dirty="0">
                <a:latin typeface="华文中宋" panose="02010600040101010101" pitchFamily="2" charset="-122"/>
                <a:ea typeface="华文中宋" panose="02010600040101010101" pitchFamily="2" charset="-122"/>
              </a:rPr>
              <a:t>染色体，也不能发育出女性的性别特征器官</a:t>
            </a:r>
            <a:r>
              <a:rPr lang="en-US" altLang="zh-CN" sz="2000" b="1" dirty="0">
                <a:latin typeface="华文中宋" panose="02010600040101010101" pitchFamily="2" charset="-122"/>
                <a:ea typeface="华文中宋" panose="02010600040101010101" pitchFamily="2" charset="-122"/>
              </a:rPr>
              <a:t>——</a:t>
            </a:r>
            <a:r>
              <a:rPr lang="zh-CN" altLang="en-US" sz="2000" b="1" dirty="0">
                <a:latin typeface="华文中宋" panose="02010600040101010101" pitchFamily="2" charset="-122"/>
                <a:ea typeface="华文中宋" panose="02010600040101010101" pitchFamily="2" charset="-122"/>
              </a:rPr>
              <a:t>卵巢；</a:t>
            </a:r>
          </a:p>
          <a:p>
            <a:pPr eaLnBrk="1" hangingPunct="1"/>
            <a:r>
              <a:rPr lang="zh-CN" altLang="en-US" sz="2000" b="1" dirty="0">
                <a:latin typeface="华文中宋" panose="02010600040101010101" pitchFamily="2" charset="-122"/>
                <a:ea typeface="华文中宋" panose="02010600040101010101" pitchFamily="2" charset="-122"/>
              </a:rPr>
              <a:t>这种病症被称为性发育障碍</a:t>
            </a:r>
            <a:r>
              <a:rPr lang="en-US" altLang="zh-CN" sz="2000" b="1" dirty="0">
                <a:latin typeface="华文中宋" panose="02010600040101010101" pitchFamily="2" charset="-122"/>
                <a:ea typeface="华文中宋" panose="02010600040101010101" pitchFamily="2" charset="-122"/>
              </a:rPr>
              <a:t>——DSDs</a:t>
            </a:r>
            <a:r>
              <a:rPr lang="zh-CN" altLang="en-US" sz="2000" b="1" dirty="0">
                <a:latin typeface="华文中宋" panose="02010600040101010101" pitchFamily="2" charset="-122"/>
                <a:ea typeface="华文中宋" panose="02010600040101010101" pitchFamily="2" charset="-122"/>
              </a:rPr>
              <a:t>。</a:t>
            </a:r>
          </a:p>
        </p:txBody>
      </p:sp>
      <p:pic>
        <p:nvPicPr>
          <p:cNvPr id="5123" name="Picture 4" descr="640"/>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699742" y="845620"/>
            <a:ext cx="5483225"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51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350115" y="2297689"/>
            <a:ext cx="5724525" cy="4257675"/>
          </a:xfrm>
          <a:prstGeom prst="rect">
            <a:avLst/>
          </a:prstGeom>
        </p:spPr>
      </p:pic>
      <p:sp>
        <p:nvSpPr>
          <p:cNvPr id="3" name="矩形 2"/>
          <p:cNvSpPr/>
          <p:nvPr/>
        </p:nvSpPr>
        <p:spPr>
          <a:xfrm>
            <a:off x="1422860" y="565095"/>
            <a:ext cx="9579033" cy="1200329"/>
          </a:xfrm>
          <a:prstGeom prst="rect">
            <a:avLst/>
          </a:prstGeom>
        </p:spPr>
        <p:txBody>
          <a:bodyPr wrap="square">
            <a:spAutoFit/>
          </a:bodyPr>
          <a:lstStyle/>
          <a:p>
            <a:r>
              <a:rPr lang="en-US" altLang="zh-CN" dirty="0" smtClean="0"/>
              <a:t>FISH</a:t>
            </a:r>
            <a:r>
              <a:rPr lang="zh-CN" altLang="en-US" dirty="0" smtClean="0"/>
              <a:t>技术一般用于了解基因或染色体发生扩增、缺失、融合或断裂，只需分析间期细胞，每次可分析间期细胞</a:t>
            </a:r>
            <a:r>
              <a:rPr lang="en-US" altLang="zh-CN" dirty="0" smtClean="0"/>
              <a:t>500-1000</a:t>
            </a:r>
            <a:r>
              <a:rPr lang="zh-CN" altLang="en-US" dirty="0" smtClean="0"/>
              <a:t>个，不受细胞是否分裂的影响，能更好地全面判断患者某种染色体异常比例。由于使用的是特异的探针，使人为的判断误差大大减小。根据荧光信号判断结果，比染色体分析获得结果更加快速，重复性好。</a:t>
            </a:r>
            <a:endParaRPr lang="zh-CN" altLang="en-US" dirty="0"/>
          </a:p>
        </p:txBody>
      </p:sp>
    </p:spTree>
    <p:extLst>
      <p:ext uri="{BB962C8B-B14F-4D97-AF65-F5344CB8AC3E}">
        <p14:creationId xmlns:p14="http://schemas.microsoft.com/office/powerpoint/2010/main" val="2946134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279650" y="3567113"/>
            <a:ext cx="7772400" cy="2952750"/>
          </a:xfrm>
        </p:spPr>
        <p:txBody>
          <a:bodyPr/>
          <a:lstStyle/>
          <a:p>
            <a:pPr eaLnBrk="1" hangingPunct="1">
              <a:lnSpc>
                <a:spcPct val="150000"/>
              </a:lnSpc>
              <a:defRPr/>
            </a:pPr>
            <a:r>
              <a:rPr lang="zh-CN" altLang="en-US" sz="1800" b="1" dirty="0">
                <a:solidFill>
                  <a:schemeClr val="accent4">
                    <a:lumMod val="50000"/>
                  </a:schemeClr>
                </a:solidFill>
                <a:latin typeface="华文中宋" panose="02010600040101010101" pitchFamily="2" charset="-122"/>
                <a:ea typeface="华文中宋" panose="02010600040101010101" pitchFamily="2" charset="-122"/>
              </a:rPr>
              <a:t>在人类中，三个增强子表现出了协同活性，共同驱动</a:t>
            </a:r>
            <a:r>
              <a:rPr lang="en-US" altLang="zh-CN" sz="1800" b="1" dirty="0">
                <a:solidFill>
                  <a:schemeClr val="accent4">
                    <a:lumMod val="50000"/>
                  </a:schemeClr>
                </a:solidFill>
                <a:latin typeface="华文中宋" panose="02010600040101010101" pitchFamily="2" charset="-122"/>
                <a:ea typeface="华文中宋" panose="02010600040101010101" pitchFamily="2" charset="-122"/>
              </a:rPr>
              <a:t>SOX9</a:t>
            </a:r>
            <a:r>
              <a:rPr lang="zh-CN" altLang="en-US" sz="1800" b="1" dirty="0">
                <a:solidFill>
                  <a:schemeClr val="accent4">
                    <a:lumMod val="50000"/>
                  </a:schemeClr>
                </a:solidFill>
                <a:latin typeface="华文中宋" panose="02010600040101010101" pitchFamily="2" charset="-122"/>
                <a:ea typeface="华文中宋" panose="02010600040101010101" pitchFamily="2" charset="-122"/>
              </a:rPr>
              <a:t>这一基因的高水平表达，从而确保正常的睾丸和男性特征发育。而当这些增强子在基因组中重复或者缺失时，会导致性别的逆转。</a:t>
            </a:r>
          </a:p>
          <a:p>
            <a:pPr eaLnBrk="1" hangingPunct="1">
              <a:lnSpc>
                <a:spcPct val="150000"/>
              </a:lnSpc>
              <a:defRPr/>
            </a:pPr>
            <a:r>
              <a:rPr lang="zh-CN" altLang="en-US" sz="1800" b="1" dirty="0">
                <a:solidFill>
                  <a:schemeClr val="accent4">
                    <a:lumMod val="50000"/>
                  </a:schemeClr>
                </a:solidFill>
                <a:latin typeface="华文中宋" panose="02010600040101010101" pitchFamily="2" charset="-122"/>
                <a:ea typeface="华文中宋" panose="02010600040101010101" pitchFamily="2" charset="-122"/>
              </a:rPr>
              <a:t>举例来说，携带两条</a:t>
            </a:r>
            <a:r>
              <a:rPr lang="en-US" altLang="zh-CN" sz="1800" b="1" dirty="0">
                <a:solidFill>
                  <a:schemeClr val="accent4">
                    <a:lumMod val="50000"/>
                  </a:schemeClr>
                </a:solidFill>
                <a:latin typeface="华文中宋" panose="02010600040101010101" pitchFamily="2" charset="-122"/>
                <a:ea typeface="华文中宋" panose="02010600040101010101" pitchFamily="2" charset="-122"/>
              </a:rPr>
              <a:t>X</a:t>
            </a:r>
            <a:r>
              <a:rPr lang="zh-CN" altLang="en-US" sz="1800" b="1" dirty="0">
                <a:solidFill>
                  <a:schemeClr val="accent4">
                    <a:lumMod val="50000"/>
                  </a:schemeClr>
                </a:solidFill>
                <a:latin typeface="华文中宋" panose="02010600040101010101" pitchFamily="2" charset="-122"/>
                <a:ea typeface="华文中宋" panose="02010600040101010101" pitchFamily="2" charset="-122"/>
              </a:rPr>
              <a:t>染色体的患者本该发育出卵巢，但如果她们有了这些增强子，从而体内表达高水平的</a:t>
            </a:r>
            <a:r>
              <a:rPr lang="en-US" altLang="zh-CN" sz="1800" b="1" dirty="0">
                <a:solidFill>
                  <a:schemeClr val="accent4">
                    <a:lumMod val="50000"/>
                  </a:schemeClr>
                </a:solidFill>
                <a:latin typeface="华文中宋" panose="02010600040101010101" pitchFamily="2" charset="-122"/>
                <a:ea typeface="华文中宋" panose="02010600040101010101" pitchFamily="2" charset="-122"/>
              </a:rPr>
              <a:t>SOX9</a:t>
            </a:r>
            <a:r>
              <a:rPr lang="zh-CN" altLang="en-US" sz="1800" b="1" dirty="0">
                <a:solidFill>
                  <a:schemeClr val="accent4">
                    <a:lumMod val="50000"/>
                  </a:schemeClr>
                </a:solidFill>
                <a:latin typeface="华文中宋" panose="02010600040101010101" pitchFamily="2" charset="-122"/>
                <a:ea typeface="华文中宋" panose="02010600040101010101" pitchFamily="2" charset="-122"/>
              </a:rPr>
              <a:t>，竟然会发育出睾丸。而携带</a:t>
            </a:r>
            <a:r>
              <a:rPr lang="en-US" altLang="zh-CN" sz="1800" b="1" dirty="0">
                <a:solidFill>
                  <a:schemeClr val="accent4">
                    <a:lumMod val="50000"/>
                  </a:schemeClr>
                </a:solidFill>
                <a:latin typeface="华文中宋" panose="02010600040101010101" pitchFamily="2" charset="-122"/>
                <a:ea typeface="华文中宋" panose="02010600040101010101" pitchFamily="2" charset="-122"/>
              </a:rPr>
              <a:t>X-Y</a:t>
            </a:r>
            <a:r>
              <a:rPr lang="zh-CN" altLang="en-US" sz="1800" b="1" dirty="0">
                <a:solidFill>
                  <a:schemeClr val="accent4">
                    <a:lumMod val="50000"/>
                  </a:schemeClr>
                </a:solidFill>
                <a:latin typeface="华文中宋" panose="02010600040101010101" pitchFamily="2" charset="-122"/>
                <a:ea typeface="华文中宋" panose="02010600040101010101" pitchFamily="2" charset="-122"/>
              </a:rPr>
              <a:t>染色体组合的患者，如果失去这些增强子，使得</a:t>
            </a:r>
            <a:r>
              <a:rPr lang="en-US" altLang="zh-CN" sz="1800" b="1" dirty="0">
                <a:solidFill>
                  <a:schemeClr val="accent4">
                    <a:lumMod val="50000"/>
                  </a:schemeClr>
                </a:solidFill>
                <a:latin typeface="华文中宋" panose="02010600040101010101" pitchFamily="2" charset="-122"/>
                <a:ea typeface="华文中宋" panose="02010600040101010101" pitchFamily="2" charset="-122"/>
              </a:rPr>
              <a:t>SOX9</a:t>
            </a:r>
            <a:r>
              <a:rPr lang="zh-CN" altLang="en-US" sz="1800" b="1" dirty="0">
                <a:solidFill>
                  <a:schemeClr val="accent4">
                    <a:lumMod val="50000"/>
                  </a:schemeClr>
                </a:solidFill>
                <a:latin typeface="华文中宋" panose="02010600040101010101" pitchFamily="2" charset="-122"/>
                <a:ea typeface="华文中宋" panose="02010600040101010101" pitchFamily="2" charset="-122"/>
              </a:rPr>
              <a:t>基因表达水平很低，他们就会发育出卵巢而不是睾丸。</a:t>
            </a:r>
          </a:p>
        </p:txBody>
      </p:sp>
      <p:pic>
        <p:nvPicPr>
          <p:cNvPr id="6147" name="Picture 4" descr="64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6989" y="333375"/>
            <a:ext cx="662622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619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54728" y="1241106"/>
            <a:ext cx="9227127" cy="2120773"/>
          </a:xfrm>
          <a:prstGeom prst="rect">
            <a:avLst/>
          </a:prstGeom>
        </p:spPr>
        <p:txBody>
          <a:bodyPr wrap="square">
            <a:spAutoFit/>
          </a:bodyPr>
          <a:lstStyle/>
          <a:p>
            <a:pPr>
              <a:lnSpc>
                <a:spcPct val="150000"/>
              </a:lnSpc>
            </a:pPr>
            <a:r>
              <a:rPr lang="en-US" altLang="zh-CN" dirty="0">
                <a:latin typeface="华文中宋" panose="02010600040101010101" pitchFamily="2" charset="-122"/>
                <a:ea typeface="华文中宋" panose="02010600040101010101" pitchFamily="2" charset="-122"/>
              </a:rPr>
              <a:t>SRY</a:t>
            </a:r>
            <a:r>
              <a:rPr lang="zh-CN" altLang="en-US" dirty="0">
                <a:latin typeface="华文中宋" panose="02010600040101010101" pitchFamily="2" charset="-122"/>
                <a:ea typeface="华文中宋" panose="02010600040101010101" pitchFamily="2" charset="-122"/>
              </a:rPr>
              <a:t>基因，是雄性性别的决定基因</a:t>
            </a:r>
            <a:r>
              <a:rPr lang="zh-CN" altLang="en-US" dirty="0" smtClean="0">
                <a:latin typeface="华文中宋" panose="02010600040101010101" pitchFamily="2" charset="-122"/>
                <a:ea typeface="华文中宋" panose="02010600040101010101" pitchFamily="2" charset="-122"/>
              </a:rPr>
              <a:t>，编码</a:t>
            </a:r>
            <a:r>
              <a:rPr lang="zh-CN" altLang="en-US" dirty="0">
                <a:latin typeface="华文中宋" panose="02010600040101010101" pitchFamily="2" charset="-122"/>
                <a:ea typeface="华文中宋" panose="02010600040101010101" pitchFamily="2" charset="-122"/>
              </a:rPr>
              <a:t>了一种蛋白质，</a:t>
            </a:r>
            <a:r>
              <a:rPr lang="en-US" altLang="zh-CN" dirty="0">
                <a:latin typeface="华文中宋" panose="02010600040101010101" pitchFamily="2" charset="-122"/>
                <a:ea typeface="华文中宋" panose="02010600040101010101" pitchFamily="2" charset="-122"/>
              </a:rPr>
              <a:t>SRY</a:t>
            </a:r>
            <a:r>
              <a:rPr lang="zh-CN" altLang="en-US" dirty="0">
                <a:latin typeface="华文中宋" panose="02010600040101010101" pitchFamily="2" charset="-122"/>
                <a:ea typeface="华文中宋" panose="02010600040101010101" pitchFamily="2" charset="-122"/>
              </a:rPr>
              <a:t>是短暂的表达并通过触发细胞谱系中的细胞来分化成</a:t>
            </a:r>
            <a:r>
              <a:rPr lang="en-US" altLang="zh-CN" dirty="0" err="1">
                <a:latin typeface="华文中宋" panose="02010600040101010101" pitchFamily="2" charset="-122"/>
                <a:ea typeface="华文中宋" panose="02010600040101010101" pitchFamily="2" charset="-122"/>
              </a:rPr>
              <a:t>Sertoli</a:t>
            </a:r>
            <a:r>
              <a:rPr lang="zh-CN" altLang="en-US" dirty="0">
                <a:latin typeface="华文中宋" panose="02010600040101010101" pitchFamily="2" charset="-122"/>
                <a:ea typeface="华文中宋" panose="02010600040101010101" pitchFamily="2" charset="-122"/>
              </a:rPr>
              <a:t>（而非卵巢细胞），从而引发睾丸和随后的男性发育。</a:t>
            </a:r>
            <a:r>
              <a:rPr lang="en-US" altLang="zh-CN" dirty="0">
                <a:latin typeface="华文中宋" panose="02010600040101010101" pitchFamily="2" charset="-122"/>
                <a:ea typeface="华文中宋" panose="02010600040101010101" pitchFamily="2" charset="-122"/>
              </a:rPr>
              <a:t>Sox9</a:t>
            </a:r>
            <a:r>
              <a:rPr lang="zh-CN" altLang="en-US" dirty="0">
                <a:latin typeface="华文中宋" panose="02010600040101010101" pitchFamily="2" charset="-122"/>
                <a:ea typeface="华文中宋" panose="02010600040101010101" pitchFamily="2" charset="-122"/>
              </a:rPr>
              <a:t>是</a:t>
            </a:r>
            <a:r>
              <a:rPr lang="en-US" altLang="zh-CN" dirty="0">
                <a:latin typeface="华文中宋" panose="02010600040101010101" pitchFamily="2" charset="-122"/>
                <a:ea typeface="华文中宋" panose="02010600040101010101" pitchFamily="2" charset="-122"/>
              </a:rPr>
              <a:t>SRY</a:t>
            </a:r>
            <a:r>
              <a:rPr lang="zh-CN" altLang="en-US" dirty="0">
                <a:latin typeface="华文中宋" panose="02010600040101010101" pitchFamily="2" charset="-122"/>
                <a:ea typeface="华文中宋" panose="02010600040101010101" pitchFamily="2" charset="-122"/>
              </a:rPr>
              <a:t>的主要靶向目标，它对</a:t>
            </a:r>
            <a:r>
              <a:rPr lang="en-US" altLang="zh-CN" dirty="0" err="1">
                <a:latin typeface="华文中宋" panose="02010600040101010101" pitchFamily="2" charset="-122"/>
                <a:ea typeface="华文中宋" panose="02010600040101010101" pitchFamily="2" charset="-122"/>
              </a:rPr>
              <a:t>Sertoli</a:t>
            </a:r>
            <a:r>
              <a:rPr lang="zh-CN" altLang="en-US" dirty="0">
                <a:latin typeface="华文中宋" panose="02010600040101010101" pitchFamily="2" charset="-122"/>
                <a:ea typeface="华文中宋" panose="02010600040101010101" pitchFamily="2" charset="-122"/>
              </a:rPr>
              <a:t>细胞的分化</a:t>
            </a:r>
            <a:r>
              <a:rPr lang="zh-CN" altLang="en-US" dirty="0" smtClean="0">
                <a:latin typeface="华文中宋" panose="02010600040101010101" pitchFamily="2" charset="-122"/>
                <a:ea typeface="华文中宋" panose="02010600040101010101" pitchFamily="2" charset="-122"/>
              </a:rPr>
              <a:t>至关重要。</a:t>
            </a:r>
            <a:endParaRPr lang="en-US" altLang="zh-CN" dirty="0" smtClean="0">
              <a:latin typeface="华文中宋" panose="02010600040101010101" pitchFamily="2" charset="-122"/>
              <a:ea typeface="华文中宋" panose="02010600040101010101" pitchFamily="2" charset="-122"/>
            </a:endParaRPr>
          </a:p>
          <a:p>
            <a:pPr>
              <a:lnSpc>
                <a:spcPct val="150000"/>
              </a:lnSpc>
            </a:pPr>
            <a:r>
              <a:rPr lang="zh-CN" altLang="en-US" dirty="0">
                <a:latin typeface="华文中宋" panose="02010600040101010101" pitchFamily="2" charset="-122"/>
                <a:ea typeface="华文中宋" panose="02010600040101010101" pitchFamily="2" charset="-122"/>
              </a:rPr>
              <a:t>在睾酮刺激午非管发育成男性内生殖系统、泌尿生殖凹陷发育成男性外生殖器的同时，苗勒管系统必须退化。这就需要睾丸中的</a:t>
            </a:r>
            <a:r>
              <a:rPr lang="en-US" altLang="zh-CN" dirty="0" err="1">
                <a:latin typeface="华文中宋" panose="02010600040101010101" pitchFamily="2" charset="-122"/>
                <a:ea typeface="华文中宋" panose="02010600040101010101" pitchFamily="2" charset="-122"/>
              </a:rPr>
              <a:t>Sertoli</a:t>
            </a:r>
            <a:r>
              <a:rPr lang="zh-CN" altLang="en-US" dirty="0">
                <a:latin typeface="华文中宋" panose="02010600040101010101" pitchFamily="2" charset="-122"/>
                <a:ea typeface="华文中宋" panose="02010600040101010101" pitchFamily="2" charset="-122"/>
              </a:rPr>
              <a:t>细胞，分泌抗苗勒激素（</a:t>
            </a:r>
            <a:r>
              <a:rPr lang="en-US" altLang="zh-CN" dirty="0">
                <a:latin typeface="华文中宋" panose="02010600040101010101" pitchFamily="2" charset="-122"/>
                <a:ea typeface="华文中宋" panose="02010600040101010101" pitchFamily="2" charset="-122"/>
              </a:rPr>
              <a:t>AMH</a:t>
            </a:r>
            <a:r>
              <a:rPr lang="zh-CN" altLang="en-US" dirty="0">
                <a:latin typeface="华文中宋" panose="02010600040101010101" pitchFamily="2" charset="-122"/>
                <a:ea typeface="华文中宋" panose="02010600040101010101" pitchFamily="2" charset="-122"/>
              </a:rPr>
              <a:t>）。</a:t>
            </a:r>
          </a:p>
        </p:txBody>
      </p:sp>
    </p:spTree>
    <p:extLst>
      <p:ext uri="{BB962C8B-B14F-4D97-AF65-F5344CB8AC3E}">
        <p14:creationId xmlns:p14="http://schemas.microsoft.com/office/powerpoint/2010/main" val="3594912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4276" y="444602"/>
            <a:ext cx="10249593" cy="3046988"/>
          </a:xfrm>
          <a:prstGeom prst="rect">
            <a:avLst/>
          </a:prstGeom>
        </p:spPr>
        <p:txBody>
          <a:bodyPr wrap="square">
            <a:spAutoFit/>
          </a:bodyPr>
          <a:lstStyle/>
          <a:p>
            <a:pPr>
              <a:lnSpc>
                <a:spcPct val="150000"/>
              </a:lnSpc>
            </a:pPr>
            <a:r>
              <a:rPr lang="zh-CN" altLang="en-US" sz="1600" dirty="0" smtClean="0">
                <a:latin typeface="华文中宋" panose="02010600040101010101" pitchFamily="2" charset="-122"/>
                <a:ea typeface="华文中宋" panose="02010600040101010101" pitchFamily="2" charset="-122"/>
              </a:rPr>
              <a:t>性别的决定和分化，是先后两个连续的阶段</a:t>
            </a:r>
          </a:p>
          <a:p>
            <a:pPr>
              <a:lnSpc>
                <a:spcPct val="150000"/>
              </a:lnSpc>
            </a:pPr>
            <a:r>
              <a:rPr lang="en-US" altLang="zh-CN" sz="1600" dirty="0" smtClean="0">
                <a:latin typeface="华文中宋" panose="02010600040101010101" pitchFamily="2" charset="-122"/>
                <a:ea typeface="华文中宋" panose="02010600040101010101" pitchFamily="2" charset="-122"/>
              </a:rPr>
              <a:t>1</a:t>
            </a:r>
            <a:r>
              <a:rPr lang="zh-CN" altLang="en-US" sz="1600" dirty="0" smtClean="0">
                <a:latin typeface="华文中宋" panose="02010600040101010101" pitchFamily="2" charset="-122"/>
                <a:ea typeface="华文中宋" panose="02010600040101010101" pitchFamily="2" charset="-122"/>
              </a:rPr>
              <a:t>性别决定</a:t>
            </a:r>
          </a:p>
          <a:p>
            <a:pPr>
              <a:lnSpc>
                <a:spcPct val="150000"/>
              </a:lnSpc>
            </a:pPr>
            <a:r>
              <a:rPr lang="zh-CN" altLang="en-US" sz="1600" dirty="0" smtClean="0">
                <a:latin typeface="华文中宋" panose="02010600040101010101" pitchFamily="2" charset="-122"/>
                <a:ea typeface="华文中宋" panose="02010600040101010101" pitchFamily="2" charset="-122"/>
              </a:rPr>
              <a:t>胚胎期原始的生殖系统是由哪些部分构成？</a:t>
            </a:r>
          </a:p>
          <a:p>
            <a:pPr marL="285750" indent="-285750">
              <a:lnSpc>
                <a:spcPct val="150000"/>
              </a:lnSpc>
              <a:buFont typeface="Arial" panose="020B0604020202020204" pitchFamily="34" charset="0"/>
              <a:buChar char="•"/>
            </a:pPr>
            <a:r>
              <a:rPr lang="zh-CN" altLang="en-US" sz="1600" dirty="0" smtClean="0">
                <a:latin typeface="华文中宋" panose="02010600040101010101" pitchFamily="2" charset="-122"/>
                <a:ea typeface="华文中宋" panose="02010600040101010101" pitchFamily="2" charset="-122"/>
              </a:rPr>
              <a:t>一对性腺：每一个人在胚胎的早期，都有一对处于未分化状态的原始性腺。这对性腺具有双向发育的潜能，在特定条件的影响下，可以发育成卵巢或是睾丸。</a:t>
            </a:r>
          </a:p>
          <a:p>
            <a:pPr marL="285750" indent="-285750">
              <a:lnSpc>
                <a:spcPct val="150000"/>
              </a:lnSpc>
              <a:buFont typeface="Arial" panose="020B0604020202020204" pitchFamily="34" charset="0"/>
              <a:buChar char="•"/>
            </a:pPr>
            <a:r>
              <a:rPr lang="zh-CN" altLang="en-US" sz="1600" dirty="0" smtClean="0">
                <a:latin typeface="华文中宋" panose="02010600040101010101" pitchFamily="2" charset="-122"/>
                <a:ea typeface="华文中宋" panose="02010600040101010101" pitchFamily="2" charset="-122"/>
              </a:rPr>
              <a:t>两对管道：</a:t>
            </a:r>
            <a:r>
              <a:rPr lang="en-US" altLang="zh-CN" sz="1600" dirty="0" smtClean="0">
                <a:latin typeface="华文中宋" panose="02010600040101010101" pitchFamily="2" charset="-122"/>
                <a:ea typeface="华文中宋" panose="02010600040101010101" pitchFamily="2" charset="-122"/>
              </a:rPr>
              <a:t>1</a:t>
            </a:r>
            <a:r>
              <a:rPr lang="zh-CN" altLang="en-US" sz="1600" dirty="0" smtClean="0">
                <a:latin typeface="华文中宋" panose="02010600040101010101" pitchFamily="2" charset="-122"/>
                <a:ea typeface="华文中宋" panose="02010600040101010101" pitchFamily="2" charset="-122"/>
              </a:rPr>
              <a:t>对午非管和</a:t>
            </a:r>
            <a:r>
              <a:rPr lang="en-US" altLang="zh-CN" sz="1600" dirty="0" smtClean="0">
                <a:latin typeface="华文中宋" panose="02010600040101010101" pitchFamily="2" charset="-122"/>
                <a:ea typeface="华文中宋" panose="02010600040101010101" pitchFamily="2" charset="-122"/>
              </a:rPr>
              <a:t>1</a:t>
            </a:r>
            <a:r>
              <a:rPr lang="zh-CN" altLang="en-US" sz="1600" dirty="0" smtClean="0">
                <a:latin typeface="华文中宋" panose="02010600040101010101" pitchFamily="2" charset="-122"/>
                <a:ea typeface="华文中宋" panose="02010600040101010101" pitchFamily="2" charset="-122"/>
              </a:rPr>
              <a:t>对苗勒管。一个可发育成男性生殖系统、另一个可发育成女性生殖系统。</a:t>
            </a:r>
          </a:p>
          <a:p>
            <a:pPr marL="285750" indent="-285750">
              <a:lnSpc>
                <a:spcPct val="150000"/>
              </a:lnSpc>
              <a:buFont typeface="Arial" panose="020B0604020202020204" pitchFamily="34" charset="0"/>
              <a:buChar char="•"/>
            </a:pPr>
            <a:r>
              <a:rPr lang="zh-CN" altLang="en-US" sz="1600" dirty="0" smtClean="0">
                <a:latin typeface="华文中宋" panose="02010600040101010101" pitchFamily="2" charset="-122"/>
                <a:ea typeface="华文中宋" panose="02010600040101010101" pitchFamily="2" charset="-122"/>
              </a:rPr>
              <a:t>一个凹陷：这时在胚胎原始生殖系统的最下端存在一个凹陷，也叫做泌尿生殖窦。这个部分将发育成未来的男性和女性的外阴。</a:t>
            </a:r>
            <a:endParaRPr lang="zh-CN" altLang="en-US" sz="1600" dirty="0">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a:blip r:embed="rId2"/>
          <a:stretch>
            <a:fillRect/>
          </a:stretch>
        </p:blipFill>
        <p:spPr>
          <a:xfrm>
            <a:off x="6591993" y="3488799"/>
            <a:ext cx="4555374" cy="3286074"/>
          </a:xfrm>
          <a:prstGeom prst="rect">
            <a:avLst/>
          </a:prstGeom>
        </p:spPr>
      </p:pic>
    </p:spTree>
    <p:extLst>
      <p:ext uri="{BB962C8B-B14F-4D97-AF65-F5344CB8AC3E}">
        <p14:creationId xmlns:p14="http://schemas.microsoft.com/office/powerpoint/2010/main" val="2841423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907130" y="374072"/>
            <a:ext cx="7085027" cy="5659063"/>
          </a:xfrm>
          <a:prstGeom prst="rect">
            <a:avLst/>
          </a:prstGeom>
        </p:spPr>
      </p:pic>
    </p:spTree>
    <p:extLst>
      <p:ext uri="{BB962C8B-B14F-4D97-AF65-F5344CB8AC3E}">
        <p14:creationId xmlns:p14="http://schemas.microsoft.com/office/powerpoint/2010/main" val="3226786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3643" y="412787"/>
            <a:ext cx="9288087" cy="1289777"/>
          </a:xfrm>
          <a:prstGeom prst="rect">
            <a:avLst/>
          </a:prstGeom>
        </p:spPr>
        <p:txBody>
          <a:bodyPr wrap="square">
            <a:spAutoFit/>
          </a:bodyPr>
          <a:lstStyle/>
          <a:p>
            <a:pPr>
              <a:lnSpc>
                <a:spcPct val="150000"/>
              </a:lnSpc>
            </a:pPr>
            <a:r>
              <a:rPr lang="en-US" altLang="zh-CN" dirty="0" smtClean="0">
                <a:latin typeface="华文中宋" panose="02010600040101010101" pitchFamily="2" charset="-122"/>
                <a:ea typeface="华文中宋" panose="02010600040101010101" pitchFamily="2" charset="-122"/>
              </a:rPr>
              <a:t>2</a:t>
            </a:r>
            <a:r>
              <a:rPr lang="zh-CN" altLang="en-US" dirty="0" smtClean="0">
                <a:latin typeface="华文中宋" panose="02010600040101010101" pitchFamily="2" charset="-122"/>
                <a:ea typeface="华文中宋" panose="02010600040101010101" pitchFamily="2" charset="-122"/>
              </a:rPr>
              <a:t>性别分化</a:t>
            </a:r>
          </a:p>
          <a:p>
            <a:pPr>
              <a:lnSpc>
                <a:spcPct val="150000"/>
              </a:lnSpc>
            </a:pPr>
            <a:r>
              <a:rPr lang="zh-CN" altLang="en-US" dirty="0" smtClean="0">
                <a:latin typeface="华文中宋" panose="02010600040101010101" pitchFamily="2" charset="-122"/>
                <a:ea typeface="华文中宋" panose="02010600040101010101" pitchFamily="2" charset="-122"/>
              </a:rPr>
              <a:t>当胚胎的性别决定之后，睾丸和卵巢产生的物质就会不同。这样，就会影响上面提到的</a:t>
            </a:r>
            <a:r>
              <a:rPr lang="en-US" altLang="zh-CN" dirty="0" smtClean="0">
                <a:latin typeface="华文中宋" panose="02010600040101010101" pitchFamily="2" charset="-122"/>
                <a:ea typeface="华文中宋" panose="02010600040101010101" pitchFamily="2" charset="-122"/>
              </a:rPr>
              <a:t>2</a:t>
            </a:r>
            <a:r>
              <a:rPr lang="zh-CN" altLang="en-US" dirty="0" smtClean="0">
                <a:latin typeface="华文中宋" panose="02010600040101010101" pitchFamily="2" charset="-122"/>
                <a:ea typeface="华文中宋" panose="02010600040101010101" pitchFamily="2" charset="-122"/>
              </a:rPr>
              <a:t>对管道和</a:t>
            </a:r>
            <a:r>
              <a:rPr lang="en-US" altLang="zh-CN" dirty="0" smtClean="0">
                <a:latin typeface="华文中宋" panose="02010600040101010101" pitchFamily="2" charset="-122"/>
                <a:ea typeface="华文中宋" panose="02010600040101010101" pitchFamily="2" charset="-122"/>
              </a:rPr>
              <a:t>1</a:t>
            </a:r>
            <a:r>
              <a:rPr lang="zh-CN" altLang="en-US" dirty="0" smtClean="0">
                <a:latin typeface="华文中宋" panose="02010600040101010101" pitchFamily="2" charset="-122"/>
                <a:ea typeface="华文中宋" panose="02010600040101010101" pitchFamily="2" charset="-122"/>
              </a:rPr>
              <a:t>个凹陷的进一步分化。</a:t>
            </a:r>
          </a:p>
        </p:txBody>
      </p:sp>
      <p:pic>
        <p:nvPicPr>
          <p:cNvPr id="3" name="图片 2"/>
          <p:cNvPicPr>
            <a:picLocks noChangeAspect="1"/>
          </p:cNvPicPr>
          <p:nvPr/>
        </p:nvPicPr>
        <p:blipFill>
          <a:blip r:embed="rId2"/>
          <a:stretch>
            <a:fillRect/>
          </a:stretch>
        </p:blipFill>
        <p:spPr>
          <a:xfrm>
            <a:off x="2860120" y="1860506"/>
            <a:ext cx="6790957" cy="4724772"/>
          </a:xfrm>
          <a:prstGeom prst="rect">
            <a:avLst/>
          </a:prstGeom>
        </p:spPr>
      </p:pic>
    </p:spTree>
    <p:extLst>
      <p:ext uri="{BB962C8B-B14F-4D97-AF65-F5344CB8AC3E}">
        <p14:creationId xmlns:p14="http://schemas.microsoft.com/office/powerpoint/2010/main" val="349208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mbiz.qpic.cn/mmbiz_png/XibYzhCJwp3QK70hs3iaqVrEDqULv5Hjc3sVCIOO6WfxcxCtvIWT9QibbANial9lowhGjsxyX5jOZlib7Hy4sN3bKpg/640?wx_fmt=png&amp;tp=webp&amp;wxfrom=5&amp;wx_lazy=1&amp;wx_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041" y="1010689"/>
            <a:ext cx="9458325"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178041" y="0"/>
            <a:ext cx="10360429" cy="874278"/>
          </a:xfrm>
          <a:prstGeom prst="rect">
            <a:avLst/>
          </a:prstGeom>
        </p:spPr>
        <p:txBody>
          <a:bodyPr wrap="square">
            <a:spAutoFit/>
          </a:bodyPr>
          <a:lstStyle/>
          <a:p>
            <a:pPr>
              <a:lnSpc>
                <a:spcPct val="150000"/>
              </a:lnSpc>
            </a:pPr>
            <a:r>
              <a:rPr lang="zh-CN" altLang="en-US" dirty="0" smtClean="0">
                <a:latin typeface="华文中宋" panose="02010600040101010101" pitchFamily="2" charset="-122"/>
                <a:ea typeface="华文中宋" panose="02010600040101010101" pitchFamily="2" charset="-122"/>
              </a:rPr>
              <a:t>在产生这些物质的中间过程（比如物质合成），或是这些物质作用于靶器官的过程中（比如睾酮的受体蛋白因为变异而缺失），出现了一些问题，形成了这一类疾病。</a:t>
            </a: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32108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095625" y="1604962"/>
            <a:ext cx="6000750" cy="3648075"/>
          </a:xfrm>
          <a:prstGeom prst="rect">
            <a:avLst/>
          </a:prstGeom>
        </p:spPr>
      </p:pic>
    </p:spTree>
    <p:extLst>
      <p:ext uri="{BB962C8B-B14F-4D97-AF65-F5344CB8AC3E}">
        <p14:creationId xmlns:p14="http://schemas.microsoft.com/office/powerpoint/2010/main" val="51820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44681" y="2360122"/>
            <a:ext cx="10287000" cy="3733800"/>
          </a:xfrm>
          <a:prstGeom prst="rect">
            <a:avLst/>
          </a:prstGeom>
        </p:spPr>
      </p:pic>
      <p:sp>
        <p:nvSpPr>
          <p:cNvPr id="3" name="矩形 2"/>
          <p:cNvSpPr/>
          <p:nvPr/>
        </p:nvSpPr>
        <p:spPr>
          <a:xfrm>
            <a:off x="811182" y="257663"/>
            <a:ext cx="10003675" cy="1754326"/>
          </a:xfrm>
          <a:prstGeom prst="rect">
            <a:avLst/>
          </a:prstGeom>
        </p:spPr>
        <p:txBody>
          <a:bodyPr wrap="square">
            <a:spAutoFit/>
          </a:bodyPr>
          <a:lstStyle/>
          <a:p>
            <a:pPr>
              <a:lnSpc>
                <a:spcPct val="150000"/>
              </a:lnSpc>
            </a:pPr>
            <a:r>
              <a:rPr lang="zh-CN" altLang="en-US" dirty="0" smtClean="0">
                <a:latin typeface="华文中宋" panose="02010600040101010101" pitchFamily="2" charset="-122"/>
                <a:ea typeface="华文中宋" panose="02010600040101010101" pitchFamily="2" charset="-122"/>
              </a:rPr>
              <a:t>计数探针的原理 </a:t>
            </a:r>
          </a:p>
          <a:p>
            <a:pPr>
              <a:lnSpc>
                <a:spcPct val="150000"/>
              </a:lnSpc>
            </a:pPr>
            <a:r>
              <a:rPr lang="zh-CN" altLang="en-US" dirty="0" smtClean="0">
                <a:latin typeface="华文中宋" panose="02010600040101010101" pitchFamily="2" charset="-122"/>
                <a:ea typeface="华文中宋" panose="02010600040101010101" pitchFamily="2" charset="-122"/>
              </a:rPr>
              <a:t>       通过标记某条染色体或者是某个基因特有的特异性</a:t>
            </a:r>
            <a:r>
              <a:rPr lang="en-US" altLang="zh-CN" dirty="0" smtClean="0">
                <a:latin typeface="华文中宋" panose="02010600040101010101" pitchFamily="2" charset="-122"/>
                <a:ea typeface="华文中宋" panose="02010600040101010101" pitchFamily="2" charset="-122"/>
              </a:rPr>
              <a:t>DNA</a:t>
            </a:r>
            <a:r>
              <a:rPr lang="zh-CN" altLang="en-US" dirty="0" smtClean="0">
                <a:latin typeface="华文中宋" panose="02010600040101010101" pitchFamily="2" charset="-122"/>
                <a:ea typeface="华文中宋" panose="02010600040101010101" pitchFamily="2" charset="-122"/>
              </a:rPr>
              <a:t>片段，与目的基因相结合，从而产生荧光杂交信号。由于正常人的染色体是二倍体，那么正常人的检测信号就是两个，当信号多于两个或者少于两个</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排除切片影响</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，该染色体或者基因就异常</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扩增或缺失</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如下图</a:t>
            </a:r>
            <a:r>
              <a:rPr lang="en-US" altLang="zh-CN" dirty="0" smtClean="0">
                <a:latin typeface="华文中宋" panose="02010600040101010101" pitchFamily="2" charset="-122"/>
                <a:ea typeface="华文中宋" panose="02010600040101010101" pitchFamily="2" charset="-122"/>
              </a:rPr>
              <a:t>8</a:t>
            </a:r>
            <a:r>
              <a:rPr lang="zh-CN" altLang="en-US" dirty="0" smtClean="0">
                <a:latin typeface="华文中宋" panose="02010600040101010101" pitchFamily="2" charset="-122"/>
                <a:ea typeface="华文中宋" panose="02010600040101010101" pitchFamily="2" charset="-122"/>
              </a:rPr>
              <a:t>号染色体三体。</a:t>
            </a: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18157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39090" y="1884738"/>
            <a:ext cx="10287000" cy="4019550"/>
          </a:xfrm>
          <a:prstGeom prst="rect">
            <a:avLst/>
          </a:prstGeom>
        </p:spPr>
      </p:pic>
      <p:sp>
        <p:nvSpPr>
          <p:cNvPr id="3" name="矩形 2"/>
          <p:cNvSpPr/>
          <p:nvPr/>
        </p:nvSpPr>
        <p:spPr>
          <a:xfrm>
            <a:off x="856211" y="310356"/>
            <a:ext cx="10374976" cy="1754326"/>
          </a:xfrm>
          <a:prstGeom prst="rect">
            <a:avLst/>
          </a:prstGeom>
        </p:spPr>
        <p:txBody>
          <a:bodyPr wrap="square">
            <a:spAutoFit/>
          </a:bodyPr>
          <a:lstStyle/>
          <a:p>
            <a:pPr>
              <a:lnSpc>
                <a:spcPct val="150000"/>
              </a:lnSpc>
            </a:pPr>
            <a:r>
              <a:rPr lang="zh-CN" altLang="en-US" dirty="0" smtClean="0">
                <a:latin typeface="华文中宋" panose="02010600040101010101" pitchFamily="2" charset="-122"/>
                <a:ea typeface="华文中宋" panose="02010600040101010101" pitchFamily="2" charset="-122"/>
              </a:rPr>
              <a:t>重排探针的原理</a:t>
            </a:r>
          </a:p>
          <a:p>
            <a:pPr>
              <a:lnSpc>
                <a:spcPct val="150000"/>
              </a:lnSpc>
            </a:pPr>
            <a:r>
              <a:rPr lang="zh-CN" altLang="en-US" dirty="0" smtClean="0">
                <a:latin typeface="华文中宋" panose="02010600040101010101" pitchFamily="2" charset="-122"/>
                <a:ea typeface="华文中宋" panose="02010600040101010101" pitchFamily="2" charset="-122"/>
              </a:rPr>
              <a:t>        某基因发生重排时会在相对恒定位置断开，通过不同颜色荧光素标记断裂点两端特异性的</a:t>
            </a:r>
            <a:r>
              <a:rPr lang="en-US" altLang="zh-CN" dirty="0" smtClean="0">
                <a:latin typeface="华文中宋" panose="02010600040101010101" pitchFamily="2" charset="-122"/>
                <a:ea typeface="华文中宋" panose="02010600040101010101" pitchFamily="2" charset="-122"/>
              </a:rPr>
              <a:t>DNA</a:t>
            </a:r>
            <a:r>
              <a:rPr lang="zh-CN" altLang="en-US" dirty="0" smtClean="0">
                <a:latin typeface="华文中宋" panose="02010600040101010101" pitchFamily="2" charset="-122"/>
                <a:ea typeface="华文中宋" panose="02010600040101010101" pitchFamily="2" charset="-122"/>
              </a:rPr>
              <a:t>片段，该基因没有发生重排，红色和绿色靠近会发生混合色形成黄色</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如果发生断裂，则形成单独的颜色</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如单独的红或绿</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，当然，重排探针同样能够提示数目异常</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如多倍体</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。如下图</a:t>
            </a:r>
            <a:r>
              <a:rPr lang="en-US" altLang="zh-CN" dirty="0" smtClean="0">
                <a:latin typeface="华文中宋" panose="02010600040101010101" pitchFamily="2" charset="-122"/>
                <a:ea typeface="华文中宋" panose="02010600040101010101" pitchFamily="2" charset="-122"/>
              </a:rPr>
              <a:t>IGH</a:t>
            </a:r>
            <a:r>
              <a:rPr lang="zh-CN" altLang="en-US" dirty="0" smtClean="0">
                <a:latin typeface="华文中宋" panose="02010600040101010101" pitchFamily="2" charset="-122"/>
                <a:ea typeface="华文中宋" panose="02010600040101010101" pitchFamily="2" charset="-122"/>
              </a:rPr>
              <a:t>基因的重排。</a:t>
            </a: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37457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0407" y="432230"/>
            <a:ext cx="9775768" cy="1754326"/>
          </a:xfrm>
          <a:prstGeom prst="rect">
            <a:avLst/>
          </a:prstGeom>
        </p:spPr>
        <p:txBody>
          <a:bodyPr wrap="square">
            <a:spAutoFit/>
          </a:bodyPr>
          <a:lstStyle/>
          <a:p>
            <a:pPr>
              <a:lnSpc>
                <a:spcPct val="150000"/>
              </a:lnSpc>
            </a:pPr>
            <a:r>
              <a:rPr lang="zh-CN" altLang="en-US" dirty="0" smtClean="0">
                <a:latin typeface="华文中宋" panose="02010600040101010101" pitchFamily="2" charset="-122"/>
                <a:ea typeface="华文中宋" panose="02010600040101010101" pitchFamily="2" charset="-122"/>
              </a:rPr>
              <a:t>双色双融合探针的原理</a:t>
            </a:r>
          </a:p>
          <a:p>
            <a:pPr>
              <a:lnSpc>
                <a:spcPct val="150000"/>
              </a:lnSpc>
            </a:pPr>
            <a:r>
              <a:rPr lang="zh-CN" altLang="en-US" dirty="0" smtClean="0">
                <a:latin typeface="华文中宋" panose="02010600040101010101" pitchFamily="2" charset="-122"/>
                <a:ea typeface="华文中宋" panose="02010600040101010101" pitchFamily="2" charset="-122"/>
              </a:rPr>
              <a:t>         含有用两种不同颜色荧光素标记的探针</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一般用绿色和橙红色两种</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，分别对应两个独立的靶基因位点，当两个独立的靶基因位点相互融合就会形成典型的两个融合信号</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黄色</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和一个正常的绿色信号及一个正常的红色信号</a:t>
            </a:r>
            <a:r>
              <a:rPr lang="en-US" altLang="zh-CN" dirty="0" smtClean="0">
                <a:latin typeface="华文中宋" panose="02010600040101010101" pitchFamily="2" charset="-122"/>
                <a:ea typeface="华文中宋" panose="02010600040101010101" pitchFamily="2" charset="-122"/>
              </a:rPr>
              <a:t>;</a:t>
            </a:r>
            <a:r>
              <a:rPr lang="zh-CN" altLang="en-US" dirty="0" smtClean="0">
                <a:latin typeface="华文中宋" panose="02010600040101010101" pitchFamily="2" charset="-122"/>
                <a:ea typeface="华文中宋" panose="02010600040101010101" pitchFamily="2" charset="-122"/>
              </a:rPr>
              <a:t>如下图慢性粒细胞白血病</a:t>
            </a:r>
            <a:r>
              <a:rPr lang="en-US" altLang="zh-CN" dirty="0" smtClean="0">
                <a:latin typeface="华文中宋" panose="02010600040101010101" pitchFamily="2" charset="-122"/>
                <a:ea typeface="华文中宋" panose="02010600040101010101" pitchFamily="2" charset="-122"/>
              </a:rPr>
              <a:t>BCR/ABL</a:t>
            </a:r>
            <a:r>
              <a:rPr lang="zh-CN" altLang="en-US" dirty="0" smtClean="0">
                <a:latin typeface="华文中宋" panose="02010600040101010101" pitchFamily="2" charset="-122"/>
                <a:ea typeface="华文中宋" panose="02010600040101010101" pitchFamily="2" charset="-122"/>
              </a:rPr>
              <a:t>融合基因形成模式图。</a:t>
            </a:r>
            <a:endParaRPr lang="zh-CN" altLang="en-US" dirty="0">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a:blip r:embed="rId2"/>
          <a:stretch>
            <a:fillRect/>
          </a:stretch>
        </p:blipFill>
        <p:spPr>
          <a:xfrm>
            <a:off x="1077756" y="2424676"/>
            <a:ext cx="10338643" cy="3668551"/>
          </a:xfrm>
          <a:prstGeom prst="rect">
            <a:avLst/>
          </a:prstGeom>
        </p:spPr>
      </p:pic>
    </p:spTree>
    <p:extLst>
      <p:ext uri="{BB962C8B-B14F-4D97-AF65-F5344CB8AC3E}">
        <p14:creationId xmlns:p14="http://schemas.microsoft.com/office/powerpoint/2010/main" val="302907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188913"/>
            <a:ext cx="5976937"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5"/>
          <p:cNvSpPr>
            <a:spLocks noChangeArrowheads="1"/>
          </p:cNvSpPr>
          <p:nvPr/>
        </p:nvSpPr>
        <p:spPr bwMode="auto">
          <a:xfrm>
            <a:off x="2424113" y="5300664"/>
            <a:ext cx="76327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200">
                <a:solidFill>
                  <a:srgbClr val="000000"/>
                </a:solidFill>
              </a:rPr>
              <a:t>Fig. 1. (A) The Philadelphia chromosome is formed as a result of a reciprocal translocation event between chromosomes 9 and 22. The BCR gene from chromosome 22 is fused in-frame with the ABL1 gene from chromosome 9, resulting in the creation of the BCR-ABL1 oncogene. (B) Distinct breakpoints in the BCR gene can lead to formation of different BCR-ABL1 oncogenes, each with unique leukemic features. The oncogene encoding the P190 isoform is associated with B-ALL, while the oncogene encoding the isoform for P210 is associated with CML. The oncogene encoding the P230 isoform has weaker kinase activity, and its leukemic phenotype is more closely associated with leukemias of myeloid origins.</a:t>
            </a:r>
          </a:p>
        </p:txBody>
      </p:sp>
    </p:spTree>
    <p:extLst>
      <p:ext uri="{BB962C8B-B14F-4D97-AF65-F5344CB8AC3E}">
        <p14:creationId xmlns:p14="http://schemas.microsoft.com/office/powerpoint/2010/main" val="201052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70138" y="947131"/>
            <a:ext cx="8964612" cy="4364038"/>
            <a:chOff x="1703389" y="1628775"/>
            <a:chExt cx="8964612" cy="4364038"/>
          </a:xfrm>
        </p:grpSpPr>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1628775"/>
              <a:ext cx="6192837"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Rectangle 6"/>
            <p:cNvSpPr>
              <a:spLocks noChangeArrowheads="1"/>
            </p:cNvSpPr>
            <p:nvPr/>
          </p:nvSpPr>
          <p:spPr bwMode="auto">
            <a:xfrm>
              <a:off x="8472489" y="2708275"/>
              <a:ext cx="198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600">
                  <a:solidFill>
                    <a:srgbClr val="000000"/>
                  </a:solidFill>
                </a:rPr>
                <a:t>increased apoptosis</a:t>
              </a:r>
            </a:p>
          </p:txBody>
        </p:sp>
        <p:sp>
          <p:nvSpPr>
            <p:cNvPr id="5125" name="Rectangle 7"/>
            <p:cNvSpPr>
              <a:spLocks noChangeArrowheads="1"/>
            </p:cNvSpPr>
            <p:nvPr/>
          </p:nvSpPr>
          <p:spPr bwMode="auto">
            <a:xfrm>
              <a:off x="1703389" y="4724400"/>
              <a:ext cx="19446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600">
                  <a:solidFill>
                    <a:srgbClr val="000000"/>
                  </a:solidFill>
                </a:rPr>
                <a:t>impaired transcriptional</a:t>
              </a:r>
            </a:p>
            <a:p>
              <a:pPr fontAlgn="base">
                <a:spcBef>
                  <a:spcPct val="0"/>
                </a:spcBef>
                <a:spcAft>
                  <a:spcPct val="0"/>
                </a:spcAft>
                <a:buNone/>
              </a:pPr>
              <a:r>
                <a:rPr lang="en-US" altLang="zh-CN" sz="1600">
                  <a:solidFill>
                    <a:srgbClr val="000000"/>
                  </a:solidFill>
                </a:rPr>
                <a:t>activity</a:t>
              </a:r>
            </a:p>
          </p:txBody>
        </p:sp>
        <p:sp>
          <p:nvSpPr>
            <p:cNvPr id="5126" name="Rectangle 8"/>
            <p:cNvSpPr>
              <a:spLocks noChangeArrowheads="1"/>
            </p:cNvSpPr>
            <p:nvPr/>
          </p:nvSpPr>
          <p:spPr bwMode="auto">
            <a:xfrm>
              <a:off x="8486776" y="3860800"/>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600">
                  <a:solidFill>
                    <a:srgbClr val="000000"/>
                  </a:solidFill>
                </a:rPr>
                <a:t>increased proliferation</a:t>
              </a:r>
            </a:p>
          </p:txBody>
        </p:sp>
        <p:sp>
          <p:nvSpPr>
            <p:cNvPr id="5127" name="Line 10"/>
            <p:cNvSpPr>
              <a:spLocks noChangeShapeType="1"/>
            </p:cNvSpPr>
            <p:nvPr/>
          </p:nvSpPr>
          <p:spPr bwMode="auto">
            <a:xfrm flipH="1">
              <a:off x="2640013" y="4868863"/>
              <a:ext cx="576262"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sp>
          <p:nvSpPr>
            <p:cNvPr id="5128" name="Line 11"/>
            <p:cNvSpPr>
              <a:spLocks noChangeShapeType="1"/>
            </p:cNvSpPr>
            <p:nvPr/>
          </p:nvSpPr>
          <p:spPr bwMode="auto">
            <a:xfrm>
              <a:off x="8256589" y="2924175"/>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sp>
          <p:nvSpPr>
            <p:cNvPr id="5129" name="Line 12"/>
            <p:cNvSpPr>
              <a:spLocks noChangeShapeType="1"/>
            </p:cNvSpPr>
            <p:nvPr/>
          </p:nvSpPr>
          <p:spPr bwMode="auto">
            <a:xfrm flipV="1">
              <a:off x="5375276" y="4076701"/>
              <a:ext cx="3097213"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grpSp>
    </p:spTree>
    <p:extLst>
      <p:ext uri="{BB962C8B-B14F-4D97-AF65-F5344CB8AC3E}">
        <p14:creationId xmlns:p14="http://schemas.microsoft.com/office/powerpoint/2010/main" val="148117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404814"/>
            <a:ext cx="7956550"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5"/>
          <p:cNvSpPr>
            <a:spLocks noChangeArrowheads="1"/>
          </p:cNvSpPr>
          <p:nvPr/>
        </p:nvSpPr>
        <p:spPr bwMode="auto">
          <a:xfrm>
            <a:off x="2566989" y="3789364"/>
            <a:ext cx="70564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800" dirty="0">
                <a:solidFill>
                  <a:srgbClr val="000000"/>
                </a:solidFill>
              </a:rPr>
              <a:t>Fig. 2. Known kinase-specific mutations in the p210 isoform of BCR-ABL1 </a:t>
            </a:r>
            <a:r>
              <a:rPr lang="en-US" altLang="zh-CN" sz="1800" dirty="0" err="1">
                <a:solidFill>
                  <a:srgbClr val="000000"/>
                </a:solidFill>
              </a:rPr>
              <a:t>oncoprotein</a:t>
            </a:r>
            <a:r>
              <a:rPr lang="en-US" altLang="zh-CN" sz="1800" dirty="0">
                <a:solidFill>
                  <a:srgbClr val="000000"/>
                </a:solidFill>
              </a:rPr>
              <a:t> that contribute to drug resistance. The T315I leads to some of the most intractable cases of drug resistance.</a:t>
            </a:r>
          </a:p>
        </p:txBody>
      </p:sp>
      <p:sp>
        <p:nvSpPr>
          <p:cNvPr id="4100" name="Rectangle 6"/>
          <p:cNvSpPr>
            <a:spLocks noChangeArrowheads="1"/>
          </p:cNvSpPr>
          <p:nvPr/>
        </p:nvSpPr>
        <p:spPr bwMode="auto">
          <a:xfrm>
            <a:off x="2566988" y="5084763"/>
            <a:ext cx="6121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800" dirty="0">
                <a:solidFill>
                  <a:srgbClr val="000000"/>
                </a:solidFill>
              </a:rPr>
              <a:t>The ABL protein physiologically shuttles between the</a:t>
            </a:r>
          </a:p>
          <a:p>
            <a:pPr fontAlgn="base">
              <a:spcBef>
                <a:spcPct val="0"/>
              </a:spcBef>
              <a:spcAft>
                <a:spcPct val="0"/>
              </a:spcAft>
              <a:buNone/>
            </a:pPr>
            <a:r>
              <a:rPr lang="en-US" altLang="zh-CN" sz="1800" dirty="0">
                <a:solidFill>
                  <a:srgbClr val="000000"/>
                </a:solidFill>
              </a:rPr>
              <a:t>nucleus and the cytoplasm; however, when fused to BCR,</a:t>
            </a:r>
          </a:p>
          <a:p>
            <a:pPr fontAlgn="base">
              <a:spcBef>
                <a:spcPct val="0"/>
              </a:spcBef>
              <a:spcAft>
                <a:spcPct val="0"/>
              </a:spcAft>
              <a:buNone/>
            </a:pPr>
            <a:r>
              <a:rPr lang="en-US" altLang="zh-CN" sz="1800" dirty="0">
                <a:solidFill>
                  <a:srgbClr val="000000"/>
                </a:solidFill>
              </a:rPr>
              <a:t>the </a:t>
            </a:r>
            <a:r>
              <a:rPr lang="en-US" altLang="zh-CN" sz="1800" dirty="0" err="1">
                <a:solidFill>
                  <a:srgbClr val="000000"/>
                </a:solidFill>
              </a:rPr>
              <a:t>oncoprotein</a:t>
            </a:r>
            <a:r>
              <a:rPr lang="en-US" altLang="zh-CN" sz="1800" dirty="0">
                <a:solidFill>
                  <a:srgbClr val="000000"/>
                </a:solidFill>
              </a:rPr>
              <a:t> loses this property and is mainly retained</a:t>
            </a:r>
          </a:p>
          <a:p>
            <a:pPr fontAlgn="base">
              <a:spcBef>
                <a:spcPct val="0"/>
              </a:spcBef>
              <a:spcAft>
                <a:spcPct val="0"/>
              </a:spcAft>
              <a:buNone/>
            </a:pPr>
            <a:r>
              <a:rPr lang="en-US" altLang="zh-CN" sz="1800" dirty="0">
                <a:solidFill>
                  <a:srgbClr val="000000"/>
                </a:solidFill>
              </a:rPr>
              <a:t>within the cytoplasm, where it interacts with the majority of</a:t>
            </a:r>
          </a:p>
          <a:p>
            <a:pPr fontAlgn="base">
              <a:spcBef>
                <a:spcPct val="0"/>
              </a:spcBef>
              <a:spcAft>
                <a:spcPct val="0"/>
              </a:spcAft>
              <a:buNone/>
            </a:pPr>
            <a:r>
              <a:rPr lang="en-US" altLang="zh-CN" sz="1800" dirty="0">
                <a:solidFill>
                  <a:srgbClr val="000000"/>
                </a:solidFill>
              </a:rPr>
              <a:t>proteins involved in the oncogenic pathway.</a:t>
            </a:r>
          </a:p>
        </p:txBody>
      </p:sp>
    </p:spTree>
    <p:extLst>
      <p:ext uri="{BB962C8B-B14F-4D97-AF65-F5344CB8AC3E}">
        <p14:creationId xmlns:p14="http://schemas.microsoft.com/office/powerpoint/2010/main" val="225800398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1155</Words>
  <Application>Microsoft Office PowerPoint</Application>
  <PresentationFormat>宽屏</PresentationFormat>
  <Paragraphs>47</Paragraphs>
  <Slides>25</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等线 Light</vt:lpstr>
      <vt:lpstr>华文中宋</vt:lpstr>
      <vt:lpstr>宋体</vt:lpstr>
      <vt:lpstr>Arial</vt:lpstr>
      <vt:lpstr>Office 主题​​</vt:lpstr>
      <vt:lpstr>默认设计模板</vt:lpstr>
      <vt:lpstr>荧光原位杂交技术(FISH)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荧光原位杂交技术(FISH)</dc:title>
  <dc:creator>Administrator</dc:creator>
  <cp:lastModifiedBy>Administrator</cp:lastModifiedBy>
  <cp:revision>14</cp:revision>
  <dcterms:created xsi:type="dcterms:W3CDTF">2020-09-14T05:03:48Z</dcterms:created>
  <dcterms:modified xsi:type="dcterms:W3CDTF">2020-09-21T03:23:52Z</dcterms:modified>
</cp:coreProperties>
</file>