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566" r:id="rId2"/>
    <p:sldId id="537" r:id="rId3"/>
    <p:sldId id="535" r:id="rId4"/>
    <p:sldId id="538" r:id="rId5"/>
    <p:sldId id="625" r:id="rId6"/>
    <p:sldId id="624" r:id="rId7"/>
    <p:sldId id="626" r:id="rId8"/>
    <p:sldId id="544" r:id="rId9"/>
    <p:sldId id="684" r:id="rId10"/>
    <p:sldId id="679" r:id="rId11"/>
    <p:sldId id="662" r:id="rId12"/>
    <p:sldId id="540" r:id="rId13"/>
    <p:sldId id="547" r:id="rId14"/>
    <p:sldId id="680" r:id="rId15"/>
    <p:sldId id="681" r:id="rId16"/>
    <p:sldId id="660" r:id="rId17"/>
    <p:sldId id="661" r:id="rId18"/>
    <p:sldId id="659" r:id="rId19"/>
    <p:sldId id="682" r:id="rId20"/>
    <p:sldId id="654" r:id="rId21"/>
    <p:sldId id="655" r:id="rId22"/>
    <p:sldId id="683" r:id="rId23"/>
    <p:sldId id="656" r:id="rId24"/>
    <p:sldId id="568" r:id="rId25"/>
    <p:sldId id="663" r:id="rId26"/>
    <p:sldId id="685" r:id="rId27"/>
    <p:sldId id="609" r:id="rId28"/>
    <p:sldId id="610" r:id="rId29"/>
    <p:sldId id="691" r:id="rId30"/>
    <p:sldId id="686" r:id="rId31"/>
    <p:sldId id="673" r:id="rId32"/>
    <p:sldId id="687" r:id="rId33"/>
    <p:sldId id="676" r:id="rId34"/>
    <p:sldId id="616" r:id="rId35"/>
    <p:sldId id="690" r:id="rId36"/>
    <p:sldId id="620" r:id="rId37"/>
    <p:sldId id="675" r:id="rId38"/>
    <p:sldId id="618" r:id="rId39"/>
    <p:sldId id="665" r:id="rId40"/>
    <p:sldId id="569" r:id="rId41"/>
    <p:sldId id="571" r:id="rId42"/>
    <p:sldId id="572" r:id="rId43"/>
    <p:sldId id="573" r:id="rId44"/>
    <p:sldId id="574" r:id="rId45"/>
    <p:sldId id="575" r:id="rId46"/>
    <p:sldId id="646" r:id="rId47"/>
    <p:sldId id="576" r:id="rId48"/>
  </p:sldIdLst>
  <p:sldSz cx="9864725" cy="6858000"/>
  <p:notesSz cx="6858000" cy="9144000"/>
  <p:defaultTextStyle>
    <a:defPPr>
      <a:defRPr lang="zh-CN"/>
    </a:defPPr>
    <a:lvl1pPr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1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FEFE"/>
    <a:srgbClr val="008D9C"/>
    <a:srgbClr val="2D788F"/>
    <a:srgbClr val="DDDDDD"/>
    <a:srgbClr val="FF0066"/>
    <a:srgbClr val="130278"/>
    <a:srgbClr val="0C0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1" autoAdjust="0"/>
    <p:restoredTop sz="94683" autoAdjust="0"/>
  </p:normalViewPr>
  <p:slideViewPr>
    <p:cSldViewPr>
      <p:cViewPr varScale="1">
        <p:scale>
          <a:sx n="109" d="100"/>
          <a:sy n="109" d="100"/>
        </p:scale>
        <p:origin x="1566" y="102"/>
      </p:cViewPr>
      <p:guideLst>
        <p:guide orient="horz" pos="2160"/>
        <p:guide pos="31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9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4" Type="http://schemas.openxmlformats.org/officeDocument/2006/relationships/image" Target="../media/image33.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kumimoji="1" sz="1200">
                <a:latin typeface="Times New Roman" pitchFamily="18" charset="0"/>
              </a:defRPr>
            </a:lvl1pPr>
          </a:lstStyle>
          <a:p>
            <a:pPr>
              <a:defRPr/>
            </a:pPr>
            <a:endParaRPr lang="en-US" altLang="zh-CN"/>
          </a:p>
        </p:txBody>
      </p:sp>
      <p:sp>
        <p:nvSpPr>
          <p:cNvPr id="1239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kumimoji="1" sz="1200">
                <a:latin typeface="Times New Roman" pitchFamily="18" charset="0"/>
              </a:defRPr>
            </a:lvl1pPr>
          </a:lstStyle>
          <a:p>
            <a:pPr>
              <a:defRPr/>
            </a:pPr>
            <a:endParaRPr lang="en-US" altLang="zh-CN"/>
          </a:p>
        </p:txBody>
      </p:sp>
      <p:sp>
        <p:nvSpPr>
          <p:cNvPr id="1239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spcBef>
                <a:spcPct val="0"/>
              </a:spcBef>
              <a:buClrTx/>
              <a:buSzTx/>
              <a:buFontTx/>
              <a:buNone/>
              <a:defRPr kumimoji="1" sz="1200">
                <a:latin typeface="Times New Roman" pitchFamily="18" charset="0"/>
              </a:defRPr>
            </a:lvl1pPr>
          </a:lstStyle>
          <a:p>
            <a:pPr>
              <a:defRPr/>
            </a:pPr>
            <a:endParaRPr lang="en-US" altLang="zh-CN"/>
          </a:p>
        </p:txBody>
      </p:sp>
      <p:sp>
        <p:nvSpPr>
          <p:cNvPr id="1239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kumimoji="1" sz="1200">
                <a:latin typeface="Times New Roman" panose="02020603050405020304" pitchFamily="18" charset="0"/>
              </a:defRPr>
            </a:lvl1pPr>
          </a:lstStyle>
          <a:p>
            <a:pPr>
              <a:defRPr/>
            </a:pPr>
            <a:fld id="{766485B5-C635-4369-A46C-D84BFDBBE729}"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kumimoji="1" sz="1200">
                <a:latin typeface="Times New Roman" pitchFamily="18" charset="0"/>
              </a:defRPr>
            </a:lvl1pPr>
          </a:lstStyle>
          <a:p>
            <a:pPr>
              <a:defRPr/>
            </a:pPr>
            <a:endParaRPr lang="en-US" altLang="zh-CN"/>
          </a:p>
        </p:txBody>
      </p:sp>
      <p:sp>
        <p:nvSpPr>
          <p:cNvPr id="2549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kumimoji="1" sz="1200">
                <a:latin typeface="Times New Roman" pitchFamily="18" charset="0"/>
              </a:defRPr>
            </a:lvl1pPr>
          </a:lstStyle>
          <a:p>
            <a:pPr>
              <a:defRPr/>
            </a:pPr>
            <a:endParaRPr lang="en-US" altLang="zh-CN"/>
          </a:p>
        </p:txBody>
      </p:sp>
      <p:sp>
        <p:nvSpPr>
          <p:cNvPr id="4100" name="Rectangle 4"/>
          <p:cNvSpPr>
            <a:spLocks noRot="1" noChangeArrowheads="1" noTextEdit="1"/>
          </p:cNvSpPr>
          <p:nvPr>
            <p:ph type="sldImg" idx="2"/>
          </p:nvPr>
        </p:nvSpPr>
        <p:spPr bwMode="auto">
          <a:xfrm>
            <a:off x="962025" y="685800"/>
            <a:ext cx="49339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549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spcBef>
                <a:spcPct val="0"/>
              </a:spcBef>
              <a:buClrTx/>
              <a:buSzTx/>
              <a:buFontTx/>
              <a:buNone/>
              <a:defRPr kumimoji="1" sz="1200">
                <a:latin typeface="Times New Roman" pitchFamily="18" charset="0"/>
              </a:defRPr>
            </a:lvl1pPr>
          </a:lstStyle>
          <a:p>
            <a:pPr>
              <a:defRPr/>
            </a:pPr>
            <a:endParaRPr lang="en-US" altLang="zh-CN"/>
          </a:p>
        </p:txBody>
      </p:sp>
      <p:sp>
        <p:nvSpPr>
          <p:cNvPr id="2549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kumimoji="1" sz="1200">
                <a:latin typeface="Times New Roman" panose="02020603050405020304" pitchFamily="18" charset="0"/>
              </a:defRPr>
            </a:lvl1pPr>
          </a:lstStyle>
          <a:p>
            <a:pPr>
              <a:defRPr/>
            </a:pPr>
            <a:fld id="{D3BBFC58-705E-4394-B0A3-34A7CE6439A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926F91D3-7324-4FD1-9069-3A28DD48F820}" type="slidenum">
              <a:rPr lang="en-US" altLang="zh-CN" smtClean="0"/>
              <a:pPr>
                <a:spcBef>
                  <a:spcPct val="0"/>
                </a:spcBef>
              </a:pPr>
              <a:t>1</a:t>
            </a:fld>
            <a:endParaRPr lang="en-US" altLang="zh-CN" smtClean="0"/>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7728A0D2-47EC-4CD6-8679-2C24DB5E3852}" type="slidenum">
              <a:rPr lang="en-US" altLang="zh-CN" smtClean="0"/>
              <a:pPr>
                <a:spcBef>
                  <a:spcPct val="0"/>
                </a:spcBef>
              </a:pPr>
              <a:t>11</a:t>
            </a:fld>
            <a:endParaRPr lang="en-US" altLang="zh-CN"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A4AB0D46-359E-4A9F-9AE2-7D0E60642615}" type="slidenum">
              <a:rPr lang="en-US" altLang="zh-CN" smtClean="0"/>
              <a:pPr>
                <a:spcBef>
                  <a:spcPct val="0"/>
                </a:spcBef>
              </a:pPr>
              <a:t>12</a:t>
            </a:fld>
            <a:endParaRPr lang="en-US" altLang="zh-CN"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242A0076-6035-4B65-9586-5A1AC69360F3}" type="slidenum">
              <a:rPr lang="en-US" altLang="zh-CN" smtClean="0"/>
              <a:pPr>
                <a:spcBef>
                  <a:spcPct val="0"/>
                </a:spcBef>
              </a:pPr>
              <a:t>13</a:t>
            </a:fld>
            <a:endParaRPr lang="en-US" altLang="zh-CN"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0BD17E40-975F-47F5-B768-899DE29B6B29}" type="slidenum">
              <a:rPr lang="en-US" altLang="zh-CN" smtClean="0"/>
              <a:pPr>
                <a:spcBef>
                  <a:spcPct val="0"/>
                </a:spcBef>
              </a:pPr>
              <a:t>16</a:t>
            </a:fld>
            <a:endParaRPr lang="en-US" altLang="zh-CN"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76A05F0D-DE0F-496D-9B62-136A5942ABE7}" type="slidenum">
              <a:rPr lang="en-US" altLang="zh-CN" smtClean="0"/>
              <a:pPr>
                <a:spcBef>
                  <a:spcPct val="0"/>
                </a:spcBef>
              </a:pPr>
              <a:t>17</a:t>
            </a:fld>
            <a:endParaRPr lang="en-US" altLang="zh-CN"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758DFB12-435C-4EF4-96DE-3335B4C83552}" type="slidenum">
              <a:rPr lang="en-US" altLang="zh-CN" smtClean="0"/>
              <a:pPr>
                <a:spcBef>
                  <a:spcPct val="0"/>
                </a:spcBef>
              </a:pPr>
              <a:t>24</a:t>
            </a:fld>
            <a:endParaRPr lang="en-US" altLang="zh-CN"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12C77CB4-866E-4315-8E02-DDCF58912E88}" type="slidenum">
              <a:rPr lang="en-US" altLang="zh-CN" smtClean="0"/>
              <a:pPr>
                <a:spcBef>
                  <a:spcPct val="0"/>
                </a:spcBef>
              </a:pPr>
              <a:t>25</a:t>
            </a:fld>
            <a:endParaRPr lang="en-US" altLang="zh-CN"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0368BC17-13B9-4B1B-8802-57EB51967A7D}" type="slidenum">
              <a:rPr lang="en-US" altLang="zh-CN" smtClean="0"/>
              <a:pPr>
                <a:spcBef>
                  <a:spcPct val="0"/>
                </a:spcBef>
              </a:pPr>
              <a:t>27</a:t>
            </a:fld>
            <a:endParaRPr lang="en-US" altLang="zh-CN"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8BB2C12D-AB59-45FF-B840-D9D0776CDFE6}" type="slidenum">
              <a:rPr lang="en-US" altLang="zh-CN" smtClean="0"/>
              <a:pPr>
                <a:spcBef>
                  <a:spcPct val="0"/>
                </a:spcBef>
              </a:pPr>
              <a:t>33</a:t>
            </a:fld>
            <a:endParaRPr lang="en-US" altLang="zh-CN" smtClean="0"/>
          </a:p>
        </p:txBody>
      </p:sp>
      <p:sp>
        <p:nvSpPr>
          <p:cNvPr id="57347" name="Rectangle 2"/>
          <p:cNvSpPr>
            <a:spLocks noRot="1" noChangeArrowheads="1" noTextEdit="1"/>
          </p:cNvSpPr>
          <p:nvPr>
            <p:ph type="sldImg"/>
          </p:nvPr>
        </p:nvSpPr>
        <p:spPr>
          <a:xfrm>
            <a:off x="963613" y="685800"/>
            <a:ext cx="4930775" cy="34290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t>rRNA</a:t>
            </a:r>
            <a:r>
              <a:rPr lang="zh-CN" altLang="en-US" smtClean="0"/>
              <a:t>丰度高，占总</a:t>
            </a:r>
            <a:r>
              <a:rPr lang="en-US" altLang="zh-CN" smtClean="0"/>
              <a:t>RNA</a:t>
            </a:r>
            <a:r>
              <a:rPr lang="zh-CN" altLang="en-US" smtClean="0"/>
              <a:t>的</a:t>
            </a:r>
            <a:r>
              <a:rPr lang="en-US" altLang="zh-CN" smtClean="0"/>
              <a:t>80%</a:t>
            </a:r>
            <a:r>
              <a:rPr lang="zh-CN" altLang="en-US" smtClean="0"/>
              <a:t>，研究表达丰度较高的基因时比较适合；</a:t>
            </a:r>
            <a:r>
              <a:rPr lang="en-US" altLang="zh-CN" smtClean="0"/>
              <a:t>rRNA</a:t>
            </a:r>
            <a:r>
              <a:rPr lang="zh-CN" altLang="en-US" smtClean="0"/>
              <a:t>转录调节受其它因素影响，如</a:t>
            </a:r>
            <a:r>
              <a:rPr lang="en-US" altLang="zh-CN" smtClean="0"/>
              <a:t>28s</a:t>
            </a:r>
            <a:r>
              <a:rPr lang="zh-CN" altLang="en-US" smtClean="0"/>
              <a:t>和</a:t>
            </a:r>
            <a:r>
              <a:rPr lang="en-US" altLang="zh-CN" smtClean="0"/>
              <a:t>18s rRNA</a:t>
            </a:r>
            <a:r>
              <a:rPr lang="zh-CN" altLang="en-US" smtClean="0"/>
              <a:t>在有细分裂期间表达量明显减少或停止表达，所以在研究与细胞周期相关的基因时就不适合以此为内参；另外，由于表达量较高，在研究丰度相对较低的基因时，有时就不太适用，比如</a:t>
            </a:r>
            <a:r>
              <a:rPr lang="en-US" altLang="zh-CN" smtClean="0"/>
              <a:t>Multiplex</a:t>
            </a:r>
            <a:r>
              <a:rPr lang="zh-CN" altLang="en-US" smtClean="0"/>
              <a:t>。当然也有</a:t>
            </a:r>
            <a:r>
              <a:rPr lang="en-US" altLang="zh-CN" smtClean="0"/>
              <a:t>rRNA</a:t>
            </a:r>
            <a:r>
              <a:rPr lang="zh-CN" altLang="en-US" smtClean="0"/>
              <a:t>的忠实拥护者，有人认为表达量高才时定量准确的关键，总之各有说法，但选择看家基因最关键的地方还是看该基因在你所研究的体系下是否稳定表达，可通过选择两个看家基因在不同的处理间相互比较，看两者比值是否恒定，如果一致，那么他们都可用作这个实验的看家基因。</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AD06C2AB-8194-408B-AEFF-F7E101FF6507}" type="slidenum">
              <a:rPr lang="en-US" altLang="zh-CN" smtClean="0"/>
              <a:pPr>
                <a:spcBef>
                  <a:spcPct val="0"/>
                </a:spcBef>
              </a:pPr>
              <a:t>34</a:t>
            </a:fld>
            <a:endParaRPr lang="en-US" altLang="zh-CN"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A6E75316-0E0F-4229-9D7A-F7C9DAB32649}" type="slidenum">
              <a:rPr lang="en-US" altLang="zh-CN" smtClean="0"/>
              <a:pPr>
                <a:spcBef>
                  <a:spcPct val="0"/>
                </a:spcBef>
              </a:pPr>
              <a:t>2</a:t>
            </a:fld>
            <a:endParaRPr lang="en-US" altLang="zh-CN" smtClean="0"/>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2C3444A6-49BB-4AF3-BDA3-FEB6527D53DC}" type="slidenum">
              <a:rPr lang="en-US" altLang="zh-CN" smtClean="0"/>
              <a:pPr>
                <a:spcBef>
                  <a:spcPct val="0"/>
                </a:spcBef>
              </a:pPr>
              <a:t>38</a:t>
            </a:fld>
            <a:endParaRPr lang="en-US" altLang="zh-CN"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768CDCAB-A71F-4A11-94EA-21D74E8F7E11}" type="slidenum">
              <a:rPr lang="en-US" altLang="zh-CN" smtClean="0"/>
              <a:pPr>
                <a:spcBef>
                  <a:spcPct val="0"/>
                </a:spcBef>
              </a:pPr>
              <a:t>39</a:t>
            </a:fld>
            <a:endParaRPr lang="en-US" altLang="zh-CN"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54431BF2-E0FC-4D9E-8790-55C228C34D03}" type="slidenum">
              <a:rPr lang="en-US" altLang="zh-CN" smtClean="0"/>
              <a:pPr>
                <a:spcBef>
                  <a:spcPct val="0"/>
                </a:spcBef>
              </a:pPr>
              <a:t>40</a:t>
            </a:fld>
            <a:endParaRPr lang="en-US" altLang="zh-CN"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39FE91A5-355B-4C66-B3B9-E422DA7E69B4}" type="slidenum">
              <a:rPr lang="en-US" altLang="zh-CN" smtClean="0"/>
              <a:pPr>
                <a:spcBef>
                  <a:spcPct val="0"/>
                </a:spcBef>
              </a:pPr>
              <a:t>41</a:t>
            </a:fld>
            <a:endParaRPr lang="en-US" altLang="zh-CN"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EE0B1B98-73A1-4272-B503-F4A54B50201E}" type="slidenum">
              <a:rPr lang="en-US" altLang="zh-CN" smtClean="0"/>
              <a:pPr>
                <a:spcBef>
                  <a:spcPct val="0"/>
                </a:spcBef>
              </a:pPr>
              <a:t>42</a:t>
            </a:fld>
            <a:endParaRPr lang="en-US" altLang="zh-CN"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C05AAD29-54E5-478E-94CE-D415BE2BB6E9}" type="slidenum">
              <a:rPr lang="en-US" altLang="zh-CN" smtClean="0"/>
              <a:pPr>
                <a:spcBef>
                  <a:spcPct val="0"/>
                </a:spcBef>
              </a:pPr>
              <a:t>43</a:t>
            </a:fld>
            <a:endParaRPr lang="en-US" altLang="zh-CN"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39461685-EF9F-4376-A888-76C19A3F6F24}" type="slidenum">
              <a:rPr lang="en-US" altLang="zh-CN" smtClean="0"/>
              <a:pPr>
                <a:spcBef>
                  <a:spcPct val="0"/>
                </a:spcBef>
              </a:pPr>
              <a:t>44</a:t>
            </a:fld>
            <a:endParaRPr lang="en-US" altLang="zh-CN"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48BB42BC-D4C1-479C-A7BC-B1F485452075}" type="slidenum">
              <a:rPr lang="en-US" altLang="zh-CN" smtClean="0"/>
              <a:pPr>
                <a:spcBef>
                  <a:spcPct val="0"/>
                </a:spcBef>
              </a:pPr>
              <a:t>45</a:t>
            </a:fld>
            <a:endParaRPr lang="en-US" altLang="zh-CN"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4219D305-1379-486A-9869-3CDA07FB0417}" type="slidenum">
              <a:rPr lang="en-US" altLang="zh-CN" smtClean="0"/>
              <a:pPr>
                <a:spcBef>
                  <a:spcPct val="0"/>
                </a:spcBef>
              </a:pPr>
              <a:t>47</a:t>
            </a:fld>
            <a:endParaRPr lang="en-US" altLang="zh-CN"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EF52951F-F1F9-4EEB-BCED-83C06C1060D6}" type="slidenum">
              <a:rPr lang="en-US" altLang="zh-CN" smtClean="0"/>
              <a:pPr>
                <a:spcBef>
                  <a:spcPct val="0"/>
                </a:spcBef>
              </a:pPr>
              <a:t>3</a:t>
            </a:fld>
            <a:endParaRPr lang="en-US" altLang="zh-CN" smtClean="0"/>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07AA5C81-A0A7-4D6B-8E32-AAFA6C405D2A}" type="slidenum">
              <a:rPr lang="en-US" altLang="zh-CN" smtClean="0"/>
              <a:pPr>
                <a:spcBef>
                  <a:spcPct val="0"/>
                </a:spcBef>
              </a:pPr>
              <a:t>4</a:t>
            </a:fld>
            <a:endParaRPr lang="en-US" altLang="zh-CN" smtClean="0"/>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43030969-2252-428D-A3A5-292E79DAF96F}" type="slidenum">
              <a:rPr lang="en-US" altLang="zh-CN" smtClean="0"/>
              <a:pPr>
                <a:spcBef>
                  <a:spcPct val="0"/>
                </a:spcBef>
              </a:pPr>
              <a:t>5</a:t>
            </a:fld>
            <a:endParaRPr lang="en-US" altLang="zh-CN" smtClean="0"/>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5CF30AC0-937C-40EB-B742-6CD4F84BC54D}" type="slidenum">
              <a:rPr lang="en-US" altLang="zh-CN" smtClean="0"/>
              <a:pPr>
                <a:spcBef>
                  <a:spcPct val="0"/>
                </a:spcBef>
              </a:pPr>
              <a:t>6</a:t>
            </a:fld>
            <a:endParaRPr lang="en-US" altLang="zh-CN" smtClean="0"/>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B5D7287C-3DB1-4032-8283-A2387F34C96D}" type="slidenum">
              <a:rPr lang="en-US" altLang="zh-CN" smtClean="0"/>
              <a:pPr>
                <a:spcBef>
                  <a:spcPct val="0"/>
                </a:spcBef>
              </a:pPr>
              <a:t>7</a:t>
            </a:fld>
            <a:endParaRPr lang="en-US" altLang="zh-CN" smtClean="0"/>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3B05C581-BCB2-4672-86FE-6B0FA9C113D9}" type="slidenum">
              <a:rPr lang="en-US" altLang="zh-CN" smtClean="0"/>
              <a:pPr>
                <a:spcBef>
                  <a:spcPct val="0"/>
                </a:spcBef>
              </a:pPr>
              <a:t>8</a:t>
            </a:fld>
            <a:endParaRPr lang="en-US" altLang="zh-CN" smtClean="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D136B8AC-C792-481D-A212-7D6F6179FB54}" type="slidenum">
              <a:rPr lang="en-US" altLang="zh-CN" smtClean="0"/>
              <a:pPr>
                <a:spcBef>
                  <a:spcPct val="0"/>
                </a:spcBef>
              </a:pPr>
              <a:t>10</a:t>
            </a:fld>
            <a:endParaRPr lang="en-US" altLang="zh-CN" smtClean="0"/>
          </a:p>
        </p:txBody>
      </p:sp>
      <p:sp>
        <p:nvSpPr>
          <p:cNvPr id="24579" name="Rectangle 2"/>
          <p:cNvSpPr>
            <a:spLocks noRot="1" noChangeArrowheads="1" noTextEdit="1"/>
          </p:cNvSpPr>
          <p:nvPr>
            <p:ph type="sldImg"/>
          </p:nvPr>
        </p:nvSpPr>
        <p:spPr>
          <a:xfrm>
            <a:off x="963613" y="685800"/>
            <a:ext cx="4930775" cy="342900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7"/>
          <p:cNvSpPr>
            <a:spLocks noChangeArrowheads="1"/>
          </p:cNvSpPr>
          <p:nvPr/>
        </p:nvSpPr>
        <p:spPr bwMode="auto">
          <a:xfrm>
            <a:off x="2852738" y="3370263"/>
            <a:ext cx="6496050" cy="84137"/>
          </a:xfrm>
          <a:prstGeom prst="rect">
            <a:avLst/>
          </a:prstGeom>
          <a:gradFill rotWithShape="1">
            <a:gsLst>
              <a:gs pos="0">
                <a:srgbClr val="800080"/>
              </a:gs>
              <a:gs pos="50000">
                <a:srgbClr val="990099"/>
              </a:gs>
              <a:gs pos="100000">
                <a:srgbClr val="800080"/>
              </a:gs>
            </a:gsLst>
            <a:lin ang="0" scaled="1"/>
          </a:gradFill>
          <a:ln w="9525">
            <a:solidFill>
              <a:schemeClr val="tx1"/>
            </a:solidFill>
            <a:miter lim="800000"/>
            <a:headEnd/>
            <a:tailEnd/>
          </a:ln>
        </p:spPr>
        <p:txBody>
          <a:bodyPr wrap="none" anchor="ctr"/>
          <a:lstStyle>
            <a:lvl1pPr algn="ctr">
              <a:lnSpc>
                <a:spcPct val="140000"/>
              </a:lnSpc>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1pPr>
            <a:lvl2pPr marL="742950" indent="-285750" algn="ctr">
              <a:lnSpc>
                <a:spcPct val="140000"/>
              </a:lnSpc>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2pPr>
            <a:lvl3pPr marL="1143000" indent="-228600" algn="ctr">
              <a:lnSpc>
                <a:spcPct val="140000"/>
              </a:lnSpc>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3pPr>
            <a:lvl4pPr marL="1600200" indent="-228600" algn="ctr">
              <a:lnSpc>
                <a:spcPct val="140000"/>
              </a:lnSpc>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lgn="ctr">
              <a:lnSpc>
                <a:spcPct val="140000"/>
              </a:lnSpc>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68290" name="Rectangle 2"/>
          <p:cNvSpPr>
            <a:spLocks noGrp="1" noChangeArrowheads="1"/>
          </p:cNvSpPr>
          <p:nvPr>
            <p:ph type="ctrTitle"/>
          </p:nvPr>
        </p:nvSpPr>
        <p:spPr>
          <a:xfrm>
            <a:off x="2914650" y="1989138"/>
            <a:ext cx="6369050" cy="1470025"/>
          </a:xfrm>
        </p:spPr>
        <p:txBody>
          <a:bodyPr/>
          <a:lstStyle>
            <a:lvl1pPr>
              <a:defRPr/>
            </a:lvl1pPr>
          </a:lstStyle>
          <a:p>
            <a:r>
              <a:rPr lang="zh-CN" altLang="en-US"/>
              <a:t>单击此处编辑母版标题样式</a:t>
            </a:r>
          </a:p>
        </p:txBody>
      </p:sp>
      <p:sp>
        <p:nvSpPr>
          <p:cNvPr id="268291" name="Rectangle 3"/>
          <p:cNvSpPr>
            <a:spLocks noGrp="1" noChangeArrowheads="1"/>
          </p:cNvSpPr>
          <p:nvPr>
            <p:ph type="subTitle" idx="1"/>
          </p:nvPr>
        </p:nvSpPr>
        <p:spPr>
          <a:xfrm>
            <a:off x="3378200" y="3644900"/>
            <a:ext cx="5668963" cy="1752600"/>
          </a:xfrm>
        </p:spPr>
        <p:txBody>
          <a:bodyPr/>
          <a:lstStyle>
            <a:lvl1pPr marL="0" indent="0" algn="ctr">
              <a:buFont typeface="Wingdings" pitchFamily="2" charset="2"/>
              <a:buNone/>
              <a:defRPr/>
            </a:lvl1pPr>
          </a:lstStyle>
          <a:p>
            <a:r>
              <a:rPr lang="zh-CN" altLang="en-US"/>
              <a:t>单击此处编辑母版副标题样式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bwMode="auto">
          <a:xfrm>
            <a:off x="6494463" y="260350"/>
            <a:ext cx="3046412" cy="647700"/>
          </a:xfrm>
          <a:prstGeom prst="rect">
            <a:avLst/>
          </a:prstGeom>
          <a:solidFill>
            <a:schemeClr val="bg1"/>
          </a:solidFill>
          <a:ln>
            <a:miter lim="800000"/>
            <a:headEnd/>
            <a:tailEnd/>
          </a:ln>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400"/>
            </a:lvl1pPr>
          </a:lstStyle>
          <a:p>
            <a:pPr>
              <a:defRPr/>
            </a:pPr>
            <a:endParaRPr lang="en-US" altLang="zh-CN"/>
          </a:p>
        </p:txBody>
      </p:sp>
    </p:spTree>
    <p:extLst>
      <p:ext uri="{BB962C8B-B14F-4D97-AF65-F5344CB8AC3E}">
        <p14:creationId xmlns:p14="http://schemas.microsoft.com/office/powerpoint/2010/main" val="123523802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3519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51688" y="274638"/>
            <a:ext cx="2219325"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3713" y="274638"/>
            <a:ext cx="6505575"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515292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93713" y="274638"/>
            <a:ext cx="88773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93713" y="1600200"/>
            <a:ext cx="8877300" cy="4525963"/>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43427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6516688" y="6165850"/>
            <a:ext cx="3124200" cy="619125"/>
          </a:xfrm>
          <a:solidFill>
            <a:schemeClr val="bg1"/>
          </a:solidFill>
        </p:spPr>
        <p:txBody>
          <a:bodyPr/>
          <a:lstStyle>
            <a:lvl1pPr>
              <a:defRPr/>
            </a:lvl1pPr>
          </a:lstStyle>
          <a:p>
            <a:pPr>
              <a:defRPr/>
            </a:pPr>
            <a:endParaRPr lang="en-US" altLang="zh-CN"/>
          </a:p>
        </p:txBody>
      </p:sp>
    </p:spTree>
    <p:extLst>
      <p:ext uri="{BB962C8B-B14F-4D97-AF65-F5344CB8AC3E}">
        <p14:creationId xmlns:p14="http://schemas.microsoft.com/office/powerpoint/2010/main" val="85507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79463" y="4406900"/>
            <a:ext cx="83851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79463" y="2906713"/>
            <a:ext cx="83851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02201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3713" y="1600200"/>
            <a:ext cx="4362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08563" y="1600200"/>
            <a:ext cx="4362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7943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3713" y="1535113"/>
            <a:ext cx="43576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93713" y="2174875"/>
            <a:ext cx="43576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11738" y="1535113"/>
            <a:ext cx="43592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11738" y="2174875"/>
            <a:ext cx="43592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48744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313066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37139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3713" y="273050"/>
            <a:ext cx="324485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57625" y="273050"/>
            <a:ext cx="55133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3713" y="1435100"/>
            <a:ext cx="32448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72085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33575" y="4800600"/>
            <a:ext cx="5918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33575" y="612775"/>
            <a:ext cx="591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33575" y="5367338"/>
            <a:ext cx="5918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53645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3713" y="274638"/>
            <a:ext cx="8877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93713" y="1600200"/>
            <a:ext cx="8877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67268" name="Rectangle 4"/>
          <p:cNvSpPr>
            <a:spLocks noGrp="1" noChangeArrowheads="1"/>
          </p:cNvSpPr>
          <p:nvPr>
            <p:ph type="dt" sz="half" idx="2"/>
          </p:nvPr>
        </p:nvSpPr>
        <p:spPr bwMode="auto">
          <a:xfrm>
            <a:off x="493713" y="6245225"/>
            <a:ext cx="23002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400"/>
            </a:lvl1pPr>
          </a:lstStyle>
          <a:p>
            <a:pPr>
              <a:defRPr/>
            </a:pPr>
            <a:endParaRPr lang="en-US" altLang="zh-CN"/>
          </a:p>
        </p:txBody>
      </p:sp>
      <p:sp>
        <p:nvSpPr>
          <p:cNvPr id="267269" name="Rectangle 5"/>
          <p:cNvSpPr>
            <a:spLocks noGrp="1" noChangeArrowheads="1"/>
          </p:cNvSpPr>
          <p:nvPr>
            <p:ph type="ftr" sz="quarter" idx="3"/>
          </p:nvPr>
        </p:nvSpPr>
        <p:spPr bwMode="auto">
          <a:xfrm>
            <a:off x="3370263" y="6245225"/>
            <a:ext cx="312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ClrTx/>
              <a:buSzTx/>
              <a:buFontTx/>
              <a:buNone/>
              <a:defRPr sz="1400"/>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lr>
          <a:srgbClr val="0000CC"/>
        </a:buClr>
        <a:buSzPct val="75000"/>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CC"/>
        </a:buClr>
        <a:buSzPct val="75000"/>
        <a:buFont typeface="Wingdings" panose="05000000000000000000" pitchFamily="2" charset="2"/>
        <a:buChar char="Ø"/>
        <a:defRPr sz="2800">
          <a:solidFill>
            <a:schemeClr val="tx1"/>
          </a:solidFill>
          <a:latin typeface="+mn-lt"/>
          <a:ea typeface="+mn-ea"/>
        </a:defRPr>
      </a:lvl2pPr>
      <a:lvl3pPr marL="1143000" indent="-228600" algn="l" rtl="0" eaLnBrk="0" fontAlgn="base" hangingPunct="0">
        <a:spcBef>
          <a:spcPct val="20000"/>
        </a:spcBef>
        <a:spcAft>
          <a:spcPct val="0"/>
        </a:spcAft>
        <a:buClr>
          <a:srgbClr val="0000CC"/>
        </a:buClr>
        <a:buSzPct val="75000"/>
        <a:buFont typeface="Wingdings" panose="05000000000000000000" pitchFamily="2" charset="2"/>
        <a:buChar char="Ø"/>
        <a:defRPr sz="2400">
          <a:solidFill>
            <a:schemeClr val="tx1"/>
          </a:solidFill>
          <a:latin typeface="+mn-lt"/>
          <a:ea typeface="+mn-ea"/>
        </a:defRPr>
      </a:lvl3pPr>
      <a:lvl4pPr marL="1600200" indent="-228600" algn="l" rtl="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mn-lt"/>
          <a:ea typeface="+mn-ea"/>
        </a:defRPr>
      </a:lvl4pPr>
      <a:lvl5pPr marL="2057400" indent="-228600" algn="l" rtl="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mn-lt"/>
          <a:ea typeface="+mn-ea"/>
        </a:defRPr>
      </a:lvl5pPr>
      <a:lvl6pPr marL="2514600" indent="-228600" algn="l" rtl="0" fontAlgn="base">
        <a:spcBef>
          <a:spcPct val="20000"/>
        </a:spcBef>
        <a:spcAft>
          <a:spcPct val="0"/>
        </a:spcAft>
        <a:buClr>
          <a:srgbClr val="0000CC"/>
        </a:buClr>
        <a:buSzPct val="75000"/>
        <a:buFont typeface="Wingdings" pitchFamily="2" charset="2"/>
        <a:buChar char="Ø"/>
        <a:defRPr sz="2000">
          <a:solidFill>
            <a:schemeClr val="tx1"/>
          </a:solidFill>
          <a:latin typeface="+mn-lt"/>
          <a:ea typeface="+mn-ea"/>
        </a:defRPr>
      </a:lvl6pPr>
      <a:lvl7pPr marL="2971800" indent="-228600" algn="l" rtl="0" fontAlgn="base">
        <a:spcBef>
          <a:spcPct val="20000"/>
        </a:spcBef>
        <a:spcAft>
          <a:spcPct val="0"/>
        </a:spcAft>
        <a:buClr>
          <a:srgbClr val="0000CC"/>
        </a:buClr>
        <a:buSzPct val="75000"/>
        <a:buFont typeface="Wingdings" pitchFamily="2" charset="2"/>
        <a:buChar char="Ø"/>
        <a:defRPr sz="2000">
          <a:solidFill>
            <a:schemeClr val="tx1"/>
          </a:solidFill>
          <a:latin typeface="+mn-lt"/>
          <a:ea typeface="+mn-ea"/>
        </a:defRPr>
      </a:lvl7pPr>
      <a:lvl8pPr marL="3429000" indent="-228600" algn="l" rtl="0" fontAlgn="base">
        <a:spcBef>
          <a:spcPct val="20000"/>
        </a:spcBef>
        <a:spcAft>
          <a:spcPct val="0"/>
        </a:spcAft>
        <a:buClr>
          <a:srgbClr val="0000CC"/>
        </a:buClr>
        <a:buSzPct val="75000"/>
        <a:buFont typeface="Wingdings" pitchFamily="2" charset="2"/>
        <a:buChar char="Ø"/>
        <a:defRPr sz="2000">
          <a:solidFill>
            <a:schemeClr val="tx1"/>
          </a:solidFill>
          <a:latin typeface="+mn-lt"/>
          <a:ea typeface="+mn-ea"/>
        </a:defRPr>
      </a:lvl8pPr>
      <a:lvl9pPr marL="3886200" indent="-228600" algn="l" rtl="0" fontAlgn="base">
        <a:spcBef>
          <a:spcPct val="20000"/>
        </a:spcBef>
        <a:spcAft>
          <a:spcPct val="0"/>
        </a:spcAft>
        <a:buClr>
          <a:srgbClr val="0000CC"/>
        </a:buClr>
        <a:buSzPct val="75000"/>
        <a:buFont typeface="Wingdings" pitchFamily="2" charset="2"/>
        <a:buChar char="Ø"/>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oleObject" Target="../embeddings/oleObject5.bin"/><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1.png"/><Relationship Id="rId5" Type="http://schemas.openxmlformats.org/officeDocument/2006/relationships/oleObject" Target="../embeddings/oleObject8.bin"/><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9.png"/><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image" Target="../media/image44.pn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oleObject" Target="../embeddings/oleObject14.bin"/><Relationship Id="rId1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3563938" y="2133600"/>
            <a:ext cx="54006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70000"/>
              </a:lnSpc>
              <a:spcBef>
                <a:spcPct val="50000"/>
              </a:spcBef>
              <a:buClrTx/>
              <a:buSzTx/>
              <a:buFont typeface="Wingdings" panose="05000000000000000000" pitchFamily="2" charset="2"/>
              <a:buNone/>
            </a:pPr>
            <a:r>
              <a:rPr lang="zh-CN" altLang="en-US" sz="4000" b="1">
                <a:solidFill>
                  <a:srgbClr val="0000FF"/>
                </a:solidFill>
                <a:latin typeface="Times New Roman" panose="02020603050405020304" pitchFamily="18" charset="0"/>
                <a:ea typeface="黑体" panose="02010609060101010101" pitchFamily="49" charset="-122"/>
              </a:rPr>
              <a:t>荧光定量</a:t>
            </a:r>
            <a:r>
              <a:rPr lang="en-US" altLang="zh-CN" sz="4000" b="1">
                <a:solidFill>
                  <a:srgbClr val="0000FF"/>
                </a:solidFill>
                <a:latin typeface="Times New Roman" panose="02020603050405020304" pitchFamily="18" charset="0"/>
                <a:ea typeface="黑体" panose="02010609060101010101" pitchFamily="49" charset="-122"/>
              </a:rPr>
              <a:t>PCR</a:t>
            </a:r>
            <a:r>
              <a:rPr lang="zh-CN" altLang="en-US" sz="4000" b="1">
                <a:solidFill>
                  <a:srgbClr val="0000FF"/>
                </a:solidFill>
                <a:latin typeface="Times New Roman" panose="02020603050405020304" pitchFamily="18" charset="0"/>
                <a:ea typeface="黑体" panose="02010609060101010101" pitchFamily="49" charset="-122"/>
              </a:rPr>
              <a:t>技术</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314450" y="228600"/>
            <a:ext cx="7564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endParaRPr kumimoji="1" lang="en-US" altLang="zh-CN" sz="2400">
              <a:latin typeface="Times New Roman" panose="02020603050405020304" pitchFamily="18" charset="0"/>
            </a:endParaRPr>
          </a:p>
        </p:txBody>
      </p:sp>
      <p:sp>
        <p:nvSpPr>
          <p:cNvPr id="23555" name="Text Box 3"/>
          <p:cNvSpPr txBox="1">
            <a:spLocks noChangeArrowheads="1"/>
          </p:cNvSpPr>
          <p:nvPr/>
        </p:nvSpPr>
        <p:spPr bwMode="auto">
          <a:xfrm>
            <a:off x="468313" y="1916113"/>
            <a:ext cx="9031287"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buClr>
                <a:srgbClr val="800080"/>
              </a:buClr>
              <a:buSzPct val="90000"/>
              <a:buFont typeface="Wingdings" panose="05000000000000000000" pitchFamily="2" charset="2"/>
              <a:buChar char="."/>
            </a:pPr>
            <a:r>
              <a:rPr kumimoji="1" lang="en-US" altLang="zh-CN" sz="2800">
                <a:solidFill>
                  <a:srgbClr val="003399"/>
                </a:solidFill>
                <a:latin typeface="Times New Roman" panose="02020603050405020304" pitchFamily="18" charset="0"/>
                <a:ea typeface="黑体" panose="02010609060101010101" pitchFamily="49" charset="-122"/>
              </a:rPr>
              <a:t> </a:t>
            </a:r>
            <a:r>
              <a:rPr kumimoji="1" lang="zh-CN" altLang="en-US" sz="2400" b="1">
                <a:latin typeface="Times New Roman" panose="02020603050405020304" pitchFamily="18" charset="0"/>
                <a:ea typeface="黑体" panose="02010609060101010101" pitchFamily="49" charset="-122"/>
              </a:rPr>
              <a:t>定性分析研究：</a:t>
            </a:r>
            <a:r>
              <a:rPr kumimoji="1" lang="zh-CN" altLang="en-US" sz="2400">
                <a:latin typeface="Times New Roman" panose="02020603050405020304" pitchFamily="18" charset="0"/>
                <a:ea typeface="黑体" panose="02010609060101010101" pitchFamily="49" charset="-122"/>
              </a:rPr>
              <a:t>杂合或纯合子鉴定，（</a:t>
            </a:r>
            <a:r>
              <a:rPr kumimoji="1" lang="en-US" altLang="zh-CN" sz="2400">
                <a:latin typeface="Times New Roman" panose="02020603050405020304" pitchFamily="18" charset="0"/>
                <a:ea typeface="黑体" panose="02010609060101010101" pitchFamily="49" charset="-122"/>
              </a:rPr>
              <a:t>SNPs</a:t>
            </a:r>
            <a:r>
              <a:rPr kumimoji="1" lang="zh-CN" altLang="en-US" sz="2400">
                <a:latin typeface="Times New Roman" panose="02020603050405020304" pitchFamily="18" charset="0"/>
                <a:ea typeface="黑体" panose="02010609060101010101" pitchFamily="49" charset="-122"/>
              </a:rPr>
              <a:t>）分析等</a:t>
            </a:r>
          </a:p>
          <a:p>
            <a:pPr eaLnBrk="1" hangingPunct="1">
              <a:lnSpc>
                <a:spcPct val="190000"/>
              </a:lnSpc>
              <a:spcBef>
                <a:spcPct val="50000"/>
              </a:spcBef>
              <a:buClr>
                <a:srgbClr val="800080"/>
              </a:buClr>
              <a:buSzTx/>
              <a:buFont typeface="Wingdings" panose="05000000000000000000" pitchFamily="2" charset="2"/>
              <a:buChar char="."/>
            </a:pPr>
            <a:r>
              <a:rPr kumimoji="1" lang="zh-CN" altLang="en-US" sz="2400">
                <a:latin typeface="Times New Roman" panose="02020603050405020304" pitchFamily="18" charset="0"/>
                <a:ea typeface="黑体" panose="02010609060101010101" pitchFamily="49" charset="-122"/>
              </a:rPr>
              <a:t> </a:t>
            </a:r>
            <a:r>
              <a:rPr kumimoji="1" lang="zh-CN" altLang="en-US" sz="2400" b="1">
                <a:latin typeface="Times New Roman" panose="02020603050405020304" pitchFamily="18" charset="0"/>
                <a:ea typeface="黑体" panose="02010609060101010101" pitchFamily="49" charset="-122"/>
              </a:rPr>
              <a:t>绝对定量研究：</a:t>
            </a:r>
            <a:r>
              <a:rPr kumimoji="1" lang="zh-CN" altLang="en-US" sz="2400">
                <a:latin typeface="Times New Roman" panose="02020603050405020304" pitchFamily="18" charset="0"/>
                <a:ea typeface="黑体" panose="02010609060101010101" pitchFamily="49" charset="-122"/>
              </a:rPr>
              <a:t>病毒和病原菌定量分析，基因拷贝数定量，        </a:t>
            </a:r>
            <a:r>
              <a:rPr kumimoji="1" lang="en-US" altLang="zh-CN" sz="2400">
                <a:latin typeface="Times New Roman" panose="02020603050405020304" pitchFamily="18" charset="0"/>
                <a:ea typeface="黑体" panose="02010609060101010101" pitchFamily="49" charset="-122"/>
              </a:rPr>
              <a:t>GMO</a:t>
            </a:r>
            <a:r>
              <a:rPr kumimoji="1" lang="zh-CN" altLang="en-US" sz="2400">
                <a:latin typeface="Times New Roman" panose="02020603050405020304" pitchFamily="18" charset="0"/>
                <a:ea typeface="黑体" panose="02010609060101010101" pitchFamily="49" charset="-122"/>
              </a:rPr>
              <a:t>定量检测等</a:t>
            </a:r>
          </a:p>
          <a:p>
            <a:pPr eaLnBrk="1" hangingPunct="1">
              <a:lnSpc>
                <a:spcPct val="180000"/>
              </a:lnSpc>
              <a:spcBef>
                <a:spcPct val="50000"/>
              </a:spcBef>
              <a:buClr>
                <a:srgbClr val="800080"/>
              </a:buClr>
              <a:buSzTx/>
              <a:buFont typeface="Wingdings" panose="05000000000000000000" pitchFamily="2" charset="2"/>
              <a:buChar char="."/>
            </a:pPr>
            <a:r>
              <a:rPr kumimoji="1" lang="zh-CN" altLang="en-US" sz="2400">
                <a:latin typeface="Times New Roman" panose="02020603050405020304" pitchFamily="18" charset="0"/>
                <a:ea typeface="黑体" panose="02010609060101010101" pitchFamily="49" charset="-122"/>
              </a:rPr>
              <a:t> </a:t>
            </a:r>
            <a:r>
              <a:rPr kumimoji="1" lang="zh-CN" altLang="en-US" sz="2400" b="1">
                <a:latin typeface="Times New Roman" panose="02020603050405020304" pitchFamily="18" charset="0"/>
                <a:ea typeface="黑体" panose="02010609060101010101" pitchFamily="49" charset="-122"/>
              </a:rPr>
              <a:t>相对定量研究：</a:t>
            </a:r>
            <a:r>
              <a:rPr kumimoji="1" lang="en-US" altLang="zh-CN" sz="2400">
                <a:latin typeface="Times New Roman" panose="02020603050405020304" pitchFamily="18" charset="0"/>
                <a:ea typeface="黑体" panose="02010609060101010101" pitchFamily="49" charset="-122"/>
              </a:rPr>
              <a:t>mRNA</a:t>
            </a:r>
            <a:r>
              <a:rPr kumimoji="1" lang="zh-CN" altLang="en-US" sz="2400">
                <a:latin typeface="Times New Roman" panose="02020603050405020304" pitchFamily="18" charset="0"/>
                <a:ea typeface="黑体" panose="02010609060101010101" pitchFamily="49" charset="-122"/>
              </a:rPr>
              <a:t>表达量分析，</a:t>
            </a:r>
            <a:r>
              <a:rPr kumimoji="1" lang="en-US" altLang="zh-CN" sz="2400">
                <a:latin typeface="Times New Roman" panose="02020603050405020304" pitchFamily="18" charset="0"/>
                <a:ea typeface="黑体" panose="02010609060101010101" pitchFamily="49" charset="-122"/>
              </a:rPr>
              <a:t>siRNA</a:t>
            </a:r>
            <a:r>
              <a:rPr kumimoji="1" lang="zh-CN" altLang="en-US" sz="2400">
                <a:latin typeface="Times New Roman" panose="02020603050405020304" pitchFamily="18" charset="0"/>
                <a:ea typeface="黑体" panose="02010609060101010101" pitchFamily="49" charset="-122"/>
              </a:rPr>
              <a:t>效果确认，基因芯片结果验证，差异显示结果验证等</a:t>
            </a:r>
          </a:p>
        </p:txBody>
      </p:sp>
      <p:sp>
        <p:nvSpPr>
          <p:cNvPr id="23556" name="Text Box 4"/>
          <p:cNvSpPr txBox="1">
            <a:spLocks noChangeArrowheads="1"/>
          </p:cNvSpPr>
          <p:nvPr/>
        </p:nvSpPr>
        <p:spPr bwMode="auto">
          <a:xfrm>
            <a:off x="395288" y="765175"/>
            <a:ext cx="7673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b="1">
                <a:solidFill>
                  <a:srgbClr val="0033CC"/>
                </a:solidFill>
                <a:latin typeface="Times New Roman" panose="02020603050405020304" pitchFamily="18" charset="0"/>
                <a:ea typeface="黑体" panose="02010609060101010101" pitchFamily="49" charset="-122"/>
              </a:rPr>
              <a:t>荧光定量</a:t>
            </a:r>
            <a:r>
              <a:rPr kumimoji="1" lang="en-US" altLang="zh-CN" b="1">
                <a:solidFill>
                  <a:srgbClr val="0033CC"/>
                </a:solidFill>
                <a:latin typeface="Times New Roman" panose="02020603050405020304" pitchFamily="18" charset="0"/>
                <a:ea typeface="黑体" panose="02010609060101010101" pitchFamily="49" charset="-122"/>
              </a:rPr>
              <a:t>PCR</a:t>
            </a:r>
            <a:r>
              <a:rPr kumimoji="1" lang="zh-CN" altLang="en-US" b="1">
                <a:solidFill>
                  <a:srgbClr val="0033CC"/>
                </a:solidFill>
                <a:latin typeface="Times New Roman" panose="02020603050405020304" pitchFamily="18" charset="0"/>
                <a:ea typeface="黑体" panose="02010609060101010101" pitchFamily="49" charset="-122"/>
              </a:rPr>
              <a:t>技术的应用</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84213" y="765175"/>
            <a:ext cx="53451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b="1">
                <a:solidFill>
                  <a:srgbClr val="800080"/>
                </a:solidFill>
                <a:latin typeface="Times New Roman" panose="02020603050405020304" pitchFamily="18" charset="0"/>
                <a:ea typeface="黑体" panose="02010609060101010101" pitchFamily="49" charset="-122"/>
              </a:rPr>
              <a:t>内容概要</a:t>
            </a:r>
          </a:p>
        </p:txBody>
      </p:sp>
      <p:sp>
        <p:nvSpPr>
          <p:cNvPr id="588803" name="Text Box 3"/>
          <p:cNvSpPr txBox="1">
            <a:spLocks noChangeArrowheads="1"/>
          </p:cNvSpPr>
          <p:nvPr/>
        </p:nvSpPr>
        <p:spPr bwMode="auto">
          <a:xfrm>
            <a:off x="1189038" y="1700213"/>
            <a:ext cx="661193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Clr>
                <a:srgbClr val="8500A0"/>
              </a:buClr>
              <a:buSzPct val="80000"/>
              <a:buFont typeface="Wingdings" panose="05000000000000000000" pitchFamily="2" charset="2"/>
              <a:buChar char="1"/>
            </a:pPr>
            <a:r>
              <a:rPr kumimoji="1" lang="en-US" altLang="zh-CN" sz="2800" b="1">
                <a:latin typeface="Times New Roman" panose="02020603050405020304" pitchFamily="18" charset="0"/>
                <a:ea typeface="黑体" panose="02010609060101010101" pitchFamily="49" charset="-122"/>
              </a:rPr>
              <a:t> </a:t>
            </a:r>
            <a:r>
              <a:rPr kumimoji="1" lang="zh-CN" altLang="en-US" sz="2800" b="1">
                <a:latin typeface="Times New Roman" panose="02020603050405020304" pitchFamily="18" charset="0"/>
                <a:ea typeface="黑体" panose="02010609060101010101" pitchFamily="49" charset="-122"/>
              </a:rPr>
              <a:t>荧光定量</a:t>
            </a:r>
            <a:r>
              <a:rPr kumimoji="1" lang="en-US" altLang="zh-CN" sz="2800" b="1">
                <a:latin typeface="Times New Roman" panose="02020603050405020304" pitchFamily="18" charset="0"/>
                <a:ea typeface="黑体" panose="02010609060101010101" pitchFamily="49" charset="-122"/>
              </a:rPr>
              <a:t>PCR</a:t>
            </a:r>
            <a:r>
              <a:rPr kumimoji="1" lang="zh-CN" altLang="en-US" sz="2800" b="1">
                <a:latin typeface="Times New Roman" panose="02020603050405020304" pitchFamily="18" charset="0"/>
                <a:ea typeface="黑体" panose="02010609060101010101" pitchFamily="49" charset="-122"/>
              </a:rPr>
              <a:t>的原理</a:t>
            </a:r>
          </a:p>
          <a:p>
            <a:pPr eaLnBrk="1" hangingPunct="1">
              <a:lnSpc>
                <a:spcPct val="150000"/>
              </a:lnSpc>
              <a:spcBef>
                <a:spcPct val="50000"/>
              </a:spcBef>
              <a:buClr>
                <a:srgbClr val="8500A0"/>
              </a:buClr>
              <a:buSzPct val="80000"/>
              <a:buFont typeface="Wingdings" panose="05000000000000000000" pitchFamily="2" charset="2"/>
              <a:buChar char="1"/>
            </a:pPr>
            <a:r>
              <a:rPr kumimoji="1" lang="zh-CN" altLang="en-US" sz="2800" b="1">
                <a:latin typeface="Times New Roman" panose="02020603050405020304" pitchFamily="18" charset="0"/>
                <a:ea typeface="黑体" panose="02010609060101010101" pitchFamily="49" charset="-122"/>
              </a:rPr>
              <a:t> 荧光定量</a:t>
            </a:r>
            <a:r>
              <a:rPr kumimoji="1" lang="en-US" altLang="zh-CN" sz="2800" b="1">
                <a:latin typeface="Times New Roman" panose="02020603050405020304" pitchFamily="18" charset="0"/>
                <a:ea typeface="黑体" panose="02010609060101010101" pitchFamily="49" charset="-122"/>
              </a:rPr>
              <a:t>PCR</a:t>
            </a:r>
            <a:r>
              <a:rPr kumimoji="1" lang="zh-CN" altLang="en-US" sz="2800" b="1">
                <a:latin typeface="Times New Roman" panose="02020603050405020304" pitchFamily="18" charset="0"/>
                <a:ea typeface="黑体" panose="02010609060101010101" pitchFamily="49" charset="-122"/>
              </a:rPr>
              <a:t>的标记方法</a:t>
            </a:r>
          </a:p>
          <a:p>
            <a:pPr eaLnBrk="1" hangingPunct="1">
              <a:lnSpc>
                <a:spcPct val="150000"/>
              </a:lnSpc>
              <a:spcBef>
                <a:spcPct val="50000"/>
              </a:spcBef>
              <a:buClr>
                <a:srgbClr val="8500A0"/>
              </a:buClr>
              <a:buSzPct val="80000"/>
              <a:buFont typeface="Wingdings" panose="05000000000000000000" pitchFamily="2" charset="2"/>
              <a:buChar char="1"/>
            </a:pPr>
            <a:r>
              <a:rPr kumimoji="1" lang="zh-CN" altLang="en-US" sz="2800" b="1">
                <a:latin typeface="Times New Roman" panose="02020603050405020304" pitchFamily="18" charset="0"/>
                <a:ea typeface="黑体" panose="02010609060101010101" pitchFamily="49" charset="-122"/>
              </a:rPr>
              <a:t> 荧光定量</a:t>
            </a:r>
            <a:r>
              <a:rPr kumimoji="1" lang="en-US" altLang="zh-CN" sz="2800" b="1">
                <a:latin typeface="Times New Roman" panose="02020603050405020304" pitchFamily="18" charset="0"/>
                <a:ea typeface="黑体" panose="02010609060101010101" pitchFamily="49" charset="-122"/>
              </a:rPr>
              <a:t>PCR</a:t>
            </a:r>
            <a:r>
              <a:rPr kumimoji="1" lang="zh-CN" altLang="en-US" sz="2800" b="1">
                <a:latin typeface="Times New Roman" panose="02020603050405020304" pitchFamily="18" charset="0"/>
                <a:ea typeface="黑体" panose="02010609060101010101" pitchFamily="49" charset="-122"/>
              </a:rPr>
              <a:t>的解析方法</a:t>
            </a:r>
          </a:p>
          <a:p>
            <a:pPr eaLnBrk="1" hangingPunct="1">
              <a:lnSpc>
                <a:spcPct val="150000"/>
              </a:lnSpc>
              <a:spcBef>
                <a:spcPct val="50000"/>
              </a:spcBef>
              <a:buClr>
                <a:srgbClr val="8500A0"/>
              </a:buClr>
              <a:buSzPct val="80000"/>
              <a:buFont typeface="Wingdings" panose="05000000000000000000" pitchFamily="2" charset="2"/>
              <a:buChar char="1"/>
            </a:pPr>
            <a:r>
              <a:rPr kumimoji="1" lang="zh-CN" altLang="en-US" sz="2800" b="1"/>
              <a:t> </a:t>
            </a:r>
            <a:r>
              <a:rPr kumimoji="1" lang="en-US" altLang="zh-CN" sz="2800" b="1"/>
              <a:t>SYBR</a:t>
            </a:r>
            <a:r>
              <a:rPr kumimoji="1" lang="zh-CN" altLang="en-US" sz="2800" b="1"/>
              <a:t>法实验流程及注意事项</a:t>
            </a:r>
          </a:p>
        </p:txBody>
      </p:sp>
      <p:sp>
        <p:nvSpPr>
          <p:cNvPr id="25604" name="Line 4"/>
          <p:cNvSpPr>
            <a:spLocks noChangeShapeType="1"/>
          </p:cNvSpPr>
          <p:nvPr/>
        </p:nvSpPr>
        <p:spPr bwMode="auto">
          <a:xfrm>
            <a:off x="1187450" y="3284538"/>
            <a:ext cx="66024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05" name="Line 5"/>
          <p:cNvSpPr>
            <a:spLocks noChangeShapeType="1"/>
          </p:cNvSpPr>
          <p:nvPr/>
        </p:nvSpPr>
        <p:spPr bwMode="auto">
          <a:xfrm>
            <a:off x="1187450" y="2420938"/>
            <a:ext cx="659765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06" name="Line 6"/>
          <p:cNvSpPr>
            <a:spLocks noChangeShapeType="1"/>
          </p:cNvSpPr>
          <p:nvPr/>
        </p:nvSpPr>
        <p:spPr bwMode="auto">
          <a:xfrm>
            <a:off x="1187450" y="4149725"/>
            <a:ext cx="66024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07" name="Line 7"/>
          <p:cNvSpPr>
            <a:spLocks noChangeShapeType="1"/>
          </p:cNvSpPr>
          <p:nvPr/>
        </p:nvSpPr>
        <p:spPr bwMode="auto">
          <a:xfrm>
            <a:off x="1187450" y="5013325"/>
            <a:ext cx="66024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588803">
                                            <p:txEl>
                                              <p:pRg st="1" end="1"/>
                                            </p:txEl>
                                          </p:spTgt>
                                        </p:tgtEl>
                                        <p:attrNameLst>
                                          <p:attrName>style.color</p:attrName>
                                        </p:attrNameLst>
                                      </p:cBhvr>
                                      <p:to>
                                        <a:srgbClr val="D6009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611188" y="2060575"/>
            <a:ext cx="360045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400" b="1">
                <a:solidFill>
                  <a:srgbClr val="990000"/>
                </a:solidFill>
                <a:latin typeface="黑体" panose="02010609060101010101" pitchFamily="49" charset="-122"/>
                <a:ea typeface="黑体" panose="02010609060101010101" pitchFamily="49" charset="-122"/>
              </a:rPr>
              <a:t>非特异性荧光标记</a:t>
            </a:r>
          </a:p>
          <a:p>
            <a:pPr eaLnBrk="1" hangingPunct="1">
              <a:spcBef>
                <a:spcPct val="50000"/>
              </a:spcBef>
              <a:buClrTx/>
              <a:buSzTx/>
            </a:pPr>
            <a:r>
              <a:rPr kumimoji="1" lang="zh-CN" altLang="en-US" sz="2400">
                <a:latin typeface="华文中宋" panose="02010600040101010101" pitchFamily="2" charset="-122"/>
                <a:ea typeface="华文中宋" panose="02010600040101010101" pitchFamily="2" charset="-122"/>
              </a:rPr>
              <a:t>  </a:t>
            </a:r>
            <a:r>
              <a:rPr kumimoji="1" lang="en-US" altLang="zh-CN" sz="2400">
                <a:latin typeface="Times New Roman" panose="02020603050405020304" pitchFamily="18" charset="0"/>
                <a:ea typeface="华文中宋" panose="02010600040101010101" pitchFamily="2" charset="-122"/>
              </a:rPr>
              <a:t>SYBR Green I</a:t>
            </a:r>
            <a:endParaRPr kumimoji="1" lang="en-US" altLang="zh-CN" sz="2400">
              <a:latin typeface="黑体" panose="02010609060101010101" pitchFamily="49" charset="-122"/>
              <a:ea typeface="黑体" panose="02010609060101010101" pitchFamily="49" charset="-122"/>
            </a:endParaRPr>
          </a:p>
          <a:p>
            <a:pPr eaLnBrk="1" hangingPunct="1">
              <a:lnSpc>
                <a:spcPct val="140000"/>
              </a:lnSpc>
              <a:buFont typeface="Wingdings" panose="05000000000000000000" pitchFamily="2" charset="2"/>
              <a:buNone/>
            </a:pPr>
            <a:endParaRPr kumimoji="1" lang="en-US" altLang="zh-CN" sz="2400">
              <a:latin typeface="Times New Roman" panose="02020603050405020304" pitchFamily="18" charset="0"/>
              <a:ea typeface="华文中宋" panose="02010600040101010101" pitchFamily="2" charset="-122"/>
            </a:endParaRPr>
          </a:p>
          <a:p>
            <a:pPr eaLnBrk="1" hangingPunct="1">
              <a:lnSpc>
                <a:spcPct val="140000"/>
              </a:lnSpc>
              <a:buFont typeface="Wingdings" panose="05000000000000000000" pitchFamily="2" charset="2"/>
              <a:buNone/>
            </a:pPr>
            <a:r>
              <a:rPr kumimoji="1" lang="zh-CN" altLang="en-US" sz="2400" b="1">
                <a:solidFill>
                  <a:srgbClr val="990000"/>
                </a:solidFill>
                <a:latin typeface="Times New Roman" panose="02020603050405020304" pitchFamily="18" charset="0"/>
                <a:ea typeface="黑体" panose="02010609060101010101" pitchFamily="49" charset="-122"/>
              </a:rPr>
              <a:t>特异性荧光标记</a:t>
            </a:r>
          </a:p>
          <a:p>
            <a:pPr eaLnBrk="1" hangingPunct="1">
              <a:lnSpc>
                <a:spcPct val="140000"/>
              </a:lnSpc>
              <a:buClr>
                <a:schemeClr val="tx1"/>
              </a:buClr>
            </a:pPr>
            <a:r>
              <a:rPr kumimoji="1" lang="zh-CN" altLang="en-US" sz="2400">
                <a:latin typeface="Times New Roman" panose="02020603050405020304" pitchFamily="18" charset="0"/>
                <a:ea typeface="华文中宋" panose="02010600040101010101" pitchFamily="2" charset="-122"/>
              </a:rPr>
              <a:t> </a:t>
            </a:r>
            <a:r>
              <a:rPr kumimoji="1" lang="en-US" altLang="zh-CN" sz="2400">
                <a:latin typeface="Times New Roman" panose="02020603050405020304" pitchFamily="18" charset="0"/>
                <a:ea typeface="华文中宋" panose="02010600040101010101" pitchFamily="2" charset="-122"/>
              </a:rPr>
              <a:t>TaqMan Probe</a:t>
            </a:r>
          </a:p>
          <a:p>
            <a:pPr eaLnBrk="1" hangingPunct="1">
              <a:lnSpc>
                <a:spcPct val="140000"/>
              </a:lnSpc>
              <a:buClr>
                <a:schemeClr val="tx1"/>
              </a:buClr>
              <a:buFont typeface="Wingdings" panose="05000000000000000000" pitchFamily="2" charset="2"/>
              <a:buNone/>
            </a:pPr>
            <a:endParaRPr kumimoji="1" lang="en-US" altLang="zh-CN" sz="2400">
              <a:latin typeface="Times New Roman" panose="02020603050405020304" pitchFamily="18" charset="0"/>
              <a:ea typeface="华文中宋" panose="02010600040101010101" pitchFamily="2" charset="-122"/>
            </a:endParaRPr>
          </a:p>
        </p:txBody>
      </p:sp>
      <p:graphicFrame>
        <p:nvGraphicFramePr>
          <p:cNvPr id="27651" name="Object 6"/>
          <p:cNvGraphicFramePr>
            <a:graphicFrameLocks noChangeAspect="1"/>
          </p:cNvGraphicFramePr>
          <p:nvPr/>
        </p:nvGraphicFramePr>
        <p:xfrm>
          <a:off x="4572000" y="3860800"/>
          <a:ext cx="3581400" cy="792163"/>
        </p:xfrm>
        <a:graphic>
          <a:graphicData uri="http://schemas.openxmlformats.org/presentationml/2006/ole">
            <mc:AlternateContent xmlns:mc="http://schemas.openxmlformats.org/markup-compatibility/2006">
              <mc:Choice xmlns:v="urn:schemas-microsoft-com:vml" Requires="v">
                <p:oleObj spid="_x0000_s27654" name="位图图像" r:id="rId4" imgW="4048690" imgH="895238" progId="Paint.Picture">
                  <p:embed/>
                </p:oleObj>
              </mc:Choice>
              <mc:Fallback>
                <p:oleObj name="位图图像" r:id="rId4" imgW="4048690" imgH="895238"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860800"/>
                        <a:ext cx="35814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7"/>
          <p:cNvGraphicFramePr>
            <a:graphicFrameLocks noChangeAspect="1"/>
          </p:cNvGraphicFramePr>
          <p:nvPr/>
        </p:nvGraphicFramePr>
        <p:xfrm>
          <a:off x="4284663" y="2492375"/>
          <a:ext cx="3395662" cy="800100"/>
        </p:xfrm>
        <a:graphic>
          <a:graphicData uri="http://schemas.openxmlformats.org/presentationml/2006/ole">
            <mc:AlternateContent xmlns:mc="http://schemas.openxmlformats.org/markup-compatibility/2006">
              <mc:Choice xmlns:v="urn:schemas-microsoft-com:vml" Requires="v">
                <p:oleObj spid="_x0000_s27655" name="位图图像" r:id="rId6" imgW="5819048" imgH="2629267" progId="Paint.Picture">
                  <p:embed/>
                </p:oleObj>
              </mc:Choice>
              <mc:Fallback>
                <p:oleObj name="位图图像" r:id="rId6" imgW="5819048" imgH="2629267" progId="Paint.Picture">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663" y="2492375"/>
                        <a:ext cx="3395662"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Rectangle 8"/>
          <p:cNvSpPr>
            <a:spLocks noChangeArrowheads="1"/>
          </p:cNvSpPr>
          <p:nvPr/>
        </p:nvSpPr>
        <p:spPr bwMode="auto">
          <a:xfrm>
            <a:off x="539750" y="549275"/>
            <a:ext cx="34480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buFont typeface="Wingdings" panose="05000000000000000000" pitchFamily="2" charset="2"/>
              <a:buNone/>
            </a:pPr>
            <a:r>
              <a:rPr kumimoji="1" lang="zh-CN" altLang="en-US" b="1">
                <a:solidFill>
                  <a:srgbClr val="0033CC"/>
                </a:solidFill>
                <a:ea typeface="黑体" panose="02010609060101010101" pitchFamily="49" charset="-122"/>
              </a:rPr>
              <a:t>常用荧光标记方法</a:t>
            </a:r>
          </a:p>
        </p:txBody>
      </p:sp>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28613" y="304800"/>
            <a:ext cx="9536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endParaRPr kumimoji="1" lang="en-US" altLang="zh-CN" sz="2800" b="1">
              <a:solidFill>
                <a:srgbClr val="66FF33"/>
              </a:solidFill>
              <a:latin typeface="华文新魏" panose="02010800040101010101" pitchFamily="2" charset="-122"/>
              <a:ea typeface="华文新魏" panose="02010800040101010101" pitchFamily="2" charset="-122"/>
            </a:endParaRPr>
          </a:p>
        </p:txBody>
      </p:sp>
      <p:sp>
        <p:nvSpPr>
          <p:cNvPr id="29699" name="Text Box 3"/>
          <p:cNvSpPr txBox="1">
            <a:spLocks noChangeArrowheads="1"/>
          </p:cNvSpPr>
          <p:nvPr/>
        </p:nvSpPr>
        <p:spPr bwMode="auto">
          <a:xfrm>
            <a:off x="468313" y="765175"/>
            <a:ext cx="6935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b="1">
                <a:solidFill>
                  <a:srgbClr val="0033CC"/>
                </a:solidFill>
                <a:latin typeface="Times New Roman" panose="02020603050405020304" pitchFamily="18" charset="0"/>
                <a:ea typeface="黑体" panose="02010609060101010101" pitchFamily="49" charset="-122"/>
              </a:rPr>
              <a:t>SYBR Green I</a:t>
            </a:r>
            <a:r>
              <a:rPr kumimoji="1" lang="zh-CN" altLang="en-US" b="1">
                <a:solidFill>
                  <a:srgbClr val="0033CC"/>
                </a:solidFill>
                <a:latin typeface="Times New Roman" panose="02020603050405020304" pitchFamily="18" charset="0"/>
                <a:ea typeface="黑体" panose="02010609060101010101" pitchFamily="49" charset="-122"/>
              </a:rPr>
              <a:t>染料法</a:t>
            </a:r>
            <a:r>
              <a:rPr kumimoji="1" lang="en-US" altLang="zh-CN" b="1">
                <a:solidFill>
                  <a:schemeClr val="folHlink"/>
                </a:solidFill>
                <a:latin typeface="Times New Roman" panose="02020603050405020304" pitchFamily="18" charset="0"/>
                <a:ea typeface="方正舒体" panose="02010601030101010101" pitchFamily="2" charset="-122"/>
              </a:rPr>
              <a:t>——</a:t>
            </a:r>
            <a:r>
              <a:rPr kumimoji="1" lang="zh-CN" altLang="en-US" b="1">
                <a:solidFill>
                  <a:srgbClr val="FF0066"/>
                </a:solidFill>
                <a:latin typeface="Times New Roman" panose="02020603050405020304" pitchFamily="18" charset="0"/>
                <a:ea typeface="方正舒体" panose="02010601030101010101" pitchFamily="2" charset="-122"/>
              </a:rPr>
              <a:t>原理</a:t>
            </a:r>
          </a:p>
        </p:txBody>
      </p:sp>
      <p:sp>
        <p:nvSpPr>
          <p:cNvPr id="29700" name="Rectangle 7"/>
          <p:cNvSpPr>
            <a:spLocks noChangeArrowheads="1"/>
          </p:cNvSpPr>
          <p:nvPr/>
        </p:nvSpPr>
        <p:spPr bwMode="auto">
          <a:xfrm>
            <a:off x="539750" y="1916113"/>
            <a:ext cx="84963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en-US" altLang="zh-CN" sz="2400">
                <a:latin typeface="Times New Roman" panose="02020603050405020304" pitchFamily="18" charset="0"/>
                <a:ea typeface="黑体" panose="02010609060101010101" pitchFamily="49" charset="-122"/>
              </a:rPr>
              <a:t> SYBR Green I</a:t>
            </a:r>
            <a:r>
              <a:rPr lang="zh-CN" altLang="en-US" sz="2400">
                <a:latin typeface="Times New Roman" panose="02020603050405020304" pitchFamily="18" charset="0"/>
                <a:ea typeface="黑体" panose="02010609060101010101" pitchFamily="49" charset="-122"/>
              </a:rPr>
              <a:t>是一种结合于所有</a:t>
            </a:r>
            <a:r>
              <a:rPr lang="en-US" altLang="zh-CN" sz="2400">
                <a:latin typeface="Times New Roman" panose="02020603050405020304" pitchFamily="18" charset="0"/>
                <a:ea typeface="黑体" panose="02010609060101010101" pitchFamily="49" charset="-122"/>
              </a:rPr>
              <a:t>dsDNA</a:t>
            </a:r>
            <a:r>
              <a:rPr lang="zh-CN" altLang="en-US" sz="2400">
                <a:latin typeface="Times New Roman" panose="02020603050405020304" pitchFamily="18" charset="0"/>
                <a:ea typeface="黑体" panose="02010609060101010101" pitchFamily="49" charset="-122"/>
              </a:rPr>
              <a:t>双螺旋小沟</a:t>
            </a:r>
          </a:p>
          <a:p>
            <a:pPr eaLnBrk="1" hangingPunct="1">
              <a:buFont typeface="Wingdings" panose="05000000000000000000" pitchFamily="2" charset="2"/>
              <a:buNone/>
            </a:pPr>
            <a:r>
              <a:rPr lang="zh-CN" altLang="en-US" sz="2400">
                <a:latin typeface="Times New Roman" panose="02020603050405020304" pitchFamily="18" charset="0"/>
                <a:ea typeface="黑体" panose="02010609060101010101" pitchFamily="49" charset="-122"/>
              </a:rPr>
              <a:t>区域的具有绿色激发波长的染料。</a:t>
            </a:r>
          </a:p>
        </p:txBody>
      </p:sp>
      <p:sp>
        <p:nvSpPr>
          <p:cNvPr id="376842" name="Rectangle 10"/>
          <p:cNvSpPr>
            <a:spLocks noChangeArrowheads="1"/>
          </p:cNvSpPr>
          <p:nvPr/>
        </p:nvSpPr>
        <p:spPr bwMode="auto">
          <a:xfrm>
            <a:off x="900113" y="3789363"/>
            <a:ext cx="2317750" cy="519112"/>
          </a:xfrm>
          <a:prstGeom prst="rect">
            <a:avLst/>
          </a:prstGeom>
          <a:noFill/>
          <a:ln w="9525">
            <a:noFill/>
            <a:miter lim="800000"/>
            <a:headEnd/>
            <a:tailEnd/>
          </a:ln>
          <a:effectLst/>
        </p:spPr>
        <p:txBody>
          <a:bodyPr wrap="none">
            <a:spAutoFit/>
          </a:bodyPr>
          <a:lstStyle/>
          <a:p>
            <a:pPr eaLnBrk="1" hangingPunct="1">
              <a:spcBef>
                <a:spcPct val="50000"/>
              </a:spcBef>
              <a:defRPr/>
            </a:pPr>
            <a:r>
              <a:rPr kumimoji="1" lang="en-US" altLang="zh-CN" sz="2800" b="1">
                <a:solidFill>
                  <a:srgbClr val="006600"/>
                </a:solidFill>
                <a:effectLst>
                  <a:outerShdw blurRad="38100" dist="38100" dir="2700000" algn="tl">
                    <a:srgbClr val="C0C0C0"/>
                  </a:outerShdw>
                </a:effectLst>
                <a:latin typeface="楷体_GB2312" pitchFamily="49" charset="-122"/>
                <a:ea typeface="楷体_GB2312" pitchFamily="49" charset="-122"/>
              </a:rPr>
              <a:t>SYBR Green I</a:t>
            </a:r>
          </a:p>
        </p:txBody>
      </p:sp>
      <p:pic>
        <p:nvPicPr>
          <p:cNvPr id="2970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429000"/>
            <a:ext cx="38893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Line 9"/>
          <p:cNvSpPr>
            <a:spLocks noChangeShapeType="1"/>
          </p:cNvSpPr>
          <p:nvPr/>
        </p:nvSpPr>
        <p:spPr bwMode="auto">
          <a:xfrm>
            <a:off x="3276600" y="4149725"/>
            <a:ext cx="2592388" cy="574675"/>
          </a:xfrm>
          <a:prstGeom prst="line">
            <a:avLst/>
          </a:prstGeom>
          <a:noFill/>
          <a:ln w="57150">
            <a:solidFill>
              <a:srgbClr val="FF00FF"/>
            </a:solidFill>
            <a:round/>
            <a:headEnd/>
            <a:tailEnd type="triangle" w="sm" len="med"/>
          </a:ln>
          <a:extLst>
            <a:ext uri="{909E8E84-426E-40DD-AFC4-6F175D3DCCD1}">
              <a14:hiddenFill xmlns:a14="http://schemas.microsoft.com/office/drawing/2010/main">
                <a:noFill/>
              </a14:hiddenFill>
            </a:ext>
          </a:extLst>
        </p:spPr>
        <p:txBody>
          <a:bodyPr vert="eaVert">
            <a:spAutoFit/>
          </a:bodyPr>
          <a:lstStyle/>
          <a:p>
            <a:endParaRPr lang="zh-CN" altLang="en-US"/>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4"/>
          <p:cNvGraphicFramePr>
            <a:graphicFrameLocks noChangeAspect="1"/>
          </p:cNvGraphicFramePr>
          <p:nvPr/>
        </p:nvGraphicFramePr>
        <p:xfrm>
          <a:off x="1547813" y="1628775"/>
          <a:ext cx="6923087" cy="1316038"/>
        </p:xfrm>
        <a:graphic>
          <a:graphicData uri="http://schemas.openxmlformats.org/presentationml/2006/ole">
            <mc:AlternateContent xmlns:mc="http://schemas.openxmlformats.org/markup-compatibility/2006">
              <mc:Choice xmlns:v="urn:schemas-microsoft-com:vml" Requires="v">
                <p:oleObj spid="_x0000_s31753" name="位图图像" r:id="rId3" imgW="6249272" imgH="1104762" progId="Paint.Picture">
                  <p:embed/>
                </p:oleObj>
              </mc:Choice>
              <mc:Fallback>
                <p:oleObj name="位图图像" r:id="rId3" imgW="6249272" imgH="1104762"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628775"/>
                        <a:ext cx="6923087"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7" name="Object 5"/>
          <p:cNvGraphicFramePr>
            <a:graphicFrameLocks noChangeAspect="1"/>
          </p:cNvGraphicFramePr>
          <p:nvPr/>
        </p:nvGraphicFramePr>
        <p:xfrm>
          <a:off x="1547813" y="3141663"/>
          <a:ext cx="6697662" cy="1325562"/>
        </p:xfrm>
        <a:graphic>
          <a:graphicData uri="http://schemas.openxmlformats.org/presentationml/2006/ole">
            <mc:AlternateContent xmlns:mc="http://schemas.openxmlformats.org/markup-compatibility/2006">
              <mc:Choice xmlns:v="urn:schemas-microsoft-com:vml" Requires="v">
                <p:oleObj spid="_x0000_s31754" name="位图图像" r:id="rId5" imgW="6230220" imgH="1228571" progId="Paint.Picture">
                  <p:embed/>
                </p:oleObj>
              </mc:Choice>
              <mc:Fallback>
                <p:oleObj name="位图图像" r:id="rId5" imgW="6230220" imgH="1228571"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3141663"/>
                        <a:ext cx="6697662"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8" name="Object 6"/>
          <p:cNvGraphicFramePr>
            <a:graphicFrameLocks noChangeAspect="1"/>
          </p:cNvGraphicFramePr>
          <p:nvPr/>
        </p:nvGraphicFramePr>
        <p:xfrm>
          <a:off x="1476375" y="4797425"/>
          <a:ext cx="6856413" cy="1289050"/>
        </p:xfrm>
        <a:graphic>
          <a:graphicData uri="http://schemas.openxmlformats.org/presentationml/2006/ole">
            <mc:AlternateContent xmlns:mc="http://schemas.openxmlformats.org/markup-compatibility/2006">
              <mc:Choice xmlns:v="urn:schemas-microsoft-com:vml" Requires="v">
                <p:oleObj spid="_x0000_s31755" name="位图图像" r:id="rId7" imgW="6230220" imgH="1181265" progId="Paint.Picture">
                  <p:embed/>
                </p:oleObj>
              </mc:Choice>
              <mc:Fallback>
                <p:oleObj name="位图图像" r:id="rId7" imgW="6230220" imgH="1181265" progId="Paint.Picture">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6375" y="4797425"/>
                        <a:ext cx="6856413" cy="128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07" name="Text Box 7"/>
          <p:cNvSpPr txBox="1">
            <a:spLocks noChangeArrowheads="1"/>
          </p:cNvSpPr>
          <p:nvPr/>
        </p:nvSpPr>
        <p:spPr bwMode="auto">
          <a:xfrm>
            <a:off x="971550" y="1773238"/>
            <a:ext cx="1439863"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kumimoji="1" lang="zh-CN" altLang="en-US" sz="2400" b="1">
                <a:solidFill>
                  <a:srgbClr val="990033"/>
                </a:solidFill>
                <a:effectLst>
                  <a:outerShdw blurRad="38100" dist="38100" dir="2700000" algn="tl">
                    <a:srgbClr val="C0C0C0"/>
                  </a:outerShdw>
                </a:effectLst>
                <a:latin typeface="Times New Roman" pitchFamily="18" charset="0"/>
                <a:ea typeface="楷体_GB2312" pitchFamily="49" charset="-122"/>
              </a:rPr>
              <a:t>热 变 性</a:t>
            </a:r>
          </a:p>
        </p:txBody>
      </p:sp>
      <p:sp>
        <p:nvSpPr>
          <p:cNvPr id="614408" name="Text Box 8"/>
          <p:cNvSpPr txBox="1">
            <a:spLocks noChangeArrowheads="1"/>
          </p:cNvSpPr>
          <p:nvPr/>
        </p:nvSpPr>
        <p:spPr bwMode="auto">
          <a:xfrm>
            <a:off x="971550" y="3284538"/>
            <a:ext cx="15240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kumimoji="1" lang="zh-CN" altLang="en-US" sz="2400" b="1">
                <a:solidFill>
                  <a:srgbClr val="990033"/>
                </a:solidFill>
                <a:effectLst>
                  <a:outerShdw blurRad="38100" dist="38100" dir="2700000" algn="tl">
                    <a:srgbClr val="C0C0C0"/>
                  </a:outerShdw>
                </a:effectLst>
                <a:latin typeface="Times New Roman" pitchFamily="18" charset="0"/>
                <a:ea typeface="楷体_GB2312" pitchFamily="49" charset="-122"/>
              </a:rPr>
              <a:t>引物退火</a:t>
            </a:r>
          </a:p>
        </p:txBody>
      </p:sp>
      <p:sp>
        <p:nvSpPr>
          <p:cNvPr id="614409" name="Text Box 9"/>
          <p:cNvSpPr txBox="1">
            <a:spLocks noChangeArrowheads="1"/>
          </p:cNvSpPr>
          <p:nvPr/>
        </p:nvSpPr>
        <p:spPr bwMode="auto">
          <a:xfrm>
            <a:off x="971550" y="4868863"/>
            <a:ext cx="1512888"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kumimoji="1" lang="zh-CN" altLang="en-US" sz="2400" b="1">
                <a:solidFill>
                  <a:srgbClr val="990033"/>
                </a:solidFill>
                <a:effectLst>
                  <a:outerShdw blurRad="38100" dist="38100" dir="2700000" algn="tl">
                    <a:srgbClr val="C0C0C0"/>
                  </a:outerShdw>
                </a:effectLst>
                <a:latin typeface="Times New Roman" pitchFamily="18" charset="0"/>
                <a:ea typeface="楷体_GB2312" pitchFamily="49" charset="-122"/>
              </a:rPr>
              <a:t>延伸反应</a:t>
            </a:r>
          </a:p>
        </p:txBody>
      </p:sp>
      <p:sp>
        <p:nvSpPr>
          <p:cNvPr id="31752" name="Text Box 10"/>
          <p:cNvSpPr txBox="1">
            <a:spLocks noChangeArrowheads="1"/>
          </p:cNvSpPr>
          <p:nvPr/>
        </p:nvSpPr>
        <p:spPr bwMode="auto">
          <a:xfrm>
            <a:off x="468313" y="765175"/>
            <a:ext cx="6935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b="1">
                <a:solidFill>
                  <a:srgbClr val="0033CC"/>
                </a:solidFill>
                <a:latin typeface="Times New Roman" panose="02020603050405020304" pitchFamily="18" charset="0"/>
                <a:ea typeface="黑体" panose="02010609060101010101" pitchFamily="49" charset="-122"/>
              </a:rPr>
              <a:t>SYBR Green I</a:t>
            </a:r>
            <a:r>
              <a:rPr kumimoji="1" lang="zh-CN" altLang="en-US" b="1">
                <a:solidFill>
                  <a:srgbClr val="0033CC"/>
                </a:solidFill>
                <a:latin typeface="Times New Roman" panose="02020603050405020304" pitchFamily="18" charset="0"/>
                <a:ea typeface="黑体" panose="02010609060101010101" pitchFamily="49" charset="-122"/>
              </a:rPr>
              <a:t>染料法</a:t>
            </a:r>
            <a:r>
              <a:rPr kumimoji="1" lang="en-US" altLang="zh-CN" b="1">
                <a:solidFill>
                  <a:schemeClr val="folHlink"/>
                </a:solidFill>
                <a:latin typeface="Times New Roman" panose="02020603050405020304" pitchFamily="18" charset="0"/>
                <a:ea typeface="方正舒体" panose="02010601030101010101" pitchFamily="2" charset="-122"/>
              </a:rPr>
              <a:t>——</a:t>
            </a:r>
            <a:r>
              <a:rPr kumimoji="1" lang="zh-CN" altLang="en-US" b="1">
                <a:solidFill>
                  <a:srgbClr val="FF0066"/>
                </a:solidFill>
                <a:latin typeface="Times New Roman" panose="02020603050405020304" pitchFamily="18" charset="0"/>
                <a:ea typeface="方正舒体" panose="02010601030101010101" pitchFamily="2" charset="-122"/>
              </a:rPr>
              <a:t>作用机理</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611188" y="1989138"/>
            <a:ext cx="86677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80000"/>
              </a:lnSpc>
              <a:spcBef>
                <a:spcPct val="50000"/>
              </a:spcBef>
              <a:buClrTx/>
              <a:buSzTx/>
              <a:buFontTx/>
              <a:buNone/>
            </a:pPr>
            <a:r>
              <a:rPr kumimoji="1" lang="zh-CN" altLang="en-US" sz="2400" b="1">
                <a:solidFill>
                  <a:srgbClr val="990000"/>
                </a:solidFill>
                <a:latin typeface="Times New Roman" panose="02020603050405020304" pitchFamily="18" charset="0"/>
                <a:ea typeface="黑体" panose="02010609060101010101" pitchFamily="49" charset="-122"/>
              </a:rPr>
              <a:t>问题点：</a:t>
            </a:r>
          </a:p>
          <a:p>
            <a:pPr eaLnBrk="1" hangingPunct="1">
              <a:lnSpc>
                <a:spcPct val="80000"/>
              </a:lnSpc>
              <a:spcBef>
                <a:spcPct val="50000"/>
              </a:spcBef>
              <a:buClrTx/>
              <a:buSzTx/>
              <a:buFontTx/>
              <a:buNone/>
            </a:pPr>
            <a:r>
              <a:rPr kumimoji="1" lang="zh-CN" altLang="en-US" sz="2400" b="1">
                <a:latin typeface="Times New Roman" panose="02020603050405020304" pitchFamily="18" charset="0"/>
                <a:ea typeface="黑体" panose="02010609060101010101" pitchFamily="49" charset="-122"/>
              </a:rPr>
              <a:t>           </a:t>
            </a:r>
            <a:r>
              <a:rPr kumimoji="1" lang="en-US" altLang="ja-JP" sz="2400" b="1">
                <a:latin typeface="Times New Roman" panose="02020603050405020304" pitchFamily="18" charset="0"/>
                <a:ea typeface="黑体" panose="02010609060101010101" pitchFamily="49" charset="-122"/>
              </a:rPr>
              <a:t>SYBR Green I</a:t>
            </a:r>
            <a:r>
              <a:rPr kumimoji="1" lang="zh-CN" altLang="en-US" sz="2400" b="1">
                <a:latin typeface="Times New Roman" panose="02020603050405020304" pitchFamily="18" charset="0"/>
                <a:ea typeface="黑体" panose="02010609060101010101" pitchFamily="49" charset="-122"/>
              </a:rPr>
              <a:t>与双链</a:t>
            </a:r>
            <a:r>
              <a:rPr kumimoji="1" lang="en-US" altLang="zh-CN" sz="2400" b="1">
                <a:latin typeface="Times New Roman" panose="02020603050405020304" pitchFamily="18" charset="0"/>
                <a:ea typeface="黑体" panose="02010609060101010101" pitchFamily="49" charset="-122"/>
              </a:rPr>
              <a:t>DNA</a:t>
            </a:r>
            <a:r>
              <a:rPr kumimoji="1" lang="zh-CN" altLang="en-US" sz="2400" b="1">
                <a:latin typeface="Times New Roman" panose="02020603050405020304" pitchFamily="18" charset="0"/>
                <a:ea typeface="黑体" panose="02010609060101010101" pitchFamily="49" charset="-122"/>
              </a:rPr>
              <a:t>进行结合后散发荧光，因此如</a:t>
            </a:r>
          </a:p>
          <a:p>
            <a:pPr eaLnBrk="1" hangingPunct="1">
              <a:lnSpc>
                <a:spcPct val="80000"/>
              </a:lnSpc>
              <a:spcBef>
                <a:spcPct val="50000"/>
              </a:spcBef>
              <a:buClrTx/>
              <a:buSzTx/>
              <a:buFontTx/>
              <a:buNone/>
            </a:pPr>
            <a:r>
              <a:rPr kumimoji="1" lang="zh-CN" altLang="en-US" sz="2400" b="1">
                <a:latin typeface="Times New Roman" panose="02020603050405020304" pitchFamily="18" charset="0"/>
                <a:ea typeface="黑体" panose="02010609060101010101" pitchFamily="49" charset="-122"/>
              </a:rPr>
              <a:t>          果反应体系中有非特异性扩增或引物二聚体的产生，也将 </a:t>
            </a:r>
          </a:p>
          <a:p>
            <a:pPr eaLnBrk="1" hangingPunct="1">
              <a:lnSpc>
                <a:spcPct val="80000"/>
              </a:lnSpc>
              <a:spcBef>
                <a:spcPct val="50000"/>
              </a:spcBef>
              <a:buClrTx/>
              <a:buSzTx/>
              <a:buFontTx/>
              <a:buNone/>
            </a:pPr>
            <a:r>
              <a:rPr kumimoji="1" lang="zh-CN" altLang="en-US" sz="2400" b="1">
                <a:latin typeface="Times New Roman" panose="02020603050405020304" pitchFamily="18" charset="0"/>
                <a:ea typeface="黑体" panose="02010609060101010101" pitchFamily="49" charset="-122"/>
              </a:rPr>
              <a:t>          同时被检测，从而可能导致检测结果不准确。</a:t>
            </a:r>
          </a:p>
          <a:p>
            <a:pPr eaLnBrk="1" hangingPunct="1">
              <a:lnSpc>
                <a:spcPct val="80000"/>
              </a:lnSpc>
              <a:spcBef>
                <a:spcPct val="50000"/>
              </a:spcBef>
              <a:buClrTx/>
              <a:buSzTx/>
              <a:buFontTx/>
              <a:buNone/>
            </a:pPr>
            <a:endParaRPr kumimoji="1" lang="en-US" altLang="ja-JP" sz="2400" b="1">
              <a:latin typeface="Times New Roman" panose="02020603050405020304" pitchFamily="18" charset="0"/>
              <a:ea typeface="黑体" panose="02010609060101010101" pitchFamily="49" charset="-122"/>
            </a:endParaRPr>
          </a:p>
        </p:txBody>
      </p:sp>
      <p:sp>
        <p:nvSpPr>
          <p:cNvPr id="32771" name="Text Box 5"/>
          <p:cNvSpPr txBox="1">
            <a:spLocks noChangeArrowheads="1"/>
          </p:cNvSpPr>
          <p:nvPr/>
        </p:nvSpPr>
        <p:spPr bwMode="auto">
          <a:xfrm>
            <a:off x="468313" y="765175"/>
            <a:ext cx="7632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b="1">
                <a:solidFill>
                  <a:srgbClr val="0033CC"/>
                </a:solidFill>
                <a:latin typeface="Times New Roman" panose="02020603050405020304" pitchFamily="18" charset="0"/>
                <a:ea typeface="黑体" panose="02010609060101010101" pitchFamily="49" charset="-122"/>
              </a:rPr>
              <a:t>SYBR Green I</a:t>
            </a:r>
            <a:r>
              <a:rPr kumimoji="1" lang="zh-CN" altLang="en-US" b="1">
                <a:solidFill>
                  <a:srgbClr val="0033CC"/>
                </a:solidFill>
                <a:latin typeface="Times New Roman" panose="02020603050405020304" pitchFamily="18" charset="0"/>
                <a:ea typeface="黑体" panose="02010609060101010101" pitchFamily="49" charset="-122"/>
              </a:rPr>
              <a:t>染料法</a:t>
            </a:r>
            <a:r>
              <a:rPr kumimoji="1" lang="en-US" altLang="zh-CN" b="1">
                <a:solidFill>
                  <a:schemeClr val="folHlink"/>
                </a:solidFill>
                <a:latin typeface="Times New Roman" panose="02020603050405020304" pitchFamily="18" charset="0"/>
                <a:ea typeface="方正舒体" panose="02010601030101010101" pitchFamily="2" charset="-122"/>
              </a:rPr>
              <a:t>——</a:t>
            </a:r>
            <a:r>
              <a:rPr kumimoji="1" lang="zh-CN" altLang="en-US" b="1">
                <a:solidFill>
                  <a:srgbClr val="FF0066"/>
                </a:solidFill>
                <a:latin typeface="Times New Roman" panose="02020603050405020304" pitchFamily="18" charset="0"/>
                <a:ea typeface="方正舒体" panose="02010601030101010101" pitchFamily="2" charset="-122"/>
              </a:rPr>
              <a:t>问题点与关键点</a:t>
            </a:r>
          </a:p>
        </p:txBody>
      </p:sp>
      <p:sp>
        <p:nvSpPr>
          <p:cNvPr id="32772" name="Rectangle 6"/>
          <p:cNvSpPr>
            <a:spLocks noChangeArrowheads="1"/>
          </p:cNvSpPr>
          <p:nvPr/>
        </p:nvSpPr>
        <p:spPr bwMode="auto">
          <a:xfrm>
            <a:off x="684213" y="3933825"/>
            <a:ext cx="81375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buFont typeface="Wingdings" panose="05000000000000000000" pitchFamily="2" charset="2"/>
              <a:buNone/>
            </a:pPr>
            <a:r>
              <a:rPr lang="zh-CN" altLang="en-US" sz="2400" b="1">
                <a:solidFill>
                  <a:srgbClr val="990000"/>
                </a:solidFill>
                <a:latin typeface="Times New Roman" panose="02020603050405020304" pitchFamily="18" charset="0"/>
                <a:ea typeface="黑体" panose="02010609060101010101" pitchFamily="49" charset="-122"/>
              </a:rPr>
              <a:t>关键点：</a:t>
            </a:r>
          </a:p>
          <a:p>
            <a:pPr eaLnBrk="1" hangingPunct="1">
              <a:lnSpc>
                <a:spcPct val="140000"/>
              </a:lnSpc>
              <a:buFont typeface="Wingdings" panose="05000000000000000000" pitchFamily="2" charset="2"/>
              <a:buNone/>
            </a:pPr>
            <a:r>
              <a:rPr lang="zh-CN" altLang="en-US" sz="2400" b="1">
                <a:solidFill>
                  <a:srgbClr val="0000CC"/>
                </a:solidFill>
                <a:latin typeface="Times New Roman" panose="02020603050405020304" pitchFamily="18" charset="0"/>
                <a:ea typeface="黑体" panose="02010609060101010101" pitchFamily="49" charset="-122"/>
              </a:rPr>
              <a:t>           </a:t>
            </a:r>
            <a:r>
              <a:rPr lang="zh-CN" altLang="en-US" sz="2400" b="1">
                <a:latin typeface="Times New Roman" panose="02020603050405020304" pitchFamily="18" charset="0"/>
                <a:ea typeface="黑体" panose="02010609060101010101" pitchFamily="49" charset="-122"/>
              </a:rPr>
              <a:t>设计合适引物，防止非特异性扩增！</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ChangeArrowheads="1"/>
          </p:cNvSpPr>
          <p:nvPr/>
        </p:nvSpPr>
        <p:spPr bwMode="auto">
          <a:xfrm>
            <a:off x="2268538" y="5734050"/>
            <a:ext cx="5400675" cy="609600"/>
          </a:xfrm>
          <a:prstGeom prst="rect">
            <a:avLst/>
          </a:prstGeom>
          <a:noFill/>
          <a:ln w="9525">
            <a:noFill/>
            <a:miter lim="800000"/>
            <a:headEnd/>
            <a:tailEnd/>
          </a:ln>
          <a:effectLst/>
        </p:spPr>
        <p:txBody>
          <a:bodyPr/>
          <a:lstStyle/>
          <a:p>
            <a:pPr marL="342900" indent="-342900" eaLnBrk="1" hangingPunct="1">
              <a:spcBef>
                <a:spcPct val="20000"/>
              </a:spcBef>
              <a:buClr>
                <a:srgbClr val="0000CC"/>
              </a:buClr>
              <a:buSzPct val="75000"/>
              <a:buFont typeface="Wingdings" panose="05000000000000000000" pitchFamily="2" charset="2"/>
              <a:buNone/>
              <a:defRPr/>
            </a:pPr>
            <a:r>
              <a:rPr lang="zh-CN" altLang="en-US" sz="2400" b="1">
                <a:effectLst>
                  <a:outerShdw blurRad="38100" dist="38100" dir="2700000" algn="tl">
                    <a:srgbClr val="C0C0C0"/>
                  </a:outerShdw>
                </a:effectLst>
                <a:latin typeface="Times New Roman" pitchFamily="18" charset="0"/>
                <a:ea typeface="黑体" pitchFamily="2" charset="-122"/>
              </a:rPr>
              <a:t>将温度与荧光强度的变化求导 </a:t>
            </a:r>
            <a:r>
              <a:rPr lang="en-US" altLang="zh-CN" sz="2400">
                <a:effectLst>
                  <a:outerShdw blurRad="38100" dist="38100" dir="2700000" algn="tl">
                    <a:srgbClr val="C0C0C0"/>
                  </a:outerShdw>
                </a:effectLst>
                <a:latin typeface="Times New Roman" pitchFamily="18" charset="0"/>
                <a:ea typeface="黑体" pitchFamily="2" charset="-122"/>
              </a:rPr>
              <a:t>(-dI/dT)</a:t>
            </a:r>
          </a:p>
        </p:txBody>
      </p:sp>
      <p:pic>
        <p:nvPicPr>
          <p:cNvPr id="33795" name="Picture 4"/>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565400"/>
            <a:ext cx="410368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3796" name="Picture 5"/>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925" y="2636838"/>
            <a:ext cx="41021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3797" name="Text Box 6"/>
          <p:cNvSpPr txBox="1">
            <a:spLocks noChangeArrowheads="1"/>
          </p:cNvSpPr>
          <p:nvPr/>
        </p:nvSpPr>
        <p:spPr bwMode="auto">
          <a:xfrm>
            <a:off x="2484438" y="2708275"/>
            <a:ext cx="12255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zh-CN" altLang="en-US" sz="1600" b="1"/>
              <a:t>原始图谱</a:t>
            </a:r>
          </a:p>
        </p:txBody>
      </p:sp>
      <p:sp>
        <p:nvSpPr>
          <p:cNvPr id="33798" name="Text Box 7"/>
          <p:cNvSpPr txBox="1">
            <a:spLocks noChangeArrowheads="1"/>
          </p:cNvSpPr>
          <p:nvPr/>
        </p:nvSpPr>
        <p:spPr bwMode="auto">
          <a:xfrm>
            <a:off x="5724525" y="2708275"/>
            <a:ext cx="12255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zh-CN" altLang="en-US" sz="1600" b="1"/>
              <a:t>对数图谱</a:t>
            </a:r>
          </a:p>
        </p:txBody>
      </p:sp>
      <p:sp>
        <p:nvSpPr>
          <p:cNvPr id="33799" name="Rectangle 8"/>
          <p:cNvSpPr>
            <a:spLocks noChangeArrowheads="1"/>
          </p:cNvSpPr>
          <p:nvPr/>
        </p:nvSpPr>
        <p:spPr bwMode="auto">
          <a:xfrm>
            <a:off x="684213" y="2349500"/>
            <a:ext cx="4175125" cy="2925763"/>
          </a:xfrm>
          <a:prstGeom prst="rect">
            <a:avLst/>
          </a:prstGeom>
          <a:noFill/>
          <a:ln w="95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33800" name="Rectangle 9"/>
          <p:cNvSpPr>
            <a:spLocks noChangeArrowheads="1"/>
          </p:cNvSpPr>
          <p:nvPr/>
        </p:nvSpPr>
        <p:spPr bwMode="auto">
          <a:xfrm>
            <a:off x="4860925" y="2349500"/>
            <a:ext cx="4175125" cy="2925763"/>
          </a:xfrm>
          <a:prstGeom prst="rect">
            <a:avLst/>
          </a:prstGeom>
          <a:noFill/>
          <a:ln w="95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33801" name="Text Box 11"/>
          <p:cNvSpPr txBox="1">
            <a:spLocks noChangeArrowheads="1"/>
          </p:cNvSpPr>
          <p:nvPr/>
        </p:nvSpPr>
        <p:spPr bwMode="auto">
          <a:xfrm>
            <a:off x="468313" y="765175"/>
            <a:ext cx="7632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b="1">
                <a:solidFill>
                  <a:srgbClr val="0033CC"/>
                </a:solidFill>
                <a:latin typeface="Times New Roman" panose="02020603050405020304" pitchFamily="18" charset="0"/>
                <a:ea typeface="黑体" panose="02010609060101010101" pitchFamily="49" charset="-122"/>
              </a:rPr>
              <a:t>SYBR Green I</a:t>
            </a:r>
            <a:r>
              <a:rPr kumimoji="1" lang="zh-CN" altLang="en-US" b="1">
                <a:solidFill>
                  <a:srgbClr val="0033CC"/>
                </a:solidFill>
                <a:latin typeface="Times New Roman" panose="02020603050405020304" pitchFamily="18" charset="0"/>
                <a:ea typeface="黑体" panose="02010609060101010101" pitchFamily="49" charset="-122"/>
              </a:rPr>
              <a:t>染料法</a:t>
            </a:r>
            <a:r>
              <a:rPr kumimoji="1" lang="en-US" altLang="zh-CN" b="1">
                <a:solidFill>
                  <a:schemeClr val="folHlink"/>
                </a:solidFill>
                <a:latin typeface="Times New Roman" panose="02020603050405020304" pitchFamily="18" charset="0"/>
                <a:ea typeface="方正舒体" panose="02010601030101010101" pitchFamily="2" charset="-122"/>
              </a:rPr>
              <a:t>——</a:t>
            </a:r>
            <a:r>
              <a:rPr kumimoji="1" lang="zh-CN" altLang="en-US" b="1">
                <a:solidFill>
                  <a:srgbClr val="FF0066"/>
                </a:solidFill>
                <a:latin typeface="Times New Roman" panose="02020603050405020304" pitchFamily="18" charset="0"/>
                <a:ea typeface="方正舒体" panose="02010601030101010101" pitchFamily="2" charset="-122"/>
              </a:rPr>
              <a:t>融解曲线</a:t>
            </a:r>
          </a:p>
        </p:txBody>
      </p:sp>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84888" y="2565400"/>
            <a:ext cx="3213100" cy="1063625"/>
            <a:chOff x="3888" y="1056"/>
            <a:chExt cx="2032" cy="594"/>
          </a:xfrm>
        </p:grpSpPr>
        <p:sp>
          <p:nvSpPr>
            <p:cNvPr id="35856" name="Text Box 3"/>
            <p:cNvSpPr txBox="1">
              <a:spLocks noChangeArrowheads="1"/>
            </p:cNvSpPr>
            <p:nvPr/>
          </p:nvSpPr>
          <p:spPr bwMode="auto">
            <a:xfrm>
              <a:off x="4288" y="1056"/>
              <a:ext cx="1632" cy="594"/>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1800" b="1">
                  <a:latin typeface="华文中宋" panose="02010600040101010101" pitchFamily="2" charset="-122"/>
                  <a:ea typeface="华文中宋" panose="02010600040101010101" pitchFamily="2" charset="-122"/>
                </a:rPr>
                <a:t>融解曲线分析，单一峰无非特异性荧光</a:t>
              </a:r>
            </a:p>
            <a:p>
              <a:pPr eaLnBrk="1" hangingPunct="1">
                <a:spcBef>
                  <a:spcPct val="50000"/>
                </a:spcBef>
                <a:buClrTx/>
                <a:buSzTx/>
                <a:buFontTx/>
                <a:buNone/>
              </a:pPr>
              <a:r>
                <a:rPr kumimoji="1" lang="zh-CN" altLang="en-US" sz="1800" b="1">
                  <a:latin typeface="华文中宋" panose="02010600040101010101" pitchFamily="2" charset="-122"/>
                  <a:ea typeface="华文中宋" panose="02010600040101010101" pitchFamily="2" charset="-122"/>
                </a:rPr>
                <a:t>定量准确</a:t>
              </a:r>
            </a:p>
          </p:txBody>
        </p:sp>
        <p:sp>
          <p:nvSpPr>
            <p:cNvPr id="35857" name="AutoShape 4"/>
            <p:cNvSpPr>
              <a:spLocks noChangeArrowheads="1"/>
            </p:cNvSpPr>
            <p:nvPr/>
          </p:nvSpPr>
          <p:spPr bwMode="auto">
            <a:xfrm>
              <a:off x="3888" y="1344"/>
              <a:ext cx="336" cy="192"/>
            </a:xfrm>
            <a:prstGeom prst="rightArrow">
              <a:avLst>
                <a:gd name="adj1" fmla="val 50000"/>
                <a:gd name="adj2" fmla="val 43750"/>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grpSp>
      <p:grpSp>
        <p:nvGrpSpPr>
          <p:cNvPr id="3" name="Group 5"/>
          <p:cNvGrpSpPr>
            <a:grpSpLocks/>
          </p:cNvGrpSpPr>
          <p:nvPr/>
        </p:nvGrpSpPr>
        <p:grpSpPr bwMode="auto">
          <a:xfrm>
            <a:off x="6084888" y="4581525"/>
            <a:ext cx="3365500" cy="925513"/>
            <a:chOff x="3904" y="2784"/>
            <a:chExt cx="2128" cy="568"/>
          </a:xfrm>
        </p:grpSpPr>
        <p:sp>
          <p:nvSpPr>
            <p:cNvPr id="35854" name="Text Box 6"/>
            <p:cNvSpPr txBox="1">
              <a:spLocks noChangeArrowheads="1"/>
            </p:cNvSpPr>
            <p:nvPr/>
          </p:nvSpPr>
          <p:spPr bwMode="auto">
            <a:xfrm>
              <a:off x="4304" y="2784"/>
              <a:ext cx="1728" cy="568"/>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1800" b="1">
                  <a:latin typeface="华文中宋" panose="02010600040101010101" pitchFamily="2" charset="-122"/>
                  <a:ea typeface="华文中宋" panose="02010600040101010101" pitchFamily="2" charset="-122"/>
                </a:rPr>
                <a:t>融解曲线分析，出现杂峰其他产物出现非特异性荧光，因此定量不准确</a:t>
              </a:r>
            </a:p>
          </p:txBody>
        </p:sp>
        <p:sp>
          <p:nvSpPr>
            <p:cNvPr id="35855" name="AutoShape 7"/>
            <p:cNvSpPr>
              <a:spLocks noChangeArrowheads="1"/>
            </p:cNvSpPr>
            <p:nvPr/>
          </p:nvSpPr>
          <p:spPr bwMode="auto">
            <a:xfrm>
              <a:off x="3904" y="3024"/>
              <a:ext cx="336" cy="192"/>
            </a:xfrm>
            <a:prstGeom prst="rightArrow">
              <a:avLst>
                <a:gd name="adj1" fmla="val 50000"/>
                <a:gd name="adj2" fmla="val 43750"/>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grpSp>
      <p:sp>
        <p:nvSpPr>
          <p:cNvPr id="35844" name="Text Box 8"/>
          <p:cNvSpPr txBox="1">
            <a:spLocks noChangeArrowheads="1"/>
          </p:cNvSpPr>
          <p:nvPr/>
        </p:nvSpPr>
        <p:spPr bwMode="auto">
          <a:xfrm>
            <a:off x="1136650" y="4419600"/>
            <a:ext cx="114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endParaRPr kumimoji="1" lang="en-US" altLang="zh-CN" sz="2400">
              <a:latin typeface="Times New Roman" panose="02020603050405020304" pitchFamily="18" charset="0"/>
            </a:endParaRPr>
          </a:p>
        </p:txBody>
      </p:sp>
      <p:grpSp>
        <p:nvGrpSpPr>
          <p:cNvPr id="35845" name="Group 10"/>
          <p:cNvGrpSpPr>
            <a:grpSpLocks/>
          </p:cNvGrpSpPr>
          <p:nvPr/>
        </p:nvGrpSpPr>
        <p:grpSpPr bwMode="auto">
          <a:xfrm>
            <a:off x="252413" y="2205038"/>
            <a:ext cx="5688012" cy="1873250"/>
            <a:chOff x="204" y="1071"/>
            <a:chExt cx="3583" cy="1180"/>
          </a:xfrm>
        </p:grpSpPr>
        <p:pic>
          <p:nvPicPr>
            <p:cNvPr id="35851" name="Picture 11"/>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 y="1123"/>
              <a:ext cx="1996"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5852" name="Picture 1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 y="1117"/>
              <a:ext cx="1905"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5853" name="Rectangle 13"/>
            <p:cNvSpPr>
              <a:spLocks noChangeArrowheads="1"/>
            </p:cNvSpPr>
            <p:nvPr/>
          </p:nvSpPr>
          <p:spPr bwMode="auto">
            <a:xfrm>
              <a:off x="204" y="1071"/>
              <a:ext cx="3583" cy="1180"/>
            </a:xfrm>
            <a:prstGeom prst="rect">
              <a:avLst/>
            </a:prstGeom>
            <a:noFill/>
            <a:ln w="9525" algn="ctr">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grpSp>
      <p:grpSp>
        <p:nvGrpSpPr>
          <p:cNvPr id="35846" name="Group 14"/>
          <p:cNvGrpSpPr>
            <a:grpSpLocks/>
          </p:cNvGrpSpPr>
          <p:nvPr/>
        </p:nvGrpSpPr>
        <p:grpSpPr bwMode="auto">
          <a:xfrm>
            <a:off x="323850" y="4221163"/>
            <a:ext cx="5688013" cy="1944687"/>
            <a:chOff x="204" y="2432"/>
            <a:chExt cx="3583" cy="1225"/>
          </a:xfrm>
        </p:grpSpPr>
        <p:sp>
          <p:nvSpPr>
            <p:cNvPr id="35848" name="Rectangle 15"/>
            <p:cNvSpPr>
              <a:spLocks noChangeArrowheads="1"/>
            </p:cNvSpPr>
            <p:nvPr/>
          </p:nvSpPr>
          <p:spPr bwMode="auto">
            <a:xfrm>
              <a:off x="204" y="2432"/>
              <a:ext cx="3583" cy="1225"/>
            </a:xfrm>
            <a:prstGeom prst="rect">
              <a:avLst/>
            </a:prstGeom>
            <a:noFill/>
            <a:ln w="9525" algn="ctr">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pic>
          <p:nvPicPr>
            <p:cNvPr id="35849" name="Picture 16"/>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2478"/>
              <a:ext cx="1678"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5850" name="Picture 17"/>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 y="2478"/>
              <a:ext cx="1917"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35847" name="Text Box 19"/>
          <p:cNvSpPr txBox="1">
            <a:spLocks noChangeArrowheads="1"/>
          </p:cNvSpPr>
          <p:nvPr/>
        </p:nvSpPr>
        <p:spPr bwMode="auto">
          <a:xfrm>
            <a:off x="468313" y="765175"/>
            <a:ext cx="7632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b="1">
                <a:solidFill>
                  <a:srgbClr val="0033CC"/>
                </a:solidFill>
                <a:latin typeface="Times New Roman" panose="02020603050405020304" pitchFamily="18" charset="0"/>
                <a:ea typeface="黑体" panose="02010609060101010101" pitchFamily="49" charset="-122"/>
              </a:rPr>
              <a:t>SYBR Green I</a:t>
            </a:r>
            <a:r>
              <a:rPr kumimoji="1" lang="zh-CN" altLang="en-US" b="1">
                <a:solidFill>
                  <a:srgbClr val="0033CC"/>
                </a:solidFill>
                <a:latin typeface="Times New Roman" panose="02020603050405020304" pitchFamily="18" charset="0"/>
                <a:ea typeface="黑体" panose="02010609060101010101" pitchFamily="49" charset="-122"/>
              </a:rPr>
              <a:t>染料法</a:t>
            </a:r>
            <a:r>
              <a:rPr kumimoji="1" lang="en-US" altLang="zh-CN" b="1">
                <a:solidFill>
                  <a:schemeClr val="folHlink"/>
                </a:solidFill>
                <a:latin typeface="Times New Roman" panose="02020603050405020304" pitchFamily="18" charset="0"/>
                <a:ea typeface="方正舒体" panose="02010601030101010101" pitchFamily="2" charset="-122"/>
              </a:rPr>
              <a:t>——</a:t>
            </a:r>
            <a:r>
              <a:rPr kumimoji="1" lang="zh-CN" altLang="en-US" b="1">
                <a:solidFill>
                  <a:srgbClr val="FF0066"/>
                </a:solidFill>
                <a:latin typeface="Times New Roman" panose="02020603050405020304" pitchFamily="18" charset="0"/>
                <a:ea typeface="方正舒体" panose="02010601030101010101" pitchFamily="2" charset="-122"/>
              </a:rPr>
              <a:t>融解曲线</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971550" y="3141663"/>
            <a:ext cx="3311525" cy="2235200"/>
          </a:xfrm>
          <a:prstGeom prst="rect">
            <a:avLst/>
          </a:prstGeom>
          <a:noFill/>
          <a:ln w="9525">
            <a:solidFill>
              <a:srgbClr val="00A65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rgbClr val="800080"/>
              </a:buClr>
              <a:buSzTx/>
              <a:buFont typeface="Wingdings" panose="05000000000000000000" pitchFamily="2" charset="2"/>
              <a:buChar char="%"/>
            </a:pPr>
            <a:r>
              <a:rPr kumimoji="1" lang="en-US" altLang="zh-CN" sz="2000" b="1">
                <a:latin typeface="Times New Roman" panose="02020603050405020304" pitchFamily="18" charset="0"/>
                <a:ea typeface="黑体" panose="02010609060101010101" pitchFamily="49" charset="-122"/>
              </a:rPr>
              <a:t> </a:t>
            </a:r>
            <a:r>
              <a:rPr kumimoji="1" lang="zh-CN" altLang="en-US" sz="2000" b="1">
                <a:latin typeface="Times New Roman" panose="02020603050405020304" pitchFamily="18" charset="0"/>
                <a:ea typeface="黑体" panose="02010609060101010101" pitchFamily="49" charset="-122"/>
              </a:rPr>
              <a:t>对</a:t>
            </a:r>
            <a:r>
              <a:rPr kumimoji="1" lang="en-US" altLang="zh-CN" sz="2000" b="1">
                <a:latin typeface="Times New Roman" panose="02020603050405020304" pitchFamily="18" charset="0"/>
                <a:ea typeface="黑体" panose="02010609060101010101" pitchFamily="49" charset="-122"/>
              </a:rPr>
              <a:t>DNA</a:t>
            </a:r>
            <a:r>
              <a:rPr kumimoji="1" lang="zh-CN" altLang="en-US" sz="2000" b="1">
                <a:latin typeface="Times New Roman" panose="02020603050405020304" pitchFamily="18" charset="0"/>
                <a:ea typeface="黑体" panose="02010609060101010101" pitchFamily="49" charset="-122"/>
              </a:rPr>
              <a:t>模板没有选择性</a:t>
            </a:r>
          </a:p>
          <a:p>
            <a:pPr eaLnBrk="1" hangingPunct="1">
              <a:spcBef>
                <a:spcPct val="50000"/>
              </a:spcBef>
              <a:buClr>
                <a:srgbClr val="800080"/>
              </a:buClr>
              <a:buSzTx/>
              <a:buFont typeface="Wingdings" panose="05000000000000000000" pitchFamily="2" charset="2"/>
              <a:buNone/>
            </a:pPr>
            <a:r>
              <a:rPr kumimoji="1" lang="zh-CN" altLang="en-US" sz="2000" b="1">
                <a:latin typeface="Times New Roman" panose="02020603050405020304" pitchFamily="18" charset="0"/>
                <a:ea typeface="黑体" panose="02010609060101010101" pitchFamily="49" charset="-122"/>
              </a:rPr>
              <a:t>    适用于任何</a:t>
            </a:r>
            <a:r>
              <a:rPr kumimoji="1" lang="en-US" altLang="zh-CN" sz="2000" b="1">
                <a:latin typeface="Times New Roman" panose="02020603050405020304" pitchFamily="18" charset="0"/>
                <a:ea typeface="黑体" panose="02010609060101010101" pitchFamily="49" charset="-122"/>
              </a:rPr>
              <a:t>DNA </a:t>
            </a:r>
          </a:p>
          <a:p>
            <a:pPr eaLnBrk="1" hangingPunct="1">
              <a:spcBef>
                <a:spcPct val="50000"/>
              </a:spcBef>
              <a:buClr>
                <a:srgbClr val="800080"/>
              </a:buClr>
              <a:buSzTx/>
              <a:buFont typeface="Wingdings" panose="05000000000000000000" pitchFamily="2" charset="2"/>
              <a:buChar char="%"/>
            </a:pPr>
            <a:r>
              <a:rPr kumimoji="1" lang="en-US" altLang="zh-CN" sz="2000" b="1">
                <a:latin typeface="Times New Roman" panose="02020603050405020304" pitchFamily="18" charset="0"/>
                <a:ea typeface="黑体" panose="02010609060101010101" pitchFamily="49" charset="-122"/>
              </a:rPr>
              <a:t> </a:t>
            </a:r>
            <a:r>
              <a:rPr kumimoji="1" lang="zh-CN" altLang="en-US" sz="2000" b="1">
                <a:latin typeface="Times New Roman" panose="02020603050405020304" pitchFamily="18" charset="0"/>
                <a:ea typeface="黑体" panose="02010609060101010101" pitchFamily="49" charset="-122"/>
              </a:rPr>
              <a:t>使用方便，不必设计复杂</a:t>
            </a:r>
          </a:p>
          <a:p>
            <a:pPr eaLnBrk="1" hangingPunct="1">
              <a:spcBef>
                <a:spcPct val="50000"/>
              </a:spcBef>
              <a:buClr>
                <a:srgbClr val="800080"/>
              </a:buClr>
              <a:buSzTx/>
              <a:buFont typeface="Wingdings" panose="05000000000000000000" pitchFamily="2" charset="2"/>
              <a:buNone/>
            </a:pPr>
            <a:r>
              <a:rPr kumimoji="1" lang="zh-CN" altLang="en-US" sz="2000" b="1">
                <a:latin typeface="Times New Roman" panose="02020603050405020304" pitchFamily="18" charset="0"/>
                <a:ea typeface="黑体" panose="02010609060101010101" pitchFamily="49" charset="-122"/>
              </a:rPr>
              <a:t>    探针</a:t>
            </a:r>
          </a:p>
          <a:p>
            <a:pPr eaLnBrk="1" hangingPunct="1">
              <a:spcBef>
                <a:spcPct val="50000"/>
              </a:spcBef>
              <a:buClr>
                <a:srgbClr val="800080"/>
              </a:buClr>
              <a:buSzTx/>
              <a:buFont typeface="Wingdings" panose="05000000000000000000" pitchFamily="2" charset="2"/>
              <a:buChar char="%"/>
            </a:pPr>
            <a:r>
              <a:rPr kumimoji="1" lang="zh-CN" altLang="en-US" sz="2000" b="1">
                <a:latin typeface="Times New Roman" panose="02020603050405020304" pitchFamily="18" charset="0"/>
                <a:ea typeface="黑体" panose="02010609060101010101" pitchFamily="49" charset="-122"/>
              </a:rPr>
              <a:t> 具有价格优势</a:t>
            </a:r>
          </a:p>
        </p:txBody>
      </p:sp>
      <p:sp>
        <p:nvSpPr>
          <p:cNvPr id="37891" name="Text Box 4"/>
          <p:cNvSpPr txBox="1">
            <a:spLocks noChangeArrowheads="1"/>
          </p:cNvSpPr>
          <p:nvPr/>
        </p:nvSpPr>
        <p:spPr bwMode="auto">
          <a:xfrm>
            <a:off x="1619250" y="1989138"/>
            <a:ext cx="1946275" cy="528637"/>
          </a:xfrm>
          <a:prstGeom prst="rect">
            <a:avLst/>
          </a:prstGeom>
          <a:noFill/>
          <a:ln w="9525">
            <a:solidFill>
              <a:srgbClr val="00A65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Tx/>
              <a:buSzTx/>
              <a:buFontTx/>
              <a:buNone/>
            </a:pPr>
            <a:r>
              <a:rPr kumimoji="1" lang="zh-CN" altLang="en-US" sz="2800" b="1">
                <a:latin typeface="Times New Roman" panose="02020603050405020304" pitchFamily="18" charset="0"/>
                <a:ea typeface="黑体" panose="02010609060101010101" pitchFamily="49" charset="-122"/>
              </a:rPr>
              <a:t>优  点</a:t>
            </a:r>
          </a:p>
        </p:txBody>
      </p:sp>
      <p:sp>
        <p:nvSpPr>
          <p:cNvPr id="37892" name="Text Box 5"/>
          <p:cNvSpPr txBox="1">
            <a:spLocks noChangeArrowheads="1"/>
          </p:cNvSpPr>
          <p:nvPr/>
        </p:nvSpPr>
        <p:spPr bwMode="auto">
          <a:xfrm>
            <a:off x="5076825" y="3141663"/>
            <a:ext cx="3887788" cy="2692400"/>
          </a:xfrm>
          <a:prstGeom prst="rect">
            <a:avLst/>
          </a:prstGeom>
          <a:noFill/>
          <a:ln w="9525">
            <a:solidFill>
              <a:srgbClr val="91278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Clr>
                <a:srgbClr val="91278F"/>
              </a:buClr>
              <a:buSzTx/>
              <a:buFont typeface="Wingdings" panose="05000000000000000000" pitchFamily="2" charset="2"/>
              <a:buChar char="%"/>
            </a:pPr>
            <a:r>
              <a:rPr kumimoji="1" lang="en-US" altLang="zh-CN" sz="2000" b="1">
                <a:latin typeface="Times New Roman" panose="02020603050405020304" pitchFamily="18" charset="0"/>
                <a:ea typeface="黑体" panose="02010609060101010101" pitchFamily="49" charset="-122"/>
              </a:rPr>
              <a:t> </a:t>
            </a:r>
            <a:r>
              <a:rPr kumimoji="1" lang="zh-CN" altLang="en-US" sz="2000" b="1">
                <a:solidFill>
                  <a:srgbClr val="800080"/>
                </a:solidFill>
                <a:latin typeface="Times New Roman" panose="02020603050405020304" pitchFamily="18" charset="0"/>
                <a:ea typeface="黑体" panose="02010609060101010101" pitchFamily="49" charset="-122"/>
              </a:rPr>
              <a:t>容易与非特异性双链</a:t>
            </a:r>
            <a:r>
              <a:rPr kumimoji="1" lang="en-US" altLang="zh-CN" sz="2000" b="1">
                <a:solidFill>
                  <a:srgbClr val="800080"/>
                </a:solidFill>
                <a:latin typeface="Times New Roman" panose="02020603050405020304" pitchFamily="18" charset="0"/>
                <a:ea typeface="黑体" panose="02010609060101010101" pitchFamily="49" charset="-122"/>
              </a:rPr>
              <a:t>DNA</a:t>
            </a:r>
            <a:r>
              <a:rPr kumimoji="1" lang="zh-CN" altLang="en-US" sz="2000" b="1">
                <a:solidFill>
                  <a:srgbClr val="800080"/>
                </a:solidFill>
                <a:latin typeface="Times New Roman" panose="02020603050405020304" pitchFamily="18" charset="0"/>
                <a:ea typeface="黑体" panose="02010609060101010101" pitchFamily="49" charset="-122"/>
              </a:rPr>
              <a:t>结合，产生假阳性 但可以通过融解曲线的分析，优化反应条件</a:t>
            </a:r>
          </a:p>
          <a:p>
            <a:pPr eaLnBrk="1" hangingPunct="1">
              <a:lnSpc>
                <a:spcPct val="150000"/>
              </a:lnSpc>
              <a:spcBef>
                <a:spcPct val="50000"/>
              </a:spcBef>
              <a:buClr>
                <a:srgbClr val="91278F"/>
              </a:buClr>
              <a:buSzTx/>
              <a:buFont typeface="Wingdings" panose="05000000000000000000" pitchFamily="2" charset="2"/>
              <a:buChar char="%"/>
            </a:pPr>
            <a:r>
              <a:rPr kumimoji="1" lang="zh-CN" altLang="en-US" sz="2000" b="1">
                <a:solidFill>
                  <a:srgbClr val="800080"/>
                </a:solidFill>
                <a:latin typeface="Times New Roman" panose="02020603050405020304" pitchFamily="18" charset="0"/>
                <a:ea typeface="黑体" panose="02010609060101010101" pitchFamily="49" charset="-122"/>
              </a:rPr>
              <a:t> 对引物特异性要求较高</a:t>
            </a:r>
          </a:p>
          <a:p>
            <a:pPr eaLnBrk="1" hangingPunct="1">
              <a:lnSpc>
                <a:spcPct val="150000"/>
              </a:lnSpc>
              <a:spcBef>
                <a:spcPct val="50000"/>
              </a:spcBef>
              <a:buClr>
                <a:srgbClr val="91278F"/>
              </a:buClr>
              <a:buSzTx/>
              <a:buFont typeface="Wingdings" panose="05000000000000000000" pitchFamily="2" charset="2"/>
              <a:buChar char="%"/>
            </a:pPr>
            <a:r>
              <a:rPr kumimoji="1" lang="zh-CN" altLang="en-US" sz="2000" b="1">
                <a:solidFill>
                  <a:srgbClr val="800080"/>
                </a:solidFill>
                <a:latin typeface="Times New Roman" panose="02020603050405020304" pitchFamily="18" charset="0"/>
                <a:ea typeface="黑体" panose="02010609060101010101" pitchFamily="49" charset="-122"/>
              </a:rPr>
              <a:t> 不能进行多重定量</a:t>
            </a:r>
          </a:p>
        </p:txBody>
      </p:sp>
      <p:sp>
        <p:nvSpPr>
          <p:cNvPr id="37893" name="Text Box 6"/>
          <p:cNvSpPr txBox="1">
            <a:spLocks noChangeArrowheads="1"/>
          </p:cNvSpPr>
          <p:nvPr/>
        </p:nvSpPr>
        <p:spPr bwMode="auto">
          <a:xfrm>
            <a:off x="5724525" y="1989138"/>
            <a:ext cx="1820863" cy="528637"/>
          </a:xfrm>
          <a:prstGeom prst="rect">
            <a:avLst/>
          </a:prstGeom>
          <a:noFill/>
          <a:ln w="9525">
            <a:solidFill>
              <a:srgbClr val="91278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Tx/>
              <a:buSzTx/>
              <a:buFontTx/>
              <a:buNone/>
            </a:pPr>
            <a:r>
              <a:rPr kumimoji="1" lang="zh-CN" altLang="en-US" sz="2800" b="1">
                <a:solidFill>
                  <a:srgbClr val="800080"/>
                </a:solidFill>
                <a:latin typeface="黑体" panose="02010609060101010101" pitchFamily="49" charset="-122"/>
                <a:ea typeface="黑体" panose="02010609060101010101" pitchFamily="49" charset="-122"/>
              </a:rPr>
              <a:t>缺  点</a:t>
            </a:r>
          </a:p>
        </p:txBody>
      </p:sp>
      <p:sp>
        <p:nvSpPr>
          <p:cNvPr id="37894" name="Text Box 8"/>
          <p:cNvSpPr txBox="1">
            <a:spLocks noChangeArrowheads="1"/>
          </p:cNvSpPr>
          <p:nvPr/>
        </p:nvSpPr>
        <p:spPr bwMode="auto">
          <a:xfrm>
            <a:off x="468313" y="765175"/>
            <a:ext cx="7632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b="1">
                <a:solidFill>
                  <a:srgbClr val="0033CC"/>
                </a:solidFill>
                <a:latin typeface="Times New Roman" panose="02020603050405020304" pitchFamily="18" charset="0"/>
                <a:ea typeface="黑体" panose="02010609060101010101" pitchFamily="49" charset="-122"/>
              </a:rPr>
              <a:t>SYBR Green I</a:t>
            </a:r>
            <a:r>
              <a:rPr kumimoji="1" lang="zh-CN" altLang="en-US" b="1">
                <a:solidFill>
                  <a:srgbClr val="0033CC"/>
                </a:solidFill>
                <a:latin typeface="Times New Roman" panose="02020603050405020304" pitchFamily="18" charset="0"/>
                <a:ea typeface="黑体" panose="02010609060101010101" pitchFamily="49" charset="-122"/>
              </a:rPr>
              <a:t>染料法</a:t>
            </a:r>
            <a:r>
              <a:rPr kumimoji="1" lang="en-US" altLang="zh-CN" b="1">
                <a:solidFill>
                  <a:schemeClr val="folHlink"/>
                </a:solidFill>
                <a:latin typeface="Times New Roman" panose="02020603050405020304" pitchFamily="18" charset="0"/>
                <a:ea typeface="方正舒体" panose="02010601030101010101" pitchFamily="2" charset="-122"/>
              </a:rPr>
              <a:t>——</a:t>
            </a:r>
            <a:r>
              <a:rPr kumimoji="1" lang="zh-CN" altLang="en-US" b="1">
                <a:solidFill>
                  <a:srgbClr val="FF0066"/>
                </a:solidFill>
                <a:latin typeface="Times New Roman" panose="02020603050405020304" pitchFamily="18" charset="0"/>
                <a:ea typeface="方正舒体" panose="02010601030101010101" pitchFamily="2" charset="-122"/>
              </a:rPr>
              <a:t>优缺点</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6"/>
          <p:cNvSpPr txBox="1">
            <a:spLocks noChangeArrowheads="1"/>
          </p:cNvSpPr>
          <p:nvPr/>
        </p:nvSpPr>
        <p:spPr bwMode="auto">
          <a:xfrm>
            <a:off x="468313" y="765175"/>
            <a:ext cx="7632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b="1">
                <a:solidFill>
                  <a:srgbClr val="0033CC"/>
                </a:solidFill>
                <a:latin typeface="Times New Roman" panose="02020603050405020304" pitchFamily="18" charset="0"/>
                <a:ea typeface="黑体" panose="02010609060101010101" pitchFamily="49" charset="-122"/>
              </a:rPr>
              <a:t>Taqman</a:t>
            </a:r>
            <a:r>
              <a:rPr kumimoji="1" lang="zh-CN" altLang="en-US" b="1">
                <a:solidFill>
                  <a:srgbClr val="0033CC"/>
                </a:solidFill>
                <a:latin typeface="Times New Roman" panose="02020603050405020304" pitchFamily="18" charset="0"/>
                <a:ea typeface="黑体" panose="02010609060101010101" pitchFamily="49" charset="-122"/>
              </a:rPr>
              <a:t>探针法</a:t>
            </a:r>
            <a:r>
              <a:rPr kumimoji="1" lang="en-US" altLang="zh-CN" b="1">
                <a:solidFill>
                  <a:schemeClr val="folHlink"/>
                </a:solidFill>
                <a:latin typeface="Times New Roman" panose="02020603050405020304" pitchFamily="18" charset="0"/>
                <a:ea typeface="方正舒体" panose="02010601030101010101" pitchFamily="2" charset="-122"/>
              </a:rPr>
              <a:t>——</a:t>
            </a:r>
            <a:r>
              <a:rPr kumimoji="1" lang="zh-CN" altLang="en-US" b="1">
                <a:solidFill>
                  <a:srgbClr val="FF0066"/>
                </a:solidFill>
                <a:latin typeface="Times New Roman" panose="02020603050405020304" pitchFamily="18" charset="0"/>
                <a:ea typeface="方正舒体" panose="02010601030101010101" pitchFamily="2" charset="-122"/>
              </a:rPr>
              <a:t>原理</a:t>
            </a:r>
          </a:p>
        </p:txBody>
      </p:sp>
      <p:pic>
        <p:nvPicPr>
          <p:cNvPr id="389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916113"/>
            <a:ext cx="36004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8916" name="Text Box 9"/>
          <p:cNvSpPr txBox="1">
            <a:spLocks noChangeArrowheads="1"/>
          </p:cNvSpPr>
          <p:nvPr/>
        </p:nvSpPr>
        <p:spPr bwMode="auto">
          <a:xfrm>
            <a:off x="684213" y="3716338"/>
            <a:ext cx="898525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50000"/>
              </a:spcBef>
              <a:buClr>
                <a:srgbClr val="91278F"/>
              </a:buClr>
              <a:buSzPct val="110000"/>
              <a:buFont typeface="Wingdings" panose="05000000000000000000" pitchFamily="2" charset="2"/>
              <a:buChar char="+"/>
            </a:pPr>
            <a:r>
              <a:rPr kumimoji="1" lang="en-US" altLang="zh-CN" sz="1800">
                <a:latin typeface="华文新魏" panose="02010800040101010101" pitchFamily="2" charset="-122"/>
                <a:ea typeface="华文新魏" panose="02010800040101010101" pitchFamily="2" charset="-122"/>
              </a:rPr>
              <a:t>  </a:t>
            </a:r>
            <a:r>
              <a:rPr kumimoji="1" lang="en-US" altLang="zh-CN" sz="1800">
                <a:latin typeface="Times New Roman" panose="02020603050405020304" pitchFamily="18" charset="0"/>
                <a:ea typeface="黑体" panose="02010609060101010101" pitchFamily="49" charset="-122"/>
              </a:rPr>
              <a:t>5′</a:t>
            </a:r>
            <a:r>
              <a:rPr kumimoji="1" lang="zh-CN" altLang="en-US" sz="1800">
                <a:latin typeface="Times New Roman" panose="02020603050405020304" pitchFamily="18" charset="0"/>
                <a:ea typeface="黑体" panose="02010609060101010101" pitchFamily="49" charset="-122"/>
              </a:rPr>
              <a:t>端标记有报告基团</a:t>
            </a:r>
            <a:r>
              <a:rPr kumimoji="1" lang="en-US" altLang="zh-CN" sz="1800">
                <a:latin typeface="Times New Roman" panose="02020603050405020304" pitchFamily="18" charset="0"/>
                <a:ea typeface="黑体" panose="02010609060101010101" pitchFamily="49" charset="-122"/>
              </a:rPr>
              <a:t>(Reporter, R)  </a:t>
            </a:r>
            <a:r>
              <a:rPr kumimoji="1" lang="zh-CN" altLang="en-US" sz="1800">
                <a:latin typeface="Times New Roman" panose="02020603050405020304" pitchFamily="18" charset="0"/>
                <a:ea typeface="黑体" panose="02010609060101010101" pitchFamily="49" charset="-122"/>
              </a:rPr>
              <a:t>，如</a:t>
            </a:r>
            <a:r>
              <a:rPr kumimoji="1" lang="en-US" altLang="zh-CN" sz="1800">
                <a:latin typeface="Times New Roman" panose="02020603050405020304" pitchFamily="18" charset="0"/>
                <a:ea typeface="黑体" panose="02010609060101010101" pitchFamily="49" charset="-122"/>
              </a:rPr>
              <a:t>FAM</a:t>
            </a:r>
            <a:r>
              <a:rPr kumimoji="1" lang="zh-CN" altLang="en-US" sz="1800">
                <a:latin typeface="Times New Roman" panose="02020603050405020304" pitchFamily="18" charset="0"/>
                <a:ea typeface="黑体" panose="02010609060101010101" pitchFamily="49" charset="-122"/>
              </a:rPr>
              <a:t>、</a:t>
            </a:r>
            <a:r>
              <a:rPr kumimoji="1" lang="en-US" altLang="zh-CN" sz="1800">
                <a:latin typeface="Times New Roman" panose="02020603050405020304" pitchFamily="18" charset="0"/>
                <a:ea typeface="黑体" panose="02010609060101010101" pitchFamily="49" charset="-122"/>
              </a:rPr>
              <a:t>VIC</a:t>
            </a:r>
            <a:r>
              <a:rPr kumimoji="1" lang="zh-CN" altLang="en-US" sz="1800">
                <a:latin typeface="Times New Roman" panose="02020603050405020304" pitchFamily="18" charset="0"/>
                <a:ea typeface="黑体" panose="02010609060101010101" pitchFamily="49" charset="-122"/>
              </a:rPr>
              <a:t>等 </a:t>
            </a:r>
          </a:p>
          <a:p>
            <a:pPr eaLnBrk="1" hangingPunct="1">
              <a:lnSpc>
                <a:spcPct val="125000"/>
              </a:lnSpc>
              <a:spcBef>
                <a:spcPct val="50000"/>
              </a:spcBef>
              <a:buClr>
                <a:srgbClr val="91278F"/>
              </a:buClr>
              <a:buSzTx/>
              <a:buFont typeface="Wingdings" panose="05000000000000000000" pitchFamily="2" charset="2"/>
              <a:buChar char="+"/>
            </a:pPr>
            <a:r>
              <a:rPr kumimoji="1" lang="zh-CN" altLang="en-US" sz="1800">
                <a:latin typeface="Times New Roman" panose="02020603050405020304" pitchFamily="18" charset="0"/>
                <a:ea typeface="黑体" panose="02010609060101010101" pitchFamily="49" charset="-122"/>
              </a:rPr>
              <a:t>  </a:t>
            </a:r>
            <a:r>
              <a:rPr kumimoji="1" lang="en-US" altLang="zh-CN" sz="1800">
                <a:latin typeface="Times New Roman" panose="02020603050405020304" pitchFamily="18" charset="0"/>
                <a:ea typeface="黑体" panose="02010609060101010101" pitchFamily="49" charset="-122"/>
              </a:rPr>
              <a:t>3′</a:t>
            </a:r>
            <a:r>
              <a:rPr kumimoji="1" lang="zh-CN" altLang="en-US" sz="1800">
                <a:latin typeface="Times New Roman" panose="02020603050405020304" pitchFamily="18" charset="0"/>
                <a:ea typeface="黑体" panose="02010609060101010101" pitchFamily="49" charset="-122"/>
              </a:rPr>
              <a:t>端标记有荧光淬灭基团 </a:t>
            </a:r>
            <a:r>
              <a:rPr kumimoji="1" lang="en-US" altLang="zh-CN" sz="1800">
                <a:latin typeface="Times New Roman" panose="02020603050405020304" pitchFamily="18" charset="0"/>
                <a:ea typeface="黑体" panose="02010609060101010101" pitchFamily="49" charset="-122"/>
              </a:rPr>
              <a:t>(Quencher, Q)</a:t>
            </a:r>
          </a:p>
          <a:p>
            <a:pPr eaLnBrk="1" hangingPunct="1">
              <a:lnSpc>
                <a:spcPct val="125000"/>
              </a:lnSpc>
              <a:spcBef>
                <a:spcPct val="50000"/>
              </a:spcBef>
              <a:buClr>
                <a:srgbClr val="91278F"/>
              </a:buClr>
              <a:buSzTx/>
              <a:buFont typeface="Wingdings" panose="05000000000000000000" pitchFamily="2" charset="2"/>
              <a:buChar char="+"/>
            </a:pPr>
            <a:r>
              <a:rPr kumimoji="1" lang="en-US" altLang="zh-CN" sz="1800">
                <a:latin typeface="Times New Roman" panose="02020603050405020304" pitchFamily="18" charset="0"/>
                <a:ea typeface="黑体" panose="02010609060101010101" pitchFamily="49" charset="-122"/>
              </a:rPr>
              <a:t>  </a:t>
            </a:r>
            <a:r>
              <a:rPr kumimoji="1" lang="zh-CN" altLang="en-US" sz="1800">
                <a:latin typeface="Times New Roman" panose="02020603050405020304" pitchFamily="18" charset="0"/>
                <a:ea typeface="黑体" panose="02010609060101010101" pitchFamily="49" charset="-122"/>
              </a:rPr>
              <a:t>探针完整，</a:t>
            </a:r>
            <a:r>
              <a:rPr kumimoji="1" lang="en-US" altLang="zh-CN" sz="1800">
                <a:latin typeface="Times New Roman" panose="02020603050405020304" pitchFamily="18" charset="0"/>
                <a:ea typeface="黑体" panose="02010609060101010101" pitchFamily="49" charset="-122"/>
              </a:rPr>
              <a:t>R</a:t>
            </a:r>
            <a:r>
              <a:rPr kumimoji="1" lang="zh-CN" altLang="en-US" sz="1800">
                <a:latin typeface="Times New Roman" panose="02020603050405020304" pitchFamily="18" charset="0"/>
                <a:ea typeface="黑体" panose="02010609060101010101" pitchFamily="49" charset="-122"/>
              </a:rPr>
              <a:t>发射的荧光能量被</a:t>
            </a:r>
            <a:r>
              <a:rPr kumimoji="1" lang="en-US" altLang="zh-CN" sz="1800">
                <a:latin typeface="Times New Roman" panose="02020603050405020304" pitchFamily="18" charset="0"/>
                <a:ea typeface="黑体" panose="02010609060101010101" pitchFamily="49" charset="-122"/>
              </a:rPr>
              <a:t>Q</a:t>
            </a:r>
            <a:r>
              <a:rPr kumimoji="1" lang="zh-CN" altLang="en-US" sz="1800">
                <a:latin typeface="Times New Roman" panose="02020603050405020304" pitchFamily="18" charset="0"/>
                <a:ea typeface="黑体" panose="02010609060101010101" pitchFamily="49" charset="-122"/>
              </a:rPr>
              <a:t>基团吸收 ，无荧光， </a:t>
            </a:r>
            <a:r>
              <a:rPr kumimoji="1" lang="en-US" altLang="zh-CN" sz="1800">
                <a:latin typeface="Times New Roman" panose="02020603050405020304" pitchFamily="18" charset="0"/>
                <a:ea typeface="黑体" panose="02010609060101010101" pitchFamily="49" charset="-122"/>
              </a:rPr>
              <a:t>R</a:t>
            </a:r>
            <a:r>
              <a:rPr kumimoji="1" lang="zh-CN" altLang="en-US" sz="1800">
                <a:latin typeface="Times New Roman" panose="02020603050405020304" pitchFamily="18" charset="0"/>
                <a:ea typeface="黑体" panose="02010609060101010101" pitchFamily="49" charset="-122"/>
              </a:rPr>
              <a:t>与</a:t>
            </a:r>
            <a:r>
              <a:rPr kumimoji="1" lang="en-US" altLang="zh-CN" sz="1800">
                <a:latin typeface="Times New Roman" panose="02020603050405020304" pitchFamily="18" charset="0"/>
                <a:ea typeface="黑体" panose="02010609060101010101" pitchFamily="49" charset="-122"/>
              </a:rPr>
              <a:t>Q</a:t>
            </a:r>
            <a:r>
              <a:rPr kumimoji="1" lang="zh-CN" altLang="en-US" sz="1800">
                <a:latin typeface="Times New Roman" panose="02020603050405020304" pitchFamily="18" charset="0"/>
                <a:ea typeface="黑体" panose="02010609060101010101" pitchFamily="49" charset="-122"/>
              </a:rPr>
              <a:t>分开，发荧光</a:t>
            </a:r>
          </a:p>
          <a:p>
            <a:pPr eaLnBrk="1" hangingPunct="1">
              <a:lnSpc>
                <a:spcPct val="125000"/>
              </a:lnSpc>
              <a:spcBef>
                <a:spcPct val="50000"/>
              </a:spcBef>
              <a:buClr>
                <a:srgbClr val="91278F"/>
              </a:buClr>
              <a:buSzTx/>
              <a:buFont typeface="Wingdings" panose="05000000000000000000" pitchFamily="2" charset="2"/>
              <a:buChar char="+"/>
            </a:pPr>
            <a:r>
              <a:rPr kumimoji="1" lang="zh-CN" altLang="en-US" sz="1800">
                <a:latin typeface="Times New Roman" panose="02020603050405020304" pitchFamily="18" charset="0"/>
                <a:ea typeface="黑体" panose="02010609060101010101" pitchFamily="49" charset="-122"/>
              </a:rPr>
              <a:t>  </a:t>
            </a:r>
            <a:r>
              <a:rPr kumimoji="1" lang="en-US" altLang="zh-CN" sz="1800">
                <a:latin typeface="Times New Roman" panose="02020603050405020304" pitchFamily="18" charset="0"/>
                <a:ea typeface="黑体" panose="02010609060101010101" pitchFamily="49" charset="-122"/>
              </a:rPr>
              <a:t>Taq</a:t>
            </a:r>
            <a:r>
              <a:rPr kumimoji="1" lang="zh-CN" altLang="en-US" sz="1800">
                <a:latin typeface="Times New Roman" panose="02020603050405020304" pitchFamily="18" charset="0"/>
                <a:ea typeface="黑体" panose="02010609060101010101" pitchFamily="49" charset="-122"/>
              </a:rPr>
              <a:t>酶有 </a:t>
            </a:r>
            <a:r>
              <a:rPr kumimoji="1" lang="en-US" altLang="zh-CN" sz="1800">
                <a:latin typeface="Times New Roman" panose="02020603050405020304" pitchFamily="18" charset="0"/>
                <a:ea typeface="黑体" panose="02010609060101010101" pitchFamily="49" charset="-122"/>
              </a:rPr>
              <a:t>5′→3′</a:t>
            </a:r>
            <a:r>
              <a:rPr kumimoji="1" lang="zh-CN" altLang="en-US" sz="1800">
                <a:latin typeface="Times New Roman" panose="02020603050405020304" pitchFamily="18" charset="0"/>
                <a:ea typeface="黑体" panose="02010609060101010101" pitchFamily="49" charset="-122"/>
              </a:rPr>
              <a:t>外切核酸酶活性，可水解探针</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701675" y="790575"/>
            <a:ext cx="53451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b="1">
                <a:solidFill>
                  <a:srgbClr val="800080"/>
                </a:solidFill>
                <a:latin typeface="Times New Roman" panose="02020603050405020304" pitchFamily="18" charset="0"/>
                <a:ea typeface="黑体" panose="02010609060101010101" pitchFamily="49" charset="-122"/>
              </a:rPr>
              <a:t>内容概要</a:t>
            </a:r>
          </a:p>
        </p:txBody>
      </p:sp>
      <p:sp>
        <p:nvSpPr>
          <p:cNvPr id="366601" name="Text Box 9"/>
          <p:cNvSpPr txBox="1">
            <a:spLocks noChangeArrowheads="1"/>
          </p:cNvSpPr>
          <p:nvPr/>
        </p:nvSpPr>
        <p:spPr bwMode="auto">
          <a:xfrm>
            <a:off x="1187450" y="1557338"/>
            <a:ext cx="661193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Clr>
                <a:srgbClr val="8500A0"/>
              </a:buClr>
              <a:buSzPct val="80000"/>
              <a:buFont typeface="Wingdings" panose="05000000000000000000" pitchFamily="2" charset="2"/>
              <a:buChar char="1"/>
            </a:pPr>
            <a:r>
              <a:rPr kumimoji="1" lang="en-US" altLang="zh-CN" sz="2800" b="1">
                <a:latin typeface="Times New Roman" panose="02020603050405020304" pitchFamily="18" charset="0"/>
                <a:ea typeface="黑体" panose="02010609060101010101" pitchFamily="49" charset="-122"/>
              </a:rPr>
              <a:t> </a:t>
            </a:r>
            <a:r>
              <a:rPr kumimoji="1" lang="zh-CN" altLang="en-US" sz="2800" b="1">
                <a:latin typeface="Times New Roman" panose="02020603050405020304" pitchFamily="18" charset="0"/>
                <a:ea typeface="黑体" panose="02010609060101010101" pitchFamily="49" charset="-122"/>
              </a:rPr>
              <a:t>荧光定量</a:t>
            </a:r>
            <a:r>
              <a:rPr kumimoji="1" lang="en-US" altLang="zh-CN" sz="2800" b="1">
                <a:latin typeface="Times New Roman" panose="02020603050405020304" pitchFamily="18" charset="0"/>
                <a:ea typeface="黑体" panose="02010609060101010101" pitchFamily="49" charset="-122"/>
              </a:rPr>
              <a:t>PCR</a:t>
            </a:r>
            <a:r>
              <a:rPr kumimoji="1" lang="zh-CN" altLang="en-US" sz="2800" b="1">
                <a:latin typeface="Times New Roman" panose="02020603050405020304" pitchFamily="18" charset="0"/>
                <a:ea typeface="黑体" panose="02010609060101010101" pitchFamily="49" charset="-122"/>
              </a:rPr>
              <a:t>的原理</a:t>
            </a:r>
          </a:p>
          <a:p>
            <a:pPr eaLnBrk="1" hangingPunct="1">
              <a:lnSpc>
                <a:spcPct val="150000"/>
              </a:lnSpc>
              <a:spcBef>
                <a:spcPct val="50000"/>
              </a:spcBef>
              <a:buClr>
                <a:srgbClr val="8500A0"/>
              </a:buClr>
              <a:buSzPct val="80000"/>
              <a:buFont typeface="Wingdings" panose="05000000000000000000" pitchFamily="2" charset="2"/>
              <a:buChar char="1"/>
            </a:pPr>
            <a:r>
              <a:rPr kumimoji="1" lang="zh-CN" altLang="en-US" sz="2800" b="1">
                <a:latin typeface="Times New Roman" panose="02020603050405020304" pitchFamily="18" charset="0"/>
                <a:ea typeface="黑体" panose="02010609060101010101" pitchFamily="49" charset="-122"/>
              </a:rPr>
              <a:t> 荧光定量</a:t>
            </a:r>
            <a:r>
              <a:rPr kumimoji="1" lang="en-US" altLang="zh-CN" sz="2800" b="1">
                <a:latin typeface="Times New Roman" panose="02020603050405020304" pitchFamily="18" charset="0"/>
                <a:ea typeface="黑体" panose="02010609060101010101" pitchFamily="49" charset="-122"/>
              </a:rPr>
              <a:t>PCR</a:t>
            </a:r>
            <a:r>
              <a:rPr kumimoji="1" lang="zh-CN" altLang="en-US" sz="2800" b="1">
                <a:latin typeface="Times New Roman" panose="02020603050405020304" pitchFamily="18" charset="0"/>
                <a:ea typeface="黑体" panose="02010609060101010101" pitchFamily="49" charset="-122"/>
              </a:rPr>
              <a:t>的标记方法</a:t>
            </a:r>
          </a:p>
          <a:p>
            <a:pPr eaLnBrk="1" hangingPunct="1">
              <a:lnSpc>
                <a:spcPct val="150000"/>
              </a:lnSpc>
              <a:spcBef>
                <a:spcPct val="50000"/>
              </a:spcBef>
              <a:buClr>
                <a:srgbClr val="8500A0"/>
              </a:buClr>
              <a:buSzPct val="80000"/>
              <a:buFont typeface="Wingdings" panose="05000000000000000000" pitchFamily="2" charset="2"/>
              <a:buChar char="1"/>
            </a:pPr>
            <a:r>
              <a:rPr kumimoji="1" lang="zh-CN" altLang="en-US" sz="2800" b="1">
                <a:latin typeface="Times New Roman" panose="02020603050405020304" pitchFamily="18" charset="0"/>
                <a:ea typeface="黑体" panose="02010609060101010101" pitchFamily="49" charset="-122"/>
              </a:rPr>
              <a:t> 荧光定量</a:t>
            </a:r>
            <a:r>
              <a:rPr kumimoji="1" lang="en-US" altLang="zh-CN" sz="2800" b="1">
                <a:latin typeface="Times New Roman" panose="02020603050405020304" pitchFamily="18" charset="0"/>
                <a:ea typeface="黑体" panose="02010609060101010101" pitchFamily="49" charset="-122"/>
              </a:rPr>
              <a:t>PCR</a:t>
            </a:r>
            <a:r>
              <a:rPr kumimoji="1" lang="zh-CN" altLang="en-US" sz="2800" b="1">
                <a:latin typeface="Times New Roman" panose="02020603050405020304" pitchFamily="18" charset="0"/>
                <a:ea typeface="黑体" panose="02010609060101010101" pitchFamily="49" charset="-122"/>
              </a:rPr>
              <a:t>解析方法</a:t>
            </a:r>
          </a:p>
          <a:p>
            <a:pPr eaLnBrk="1" hangingPunct="1">
              <a:lnSpc>
                <a:spcPct val="150000"/>
              </a:lnSpc>
              <a:spcBef>
                <a:spcPct val="50000"/>
              </a:spcBef>
              <a:buClr>
                <a:srgbClr val="8500A0"/>
              </a:buClr>
              <a:buSzPct val="80000"/>
              <a:buFont typeface="Wingdings" panose="05000000000000000000" pitchFamily="2" charset="2"/>
              <a:buChar char="1"/>
            </a:pPr>
            <a:r>
              <a:rPr kumimoji="1" lang="zh-CN" altLang="en-US" sz="2800" b="1"/>
              <a:t> </a:t>
            </a:r>
            <a:r>
              <a:rPr kumimoji="1" lang="en-US" altLang="zh-CN" sz="2800" b="1"/>
              <a:t>SYBR</a:t>
            </a:r>
            <a:r>
              <a:rPr kumimoji="1" lang="zh-CN" altLang="en-US" sz="2800" b="1"/>
              <a:t>法实验流程及注意事项</a:t>
            </a:r>
          </a:p>
        </p:txBody>
      </p:sp>
      <p:sp>
        <p:nvSpPr>
          <p:cNvPr id="8196" name="Line 10"/>
          <p:cNvSpPr>
            <a:spLocks noChangeShapeType="1"/>
          </p:cNvSpPr>
          <p:nvPr/>
        </p:nvSpPr>
        <p:spPr bwMode="auto">
          <a:xfrm>
            <a:off x="1187450" y="3141663"/>
            <a:ext cx="66024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7" name="Line 11"/>
          <p:cNvSpPr>
            <a:spLocks noChangeShapeType="1"/>
          </p:cNvSpPr>
          <p:nvPr/>
        </p:nvSpPr>
        <p:spPr bwMode="auto">
          <a:xfrm>
            <a:off x="1187450" y="2276475"/>
            <a:ext cx="659765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8" name="Line 18"/>
          <p:cNvSpPr>
            <a:spLocks noChangeShapeType="1"/>
          </p:cNvSpPr>
          <p:nvPr/>
        </p:nvSpPr>
        <p:spPr bwMode="auto">
          <a:xfrm>
            <a:off x="1187450" y="4005263"/>
            <a:ext cx="66024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9" name="Line 19"/>
          <p:cNvSpPr>
            <a:spLocks noChangeShapeType="1"/>
          </p:cNvSpPr>
          <p:nvPr/>
        </p:nvSpPr>
        <p:spPr bwMode="auto">
          <a:xfrm>
            <a:off x="1187450" y="4868863"/>
            <a:ext cx="66024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366601">
                                            <p:txEl>
                                              <p:pRg st="0" end="0"/>
                                            </p:txEl>
                                          </p:spTgt>
                                        </p:tgtEl>
                                        <p:attrNameLst>
                                          <p:attrName>style.color</p:attrName>
                                        </p:attrNameLst>
                                      </p:cBhvr>
                                      <p:to>
                                        <a:srgbClr val="E400E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573338" y="1971675"/>
            <a:ext cx="98647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39939" name="Text Box 7"/>
          <p:cNvSpPr txBox="1">
            <a:spLocks noChangeArrowheads="1"/>
          </p:cNvSpPr>
          <p:nvPr/>
        </p:nvSpPr>
        <p:spPr bwMode="auto">
          <a:xfrm>
            <a:off x="468313" y="765175"/>
            <a:ext cx="7632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b="1">
                <a:solidFill>
                  <a:srgbClr val="0033CC"/>
                </a:solidFill>
                <a:latin typeface="Times New Roman" panose="02020603050405020304" pitchFamily="18" charset="0"/>
                <a:ea typeface="黑体" panose="02010609060101010101" pitchFamily="49" charset="-122"/>
              </a:rPr>
              <a:t>Taqman</a:t>
            </a:r>
            <a:r>
              <a:rPr kumimoji="1" lang="zh-CN" altLang="en-US" b="1">
                <a:solidFill>
                  <a:srgbClr val="0033CC"/>
                </a:solidFill>
                <a:latin typeface="Times New Roman" panose="02020603050405020304" pitchFamily="18" charset="0"/>
                <a:ea typeface="黑体" panose="02010609060101010101" pitchFamily="49" charset="-122"/>
              </a:rPr>
              <a:t>探针法</a:t>
            </a:r>
            <a:r>
              <a:rPr kumimoji="1" lang="en-US" altLang="zh-CN" b="1">
                <a:solidFill>
                  <a:schemeClr val="folHlink"/>
                </a:solidFill>
                <a:latin typeface="Times New Roman" panose="02020603050405020304" pitchFamily="18" charset="0"/>
                <a:ea typeface="方正舒体" panose="02010601030101010101" pitchFamily="2" charset="-122"/>
              </a:rPr>
              <a:t>——</a:t>
            </a:r>
            <a:r>
              <a:rPr kumimoji="1" lang="zh-CN" altLang="en-US" b="1">
                <a:solidFill>
                  <a:srgbClr val="FF0066"/>
                </a:solidFill>
                <a:latin typeface="Times New Roman" panose="02020603050405020304" pitchFamily="18" charset="0"/>
                <a:ea typeface="方正舒体" panose="02010601030101010101" pitchFamily="2" charset="-122"/>
              </a:rPr>
              <a:t>工作机理</a:t>
            </a:r>
          </a:p>
        </p:txBody>
      </p:sp>
      <p:grpSp>
        <p:nvGrpSpPr>
          <p:cNvPr id="39940" name="Group 32"/>
          <p:cNvGrpSpPr>
            <a:grpSpLocks/>
          </p:cNvGrpSpPr>
          <p:nvPr/>
        </p:nvGrpSpPr>
        <p:grpSpPr bwMode="auto">
          <a:xfrm>
            <a:off x="1116013" y="1484313"/>
            <a:ext cx="6218237" cy="4392612"/>
            <a:chOff x="612" y="1026"/>
            <a:chExt cx="3917" cy="2767"/>
          </a:xfrm>
        </p:grpSpPr>
        <p:pic>
          <p:nvPicPr>
            <p:cNvPr id="39941" name="Picture 10" descr="TaqMan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 y="1298"/>
              <a:ext cx="3735" cy="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7547" name="Text Box 11"/>
            <p:cNvSpPr txBox="1">
              <a:spLocks noChangeArrowheads="1"/>
            </p:cNvSpPr>
            <p:nvPr/>
          </p:nvSpPr>
          <p:spPr bwMode="auto">
            <a:xfrm>
              <a:off x="658" y="1389"/>
              <a:ext cx="664" cy="231"/>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kumimoji="1" lang="zh-CN" altLang="en-US" sz="1800" b="1">
                  <a:solidFill>
                    <a:srgbClr val="990033"/>
                  </a:solidFill>
                  <a:effectLst>
                    <a:outerShdw blurRad="38100" dist="38100" dir="2700000" algn="tl">
                      <a:srgbClr val="C0C0C0"/>
                    </a:outerShdw>
                  </a:effectLst>
                  <a:latin typeface="Times New Roman" pitchFamily="18" charset="0"/>
                  <a:ea typeface="楷体_GB2312" pitchFamily="49" charset="-122"/>
                </a:rPr>
                <a:t>热变性</a:t>
              </a:r>
            </a:p>
          </p:txBody>
        </p:sp>
        <p:sp>
          <p:nvSpPr>
            <p:cNvPr id="577548" name="Text Box 12"/>
            <p:cNvSpPr txBox="1">
              <a:spLocks noChangeArrowheads="1"/>
            </p:cNvSpPr>
            <p:nvPr/>
          </p:nvSpPr>
          <p:spPr bwMode="auto">
            <a:xfrm>
              <a:off x="612" y="1933"/>
              <a:ext cx="3320" cy="231"/>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kumimoji="1" lang="zh-CN" altLang="en-US" sz="1800" b="1">
                  <a:solidFill>
                    <a:srgbClr val="990033"/>
                  </a:solidFill>
                  <a:effectLst>
                    <a:outerShdw blurRad="38100" dist="38100" dir="2700000" algn="tl">
                      <a:srgbClr val="C0C0C0"/>
                    </a:outerShdw>
                  </a:effectLst>
                  <a:latin typeface="Times New Roman" pitchFamily="18" charset="0"/>
                  <a:ea typeface="楷体_GB2312" pitchFamily="49" charset="-122"/>
                </a:rPr>
                <a:t>引物和探针与模板退火</a:t>
              </a:r>
            </a:p>
          </p:txBody>
        </p:sp>
        <p:sp>
          <p:nvSpPr>
            <p:cNvPr id="577549" name="Text Box 13"/>
            <p:cNvSpPr txBox="1">
              <a:spLocks noChangeArrowheads="1"/>
            </p:cNvSpPr>
            <p:nvPr/>
          </p:nvSpPr>
          <p:spPr bwMode="auto">
            <a:xfrm>
              <a:off x="658" y="2676"/>
              <a:ext cx="1162" cy="231"/>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kumimoji="1" lang="zh-CN" altLang="en-US" sz="1800" b="1">
                  <a:solidFill>
                    <a:srgbClr val="990033"/>
                  </a:solidFill>
                  <a:effectLst>
                    <a:outerShdw blurRad="38100" dist="38100" dir="2700000" algn="tl">
                      <a:srgbClr val="C0C0C0"/>
                    </a:outerShdw>
                  </a:effectLst>
                  <a:latin typeface="Times New Roman" pitchFamily="18" charset="0"/>
                  <a:ea typeface="楷体_GB2312" pitchFamily="49" charset="-122"/>
                </a:rPr>
                <a:t>延伸反应</a:t>
              </a:r>
            </a:p>
          </p:txBody>
        </p:sp>
        <p:sp>
          <p:nvSpPr>
            <p:cNvPr id="577550" name="Text Box 14"/>
            <p:cNvSpPr txBox="1">
              <a:spLocks noChangeArrowheads="1"/>
            </p:cNvSpPr>
            <p:nvPr/>
          </p:nvSpPr>
          <p:spPr bwMode="auto">
            <a:xfrm>
              <a:off x="2971" y="1026"/>
              <a:ext cx="415" cy="231"/>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kumimoji="1" lang="zh-CN" altLang="en-US" sz="1800" b="1" dirty="0">
                  <a:effectLst>
                    <a:outerShdw blurRad="38100" dist="38100" dir="2700000" algn="tl">
                      <a:srgbClr val="C0C0C0"/>
                    </a:outerShdw>
                  </a:effectLst>
                  <a:latin typeface="Times New Roman" pitchFamily="18" charset="0"/>
                  <a:ea typeface="楷体_GB2312" pitchFamily="49" charset="-122"/>
                </a:rPr>
                <a:t>探针</a:t>
              </a:r>
            </a:p>
          </p:txBody>
        </p:sp>
        <p:sp>
          <p:nvSpPr>
            <p:cNvPr id="577551" name="Text Box 15"/>
            <p:cNvSpPr txBox="1">
              <a:spLocks noChangeArrowheads="1"/>
            </p:cNvSpPr>
            <p:nvPr/>
          </p:nvSpPr>
          <p:spPr bwMode="auto">
            <a:xfrm>
              <a:off x="2517" y="1344"/>
              <a:ext cx="635" cy="393"/>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endParaRPr kumimoji="1" lang="en-US" altLang="zh-CN" sz="1400" b="1">
                <a:effectLst>
                  <a:outerShdw blurRad="38100" dist="38100" dir="2700000" algn="tl">
                    <a:srgbClr val="C0C0C0"/>
                  </a:outerShdw>
                </a:effectLst>
                <a:latin typeface="Times New Roman" pitchFamily="18" charset="0"/>
                <a:ea typeface="楷体_GB2312" pitchFamily="49" charset="-122"/>
              </a:endParaRPr>
            </a:p>
            <a:p>
              <a:pPr algn="ctr" eaLnBrk="1" hangingPunct="1">
                <a:spcBef>
                  <a:spcPct val="50000"/>
                </a:spcBef>
                <a:defRPr/>
              </a:pPr>
              <a:r>
                <a:rPr kumimoji="1" lang="zh-CN" altLang="en-US" sz="1400" b="1">
                  <a:effectLst>
                    <a:outerShdw blurRad="38100" dist="38100" dir="2700000" algn="tl">
                      <a:srgbClr val="C0C0C0"/>
                    </a:outerShdw>
                  </a:effectLst>
                  <a:latin typeface="Times New Roman" pitchFamily="18" charset="0"/>
                  <a:ea typeface="楷体_GB2312" pitchFamily="49" charset="-122"/>
                </a:rPr>
                <a:t>报告基团</a:t>
              </a:r>
            </a:p>
          </p:txBody>
        </p:sp>
        <p:sp>
          <p:nvSpPr>
            <p:cNvPr id="577552" name="Text Box 16"/>
            <p:cNvSpPr txBox="1">
              <a:spLocks noChangeArrowheads="1"/>
            </p:cNvSpPr>
            <p:nvPr/>
          </p:nvSpPr>
          <p:spPr bwMode="auto">
            <a:xfrm>
              <a:off x="3606" y="1298"/>
              <a:ext cx="590" cy="393"/>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endParaRPr kumimoji="1" lang="en-US" altLang="zh-CN" sz="1400" b="1">
                <a:effectLst>
                  <a:outerShdw blurRad="38100" dist="38100" dir="2700000" algn="tl">
                    <a:srgbClr val="C0C0C0"/>
                  </a:outerShdw>
                </a:effectLst>
                <a:latin typeface="Times New Roman" pitchFamily="18" charset="0"/>
                <a:ea typeface="楷体_GB2312" pitchFamily="49" charset="-122"/>
              </a:endParaRPr>
            </a:p>
            <a:p>
              <a:pPr algn="ctr" eaLnBrk="1" hangingPunct="1">
                <a:spcBef>
                  <a:spcPct val="50000"/>
                </a:spcBef>
                <a:defRPr/>
              </a:pPr>
              <a:r>
                <a:rPr kumimoji="1" lang="zh-CN" altLang="en-US" sz="1400" b="1">
                  <a:effectLst>
                    <a:outerShdw blurRad="38100" dist="38100" dir="2700000" algn="tl">
                      <a:srgbClr val="C0C0C0"/>
                    </a:outerShdw>
                  </a:effectLst>
                  <a:latin typeface="Times New Roman" pitchFamily="18" charset="0"/>
                  <a:ea typeface="楷体_GB2312" pitchFamily="49" charset="-122"/>
                </a:rPr>
                <a:t>淬灭基团</a:t>
              </a:r>
            </a:p>
          </p:txBody>
        </p:sp>
        <p:sp>
          <p:nvSpPr>
            <p:cNvPr id="577553" name="Text Box 17"/>
            <p:cNvSpPr txBox="1">
              <a:spLocks noChangeArrowheads="1"/>
            </p:cNvSpPr>
            <p:nvPr/>
          </p:nvSpPr>
          <p:spPr bwMode="auto">
            <a:xfrm>
              <a:off x="3107" y="2115"/>
              <a:ext cx="622" cy="231"/>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kumimoji="1" lang="zh-CN" altLang="en-US" sz="1800" b="1" dirty="0">
                  <a:effectLst>
                    <a:outerShdw blurRad="38100" dist="38100" dir="2700000" algn="tl">
                      <a:srgbClr val="C0C0C0"/>
                    </a:outerShdw>
                  </a:effectLst>
                  <a:latin typeface="Times New Roman" pitchFamily="18" charset="0"/>
                  <a:ea typeface="楷体_GB2312" pitchFamily="49" charset="-122"/>
                </a:rPr>
                <a:t>探针</a:t>
              </a:r>
            </a:p>
          </p:txBody>
        </p:sp>
        <p:sp>
          <p:nvSpPr>
            <p:cNvPr id="577554" name="Text Box 18"/>
            <p:cNvSpPr txBox="1">
              <a:spLocks noChangeArrowheads="1"/>
            </p:cNvSpPr>
            <p:nvPr/>
          </p:nvSpPr>
          <p:spPr bwMode="auto">
            <a:xfrm>
              <a:off x="1928" y="2115"/>
              <a:ext cx="789" cy="173"/>
            </a:xfrm>
            <a:prstGeom prst="rect">
              <a:avLst/>
            </a:prstGeom>
            <a:solidFill>
              <a:schemeClr val="bg1"/>
            </a:solidFill>
            <a:ln w="9525">
              <a:noFill/>
              <a:miter lim="800000"/>
              <a:headEnd/>
              <a:tailEnd/>
            </a:ln>
            <a:effectLst/>
          </p:spPr>
          <p:txBody>
            <a:bodyPr tIns="0" bIns="0">
              <a:spAutoFit/>
            </a:bodyPr>
            <a:lstStyle/>
            <a:p>
              <a:pPr algn="ctr" eaLnBrk="1" hangingPunct="1">
                <a:spcBef>
                  <a:spcPct val="50000"/>
                </a:spcBef>
                <a:defRPr/>
              </a:pPr>
              <a:r>
                <a:rPr kumimoji="1" lang="en-US" altLang="zh-CN" sz="1800" b="1">
                  <a:effectLst>
                    <a:outerShdw blurRad="38100" dist="38100" dir="2700000" algn="tl">
                      <a:srgbClr val="C0C0C0"/>
                    </a:outerShdw>
                  </a:effectLst>
                  <a:latin typeface="楷体_GB2312" pitchFamily="49" charset="-122"/>
                  <a:ea typeface="楷体_GB2312" pitchFamily="49" charset="-122"/>
                </a:rPr>
                <a:t>DNA</a:t>
              </a:r>
              <a:r>
                <a:rPr kumimoji="1" lang="zh-CN" altLang="en-US" sz="1800" b="1">
                  <a:effectLst>
                    <a:outerShdw blurRad="38100" dist="38100" dir="2700000" algn="tl">
                      <a:srgbClr val="C0C0C0"/>
                    </a:outerShdw>
                  </a:effectLst>
                  <a:latin typeface="楷体_GB2312" pitchFamily="49" charset="-122"/>
                  <a:ea typeface="楷体_GB2312" pitchFamily="49" charset="-122"/>
                </a:rPr>
                <a:t>聚合酶</a:t>
              </a:r>
            </a:p>
          </p:txBody>
        </p:sp>
        <p:sp>
          <p:nvSpPr>
            <p:cNvPr id="577555" name="Text Box 19"/>
            <p:cNvSpPr txBox="1">
              <a:spLocks noChangeArrowheads="1"/>
            </p:cNvSpPr>
            <p:nvPr/>
          </p:nvSpPr>
          <p:spPr bwMode="auto">
            <a:xfrm>
              <a:off x="1383" y="1434"/>
              <a:ext cx="640" cy="173"/>
            </a:xfrm>
            <a:prstGeom prst="rect">
              <a:avLst/>
            </a:prstGeom>
            <a:solidFill>
              <a:schemeClr val="bg1"/>
            </a:solidFill>
            <a:ln w="9525">
              <a:noFill/>
              <a:miter lim="800000"/>
              <a:headEnd/>
              <a:tailEnd/>
            </a:ln>
            <a:effectLst/>
          </p:spPr>
          <p:txBody>
            <a:bodyPr tIns="0" bIns="0">
              <a:spAutoFit/>
            </a:bodyPr>
            <a:lstStyle/>
            <a:p>
              <a:pPr algn="ctr" eaLnBrk="1" hangingPunct="1">
                <a:spcBef>
                  <a:spcPct val="50000"/>
                </a:spcBef>
                <a:defRPr/>
              </a:pPr>
              <a:r>
                <a:rPr kumimoji="1" lang="zh-CN" altLang="en-US" sz="1800" b="1">
                  <a:effectLst>
                    <a:outerShdw blurRad="38100" dist="38100" dir="2700000" algn="tl">
                      <a:srgbClr val="C0C0C0"/>
                    </a:outerShdw>
                  </a:effectLst>
                  <a:latin typeface="楷体_GB2312" pitchFamily="49" charset="-122"/>
                  <a:ea typeface="楷体_GB2312" pitchFamily="49" charset="-122"/>
                </a:rPr>
                <a:t>引物</a:t>
              </a:r>
            </a:p>
          </p:txBody>
        </p:sp>
        <p:grpSp>
          <p:nvGrpSpPr>
            <p:cNvPr id="39951" name="Group 20"/>
            <p:cNvGrpSpPr>
              <a:grpSpLocks/>
            </p:cNvGrpSpPr>
            <p:nvPr/>
          </p:nvGrpSpPr>
          <p:grpSpPr bwMode="auto">
            <a:xfrm>
              <a:off x="3129" y="1584"/>
              <a:ext cx="207" cy="211"/>
              <a:chOff x="5177" y="1599"/>
              <a:chExt cx="240" cy="272"/>
            </a:xfrm>
          </p:grpSpPr>
          <p:sp>
            <p:nvSpPr>
              <p:cNvPr id="39961" name="Oval 21"/>
              <p:cNvSpPr>
                <a:spLocks noChangeArrowheads="1"/>
              </p:cNvSpPr>
              <p:nvPr/>
            </p:nvSpPr>
            <p:spPr bwMode="auto">
              <a:xfrm>
                <a:off x="5212" y="1632"/>
                <a:ext cx="159" cy="159"/>
              </a:xfrm>
              <a:prstGeom prst="ellipse">
                <a:avLst/>
              </a:prstGeom>
              <a:gradFill rotWithShape="0">
                <a:gsLst>
                  <a:gs pos="0">
                    <a:srgbClr val="E3F4AB"/>
                  </a:gs>
                  <a:gs pos="100000">
                    <a:srgbClr val="ACDF0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77558" name="Rectangle 22"/>
              <p:cNvSpPr>
                <a:spLocks noChangeArrowheads="1"/>
              </p:cNvSpPr>
              <p:nvPr/>
            </p:nvSpPr>
            <p:spPr bwMode="auto">
              <a:xfrm>
                <a:off x="5177" y="1599"/>
                <a:ext cx="240" cy="272"/>
              </a:xfrm>
              <a:prstGeom prst="rect">
                <a:avLst/>
              </a:prstGeom>
              <a:noFill/>
              <a:ln w="9525">
                <a:noFill/>
                <a:miter lim="800000"/>
                <a:headEnd/>
                <a:tailEnd/>
              </a:ln>
              <a:effectLst/>
            </p:spPr>
            <p:txBody>
              <a:bodyPr wrap="non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1600" b="1" smtClean="0">
                    <a:effectLst>
                      <a:outerShdw blurRad="38100" dist="38100" dir="2700000" algn="tl">
                        <a:srgbClr val="C0C0C0"/>
                      </a:outerShdw>
                    </a:effectLst>
                    <a:latin typeface="Times New Roman" panose="02020603050405020304" pitchFamily="18" charset="0"/>
                    <a:ea typeface="楷体_GB2312" pitchFamily="49" charset="-122"/>
                  </a:rPr>
                  <a:t>R</a:t>
                </a:r>
              </a:p>
            </p:txBody>
          </p:sp>
        </p:grpSp>
        <p:grpSp>
          <p:nvGrpSpPr>
            <p:cNvPr id="39952" name="Group 23"/>
            <p:cNvGrpSpPr>
              <a:grpSpLocks/>
            </p:cNvGrpSpPr>
            <p:nvPr/>
          </p:nvGrpSpPr>
          <p:grpSpPr bwMode="auto">
            <a:xfrm>
              <a:off x="2798" y="2173"/>
              <a:ext cx="207" cy="211"/>
              <a:chOff x="5177" y="1599"/>
              <a:chExt cx="240" cy="272"/>
            </a:xfrm>
          </p:grpSpPr>
          <p:sp>
            <p:nvSpPr>
              <p:cNvPr id="39959" name="Oval 24"/>
              <p:cNvSpPr>
                <a:spLocks noChangeArrowheads="1"/>
              </p:cNvSpPr>
              <p:nvPr/>
            </p:nvSpPr>
            <p:spPr bwMode="auto">
              <a:xfrm>
                <a:off x="5212" y="1632"/>
                <a:ext cx="159" cy="159"/>
              </a:xfrm>
              <a:prstGeom prst="ellipse">
                <a:avLst/>
              </a:prstGeom>
              <a:gradFill rotWithShape="0">
                <a:gsLst>
                  <a:gs pos="0">
                    <a:srgbClr val="E3F4AB"/>
                  </a:gs>
                  <a:gs pos="100000">
                    <a:srgbClr val="ACDF0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77561" name="Rectangle 25"/>
              <p:cNvSpPr>
                <a:spLocks noChangeArrowheads="1"/>
              </p:cNvSpPr>
              <p:nvPr/>
            </p:nvSpPr>
            <p:spPr bwMode="auto">
              <a:xfrm>
                <a:off x="5177" y="1599"/>
                <a:ext cx="240" cy="272"/>
              </a:xfrm>
              <a:prstGeom prst="rect">
                <a:avLst/>
              </a:prstGeom>
              <a:noFill/>
              <a:ln w="9525">
                <a:noFill/>
                <a:miter lim="800000"/>
                <a:headEnd/>
                <a:tailEnd/>
              </a:ln>
              <a:effectLst/>
            </p:spPr>
            <p:txBody>
              <a:bodyPr wrap="non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1600" b="1" smtClean="0">
                    <a:effectLst>
                      <a:outerShdw blurRad="38100" dist="38100" dir="2700000" algn="tl">
                        <a:srgbClr val="C0C0C0"/>
                      </a:outerShdw>
                    </a:effectLst>
                    <a:latin typeface="Times New Roman" panose="02020603050405020304" pitchFamily="18" charset="0"/>
                    <a:ea typeface="楷体_GB2312" pitchFamily="49" charset="-122"/>
                  </a:rPr>
                  <a:t>R</a:t>
                </a:r>
              </a:p>
            </p:txBody>
          </p:sp>
        </p:grpSp>
        <p:grpSp>
          <p:nvGrpSpPr>
            <p:cNvPr id="39953" name="Group 26"/>
            <p:cNvGrpSpPr>
              <a:grpSpLocks/>
            </p:cNvGrpSpPr>
            <p:nvPr/>
          </p:nvGrpSpPr>
          <p:grpSpPr bwMode="auto">
            <a:xfrm>
              <a:off x="3134" y="2667"/>
              <a:ext cx="208" cy="211"/>
              <a:chOff x="5177" y="1599"/>
              <a:chExt cx="240" cy="272"/>
            </a:xfrm>
          </p:grpSpPr>
          <p:sp>
            <p:nvSpPr>
              <p:cNvPr id="39957" name="Oval 27"/>
              <p:cNvSpPr>
                <a:spLocks noChangeArrowheads="1"/>
              </p:cNvSpPr>
              <p:nvPr/>
            </p:nvSpPr>
            <p:spPr bwMode="auto">
              <a:xfrm>
                <a:off x="5212" y="1632"/>
                <a:ext cx="159" cy="159"/>
              </a:xfrm>
              <a:prstGeom prst="ellipse">
                <a:avLst/>
              </a:prstGeom>
              <a:gradFill rotWithShape="0">
                <a:gsLst>
                  <a:gs pos="0">
                    <a:srgbClr val="E3F4AB"/>
                  </a:gs>
                  <a:gs pos="100000">
                    <a:srgbClr val="ACDF0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77564" name="Rectangle 28"/>
              <p:cNvSpPr>
                <a:spLocks noChangeArrowheads="1"/>
              </p:cNvSpPr>
              <p:nvPr/>
            </p:nvSpPr>
            <p:spPr bwMode="auto">
              <a:xfrm>
                <a:off x="5177" y="1599"/>
                <a:ext cx="240" cy="272"/>
              </a:xfrm>
              <a:prstGeom prst="rect">
                <a:avLst/>
              </a:prstGeom>
              <a:noFill/>
              <a:ln w="9525">
                <a:noFill/>
                <a:miter lim="800000"/>
                <a:headEnd/>
                <a:tailEnd/>
              </a:ln>
              <a:effectLst/>
            </p:spPr>
            <p:txBody>
              <a:bodyPr wrap="non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1600" b="1" smtClean="0">
                    <a:effectLst>
                      <a:outerShdw blurRad="38100" dist="38100" dir="2700000" algn="tl">
                        <a:srgbClr val="C0C0C0"/>
                      </a:outerShdw>
                    </a:effectLst>
                    <a:latin typeface="Times New Roman" panose="02020603050405020304" pitchFamily="18" charset="0"/>
                    <a:ea typeface="楷体_GB2312" pitchFamily="49" charset="-122"/>
                  </a:rPr>
                  <a:t>R</a:t>
                </a:r>
              </a:p>
            </p:txBody>
          </p:sp>
        </p:grpSp>
        <p:grpSp>
          <p:nvGrpSpPr>
            <p:cNvPr id="39954" name="Group 29"/>
            <p:cNvGrpSpPr>
              <a:grpSpLocks/>
            </p:cNvGrpSpPr>
            <p:nvPr/>
          </p:nvGrpSpPr>
          <p:grpSpPr bwMode="auto">
            <a:xfrm>
              <a:off x="3143" y="3272"/>
              <a:ext cx="207" cy="211"/>
              <a:chOff x="5177" y="1599"/>
              <a:chExt cx="240" cy="272"/>
            </a:xfrm>
          </p:grpSpPr>
          <p:sp>
            <p:nvSpPr>
              <p:cNvPr id="39955" name="Oval 30"/>
              <p:cNvSpPr>
                <a:spLocks noChangeArrowheads="1"/>
              </p:cNvSpPr>
              <p:nvPr/>
            </p:nvSpPr>
            <p:spPr bwMode="auto">
              <a:xfrm>
                <a:off x="5212" y="1632"/>
                <a:ext cx="159" cy="159"/>
              </a:xfrm>
              <a:prstGeom prst="ellipse">
                <a:avLst/>
              </a:prstGeom>
              <a:gradFill rotWithShape="0">
                <a:gsLst>
                  <a:gs pos="0">
                    <a:srgbClr val="E3F4AB"/>
                  </a:gs>
                  <a:gs pos="100000">
                    <a:srgbClr val="ACDF0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77567" name="Rectangle 31"/>
              <p:cNvSpPr>
                <a:spLocks noChangeArrowheads="1"/>
              </p:cNvSpPr>
              <p:nvPr/>
            </p:nvSpPr>
            <p:spPr bwMode="auto">
              <a:xfrm>
                <a:off x="5177" y="1599"/>
                <a:ext cx="240" cy="272"/>
              </a:xfrm>
              <a:prstGeom prst="rect">
                <a:avLst/>
              </a:prstGeom>
              <a:noFill/>
              <a:ln w="9525">
                <a:noFill/>
                <a:miter lim="800000"/>
                <a:headEnd/>
                <a:tailEnd/>
              </a:ln>
              <a:effectLst/>
            </p:spPr>
            <p:txBody>
              <a:bodyPr wrap="non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1600" b="1" smtClean="0">
                    <a:effectLst>
                      <a:outerShdw blurRad="38100" dist="38100" dir="2700000" algn="tl">
                        <a:srgbClr val="C0C0C0"/>
                      </a:outerShdw>
                    </a:effectLst>
                    <a:latin typeface="Times New Roman" panose="02020603050405020304" pitchFamily="18" charset="0"/>
                    <a:ea typeface="楷体_GB2312" pitchFamily="49" charset="-122"/>
                  </a:rPr>
                  <a:t>R</a:t>
                </a:r>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684213" y="1916113"/>
            <a:ext cx="8642350" cy="4465637"/>
          </a:xfrm>
        </p:spPr>
        <p:txBody>
          <a:bodyPr/>
          <a:lstStyle/>
          <a:p>
            <a:pPr eaLnBrk="1" hangingPunct="1">
              <a:lnSpc>
                <a:spcPct val="80000"/>
              </a:lnSpc>
              <a:buFont typeface="Wingdings" panose="05000000000000000000" pitchFamily="2" charset="2"/>
              <a:buNone/>
            </a:pPr>
            <a:r>
              <a:rPr kumimoji="1" lang="en-US" altLang="zh-CN" sz="2000" b="1" smtClean="0">
                <a:solidFill>
                  <a:srgbClr val="990000"/>
                </a:solidFill>
                <a:latin typeface="Times New Roman" panose="02020603050405020304" pitchFamily="18" charset="0"/>
                <a:ea typeface="黑体" panose="02010609060101010101" pitchFamily="49" charset="-122"/>
              </a:rPr>
              <a:t>1</a:t>
            </a:r>
            <a:r>
              <a:rPr kumimoji="1" lang="zh-CN" altLang="en-US" sz="2000" b="1" smtClean="0">
                <a:solidFill>
                  <a:srgbClr val="990000"/>
                </a:solidFill>
                <a:latin typeface="Times New Roman" panose="02020603050405020304" pitchFamily="18" charset="0"/>
                <a:ea typeface="黑体" panose="02010609060101010101" pitchFamily="49" charset="-122"/>
              </a:rPr>
              <a:t>、引物、探针的设计：</a:t>
            </a:r>
          </a:p>
          <a:p>
            <a:pPr eaLnBrk="1" hangingPunct="1">
              <a:lnSpc>
                <a:spcPct val="80000"/>
              </a:lnSpc>
              <a:buFont typeface="Wingdings" panose="05000000000000000000" pitchFamily="2" charset="2"/>
              <a:buNone/>
            </a:pPr>
            <a:r>
              <a:rPr kumimoji="1" lang="zh-CN" altLang="en-US" sz="2000" smtClean="0">
                <a:latin typeface="Times New Roman" panose="02020603050405020304" pitchFamily="18" charset="0"/>
                <a:ea typeface="黑体" panose="02010609060101010101" pitchFamily="49" charset="-122"/>
              </a:rPr>
              <a:t>      </a:t>
            </a:r>
            <a:r>
              <a:rPr kumimoji="1" lang="zh-CN" altLang="en-US" sz="1800" smtClean="0">
                <a:latin typeface="Times New Roman" panose="02020603050405020304" pitchFamily="18" charset="0"/>
                <a:ea typeface="黑体" panose="02010609060101010101" pitchFamily="49" charset="-122"/>
              </a:rPr>
              <a:t>探针</a:t>
            </a:r>
            <a:r>
              <a:rPr kumimoji="1" lang="en-US" altLang="zh-CN" sz="1800" smtClean="0">
                <a:latin typeface="Times New Roman" panose="02020603050405020304" pitchFamily="18" charset="0"/>
                <a:ea typeface="黑体" panose="02010609060101010101" pitchFamily="49" charset="-122"/>
              </a:rPr>
              <a:t>Tm</a:t>
            </a:r>
            <a:r>
              <a:rPr kumimoji="1" lang="zh-CN" altLang="en-US" sz="1800" smtClean="0">
                <a:latin typeface="Times New Roman" panose="02020603050405020304" pitchFamily="18" charset="0"/>
                <a:ea typeface="黑体" panose="02010609060101010101" pitchFamily="49" charset="-122"/>
              </a:rPr>
              <a:t>为</a:t>
            </a:r>
            <a:r>
              <a:rPr kumimoji="1" lang="en-US" altLang="zh-CN" sz="1800" smtClean="0">
                <a:latin typeface="Times New Roman" panose="02020603050405020304" pitchFamily="18" charset="0"/>
                <a:ea typeface="黑体" panose="02010609060101010101" pitchFamily="49" charset="-122"/>
              </a:rPr>
              <a:t>68-70℃ </a:t>
            </a:r>
            <a:r>
              <a:rPr kumimoji="1" lang="zh-CN" altLang="en-US" sz="1800" smtClean="0">
                <a:latin typeface="Times New Roman" panose="02020603050405020304" pitchFamily="18" charset="0"/>
                <a:ea typeface="黑体" panose="02010609060101010101" pitchFamily="49" charset="-122"/>
              </a:rPr>
              <a:t>，</a:t>
            </a:r>
            <a:r>
              <a:rPr kumimoji="1" lang="en-US" altLang="zh-CN" sz="1800" smtClean="0">
                <a:latin typeface="Times New Roman" panose="02020603050405020304" pitchFamily="18" charset="0"/>
                <a:ea typeface="黑体" panose="02010609060101010101" pitchFamily="49" charset="-122"/>
              </a:rPr>
              <a:t>&lt;30 bp, 5’</a:t>
            </a:r>
            <a:r>
              <a:rPr kumimoji="1" lang="zh-CN" altLang="en-US" sz="1800" smtClean="0">
                <a:latin typeface="Times New Roman" panose="02020603050405020304" pitchFamily="18" charset="0"/>
                <a:ea typeface="黑体" panose="02010609060101010101" pitchFamily="49" charset="-122"/>
              </a:rPr>
              <a:t>不能有</a:t>
            </a:r>
            <a:r>
              <a:rPr kumimoji="1" lang="en-US" altLang="zh-CN" sz="1800" smtClean="0">
                <a:latin typeface="Times New Roman" panose="02020603050405020304" pitchFamily="18" charset="0"/>
                <a:ea typeface="黑体" panose="02010609060101010101" pitchFamily="49" charset="-122"/>
              </a:rPr>
              <a:t>G</a:t>
            </a:r>
            <a:r>
              <a:rPr kumimoji="1" lang="zh-CN" altLang="en-US" sz="1800" smtClean="0">
                <a:latin typeface="Times New Roman" panose="02020603050405020304" pitchFamily="18" charset="0"/>
                <a:ea typeface="黑体" panose="02010609060101010101" pitchFamily="49" charset="-122"/>
              </a:rPr>
              <a:t>，</a:t>
            </a:r>
            <a:r>
              <a:rPr kumimoji="1" lang="en-US" altLang="zh-CN" sz="1800" smtClean="0">
                <a:latin typeface="Times New Roman" panose="02020603050405020304" pitchFamily="18" charset="0"/>
                <a:ea typeface="黑体" panose="02010609060101010101" pitchFamily="49" charset="-122"/>
              </a:rPr>
              <a:t>G</a:t>
            </a:r>
            <a:r>
              <a:rPr kumimoji="1" lang="zh-CN" altLang="en-US" sz="1800" smtClean="0">
                <a:latin typeface="Times New Roman" panose="02020603050405020304" pitchFamily="18" charset="0"/>
                <a:ea typeface="黑体" panose="02010609060101010101" pitchFamily="49" charset="-122"/>
              </a:rPr>
              <a:t>可能会淬灭荧光素，</a:t>
            </a:r>
          </a:p>
          <a:p>
            <a:pPr eaLnBrk="1" hangingPunct="1">
              <a:lnSpc>
                <a:spcPct val="80000"/>
              </a:lnSpc>
              <a:buFont typeface="Wingdings" panose="05000000000000000000" pitchFamily="2" charset="2"/>
              <a:buNone/>
            </a:pPr>
            <a:r>
              <a:rPr kumimoji="1" lang="zh-CN" altLang="en-US" sz="1800" smtClean="0">
                <a:latin typeface="Times New Roman" panose="02020603050405020304" pitchFamily="18" charset="0"/>
                <a:ea typeface="黑体" panose="02010609060101010101" pitchFamily="49" charset="-122"/>
              </a:rPr>
              <a:t>       引物尽量靠近探针，扩增片段</a:t>
            </a:r>
            <a:r>
              <a:rPr kumimoji="1" lang="en-US" altLang="zh-CN" sz="1800" smtClean="0">
                <a:latin typeface="Times New Roman" panose="02020603050405020304" pitchFamily="18" charset="0"/>
                <a:ea typeface="黑体" panose="02010609060101010101" pitchFamily="49" charset="-122"/>
              </a:rPr>
              <a:t>&lt;400 bp</a:t>
            </a:r>
            <a:r>
              <a:rPr kumimoji="1" lang="zh-CN" altLang="en-US" sz="1800" smtClean="0">
                <a:latin typeface="Times New Roman" panose="02020603050405020304" pitchFamily="18" charset="0"/>
                <a:ea typeface="黑体" panose="02010609060101010101" pitchFamily="49" charset="-122"/>
              </a:rPr>
              <a:t>，引物</a:t>
            </a:r>
            <a:r>
              <a:rPr kumimoji="1" lang="en-US" altLang="zh-CN" sz="1800" smtClean="0">
                <a:latin typeface="Times New Roman" panose="02020603050405020304" pitchFamily="18" charset="0"/>
                <a:ea typeface="黑体" panose="02010609060101010101" pitchFamily="49" charset="-122"/>
              </a:rPr>
              <a:t>Tm</a:t>
            </a:r>
            <a:r>
              <a:rPr kumimoji="1" lang="zh-CN" altLang="en-US" sz="1800" smtClean="0">
                <a:latin typeface="Times New Roman" panose="02020603050405020304" pitchFamily="18" charset="0"/>
                <a:ea typeface="黑体" panose="02010609060101010101" pitchFamily="49" charset="-122"/>
              </a:rPr>
              <a:t>为</a:t>
            </a:r>
            <a:r>
              <a:rPr kumimoji="1" lang="en-US" altLang="zh-CN" sz="1800" smtClean="0">
                <a:latin typeface="Times New Roman" panose="02020603050405020304" pitchFamily="18" charset="0"/>
                <a:ea typeface="黑体" panose="02010609060101010101" pitchFamily="49" charset="-122"/>
              </a:rPr>
              <a:t>59-60℃ </a:t>
            </a:r>
          </a:p>
          <a:p>
            <a:pPr eaLnBrk="1" hangingPunct="1">
              <a:lnSpc>
                <a:spcPct val="80000"/>
              </a:lnSpc>
              <a:buFont typeface="Wingdings" panose="05000000000000000000" pitchFamily="2" charset="2"/>
              <a:buNone/>
            </a:pPr>
            <a:endParaRPr kumimoji="1" lang="en-US" altLang="zh-CN" sz="1800" b="1" smtClean="0">
              <a:latin typeface="Times New Roman" panose="02020603050405020304" pitchFamily="18" charset="0"/>
              <a:ea typeface="黑体" panose="02010609060101010101" pitchFamily="49" charset="-122"/>
            </a:endParaRPr>
          </a:p>
          <a:p>
            <a:pPr eaLnBrk="1" hangingPunct="1">
              <a:lnSpc>
                <a:spcPct val="80000"/>
              </a:lnSpc>
              <a:buFont typeface="Wingdings" panose="05000000000000000000" pitchFamily="2" charset="2"/>
              <a:buNone/>
            </a:pPr>
            <a:r>
              <a:rPr kumimoji="1" lang="en-US" altLang="zh-CN" sz="2000" b="1" smtClean="0">
                <a:solidFill>
                  <a:srgbClr val="990000"/>
                </a:solidFill>
                <a:latin typeface="Times New Roman" panose="02020603050405020304" pitchFamily="18" charset="0"/>
                <a:ea typeface="黑体" panose="02010609060101010101" pitchFamily="49" charset="-122"/>
              </a:rPr>
              <a:t>2</a:t>
            </a:r>
            <a:r>
              <a:rPr kumimoji="1" lang="zh-CN" altLang="en-US" sz="2000" b="1" smtClean="0">
                <a:solidFill>
                  <a:srgbClr val="990000"/>
                </a:solidFill>
                <a:latin typeface="Times New Roman" panose="02020603050405020304" pitchFamily="18" charset="0"/>
                <a:ea typeface="黑体" panose="02010609060101010101" pitchFamily="49" charset="-122"/>
              </a:rPr>
              <a:t>、反应参数的确定：</a:t>
            </a:r>
          </a:p>
          <a:p>
            <a:pPr eaLnBrk="1" hangingPunct="1">
              <a:lnSpc>
                <a:spcPct val="80000"/>
              </a:lnSpc>
              <a:buFont typeface="Wingdings" panose="05000000000000000000" pitchFamily="2" charset="2"/>
              <a:buNone/>
            </a:pPr>
            <a:r>
              <a:rPr kumimoji="1" lang="zh-CN" altLang="en-US" sz="2000" smtClean="0">
                <a:latin typeface="Times New Roman" panose="02020603050405020304" pitchFamily="18" charset="0"/>
                <a:ea typeface="黑体" panose="02010609060101010101" pitchFamily="49" charset="-122"/>
              </a:rPr>
              <a:t>       </a:t>
            </a:r>
            <a:r>
              <a:rPr kumimoji="1" lang="zh-CN" altLang="en-US" sz="1800" smtClean="0">
                <a:latin typeface="Times New Roman" panose="02020603050405020304" pitchFamily="18" charset="0"/>
                <a:ea typeface="黑体" panose="02010609060101010101" pitchFamily="49" charset="-122"/>
              </a:rPr>
              <a:t>一般为：</a:t>
            </a:r>
            <a:r>
              <a:rPr kumimoji="1" lang="en-US" altLang="zh-CN" sz="1800" smtClean="0">
                <a:latin typeface="Times New Roman" panose="02020603050405020304" pitchFamily="18" charset="0"/>
                <a:ea typeface="黑体" panose="02010609060101010101" pitchFamily="49" charset="-122"/>
              </a:rPr>
              <a:t>94 ℃</a:t>
            </a:r>
            <a:r>
              <a:rPr kumimoji="1" lang="zh-CN" altLang="en-US" sz="1800" smtClean="0">
                <a:latin typeface="Times New Roman" panose="02020603050405020304" pitchFamily="18" charset="0"/>
                <a:ea typeface="黑体" panose="02010609060101010101" pitchFamily="49" charset="-122"/>
              </a:rPr>
              <a:t>，</a:t>
            </a:r>
            <a:r>
              <a:rPr kumimoji="1" lang="en-US" altLang="zh-CN" sz="1800" smtClean="0">
                <a:latin typeface="Times New Roman" panose="02020603050405020304" pitchFamily="18" charset="0"/>
                <a:ea typeface="黑体" panose="02010609060101010101" pitchFamily="49" charset="-122"/>
              </a:rPr>
              <a:t>10-20S</a:t>
            </a:r>
          </a:p>
          <a:p>
            <a:pPr eaLnBrk="1" hangingPunct="1">
              <a:lnSpc>
                <a:spcPct val="80000"/>
              </a:lnSpc>
              <a:buFont typeface="Wingdings" panose="05000000000000000000" pitchFamily="2" charset="2"/>
              <a:buNone/>
            </a:pPr>
            <a:r>
              <a:rPr kumimoji="1" lang="en-US" altLang="zh-CN" sz="1800" smtClean="0">
                <a:latin typeface="Times New Roman" panose="02020603050405020304" pitchFamily="18" charset="0"/>
                <a:ea typeface="黑体" panose="02010609060101010101" pitchFamily="49" charset="-122"/>
              </a:rPr>
              <a:t>                        60℃</a:t>
            </a:r>
            <a:r>
              <a:rPr kumimoji="1" lang="zh-CN" altLang="en-US" sz="1800" smtClean="0">
                <a:latin typeface="Times New Roman" panose="02020603050405020304" pitchFamily="18" charset="0"/>
                <a:ea typeface="黑体" panose="02010609060101010101" pitchFamily="49" charset="-122"/>
              </a:rPr>
              <a:t>，</a:t>
            </a:r>
            <a:r>
              <a:rPr kumimoji="1" lang="en-US" altLang="zh-CN" sz="1800" smtClean="0">
                <a:latin typeface="Times New Roman" panose="02020603050405020304" pitchFamily="18" charset="0"/>
                <a:ea typeface="黑体" panose="02010609060101010101" pitchFamily="49" charset="-122"/>
              </a:rPr>
              <a:t>30-60S</a:t>
            </a:r>
            <a:r>
              <a:rPr kumimoji="1" lang="zh-CN" altLang="en-US" sz="1800" smtClean="0">
                <a:latin typeface="Times New Roman" panose="02020603050405020304" pitchFamily="18" charset="0"/>
                <a:ea typeface="黑体" panose="02010609060101010101" pitchFamily="49" charset="-122"/>
              </a:rPr>
              <a:t>（</a:t>
            </a:r>
            <a:r>
              <a:rPr kumimoji="1" lang="en-US" altLang="zh-CN" sz="1800" smtClean="0">
                <a:latin typeface="Times New Roman" panose="02020603050405020304" pitchFamily="18" charset="0"/>
                <a:ea typeface="黑体" panose="02010609060101010101" pitchFamily="49" charset="-122"/>
              </a:rPr>
              <a:t>Taq</a:t>
            </a:r>
            <a:r>
              <a:rPr kumimoji="1" lang="zh-CN" altLang="en-US" sz="1800" smtClean="0">
                <a:latin typeface="Times New Roman" panose="02020603050405020304" pitchFamily="18" charset="0"/>
                <a:ea typeface="黑体" panose="02010609060101010101" pitchFamily="49" charset="-122"/>
              </a:rPr>
              <a:t>酶</a:t>
            </a:r>
            <a:r>
              <a:rPr kumimoji="1" lang="en-US" altLang="zh-CN" sz="1800" smtClean="0">
                <a:latin typeface="Times New Roman" panose="02020603050405020304" pitchFamily="18" charset="0"/>
                <a:ea typeface="黑体" panose="02010609060101010101" pitchFamily="49" charset="-122"/>
              </a:rPr>
              <a:t>5′→3′</a:t>
            </a:r>
            <a:r>
              <a:rPr kumimoji="1" lang="zh-CN" altLang="en-US" sz="1800" smtClean="0">
                <a:latin typeface="Times New Roman" panose="02020603050405020304" pitchFamily="18" charset="0"/>
                <a:ea typeface="黑体" panose="02010609060101010101" pitchFamily="49" charset="-122"/>
              </a:rPr>
              <a:t>外切核酸酶活性在</a:t>
            </a:r>
            <a:r>
              <a:rPr kumimoji="1" lang="en-US" altLang="zh-CN" sz="1800" smtClean="0">
                <a:latin typeface="Times New Roman" panose="02020603050405020304" pitchFamily="18" charset="0"/>
                <a:ea typeface="黑体" panose="02010609060101010101" pitchFamily="49" charset="-122"/>
              </a:rPr>
              <a:t>60℃ </a:t>
            </a:r>
            <a:r>
              <a:rPr kumimoji="1" lang="zh-CN" altLang="en-US" sz="1800" smtClean="0">
                <a:latin typeface="Times New Roman" panose="02020603050405020304" pitchFamily="18" charset="0"/>
                <a:ea typeface="黑体" panose="02010609060101010101" pitchFamily="49" charset="-122"/>
              </a:rPr>
              <a:t>最高），也可通过温度梯度优化退火温度</a:t>
            </a:r>
          </a:p>
          <a:p>
            <a:pPr eaLnBrk="1" hangingPunct="1">
              <a:lnSpc>
                <a:spcPct val="80000"/>
              </a:lnSpc>
              <a:buFont typeface="Wingdings" panose="05000000000000000000" pitchFamily="2" charset="2"/>
              <a:buNone/>
            </a:pPr>
            <a:r>
              <a:rPr kumimoji="1" lang="zh-CN" altLang="en-US" sz="2000" smtClean="0">
                <a:solidFill>
                  <a:srgbClr val="990000"/>
                </a:solidFill>
                <a:latin typeface="Times New Roman" panose="02020603050405020304" pitchFamily="18" charset="0"/>
                <a:ea typeface="黑体" panose="02010609060101010101" pitchFamily="49" charset="-122"/>
              </a:rPr>
              <a:t>                     </a:t>
            </a:r>
          </a:p>
          <a:p>
            <a:pPr eaLnBrk="1" hangingPunct="1">
              <a:lnSpc>
                <a:spcPct val="80000"/>
              </a:lnSpc>
              <a:buFont typeface="Wingdings" panose="05000000000000000000" pitchFamily="2" charset="2"/>
              <a:buNone/>
            </a:pPr>
            <a:r>
              <a:rPr kumimoji="1" lang="en-US" altLang="zh-CN" sz="2000" b="1" smtClean="0">
                <a:solidFill>
                  <a:srgbClr val="990000"/>
                </a:solidFill>
                <a:latin typeface="Times New Roman" panose="02020603050405020304" pitchFamily="18" charset="0"/>
                <a:ea typeface="黑体" panose="02010609060101010101" pitchFamily="49" charset="-122"/>
              </a:rPr>
              <a:t>3</a:t>
            </a:r>
            <a:r>
              <a:rPr kumimoji="1" lang="zh-CN" altLang="en-US" sz="2000" b="1" smtClean="0">
                <a:solidFill>
                  <a:srgbClr val="990000"/>
                </a:solidFill>
                <a:latin typeface="Times New Roman" panose="02020603050405020304" pitchFamily="18" charset="0"/>
                <a:ea typeface="黑体" panose="02010609060101010101" pitchFamily="49" charset="-122"/>
              </a:rPr>
              <a:t>、优化引物和探针浓度：获得最小</a:t>
            </a:r>
            <a:r>
              <a:rPr kumimoji="1" lang="en-US" altLang="zh-CN" sz="2000" b="1" smtClean="0">
                <a:solidFill>
                  <a:srgbClr val="990000"/>
                </a:solidFill>
                <a:latin typeface="Times New Roman" panose="02020603050405020304" pitchFamily="18" charset="0"/>
                <a:ea typeface="黑体" panose="02010609060101010101" pitchFamily="49" charset="-122"/>
              </a:rPr>
              <a:t>Ct</a:t>
            </a:r>
            <a:r>
              <a:rPr kumimoji="1" lang="zh-CN" altLang="en-US" sz="2000" b="1" smtClean="0">
                <a:solidFill>
                  <a:srgbClr val="990000"/>
                </a:solidFill>
                <a:latin typeface="Times New Roman" panose="02020603050405020304" pitchFamily="18" charset="0"/>
                <a:ea typeface="黑体" panose="02010609060101010101" pitchFamily="49" charset="-122"/>
              </a:rPr>
              <a:t>值，最大信号</a:t>
            </a:r>
            <a:r>
              <a:rPr kumimoji="1" lang="en-US" altLang="zh-CN" sz="2000" b="1" smtClean="0">
                <a:solidFill>
                  <a:srgbClr val="990000"/>
                </a:solidFill>
                <a:latin typeface="Times New Roman" panose="02020603050405020304" pitchFamily="18" charset="0"/>
                <a:ea typeface="黑体" panose="02010609060101010101" pitchFamily="49" charset="-122"/>
              </a:rPr>
              <a:t>/</a:t>
            </a:r>
            <a:r>
              <a:rPr kumimoji="1" lang="zh-CN" altLang="en-US" sz="2000" b="1" smtClean="0">
                <a:solidFill>
                  <a:srgbClr val="990000"/>
                </a:solidFill>
                <a:latin typeface="Times New Roman" panose="02020603050405020304" pitchFamily="18" charset="0"/>
                <a:ea typeface="黑体" panose="02010609060101010101" pitchFamily="49" charset="-122"/>
              </a:rPr>
              <a:t>背景比值</a:t>
            </a:r>
          </a:p>
          <a:p>
            <a:pPr eaLnBrk="1" hangingPunct="1">
              <a:lnSpc>
                <a:spcPct val="80000"/>
              </a:lnSpc>
              <a:buFont typeface="Wingdings" panose="05000000000000000000" pitchFamily="2" charset="2"/>
              <a:buNone/>
            </a:pPr>
            <a:r>
              <a:rPr kumimoji="1" lang="zh-CN" altLang="en-US" sz="2000" smtClean="0">
                <a:latin typeface="Times New Roman" panose="02020603050405020304" pitchFamily="18" charset="0"/>
                <a:ea typeface="黑体" panose="02010609060101010101" pitchFamily="49" charset="-122"/>
              </a:rPr>
              <a:t>       引物浓度：</a:t>
            </a:r>
            <a:r>
              <a:rPr kumimoji="1" lang="en-US" altLang="zh-CN" sz="2000" smtClean="0">
                <a:latin typeface="Times New Roman" panose="02020603050405020304" pitchFamily="18" charset="0"/>
                <a:ea typeface="黑体" panose="02010609060101010101" pitchFamily="49" charset="-122"/>
              </a:rPr>
              <a:t>50-900nM</a:t>
            </a:r>
          </a:p>
          <a:p>
            <a:pPr eaLnBrk="1" hangingPunct="1">
              <a:lnSpc>
                <a:spcPct val="80000"/>
              </a:lnSpc>
              <a:buFont typeface="Wingdings" panose="05000000000000000000" pitchFamily="2" charset="2"/>
              <a:buNone/>
            </a:pPr>
            <a:r>
              <a:rPr kumimoji="1" lang="en-US" altLang="zh-CN" sz="2000" smtClean="0">
                <a:latin typeface="Times New Roman" panose="02020603050405020304" pitchFamily="18" charset="0"/>
                <a:ea typeface="黑体" panose="02010609060101010101" pitchFamily="49" charset="-122"/>
              </a:rPr>
              <a:t>       </a:t>
            </a:r>
            <a:r>
              <a:rPr kumimoji="1" lang="zh-CN" altLang="en-US" sz="2000" smtClean="0">
                <a:latin typeface="Times New Roman" panose="02020603050405020304" pitchFamily="18" charset="0"/>
                <a:ea typeface="黑体" panose="02010609060101010101" pitchFamily="49" charset="-122"/>
              </a:rPr>
              <a:t>探针浓度：</a:t>
            </a:r>
            <a:r>
              <a:rPr kumimoji="1" lang="en-US" altLang="zh-CN" sz="2000" smtClean="0">
                <a:latin typeface="Times New Roman" panose="02020603050405020304" pitchFamily="18" charset="0"/>
                <a:ea typeface="黑体" panose="02010609060101010101" pitchFamily="49" charset="-122"/>
              </a:rPr>
              <a:t>50-250nM</a:t>
            </a:r>
          </a:p>
          <a:p>
            <a:pPr eaLnBrk="1" hangingPunct="1">
              <a:lnSpc>
                <a:spcPct val="80000"/>
              </a:lnSpc>
              <a:buFont typeface="Wingdings" panose="05000000000000000000" pitchFamily="2" charset="2"/>
              <a:buNone/>
            </a:pPr>
            <a:endParaRPr kumimoji="1" lang="en-US" altLang="zh-CN" sz="2000" smtClean="0">
              <a:latin typeface="Times New Roman" panose="02020603050405020304" pitchFamily="18" charset="0"/>
              <a:ea typeface="黑体" panose="02010609060101010101" pitchFamily="49" charset="-122"/>
            </a:endParaRPr>
          </a:p>
          <a:p>
            <a:pPr eaLnBrk="1" hangingPunct="1">
              <a:lnSpc>
                <a:spcPct val="80000"/>
              </a:lnSpc>
              <a:buFont typeface="Wingdings" panose="05000000000000000000" pitchFamily="2" charset="2"/>
              <a:buNone/>
            </a:pPr>
            <a:r>
              <a:rPr kumimoji="1" lang="en-US" altLang="zh-CN" sz="2000" b="1" smtClean="0">
                <a:solidFill>
                  <a:srgbClr val="990000"/>
                </a:solidFill>
                <a:latin typeface="Times New Roman" panose="02020603050405020304" pitchFamily="18" charset="0"/>
                <a:ea typeface="黑体" panose="02010609060101010101" pitchFamily="49" charset="-122"/>
              </a:rPr>
              <a:t>4</a:t>
            </a:r>
            <a:r>
              <a:rPr kumimoji="1" lang="zh-CN" altLang="en-US" sz="2000" b="1" smtClean="0">
                <a:solidFill>
                  <a:srgbClr val="990000"/>
                </a:solidFill>
                <a:latin typeface="Times New Roman" panose="02020603050405020304" pitchFamily="18" charset="0"/>
                <a:ea typeface="黑体" panose="02010609060101010101" pitchFamily="49" charset="-122"/>
              </a:rPr>
              <a:t>、其他与常规</a:t>
            </a:r>
            <a:r>
              <a:rPr kumimoji="1" lang="en-US" altLang="zh-CN" sz="2000" b="1" smtClean="0">
                <a:solidFill>
                  <a:srgbClr val="990000"/>
                </a:solidFill>
                <a:latin typeface="Times New Roman" panose="02020603050405020304" pitchFamily="18" charset="0"/>
                <a:ea typeface="黑体" panose="02010609060101010101" pitchFamily="49" charset="-122"/>
              </a:rPr>
              <a:t>PCR</a:t>
            </a:r>
            <a:r>
              <a:rPr kumimoji="1" lang="zh-CN" altLang="en-US" sz="2000" b="1" smtClean="0">
                <a:solidFill>
                  <a:srgbClr val="990000"/>
                </a:solidFill>
                <a:latin typeface="Times New Roman" panose="02020603050405020304" pitchFamily="18" charset="0"/>
                <a:ea typeface="黑体" panose="02010609060101010101" pitchFamily="49" charset="-122"/>
              </a:rPr>
              <a:t>相同</a:t>
            </a:r>
          </a:p>
        </p:txBody>
      </p:sp>
      <p:sp>
        <p:nvSpPr>
          <p:cNvPr id="40963" name="Text Box 7"/>
          <p:cNvSpPr txBox="1">
            <a:spLocks noChangeArrowheads="1"/>
          </p:cNvSpPr>
          <p:nvPr/>
        </p:nvSpPr>
        <p:spPr bwMode="auto">
          <a:xfrm>
            <a:off x="468313" y="765175"/>
            <a:ext cx="7632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b="1">
                <a:solidFill>
                  <a:srgbClr val="0033CC"/>
                </a:solidFill>
                <a:latin typeface="Times New Roman" panose="02020603050405020304" pitchFamily="18" charset="0"/>
                <a:ea typeface="黑体" panose="02010609060101010101" pitchFamily="49" charset="-122"/>
              </a:rPr>
              <a:t>Taqman</a:t>
            </a:r>
            <a:r>
              <a:rPr kumimoji="1" lang="zh-CN" altLang="en-US" b="1">
                <a:solidFill>
                  <a:srgbClr val="0033CC"/>
                </a:solidFill>
                <a:latin typeface="Times New Roman" panose="02020603050405020304" pitchFamily="18" charset="0"/>
                <a:ea typeface="黑体" panose="02010609060101010101" pitchFamily="49" charset="-122"/>
              </a:rPr>
              <a:t>探针法</a:t>
            </a:r>
            <a:r>
              <a:rPr kumimoji="1" lang="en-US" altLang="zh-CN" b="1">
                <a:solidFill>
                  <a:schemeClr val="folHlink"/>
                </a:solidFill>
                <a:latin typeface="Times New Roman" panose="02020603050405020304" pitchFamily="18" charset="0"/>
                <a:ea typeface="方正舒体" panose="02010601030101010101" pitchFamily="2" charset="-122"/>
              </a:rPr>
              <a:t>——</a:t>
            </a:r>
            <a:r>
              <a:rPr kumimoji="1" lang="en-US" altLang="zh-CN" b="1">
                <a:solidFill>
                  <a:srgbClr val="FF0066"/>
                </a:solidFill>
                <a:latin typeface="Times New Roman" panose="02020603050405020304" pitchFamily="18" charset="0"/>
                <a:ea typeface="方正舒体" panose="02010601030101010101" pitchFamily="2" charset="-122"/>
              </a:rPr>
              <a:t>PCR</a:t>
            </a:r>
            <a:r>
              <a:rPr kumimoji="1" lang="zh-CN" altLang="en-US" b="1">
                <a:solidFill>
                  <a:srgbClr val="FF0066"/>
                </a:solidFill>
                <a:latin typeface="Times New Roman" panose="02020603050405020304" pitchFamily="18" charset="0"/>
                <a:ea typeface="方正舒体" panose="02010601030101010101" pitchFamily="2" charset="-122"/>
              </a:rPr>
              <a:t>体系的建立</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7497" name="Group 25"/>
          <p:cNvGraphicFramePr>
            <a:graphicFrameLocks noGrp="1"/>
          </p:cNvGraphicFramePr>
          <p:nvPr/>
        </p:nvGraphicFramePr>
        <p:xfrm>
          <a:off x="1187450" y="2349500"/>
          <a:ext cx="6324600" cy="2892425"/>
        </p:xfrm>
        <a:graphic>
          <a:graphicData uri="http://schemas.openxmlformats.org/drawingml/2006/table">
            <a:tbl>
              <a:tblPr/>
              <a:tblGrid>
                <a:gridCol w="1447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835025">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2000" b="1" i="0" u="none" strike="noStrike" cap="none" normalizeH="0" baseline="0" smtClean="0">
                          <a:ln>
                            <a:noFill/>
                          </a:ln>
                          <a:solidFill>
                            <a:srgbClr val="000066"/>
                          </a:solidFill>
                          <a:effectLst>
                            <a:outerShdw blurRad="38100" dist="38100" dir="2700000" algn="tl">
                              <a:srgbClr val="000000"/>
                            </a:outerShdw>
                          </a:effectLst>
                          <a:latin typeface="楷体_GB2312" pitchFamily="49" charset="-122"/>
                          <a:ea typeface="楷体_GB2312" pitchFamily="49" charset="-122"/>
                        </a:rPr>
                        <a:t>3</a:t>
                      </a:r>
                      <a:r>
                        <a:rPr kumimoji="0" lang="en-US" altLang="zh-CN" sz="2000" b="1" i="0" u="none" strike="noStrike" cap="none" normalizeH="0" baseline="0" smtClean="0">
                          <a:ln>
                            <a:noFill/>
                          </a:ln>
                          <a:solidFill>
                            <a:srgbClr val="000066"/>
                          </a:solidFill>
                          <a:effectLst>
                            <a:outerShdw blurRad="38100" dist="38100" dir="2700000" algn="tl">
                              <a:srgbClr val="000000"/>
                            </a:outerShdw>
                          </a:effectLst>
                          <a:latin typeface="Arial"/>
                          <a:ea typeface="楷体_GB2312" pitchFamily="49" charset="-122"/>
                        </a:rPr>
                        <a:t>’</a:t>
                      </a:r>
                      <a:r>
                        <a:rPr kumimoji="0" lang="zh-CN" altLang="en-US" sz="2000" b="1" i="0" u="none" strike="noStrike" cap="none" normalizeH="0" baseline="0" smtClean="0">
                          <a:ln>
                            <a:noFill/>
                          </a:ln>
                          <a:solidFill>
                            <a:srgbClr val="000066"/>
                          </a:solidFill>
                          <a:effectLst>
                            <a:outerShdw blurRad="38100" dist="38100" dir="2700000" algn="tl">
                              <a:srgbClr val="000000"/>
                            </a:outerShdw>
                          </a:effectLst>
                          <a:latin typeface="楷体_GB2312" pitchFamily="49" charset="-122"/>
                          <a:ea typeface="楷体_GB2312" pitchFamily="49" charset="-122"/>
                        </a:rPr>
                        <a:t>淬灭基团</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CFFFF"/>
                        </a:gs>
                        <a:gs pos="50000">
                          <a:srgbClr val="CCFFFF">
                            <a:gamma/>
                            <a:shade val="89804"/>
                            <a:invGamma/>
                          </a:srgbClr>
                        </a:gs>
                        <a:gs pos="100000">
                          <a:srgbClr val="CCFF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rgbClr val="000066"/>
                          </a:solidFill>
                          <a:effectLst>
                            <a:outerShdw blurRad="38100" dist="38100" dir="2700000" algn="tl">
                              <a:srgbClr val="000000"/>
                            </a:outerShdw>
                          </a:effectLst>
                          <a:latin typeface="楷体_GB2312" pitchFamily="49" charset="-122"/>
                          <a:ea typeface="楷体_GB2312" pitchFamily="49" charset="-122"/>
                        </a:rPr>
                        <a:t>淬灭基团性质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CFFFF"/>
                        </a:gs>
                        <a:gs pos="50000">
                          <a:srgbClr val="CCFFFF">
                            <a:gamma/>
                            <a:shade val="89804"/>
                            <a:invGamma/>
                          </a:srgbClr>
                        </a:gs>
                        <a:gs pos="100000">
                          <a:srgbClr val="CCFF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rgbClr val="000066"/>
                          </a:solidFill>
                          <a:effectLst>
                            <a:outerShdw blurRad="38100" dist="38100" dir="2700000" algn="tl">
                              <a:srgbClr val="000000"/>
                            </a:outerShdw>
                          </a:effectLst>
                          <a:latin typeface="楷体_GB2312" pitchFamily="49" charset="-122"/>
                          <a:ea typeface="楷体_GB2312" pitchFamily="49" charset="-122"/>
                        </a:rPr>
                        <a:t>建议使用的</a:t>
                      </a:r>
                      <a:r>
                        <a:rPr kumimoji="0" lang="en-US" altLang="zh-CN" sz="2000" b="1" i="0" u="none" strike="noStrike" cap="none" normalizeH="0" baseline="0" smtClean="0">
                          <a:ln>
                            <a:noFill/>
                          </a:ln>
                          <a:solidFill>
                            <a:srgbClr val="000066"/>
                          </a:solidFill>
                          <a:effectLst>
                            <a:outerShdw blurRad="38100" dist="38100" dir="2700000" algn="tl">
                              <a:srgbClr val="000000"/>
                            </a:outerShdw>
                          </a:effectLst>
                          <a:latin typeface="楷体_GB2312" pitchFamily="49" charset="-122"/>
                          <a:ea typeface="楷体_GB2312" pitchFamily="49" charset="-122"/>
                        </a:rPr>
                        <a:t>5</a:t>
                      </a:r>
                      <a:r>
                        <a:rPr kumimoji="0" lang="en-US" altLang="zh-CN" sz="2000" b="1" i="0" u="none" strike="noStrike" cap="none" normalizeH="0" baseline="0" smtClean="0">
                          <a:ln>
                            <a:noFill/>
                          </a:ln>
                          <a:solidFill>
                            <a:srgbClr val="000066"/>
                          </a:solidFill>
                          <a:effectLst>
                            <a:outerShdw blurRad="38100" dist="38100" dir="2700000" algn="tl">
                              <a:srgbClr val="000000"/>
                            </a:outerShdw>
                          </a:effectLst>
                          <a:latin typeface="Arial"/>
                          <a:ea typeface="楷体_GB2312" pitchFamily="49" charset="-122"/>
                        </a:rPr>
                        <a:t>’</a:t>
                      </a:r>
                      <a:r>
                        <a:rPr kumimoji="0" lang="zh-CN" altLang="en-US" sz="2000" b="1" i="0" u="none" strike="noStrike" cap="none" normalizeH="0" baseline="0" smtClean="0">
                          <a:ln>
                            <a:noFill/>
                          </a:ln>
                          <a:solidFill>
                            <a:srgbClr val="000066"/>
                          </a:solidFill>
                          <a:effectLst>
                            <a:outerShdw blurRad="38100" dist="38100" dir="2700000" algn="tl">
                              <a:srgbClr val="000000"/>
                            </a:outerShdw>
                          </a:effectLst>
                          <a:latin typeface="楷体_GB2312" pitchFamily="49" charset="-122"/>
                          <a:ea typeface="楷体_GB2312" pitchFamily="49" charset="-122"/>
                        </a:rPr>
                        <a:t>报告基团</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CFFFF"/>
                        </a:gs>
                        <a:gs pos="50000">
                          <a:srgbClr val="CCFFFF">
                            <a:gamma/>
                            <a:shade val="89804"/>
                            <a:invGamma/>
                          </a:srgbClr>
                        </a:gs>
                        <a:gs pos="100000">
                          <a:srgbClr val="CCFFFF"/>
                        </a:gs>
                      </a:gsLst>
                      <a:lin ang="5400000" scaled="1"/>
                    </a:gradFill>
                  </a:tcPr>
                </a:tc>
                <a:extLst>
                  <a:ext uri="{0D108BD9-81ED-4DB2-BD59-A6C34878D82A}">
                    <a16:rowId xmlns:a16="http://schemas.microsoft.com/office/drawing/2014/main" val="10000"/>
                  </a:ext>
                </a:extLst>
              </a:tr>
              <a:tr h="1016000">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2000" b="1" i="0" u="none" strike="noStrike" cap="none" normalizeH="0" baseline="0" smtClean="0">
                          <a:ln>
                            <a:noFill/>
                          </a:ln>
                          <a:solidFill>
                            <a:srgbClr val="0000FF"/>
                          </a:solidFill>
                          <a:effectLst>
                            <a:outerShdw blurRad="38100" dist="38100" dir="2700000" algn="tl">
                              <a:srgbClr val="C0C0C0"/>
                            </a:outerShdw>
                          </a:effectLst>
                          <a:latin typeface="楷体_GB2312" pitchFamily="49" charset="-122"/>
                          <a:ea typeface="楷体_GB2312" pitchFamily="49" charset="-122"/>
                        </a:rPr>
                        <a:t>TAMRA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rgbClr val="0000FF"/>
                          </a:solidFill>
                          <a:effectLst>
                            <a:outerShdw blurRad="38100" dist="38100" dir="2700000" algn="tl">
                              <a:srgbClr val="C0C0C0"/>
                            </a:outerShdw>
                          </a:effectLst>
                          <a:latin typeface="楷体_GB2312" pitchFamily="49" charset="-122"/>
                          <a:ea typeface="楷体_GB2312" pitchFamily="49" charset="-122"/>
                        </a:rPr>
                        <a:t>荧光物质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2000" b="1" i="0" u="none" strike="noStrike" cap="none" normalizeH="0" baseline="0" smtClean="0">
                          <a:ln>
                            <a:noFill/>
                          </a:ln>
                          <a:solidFill>
                            <a:srgbClr val="0000FF"/>
                          </a:solidFill>
                          <a:effectLst>
                            <a:outerShdw blurRad="38100" dist="38100" dir="2700000" algn="tl">
                              <a:srgbClr val="C0C0C0"/>
                            </a:outerShdw>
                          </a:effectLst>
                          <a:latin typeface="楷体_GB2312" pitchFamily="49" charset="-122"/>
                          <a:ea typeface="楷体_GB2312" pitchFamily="49" charset="-122"/>
                        </a:rPr>
                        <a:t>FAM, HEX, TET, JOE</a:t>
                      </a:r>
                      <a:r>
                        <a:rPr kumimoji="0" lang="zh-CN" altLang="en-US" sz="2000" b="1" i="0" u="none" strike="noStrike" cap="none" normalizeH="0" baseline="0" smtClean="0">
                          <a:ln>
                            <a:noFill/>
                          </a:ln>
                          <a:solidFill>
                            <a:srgbClr val="0000FF"/>
                          </a:solidFill>
                          <a:effectLst>
                            <a:outerShdw blurRad="38100" dist="38100" dir="2700000" algn="tl">
                              <a:srgbClr val="C0C0C0"/>
                            </a:outerShdw>
                          </a:effectLst>
                          <a:latin typeface="楷体_GB2312" pitchFamily="49" charset="-122"/>
                          <a:ea typeface="楷体_GB2312" pitchFamily="49" charset="-122"/>
                        </a:rPr>
                        <a:t>等</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1400">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2000" b="1" i="0" u="none" strike="noStrike" cap="none" normalizeH="0" baseline="0" smtClean="0">
                          <a:ln>
                            <a:noFill/>
                          </a:ln>
                          <a:solidFill>
                            <a:srgbClr val="0000FF"/>
                          </a:solidFill>
                          <a:effectLst>
                            <a:outerShdw blurRad="38100" dist="38100" dir="2700000" algn="tl">
                              <a:srgbClr val="C0C0C0"/>
                            </a:outerShdw>
                          </a:effectLst>
                          <a:latin typeface="楷体_GB2312" pitchFamily="49" charset="-122"/>
                          <a:ea typeface="楷体_GB2312" pitchFamily="49" charset="-122"/>
                        </a:rPr>
                        <a:t>Eclipse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rgbClr val="0000FF"/>
                          </a:solidFill>
                          <a:effectLst>
                            <a:outerShdw blurRad="38100" dist="38100" dir="2700000" algn="tl">
                              <a:srgbClr val="C0C0C0"/>
                            </a:outerShdw>
                          </a:effectLst>
                          <a:latin typeface="楷体_GB2312" pitchFamily="49" charset="-122"/>
                          <a:ea typeface="楷体_GB2312" pitchFamily="49" charset="-122"/>
                        </a:rPr>
                        <a:t>非荧光物质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2000" b="1" i="0" u="none" strike="noStrike" cap="none" normalizeH="0" baseline="0" smtClean="0">
                          <a:ln>
                            <a:noFill/>
                          </a:ln>
                          <a:solidFill>
                            <a:srgbClr val="0000FF"/>
                          </a:solidFill>
                          <a:effectLst>
                            <a:outerShdw blurRad="38100" dist="38100" dir="2700000" algn="tl">
                              <a:srgbClr val="C0C0C0"/>
                            </a:outerShdw>
                          </a:effectLst>
                          <a:latin typeface="楷体_GB2312" pitchFamily="49" charset="-122"/>
                          <a:ea typeface="楷体_GB2312" pitchFamily="49" charset="-122"/>
                        </a:rPr>
                        <a:t>FAM, HEX, TET, </a:t>
                      </a: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2000" b="1" i="0" u="none" strike="noStrike" cap="none" normalizeH="0" baseline="0" smtClean="0">
                          <a:ln>
                            <a:noFill/>
                          </a:ln>
                          <a:solidFill>
                            <a:srgbClr val="0000FF"/>
                          </a:solidFill>
                          <a:effectLst>
                            <a:outerShdw blurRad="38100" dist="38100" dir="2700000" algn="tl">
                              <a:srgbClr val="C0C0C0"/>
                            </a:outerShdw>
                          </a:effectLst>
                          <a:latin typeface="楷体_GB2312" pitchFamily="49" charset="-122"/>
                          <a:ea typeface="楷体_GB2312" pitchFamily="49" charset="-122"/>
                        </a:rPr>
                        <a:t>JOE, TAMRA, ROX</a:t>
                      </a:r>
                      <a:r>
                        <a:rPr kumimoji="0" lang="zh-CN" altLang="en-US" sz="2000" b="1" i="0" u="none" strike="noStrike" cap="none" normalizeH="0" baseline="0" smtClean="0">
                          <a:ln>
                            <a:noFill/>
                          </a:ln>
                          <a:solidFill>
                            <a:srgbClr val="0000FF"/>
                          </a:solidFill>
                          <a:effectLst>
                            <a:outerShdw blurRad="38100" dist="38100" dir="2700000" algn="tl">
                              <a:srgbClr val="C0C0C0"/>
                            </a:outerShdw>
                          </a:effectLst>
                          <a:latin typeface="楷体_GB2312" pitchFamily="49" charset="-122"/>
                          <a:ea typeface="楷体_GB2312" pitchFamily="49" charset="-122"/>
                        </a:rPr>
                        <a:t>等</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2004" name="Text Box 23"/>
          <p:cNvSpPr txBox="1">
            <a:spLocks noChangeArrowheads="1"/>
          </p:cNvSpPr>
          <p:nvPr/>
        </p:nvSpPr>
        <p:spPr bwMode="auto">
          <a:xfrm>
            <a:off x="468313" y="765175"/>
            <a:ext cx="7632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b="1">
                <a:solidFill>
                  <a:srgbClr val="0033CC"/>
                </a:solidFill>
                <a:latin typeface="Times New Roman" panose="02020603050405020304" pitchFamily="18" charset="0"/>
                <a:ea typeface="黑体" panose="02010609060101010101" pitchFamily="49" charset="-122"/>
              </a:rPr>
              <a:t>Taqman</a:t>
            </a:r>
            <a:r>
              <a:rPr kumimoji="1" lang="zh-CN" altLang="en-US" b="1">
                <a:solidFill>
                  <a:srgbClr val="0033CC"/>
                </a:solidFill>
                <a:latin typeface="Times New Roman" panose="02020603050405020304" pitchFamily="18" charset="0"/>
                <a:ea typeface="黑体" panose="02010609060101010101" pitchFamily="49" charset="-122"/>
              </a:rPr>
              <a:t>探针法</a:t>
            </a:r>
            <a:r>
              <a:rPr kumimoji="1" lang="en-US" altLang="zh-CN" b="1">
                <a:solidFill>
                  <a:schemeClr val="folHlink"/>
                </a:solidFill>
                <a:latin typeface="Times New Roman" panose="02020603050405020304" pitchFamily="18" charset="0"/>
                <a:ea typeface="方正舒体" panose="02010601030101010101" pitchFamily="2" charset="-122"/>
              </a:rPr>
              <a:t>——</a:t>
            </a:r>
            <a:r>
              <a:rPr kumimoji="1" lang="zh-CN" altLang="en-US" b="1">
                <a:solidFill>
                  <a:srgbClr val="FF0066"/>
                </a:solidFill>
                <a:latin typeface="Times New Roman" panose="02020603050405020304" pitchFamily="18" charset="0"/>
                <a:ea typeface="方正舒体" panose="02010601030101010101" pitchFamily="2" charset="-122"/>
              </a:rPr>
              <a:t>荧光标记物的选择</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755650" y="3429000"/>
            <a:ext cx="3816350" cy="1320800"/>
          </a:xfrm>
          <a:prstGeom prst="rect">
            <a:avLst/>
          </a:prstGeom>
          <a:noFill/>
          <a:ln w="9525">
            <a:solidFill>
              <a:srgbClr val="00A65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rgbClr val="800080"/>
              </a:buClr>
              <a:buSzTx/>
              <a:buFont typeface="Wingdings" panose="05000000000000000000" pitchFamily="2" charset="2"/>
              <a:buChar char="%"/>
            </a:pPr>
            <a:r>
              <a:rPr kumimoji="1" lang="en-US" altLang="zh-CN" sz="2000" b="1">
                <a:solidFill>
                  <a:srgbClr val="00A651"/>
                </a:solidFill>
                <a:latin typeface="黑体" panose="02010609060101010101" pitchFamily="49" charset="-122"/>
                <a:ea typeface="黑体" panose="02010609060101010101" pitchFamily="49" charset="-122"/>
              </a:rPr>
              <a:t>  </a:t>
            </a:r>
            <a:r>
              <a:rPr kumimoji="1" lang="zh-CN" altLang="en-US" sz="2000" b="1">
                <a:latin typeface="黑体" panose="02010609060101010101" pitchFamily="49" charset="-122"/>
                <a:ea typeface="黑体" panose="02010609060101010101" pitchFamily="49" charset="-122"/>
              </a:rPr>
              <a:t>高度特异性</a:t>
            </a:r>
          </a:p>
          <a:p>
            <a:pPr eaLnBrk="1" hangingPunct="1">
              <a:spcBef>
                <a:spcPct val="50000"/>
              </a:spcBef>
              <a:buClr>
                <a:srgbClr val="800080"/>
              </a:buClr>
              <a:buSzTx/>
              <a:buFont typeface="Wingdings" panose="05000000000000000000" pitchFamily="2" charset="2"/>
              <a:buChar char="%"/>
            </a:pPr>
            <a:r>
              <a:rPr kumimoji="1" lang="zh-CN" altLang="en-US" sz="2000" b="1">
                <a:latin typeface="黑体" panose="02010609060101010101" pitchFamily="49" charset="-122"/>
                <a:ea typeface="黑体" panose="02010609060101010101" pitchFamily="49" charset="-122"/>
              </a:rPr>
              <a:t>  重复性好</a:t>
            </a:r>
          </a:p>
          <a:p>
            <a:pPr eaLnBrk="1" hangingPunct="1">
              <a:spcBef>
                <a:spcPct val="50000"/>
              </a:spcBef>
              <a:buClr>
                <a:srgbClr val="800080"/>
              </a:buClr>
              <a:buSzTx/>
              <a:buFont typeface="Wingdings" panose="05000000000000000000" pitchFamily="2" charset="2"/>
              <a:buChar char="%"/>
            </a:pPr>
            <a:r>
              <a:rPr kumimoji="1" lang="zh-CN" altLang="en-US" sz="2000" b="1">
                <a:latin typeface="黑体" panose="02010609060101010101" pitchFamily="49" charset="-122"/>
                <a:ea typeface="黑体" panose="02010609060101010101" pitchFamily="49" charset="-122"/>
              </a:rPr>
              <a:t>  可进行多重定量</a:t>
            </a:r>
          </a:p>
        </p:txBody>
      </p:sp>
      <p:sp>
        <p:nvSpPr>
          <p:cNvPr id="43011" name="Text Box 4"/>
          <p:cNvSpPr txBox="1">
            <a:spLocks noChangeArrowheads="1"/>
          </p:cNvSpPr>
          <p:nvPr/>
        </p:nvSpPr>
        <p:spPr bwMode="auto">
          <a:xfrm>
            <a:off x="1547813" y="2420938"/>
            <a:ext cx="2125662" cy="528637"/>
          </a:xfrm>
          <a:prstGeom prst="rect">
            <a:avLst/>
          </a:prstGeom>
          <a:noFill/>
          <a:ln w="9525">
            <a:solidFill>
              <a:srgbClr val="00A65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Tx/>
              <a:buSzTx/>
              <a:buFontTx/>
              <a:buNone/>
            </a:pPr>
            <a:r>
              <a:rPr kumimoji="1" lang="zh-CN" altLang="en-US" sz="2800" b="1">
                <a:latin typeface="黑体" panose="02010609060101010101" pitchFamily="49" charset="-122"/>
                <a:ea typeface="黑体" panose="02010609060101010101" pitchFamily="49" charset="-122"/>
              </a:rPr>
              <a:t>优 点</a:t>
            </a:r>
          </a:p>
        </p:txBody>
      </p:sp>
      <p:sp>
        <p:nvSpPr>
          <p:cNvPr id="43012" name="Text Box 5"/>
          <p:cNvSpPr txBox="1">
            <a:spLocks noChangeArrowheads="1"/>
          </p:cNvSpPr>
          <p:nvPr/>
        </p:nvSpPr>
        <p:spPr bwMode="auto">
          <a:xfrm>
            <a:off x="5148263" y="3429000"/>
            <a:ext cx="4362450" cy="1501775"/>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50000"/>
              </a:spcBef>
              <a:buClr>
                <a:srgbClr val="91278F"/>
              </a:buClr>
              <a:buSzTx/>
              <a:buFont typeface="Wingdings" panose="05000000000000000000" pitchFamily="2" charset="2"/>
              <a:buChar char="%"/>
            </a:pPr>
            <a:r>
              <a:rPr kumimoji="1" lang="en-US" altLang="zh-CN" sz="2000" b="1">
                <a:latin typeface="黑体" panose="02010609060101010101" pitchFamily="49" charset="-122"/>
                <a:ea typeface="黑体" panose="02010609060101010101" pitchFamily="49" charset="-122"/>
              </a:rPr>
              <a:t>   </a:t>
            </a:r>
            <a:r>
              <a:rPr kumimoji="1" lang="zh-CN" altLang="en-US" sz="2000" b="1">
                <a:solidFill>
                  <a:srgbClr val="800080"/>
                </a:solidFill>
                <a:latin typeface="黑体" panose="02010609060101010101" pitchFamily="49" charset="-122"/>
                <a:ea typeface="黑体" panose="02010609060101010101" pitchFamily="49" charset="-122"/>
              </a:rPr>
              <a:t>只适合一个特定的目标</a:t>
            </a:r>
          </a:p>
          <a:p>
            <a:pPr eaLnBrk="1" hangingPunct="1">
              <a:lnSpc>
                <a:spcPct val="120000"/>
              </a:lnSpc>
              <a:spcBef>
                <a:spcPct val="50000"/>
              </a:spcBef>
              <a:buClr>
                <a:srgbClr val="91278F"/>
              </a:buClr>
              <a:buSzTx/>
              <a:buFont typeface="Wingdings" panose="05000000000000000000" pitchFamily="2" charset="2"/>
              <a:buChar char="%"/>
            </a:pPr>
            <a:r>
              <a:rPr kumimoji="1" lang="zh-CN" altLang="en-US" sz="2000" b="1">
                <a:solidFill>
                  <a:srgbClr val="800080"/>
                </a:solidFill>
                <a:latin typeface="黑体" panose="02010609060101010101" pitchFamily="49" charset="-122"/>
                <a:ea typeface="黑体" panose="02010609060101010101" pitchFamily="49" charset="-122"/>
              </a:rPr>
              <a:t>   委托公司标记，价格较高</a:t>
            </a:r>
          </a:p>
          <a:p>
            <a:pPr eaLnBrk="1" hangingPunct="1">
              <a:lnSpc>
                <a:spcPct val="120000"/>
              </a:lnSpc>
              <a:spcBef>
                <a:spcPct val="50000"/>
              </a:spcBef>
              <a:buClr>
                <a:srgbClr val="91278F"/>
              </a:buClr>
              <a:buSzTx/>
              <a:buFont typeface="Wingdings" panose="05000000000000000000" pitchFamily="2" charset="2"/>
              <a:buChar char="%"/>
            </a:pPr>
            <a:r>
              <a:rPr kumimoji="1" lang="zh-CN" altLang="en-US" sz="2000" b="1">
                <a:solidFill>
                  <a:srgbClr val="800080"/>
                </a:solidFill>
                <a:latin typeface="黑体" panose="02010609060101010101" pitchFamily="49" charset="-122"/>
                <a:ea typeface="黑体" panose="02010609060101010101" pitchFamily="49" charset="-122"/>
              </a:rPr>
              <a:t>   不易找到本底低的探针</a:t>
            </a:r>
          </a:p>
        </p:txBody>
      </p:sp>
      <p:sp>
        <p:nvSpPr>
          <p:cNvPr id="43013" name="Text Box 6"/>
          <p:cNvSpPr txBox="1">
            <a:spLocks noChangeArrowheads="1"/>
          </p:cNvSpPr>
          <p:nvPr/>
        </p:nvSpPr>
        <p:spPr bwMode="auto">
          <a:xfrm>
            <a:off x="6227763" y="2420938"/>
            <a:ext cx="2127250" cy="528637"/>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Tx/>
              <a:buSzTx/>
              <a:buFontTx/>
              <a:buNone/>
            </a:pPr>
            <a:r>
              <a:rPr kumimoji="1" lang="zh-CN" altLang="en-US" sz="2800" b="1">
                <a:solidFill>
                  <a:srgbClr val="800080"/>
                </a:solidFill>
                <a:latin typeface="黑体" panose="02010609060101010101" pitchFamily="49" charset="-122"/>
                <a:ea typeface="黑体" panose="02010609060101010101" pitchFamily="49" charset="-122"/>
              </a:rPr>
              <a:t>缺 点</a:t>
            </a:r>
          </a:p>
        </p:txBody>
      </p:sp>
      <p:sp>
        <p:nvSpPr>
          <p:cNvPr id="43014" name="Text Box 11"/>
          <p:cNvSpPr txBox="1">
            <a:spLocks noChangeArrowheads="1"/>
          </p:cNvSpPr>
          <p:nvPr/>
        </p:nvSpPr>
        <p:spPr bwMode="auto">
          <a:xfrm>
            <a:off x="468313" y="765175"/>
            <a:ext cx="7632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b="1">
                <a:solidFill>
                  <a:srgbClr val="0033CC"/>
                </a:solidFill>
                <a:latin typeface="Times New Roman" panose="02020603050405020304" pitchFamily="18" charset="0"/>
                <a:ea typeface="黑体" panose="02010609060101010101" pitchFamily="49" charset="-122"/>
              </a:rPr>
              <a:t>Taqman</a:t>
            </a:r>
            <a:r>
              <a:rPr kumimoji="1" lang="zh-CN" altLang="en-US" b="1">
                <a:solidFill>
                  <a:srgbClr val="0033CC"/>
                </a:solidFill>
                <a:latin typeface="Times New Roman" panose="02020603050405020304" pitchFamily="18" charset="0"/>
                <a:ea typeface="黑体" panose="02010609060101010101" pitchFamily="49" charset="-122"/>
              </a:rPr>
              <a:t>探针法</a:t>
            </a:r>
            <a:r>
              <a:rPr kumimoji="1" lang="en-US" altLang="zh-CN" b="1">
                <a:solidFill>
                  <a:schemeClr val="folHlink"/>
                </a:solidFill>
                <a:latin typeface="Times New Roman" panose="02020603050405020304" pitchFamily="18" charset="0"/>
                <a:ea typeface="方正舒体" panose="02010601030101010101" pitchFamily="2" charset="-122"/>
              </a:rPr>
              <a:t>——</a:t>
            </a:r>
            <a:r>
              <a:rPr kumimoji="1" lang="zh-CN" altLang="en-US" b="1">
                <a:solidFill>
                  <a:srgbClr val="FF0066"/>
                </a:solidFill>
                <a:latin typeface="Times New Roman" panose="02020603050405020304" pitchFamily="18" charset="0"/>
                <a:ea typeface="方正舒体" panose="02010601030101010101" pitchFamily="2" charset="-122"/>
              </a:rPr>
              <a:t>优缺点</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39750" y="692150"/>
            <a:ext cx="472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b="1">
                <a:solidFill>
                  <a:srgbClr val="3333FF"/>
                </a:solidFill>
                <a:ea typeface="黑体" panose="02010609060101010101" pitchFamily="49" charset="-122"/>
              </a:rPr>
              <a:t>不同定量方法的比较</a:t>
            </a:r>
            <a:endParaRPr kumimoji="1" lang="zh-CN" altLang="en-US" b="1">
              <a:solidFill>
                <a:schemeClr val="folHlink"/>
              </a:solidFill>
              <a:latin typeface="Times New Roman" panose="02020603050405020304" pitchFamily="18" charset="0"/>
              <a:ea typeface="黑体" panose="02010609060101010101" pitchFamily="49" charset="-122"/>
            </a:endParaRPr>
          </a:p>
        </p:txBody>
      </p:sp>
      <p:graphicFrame>
        <p:nvGraphicFramePr>
          <p:cNvPr id="399399" name="Group 39"/>
          <p:cNvGraphicFramePr>
            <a:graphicFrameLocks noGrp="1"/>
          </p:cNvGraphicFramePr>
          <p:nvPr/>
        </p:nvGraphicFramePr>
        <p:xfrm>
          <a:off x="682625" y="1844675"/>
          <a:ext cx="8348663" cy="3451225"/>
        </p:xfrm>
        <a:graphic>
          <a:graphicData uri="http://schemas.openxmlformats.org/drawingml/2006/table">
            <a:tbl>
              <a:tblPr/>
              <a:tblGrid>
                <a:gridCol w="1812925">
                  <a:extLst>
                    <a:ext uri="{9D8B030D-6E8A-4147-A177-3AD203B41FA5}">
                      <a16:colId xmlns:a16="http://schemas.microsoft.com/office/drawing/2014/main" val="20000"/>
                    </a:ext>
                  </a:extLst>
                </a:gridCol>
                <a:gridCol w="1357313">
                  <a:extLst>
                    <a:ext uri="{9D8B030D-6E8A-4147-A177-3AD203B41FA5}">
                      <a16:colId xmlns:a16="http://schemas.microsoft.com/office/drawing/2014/main" val="20001"/>
                    </a:ext>
                  </a:extLst>
                </a:gridCol>
                <a:gridCol w="2217737">
                  <a:extLst>
                    <a:ext uri="{9D8B030D-6E8A-4147-A177-3AD203B41FA5}">
                      <a16:colId xmlns:a16="http://schemas.microsoft.com/office/drawing/2014/main" val="20002"/>
                    </a:ext>
                  </a:extLst>
                </a:gridCol>
                <a:gridCol w="2960688">
                  <a:extLst>
                    <a:ext uri="{9D8B030D-6E8A-4147-A177-3AD203B41FA5}">
                      <a16:colId xmlns:a16="http://schemas.microsoft.com/office/drawing/2014/main" val="20003"/>
                    </a:ext>
                  </a:extLst>
                </a:gridCol>
              </a:tblGrid>
              <a:tr h="398458">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chemeClr val="bg1"/>
                          </a:solidFill>
                          <a:effectLst/>
                          <a:latin typeface="华文新魏" pitchFamily="2" charset="-122"/>
                          <a:ea typeface="华文新魏" pitchFamily="2" charset="-122"/>
                        </a:rPr>
                        <a:t>方法</a:t>
                      </a:r>
                    </a:p>
                  </a:txBody>
                  <a:tcPr marL="90000" marR="90000" marT="46807" marB="46807"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chemeClr val="bg1"/>
                          </a:solidFill>
                          <a:effectLst/>
                          <a:latin typeface="华文新魏" pitchFamily="2" charset="-122"/>
                          <a:ea typeface="华文新魏" pitchFamily="2" charset="-122"/>
                        </a:rPr>
                        <a:t>优点</a:t>
                      </a:r>
                    </a:p>
                  </a:txBody>
                  <a:tcPr marL="90000" marR="90000" marT="46807" marB="46807"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chemeClr val="bg1"/>
                          </a:solidFill>
                          <a:effectLst/>
                          <a:latin typeface="华文新魏" pitchFamily="2" charset="-122"/>
                          <a:ea typeface="华文新魏" pitchFamily="2" charset="-122"/>
                        </a:rPr>
                        <a:t>缺点</a:t>
                      </a:r>
                    </a:p>
                  </a:txBody>
                  <a:tcPr marL="90000" marR="90000" marT="46807" marB="46807"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chemeClr val="bg1"/>
                          </a:solidFill>
                          <a:effectLst/>
                          <a:latin typeface="华文新魏" pitchFamily="2" charset="-122"/>
                          <a:ea typeface="华文新魏" pitchFamily="2" charset="-122"/>
                        </a:rPr>
                        <a:t>适用范围</a:t>
                      </a:r>
                    </a:p>
                  </a:txBody>
                  <a:tcPr marL="90000" marR="90000" marT="46807" marB="46807"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0"/>
                  </a:ext>
                </a:extLst>
              </a:tr>
              <a:tr h="1556868">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endParaRPr kumimoji="0" lang="en-US" altLang="zh-CN" sz="2000" b="1" i="0" u="none" strike="noStrike" cap="none" normalizeH="0" baseline="0" smtClean="0">
                        <a:ln>
                          <a:noFill/>
                        </a:ln>
                        <a:solidFill>
                          <a:schemeClr val="tx1"/>
                        </a:solidFill>
                        <a:effectLst/>
                        <a:latin typeface="华文新魏" pitchFamily="2" charset="-122"/>
                        <a:ea typeface="华文新魏" pitchFamily="2" charset="-122"/>
                      </a:endParaRP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华文新魏" pitchFamily="2" charset="-122"/>
                          <a:ea typeface="华文新魏" pitchFamily="2" charset="-122"/>
                        </a:rPr>
                        <a:t>SYBR Green I </a:t>
                      </a:r>
                      <a:r>
                        <a:rPr kumimoji="0" lang="zh-CN" altLang="en-US" sz="2000" b="1" i="0" u="none" strike="noStrike" cap="none" normalizeH="0" baseline="0" smtClean="0">
                          <a:ln>
                            <a:noFill/>
                          </a:ln>
                          <a:solidFill>
                            <a:schemeClr val="tx1"/>
                          </a:solidFill>
                          <a:effectLst/>
                          <a:latin typeface="华文新魏" pitchFamily="2" charset="-122"/>
                          <a:ea typeface="华文新魏" pitchFamily="2" charset="-122"/>
                        </a:rPr>
                        <a:t>方法</a:t>
                      </a:r>
                    </a:p>
                  </a:txBody>
                  <a:tcPr marL="90000" marR="90000" marT="46807" marB="46807"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华文新魏" pitchFamily="2" charset="-122"/>
                          <a:ea typeface="华文新魏" pitchFamily="2" charset="-122"/>
                        </a:rPr>
                        <a:t>适用性广</a:t>
                      </a: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华文新魏" pitchFamily="2" charset="-122"/>
                          <a:ea typeface="华文新魏" pitchFamily="2" charset="-122"/>
                        </a:rPr>
                        <a:t>灵敏</a:t>
                      </a: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华文新魏" pitchFamily="2" charset="-122"/>
                          <a:ea typeface="华文新魏" pitchFamily="2" charset="-122"/>
                        </a:rPr>
                        <a:t>方便</a:t>
                      </a: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华文新魏" pitchFamily="2" charset="-122"/>
                          <a:ea typeface="华文新魏" pitchFamily="2" charset="-122"/>
                        </a:rPr>
                        <a:t>便宜</a:t>
                      </a:r>
                    </a:p>
                  </a:txBody>
                  <a:tcPr marL="90000" marR="90000" marT="46807" marB="46807"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endParaRPr kumimoji="0" lang="en-US" altLang="zh-CN" sz="2000" b="1" i="0" u="none" strike="noStrike" cap="none" normalizeH="0" baseline="0" smtClean="0">
                        <a:ln>
                          <a:noFill/>
                        </a:ln>
                        <a:solidFill>
                          <a:schemeClr val="tx1"/>
                        </a:solidFill>
                        <a:effectLst/>
                        <a:latin typeface="华文新魏" pitchFamily="2" charset="-122"/>
                        <a:ea typeface="华文新魏" pitchFamily="2" charset="-122"/>
                      </a:endParaRP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华文新魏" pitchFamily="2" charset="-122"/>
                          <a:ea typeface="华文新魏" pitchFamily="2" charset="-122"/>
                        </a:rPr>
                        <a:t>引物要求高</a:t>
                      </a: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华文新魏" pitchFamily="2" charset="-122"/>
                          <a:ea typeface="华文新魏" pitchFamily="2" charset="-122"/>
                        </a:rPr>
                        <a:t>易出现非特异性带</a:t>
                      </a: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华文新魏" pitchFamily="2" charset="-122"/>
                          <a:ea typeface="华文新魏" pitchFamily="2" charset="-122"/>
                        </a:rPr>
                        <a:t>不能进行多重定量</a:t>
                      </a:r>
                    </a:p>
                  </a:txBody>
                  <a:tcPr marL="90000" marR="90000" marT="46807" marB="46807"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华文新魏" pitchFamily="2" charset="-122"/>
                          <a:ea typeface="华文新魏" pitchFamily="2" charset="-122"/>
                        </a:rPr>
                        <a:t>适合科研中对各种目的基因定量分析，基因表达量的研究，转基因重组动植物的研究</a:t>
                      </a:r>
                    </a:p>
                  </a:txBody>
                  <a:tcPr marL="90000" marR="90000" marT="46807" marB="46807"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95899">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endParaRPr kumimoji="0" lang="en-US" altLang="zh-CN" sz="2000" b="1" i="0" u="none" strike="noStrike" cap="none" normalizeH="0" baseline="0" smtClean="0">
                        <a:ln>
                          <a:noFill/>
                        </a:ln>
                        <a:solidFill>
                          <a:schemeClr val="tx1"/>
                        </a:solidFill>
                        <a:effectLst/>
                        <a:latin typeface="华文新魏" pitchFamily="2" charset="-122"/>
                        <a:ea typeface="华文新魏" pitchFamily="2" charset="-122"/>
                      </a:endParaRP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华文新魏" pitchFamily="2" charset="-122"/>
                          <a:ea typeface="华文新魏" pitchFamily="2" charset="-122"/>
                        </a:rPr>
                        <a:t>TaqMan </a:t>
                      </a:r>
                      <a:r>
                        <a:rPr kumimoji="0" lang="zh-CN" altLang="en-US" sz="2000" b="1" i="0" u="none" strike="noStrike" cap="none" normalizeH="0" baseline="0" smtClean="0">
                          <a:ln>
                            <a:noFill/>
                          </a:ln>
                          <a:solidFill>
                            <a:schemeClr val="tx1"/>
                          </a:solidFill>
                          <a:effectLst/>
                          <a:latin typeface="华文新魏" pitchFamily="2" charset="-122"/>
                          <a:ea typeface="华文新魏" pitchFamily="2" charset="-122"/>
                        </a:rPr>
                        <a:t>方法</a:t>
                      </a:r>
                    </a:p>
                  </a:txBody>
                  <a:tcPr marL="90000" marR="90000" marT="46807" marB="46807"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华文新魏" pitchFamily="2" charset="-122"/>
                          <a:ea typeface="华文新魏" pitchFamily="2" charset="-122"/>
                        </a:rPr>
                        <a:t>特异性高</a:t>
                      </a:r>
                    </a:p>
                    <a:p>
                      <a:pPr marL="0" marR="0" lvl="0" indent="0" algn="ctr" defTabSz="914400" rtl="0" eaLnBrk="1" fontAlgn="base" latinLnBrk="0" hangingPunct="1">
                        <a:lnSpc>
                          <a:spcPct val="14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华文新魏" pitchFamily="2" charset="-122"/>
                          <a:ea typeface="华文新魏" pitchFamily="2" charset="-122"/>
                        </a:rPr>
                        <a:t>重复性好</a:t>
                      </a:r>
                    </a:p>
                    <a:p>
                      <a:pPr marL="0" marR="0" lvl="0" indent="0" algn="ctr" defTabSz="914400" rtl="0" eaLnBrk="1" fontAlgn="base" latinLnBrk="0" hangingPunct="1">
                        <a:lnSpc>
                          <a:spcPct val="14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华文新魏" pitchFamily="2" charset="-122"/>
                          <a:ea typeface="华文新魏" pitchFamily="2" charset="-122"/>
                        </a:rPr>
                        <a:t>多重定量</a:t>
                      </a:r>
                    </a:p>
                  </a:txBody>
                  <a:tcPr marL="90000" marR="90000" marT="46807" marB="46807"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华文新魏" pitchFamily="2" charset="-122"/>
                          <a:ea typeface="华文新魏" pitchFamily="2" charset="-122"/>
                        </a:rPr>
                        <a:t>价格高</a:t>
                      </a:r>
                    </a:p>
                    <a:p>
                      <a:pPr marL="0" marR="0" lvl="0" indent="0" algn="ctr" defTabSz="914400" rtl="0" eaLnBrk="1" fontAlgn="base" latinLnBrk="0" hangingPunct="1">
                        <a:lnSpc>
                          <a:spcPct val="15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华文新魏" pitchFamily="2" charset="-122"/>
                          <a:ea typeface="华文新魏" pitchFamily="2" charset="-122"/>
                        </a:rPr>
                        <a:t>只适合特定目标</a:t>
                      </a:r>
                    </a:p>
                  </a:txBody>
                  <a:tcPr marL="90000" marR="90000" marT="46807" marB="46807"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华文新魏" pitchFamily="2" charset="-122"/>
                          <a:ea typeface="华文新魏" pitchFamily="2" charset="-122"/>
                        </a:rPr>
                        <a:t>病原体检测，疾病耐药基因研究</a:t>
                      </a:r>
                      <a:r>
                        <a:rPr kumimoji="0" lang="en-US" altLang="zh-CN" sz="2000" b="1" i="0" u="none" strike="noStrike" cap="none" normalizeH="0" baseline="0" smtClean="0">
                          <a:ln>
                            <a:noFill/>
                          </a:ln>
                          <a:solidFill>
                            <a:schemeClr val="tx1"/>
                          </a:solidFill>
                          <a:effectLst/>
                          <a:latin typeface="华文新魏" pitchFamily="2" charset="-122"/>
                          <a:ea typeface="华文新魏" pitchFamily="2" charset="-122"/>
                        </a:rPr>
                        <a:t>,</a:t>
                      </a:r>
                      <a:r>
                        <a:rPr kumimoji="0" lang="zh-CN" altLang="en-US" sz="2000" b="1" i="0" u="none" strike="noStrike" cap="none" normalizeH="0" baseline="0" smtClean="0">
                          <a:ln>
                            <a:noFill/>
                          </a:ln>
                          <a:solidFill>
                            <a:srgbClr val="000000"/>
                          </a:solidFill>
                          <a:effectLst/>
                          <a:latin typeface="华文新魏" pitchFamily="2" charset="-122"/>
                          <a:ea typeface="华文新魏" pitchFamily="2" charset="-122"/>
                        </a:rPr>
                        <a:t>药物疗效考核</a:t>
                      </a:r>
                      <a:endParaRPr kumimoji="0" lang="zh-CN" altLang="en-US" sz="2000" b="1" i="0" u="none" strike="noStrike" cap="none" normalizeH="0" baseline="0" smtClean="0">
                        <a:ln>
                          <a:noFill/>
                        </a:ln>
                        <a:solidFill>
                          <a:schemeClr val="tx1"/>
                        </a:solidFill>
                        <a:effectLst/>
                        <a:latin typeface="华文新魏" pitchFamily="2" charset="-122"/>
                        <a:ea typeface="华文新魏" pitchFamily="2" charset="-122"/>
                      </a:endParaRP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华文新魏" pitchFamily="2" charset="-122"/>
                          <a:ea typeface="华文新魏" pitchFamily="2" charset="-122"/>
                        </a:rPr>
                        <a:t>遗传疾病的诊断</a:t>
                      </a:r>
                    </a:p>
                  </a:txBody>
                  <a:tcPr marL="90000" marR="90000" marT="46807" marB="46807"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01675" y="790575"/>
            <a:ext cx="53451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b="1">
                <a:solidFill>
                  <a:srgbClr val="800080"/>
                </a:solidFill>
                <a:latin typeface="Times New Roman" panose="02020603050405020304" pitchFamily="18" charset="0"/>
                <a:ea typeface="黑体" panose="02010609060101010101" pitchFamily="49" charset="-122"/>
              </a:rPr>
              <a:t>内容概要</a:t>
            </a:r>
          </a:p>
        </p:txBody>
      </p:sp>
      <p:sp>
        <p:nvSpPr>
          <p:cNvPr id="590851" name="Text Box 3"/>
          <p:cNvSpPr txBox="1">
            <a:spLocks noChangeArrowheads="1"/>
          </p:cNvSpPr>
          <p:nvPr/>
        </p:nvSpPr>
        <p:spPr bwMode="auto">
          <a:xfrm>
            <a:off x="1189038" y="1700213"/>
            <a:ext cx="661193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Clr>
                <a:srgbClr val="8500A0"/>
              </a:buClr>
              <a:buSzPct val="80000"/>
              <a:buFont typeface="Wingdings" panose="05000000000000000000" pitchFamily="2" charset="2"/>
              <a:buChar char="1"/>
            </a:pPr>
            <a:r>
              <a:rPr kumimoji="1" lang="en-US" altLang="zh-CN" sz="2800" b="1">
                <a:latin typeface="Times New Roman" panose="02020603050405020304" pitchFamily="18" charset="0"/>
                <a:ea typeface="黑体" panose="02010609060101010101" pitchFamily="49" charset="-122"/>
              </a:rPr>
              <a:t> </a:t>
            </a:r>
            <a:r>
              <a:rPr kumimoji="1" lang="zh-CN" altLang="en-US" sz="2800" b="1">
                <a:latin typeface="Times New Roman" panose="02020603050405020304" pitchFamily="18" charset="0"/>
                <a:ea typeface="黑体" panose="02010609060101010101" pitchFamily="49" charset="-122"/>
              </a:rPr>
              <a:t>荧光定量</a:t>
            </a:r>
            <a:r>
              <a:rPr kumimoji="1" lang="en-US" altLang="zh-CN" sz="2800" b="1">
                <a:latin typeface="Times New Roman" panose="02020603050405020304" pitchFamily="18" charset="0"/>
                <a:ea typeface="黑体" panose="02010609060101010101" pitchFamily="49" charset="-122"/>
              </a:rPr>
              <a:t>PCR</a:t>
            </a:r>
            <a:r>
              <a:rPr kumimoji="1" lang="zh-CN" altLang="en-US" sz="2800" b="1">
                <a:latin typeface="Times New Roman" panose="02020603050405020304" pitchFamily="18" charset="0"/>
                <a:ea typeface="黑体" panose="02010609060101010101" pitchFamily="49" charset="-122"/>
              </a:rPr>
              <a:t>原理</a:t>
            </a:r>
          </a:p>
          <a:p>
            <a:pPr eaLnBrk="1" hangingPunct="1">
              <a:lnSpc>
                <a:spcPct val="150000"/>
              </a:lnSpc>
              <a:spcBef>
                <a:spcPct val="50000"/>
              </a:spcBef>
              <a:buClr>
                <a:srgbClr val="8500A0"/>
              </a:buClr>
              <a:buSzPct val="80000"/>
              <a:buFont typeface="Wingdings" panose="05000000000000000000" pitchFamily="2" charset="2"/>
              <a:buChar char="1"/>
            </a:pPr>
            <a:r>
              <a:rPr kumimoji="1" lang="zh-CN" altLang="en-US" sz="2800" b="1">
                <a:latin typeface="Times New Roman" panose="02020603050405020304" pitchFamily="18" charset="0"/>
                <a:ea typeface="黑体" panose="02010609060101010101" pitchFamily="49" charset="-122"/>
              </a:rPr>
              <a:t> 荧光定量</a:t>
            </a:r>
            <a:r>
              <a:rPr kumimoji="1" lang="en-US" altLang="zh-CN" sz="2800" b="1">
                <a:latin typeface="Times New Roman" panose="02020603050405020304" pitchFamily="18" charset="0"/>
                <a:ea typeface="黑体" panose="02010609060101010101" pitchFamily="49" charset="-122"/>
              </a:rPr>
              <a:t>PCR</a:t>
            </a:r>
            <a:r>
              <a:rPr kumimoji="1" lang="zh-CN" altLang="en-US" sz="2800" b="1">
                <a:latin typeface="Times New Roman" panose="02020603050405020304" pitchFamily="18" charset="0"/>
                <a:ea typeface="黑体" panose="02010609060101010101" pitchFamily="49" charset="-122"/>
              </a:rPr>
              <a:t>的标记方法</a:t>
            </a:r>
          </a:p>
          <a:p>
            <a:pPr eaLnBrk="1" hangingPunct="1">
              <a:lnSpc>
                <a:spcPct val="150000"/>
              </a:lnSpc>
              <a:spcBef>
                <a:spcPct val="50000"/>
              </a:spcBef>
              <a:buClr>
                <a:srgbClr val="8500A0"/>
              </a:buClr>
              <a:buSzPct val="80000"/>
              <a:buFont typeface="Wingdings" panose="05000000000000000000" pitchFamily="2" charset="2"/>
              <a:buChar char="1"/>
            </a:pPr>
            <a:r>
              <a:rPr kumimoji="1" lang="zh-CN" altLang="en-US" sz="2800" b="1">
                <a:latin typeface="Times New Roman" panose="02020603050405020304" pitchFamily="18" charset="0"/>
                <a:ea typeface="黑体" panose="02010609060101010101" pitchFamily="49" charset="-122"/>
              </a:rPr>
              <a:t> 荧光定量</a:t>
            </a:r>
            <a:r>
              <a:rPr kumimoji="1" lang="en-US" altLang="zh-CN" sz="2800" b="1">
                <a:latin typeface="Times New Roman" panose="02020603050405020304" pitchFamily="18" charset="0"/>
                <a:ea typeface="黑体" panose="02010609060101010101" pitchFamily="49" charset="-122"/>
              </a:rPr>
              <a:t>PCR</a:t>
            </a:r>
            <a:r>
              <a:rPr kumimoji="1" lang="zh-CN" altLang="en-US" sz="2800" b="1">
                <a:latin typeface="Times New Roman" panose="02020603050405020304" pitchFamily="18" charset="0"/>
                <a:ea typeface="黑体" panose="02010609060101010101" pitchFamily="49" charset="-122"/>
              </a:rPr>
              <a:t>的解析方法</a:t>
            </a:r>
          </a:p>
          <a:p>
            <a:pPr eaLnBrk="1" hangingPunct="1">
              <a:lnSpc>
                <a:spcPct val="150000"/>
              </a:lnSpc>
              <a:spcBef>
                <a:spcPct val="50000"/>
              </a:spcBef>
              <a:buClr>
                <a:srgbClr val="8500A0"/>
              </a:buClr>
              <a:buSzPct val="80000"/>
              <a:buFont typeface="Wingdings" panose="05000000000000000000" pitchFamily="2" charset="2"/>
              <a:buChar char="1"/>
            </a:pPr>
            <a:r>
              <a:rPr kumimoji="1" lang="zh-CN" altLang="en-US" sz="2800" b="1"/>
              <a:t> </a:t>
            </a:r>
            <a:r>
              <a:rPr kumimoji="1" lang="en-US" altLang="zh-CN" sz="2800" b="1"/>
              <a:t>SYBR</a:t>
            </a:r>
            <a:r>
              <a:rPr kumimoji="1" lang="zh-CN" altLang="en-US" sz="2800" b="1"/>
              <a:t>法实验流程及注意事项</a:t>
            </a:r>
          </a:p>
        </p:txBody>
      </p:sp>
      <p:sp>
        <p:nvSpPr>
          <p:cNvPr id="46084" name="Line 4"/>
          <p:cNvSpPr>
            <a:spLocks noChangeShapeType="1"/>
          </p:cNvSpPr>
          <p:nvPr/>
        </p:nvSpPr>
        <p:spPr bwMode="auto">
          <a:xfrm>
            <a:off x="1198563" y="3429000"/>
            <a:ext cx="66024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085" name="Line 5"/>
          <p:cNvSpPr>
            <a:spLocks noChangeShapeType="1"/>
          </p:cNvSpPr>
          <p:nvPr/>
        </p:nvSpPr>
        <p:spPr bwMode="auto">
          <a:xfrm>
            <a:off x="1203325" y="2636838"/>
            <a:ext cx="659765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086" name="Line 6"/>
          <p:cNvSpPr>
            <a:spLocks noChangeShapeType="1"/>
          </p:cNvSpPr>
          <p:nvPr/>
        </p:nvSpPr>
        <p:spPr bwMode="auto">
          <a:xfrm>
            <a:off x="1187450" y="4292600"/>
            <a:ext cx="66024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087" name="Line 7"/>
          <p:cNvSpPr>
            <a:spLocks noChangeShapeType="1"/>
          </p:cNvSpPr>
          <p:nvPr/>
        </p:nvSpPr>
        <p:spPr bwMode="auto">
          <a:xfrm>
            <a:off x="1176338" y="5156200"/>
            <a:ext cx="66024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590851">
                                            <p:txEl>
                                              <p:pRg st="2" end="2"/>
                                            </p:txEl>
                                          </p:spTgt>
                                        </p:tgtEl>
                                        <p:attrNameLst>
                                          <p:attrName>style.color</p:attrName>
                                        </p:attrNameLst>
                                      </p:cBhvr>
                                      <p:to>
                                        <a:srgbClr val="D6009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2097088" y="2559050"/>
            <a:ext cx="41973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Blip>
                <a:blip r:embed="rId2"/>
              </a:buBlip>
            </a:pPr>
            <a:r>
              <a:rPr lang="zh-CN" altLang="en-US" sz="3600" b="1">
                <a:ea typeface="隶书" panose="02010509060101010101" pitchFamily="49" charset="-122"/>
              </a:rPr>
              <a:t>绝对定量解析方法</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7"/>
          <p:cNvGrpSpPr>
            <a:grpSpLocks/>
          </p:cNvGrpSpPr>
          <p:nvPr/>
        </p:nvGrpSpPr>
        <p:grpSpPr bwMode="auto">
          <a:xfrm>
            <a:off x="1836738" y="3429000"/>
            <a:ext cx="6480175" cy="2989263"/>
            <a:chOff x="1066" y="2160"/>
            <a:chExt cx="4082" cy="1883"/>
          </a:xfrm>
        </p:grpSpPr>
        <p:sp>
          <p:nvSpPr>
            <p:cNvPr id="49157" name="Freeform 2"/>
            <p:cNvSpPr>
              <a:spLocks/>
            </p:cNvSpPr>
            <p:nvPr/>
          </p:nvSpPr>
          <p:spPr bwMode="auto">
            <a:xfrm>
              <a:off x="2378" y="2221"/>
              <a:ext cx="725" cy="746"/>
            </a:xfrm>
            <a:custGeom>
              <a:avLst/>
              <a:gdLst>
                <a:gd name="T0" fmla="*/ 0 w 874"/>
                <a:gd name="T1" fmla="*/ 653 h 797"/>
                <a:gd name="T2" fmla="*/ 39 w 874"/>
                <a:gd name="T3" fmla="*/ 636 h 797"/>
                <a:gd name="T4" fmla="*/ 58 w 874"/>
                <a:gd name="T5" fmla="*/ 619 h 797"/>
                <a:gd name="T6" fmla="*/ 88 w 874"/>
                <a:gd name="T7" fmla="*/ 575 h 797"/>
                <a:gd name="T8" fmla="*/ 100 w 874"/>
                <a:gd name="T9" fmla="*/ 535 h 797"/>
                <a:gd name="T10" fmla="*/ 139 w 874"/>
                <a:gd name="T11" fmla="*/ 400 h 797"/>
                <a:gd name="T12" fmla="*/ 168 w 874"/>
                <a:gd name="T13" fmla="*/ 273 h 797"/>
                <a:gd name="T14" fmla="*/ 210 w 874"/>
                <a:gd name="T15" fmla="*/ 94 h 797"/>
                <a:gd name="T16" fmla="*/ 222 w 874"/>
                <a:gd name="T17" fmla="*/ 67 h 797"/>
                <a:gd name="T18" fmla="*/ 241 w 874"/>
                <a:gd name="T19" fmla="*/ 50 h 797"/>
                <a:gd name="T20" fmla="*/ 259 w 874"/>
                <a:gd name="T21" fmla="*/ 28 h 797"/>
                <a:gd name="T22" fmla="*/ 313 w 874"/>
                <a:gd name="T23" fmla="*/ 15 h 797"/>
                <a:gd name="T24" fmla="*/ 454 w 874"/>
                <a:gd name="T25" fmla="*/ 20 h 797"/>
                <a:gd name="T26" fmla="*/ 478 w 874"/>
                <a:gd name="T27" fmla="*/ 28 h 797"/>
                <a:gd name="T28" fmla="*/ 499 w 874"/>
                <a:gd name="T29" fmla="*/ 23 h 7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4"/>
                <a:gd name="T46" fmla="*/ 0 h 797"/>
                <a:gd name="T47" fmla="*/ 874 w 874"/>
                <a:gd name="T48" fmla="*/ 797 h 7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4" h="797">
                  <a:moveTo>
                    <a:pt x="0" y="797"/>
                  </a:moveTo>
                  <a:cubicBezTo>
                    <a:pt x="19" y="791"/>
                    <a:pt x="49" y="785"/>
                    <a:pt x="69" y="775"/>
                  </a:cubicBezTo>
                  <a:cubicBezTo>
                    <a:pt x="80" y="768"/>
                    <a:pt x="101" y="754"/>
                    <a:pt x="101" y="754"/>
                  </a:cubicBezTo>
                  <a:cubicBezTo>
                    <a:pt x="114" y="734"/>
                    <a:pt x="133" y="713"/>
                    <a:pt x="154" y="701"/>
                  </a:cubicBezTo>
                  <a:cubicBezTo>
                    <a:pt x="160" y="682"/>
                    <a:pt x="165" y="668"/>
                    <a:pt x="176" y="653"/>
                  </a:cubicBezTo>
                  <a:cubicBezTo>
                    <a:pt x="193" y="595"/>
                    <a:pt x="227" y="544"/>
                    <a:pt x="245" y="487"/>
                  </a:cubicBezTo>
                  <a:cubicBezTo>
                    <a:pt x="252" y="434"/>
                    <a:pt x="276" y="384"/>
                    <a:pt x="293" y="333"/>
                  </a:cubicBezTo>
                  <a:cubicBezTo>
                    <a:pt x="302" y="260"/>
                    <a:pt x="327" y="175"/>
                    <a:pt x="368" y="114"/>
                  </a:cubicBezTo>
                  <a:cubicBezTo>
                    <a:pt x="375" y="103"/>
                    <a:pt x="378" y="89"/>
                    <a:pt x="389" y="82"/>
                  </a:cubicBezTo>
                  <a:cubicBezTo>
                    <a:pt x="399" y="75"/>
                    <a:pt x="411" y="70"/>
                    <a:pt x="421" y="61"/>
                  </a:cubicBezTo>
                  <a:cubicBezTo>
                    <a:pt x="431" y="50"/>
                    <a:pt x="439" y="40"/>
                    <a:pt x="453" y="34"/>
                  </a:cubicBezTo>
                  <a:cubicBezTo>
                    <a:pt x="482" y="19"/>
                    <a:pt x="517" y="20"/>
                    <a:pt x="549" y="18"/>
                  </a:cubicBezTo>
                  <a:cubicBezTo>
                    <a:pt x="624" y="0"/>
                    <a:pt x="719" y="20"/>
                    <a:pt x="794" y="23"/>
                  </a:cubicBezTo>
                  <a:cubicBezTo>
                    <a:pt x="796" y="23"/>
                    <a:pt x="833" y="34"/>
                    <a:pt x="837" y="34"/>
                  </a:cubicBezTo>
                  <a:cubicBezTo>
                    <a:pt x="837" y="34"/>
                    <a:pt x="873" y="29"/>
                    <a:pt x="874" y="29"/>
                  </a:cubicBezTo>
                </a:path>
              </a:pathLst>
            </a:custGeom>
            <a:noFill/>
            <a:ln w="34925">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9158" name="Text Box 3"/>
            <p:cNvSpPr txBox="1">
              <a:spLocks noChangeArrowheads="1"/>
            </p:cNvSpPr>
            <p:nvPr/>
          </p:nvSpPr>
          <p:spPr bwMode="auto">
            <a:xfrm>
              <a:off x="1580" y="2345"/>
              <a:ext cx="8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r>
                <a:rPr lang="en-US" altLang="zh-CN" sz="1600" b="1">
                  <a:solidFill>
                    <a:srgbClr val="FF00FF"/>
                  </a:solidFill>
                  <a:latin typeface="Century Gothic" panose="020B0502020202020204" pitchFamily="34" charset="0"/>
                </a:rPr>
                <a:t>Sample</a:t>
              </a:r>
            </a:p>
          </p:txBody>
        </p:sp>
        <p:sp>
          <p:nvSpPr>
            <p:cNvPr id="49159" name="Line 4"/>
            <p:cNvSpPr>
              <a:spLocks noChangeShapeType="1"/>
            </p:cNvSpPr>
            <p:nvPr/>
          </p:nvSpPr>
          <p:spPr bwMode="auto">
            <a:xfrm>
              <a:off x="2081" y="2513"/>
              <a:ext cx="424" cy="205"/>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491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 y="2160"/>
              <a:ext cx="4082" cy="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61" name="Group 8"/>
            <p:cNvGrpSpPr>
              <a:grpSpLocks/>
            </p:cNvGrpSpPr>
            <p:nvPr/>
          </p:nvGrpSpPr>
          <p:grpSpPr bwMode="auto">
            <a:xfrm>
              <a:off x="2718" y="3342"/>
              <a:ext cx="747" cy="701"/>
              <a:chOff x="2200" y="3024"/>
              <a:chExt cx="921" cy="923"/>
            </a:xfrm>
          </p:grpSpPr>
          <p:pic>
            <p:nvPicPr>
              <p:cNvPr id="4917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3024"/>
                <a:ext cx="885"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2" name="Freeform 10"/>
              <p:cNvSpPr>
                <a:spLocks noEditPoints="1"/>
              </p:cNvSpPr>
              <p:nvPr/>
            </p:nvSpPr>
            <p:spPr bwMode="auto">
              <a:xfrm>
                <a:off x="2387" y="3116"/>
                <a:ext cx="199" cy="263"/>
              </a:xfrm>
              <a:custGeom>
                <a:avLst/>
                <a:gdLst>
                  <a:gd name="T0" fmla="*/ 28 w 199"/>
                  <a:gd name="T1" fmla="*/ 0 h 263"/>
                  <a:gd name="T2" fmla="*/ 161 w 199"/>
                  <a:gd name="T3" fmla="*/ 180 h 263"/>
                  <a:gd name="T4" fmla="*/ 132 w 199"/>
                  <a:gd name="T5" fmla="*/ 201 h 263"/>
                  <a:gd name="T6" fmla="*/ 0 w 199"/>
                  <a:gd name="T7" fmla="*/ 21 h 263"/>
                  <a:gd name="T8" fmla="*/ 28 w 199"/>
                  <a:gd name="T9" fmla="*/ 0 h 263"/>
                  <a:gd name="T10" fmla="*/ 180 w 199"/>
                  <a:gd name="T11" fmla="*/ 144 h 263"/>
                  <a:gd name="T12" fmla="*/ 199 w 199"/>
                  <a:gd name="T13" fmla="*/ 263 h 263"/>
                  <a:gd name="T14" fmla="*/ 92 w 199"/>
                  <a:gd name="T15" fmla="*/ 207 h 263"/>
                  <a:gd name="T16" fmla="*/ 180 w 199"/>
                  <a:gd name="T17" fmla="*/ 144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
                  <a:gd name="T28" fmla="*/ 0 h 263"/>
                  <a:gd name="T29" fmla="*/ 199 w 199"/>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 h="263">
                    <a:moveTo>
                      <a:pt x="28" y="0"/>
                    </a:moveTo>
                    <a:lnTo>
                      <a:pt x="161" y="180"/>
                    </a:lnTo>
                    <a:lnTo>
                      <a:pt x="132" y="201"/>
                    </a:lnTo>
                    <a:lnTo>
                      <a:pt x="0" y="21"/>
                    </a:lnTo>
                    <a:lnTo>
                      <a:pt x="28" y="0"/>
                    </a:lnTo>
                    <a:close/>
                    <a:moveTo>
                      <a:pt x="180" y="144"/>
                    </a:moveTo>
                    <a:lnTo>
                      <a:pt x="199" y="263"/>
                    </a:lnTo>
                    <a:lnTo>
                      <a:pt x="92" y="207"/>
                    </a:lnTo>
                    <a:lnTo>
                      <a:pt x="180" y="144"/>
                    </a:lnTo>
                    <a:close/>
                  </a:path>
                </a:pathLst>
              </a:custGeom>
              <a:solidFill>
                <a:srgbClr val="FF00FF"/>
              </a:solidFill>
              <a:ln w="3175">
                <a:solidFill>
                  <a:srgbClr val="FF00FF"/>
                </a:solidFill>
                <a:round/>
                <a:headEnd/>
                <a:tailEnd/>
              </a:ln>
            </p:spPr>
            <p:txBody>
              <a:bodyPr/>
              <a:lstStyle/>
              <a:p>
                <a:endParaRPr lang="zh-CN" altLang="en-US"/>
              </a:p>
            </p:txBody>
          </p:sp>
          <p:sp>
            <p:nvSpPr>
              <p:cNvPr id="49173" name="Freeform 11"/>
              <p:cNvSpPr>
                <a:spLocks noEditPoints="1"/>
              </p:cNvSpPr>
              <p:nvPr/>
            </p:nvSpPr>
            <p:spPr bwMode="auto">
              <a:xfrm>
                <a:off x="2569" y="3444"/>
                <a:ext cx="107" cy="134"/>
              </a:xfrm>
              <a:custGeom>
                <a:avLst/>
                <a:gdLst>
                  <a:gd name="T0" fmla="*/ 71 w 107"/>
                  <a:gd name="T1" fmla="*/ 0 h 134"/>
                  <a:gd name="T2" fmla="*/ 71 w 107"/>
                  <a:gd name="T3" fmla="*/ 81 h 134"/>
                  <a:gd name="T4" fmla="*/ 34 w 107"/>
                  <a:gd name="T5" fmla="*/ 81 h 134"/>
                  <a:gd name="T6" fmla="*/ 34 w 107"/>
                  <a:gd name="T7" fmla="*/ 0 h 134"/>
                  <a:gd name="T8" fmla="*/ 71 w 107"/>
                  <a:gd name="T9" fmla="*/ 0 h 134"/>
                  <a:gd name="T10" fmla="*/ 107 w 107"/>
                  <a:gd name="T11" fmla="*/ 61 h 134"/>
                  <a:gd name="T12" fmla="*/ 54 w 107"/>
                  <a:gd name="T13" fmla="*/ 134 h 134"/>
                  <a:gd name="T14" fmla="*/ 0 w 107"/>
                  <a:gd name="T15" fmla="*/ 61 h 134"/>
                  <a:gd name="T16" fmla="*/ 107 w 107"/>
                  <a:gd name="T17" fmla="*/ 61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134"/>
                  <a:gd name="T29" fmla="*/ 107 w 107"/>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134">
                    <a:moveTo>
                      <a:pt x="71" y="0"/>
                    </a:moveTo>
                    <a:lnTo>
                      <a:pt x="71" y="81"/>
                    </a:lnTo>
                    <a:lnTo>
                      <a:pt x="34" y="81"/>
                    </a:lnTo>
                    <a:lnTo>
                      <a:pt x="34" y="0"/>
                    </a:lnTo>
                    <a:lnTo>
                      <a:pt x="71" y="0"/>
                    </a:lnTo>
                    <a:close/>
                    <a:moveTo>
                      <a:pt x="107" y="61"/>
                    </a:moveTo>
                    <a:lnTo>
                      <a:pt x="54" y="134"/>
                    </a:lnTo>
                    <a:lnTo>
                      <a:pt x="0" y="61"/>
                    </a:lnTo>
                    <a:lnTo>
                      <a:pt x="107" y="61"/>
                    </a:lnTo>
                    <a:close/>
                  </a:path>
                </a:pathLst>
              </a:custGeom>
              <a:solidFill>
                <a:srgbClr val="FF00FF"/>
              </a:solidFill>
              <a:ln w="3175">
                <a:solidFill>
                  <a:srgbClr val="FF00FF"/>
                </a:solidFill>
                <a:round/>
                <a:headEnd/>
                <a:tailEnd/>
              </a:ln>
            </p:spPr>
            <p:txBody>
              <a:bodyPr/>
              <a:lstStyle/>
              <a:p>
                <a:endParaRPr lang="zh-CN" altLang="en-US"/>
              </a:p>
            </p:txBody>
          </p:sp>
          <p:grpSp>
            <p:nvGrpSpPr>
              <p:cNvPr id="49174" name="Group 12"/>
              <p:cNvGrpSpPr>
                <a:grpSpLocks/>
              </p:cNvGrpSpPr>
              <p:nvPr/>
            </p:nvGrpSpPr>
            <p:grpSpPr bwMode="auto">
              <a:xfrm>
                <a:off x="2200" y="3024"/>
                <a:ext cx="921" cy="923"/>
                <a:chOff x="2208" y="3024"/>
                <a:chExt cx="921" cy="923"/>
              </a:xfrm>
            </p:grpSpPr>
            <p:sp>
              <p:nvSpPr>
                <p:cNvPr id="49175" name="Freeform 13"/>
                <p:cNvSpPr>
                  <a:spLocks/>
                </p:cNvSpPr>
                <p:nvPr/>
              </p:nvSpPr>
              <p:spPr bwMode="auto">
                <a:xfrm>
                  <a:off x="2208" y="3024"/>
                  <a:ext cx="921" cy="923"/>
                </a:xfrm>
                <a:custGeom>
                  <a:avLst/>
                  <a:gdLst>
                    <a:gd name="T0" fmla="*/ 415 w 921"/>
                    <a:gd name="T1" fmla="*/ 2 h 923"/>
                    <a:gd name="T2" fmla="*/ 346 w 921"/>
                    <a:gd name="T3" fmla="*/ 13 h 923"/>
                    <a:gd name="T4" fmla="*/ 282 w 921"/>
                    <a:gd name="T5" fmla="*/ 36 h 923"/>
                    <a:gd name="T6" fmla="*/ 221 w 921"/>
                    <a:gd name="T7" fmla="*/ 67 h 923"/>
                    <a:gd name="T8" fmla="*/ 167 w 921"/>
                    <a:gd name="T9" fmla="*/ 105 h 923"/>
                    <a:gd name="T10" fmla="*/ 119 w 921"/>
                    <a:gd name="T11" fmla="*/ 151 h 923"/>
                    <a:gd name="T12" fmla="*/ 79 w 921"/>
                    <a:gd name="T13" fmla="*/ 203 h 923"/>
                    <a:gd name="T14" fmla="*/ 44 w 921"/>
                    <a:gd name="T15" fmla="*/ 261 h 923"/>
                    <a:gd name="T16" fmla="*/ 21 w 921"/>
                    <a:gd name="T17" fmla="*/ 324 h 923"/>
                    <a:gd name="T18" fmla="*/ 6 w 921"/>
                    <a:gd name="T19" fmla="*/ 391 h 923"/>
                    <a:gd name="T20" fmla="*/ 0 w 921"/>
                    <a:gd name="T21" fmla="*/ 460 h 923"/>
                    <a:gd name="T22" fmla="*/ 6 w 921"/>
                    <a:gd name="T23" fmla="*/ 531 h 923"/>
                    <a:gd name="T24" fmla="*/ 21 w 921"/>
                    <a:gd name="T25" fmla="*/ 598 h 923"/>
                    <a:gd name="T26" fmla="*/ 44 w 921"/>
                    <a:gd name="T27" fmla="*/ 660 h 923"/>
                    <a:gd name="T28" fmla="*/ 79 w 921"/>
                    <a:gd name="T29" fmla="*/ 719 h 923"/>
                    <a:gd name="T30" fmla="*/ 119 w 921"/>
                    <a:gd name="T31" fmla="*/ 771 h 923"/>
                    <a:gd name="T32" fmla="*/ 167 w 921"/>
                    <a:gd name="T33" fmla="*/ 817 h 923"/>
                    <a:gd name="T34" fmla="*/ 221 w 921"/>
                    <a:gd name="T35" fmla="*/ 856 h 923"/>
                    <a:gd name="T36" fmla="*/ 282 w 921"/>
                    <a:gd name="T37" fmla="*/ 886 h 923"/>
                    <a:gd name="T38" fmla="*/ 346 w 921"/>
                    <a:gd name="T39" fmla="*/ 908 h 923"/>
                    <a:gd name="T40" fmla="*/ 415 w 921"/>
                    <a:gd name="T41" fmla="*/ 919 h 923"/>
                    <a:gd name="T42" fmla="*/ 486 w 921"/>
                    <a:gd name="T43" fmla="*/ 921 h 923"/>
                    <a:gd name="T44" fmla="*/ 555 w 921"/>
                    <a:gd name="T45" fmla="*/ 913 h 923"/>
                    <a:gd name="T46" fmla="*/ 620 w 921"/>
                    <a:gd name="T47" fmla="*/ 894 h 923"/>
                    <a:gd name="T48" fmla="*/ 682 w 921"/>
                    <a:gd name="T49" fmla="*/ 867 h 923"/>
                    <a:gd name="T50" fmla="*/ 737 w 921"/>
                    <a:gd name="T51" fmla="*/ 831 h 923"/>
                    <a:gd name="T52" fmla="*/ 787 w 921"/>
                    <a:gd name="T53" fmla="*/ 787 h 923"/>
                    <a:gd name="T54" fmla="*/ 831 w 921"/>
                    <a:gd name="T55" fmla="*/ 737 h 923"/>
                    <a:gd name="T56" fmla="*/ 866 w 921"/>
                    <a:gd name="T57" fmla="*/ 681 h 923"/>
                    <a:gd name="T58" fmla="*/ 895 w 921"/>
                    <a:gd name="T59" fmla="*/ 620 h 923"/>
                    <a:gd name="T60" fmla="*/ 914 w 921"/>
                    <a:gd name="T61" fmla="*/ 554 h 923"/>
                    <a:gd name="T62" fmla="*/ 921 w 921"/>
                    <a:gd name="T63" fmla="*/ 485 h 923"/>
                    <a:gd name="T64" fmla="*/ 920 w 921"/>
                    <a:gd name="T65" fmla="*/ 414 h 923"/>
                    <a:gd name="T66" fmla="*/ 908 w 921"/>
                    <a:gd name="T67" fmla="*/ 345 h 923"/>
                    <a:gd name="T68" fmla="*/ 887 w 921"/>
                    <a:gd name="T69" fmla="*/ 282 h 923"/>
                    <a:gd name="T70" fmla="*/ 856 w 921"/>
                    <a:gd name="T71" fmla="*/ 222 h 923"/>
                    <a:gd name="T72" fmla="*/ 818 w 921"/>
                    <a:gd name="T73" fmla="*/ 167 h 923"/>
                    <a:gd name="T74" fmla="*/ 772 w 921"/>
                    <a:gd name="T75" fmla="*/ 119 h 923"/>
                    <a:gd name="T76" fmla="*/ 718 w 921"/>
                    <a:gd name="T77" fmla="*/ 78 h 923"/>
                    <a:gd name="T78" fmla="*/ 660 w 921"/>
                    <a:gd name="T79" fmla="*/ 44 h 923"/>
                    <a:gd name="T80" fmla="*/ 599 w 921"/>
                    <a:gd name="T81" fmla="*/ 21 h 923"/>
                    <a:gd name="T82" fmla="*/ 532 w 921"/>
                    <a:gd name="T83" fmla="*/ 5 h 923"/>
                    <a:gd name="T84" fmla="*/ 461 w 921"/>
                    <a:gd name="T85" fmla="*/ 0 h 9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21"/>
                    <a:gd name="T130" fmla="*/ 0 h 923"/>
                    <a:gd name="T131" fmla="*/ 921 w 921"/>
                    <a:gd name="T132" fmla="*/ 923 h 9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21" h="923">
                      <a:moveTo>
                        <a:pt x="461" y="0"/>
                      </a:moveTo>
                      <a:lnTo>
                        <a:pt x="438" y="0"/>
                      </a:lnTo>
                      <a:lnTo>
                        <a:pt x="415" y="2"/>
                      </a:lnTo>
                      <a:lnTo>
                        <a:pt x="392" y="5"/>
                      </a:lnTo>
                      <a:lnTo>
                        <a:pt x="369" y="9"/>
                      </a:lnTo>
                      <a:lnTo>
                        <a:pt x="346" y="13"/>
                      </a:lnTo>
                      <a:lnTo>
                        <a:pt x="324" y="21"/>
                      </a:lnTo>
                      <a:lnTo>
                        <a:pt x="301" y="26"/>
                      </a:lnTo>
                      <a:lnTo>
                        <a:pt x="282" y="36"/>
                      </a:lnTo>
                      <a:lnTo>
                        <a:pt x="261" y="44"/>
                      </a:lnTo>
                      <a:lnTo>
                        <a:pt x="242" y="55"/>
                      </a:lnTo>
                      <a:lnTo>
                        <a:pt x="221" y="67"/>
                      </a:lnTo>
                      <a:lnTo>
                        <a:pt x="204" y="78"/>
                      </a:lnTo>
                      <a:lnTo>
                        <a:pt x="184" y="92"/>
                      </a:lnTo>
                      <a:lnTo>
                        <a:pt x="167" y="105"/>
                      </a:lnTo>
                      <a:lnTo>
                        <a:pt x="150" y="119"/>
                      </a:lnTo>
                      <a:lnTo>
                        <a:pt x="134" y="134"/>
                      </a:lnTo>
                      <a:lnTo>
                        <a:pt x="119" y="151"/>
                      </a:lnTo>
                      <a:lnTo>
                        <a:pt x="106" y="167"/>
                      </a:lnTo>
                      <a:lnTo>
                        <a:pt x="90" y="184"/>
                      </a:lnTo>
                      <a:lnTo>
                        <a:pt x="79" y="203"/>
                      </a:lnTo>
                      <a:lnTo>
                        <a:pt x="67" y="222"/>
                      </a:lnTo>
                      <a:lnTo>
                        <a:pt x="56" y="241"/>
                      </a:lnTo>
                      <a:lnTo>
                        <a:pt x="44" y="261"/>
                      </a:lnTo>
                      <a:lnTo>
                        <a:pt x="37" y="282"/>
                      </a:lnTo>
                      <a:lnTo>
                        <a:pt x="27" y="301"/>
                      </a:lnTo>
                      <a:lnTo>
                        <a:pt x="21" y="324"/>
                      </a:lnTo>
                      <a:lnTo>
                        <a:pt x="13" y="345"/>
                      </a:lnTo>
                      <a:lnTo>
                        <a:pt x="10" y="368"/>
                      </a:lnTo>
                      <a:lnTo>
                        <a:pt x="6" y="391"/>
                      </a:lnTo>
                      <a:lnTo>
                        <a:pt x="2" y="414"/>
                      </a:lnTo>
                      <a:lnTo>
                        <a:pt x="0" y="437"/>
                      </a:lnTo>
                      <a:lnTo>
                        <a:pt x="0" y="460"/>
                      </a:lnTo>
                      <a:lnTo>
                        <a:pt x="0" y="485"/>
                      </a:lnTo>
                      <a:lnTo>
                        <a:pt x="2" y="508"/>
                      </a:lnTo>
                      <a:lnTo>
                        <a:pt x="6" y="531"/>
                      </a:lnTo>
                      <a:lnTo>
                        <a:pt x="10" y="554"/>
                      </a:lnTo>
                      <a:lnTo>
                        <a:pt x="13" y="575"/>
                      </a:lnTo>
                      <a:lnTo>
                        <a:pt x="21" y="598"/>
                      </a:lnTo>
                      <a:lnTo>
                        <a:pt x="27" y="620"/>
                      </a:lnTo>
                      <a:lnTo>
                        <a:pt x="37" y="641"/>
                      </a:lnTo>
                      <a:lnTo>
                        <a:pt x="44" y="660"/>
                      </a:lnTo>
                      <a:lnTo>
                        <a:pt x="56" y="681"/>
                      </a:lnTo>
                      <a:lnTo>
                        <a:pt x="67" y="700"/>
                      </a:lnTo>
                      <a:lnTo>
                        <a:pt x="79" y="719"/>
                      </a:lnTo>
                      <a:lnTo>
                        <a:pt x="90" y="737"/>
                      </a:lnTo>
                      <a:lnTo>
                        <a:pt x="106" y="754"/>
                      </a:lnTo>
                      <a:lnTo>
                        <a:pt x="119" y="771"/>
                      </a:lnTo>
                      <a:lnTo>
                        <a:pt x="134" y="787"/>
                      </a:lnTo>
                      <a:lnTo>
                        <a:pt x="150" y="802"/>
                      </a:lnTo>
                      <a:lnTo>
                        <a:pt x="167" y="817"/>
                      </a:lnTo>
                      <a:lnTo>
                        <a:pt x="184" y="831"/>
                      </a:lnTo>
                      <a:lnTo>
                        <a:pt x="204" y="842"/>
                      </a:lnTo>
                      <a:lnTo>
                        <a:pt x="221" y="856"/>
                      </a:lnTo>
                      <a:lnTo>
                        <a:pt x="242" y="867"/>
                      </a:lnTo>
                      <a:lnTo>
                        <a:pt x="261" y="877"/>
                      </a:lnTo>
                      <a:lnTo>
                        <a:pt x="282" y="886"/>
                      </a:lnTo>
                      <a:lnTo>
                        <a:pt x="301" y="894"/>
                      </a:lnTo>
                      <a:lnTo>
                        <a:pt x="324" y="902"/>
                      </a:lnTo>
                      <a:lnTo>
                        <a:pt x="346" y="908"/>
                      </a:lnTo>
                      <a:lnTo>
                        <a:pt x="369" y="913"/>
                      </a:lnTo>
                      <a:lnTo>
                        <a:pt x="392" y="917"/>
                      </a:lnTo>
                      <a:lnTo>
                        <a:pt x="415" y="919"/>
                      </a:lnTo>
                      <a:lnTo>
                        <a:pt x="438" y="921"/>
                      </a:lnTo>
                      <a:lnTo>
                        <a:pt x="461" y="923"/>
                      </a:lnTo>
                      <a:lnTo>
                        <a:pt x="486" y="921"/>
                      </a:lnTo>
                      <a:lnTo>
                        <a:pt x="509" y="919"/>
                      </a:lnTo>
                      <a:lnTo>
                        <a:pt x="532" y="917"/>
                      </a:lnTo>
                      <a:lnTo>
                        <a:pt x="555" y="913"/>
                      </a:lnTo>
                      <a:lnTo>
                        <a:pt x="576" y="908"/>
                      </a:lnTo>
                      <a:lnTo>
                        <a:pt x="599" y="902"/>
                      </a:lnTo>
                      <a:lnTo>
                        <a:pt x="620" y="894"/>
                      </a:lnTo>
                      <a:lnTo>
                        <a:pt x="641" y="886"/>
                      </a:lnTo>
                      <a:lnTo>
                        <a:pt x="660" y="877"/>
                      </a:lnTo>
                      <a:lnTo>
                        <a:pt x="682" y="867"/>
                      </a:lnTo>
                      <a:lnTo>
                        <a:pt x="701" y="856"/>
                      </a:lnTo>
                      <a:lnTo>
                        <a:pt x="718" y="842"/>
                      </a:lnTo>
                      <a:lnTo>
                        <a:pt x="737" y="831"/>
                      </a:lnTo>
                      <a:lnTo>
                        <a:pt x="754" y="817"/>
                      </a:lnTo>
                      <a:lnTo>
                        <a:pt x="772" y="802"/>
                      </a:lnTo>
                      <a:lnTo>
                        <a:pt x="787" y="787"/>
                      </a:lnTo>
                      <a:lnTo>
                        <a:pt x="802" y="771"/>
                      </a:lnTo>
                      <a:lnTo>
                        <a:pt x="818" y="754"/>
                      </a:lnTo>
                      <a:lnTo>
                        <a:pt x="831" y="737"/>
                      </a:lnTo>
                      <a:lnTo>
                        <a:pt x="843" y="719"/>
                      </a:lnTo>
                      <a:lnTo>
                        <a:pt x="856" y="700"/>
                      </a:lnTo>
                      <a:lnTo>
                        <a:pt x="866" y="681"/>
                      </a:lnTo>
                      <a:lnTo>
                        <a:pt x="877" y="660"/>
                      </a:lnTo>
                      <a:lnTo>
                        <a:pt x="887" y="641"/>
                      </a:lnTo>
                      <a:lnTo>
                        <a:pt x="895" y="620"/>
                      </a:lnTo>
                      <a:lnTo>
                        <a:pt x="902" y="598"/>
                      </a:lnTo>
                      <a:lnTo>
                        <a:pt x="908" y="575"/>
                      </a:lnTo>
                      <a:lnTo>
                        <a:pt x="914" y="554"/>
                      </a:lnTo>
                      <a:lnTo>
                        <a:pt x="918" y="531"/>
                      </a:lnTo>
                      <a:lnTo>
                        <a:pt x="920" y="508"/>
                      </a:lnTo>
                      <a:lnTo>
                        <a:pt x="921" y="485"/>
                      </a:lnTo>
                      <a:lnTo>
                        <a:pt x="921" y="460"/>
                      </a:lnTo>
                      <a:lnTo>
                        <a:pt x="921" y="437"/>
                      </a:lnTo>
                      <a:lnTo>
                        <a:pt x="920" y="414"/>
                      </a:lnTo>
                      <a:lnTo>
                        <a:pt x="918" y="391"/>
                      </a:lnTo>
                      <a:lnTo>
                        <a:pt x="914" y="368"/>
                      </a:lnTo>
                      <a:lnTo>
                        <a:pt x="908" y="345"/>
                      </a:lnTo>
                      <a:lnTo>
                        <a:pt x="902" y="324"/>
                      </a:lnTo>
                      <a:lnTo>
                        <a:pt x="895" y="301"/>
                      </a:lnTo>
                      <a:lnTo>
                        <a:pt x="887" y="282"/>
                      </a:lnTo>
                      <a:lnTo>
                        <a:pt x="877" y="261"/>
                      </a:lnTo>
                      <a:lnTo>
                        <a:pt x="866" y="241"/>
                      </a:lnTo>
                      <a:lnTo>
                        <a:pt x="856" y="222"/>
                      </a:lnTo>
                      <a:lnTo>
                        <a:pt x="843" y="203"/>
                      </a:lnTo>
                      <a:lnTo>
                        <a:pt x="831" y="184"/>
                      </a:lnTo>
                      <a:lnTo>
                        <a:pt x="818" y="167"/>
                      </a:lnTo>
                      <a:lnTo>
                        <a:pt x="802" y="151"/>
                      </a:lnTo>
                      <a:lnTo>
                        <a:pt x="787" y="134"/>
                      </a:lnTo>
                      <a:lnTo>
                        <a:pt x="772" y="119"/>
                      </a:lnTo>
                      <a:lnTo>
                        <a:pt x="754" y="105"/>
                      </a:lnTo>
                      <a:lnTo>
                        <a:pt x="737" y="92"/>
                      </a:lnTo>
                      <a:lnTo>
                        <a:pt x="718" y="78"/>
                      </a:lnTo>
                      <a:lnTo>
                        <a:pt x="701" y="67"/>
                      </a:lnTo>
                      <a:lnTo>
                        <a:pt x="682" y="55"/>
                      </a:lnTo>
                      <a:lnTo>
                        <a:pt x="660" y="44"/>
                      </a:lnTo>
                      <a:lnTo>
                        <a:pt x="641" y="36"/>
                      </a:lnTo>
                      <a:lnTo>
                        <a:pt x="620" y="26"/>
                      </a:lnTo>
                      <a:lnTo>
                        <a:pt x="599" y="21"/>
                      </a:lnTo>
                      <a:lnTo>
                        <a:pt x="576" y="13"/>
                      </a:lnTo>
                      <a:lnTo>
                        <a:pt x="555" y="9"/>
                      </a:lnTo>
                      <a:lnTo>
                        <a:pt x="532" y="5"/>
                      </a:lnTo>
                      <a:lnTo>
                        <a:pt x="509" y="2"/>
                      </a:lnTo>
                      <a:lnTo>
                        <a:pt x="486" y="0"/>
                      </a:lnTo>
                      <a:lnTo>
                        <a:pt x="461" y="0"/>
                      </a:lnTo>
                    </a:path>
                  </a:pathLst>
                </a:custGeom>
                <a:noFill/>
                <a:ln w="396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76" name="Oval 14"/>
                <p:cNvSpPr>
                  <a:spLocks noChangeArrowheads="1"/>
                </p:cNvSpPr>
                <p:nvPr/>
              </p:nvSpPr>
              <p:spPr bwMode="auto">
                <a:xfrm>
                  <a:off x="2816" y="3696"/>
                  <a:ext cx="144" cy="96"/>
                </a:xfrm>
                <a:prstGeom prst="ellipse">
                  <a:avLst/>
                </a:prstGeom>
                <a:solidFill>
                  <a:schemeClr val="bg1"/>
                </a:solidFill>
                <a:ln w="9525">
                  <a:solidFill>
                    <a:schemeClr val="bg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grpSp>
        </p:grpSp>
        <p:sp>
          <p:nvSpPr>
            <p:cNvPr id="49162" name="Text Box 15"/>
            <p:cNvSpPr txBox="1">
              <a:spLocks noChangeArrowheads="1"/>
            </p:cNvSpPr>
            <p:nvPr/>
          </p:nvSpPr>
          <p:spPr bwMode="auto">
            <a:xfrm>
              <a:off x="2952" y="3779"/>
              <a:ext cx="19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800"/>
                <a:t>25</a:t>
              </a:r>
            </a:p>
          </p:txBody>
        </p:sp>
        <p:sp>
          <p:nvSpPr>
            <p:cNvPr id="49163" name="Line 16"/>
            <p:cNvSpPr>
              <a:spLocks noChangeShapeType="1"/>
            </p:cNvSpPr>
            <p:nvPr/>
          </p:nvSpPr>
          <p:spPr bwMode="auto">
            <a:xfrm>
              <a:off x="2511" y="3044"/>
              <a:ext cx="311" cy="36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49164" name="Group 17"/>
            <p:cNvGrpSpPr>
              <a:grpSpLocks/>
            </p:cNvGrpSpPr>
            <p:nvPr/>
          </p:nvGrpSpPr>
          <p:grpSpPr bwMode="auto">
            <a:xfrm>
              <a:off x="3361" y="2665"/>
              <a:ext cx="939" cy="1100"/>
              <a:chOff x="3216" y="2200"/>
              <a:chExt cx="1158" cy="1448"/>
            </a:xfrm>
          </p:grpSpPr>
          <p:sp>
            <p:nvSpPr>
              <p:cNvPr id="49165" name="Oval 18"/>
              <p:cNvSpPr>
                <a:spLocks noChangeArrowheads="1"/>
              </p:cNvSpPr>
              <p:nvPr/>
            </p:nvSpPr>
            <p:spPr bwMode="auto">
              <a:xfrm>
                <a:off x="4272" y="2200"/>
                <a:ext cx="102" cy="91"/>
              </a:xfrm>
              <a:prstGeom prst="ellipse">
                <a:avLst/>
              </a:prstGeom>
              <a:solidFill>
                <a:srgbClr val="FF00FF"/>
              </a:solidFill>
              <a:ln w="9525">
                <a:solidFill>
                  <a:srgbClr val="FF00FF"/>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kumimoji="1" lang="en-US" altLang="zh-CN" sz="2400">
                  <a:latin typeface="Times New Roman" panose="02020603050405020304" pitchFamily="18" charset="0"/>
                </a:endParaRPr>
              </a:p>
            </p:txBody>
          </p:sp>
          <p:sp>
            <p:nvSpPr>
              <p:cNvPr id="49166" name="Line 19"/>
              <p:cNvSpPr>
                <a:spLocks noChangeShapeType="1"/>
              </p:cNvSpPr>
              <p:nvPr/>
            </p:nvSpPr>
            <p:spPr bwMode="auto">
              <a:xfrm>
                <a:off x="4320" y="2296"/>
                <a:ext cx="0" cy="480"/>
              </a:xfrm>
              <a:prstGeom prst="line">
                <a:avLst/>
              </a:prstGeom>
              <a:noFill/>
              <a:ln w="22225">
                <a:solidFill>
                  <a:srgbClr val="0000F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67" name="Line 20"/>
              <p:cNvSpPr>
                <a:spLocks noChangeShapeType="1"/>
              </p:cNvSpPr>
              <p:nvPr/>
            </p:nvSpPr>
            <p:spPr bwMode="auto">
              <a:xfrm rot="5400000" flipV="1">
                <a:off x="3859" y="1845"/>
                <a:ext cx="0" cy="806"/>
              </a:xfrm>
              <a:prstGeom prst="line">
                <a:avLst/>
              </a:prstGeom>
              <a:noFill/>
              <a:ln w="22225">
                <a:solidFill>
                  <a:srgbClr val="0000F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49168" name="Group 21"/>
              <p:cNvGrpSpPr>
                <a:grpSpLocks/>
              </p:cNvGrpSpPr>
              <p:nvPr/>
            </p:nvGrpSpPr>
            <p:grpSpPr bwMode="auto">
              <a:xfrm>
                <a:off x="3216" y="3168"/>
                <a:ext cx="1056" cy="480"/>
                <a:chOff x="3216" y="3168"/>
                <a:chExt cx="1056" cy="480"/>
              </a:xfrm>
            </p:grpSpPr>
            <p:sp>
              <p:nvSpPr>
                <p:cNvPr id="49169" name="Line 22"/>
                <p:cNvSpPr>
                  <a:spLocks noChangeShapeType="1"/>
                </p:cNvSpPr>
                <p:nvPr/>
              </p:nvSpPr>
              <p:spPr bwMode="auto">
                <a:xfrm>
                  <a:off x="3216" y="3648"/>
                  <a:ext cx="105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170" name="Line 23"/>
                <p:cNvSpPr>
                  <a:spLocks noChangeShapeType="1"/>
                </p:cNvSpPr>
                <p:nvPr/>
              </p:nvSpPr>
              <p:spPr bwMode="auto">
                <a:xfrm flipV="1">
                  <a:off x="4272" y="3168"/>
                  <a:ext cx="0" cy="48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grpSp>
      <p:sp>
        <p:nvSpPr>
          <p:cNvPr id="49155" name="Text Box 24"/>
          <p:cNvSpPr txBox="1">
            <a:spLocks noChangeArrowheads="1"/>
          </p:cNvSpPr>
          <p:nvPr/>
        </p:nvSpPr>
        <p:spPr bwMode="auto">
          <a:xfrm>
            <a:off x="468313" y="692150"/>
            <a:ext cx="4159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b="1">
                <a:solidFill>
                  <a:srgbClr val="3333FF"/>
                </a:solidFill>
                <a:ea typeface="黑体" panose="02010609060101010101" pitchFamily="49" charset="-122"/>
              </a:rPr>
              <a:t>绝对定量的定义</a:t>
            </a:r>
            <a:endParaRPr kumimoji="1" lang="zh-CN" altLang="en-US" b="1">
              <a:solidFill>
                <a:schemeClr val="folHlink"/>
              </a:solidFill>
              <a:ea typeface="黑体" panose="02010609060101010101" pitchFamily="49" charset="-122"/>
            </a:endParaRPr>
          </a:p>
        </p:txBody>
      </p:sp>
      <p:sp>
        <p:nvSpPr>
          <p:cNvPr id="49156" name="Text Box 25"/>
          <p:cNvSpPr txBox="1">
            <a:spLocks noChangeArrowheads="1"/>
          </p:cNvSpPr>
          <p:nvPr/>
        </p:nvSpPr>
        <p:spPr bwMode="auto">
          <a:xfrm>
            <a:off x="828675" y="1773238"/>
            <a:ext cx="8345488" cy="1177925"/>
          </a:xfrm>
          <a:prstGeom prst="rect">
            <a:avLst/>
          </a:prstGeom>
          <a:noFill/>
          <a:ln w="19050">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rgbClr val="660066"/>
              </a:buClr>
              <a:buSzPct val="90000"/>
              <a:buFont typeface="Wingdings" panose="05000000000000000000" pitchFamily="2" charset="2"/>
              <a:buChar char="0"/>
            </a:pPr>
            <a:r>
              <a:rPr kumimoji="1" lang="en-US" altLang="zh-CN" sz="2000">
                <a:solidFill>
                  <a:srgbClr val="00CC00"/>
                </a:solidFill>
                <a:latin typeface="Times New Roman" panose="02020603050405020304" pitchFamily="18" charset="0"/>
                <a:ea typeface="黑体" panose="02010609060101010101" pitchFamily="49" charset="-122"/>
              </a:rPr>
              <a:t> </a:t>
            </a:r>
            <a:r>
              <a:rPr kumimoji="1" lang="en-US" altLang="zh-CN" sz="2000">
                <a:latin typeface="Times New Roman" panose="02020603050405020304" pitchFamily="18" charset="0"/>
                <a:ea typeface="黑体" panose="02010609060101010101" pitchFamily="49" charset="-122"/>
              </a:rPr>
              <a:t>Log</a:t>
            </a:r>
            <a:r>
              <a:rPr kumimoji="1" lang="zh-CN" altLang="en-US" sz="2000">
                <a:latin typeface="Times New Roman" panose="02020603050405020304" pitchFamily="18" charset="0"/>
                <a:ea typeface="黑体" panose="02010609060101010101" pitchFamily="49" charset="-122"/>
              </a:rPr>
              <a:t>（起始浓度）与循环数呈线性关系，通过已知起始拷贝数的标准品  可作出标准曲线</a:t>
            </a:r>
            <a:r>
              <a:rPr kumimoji="1" lang="en-US" altLang="zh-CN" sz="2000">
                <a:latin typeface="Times New Roman" panose="02020603050405020304" pitchFamily="18" charset="0"/>
                <a:ea typeface="黑体" panose="02010609060101010101" pitchFamily="49" charset="-122"/>
              </a:rPr>
              <a:t>,</a:t>
            </a:r>
            <a:r>
              <a:rPr kumimoji="1" lang="zh-CN" altLang="en-US" sz="2000">
                <a:latin typeface="Times New Roman" panose="02020603050405020304" pitchFamily="18" charset="0"/>
                <a:ea typeface="黑体" panose="02010609060101010101" pitchFamily="49" charset="-122"/>
              </a:rPr>
              <a:t>即得到该扩增反应存在的线性关系</a:t>
            </a:r>
          </a:p>
          <a:p>
            <a:pPr eaLnBrk="1" hangingPunct="1">
              <a:spcBef>
                <a:spcPct val="50000"/>
              </a:spcBef>
              <a:buClr>
                <a:srgbClr val="660066"/>
              </a:buClr>
              <a:buSzTx/>
              <a:buFont typeface="Wingdings" panose="05000000000000000000" pitchFamily="2" charset="2"/>
              <a:buChar char="0"/>
            </a:pPr>
            <a:r>
              <a:rPr kumimoji="1" lang="zh-CN" altLang="en-US" sz="2000">
                <a:solidFill>
                  <a:srgbClr val="91278F"/>
                </a:solidFill>
                <a:latin typeface="Times New Roman" panose="02020603050405020304" pitchFamily="18" charset="0"/>
                <a:ea typeface="黑体" panose="02010609060101010101" pitchFamily="49" charset="-122"/>
              </a:rPr>
              <a:t> </a:t>
            </a:r>
            <a:r>
              <a:rPr kumimoji="1" lang="zh-CN" altLang="en-US" sz="2000">
                <a:latin typeface="Times New Roman" panose="02020603050405020304" pitchFamily="18" charset="0"/>
                <a:ea typeface="黑体" panose="02010609060101010101" pitchFamily="49" charset="-122"/>
              </a:rPr>
              <a:t>根据样品</a:t>
            </a:r>
            <a:r>
              <a:rPr kumimoji="1" lang="en-US" altLang="zh-CN" sz="2000">
                <a:latin typeface="Times New Roman" panose="02020603050405020304" pitchFamily="18" charset="0"/>
                <a:ea typeface="黑体" panose="02010609060101010101" pitchFamily="49" charset="-122"/>
              </a:rPr>
              <a:t>Ct</a:t>
            </a:r>
            <a:r>
              <a:rPr kumimoji="1" lang="zh-CN" altLang="en-US" sz="2000">
                <a:latin typeface="Times New Roman" panose="02020603050405020304" pitchFamily="18" charset="0"/>
                <a:ea typeface="黑体" panose="02010609060101010101" pitchFamily="49" charset="-122"/>
              </a:rPr>
              <a:t>值，就可以计算出样品中所含的模板量</a:t>
            </a:r>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468313" y="692150"/>
            <a:ext cx="48244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b="1">
                <a:solidFill>
                  <a:srgbClr val="3333FF"/>
                </a:solidFill>
                <a:ea typeface="黑体" panose="02010609060101010101" pitchFamily="49" charset="-122"/>
              </a:rPr>
              <a:t>质粒标准品的制备</a:t>
            </a:r>
            <a:endParaRPr kumimoji="1" lang="zh-CN" altLang="en-US" b="1">
              <a:solidFill>
                <a:schemeClr val="folHlink"/>
              </a:solidFill>
              <a:ea typeface="黑体" panose="02010609060101010101" pitchFamily="49" charset="-122"/>
            </a:endParaRPr>
          </a:p>
        </p:txBody>
      </p:sp>
      <p:sp>
        <p:nvSpPr>
          <p:cNvPr id="51203" name="AutoShape 6"/>
          <p:cNvSpPr>
            <a:spLocks noChangeArrowheads="1"/>
          </p:cNvSpPr>
          <p:nvPr/>
        </p:nvSpPr>
        <p:spPr bwMode="auto">
          <a:xfrm>
            <a:off x="4318000" y="2522538"/>
            <a:ext cx="228600" cy="533400"/>
          </a:xfrm>
          <a:prstGeom prst="downArrow">
            <a:avLst>
              <a:gd name="adj1" fmla="val 50000"/>
              <a:gd name="adj2" fmla="val 58333"/>
            </a:avLst>
          </a:prstGeom>
          <a:solidFill>
            <a:srgbClr val="8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1204" name="Text Box 7"/>
          <p:cNvSpPr txBox="1">
            <a:spLocks noChangeArrowheads="1"/>
          </p:cNvSpPr>
          <p:nvPr/>
        </p:nvSpPr>
        <p:spPr bwMode="auto">
          <a:xfrm>
            <a:off x="4699000" y="2598738"/>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en-US" altLang="zh-CN" sz="2000" b="1">
                <a:latin typeface="楷体_GB2312" pitchFamily="49" charset="-122"/>
                <a:ea typeface="楷体_GB2312" pitchFamily="49" charset="-122"/>
              </a:rPr>
              <a:t>PCR</a:t>
            </a:r>
          </a:p>
        </p:txBody>
      </p:sp>
      <p:sp>
        <p:nvSpPr>
          <p:cNvPr id="51205" name="Text Box 8"/>
          <p:cNvSpPr txBox="1">
            <a:spLocks noChangeArrowheads="1"/>
          </p:cNvSpPr>
          <p:nvPr/>
        </p:nvSpPr>
        <p:spPr bwMode="auto">
          <a:xfrm>
            <a:off x="4699000" y="390842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1800" b="1">
                <a:latin typeface="楷体_GB2312" pitchFamily="49" charset="-122"/>
                <a:ea typeface="楷体_GB2312" pitchFamily="49" charset="-122"/>
              </a:rPr>
              <a:t>目的基因克隆</a:t>
            </a:r>
          </a:p>
        </p:txBody>
      </p:sp>
      <p:sp>
        <p:nvSpPr>
          <p:cNvPr id="505865" name="Rectangle 9"/>
          <p:cNvSpPr>
            <a:spLocks noChangeArrowheads="1"/>
          </p:cNvSpPr>
          <p:nvPr/>
        </p:nvSpPr>
        <p:spPr bwMode="auto">
          <a:xfrm>
            <a:off x="395288" y="6165850"/>
            <a:ext cx="6738937" cy="396875"/>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buClr>
                <a:schemeClr val="accent2"/>
              </a:buClr>
              <a:buSzPct val="80000"/>
              <a:buFont typeface="Wingdings" panose="05000000000000000000" pitchFamily="2" charset="2"/>
              <a:buNone/>
              <a:defRPr/>
            </a:pPr>
            <a:r>
              <a:rPr kumimoji="1" lang="zh-CN" altLang="en-US" b="1" dirty="0">
                <a:solidFill>
                  <a:srgbClr val="330066"/>
                </a:solidFill>
                <a:effectLst>
                  <a:outerShdw blurRad="38100" dist="38100" dir="2700000" algn="tl">
                    <a:srgbClr val="C0C0C0"/>
                  </a:outerShdw>
                </a:effectLst>
                <a:latin typeface="楷体_GB2312" pitchFamily="49" charset="-122"/>
                <a:ea typeface="楷体_GB2312" pitchFamily="49" charset="-122"/>
              </a:rPr>
              <a:t>质粒提取，</a:t>
            </a:r>
            <a:r>
              <a:rPr kumimoji="1" lang="en-US" altLang="zh-CN" b="1" dirty="0">
                <a:solidFill>
                  <a:srgbClr val="330066"/>
                </a:solidFill>
                <a:effectLst>
                  <a:outerShdw blurRad="38100" dist="38100" dir="2700000" algn="tl">
                    <a:srgbClr val="C0C0C0"/>
                  </a:outerShdw>
                </a:effectLst>
                <a:latin typeface="楷体_GB2312" pitchFamily="49" charset="-122"/>
                <a:ea typeface="楷体_GB2312" pitchFamily="49" charset="-122"/>
              </a:rPr>
              <a:t>OD</a:t>
            </a:r>
            <a:r>
              <a:rPr kumimoji="1" lang="zh-CN" altLang="en-US" b="1" dirty="0">
                <a:solidFill>
                  <a:srgbClr val="330066"/>
                </a:solidFill>
                <a:effectLst>
                  <a:outerShdw blurRad="38100" dist="38100" dir="2700000" algn="tl">
                    <a:srgbClr val="C0C0C0"/>
                  </a:outerShdw>
                </a:effectLst>
                <a:latin typeface="楷体_GB2312" pitchFamily="49" charset="-122"/>
                <a:ea typeface="楷体_GB2312" pitchFamily="49" charset="-122"/>
              </a:rPr>
              <a:t>值定量，将质粒梯度稀释作为标准品使用</a:t>
            </a:r>
          </a:p>
        </p:txBody>
      </p:sp>
      <p:sp>
        <p:nvSpPr>
          <p:cNvPr id="51207" name="Rectangle 10"/>
          <p:cNvSpPr>
            <a:spLocks noChangeArrowheads="1"/>
          </p:cNvSpPr>
          <p:nvPr/>
        </p:nvSpPr>
        <p:spPr bwMode="auto">
          <a:xfrm>
            <a:off x="1116013" y="1989138"/>
            <a:ext cx="6478587" cy="304800"/>
          </a:xfrm>
          <a:prstGeom prst="rect">
            <a:avLst/>
          </a:prstGeom>
          <a:solidFill>
            <a:srgbClr val="0066FF"/>
          </a:solidFill>
          <a:ln w="9525">
            <a:solidFill>
              <a:srgbClr val="0066FF"/>
            </a:solidFill>
            <a:miter lim="800000"/>
            <a:headEnd/>
            <a:tailEnd/>
          </a:ln>
        </p:spPr>
        <p:txBody>
          <a:bodyPr vert="eaVert"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1208" name="AutoShape 11"/>
          <p:cNvSpPr>
            <a:spLocks noChangeArrowheads="1"/>
          </p:cNvSpPr>
          <p:nvPr/>
        </p:nvSpPr>
        <p:spPr bwMode="auto">
          <a:xfrm>
            <a:off x="4318000" y="3741738"/>
            <a:ext cx="228600" cy="533400"/>
          </a:xfrm>
          <a:prstGeom prst="downArrow">
            <a:avLst>
              <a:gd name="adj1" fmla="val 50000"/>
              <a:gd name="adj2" fmla="val 58333"/>
            </a:avLst>
          </a:prstGeom>
          <a:solidFill>
            <a:srgbClr val="8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1209" name="Rectangle 12"/>
          <p:cNvSpPr>
            <a:spLocks noChangeArrowheads="1"/>
          </p:cNvSpPr>
          <p:nvPr/>
        </p:nvSpPr>
        <p:spPr bwMode="auto">
          <a:xfrm>
            <a:off x="3983038" y="1989138"/>
            <a:ext cx="792162" cy="304800"/>
          </a:xfrm>
          <a:prstGeom prst="rect">
            <a:avLst/>
          </a:prstGeom>
          <a:solidFill>
            <a:srgbClr val="FF99CC"/>
          </a:solidFill>
          <a:ln w="9525">
            <a:solidFill>
              <a:srgbClr val="FF99CC"/>
            </a:solidFill>
            <a:miter lim="800000"/>
            <a:headEnd/>
            <a:tailEnd/>
          </a:ln>
        </p:spPr>
        <p:txBody>
          <a:bodyPr vert="eaVert"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1210" name="AutoShape 13"/>
          <p:cNvSpPr>
            <a:spLocks noChangeArrowheads="1"/>
          </p:cNvSpPr>
          <p:nvPr/>
        </p:nvSpPr>
        <p:spPr bwMode="auto">
          <a:xfrm>
            <a:off x="3098800" y="1820863"/>
            <a:ext cx="381000" cy="152400"/>
          </a:xfrm>
          <a:prstGeom prst="rightArrow">
            <a:avLst>
              <a:gd name="adj1" fmla="val 50000"/>
              <a:gd name="adj2" fmla="val 6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1211" name="AutoShape 14"/>
          <p:cNvSpPr>
            <a:spLocks noChangeArrowheads="1"/>
          </p:cNvSpPr>
          <p:nvPr/>
        </p:nvSpPr>
        <p:spPr bwMode="auto">
          <a:xfrm rot="10800000">
            <a:off x="5461000" y="2309813"/>
            <a:ext cx="381000" cy="152400"/>
          </a:xfrm>
          <a:prstGeom prst="rightArrow">
            <a:avLst>
              <a:gd name="adj1" fmla="val 50000"/>
              <a:gd name="adj2" fmla="val 6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1212" name="Rectangle 15"/>
          <p:cNvSpPr>
            <a:spLocks noChangeArrowheads="1"/>
          </p:cNvSpPr>
          <p:nvPr/>
        </p:nvSpPr>
        <p:spPr bwMode="auto">
          <a:xfrm>
            <a:off x="2393950" y="3208338"/>
            <a:ext cx="1619250" cy="304800"/>
          </a:xfrm>
          <a:prstGeom prst="rect">
            <a:avLst/>
          </a:prstGeom>
          <a:solidFill>
            <a:srgbClr val="0066FF"/>
          </a:solidFill>
          <a:ln w="9525">
            <a:solidFill>
              <a:srgbClr val="0066FF"/>
            </a:solidFill>
            <a:miter lim="800000"/>
            <a:headEnd/>
            <a:tailEnd/>
          </a:ln>
        </p:spPr>
        <p:txBody>
          <a:bodyPr vert="eaVert"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1213" name="Rectangle 16"/>
          <p:cNvSpPr>
            <a:spLocks noChangeArrowheads="1"/>
          </p:cNvSpPr>
          <p:nvPr/>
        </p:nvSpPr>
        <p:spPr bwMode="auto">
          <a:xfrm>
            <a:off x="4775200" y="3208338"/>
            <a:ext cx="1619250" cy="304800"/>
          </a:xfrm>
          <a:prstGeom prst="rect">
            <a:avLst/>
          </a:prstGeom>
          <a:solidFill>
            <a:srgbClr val="0066FF"/>
          </a:solidFill>
          <a:ln w="9525">
            <a:solidFill>
              <a:srgbClr val="0066FF"/>
            </a:solidFill>
            <a:miter lim="800000"/>
            <a:headEnd/>
            <a:tailEnd/>
          </a:ln>
        </p:spPr>
        <p:txBody>
          <a:bodyPr vert="eaVert"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05873" name="Rectangle 17"/>
          <p:cNvSpPr>
            <a:spLocks noChangeArrowheads="1"/>
          </p:cNvSpPr>
          <p:nvPr/>
        </p:nvSpPr>
        <p:spPr bwMode="auto">
          <a:xfrm>
            <a:off x="3924300" y="2005013"/>
            <a:ext cx="895350" cy="304800"/>
          </a:xfrm>
          <a:prstGeom prst="rect">
            <a:avLst/>
          </a:prstGeom>
          <a:noFill/>
          <a:ln w="9525">
            <a:noFill/>
            <a:miter lim="800000"/>
            <a:headEnd/>
            <a:tailEnd/>
          </a:ln>
          <a:effectLst/>
        </p:spPr>
        <p:txBody>
          <a:bodyPr wrap="none">
            <a:spAutoFit/>
          </a:bodyPr>
          <a:lstStyle/>
          <a:p>
            <a:pPr eaLnBrk="1" hangingPunct="1">
              <a:spcBef>
                <a:spcPct val="50000"/>
              </a:spcBef>
              <a:defRPr/>
            </a:pPr>
            <a:r>
              <a:rPr kumimoji="1" lang="zh-CN" altLang="en-US" sz="1400" b="1">
                <a:effectLst>
                  <a:outerShdw blurRad="38100" dist="38100" dir="2700000" algn="tl">
                    <a:srgbClr val="C0C0C0"/>
                  </a:outerShdw>
                </a:effectLst>
                <a:latin typeface="Times New Roman" pitchFamily="18" charset="0"/>
                <a:ea typeface="楷体_GB2312" pitchFamily="49" charset="-122"/>
              </a:rPr>
              <a:t>目的基因</a:t>
            </a:r>
          </a:p>
        </p:txBody>
      </p:sp>
      <p:sp>
        <p:nvSpPr>
          <p:cNvPr id="51215" name="Rectangle 18"/>
          <p:cNvSpPr>
            <a:spLocks noChangeArrowheads="1"/>
          </p:cNvSpPr>
          <p:nvPr/>
        </p:nvSpPr>
        <p:spPr bwMode="auto">
          <a:xfrm>
            <a:off x="3983038" y="3208338"/>
            <a:ext cx="792162" cy="304800"/>
          </a:xfrm>
          <a:prstGeom prst="rect">
            <a:avLst/>
          </a:prstGeom>
          <a:solidFill>
            <a:srgbClr val="FF99CC"/>
          </a:solidFill>
          <a:ln w="9525">
            <a:solidFill>
              <a:srgbClr val="FF99CC"/>
            </a:solidFill>
            <a:miter lim="800000"/>
            <a:headEnd/>
            <a:tailEnd/>
          </a:ln>
        </p:spPr>
        <p:txBody>
          <a:bodyPr vert="eaVert"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05875" name="Rectangle 19"/>
          <p:cNvSpPr>
            <a:spLocks noChangeArrowheads="1"/>
          </p:cNvSpPr>
          <p:nvPr/>
        </p:nvSpPr>
        <p:spPr bwMode="auto">
          <a:xfrm>
            <a:off x="3921125" y="3208338"/>
            <a:ext cx="895350" cy="304800"/>
          </a:xfrm>
          <a:prstGeom prst="rect">
            <a:avLst/>
          </a:prstGeom>
          <a:noFill/>
          <a:ln w="9525">
            <a:noFill/>
            <a:miter lim="800000"/>
            <a:headEnd/>
            <a:tailEnd/>
          </a:ln>
          <a:effectLst/>
        </p:spPr>
        <p:txBody>
          <a:bodyPr wrap="none">
            <a:spAutoFit/>
          </a:bodyPr>
          <a:lstStyle/>
          <a:p>
            <a:pPr eaLnBrk="1" hangingPunct="1">
              <a:spcBef>
                <a:spcPct val="50000"/>
              </a:spcBef>
              <a:defRPr/>
            </a:pPr>
            <a:r>
              <a:rPr kumimoji="1" lang="zh-CN" altLang="en-US" sz="1400" b="1">
                <a:effectLst>
                  <a:outerShdw blurRad="38100" dist="38100" dir="2700000" algn="tl">
                    <a:srgbClr val="C0C0C0"/>
                  </a:outerShdw>
                </a:effectLst>
                <a:latin typeface="Times New Roman" pitchFamily="18" charset="0"/>
                <a:ea typeface="楷体_GB2312" pitchFamily="49" charset="-122"/>
              </a:rPr>
              <a:t>目的基因</a:t>
            </a:r>
          </a:p>
        </p:txBody>
      </p:sp>
      <p:sp>
        <p:nvSpPr>
          <p:cNvPr id="505877" name="Rectangle 21"/>
          <p:cNvSpPr>
            <a:spLocks noChangeArrowheads="1"/>
          </p:cNvSpPr>
          <p:nvPr/>
        </p:nvSpPr>
        <p:spPr bwMode="auto">
          <a:xfrm>
            <a:off x="3968750" y="4371975"/>
            <a:ext cx="895350" cy="304800"/>
          </a:xfrm>
          <a:prstGeom prst="rect">
            <a:avLst/>
          </a:prstGeom>
          <a:noFill/>
          <a:ln w="9525">
            <a:noFill/>
            <a:miter lim="800000"/>
            <a:headEnd/>
            <a:tailEnd/>
          </a:ln>
          <a:effectLst/>
        </p:spPr>
        <p:txBody>
          <a:bodyPr wrap="none">
            <a:spAutoFit/>
          </a:bodyPr>
          <a:lstStyle/>
          <a:p>
            <a:pPr eaLnBrk="1" hangingPunct="1">
              <a:spcBef>
                <a:spcPct val="50000"/>
              </a:spcBef>
              <a:defRPr/>
            </a:pPr>
            <a:r>
              <a:rPr kumimoji="1" lang="zh-CN" altLang="en-US" sz="1400" b="1">
                <a:effectLst>
                  <a:outerShdw blurRad="38100" dist="38100" dir="2700000" algn="tl">
                    <a:srgbClr val="C0C0C0"/>
                  </a:outerShdw>
                </a:effectLst>
                <a:latin typeface="Times New Roman" pitchFamily="18" charset="0"/>
                <a:ea typeface="楷体_GB2312" pitchFamily="49" charset="-122"/>
              </a:rPr>
              <a:t>目的基因</a:t>
            </a:r>
          </a:p>
        </p:txBody>
      </p:sp>
      <p:sp>
        <p:nvSpPr>
          <p:cNvPr id="51218" name="Text Box 22"/>
          <p:cNvSpPr txBox="1">
            <a:spLocks noChangeArrowheads="1"/>
          </p:cNvSpPr>
          <p:nvPr/>
        </p:nvSpPr>
        <p:spPr bwMode="auto">
          <a:xfrm>
            <a:off x="6985000" y="494665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2000" b="1">
                <a:latin typeface="楷体_GB2312" pitchFamily="49" charset="-122"/>
                <a:ea typeface="楷体_GB2312" pitchFamily="49" charset="-122"/>
              </a:rPr>
              <a:t>质粒</a:t>
            </a:r>
          </a:p>
        </p:txBody>
      </p:sp>
      <p:pic>
        <p:nvPicPr>
          <p:cNvPr id="51219"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4365625"/>
            <a:ext cx="4800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5880" name="Rectangle 24"/>
          <p:cNvSpPr>
            <a:spLocks noChangeArrowheads="1"/>
          </p:cNvSpPr>
          <p:nvPr/>
        </p:nvSpPr>
        <p:spPr bwMode="auto">
          <a:xfrm>
            <a:off x="4068763" y="4437063"/>
            <a:ext cx="895350" cy="304800"/>
          </a:xfrm>
          <a:prstGeom prst="rect">
            <a:avLst/>
          </a:prstGeom>
          <a:noFill/>
          <a:ln w="9525">
            <a:noFill/>
            <a:miter lim="800000"/>
            <a:headEnd/>
            <a:tailEnd/>
          </a:ln>
          <a:effectLst/>
        </p:spPr>
        <p:txBody>
          <a:bodyPr wrap="none">
            <a:spAutoFit/>
          </a:bodyPr>
          <a:lstStyle/>
          <a:p>
            <a:pPr eaLnBrk="1" hangingPunct="1">
              <a:spcBef>
                <a:spcPct val="50000"/>
              </a:spcBef>
              <a:defRPr/>
            </a:pPr>
            <a:r>
              <a:rPr kumimoji="1" lang="zh-CN" altLang="en-US" sz="1400" b="1">
                <a:effectLst>
                  <a:outerShdw blurRad="38100" dist="38100" dir="2700000" algn="tl">
                    <a:srgbClr val="C0C0C0"/>
                  </a:outerShdw>
                </a:effectLst>
                <a:latin typeface="Times New Roman" pitchFamily="18" charset="0"/>
                <a:ea typeface="楷体_GB2312" pitchFamily="49" charset="-122"/>
              </a:rPr>
              <a:t>目的基因</a:t>
            </a:r>
          </a:p>
        </p:txBody>
      </p:sp>
      <p:sp>
        <p:nvSpPr>
          <p:cNvPr id="51221" name="Text Box 25"/>
          <p:cNvSpPr txBox="1">
            <a:spLocks noChangeArrowheads="1"/>
          </p:cNvSpPr>
          <p:nvPr/>
        </p:nvSpPr>
        <p:spPr bwMode="auto">
          <a:xfrm>
            <a:off x="7885113" y="1916113"/>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2000" b="1">
                <a:latin typeface="楷体_GB2312" pitchFamily="49" charset="-122"/>
                <a:ea typeface="楷体_GB2312" pitchFamily="49" charset="-122"/>
              </a:rPr>
              <a:t>基因组</a:t>
            </a:r>
            <a:r>
              <a:rPr lang="en-US" altLang="zh-CN" sz="2000" b="1">
                <a:latin typeface="楷体_GB2312" pitchFamily="49" charset="-122"/>
                <a:ea typeface="楷体_GB2312" pitchFamily="49" charset="-122"/>
              </a:rPr>
              <a:t>DNA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41785CAA-2A2D-4DB5-BC60-B7A0DE81117E}" type="datetime1">
              <a:rPr lang="zh-CN" altLang="en-US" sz="1200" smtClean="0">
                <a:latin typeface="Verdana" panose="020B0604030504040204" pitchFamily="34" charset="0"/>
              </a:rPr>
              <a:pPr>
                <a:spcBef>
                  <a:spcPct val="0"/>
                </a:spcBef>
                <a:buClrTx/>
                <a:buSzTx/>
                <a:buFontTx/>
                <a:buNone/>
              </a:pPr>
              <a:t>2020/12/29</a:t>
            </a:fld>
            <a:endParaRPr lang="en-US" altLang="zh-CN" sz="1200" smtClean="0">
              <a:latin typeface="Verdana" panose="020B0604030504040204" pitchFamily="34" charset="0"/>
            </a:endParaRPr>
          </a:p>
        </p:txBody>
      </p:sp>
      <p:sp>
        <p:nvSpPr>
          <p:cNvPr id="52227" name="灯片编号占位符 5"/>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69ECC965-84A7-4298-B700-5888EB059A7E}" type="slidenum">
              <a:rPr lang="en-US" altLang="zh-CN" sz="1200">
                <a:latin typeface="Verdana" panose="020B0604030504040204" pitchFamily="34" charset="0"/>
              </a:rPr>
              <a:pPr>
                <a:spcBef>
                  <a:spcPct val="0"/>
                </a:spcBef>
                <a:buClrTx/>
                <a:buSzTx/>
                <a:buFontTx/>
                <a:buNone/>
              </a:pPr>
              <a:t>29</a:t>
            </a:fld>
            <a:endParaRPr lang="en-US" altLang="zh-CN" sz="1200">
              <a:latin typeface="Verdana" panose="020B0604030504040204" pitchFamily="34" charset="0"/>
            </a:endParaRPr>
          </a:p>
        </p:txBody>
      </p:sp>
      <p:sp>
        <p:nvSpPr>
          <p:cNvPr id="52228" name="Rectangle 2"/>
          <p:cNvSpPr>
            <a:spLocks noGrp="1" noChangeArrowheads="1"/>
          </p:cNvSpPr>
          <p:nvPr>
            <p:ph type="title"/>
          </p:nvPr>
        </p:nvSpPr>
        <p:spPr>
          <a:xfrm>
            <a:off x="611188" y="579438"/>
            <a:ext cx="6175375" cy="835025"/>
          </a:xfrm>
        </p:spPr>
        <p:txBody>
          <a:bodyPr/>
          <a:lstStyle/>
          <a:p>
            <a:pPr algn="l" eaLnBrk="1" hangingPunct="1"/>
            <a:r>
              <a:rPr lang="zh-CN" altLang="en-US" sz="2800" b="1" smtClean="0">
                <a:solidFill>
                  <a:srgbClr val="0066FF"/>
                </a:solidFill>
              </a:rPr>
              <a:t>绝对定量数据处理举例</a:t>
            </a:r>
          </a:p>
        </p:txBody>
      </p:sp>
      <p:pic>
        <p:nvPicPr>
          <p:cNvPr id="52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163" y="4343400"/>
            <a:ext cx="6477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363" y="1676400"/>
            <a:ext cx="47244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7" name="Text Box 3"/>
          <p:cNvSpPr txBox="1">
            <a:spLocks noChangeArrowheads="1"/>
          </p:cNvSpPr>
          <p:nvPr/>
        </p:nvSpPr>
        <p:spPr bwMode="auto">
          <a:xfrm>
            <a:off x="468313" y="1916113"/>
            <a:ext cx="827246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400" b="1">
                <a:latin typeface="Times New Roman" panose="02020603050405020304" pitchFamily="18" charset="0"/>
                <a:ea typeface="黑体" panose="02010609060101010101" pitchFamily="49" charset="-122"/>
              </a:rPr>
              <a:t>实时定量</a:t>
            </a:r>
            <a:r>
              <a:rPr kumimoji="1" lang="en-US" altLang="zh-CN" sz="2400" b="1">
                <a:latin typeface="Times New Roman" panose="02020603050405020304" pitchFamily="18" charset="0"/>
                <a:ea typeface="黑体" panose="02010609060101010101" pitchFamily="49" charset="-122"/>
              </a:rPr>
              <a:t>PCR</a:t>
            </a:r>
            <a:r>
              <a:rPr kumimoji="1" lang="zh-CN" altLang="en-US" sz="2400" b="1">
                <a:latin typeface="Times New Roman" panose="02020603050405020304" pitchFamily="18" charset="0"/>
                <a:ea typeface="黑体" panose="02010609060101010101" pitchFamily="49" charset="-122"/>
              </a:rPr>
              <a:t>技术：</a:t>
            </a:r>
          </a:p>
          <a:p>
            <a:pPr eaLnBrk="1" hangingPunct="1">
              <a:lnSpc>
                <a:spcPct val="110000"/>
              </a:lnSpc>
              <a:spcBef>
                <a:spcPct val="50000"/>
              </a:spcBef>
              <a:buClr>
                <a:schemeClr val="accent2"/>
              </a:buClr>
              <a:buSzTx/>
              <a:buFontTx/>
              <a:buNone/>
            </a:pPr>
            <a:r>
              <a:rPr lang="zh-CN" altLang="en-US" sz="2400">
                <a:latin typeface="Times New Roman" panose="02020603050405020304" pitchFamily="18" charset="0"/>
                <a:ea typeface="黑体" panose="02010609060101010101" pitchFamily="49" charset="-122"/>
              </a:rPr>
              <a:t>利用</a:t>
            </a:r>
            <a:r>
              <a:rPr lang="zh-CN" altLang="en-US" sz="2400" u="sng">
                <a:solidFill>
                  <a:srgbClr val="800080"/>
                </a:solidFill>
                <a:latin typeface="Times New Roman" panose="02020603050405020304" pitchFamily="18" charset="0"/>
                <a:ea typeface="黑体" panose="02010609060101010101" pitchFamily="49" charset="-122"/>
              </a:rPr>
              <a:t>荧光信号的变化实时检测</a:t>
            </a:r>
            <a:r>
              <a:rPr lang="en-US" altLang="zh-CN" sz="2400">
                <a:latin typeface="Times New Roman" panose="02020603050405020304" pitchFamily="18" charset="0"/>
                <a:ea typeface="黑体" panose="02010609060101010101" pitchFamily="49" charset="-122"/>
              </a:rPr>
              <a:t>PCR</a:t>
            </a:r>
            <a:r>
              <a:rPr lang="zh-CN" altLang="en-US" sz="2400">
                <a:latin typeface="Times New Roman" panose="02020603050405020304" pitchFamily="18" charset="0"/>
                <a:ea typeface="黑体" panose="02010609060101010101" pitchFamily="49" charset="-122"/>
              </a:rPr>
              <a:t>扩增反应中</a:t>
            </a:r>
            <a:r>
              <a:rPr lang="zh-CN" altLang="en-US" sz="2400" u="sng">
                <a:solidFill>
                  <a:srgbClr val="800080"/>
                </a:solidFill>
                <a:latin typeface="Times New Roman" panose="02020603050405020304" pitchFamily="18" charset="0"/>
                <a:ea typeface="黑体" panose="02010609060101010101" pitchFamily="49" charset="-122"/>
              </a:rPr>
              <a:t>每一个循环扩增产物量的变化</a:t>
            </a:r>
            <a:r>
              <a:rPr lang="zh-CN" altLang="en-US" sz="2400">
                <a:latin typeface="Times New Roman" panose="02020603050405020304" pitchFamily="18" charset="0"/>
                <a:ea typeface="黑体" panose="02010609060101010101" pitchFamily="49" charset="-122"/>
              </a:rPr>
              <a:t>，通过</a:t>
            </a:r>
            <a:r>
              <a:rPr lang="en-US" altLang="zh-CN" sz="2400">
                <a:latin typeface="Times New Roman" panose="02020603050405020304" pitchFamily="18" charset="0"/>
                <a:ea typeface="黑体" panose="02010609060101010101" pitchFamily="49" charset="-122"/>
              </a:rPr>
              <a:t>Ct</a:t>
            </a:r>
            <a:r>
              <a:rPr lang="zh-CN" altLang="en-US" sz="2400">
                <a:latin typeface="Times New Roman" panose="02020603050405020304" pitchFamily="18" charset="0"/>
                <a:ea typeface="黑体" panose="02010609060101010101" pitchFamily="49" charset="-122"/>
              </a:rPr>
              <a:t>值和标准曲线的关系对</a:t>
            </a:r>
            <a:r>
              <a:rPr lang="zh-CN" altLang="en-US" sz="2400" u="sng">
                <a:solidFill>
                  <a:srgbClr val="800080"/>
                </a:solidFill>
                <a:latin typeface="Times New Roman" panose="02020603050405020304" pitchFamily="18" charset="0"/>
                <a:ea typeface="黑体" panose="02010609060101010101" pitchFamily="49" charset="-122"/>
              </a:rPr>
              <a:t>起始模板</a:t>
            </a:r>
            <a:r>
              <a:rPr lang="zh-CN" altLang="en-US" sz="2400">
                <a:latin typeface="Times New Roman" panose="02020603050405020304" pitchFamily="18" charset="0"/>
                <a:ea typeface="黑体" panose="02010609060101010101" pitchFamily="49" charset="-122"/>
              </a:rPr>
              <a:t>进行定量分析</a:t>
            </a:r>
          </a:p>
        </p:txBody>
      </p:sp>
      <p:sp>
        <p:nvSpPr>
          <p:cNvPr id="364548" name="Text Box 4"/>
          <p:cNvSpPr txBox="1">
            <a:spLocks noChangeArrowheads="1"/>
          </p:cNvSpPr>
          <p:nvPr/>
        </p:nvSpPr>
        <p:spPr bwMode="auto">
          <a:xfrm>
            <a:off x="468313" y="4076700"/>
            <a:ext cx="8878887"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400" b="1">
                <a:latin typeface="Times New Roman" panose="02020603050405020304" pitchFamily="18" charset="0"/>
                <a:ea typeface="黑体" panose="02010609060101010101" pitchFamily="49" charset="-122"/>
              </a:rPr>
              <a:t>与常规 </a:t>
            </a:r>
            <a:r>
              <a:rPr kumimoji="1" lang="en-US" altLang="zh-CN" sz="2400" b="1">
                <a:latin typeface="Times New Roman" panose="02020603050405020304" pitchFamily="18" charset="0"/>
                <a:ea typeface="黑体" panose="02010609060101010101" pitchFamily="49" charset="-122"/>
              </a:rPr>
              <a:t>PCR</a:t>
            </a:r>
            <a:r>
              <a:rPr kumimoji="1" lang="zh-CN" altLang="en-US" sz="2400" b="1">
                <a:latin typeface="Times New Roman" panose="02020603050405020304" pitchFamily="18" charset="0"/>
                <a:ea typeface="黑体" panose="02010609060101010101" pitchFamily="49" charset="-122"/>
              </a:rPr>
              <a:t>技术比较：</a:t>
            </a:r>
          </a:p>
          <a:p>
            <a:pPr eaLnBrk="1" hangingPunct="1">
              <a:lnSpc>
                <a:spcPct val="110000"/>
              </a:lnSpc>
              <a:spcBef>
                <a:spcPct val="50000"/>
              </a:spcBef>
              <a:buClrTx/>
              <a:buSzTx/>
              <a:buFontTx/>
              <a:buNone/>
            </a:pPr>
            <a:r>
              <a:rPr kumimoji="1" lang="zh-CN" altLang="en-US" sz="2400">
                <a:latin typeface="Times New Roman" panose="02020603050405020304" pitchFamily="18" charset="0"/>
                <a:ea typeface="黑体" panose="02010609060101010101" pitchFamily="49" charset="-122"/>
              </a:rPr>
              <a:t>对</a:t>
            </a:r>
            <a:r>
              <a:rPr kumimoji="1" lang="en-US" altLang="zh-CN" sz="2400">
                <a:latin typeface="Times New Roman" panose="02020603050405020304" pitchFamily="18" charset="0"/>
                <a:ea typeface="黑体" panose="02010609060101010101" pitchFamily="49" charset="-122"/>
              </a:rPr>
              <a:t>PCR</a:t>
            </a:r>
            <a:r>
              <a:rPr kumimoji="1" lang="zh-CN" altLang="en-US" sz="2400">
                <a:latin typeface="Times New Roman" panose="02020603050405020304" pitchFamily="18" charset="0"/>
                <a:ea typeface="黑体" panose="02010609060101010101" pitchFamily="49" charset="-122"/>
              </a:rPr>
              <a:t>扩增反应的终点产物进行定量和定性分析，</a:t>
            </a:r>
            <a:r>
              <a:rPr lang="zh-CN" altLang="en-US" sz="2400" u="sng">
                <a:solidFill>
                  <a:srgbClr val="800080"/>
                </a:solidFill>
                <a:latin typeface="Times New Roman" panose="02020603050405020304" pitchFamily="18" charset="0"/>
                <a:ea typeface="黑体" panose="02010609060101010101" pitchFamily="49" charset="-122"/>
              </a:rPr>
              <a:t>无法对起始模板准确定量</a:t>
            </a:r>
            <a:r>
              <a:rPr lang="zh-CN" altLang="en-US" sz="2400">
                <a:latin typeface="Times New Roman" panose="02020603050405020304" pitchFamily="18" charset="0"/>
                <a:ea typeface="黑体" panose="02010609060101010101" pitchFamily="49" charset="-122"/>
              </a:rPr>
              <a:t>，无法对扩增反应实时检测</a:t>
            </a:r>
          </a:p>
        </p:txBody>
      </p:sp>
      <p:sp>
        <p:nvSpPr>
          <p:cNvPr id="10244" name="Text Box 5"/>
          <p:cNvSpPr txBox="1">
            <a:spLocks noChangeArrowheads="1"/>
          </p:cNvSpPr>
          <p:nvPr/>
        </p:nvSpPr>
        <p:spPr bwMode="auto">
          <a:xfrm>
            <a:off x="395288" y="620713"/>
            <a:ext cx="60483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kumimoji="1" lang="zh-CN" altLang="en-US" b="1">
                <a:solidFill>
                  <a:srgbClr val="3333FF"/>
                </a:solidFill>
                <a:latin typeface="Times New Roman" panose="02020603050405020304" pitchFamily="18" charset="0"/>
                <a:ea typeface="黑体" panose="02010609060101010101" pitchFamily="49" charset="-122"/>
              </a:rPr>
              <a:t>荧光定量</a:t>
            </a:r>
            <a:r>
              <a:rPr kumimoji="1" lang="en-US" altLang="zh-CN" b="1">
                <a:solidFill>
                  <a:srgbClr val="3333FF"/>
                </a:solidFill>
                <a:latin typeface="Times New Roman" panose="02020603050405020304" pitchFamily="18" charset="0"/>
                <a:ea typeface="黑体" panose="02010609060101010101" pitchFamily="49" charset="-122"/>
              </a:rPr>
              <a:t>PCR</a:t>
            </a:r>
            <a:r>
              <a:rPr kumimoji="1" lang="zh-CN" altLang="en-US" b="1">
                <a:solidFill>
                  <a:srgbClr val="3333FF"/>
                </a:solidFill>
                <a:latin typeface="Times New Roman" panose="02020603050405020304" pitchFamily="18" charset="0"/>
                <a:ea typeface="黑体" panose="02010609060101010101" pitchFamily="49" charset="-122"/>
              </a:rPr>
              <a:t>原理</a:t>
            </a:r>
            <a:r>
              <a:rPr kumimoji="1" lang="zh-CN" altLang="en-US" b="1">
                <a:solidFill>
                  <a:schemeClr val="folHlink"/>
                </a:solidFill>
                <a:latin typeface="Times New Roman" panose="02020603050405020304" pitchFamily="18" charset="0"/>
                <a:ea typeface="黑体" panose="02010609060101010101" pitchFamily="49" charset="-122"/>
              </a:rPr>
              <a:t>－－</a:t>
            </a:r>
            <a:r>
              <a:rPr kumimoji="1" lang="zh-CN" altLang="en-US" b="1">
                <a:solidFill>
                  <a:srgbClr val="FF0066"/>
                </a:solidFill>
                <a:latin typeface="Times New Roman" panose="02020603050405020304" pitchFamily="18" charset="0"/>
                <a:ea typeface="方正舒体" panose="02010601030101010101" pitchFamily="2" charset="-122"/>
              </a:rPr>
              <a:t>定义</a:t>
            </a:r>
            <a:endParaRPr kumimoji="1" lang="en-US" altLang="zh-CN" b="1">
              <a:solidFill>
                <a:srgbClr val="FF0066"/>
              </a:solidFill>
              <a:latin typeface="Times New Roman" panose="02020603050405020304" pitchFamily="18" charset="0"/>
              <a:ea typeface="方正舒体" panose="02010601030101010101"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4547"/>
                                        </p:tgtEl>
                                        <p:attrNameLst>
                                          <p:attrName>style.visibility</p:attrName>
                                        </p:attrNameLst>
                                      </p:cBhvr>
                                      <p:to>
                                        <p:strVal val="visible"/>
                                      </p:to>
                                    </p:set>
                                    <p:animEffect transition="in" filter="dissolve">
                                      <p:cBhvr>
                                        <p:cTn id="7" dur="500"/>
                                        <p:tgtEl>
                                          <p:spTgt spid="364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4548"/>
                                        </p:tgtEl>
                                        <p:attrNameLst>
                                          <p:attrName>style.visibility</p:attrName>
                                        </p:attrNameLst>
                                      </p:cBhvr>
                                      <p:to>
                                        <p:strVal val="visible"/>
                                      </p:to>
                                    </p:set>
                                    <p:animEffect transition="in" filter="dissolve">
                                      <p:cBhvr>
                                        <p:cTn id="12" dur="500"/>
                                        <p:tgtEl>
                                          <p:spTgt spid="364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autoUpdateAnimBg="0"/>
      <p:bldP spid="36454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2844800" y="2781300"/>
            <a:ext cx="41973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Blip>
                <a:blip r:embed="rId2"/>
              </a:buBlip>
            </a:pPr>
            <a:r>
              <a:rPr lang="zh-CN" altLang="en-US" sz="3600" b="1">
                <a:ea typeface="隶书" panose="02010509060101010101" pitchFamily="49" charset="-122"/>
              </a:rPr>
              <a:t>相对定量解析方法</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39"/>
          <p:cNvGrpSpPr>
            <a:grpSpLocks/>
          </p:cNvGrpSpPr>
          <p:nvPr/>
        </p:nvGrpSpPr>
        <p:grpSpPr bwMode="auto">
          <a:xfrm>
            <a:off x="1044575" y="1484313"/>
            <a:ext cx="7566025" cy="4875212"/>
            <a:chOff x="904" y="232"/>
            <a:chExt cx="4766" cy="3071"/>
          </a:xfrm>
        </p:grpSpPr>
        <p:grpSp>
          <p:nvGrpSpPr>
            <p:cNvPr id="54276" name="Group 5"/>
            <p:cNvGrpSpPr>
              <a:grpSpLocks/>
            </p:cNvGrpSpPr>
            <p:nvPr/>
          </p:nvGrpSpPr>
          <p:grpSpPr bwMode="auto">
            <a:xfrm>
              <a:off x="2886" y="856"/>
              <a:ext cx="854" cy="2280"/>
              <a:chOff x="2524" y="960"/>
              <a:chExt cx="854" cy="2280"/>
            </a:xfrm>
          </p:grpSpPr>
          <p:sp>
            <p:nvSpPr>
              <p:cNvPr id="54303" name="AutoShape 6"/>
              <p:cNvSpPr>
                <a:spLocks noChangeArrowheads="1"/>
              </p:cNvSpPr>
              <p:nvPr/>
            </p:nvSpPr>
            <p:spPr bwMode="auto">
              <a:xfrm>
                <a:off x="2524" y="1892"/>
                <a:ext cx="840" cy="504"/>
              </a:xfrm>
              <a:prstGeom prst="flowChartSummingJunction">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4304" name="AutoShape 7"/>
              <p:cNvSpPr>
                <a:spLocks noChangeArrowheads="1"/>
              </p:cNvSpPr>
              <p:nvPr/>
            </p:nvSpPr>
            <p:spPr bwMode="auto">
              <a:xfrm>
                <a:off x="2538" y="960"/>
                <a:ext cx="840" cy="504"/>
              </a:xfrm>
              <a:prstGeom prst="flowChartSummingJunction">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4305" name="AutoShape 8"/>
              <p:cNvSpPr>
                <a:spLocks noChangeArrowheads="1"/>
              </p:cNvSpPr>
              <p:nvPr/>
            </p:nvSpPr>
            <p:spPr bwMode="auto">
              <a:xfrm>
                <a:off x="2524" y="2736"/>
                <a:ext cx="840" cy="504"/>
              </a:xfrm>
              <a:prstGeom prst="flowChartSummingJunction">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grpSp>
        <p:grpSp>
          <p:nvGrpSpPr>
            <p:cNvPr id="54277" name="Group 10"/>
            <p:cNvGrpSpPr>
              <a:grpSpLocks/>
            </p:cNvGrpSpPr>
            <p:nvPr/>
          </p:nvGrpSpPr>
          <p:grpSpPr bwMode="auto">
            <a:xfrm>
              <a:off x="1317" y="1336"/>
              <a:ext cx="3955" cy="928"/>
              <a:chOff x="912" y="1496"/>
              <a:chExt cx="3955" cy="928"/>
            </a:xfrm>
          </p:grpSpPr>
          <p:sp>
            <p:nvSpPr>
              <p:cNvPr id="54299" name="Freeform 11"/>
              <p:cNvSpPr>
                <a:spLocks/>
              </p:cNvSpPr>
              <p:nvPr/>
            </p:nvSpPr>
            <p:spPr bwMode="auto">
              <a:xfrm>
                <a:off x="912" y="1896"/>
                <a:ext cx="827" cy="528"/>
              </a:xfrm>
              <a:custGeom>
                <a:avLst/>
                <a:gdLst>
                  <a:gd name="T0" fmla="*/ 0 w 955"/>
                  <a:gd name="T1" fmla="*/ 23 h 680"/>
                  <a:gd name="T2" fmla="*/ 140 w 955"/>
                  <a:gd name="T3" fmla="*/ 15 h 680"/>
                  <a:gd name="T4" fmla="*/ 182 w 955"/>
                  <a:gd name="T5" fmla="*/ 56 h 680"/>
                  <a:gd name="T6" fmla="*/ 192 w 955"/>
                  <a:gd name="T7" fmla="*/ 78 h 680"/>
                  <a:gd name="T8" fmla="*/ 197 w 955"/>
                  <a:gd name="T9" fmla="*/ 90 h 680"/>
                  <a:gd name="T10" fmla="*/ 166 w 955"/>
                  <a:gd name="T11" fmla="*/ 165 h 680"/>
                  <a:gd name="T12" fmla="*/ 104 w 955"/>
                  <a:gd name="T13" fmla="*/ 161 h 680"/>
                  <a:gd name="T14" fmla="*/ 78 w 955"/>
                  <a:gd name="T15" fmla="*/ 130 h 680"/>
                  <a:gd name="T16" fmla="*/ 83 w 955"/>
                  <a:gd name="T17" fmla="*/ 78 h 680"/>
                  <a:gd name="T18" fmla="*/ 88 w 955"/>
                  <a:gd name="T19" fmla="*/ 68 h 680"/>
                  <a:gd name="T20" fmla="*/ 151 w 955"/>
                  <a:gd name="T21" fmla="*/ 37 h 680"/>
                  <a:gd name="T22" fmla="*/ 182 w 955"/>
                  <a:gd name="T23" fmla="*/ 30 h 680"/>
                  <a:gd name="T24" fmla="*/ 197 w 955"/>
                  <a:gd name="T25" fmla="*/ 26 h 680"/>
                  <a:gd name="T26" fmla="*/ 291 w 955"/>
                  <a:gd name="T27" fmla="*/ 45 h 680"/>
                  <a:gd name="T28" fmla="*/ 333 w 955"/>
                  <a:gd name="T29" fmla="*/ 78 h 680"/>
                  <a:gd name="T30" fmla="*/ 327 w 955"/>
                  <a:gd name="T31" fmla="*/ 165 h 680"/>
                  <a:gd name="T32" fmla="*/ 307 w 955"/>
                  <a:gd name="T33" fmla="*/ 198 h 680"/>
                  <a:gd name="T34" fmla="*/ 312 w 955"/>
                  <a:gd name="T35" fmla="*/ 236 h 680"/>
                  <a:gd name="T36" fmla="*/ 343 w 955"/>
                  <a:gd name="T37" fmla="*/ 244 h 680"/>
                  <a:gd name="T38" fmla="*/ 359 w 955"/>
                  <a:gd name="T39" fmla="*/ 247 h 680"/>
                  <a:gd name="T40" fmla="*/ 426 w 955"/>
                  <a:gd name="T41" fmla="*/ 240 h 680"/>
                  <a:gd name="T42" fmla="*/ 457 w 955"/>
                  <a:gd name="T43" fmla="*/ 217 h 680"/>
                  <a:gd name="T44" fmla="*/ 478 w 955"/>
                  <a:gd name="T45" fmla="*/ 183 h 680"/>
                  <a:gd name="T46" fmla="*/ 421 w 955"/>
                  <a:gd name="T47" fmla="*/ 53 h 680"/>
                  <a:gd name="T48" fmla="*/ 379 w 955"/>
                  <a:gd name="T49" fmla="*/ 30 h 680"/>
                  <a:gd name="T50" fmla="*/ 348 w 955"/>
                  <a:gd name="T51" fmla="*/ 56 h 680"/>
                  <a:gd name="T52" fmla="*/ 307 w 955"/>
                  <a:gd name="T53" fmla="*/ 101 h 680"/>
                  <a:gd name="T54" fmla="*/ 275 w 955"/>
                  <a:gd name="T55" fmla="*/ 146 h 680"/>
                  <a:gd name="T56" fmla="*/ 260 w 955"/>
                  <a:gd name="T57" fmla="*/ 179 h 680"/>
                  <a:gd name="T58" fmla="*/ 192 w 955"/>
                  <a:gd name="T59" fmla="*/ 247 h 680"/>
                  <a:gd name="T60" fmla="*/ 166 w 955"/>
                  <a:gd name="T61" fmla="*/ 277 h 680"/>
                  <a:gd name="T62" fmla="*/ 125 w 955"/>
                  <a:gd name="T63" fmla="*/ 259 h 680"/>
                  <a:gd name="T64" fmla="*/ 114 w 955"/>
                  <a:gd name="T65" fmla="*/ 247 h 680"/>
                  <a:gd name="T66" fmla="*/ 104 w 955"/>
                  <a:gd name="T67" fmla="*/ 225 h 680"/>
                  <a:gd name="T68" fmla="*/ 125 w 955"/>
                  <a:gd name="T69" fmla="*/ 195 h 680"/>
                  <a:gd name="T70" fmla="*/ 156 w 955"/>
                  <a:gd name="T71" fmla="*/ 198 h 680"/>
                  <a:gd name="T72" fmla="*/ 187 w 955"/>
                  <a:gd name="T73" fmla="*/ 207 h 680"/>
                  <a:gd name="T74" fmla="*/ 223 w 955"/>
                  <a:gd name="T75" fmla="*/ 236 h 680"/>
                  <a:gd name="T76" fmla="*/ 255 w 955"/>
                  <a:gd name="T77" fmla="*/ 266 h 680"/>
                  <a:gd name="T78" fmla="*/ 322 w 955"/>
                  <a:gd name="T79" fmla="*/ 311 h 680"/>
                  <a:gd name="T80" fmla="*/ 353 w 955"/>
                  <a:gd name="T81" fmla="*/ 318 h 680"/>
                  <a:gd name="T82" fmla="*/ 447 w 955"/>
                  <a:gd name="T83" fmla="*/ 304 h 680"/>
                  <a:gd name="T84" fmla="*/ 478 w 955"/>
                  <a:gd name="T85" fmla="*/ 284 h 680"/>
                  <a:gd name="T86" fmla="*/ 520 w 955"/>
                  <a:gd name="T87" fmla="*/ 255 h 680"/>
                  <a:gd name="T88" fmla="*/ 539 w 955"/>
                  <a:gd name="T89" fmla="*/ 207 h 680"/>
                  <a:gd name="T90" fmla="*/ 535 w 955"/>
                  <a:gd name="T91" fmla="*/ 116 h 680"/>
                  <a:gd name="T92" fmla="*/ 442 w 955"/>
                  <a:gd name="T93" fmla="*/ 127 h 680"/>
                  <a:gd name="T94" fmla="*/ 395 w 955"/>
                  <a:gd name="T95" fmla="*/ 123 h 680"/>
                  <a:gd name="T96" fmla="*/ 431 w 955"/>
                  <a:gd name="T97" fmla="*/ 30 h 680"/>
                  <a:gd name="T98" fmla="*/ 494 w 955"/>
                  <a:gd name="T99" fmla="*/ 37 h 680"/>
                  <a:gd name="T100" fmla="*/ 499 w 955"/>
                  <a:gd name="T101" fmla="*/ 49 h 680"/>
                  <a:gd name="T102" fmla="*/ 514 w 955"/>
                  <a:gd name="T103" fmla="*/ 56 h 680"/>
                  <a:gd name="T104" fmla="*/ 546 w 955"/>
                  <a:gd name="T105" fmla="*/ 101 h 680"/>
                  <a:gd name="T106" fmla="*/ 556 w 955"/>
                  <a:gd name="T107" fmla="*/ 123 h 680"/>
                  <a:gd name="T108" fmla="*/ 561 w 955"/>
                  <a:gd name="T109" fmla="*/ 135 h 680"/>
                  <a:gd name="T110" fmla="*/ 504 w 955"/>
                  <a:gd name="T111" fmla="*/ 228 h 680"/>
                  <a:gd name="T112" fmla="*/ 504 w 955"/>
                  <a:gd name="T113" fmla="*/ 288 h 680"/>
                  <a:gd name="T114" fmla="*/ 509 w 955"/>
                  <a:gd name="T115" fmla="*/ 300 h 680"/>
                  <a:gd name="T116" fmla="*/ 539 w 955"/>
                  <a:gd name="T117" fmla="*/ 307 h 680"/>
                  <a:gd name="T118" fmla="*/ 598 w 955"/>
                  <a:gd name="T119" fmla="*/ 300 h 680"/>
                  <a:gd name="T120" fmla="*/ 618 w 955"/>
                  <a:gd name="T121" fmla="*/ 293 h 6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5"/>
                  <a:gd name="T184" fmla="*/ 0 h 680"/>
                  <a:gd name="T185" fmla="*/ 955 w 955"/>
                  <a:gd name="T186" fmla="*/ 680 h 6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5" h="680">
                    <a:moveTo>
                      <a:pt x="0" y="48"/>
                    </a:moveTo>
                    <a:cubicBezTo>
                      <a:pt x="72" y="0"/>
                      <a:pt x="102" y="27"/>
                      <a:pt x="216" y="32"/>
                    </a:cubicBezTo>
                    <a:cubicBezTo>
                      <a:pt x="238" y="47"/>
                      <a:pt x="272" y="97"/>
                      <a:pt x="280" y="120"/>
                    </a:cubicBezTo>
                    <a:cubicBezTo>
                      <a:pt x="285" y="136"/>
                      <a:pt x="291" y="152"/>
                      <a:pt x="296" y="168"/>
                    </a:cubicBezTo>
                    <a:cubicBezTo>
                      <a:pt x="299" y="176"/>
                      <a:pt x="304" y="192"/>
                      <a:pt x="304" y="192"/>
                    </a:cubicBezTo>
                    <a:cubicBezTo>
                      <a:pt x="298" y="282"/>
                      <a:pt x="319" y="310"/>
                      <a:pt x="256" y="352"/>
                    </a:cubicBezTo>
                    <a:cubicBezTo>
                      <a:pt x="224" y="349"/>
                      <a:pt x="191" y="350"/>
                      <a:pt x="160" y="344"/>
                    </a:cubicBezTo>
                    <a:cubicBezTo>
                      <a:pt x="135" y="339"/>
                      <a:pt x="120" y="280"/>
                      <a:pt x="120" y="280"/>
                    </a:cubicBezTo>
                    <a:cubicBezTo>
                      <a:pt x="123" y="243"/>
                      <a:pt x="124" y="205"/>
                      <a:pt x="128" y="168"/>
                    </a:cubicBezTo>
                    <a:cubicBezTo>
                      <a:pt x="129" y="160"/>
                      <a:pt x="130" y="150"/>
                      <a:pt x="136" y="144"/>
                    </a:cubicBezTo>
                    <a:cubicBezTo>
                      <a:pt x="159" y="121"/>
                      <a:pt x="203" y="99"/>
                      <a:pt x="232" y="80"/>
                    </a:cubicBezTo>
                    <a:cubicBezTo>
                      <a:pt x="246" y="71"/>
                      <a:pt x="264" y="69"/>
                      <a:pt x="280" y="64"/>
                    </a:cubicBezTo>
                    <a:cubicBezTo>
                      <a:pt x="288" y="61"/>
                      <a:pt x="304" y="56"/>
                      <a:pt x="304" y="56"/>
                    </a:cubicBezTo>
                    <a:cubicBezTo>
                      <a:pt x="347" y="62"/>
                      <a:pt x="414" y="62"/>
                      <a:pt x="448" y="96"/>
                    </a:cubicBezTo>
                    <a:cubicBezTo>
                      <a:pt x="474" y="122"/>
                      <a:pt x="481" y="147"/>
                      <a:pt x="512" y="168"/>
                    </a:cubicBezTo>
                    <a:cubicBezTo>
                      <a:pt x="531" y="226"/>
                      <a:pt x="532" y="297"/>
                      <a:pt x="504" y="352"/>
                    </a:cubicBezTo>
                    <a:cubicBezTo>
                      <a:pt x="492" y="375"/>
                      <a:pt x="472" y="424"/>
                      <a:pt x="472" y="424"/>
                    </a:cubicBezTo>
                    <a:cubicBezTo>
                      <a:pt x="475" y="451"/>
                      <a:pt x="466" y="481"/>
                      <a:pt x="480" y="504"/>
                    </a:cubicBezTo>
                    <a:cubicBezTo>
                      <a:pt x="488" y="519"/>
                      <a:pt x="512" y="515"/>
                      <a:pt x="528" y="520"/>
                    </a:cubicBezTo>
                    <a:cubicBezTo>
                      <a:pt x="536" y="523"/>
                      <a:pt x="552" y="528"/>
                      <a:pt x="552" y="528"/>
                    </a:cubicBezTo>
                    <a:cubicBezTo>
                      <a:pt x="587" y="525"/>
                      <a:pt x="628" y="534"/>
                      <a:pt x="656" y="512"/>
                    </a:cubicBezTo>
                    <a:cubicBezTo>
                      <a:pt x="674" y="498"/>
                      <a:pt x="704" y="464"/>
                      <a:pt x="704" y="464"/>
                    </a:cubicBezTo>
                    <a:cubicBezTo>
                      <a:pt x="713" y="438"/>
                      <a:pt x="727" y="418"/>
                      <a:pt x="736" y="392"/>
                    </a:cubicBezTo>
                    <a:cubicBezTo>
                      <a:pt x="733" y="328"/>
                      <a:pt x="745" y="144"/>
                      <a:pt x="648" y="112"/>
                    </a:cubicBezTo>
                    <a:cubicBezTo>
                      <a:pt x="629" y="84"/>
                      <a:pt x="616" y="75"/>
                      <a:pt x="584" y="64"/>
                    </a:cubicBezTo>
                    <a:cubicBezTo>
                      <a:pt x="548" y="76"/>
                      <a:pt x="553" y="90"/>
                      <a:pt x="536" y="120"/>
                    </a:cubicBezTo>
                    <a:cubicBezTo>
                      <a:pt x="520" y="149"/>
                      <a:pt x="496" y="192"/>
                      <a:pt x="472" y="216"/>
                    </a:cubicBezTo>
                    <a:cubicBezTo>
                      <a:pt x="460" y="251"/>
                      <a:pt x="439" y="279"/>
                      <a:pt x="424" y="312"/>
                    </a:cubicBezTo>
                    <a:cubicBezTo>
                      <a:pt x="424" y="312"/>
                      <a:pt x="404" y="372"/>
                      <a:pt x="400" y="384"/>
                    </a:cubicBezTo>
                    <a:cubicBezTo>
                      <a:pt x="390" y="415"/>
                      <a:pt x="324" y="500"/>
                      <a:pt x="296" y="528"/>
                    </a:cubicBezTo>
                    <a:cubicBezTo>
                      <a:pt x="277" y="585"/>
                      <a:pt x="294" y="567"/>
                      <a:pt x="256" y="592"/>
                    </a:cubicBezTo>
                    <a:cubicBezTo>
                      <a:pt x="225" y="582"/>
                      <a:pt x="223" y="562"/>
                      <a:pt x="192" y="552"/>
                    </a:cubicBezTo>
                    <a:cubicBezTo>
                      <a:pt x="187" y="544"/>
                      <a:pt x="180" y="537"/>
                      <a:pt x="176" y="528"/>
                    </a:cubicBezTo>
                    <a:cubicBezTo>
                      <a:pt x="169" y="513"/>
                      <a:pt x="160" y="480"/>
                      <a:pt x="160" y="480"/>
                    </a:cubicBezTo>
                    <a:cubicBezTo>
                      <a:pt x="165" y="447"/>
                      <a:pt x="152" y="416"/>
                      <a:pt x="192" y="416"/>
                    </a:cubicBezTo>
                    <a:cubicBezTo>
                      <a:pt x="208" y="416"/>
                      <a:pt x="224" y="420"/>
                      <a:pt x="240" y="424"/>
                    </a:cubicBezTo>
                    <a:cubicBezTo>
                      <a:pt x="256" y="428"/>
                      <a:pt x="288" y="440"/>
                      <a:pt x="288" y="440"/>
                    </a:cubicBezTo>
                    <a:cubicBezTo>
                      <a:pt x="325" y="496"/>
                      <a:pt x="304" y="477"/>
                      <a:pt x="344" y="504"/>
                    </a:cubicBezTo>
                    <a:cubicBezTo>
                      <a:pt x="355" y="536"/>
                      <a:pt x="364" y="549"/>
                      <a:pt x="392" y="568"/>
                    </a:cubicBezTo>
                    <a:cubicBezTo>
                      <a:pt x="418" y="607"/>
                      <a:pt x="457" y="638"/>
                      <a:pt x="496" y="664"/>
                    </a:cubicBezTo>
                    <a:cubicBezTo>
                      <a:pt x="510" y="673"/>
                      <a:pt x="544" y="680"/>
                      <a:pt x="544" y="680"/>
                    </a:cubicBezTo>
                    <a:cubicBezTo>
                      <a:pt x="595" y="674"/>
                      <a:pt x="640" y="664"/>
                      <a:pt x="688" y="648"/>
                    </a:cubicBezTo>
                    <a:cubicBezTo>
                      <a:pt x="758" y="578"/>
                      <a:pt x="669" y="664"/>
                      <a:pt x="736" y="608"/>
                    </a:cubicBezTo>
                    <a:cubicBezTo>
                      <a:pt x="762" y="587"/>
                      <a:pt x="772" y="563"/>
                      <a:pt x="800" y="544"/>
                    </a:cubicBezTo>
                    <a:cubicBezTo>
                      <a:pt x="812" y="509"/>
                      <a:pt x="823" y="476"/>
                      <a:pt x="832" y="440"/>
                    </a:cubicBezTo>
                    <a:cubicBezTo>
                      <a:pt x="829" y="376"/>
                      <a:pt x="850" y="307"/>
                      <a:pt x="824" y="248"/>
                    </a:cubicBezTo>
                    <a:cubicBezTo>
                      <a:pt x="819" y="237"/>
                      <a:pt x="698" y="268"/>
                      <a:pt x="680" y="272"/>
                    </a:cubicBezTo>
                    <a:cubicBezTo>
                      <a:pt x="656" y="269"/>
                      <a:pt x="618" y="286"/>
                      <a:pt x="608" y="264"/>
                    </a:cubicBezTo>
                    <a:cubicBezTo>
                      <a:pt x="574" y="193"/>
                      <a:pt x="617" y="111"/>
                      <a:pt x="664" y="64"/>
                    </a:cubicBezTo>
                    <a:cubicBezTo>
                      <a:pt x="696" y="68"/>
                      <a:pt x="737" y="57"/>
                      <a:pt x="760" y="80"/>
                    </a:cubicBezTo>
                    <a:cubicBezTo>
                      <a:pt x="766" y="86"/>
                      <a:pt x="763" y="97"/>
                      <a:pt x="768" y="104"/>
                    </a:cubicBezTo>
                    <a:cubicBezTo>
                      <a:pt x="774" y="112"/>
                      <a:pt x="784" y="115"/>
                      <a:pt x="792" y="120"/>
                    </a:cubicBezTo>
                    <a:cubicBezTo>
                      <a:pt x="804" y="155"/>
                      <a:pt x="825" y="183"/>
                      <a:pt x="840" y="216"/>
                    </a:cubicBezTo>
                    <a:cubicBezTo>
                      <a:pt x="847" y="231"/>
                      <a:pt x="851" y="248"/>
                      <a:pt x="856" y="264"/>
                    </a:cubicBezTo>
                    <a:cubicBezTo>
                      <a:pt x="859" y="272"/>
                      <a:pt x="864" y="288"/>
                      <a:pt x="864" y="288"/>
                    </a:cubicBezTo>
                    <a:cubicBezTo>
                      <a:pt x="857" y="389"/>
                      <a:pt x="859" y="433"/>
                      <a:pt x="776" y="488"/>
                    </a:cubicBezTo>
                    <a:cubicBezTo>
                      <a:pt x="758" y="542"/>
                      <a:pt x="763" y="515"/>
                      <a:pt x="776" y="616"/>
                    </a:cubicBezTo>
                    <a:cubicBezTo>
                      <a:pt x="777" y="624"/>
                      <a:pt x="777" y="635"/>
                      <a:pt x="784" y="640"/>
                    </a:cubicBezTo>
                    <a:cubicBezTo>
                      <a:pt x="798" y="650"/>
                      <a:pt x="832" y="656"/>
                      <a:pt x="832" y="656"/>
                    </a:cubicBezTo>
                    <a:cubicBezTo>
                      <a:pt x="854" y="653"/>
                      <a:pt x="895" y="652"/>
                      <a:pt x="920" y="640"/>
                    </a:cubicBezTo>
                    <a:cubicBezTo>
                      <a:pt x="955" y="623"/>
                      <a:pt x="932" y="624"/>
                      <a:pt x="952" y="624"/>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54300" name="Freeform 12"/>
              <p:cNvSpPr>
                <a:spLocks/>
              </p:cNvSpPr>
              <p:nvPr/>
            </p:nvSpPr>
            <p:spPr bwMode="auto">
              <a:xfrm>
                <a:off x="4080" y="1776"/>
                <a:ext cx="787" cy="512"/>
              </a:xfrm>
              <a:custGeom>
                <a:avLst/>
                <a:gdLst>
                  <a:gd name="T0" fmla="*/ 0 w 955"/>
                  <a:gd name="T1" fmla="*/ 20 h 680"/>
                  <a:gd name="T2" fmla="*/ 121 w 955"/>
                  <a:gd name="T3" fmla="*/ 14 h 680"/>
                  <a:gd name="T4" fmla="*/ 157 w 955"/>
                  <a:gd name="T5" fmla="*/ 51 h 680"/>
                  <a:gd name="T6" fmla="*/ 166 w 955"/>
                  <a:gd name="T7" fmla="*/ 72 h 680"/>
                  <a:gd name="T8" fmla="*/ 171 w 955"/>
                  <a:gd name="T9" fmla="*/ 82 h 680"/>
                  <a:gd name="T10" fmla="*/ 143 w 955"/>
                  <a:gd name="T11" fmla="*/ 151 h 680"/>
                  <a:gd name="T12" fmla="*/ 90 w 955"/>
                  <a:gd name="T13" fmla="*/ 147 h 680"/>
                  <a:gd name="T14" fmla="*/ 68 w 955"/>
                  <a:gd name="T15" fmla="*/ 120 h 680"/>
                  <a:gd name="T16" fmla="*/ 72 w 955"/>
                  <a:gd name="T17" fmla="*/ 72 h 680"/>
                  <a:gd name="T18" fmla="*/ 76 w 955"/>
                  <a:gd name="T19" fmla="*/ 61 h 680"/>
                  <a:gd name="T20" fmla="*/ 129 w 955"/>
                  <a:gd name="T21" fmla="*/ 34 h 680"/>
                  <a:gd name="T22" fmla="*/ 157 w 955"/>
                  <a:gd name="T23" fmla="*/ 27 h 680"/>
                  <a:gd name="T24" fmla="*/ 171 w 955"/>
                  <a:gd name="T25" fmla="*/ 24 h 680"/>
                  <a:gd name="T26" fmla="*/ 251 w 955"/>
                  <a:gd name="T27" fmla="*/ 41 h 680"/>
                  <a:gd name="T28" fmla="*/ 287 w 955"/>
                  <a:gd name="T29" fmla="*/ 72 h 680"/>
                  <a:gd name="T30" fmla="*/ 282 w 955"/>
                  <a:gd name="T31" fmla="*/ 151 h 680"/>
                  <a:gd name="T32" fmla="*/ 265 w 955"/>
                  <a:gd name="T33" fmla="*/ 181 h 680"/>
                  <a:gd name="T34" fmla="*/ 269 w 955"/>
                  <a:gd name="T35" fmla="*/ 215 h 680"/>
                  <a:gd name="T36" fmla="*/ 295 w 955"/>
                  <a:gd name="T37" fmla="*/ 222 h 680"/>
                  <a:gd name="T38" fmla="*/ 309 w 955"/>
                  <a:gd name="T39" fmla="*/ 226 h 680"/>
                  <a:gd name="T40" fmla="*/ 368 w 955"/>
                  <a:gd name="T41" fmla="*/ 219 h 680"/>
                  <a:gd name="T42" fmla="*/ 394 w 955"/>
                  <a:gd name="T43" fmla="*/ 198 h 680"/>
                  <a:gd name="T44" fmla="*/ 412 w 955"/>
                  <a:gd name="T45" fmla="*/ 167 h 680"/>
                  <a:gd name="T46" fmla="*/ 363 w 955"/>
                  <a:gd name="T47" fmla="*/ 47 h 680"/>
                  <a:gd name="T48" fmla="*/ 326 w 955"/>
                  <a:gd name="T49" fmla="*/ 27 h 680"/>
                  <a:gd name="T50" fmla="*/ 300 w 955"/>
                  <a:gd name="T51" fmla="*/ 51 h 680"/>
                  <a:gd name="T52" fmla="*/ 265 w 955"/>
                  <a:gd name="T53" fmla="*/ 93 h 680"/>
                  <a:gd name="T54" fmla="*/ 237 w 955"/>
                  <a:gd name="T55" fmla="*/ 133 h 680"/>
                  <a:gd name="T56" fmla="*/ 224 w 955"/>
                  <a:gd name="T57" fmla="*/ 164 h 680"/>
                  <a:gd name="T58" fmla="*/ 166 w 955"/>
                  <a:gd name="T59" fmla="*/ 226 h 680"/>
                  <a:gd name="T60" fmla="*/ 143 w 955"/>
                  <a:gd name="T61" fmla="*/ 253 h 680"/>
                  <a:gd name="T62" fmla="*/ 107 w 955"/>
                  <a:gd name="T63" fmla="*/ 236 h 680"/>
                  <a:gd name="T64" fmla="*/ 98 w 955"/>
                  <a:gd name="T65" fmla="*/ 226 h 680"/>
                  <a:gd name="T66" fmla="*/ 90 w 955"/>
                  <a:gd name="T67" fmla="*/ 205 h 680"/>
                  <a:gd name="T68" fmla="*/ 107 w 955"/>
                  <a:gd name="T69" fmla="*/ 178 h 680"/>
                  <a:gd name="T70" fmla="*/ 134 w 955"/>
                  <a:gd name="T71" fmla="*/ 181 h 680"/>
                  <a:gd name="T72" fmla="*/ 161 w 955"/>
                  <a:gd name="T73" fmla="*/ 187 h 680"/>
                  <a:gd name="T74" fmla="*/ 192 w 955"/>
                  <a:gd name="T75" fmla="*/ 215 h 680"/>
                  <a:gd name="T76" fmla="*/ 219 w 955"/>
                  <a:gd name="T77" fmla="*/ 242 h 680"/>
                  <a:gd name="T78" fmla="*/ 278 w 955"/>
                  <a:gd name="T79" fmla="*/ 283 h 680"/>
                  <a:gd name="T80" fmla="*/ 304 w 955"/>
                  <a:gd name="T81" fmla="*/ 291 h 680"/>
                  <a:gd name="T82" fmla="*/ 385 w 955"/>
                  <a:gd name="T83" fmla="*/ 276 h 680"/>
                  <a:gd name="T84" fmla="*/ 412 w 955"/>
                  <a:gd name="T85" fmla="*/ 260 h 680"/>
                  <a:gd name="T86" fmla="*/ 447 w 955"/>
                  <a:gd name="T87" fmla="*/ 233 h 680"/>
                  <a:gd name="T88" fmla="*/ 466 w 955"/>
                  <a:gd name="T89" fmla="*/ 187 h 680"/>
                  <a:gd name="T90" fmla="*/ 461 w 955"/>
                  <a:gd name="T91" fmla="*/ 106 h 680"/>
                  <a:gd name="T92" fmla="*/ 380 w 955"/>
                  <a:gd name="T93" fmla="*/ 116 h 680"/>
                  <a:gd name="T94" fmla="*/ 340 w 955"/>
                  <a:gd name="T95" fmla="*/ 113 h 680"/>
                  <a:gd name="T96" fmla="*/ 372 w 955"/>
                  <a:gd name="T97" fmla="*/ 27 h 680"/>
                  <a:gd name="T98" fmla="*/ 425 w 955"/>
                  <a:gd name="T99" fmla="*/ 34 h 680"/>
                  <a:gd name="T100" fmla="*/ 430 w 955"/>
                  <a:gd name="T101" fmla="*/ 44 h 680"/>
                  <a:gd name="T102" fmla="*/ 443 w 955"/>
                  <a:gd name="T103" fmla="*/ 51 h 680"/>
                  <a:gd name="T104" fmla="*/ 470 w 955"/>
                  <a:gd name="T105" fmla="*/ 93 h 680"/>
                  <a:gd name="T106" fmla="*/ 479 w 955"/>
                  <a:gd name="T107" fmla="*/ 113 h 680"/>
                  <a:gd name="T108" fmla="*/ 484 w 955"/>
                  <a:gd name="T109" fmla="*/ 123 h 680"/>
                  <a:gd name="T110" fmla="*/ 434 w 955"/>
                  <a:gd name="T111" fmla="*/ 208 h 680"/>
                  <a:gd name="T112" fmla="*/ 434 w 955"/>
                  <a:gd name="T113" fmla="*/ 263 h 680"/>
                  <a:gd name="T114" fmla="*/ 438 w 955"/>
                  <a:gd name="T115" fmla="*/ 273 h 680"/>
                  <a:gd name="T116" fmla="*/ 466 w 955"/>
                  <a:gd name="T117" fmla="*/ 280 h 680"/>
                  <a:gd name="T118" fmla="*/ 515 w 955"/>
                  <a:gd name="T119" fmla="*/ 273 h 680"/>
                  <a:gd name="T120" fmla="*/ 533 w 955"/>
                  <a:gd name="T121" fmla="*/ 267 h 6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5"/>
                  <a:gd name="T184" fmla="*/ 0 h 680"/>
                  <a:gd name="T185" fmla="*/ 955 w 955"/>
                  <a:gd name="T186" fmla="*/ 680 h 6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5" h="680">
                    <a:moveTo>
                      <a:pt x="0" y="48"/>
                    </a:moveTo>
                    <a:cubicBezTo>
                      <a:pt x="72" y="0"/>
                      <a:pt x="102" y="27"/>
                      <a:pt x="216" y="32"/>
                    </a:cubicBezTo>
                    <a:cubicBezTo>
                      <a:pt x="238" y="47"/>
                      <a:pt x="272" y="97"/>
                      <a:pt x="280" y="120"/>
                    </a:cubicBezTo>
                    <a:cubicBezTo>
                      <a:pt x="285" y="136"/>
                      <a:pt x="291" y="152"/>
                      <a:pt x="296" y="168"/>
                    </a:cubicBezTo>
                    <a:cubicBezTo>
                      <a:pt x="299" y="176"/>
                      <a:pt x="304" y="192"/>
                      <a:pt x="304" y="192"/>
                    </a:cubicBezTo>
                    <a:cubicBezTo>
                      <a:pt x="298" y="282"/>
                      <a:pt x="319" y="310"/>
                      <a:pt x="256" y="352"/>
                    </a:cubicBezTo>
                    <a:cubicBezTo>
                      <a:pt x="224" y="349"/>
                      <a:pt x="191" y="350"/>
                      <a:pt x="160" y="344"/>
                    </a:cubicBezTo>
                    <a:cubicBezTo>
                      <a:pt x="135" y="339"/>
                      <a:pt x="120" y="280"/>
                      <a:pt x="120" y="280"/>
                    </a:cubicBezTo>
                    <a:cubicBezTo>
                      <a:pt x="123" y="243"/>
                      <a:pt x="124" y="205"/>
                      <a:pt x="128" y="168"/>
                    </a:cubicBezTo>
                    <a:cubicBezTo>
                      <a:pt x="129" y="160"/>
                      <a:pt x="130" y="150"/>
                      <a:pt x="136" y="144"/>
                    </a:cubicBezTo>
                    <a:cubicBezTo>
                      <a:pt x="159" y="121"/>
                      <a:pt x="203" y="99"/>
                      <a:pt x="232" y="80"/>
                    </a:cubicBezTo>
                    <a:cubicBezTo>
                      <a:pt x="246" y="71"/>
                      <a:pt x="264" y="69"/>
                      <a:pt x="280" y="64"/>
                    </a:cubicBezTo>
                    <a:cubicBezTo>
                      <a:pt x="288" y="61"/>
                      <a:pt x="304" y="56"/>
                      <a:pt x="304" y="56"/>
                    </a:cubicBezTo>
                    <a:cubicBezTo>
                      <a:pt x="347" y="62"/>
                      <a:pt x="414" y="62"/>
                      <a:pt x="448" y="96"/>
                    </a:cubicBezTo>
                    <a:cubicBezTo>
                      <a:pt x="474" y="122"/>
                      <a:pt x="481" y="147"/>
                      <a:pt x="512" y="168"/>
                    </a:cubicBezTo>
                    <a:cubicBezTo>
                      <a:pt x="531" y="226"/>
                      <a:pt x="532" y="297"/>
                      <a:pt x="504" y="352"/>
                    </a:cubicBezTo>
                    <a:cubicBezTo>
                      <a:pt x="492" y="375"/>
                      <a:pt x="472" y="424"/>
                      <a:pt x="472" y="424"/>
                    </a:cubicBezTo>
                    <a:cubicBezTo>
                      <a:pt x="475" y="451"/>
                      <a:pt x="466" y="481"/>
                      <a:pt x="480" y="504"/>
                    </a:cubicBezTo>
                    <a:cubicBezTo>
                      <a:pt x="488" y="519"/>
                      <a:pt x="512" y="515"/>
                      <a:pt x="528" y="520"/>
                    </a:cubicBezTo>
                    <a:cubicBezTo>
                      <a:pt x="536" y="523"/>
                      <a:pt x="552" y="528"/>
                      <a:pt x="552" y="528"/>
                    </a:cubicBezTo>
                    <a:cubicBezTo>
                      <a:pt x="587" y="525"/>
                      <a:pt x="628" y="534"/>
                      <a:pt x="656" y="512"/>
                    </a:cubicBezTo>
                    <a:cubicBezTo>
                      <a:pt x="674" y="498"/>
                      <a:pt x="704" y="464"/>
                      <a:pt x="704" y="464"/>
                    </a:cubicBezTo>
                    <a:cubicBezTo>
                      <a:pt x="713" y="438"/>
                      <a:pt x="727" y="418"/>
                      <a:pt x="736" y="392"/>
                    </a:cubicBezTo>
                    <a:cubicBezTo>
                      <a:pt x="733" y="328"/>
                      <a:pt x="745" y="144"/>
                      <a:pt x="648" y="112"/>
                    </a:cubicBezTo>
                    <a:cubicBezTo>
                      <a:pt x="629" y="84"/>
                      <a:pt x="616" y="75"/>
                      <a:pt x="584" y="64"/>
                    </a:cubicBezTo>
                    <a:cubicBezTo>
                      <a:pt x="548" y="76"/>
                      <a:pt x="553" y="90"/>
                      <a:pt x="536" y="120"/>
                    </a:cubicBezTo>
                    <a:cubicBezTo>
                      <a:pt x="520" y="149"/>
                      <a:pt x="496" y="192"/>
                      <a:pt x="472" y="216"/>
                    </a:cubicBezTo>
                    <a:cubicBezTo>
                      <a:pt x="460" y="251"/>
                      <a:pt x="439" y="279"/>
                      <a:pt x="424" y="312"/>
                    </a:cubicBezTo>
                    <a:cubicBezTo>
                      <a:pt x="424" y="312"/>
                      <a:pt x="404" y="372"/>
                      <a:pt x="400" y="384"/>
                    </a:cubicBezTo>
                    <a:cubicBezTo>
                      <a:pt x="390" y="415"/>
                      <a:pt x="324" y="500"/>
                      <a:pt x="296" y="528"/>
                    </a:cubicBezTo>
                    <a:cubicBezTo>
                      <a:pt x="277" y="585"/>
                      <a:pt x="294" y="567"/>
                      <a:pt x="256" y="592"/>
                    </a:cubicBezTo>
                    <a:cubicBezTo>
                      <a:pt x="225" y="582"/>
                      <a:pt x="223" y="562"/>
                      <a:pt x="192" y="552"/>
                    </a:cubicBezTo>
                    <a:cubicBezTo>
                      <a:pt x="187" y="544"/>
                      <a:pt x="180" y="537"/>
                      <a:pt x="176" y="528"/>
                    </a:cubicBezTo>
                    <a:cubicBezTo>
                      <a:pt x="169" y="513"/>
                      <a:pt x="160" y="480"/>
                      <a:pt x="160" y="480"/>
                    </a:cubicBezTo>
                    <a:cubicBezTo>
                      <a:pt x="165" y="447"/>
                      <a:pt x="152" y="416"/>
                      <a:pt x="192" y="416"/>
                    </a:cubicBezTo>
                    <a:cubicBezTo>
                      <a:pt x="208" y="416"/>
                      <a:pt x="224" y="420"/>
                      <a:pt x="240" y="424"/>
                    </a:cubicBezTo>
                    <a:cubicBezTo>
                      <a:pt x="256" y="428"/>
                      <a:pt x="288" y="440"/>
                      <a:pt x="288" y="440"/>
                    </a:cubicBezTo>
                    <a:cubicBezTo>
                      <a:pt x="325" y="496"/>
                      <a:pt x="304" y="477"/>
                      <a:pt x="344" y="504"/>
                    </a:cubicBezTo>
                    <a:cubicBezTo>
                      <a:pt x="355" y="536"/>
                      <a:pt x="364" y="549"/>
                      <a:pt x="392" y="568"/>
                    </a:cubicBezTo>
                    <a:cubicBezTo>
                      <a:pt x="418" y="607"/>
                      <a:pt x="457" y="638"/>
                      <a:pt x="496" y="664"/>
                    </a:cubicBezTo>
                    <a:cubicBezTo>
                      <a:pt x="510" y="673"/>
                      <a:pt x="544" y="680"/>
                      <a:pt x="544" y="680"/>
                    </a:cubicBezTo>
                    <a:cubicBezTo>
                      <a:pt x="595" y="674"/>
                      <a:pt x="640" y="664"/>
                      <a:pt x="688" y="648"/>
                    </a:cubicBezTo>
                    <a:cubicBezTo>
                      <a:pt x="758" y="578"/>
                      <a:pt x="669" y="664"/>
                      <a:pt x="736" y="608"/>
                    </a:cubicBezTo>
                    <a:cubicBezTo>
                      <a:pt x="762" y="587"/>
                      <a:pt x="772" y="563"/>
                      <a:pt x="800" y="544"/>
                    </a:cubicBezTo>
                    <a:cubicBezTo>
                      <a:pt x="812" y="509"/>
                      <a:pt x="823" y="476"/>
                      <a:pt x="832" y="440"/>
                    </a:cubicBezTo>
                    <a:cubicBezTo>
                      <a:pt x="829" y="376"/>
                      <a:pt x="850" y="307"/>
                      <a:pt x="824" y="248"/>
                    </a:cubicBezTo>
                    <a:cubicBezTo>
                      <a:pt x="819" y="237"/>
                      <a:pt x="698" y="268"/>
                      <a:pt x="680" y="272"/>
                    </a:cubicBezTo>
                    <a:cubicBezTo>
                      <a:pt x="656" y="269"/>
                      <a:pt x="618" y="286"/>
                      <a:pt x="608" y="264"/>
                    </a:cubicBezTo>
                    <a:cubicBezTo>
                      <a:pt x="574" y="193"/>
                      <a:pt x="617" y="111"/>
                      <a:pt x="664" y="64"/>
                    </a:cubicBezTo>
                    <a:cubicBezTo>
                      <a:pt x="696" y="68"/>
                      <a:pt x="737" y="57"/>
                      <a:pt x="760" y="80"/>
                    </a:cubicBezTo>
                    <a:cubicBezTo>
                      <a:pt x="766" y="86"/>
                      <a:pt x="763" y="97"/>
                      <a:pt x="768" y="104"/>
                    </a:cubicBezTo>
                    <a:cubicBezTo>
                      <a:pt x="774" y="112"/>
                      <a:pt x="784" y="115"/>
                      <a:pt x="792" y="120"/>
                    </a:cubicBezTo>
                    <a:cubicBezTo>
                      <a:pt x="804" y="155"/>
                      <a:pt x="825" y="183"/>
                      <a:pt x="840" y="216"/>
                    </a:cubicBezTo>
                    <a:cubicBezTo>
                      <a:pt x="847" y="231"/>
                      <a:pt x="851" y="248"/>
                      <a:pt x="856" y="264"/>
                    </a:cubicBezTo>
                    <a:cubicBezTo>
                      <a:pt x="859" y="272"/>
                      <a:pt x="864" y="288"/>
                      <a:pt x="864" y="288"/>
                    </a:cubicBezTo>
                    <a:cubicBezTo>
                      <a:pt x="857" y="389"/>
                      <a:pt x="859" y="433"/>
                      <a:pt x="776" y="488"/>
                    </a:cubicBezTo>
                    <a:cubicBezTo>
                      <a:pt x="758" y="542"/>
                      <a:pt x="763" y="515"/>
                      <a:pt x="776" y="616"/>
                    </a:cubicBezTo>
                    <a:cubicBezTo>
                      <a:pt x="777" y="624"/>
                      <a:pt x="777" y="635"/>
                      <a:pt x="784" y="640"/>
                    </a:cubicBezTo>
                    <a:cubicBezTo>
                      <a:pt x="798" y="650"/>
                      <a:pt x="832" y="656"/>
                      <a:pt x="832" y="656"/>
                    </a:cubicBezTo>
                    <a:cubicBezTo>
                      <a:pt x="854" y="653"/>
                      <a:pt x="895" y="652"/>
                      <a:pt x="920" y="640"/>
                    </a:cubicBezTo>
                    <a:cubicBezTo>
                      <a:pt x="955" y="623"/>
                      <a:pt x="932" y="624"/>
                      <a:pt x="952" y="624"/>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54301" name="Line 13"/>
              <p:cNvSpPr>
                <a:spLocks noChangeShapeType="1"/>
              </p:cNvSpPr>
              <p:nvPr/>
            </p:nvSpPr>
            <p:spPr bwMode="auto">
              <a:xfrm>
                <a:off x="1344" y="1632"/>
                <a:ext cx="0" cy="304"/>
              </a:xfrm>
              <a:prstGeom prst="line">
                <a:avLst/>
              </a:prstGeom>
              <a:noFill/>
              <a:ln w="4127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4302" name="Line 14"/>
              <p:cNvSpPr>
                <a:spLocks noChangeShapeType="1"/>
              </p:cNvSpPr>
              <p:nvPr/>
            </p:nvSpPr>
            <p:spPr bwMode="auto">
              <a:xfrm>
                <a:off x="4392" y="1496"/>
                <a:ext cx="0" cy="320"/>
              </a:xfrm>
              <a:prstGeom prst="line">
                <a:avLst/>
              </a:prstGeom>
              <a:noFill/>
              <a:ln w="412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grpSp>
          <p:nvGrpSpPr>
            <p:cNvPr id="54278" name="Group 15"/>
            <p:cNvGrpSpPr>
              <a:grpSpLocks/>
            </p:cNvGrpSpPr>
            <p:nvPr/>
          </p:nvGrpSpPr>
          <p:grpSpPr bwMode="auto">
            <a:xfrm>
              <a:off x="904" y="2248"/>
              <a:ext cx="4766" cy="1055"/>
              <a:chOff x="576" y="2350"/>
              <a:chExt cx="4766" cy="1055"/>
            </a:xfrm>
          </p:grpSpPr>
          <p:sp>
            <p:nvSpPr>
              <p:cNvPr id="54295" name="Line 16"/>
              <p:cNvSpPr>
                <a:spLocks noChangeShapeType="1"/>
              </p:cNvSpPr>
              <p:nvPr/>
            </p:nvSpPr>
            <p:spPr bwMode="auto">
              <a:xfrm>
                <a:off x="1352" y="2350"/>
                <a:ext cx="0" cy="324"/>
              </a:xfrm>
              <a:prstGeom prst="line">
                <a:avLst/>
              </a:prstGeom>
              <a:noFill/>
              <a:ln w="4127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4296" name="Line 17"/>
              <p:cNvSpPr>
                <a:spLocks noChangeShapeType="1"/>
              </p:cNvSpPr>
              <p:nvPr/>
            </p:nvSpPr>
            <p:spPr bwMode="auto">
              <a:xfrm>
                <a:off x="4464" y="2352"/>
                <a:ext cx="0" cy="304"/>
              </a:xfrm>
              <a:prstGeom prst="line">
                <a:avLst/>
              </a:prstGeom>
              <a:noFill/>
              <a:ln w="412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aphicFrame>
            <p:nvGraphicFramePr>
              <p:cNvPr id="54297" name="Object 18"/>
              <p:cNvGraphicFramePr>
                <a:graphicFrameLocks noChangeAspect="1"/>
              </p:cNvGraphicFramePr>
              <p:nvPr/>
            </p:nvGraphicFramePr>
            <p:xfrm>
              <a:off x="576" y="2688"/>
              <a:ext cx="1324" cy="706"/>
            </p:xfrm>
            <a:graphic>
              <a:graphicData uri="http://schemas.openxmlformats.org/presentationml/2006/ole">
                <mc:AlternateContent xmlns:mc="http://schemas.openxmlformats.org/markup-compatibility/2006">
                  <mc:Choice xmlns:v="urn:schemas-microsoft-com:vml" Requires="v">
                    <p:oleObj spid="_x0000_s54306" name="BMP 图象" r:id="rId3" imgW="4590476" imgH="2448267" progId="Paint.Picture">
                      <p:embed/>
                    </p:oleObj>
                  </mc:Choice>
                  <mc:Fallback>
                    <p:oleObj name="BMP 图象" r:id="rId3" imgW="4590476" imgH="2448267" progId="Paint.Picture">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2688"/>
                            <a:ext cx="1324" cy="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98" name="Object 19"/>
              <p:cNvGraphicFramePr>
                <a:graphicFrameLocks noChangeAspect="1"/>
              </p:cNvGraphicFramePr>
              <p:nvPr/>
            </p:nvGraphicFramePr>
            <p:xfrm>
              <a:off x="3984" y="2688"/>
              <a:ext cx="1358" cy="717"/>
            </p:xfrm>
            <a:graphic>
              <a:graphicData uri="http://schemas.openxmlformats.org/presentationml/2006/ole">
                <mc:AlternateContent xmlns:mc="http://schemas.openxmlformats.org/markup-compatibility/2006">
                  <mc:Choice xmlns:v="urn:schemas-microsoft-com:vml" Requires="v">
                    <p:oleObj spid="_x0000_s54307" name="BMP 图象" r:id="rId5" imgW="4619048" imgH="2438095" progId="Paint.Picture">
                      <p:embed/>
                    </p:oleObj>
                  </mc:Choice>
                  <mc:Fallback>
                    <p:oleObj name="BMP 图象" r:id="rId5" imgW="4619048" imgH="2438095" progId="Paint.Picture">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4" y="2688"/>
                            <a:ext cx="1358" cy="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05204" name="Rectangle 20"/>
            <p:cNvSpPr>
              <a:spLocks noChangeArrowheads="1"/>
            </p:cNvSpPr>
            <p:nvPr/>
          </p:nvSpPr>
          <p:spPr bwMode="auto">
            <a:xfrm>
              <a:off x="1864" y="232"/>
              <a:ext cx="2928" cy="288"/>
            </a:xfrm>
            <a:prstGeom prst="rect">
              <a:avLst/>
            </a:prstGeom>
            <a:noFill/>
            <a:ln w="9525">
              <a:noFill/>
              <a:miter lim="800000"/>
              <a:headEnd/>
              <a:tailEnd/>
            </a:ln>
            <a:effectLst/>
          </p:spPr>
          <p:txBody>
            <a:bodyPr>
              <a:spAutoFit/>
            </a:bodyPr>
            <a:lstStyle/>
            <a:p>
              <a:pPr eaLnBrk="1" hangingPunct="1">
                <a:defRPr/>
              </a:pPr>
              <a:r>
                <a:rPr lang="zh-CN" altLang="en-US" sz="2400" b="1">
                  <a:solidFill>
                    <a:srgbClr val="FF0066"/>
                  </a:solidFill>
                  <a:effectLst>
                    <a:outerShdw blurRad="38100" dist="38100" dir="2700000" algn="tl">
                      <a:srgbClr val="C0C0C0"/>
                    </a:outerShdw>
                  </a:effectLst>
                  <a:latin typeface="楷体_GB2312" pitchFamily="49" charset="-122"/>
                  <a:ea typeface="楷体_GB2312" pitchFamily="49" charset="-122"/>
                </a:rPr>
                <a:t>理论上目的基因表达量分析条件</a:t>
              </a:r>
            </a:p>
          </p:txBody>
        </p:sp>
        <p:grpSp>
          <p:nvGrpSpPr>
            <p:cNvPr id="54280" name="Group 21"/>
            <p:cNvGrpSpPr>
              <a:grpSpLocks/>
            </p:cNvGrpSpPr>
            <p:nvPr/>
          </p:nvGrpSpPr>
          <p:grpSpPr bwMode="auto">
            <a:xfrm>
              <a:off x="1311" y="608"/>
              <a:ext cx="3989" cy="920"/>
              <a:chOff x="907" y="312"/>
              <a:chExt cx="3989" cy="1087"/>
            </a:xfrm>
          </p:grpSpPr>
          <p:graphicFrame>
            <p:nvGraphicFramePr>
              <p:cNvPr id="54291" name="Object 22"/>
              <p:cNvGraphicFramePr>
                <a:graphicFrameLocks noChangeAspect="1"/>
              </p:cNvGraphicFramePr>
              <p:nvPr/>
            </p:nvGraphicFramePr>
            <p:xfrm>
              <a:off x="907" y="601"/>
              <a:ext cx="920" cy="798"/>
            </p:xfrm>
            <a:graphic>
              <a:graphicData uri="http://schemas.openxmlformats.org/presentationml/2006/ole">
                <mc:AlternateContent xmlns:mc="http://schemas.openxmlformats.org/markup-compatibility/2006">
                  <mc:Choice xmlns:v="urn:schemas-microsoft-com:vml" Requires="v">
                    <p:oleObj spid="_x0000_s54308" name="BMP 图象" r:id="rId7" imgW="1819529" imgH="1324160" progId="Paint.Picture">
                      <p:embed/>
                    </p:oleObj>
                  </mc:Choice>
                  <mc:Fallback>
                    <p:oleObj name="BMP 图象" r:id="rId7" imgW="1819529" imgH="1324160" progId="Paint.Picture">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7" y="601"/>
                            <a:ext cx="920" cy="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92" name="Object 23"/>
              <p:cNvGraphicFramePr>
                <a:graphicFrameLocks noChangeAspect="1"/>
              </p:cNvGraphicFramePr>
              <p:nvPr/>
            </p:nvGraphicFramePr>
            <p:xfrm>
              <a:off x="3835" y="513"/>
              <a:ext cx="920" cy="798"/>
            </p:xfrm>
            <a:graphic>
              <a:graphicData uri="http://schemas.openxmlformats.org/presentationml/2006/ole">
                <mc:AlternateContent xmlns:mc="http://schemas.openxmlformats.org/markup-compatibility/2006">
                  <mc:Choice xmlns:v="urn:schemas-microsoft-com:vml" Requires="v">
                    <p:oleObj spid="_x0000_s54309" name="BMP 图象" r:id="rId9" imgW="1819529" imgH="1324160" progId="Paint.Picture">
                      <p:embed/>
                    </p:oleObj>
                  </mc:Choice>
                  <mc:Fallback>
                    <p:oleObj name="BMP 图象" r:id="rId9" imgW="1819529" imgH="1324160" progId="Paint.Picture">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5" y="513"/>
                            <a:ext cx="920" cy="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5208" name="Text Box 24"/>
              <p:cNvSpPr txBox="1">
                <a:spLocks noChangeArrowheads="1"/>
              </p:cNvSpPr>
              <p:nvPr/>
            </p:nvSpPr>
            <p:spPr bwMode="auto">
              <a:xfrm>
                <a:off x="3960" y="312"/>
                <a:ext cx="936" cy="295"/>
              </a:xfrm>
              <a:prstGeom prst="rect">
                <a:avLst/>
              </a:prstGeom>
              <a:noFill/>
              <a:ln w="9525">
                <a:noFill/>
                <a:miter lim="800000"/>
                <a:headEnd/>
                <a:tailEnd/>
              </a:ln>
              <a:effectLst/>
            </p:spPr>
            <p:txBody>
              <a:bodyPr>
                <a:spAutoFit/>
              </a:bodyPr>
              <a:lstStyle/>
              <a:p>
                <a:pPr eaLnBrk="1" hangingPunct="1">
                  <a:spcBef>
                    <a:spcPct val="50000"/>
                  </a:spcBef>
                  <a:defRPr/>
                </a:pPr>
                <a:r>
                  <a:rPr lang="en-US" altLang="zh-CN" b="1">
                    <a:solidFill>
                      <a:srgbClr val="FF0000"/>
                    </a:solidFill>
                    <a:effectLst>
                      <a:outerShdw blurRad="38100" dist="38100" dir="2700000" algn="tl">
                        <a:srgbClr val="C0C0C0"/>
                      </a:outerShdw>
                    </a:effectLst>
                    <a:latin typeface="楷体_GB2312" pitchFamily="49" charset="-122"/>
                    <a:ea typeface="楷体_GB2312" pitchFamily="49" charset="-122"/>
                  </a:rPr>
                  <a:t>Sample B</a:t>
                </a:r>
              </a:p>
            </p:txBody>
          </p:sp>
          <p:sp>
            <p:nvSpPr>
              <p:cNvPr id="605209" name="Text Box 25"/>
              <p:cNvSpPr txBox="1">
                <a:spLocks noChangeArrowheads="1"/>
              </p:cNvSpPr>
              <p:nvPr/>
            </p:nvSpPr>
            <p:spPr bwMode="auto">
              <a:xfrm>
                <a:off x="944" y="329"/>
                <a:ext cx="968" cy="295"/>
              </a:xfrm>
              <a:prstGeom prst="rect">
                <a:avLst/>
              </a:prstGeom>
              <a:noFill/>
              <a:ln w="9525">
                <a:noFill/>
                <a:miter lim="800000"/>
                <a:headEnd/>
                <a:tailEnd/>
              </a:ln>
              <a:effectLst/>
            </p:spPr>
            <p:txBody>
              <a:bodyPr>
                <a:spAutoFit/>
              </a:bodyPr>
              <a:lstStyle/>
              <a:p>
                <a:pPr eaLnBrk="1" hangingPunct="1">
                  <a:spcBef>
                    <a:spcPct val="50000"/>
                  </a:spcBef>
                  <a:defRPr/>
                </a:pPr>
                <a:r>
                  <a:rPr lang="en-US" altLang="zh-CN" b="1">
                    <a:solidFill>
                      <a:srgbClr val="008000"/>
                    </a:solidFill>
                    <a:effectLst>
                      <a:outerShdw blurRad="38100" dist="38100" dir="2700000" algn="tl">
                        <a:srgbClr val="C0C0C0"/>
                      </a:outerShdw>
                    </a:effectLst>
                    <a:latin typeface="楷体_GB2312" pitchFamily="49" charset="-122"/>
                    <a:ea typeface="楷体_GB2312" pitchFamily="49" charset="-122"/>
                  </a:rPr>
                  <a:t>Sample A</a:t>
                </a:r>
                <a:endParaRPr lang="en-US" altLang="zh-CN" sz="2400" b="1">
                  <a:solidFill>
                    <a:srgbClr val="008000"/>
                  </a:solidFill>
                  <a:effectLst>
                    <a:outerShdw blurRad="38100" dist="38100" dir="2700000" algn="tl">
                      <a:srgbClr val="C0C0C0"/>
                    </a:outerShdw>
                  </a:effectLst>
                  <a:latin typeface="楷体_GB2312" pitchFamily="49" charset="-122"/>
                  <a:ea typeface="楷体_GB2312" pitchFamily="49" charset="-122"/>
                </a:endParaRPr>
              </a:p>
            </p:txBody>
          </p:sp>
        </p:grpSp>
        <p:grpSp>
          <p:nvGrpSpPr>
            <p:cNvPr id="54281" name="Group 26"/>
            <p:cNvGrpSpPr>
              <a:grpSpLocks/>
            </p:cNvGrpSpPr>
            <p:nvPr/>
          </p:nvGrpSpPr>
          <p:grpSpPr bwMode="auto">
            <a:xfrm>
              <a:off x="2243" y="2691"/>
              <a:ext cx="2072" cy="325"/>
              <a:chOff x="1936" y="2339"/>
              <a:chExt cx="1872" cy="325"/>
            </a:xfrm>
          </p:grpSpPr>
          <p:sp>
            <p:nvSpPr>
              <p:cNvPr id="605211" name="Rectangle 27"/>
              <p:cNvSpPr>
                <a:spLocks noChangeArrowheads="1"/>
              </p:cNvSpPr>
              <p:nvPr/>
            </p:nvSpPr>
            <p:spPr bwMode="auto">
              <a:xfrm>
                <a:off x="1958" y="2339"/>
                <a:ext cx="1839" cy="288"/>
              </a:xfrm>
              <a:prstGeom prst="rect">
                <a:avLst/>
              </a:prstGeom>
              <a:noFill/>
              <a:ln w="9525">
                <a:noFill/>
                <a:miter lim="800000"/>
                <a:headEnd/>
                <a:tailEnd/>
              </a:ln>
              <a:effectLst/>
            </p:spPr>
            <p:txBody>
              <a:bodyPr wrap="none">
                <a:spAutoFit/>
              </a:bodyPr>
              <a:lstStyle/>
              <a:p>
                <a:pPr eaLnBrk="1" hangingPunct="1">
                  <a:defRPr/>
                </a:pPr>
                <a:r>
                  <a:rPr lang="zh-CN" altLang="en-US" sz="2400" b="1">
                    <a:solidFill>
                      <a:srgbClr val="330066"/>
                    </a:solidFill>
                    <a:effectLst>
                      <a:outerShdw blurRad="38100" dist="38100" dir="2700000" algn="tl">
                        <a:srgbClr val="C0C0C0"/>
                      </a:outerShdw>
                    </a:effectLst>
                    <a:latin typeface="楷体_GB2312" pitchFamily="49" charset="-122"/>
                    <a:ea typeface="楷体_GB2312" pitchFamily="49" charset="-122"/>
                  </a:rPr>
                  <a:t>目的基因扩增效率相同</a:t>
                </a:r>
              </a:p>
            </p:txBody>
          </p:sp>
          <p:sp>
            <p:nvSpPr>
              <p:cNvPr id="54290" name="Line 28"/>
              <p:cNvSpPr>
                <a:spLocks noChangeShapeType="1"/>
              </p:cNvSpPr>
              <p:nvPr/>
            </p:nvSpPr>
            <p:spPr bwMode="auto">
              <a:xfrm>
                <a:off x="1936" y="2664"/>
                <a:ext cx="1872" cy="0"/>
              </a:xfrm>
              <a:prstGeom prst="line">
                <a:avLst/>
              </a:prstGeom>
              <a:noFill/>
              <a:ln w="47625">
                <a:solidFill>
                  <a:srgbClr val="0000CC"/>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grpSp>
          <p:nvGrpSpPr>
            <p:cNvPr id="54282" name="Group 29"/>
            <p:cNvGrpSpPr>
              <a:grpSpLocks/>
            </p:cNvGrpSpPr>
            <p:nvPr/>
          </p:nvGrpSpPr>
          <p:grpSpPr bwMode="auto">
            <a:xfrm>
              <a:off x="2370" y="1851"/>
              <a:ext cx="1872" cy="288"/>
              <a:chOff x="1968" y="1451"/>
              <a:chExt cx="1872" cy="288"/>
            </a:xfrm>
          </p:grpSpPr>
          <p:sp>
            <p:nvSpPr>
              <p:cNvPr id="54287" name="Line 30"/>
              <p:cNvSpPr>
                <a:spLocks noChangeShapeType="1"/>
              </p:cNvSpPr>
              <p:nvPr/>
            </p:nvSpPr>
            <p:spPr bwMode="auto">
              <a:xfrm>
                <a:off x="1968" y="1728"/>
                <a:ext cx="1872" cy="0"/>
              </a:xfrm>
              <a:prstGeom prst="line">
                <a:avLst/>
              </a:prstGeom>
              <a:noFill/>
              <a:ln w="47625">
                <a:solidFill>
                  <a:srgbClr val="0000CC"/>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05215" name="Rectangle 31"/>
              <p:cNvSpPr>
                <a:spLocks noChangeArrowheads="1"/>
              </p:cNvSpPr>
              <p:nvPr/>
            </p:nvSpPr>
            <p:spPr bwMode="auto">
              <a:xfrm>
                <a:off x="2040" y="1451"/>
                <a:ext cx="1556" cy="288"/>
              </a:xfrm>
              <a:prstGeom prst="rect">
                <a:avLst/>
              </a:prstGeom>
              <a:noFill/>
              <a:ln w="9525">
                <a:noFill/>
                <a:miter lim="800000"/>
                <a:headEnd/>
                <a:tailEnd/>
              </a:ln>
              <a:effectLst/>
            </p:spPr>
            <p:txBody>
              <a:bodyPr wrap="none">
                <a:spAutoFit/>
              </a:bodyPr>
              <a:lstStyle/>
              <a:p>
                <a:pPr eaLnBrk="1" hangingPunct="1">
                  <a:defRPr/>
                </a:pPr>
                <a:r>
                  <a:rPr lang="en-US" altLang="zh-CN" sz="2400" b="1">
                    <a:solidFill>
                      <a:srgbClr val="330066"/>
                    </a:solidFill>
                    <a:effectLst>
                      <a:outerShdw blurRad="38100" dist="38100" dir="2700000" algn="tl">
                        <a:srgbClr val="C0C0C0"/>
                      </a:outerShdw>
                    </a:effectLst>
                    <a:latin typeface="楷体_GB2312" pitchFamily="49" charset="-122"/>
                    <a:ea typeface="楷体_GB2312" pitchFamily="49" charset="-122"/>
                  </a:rPr>
                  <a:t>RNA</a:t>
                </a:r>
                <a:r>
                  <a:rPr lang="zh-CN" altLang="en-US" sz="2400" b="1">
                    <a:solidFill>
                      <a:srgbClr val="330066"/>
                    </a:solidFill>
                    <a:effectLst>
                      <a:outerShdw blurRad="38100" dist="38100" dir="2700000" algn="tl">
                        <a:srgbClr val="C0C0C0"/>
                      </a:outerShdw>
                    </a:effectLst>
                    <a:latin typeface="楷体_GB2312" pitchFamily="49" charset="-122"/>
                    <a:ea typeface="楷体_GB2312" pitchFamily="49" charset="-122"/>
                  </a:rPr>
                  <a:t>提取效率相同</a:t>
                </a:r>
              </a:p>
            </p:txBody>
          </p:sp>
        </p:grpSp>
        <p:grpSp>
          <p:nvGrpSpPr>
            <p:cNvPr id="54283" name="Group 32"/>
            <p:cNvGrpSpPr>
              <a:grpSpLocks/>
            </p:cNvGrpSpPr>
            <p:nvPr/>
          </p:nvGrpSpPr>
          <p:grpSpPr bwMode="auto">
            <a:xfrm>
              <a:off x="2296" y="856"/>
              <a:ext cx="1872" cy="336"/>
              <a:chOff x="3120" y="576"/>
              <a:chExt cx="1872" cy="336"/>
            </a:xfrm>
          </p:grpSpPr>
          <p:sp>
            <p:nvSpPr>
              <p:cNvPr id="54285" name="Line 33"/>
              <p:cNvSpPr>
                <a:spLocks noChangeShapeType="1"/>
              </p:cNvSpPr>
              <p:nvPr/>
            </p:nvSpPr>
            <p:spPr bwMode="auto">
              <a:xfrm>
                <a:off x="3120" y="912"/>
                <a:ext cx="1872" cy="0"/>
              </a:xfrm>
              <a:prstGeom prst="line">
                <a:avLst/>
              </a:prstGeom>
              <a:noFill/>
              <a:ln w="47625">
                <a:solidFill>
                  <a:srgbClr val="0000CC"/>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05218" name="Text Box 34"/>
              <p:cNvSpPr txBox="1">
                <a:spLocks noChangeArrowheads="1"/>
              </p:cNvSpPr>
              <p:nvPr/>
            </p:nvSpPr>
            <p:spPr bwMode="auto">
              <a:xfrm>
                <a:off x="3312" y="576"/>
                <a:ext cx="1680" cy="288"/>
              </a:xfrm>
              <a:prstGeom prst="rect">
                <a:avLst/>
              </a:prstGeom>
              <a:noFill/>
              <a:ln w="9525">
                <a:noFill/>
                <a:miter lim="800000"/>
                <a:headEnd/>
                <a:tailEnd/>
              </a:ln>
              <a:effectLst/>
            </p:spPr>
            <p:txBody>
              <a:bodyPr>
                <a:spAutoFit/>
              </a:bodyPr>
              <a:lstStyle/>
              <a:p>
                <a:pPr eaLnBrk="1" hangingPunct="1">
                  <a:spcBef>
                    <a:spcPct val="50000"/>
                  </a:spcBef>
                  <a:defRPr/>
                </a:pPr>
                <a:r>
                  <a:rPr lang="zh-CN" altLang="en-US" sz="2400" b="1">
                    <a:solidFill>
                      <a:srgbClr val="330066"/>
                    </a:solidFill>
                    <a:effectLst>
                      <a:outerShdw blurRad="38100" dist="38100" dir="2700000" algn="tl">
                        <a:srgbClr val="C0C0C0"/>
                      </a:outerShdw>
                    </a:effectLst>
                    <a:latin typeface="楷体_GB2312" pitchFamily="49" charset="-122"/>
                    <a:ea typeface="楷体_GB2312" pitchFamily="49" charset="-122"/>
                  </a:rPr>
                  <a:t>细胞起始数相同</a:t>
                </a:r>
              </a:p>
            </p:txBody>
          </p:sp>
        </p:grpSp>
        <p:sp>
          <p:nvSpPr>
            <p:cNvPr id="605220" name="Text Box 36"/>
            <p:cNvSpPr txBox="1">
              <a:spLocks noChangeArrowheads="1"/>
            </p:cNvSpPr>
            <p:nvPr/>
          </p:nvSpPr>
          <p:spPr bwMode="auto">
            <a:xfrm>
              <a:off x="1912" y="280"/>
              <a:ext cx="2736" cy="288"/>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kumimoji="1" lang="zh-CN" altLang="en-US" sz="2400" b="1">
                  <a:solidFill>
                    <a:srgbClr val="FF0066"/>
                  </a:solidFill>
                  <a:effectLst>
                    <a:outerShdw blurRad="38100" dist="38100" dir="2700000" algn="tl">
                      <a:srgbClr val="000000"/>
                    </a:outerShdw>
                  </a:effectLst>
                  <a:latin typeface="楷体_GB2312" pitchFamily="49" charset="-122"/>
                  <a:ea typeface="楷体_GB2312" pitchFamily="49" charset="-122"/>
                </a:rPr>
                <a:t>实际目的基因表达量分析</a:t>
              </a:r>
            </a:p>
          </p:txBody>
        </p:sp>
      </p:grpSp>
      <p:sp>
        <p:nvSpPr>
          <p:cNvPr id="54275" name="Text Box 40"/>
          <p:cNvSpPr txBox="1">
            <a:spLocks noChangeArrowheads="1"/>
          </p:cNvSpPr>
          <p:nvPr/>
        </p:nvSpPr>
        <p:spPr bwMode="auto">
          <a:xfrm>
            <a:off x="468313" y="549275"/>
            <a:ext cx="34480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b="1">
                <a:solidFill>
                  <a:srgbClr val="3333FF"/>
                </a:solidFill>
                <a:ea typeface="黑体" panose="02010609060101010101" pitchFamily="49" charset="-122"/>
              </a:rPr>
              <a:t>相对定量的必要性</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2" name="Text Box 4"/>
          <p:cNvSpPr txBox="1">
            <a:spLocks noChangeArrowheads="1"/>
          </p:cNvSpPr>
          <p:nvPr/>
        </p:nvSpPr>
        <p:spPr bwMode="auto">
          <a:xfrm>
            <a:off x="828675" y="2781300"/>
            <a:ext cx="8001000" cy="1739900"/>
          </a:xfrm>
          <a:prstGeom prst="rect">
            <a:avLst/>
          </a:prstGeom>
          <a:solidFill>
            <a:schemeClr val="accent1"/>
          </a:solidFill>
          <a:ln w="12700">
            <a:noFill/>
            <a:miter lim="800000"/>
            <a:headEnd type="none" w="sm" len="sm"/>
            <a:tailEnd type="none" w="sm" len="sm"/>
          </a:ln>
          <a:effectLst>
            <a:outerShdw dist="107763" dir="13500000" algn="ctr" rotWithShape="0">
              <a:schemeClr val="bg2"/>
            </a:outerShdw>
          </a:effectLst>
        </p:spPr>
        <p:txBody>
          <a:bodyPr>
            <a:spAutoFit/>
          </a:bodyPr>
          <a:lstStyle/>
          <a:p>
            <a:pPr eaLnBrk="1" hangingPunct="1">
              <a:defRPr/>
            </a:pPr>
            <a:r>
              <a:rPr kumimoji="1" lang="zh-CN" altLang="en-US" sz="3600" b="1">
                <a:solidFill>
                  <a:srgbClr val="3333FF"/>
                </a:solidFill>
                <a:effectLst>
                  <a:outerShdw blurRad="38100" dist="38100" dir="2700000" algn="tl">
                    <a:srgbClr val="000000"/>
                  </a:outerShdw>
                </a:effectLst>
                <a:latin typeface="隶书" pitchFamily="49" charset="-122"/>
                <a:ea typeface="隶书" pitchFamily="49" charset="-122"/>
              </a:rPr>
              <a:t>以上条件不可能同时得到满足，必须用内对照基因</a:t>
            </a:r>
            <a:r>
              <a:rPr kumimoji="1" lang="zh-CN" altLang="en-US" sz="3600" b="1">
                <a:solidFill>
                  <a:srgbClr val="FF0000"/>
                </a:solidFill>
                <a:effectLst>
                  <a:outerShdw blurRad="38100" dist="38100" dir="2700000" algn="tl">
                    <a:srgbClr val="000000"/>
                  </a:outerShdw>
                </a:effectLst>
                <a:latin typeface="隶书" pitchFamily="49" charset="-122"/>
                <a:ea typeface="隶书" pitchFamily="49" charset="-122"/>
              </a:rPr>
              <a:t>（管家基因）</a:t>
            </a:r>
            <a:r>
              <a:rPr kumimoji="1" lang="zh-CN" altLang="en-US" sz="3600" b="1">
                <a:solidFill>
                  <a:srgbClr val="3333FF"/>
                </a:solidFill>
                <a:effectLst>
                  <a:outerShdw blurRad="38100" dist="38100" dir="2700000" algn="tl">
                    <a:srgbClr val="000000"/>
                  </a:outerShdw>
                </a:effectLst>
                <a:latin typeface="隶书" pitchFamily="49" charset="-122"/>
                <a:ea typeface="隶书" pitchFamily="49" charset="-122"/>
              </a:rPr>
              <a:t>进行校正，进行相对表达量分析。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21572"/>
                                        </p:tgtEl>
                                        <p:attrNameLst>
                                          <p:attrName>style.visibility</p:attrName>
                                        </p:attrNameLst>
                                      </p:cBhvr>
                                      <p:to>
                                        <p:strVal val="visible"/>
                                      </p:to>
                                    </p:set>
                                    <p:animEffect transition="in" filter="dissolve">
                                      <p:cBhvr>
                                        <p:cTn id="7" dur="500"/>
                                        <p:tgtEl>
                                          <p:spTgt spid="621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62" name="Text Box 6"/>
          <p:cNvSpPr txBox="1">
            <a:spLocks noChangeArrowheads="1"/>
          </p:cNvSpPr>
          <p:nvPr/>
        </p:nvSpPr>
        <p:spPr bwMode="auto">
          <a:xfrm>
            <a:off x="323850" y="1916113"/>
            <a:ext cx="8839200" cy="1462087"/>
          </a:xfrm>
          <a:prstGeom prst="rect">
            <a:avLst/>
          </a:prstGeom>
          <a:noFill/>
          <a:ln w="9525">
            <a:noFill/>
            <a:miter lim="800000"/>
            <a:headEnd/>
            <a:tailEnd/>
          </a:ln>
          <a:effectLst/>
        </p:spPr>
        <p:txBody>
          <a:bodyPr>
            <a:spAutoFit/>
          </a:bodyPr>
          <a:lstStyle/>
          <a:p>
            <a:pPr eaLnBrk="1" hangingPunct="1">
              <a:spcBef>
                <a:spcPct val="50000"/>
              </a:spcBef>
              <a:defRPr/>
            </a:pPr>
            <a:r>
              <a:rPr lang="zh-CN" altLang="en-US" sz="2400" b="1">
                <a:solidFill>
                  <a:srgbClr val="FF0000"/>
                </a:solidFill>
                <a:effectLst>
                  <a:outerShdw blurRad="38100" dist="38100" dir="2700000" algn="tl">
                    <a:srgbClr val="C0C0C0"/>
                  </a:outerShdw>
                </a:effectLst>
                <a:latin typeface="楷体_GB2312" pitchFamily="49" charset="-122"/>
                <a:ea typeface="楷体_GB2312" pitchFamily="49" charset="-122"/>
              </a:rPr>
              <a:t>管家基因</a:t>
            </a:r>
            <a:r>
              <a:rPr lang="zh-CN" altLang="en-US" sz="2400" b="1">
                <a:solidFill>
                  <a:schemeClr val="tx2"/>
                </a:solidFill>
                <a:effectLst>
                  <a:outerShdw blurRad="38100" dist="38100" dir="2700000" algn="tl">
                    <a:srgbClr val="C0C0C0"/>
                  </a:outerShdw>
                </a:effectLst>
                <a:latin typeface="楷体_GB2312" pitchFamily="49" charset="-122"/>
                <a:ea typeface="楷体_GB2312" pitchFamily="49" charset="-122"/>
              </a:rPr>
              <a:t> </a:t>
            </a:r>
          </a:p>
          <a:p>
            <a:pPr eaLnBrk="1" hangingPunct="1">
              <a:spcBef>
                <a:spcPct val="50000"/>
              </a:spcBef>
              <a:defRPr/>
            </a:pPr>
            <a:r>
              <a:rPr lang="zh-CN" altLang="nb-NO" sz="2400" b="1">
                <a:solidFill>
                  <a:schemeClr val="tx2"/>
                </a:solidFill>
                <a:effectLst>
                  <a:outerShdw blurRad="38100" dist="38100" dir="2700000" algn="tl">
                    <a:srgbClr val="C0C0C0"/>
                  </a:outerShdw>
                </a:effectLst>
                <a:latin typeface="楷体_GB2312" pitchFamily="49" charset="-122"/>
                <a:ea typeface="楷体_GB2312" pitchFamily="49" charset="-122"/>
              </a:rPr>
              <a:t>    </a:t>
            </a:r>
            <a:r>
              <a:rPr lang="zh-CN" altLang="nb-NO" b="1">
                <a:solidFill>
                  <a:srgbClr val="330066"/>
                </a:solidFill>
                <a:effectLst>
                  <a:outerShdw blurRad="38100" dist="38100" dir="2700000" algn="tl">
                    <a:srgbClr val="C0C0C0"/>
                  </a:outerShdw>
                </a:effectLst>
                <a:latin typeface="楷体_GB2312" pitchFamily="49" charset="-122"/>
                <a:ea typeface="楷体_GB2312" pitchFamily="49" charset="-122"/>
              </a:rPr>
              <a:t>维持细胞基本代谢活动所必须的基因,</a:t>
            </a:r>
          </a:p>
          <a:p>
            <a:pPr eaLnBrk="1" hangingPunct="1">
              <a:spcBef>
                <a:spcPct val="50000"/>
              </a:spcBef>
              <a:defRPr/>
            </a:pPr>
            <a:r>
              <a:rPr lang="zh-CN" altLang="nb-NO" b="1">
                <a:solidFill>
                  <a:srgbClr val="330066"/>
                </a:solidFill>
                <a:effectLst>
                  <a:outerShdw blurRad="38100" dist="38100" dir="2700000" algn="tl">
                    <a:srgbClr val="C0C0C0"/>
                  </a:outerShdw>
                </a:effectLst>
                <a:latin typeface="楷体_GB2312" pitchFamily="49" charset="-122"/>
                <a:ea typeface="楷体_GB2312" pitchFamily="49" charset="-122"/>
              </a:rPr>
              <a:t>     如：</a:t>
            </a:r>
            <a:r>
              <a:rPr lang="nb-NO" altLang="zh-CN" b="1">
                <a:solidFill>
                  <a:srgbClr val="330066"/>
                </a:solidFill>
                <a:effectLst>
                  <a:outerShdw blurRad="38100" dist="38100" dir="2700000" algn="tl">
                    <a:srgbClr val="C0C0C0"/>
                  </a:outerShdw>
                </a:effectLst>
                <a:latin typeface="楷体_GB2312" pitchFamily="49" charset="-122"/>
                <a:ea typeface="楷体_GB2312" pitchFamily="49" charset="-122"/>
              </a:rPr>
              <a:t>GAPDH、Actin、18S rRNA</a:t>
            </a:r>
            <a:r>
              <a:rPr lang="zh-CN" altLang="nb-NO" b="1">
                <a:solidFill>
                  <a:srgbClr val="330066"/>
                </a:solidFill>
                <a:effectLst>
                  <a:outerShdw blurRad="38100" dist="38100" dir="2700000" algn="tl">
                    <a:srgbClr val="C0C0C0"/>
                  </a:outerShdw>
                </a:effectLst>
                <a:latin typeface="楷体_GB2312" pitchFamily="49" charset="-122"/>
                <a:ea typeface="楷体_GB2312" pitchFamily="49" charset="-122"/>
              </a:rPr>
              <a:t>等</a:t>
            </a:r>
            <a:endParaRPr lang="zh-CN" altLang="en-US" b="1">
              <a:solidFill>
                <a:srgbClr val="330066"/>
              </a:solidFill>
              <a:effectLst>
                <a:outerShdw blurRad="38100" dist="38100" dir="2700000" algn="tl">
                  <a:srgbClr val="C0C0C0"/>
                </a:outerShdw>
              </a:effectLst>
              <a:latin typeface="楷体_GB2312" pitchFamily="49" charset="-122"/>
              <a:ea typeface="楷体_GB2312" pitchFamily="49" charset="-122"/>
            </a:endParaRPr>
          </a:p>
        </p:txBody>
      </p:sp>
      <p:sp>
        <p:nvSpPr>
          <p:cNvPr id="608263" name="Text Box 7"/>
          <p:cNvSpPr txBox="1">
            <a:spLocks noChangeArrowheads="1"/>
          </p:cNvSpPr>
          <p:nvPr/>
        </p:nvSpPr>
        <p:spPr bwMode="auto">
          <a:xfrm>
            <a:off x="395288" y="3716338"/>
            <a:ext cx="2146300" cy="457200"/>
          </a:xfrm>
          <a:prstGeom prst="rect">
            <a:avLst/>
          </a:prstGeom>
          <a:noFill/>
          <a:ln w="9525">
            <a:noFill/>
            <a:miter lim="800000"/>
            <a:headEnd/>
            <a:tailEnd/>
          </a:ln>
          <a:effectLst/>
        </p:spPr>
        <p:txBody>
          <a:bodyPr>
            <a:spAutoFit/>
          </a:bodyPr>
          <a:lstStyle/>
          <a:p>
            <a:pPr eaLnBrk="1" hangingPunct="1">
              <a:spcBef>
                <a:spcPct val="50000"/>
              </a:spcBef>
              <a:defRPr/>
            </a:pPr>
            <a:r>
              <a:rPr lang="zh-CN" altLang="en-US" sz="2400" b="1">
                <a:solidFill>
                  <a:srgbClr val="FF0000"/>
                </a:solidFill>
                <a:effectLst>
                  <a:outerShdw blurRad="38100" dist="38100" dir="2700000" algn="tl">
                    <a:srgbClr val="C0C0C0"/>
                  </a:outerShdw>
                </a:effectLst>
                <a:latin typeface="楷体_GB2312" pitchFamily="49" charset="-122"/>
                <a:ea typeface="楷体_GB2312" pitchFamily="49" charset="-122"/>
              </a:rPr>
              <a:t>筛选方法</a:t>
            </a:r>
          </a:p>
        </p:txBody>
      </p:sp>
      <p:sp>
        <p:nvSpPr>
          <p:cNvPr id="608265" name="Rectangle 9"/>
          <p:cNvSpPr>
            <a:spLocks noChangeArrowheads="1"/>
          </p:cNvSpPr>
          <p:nvPr/>
        </p:nvSpPr>
        <p:spPr bwMode="auto">
          <a:xfrm>
            <a:off x="971550" y="4292600"/>
            <a:ext cx="2520950" cy="792163"/>
          </a:xfrm>
          <a:prstGeom prst="rect">
            <a:avLst/>
          </a:prstGeom>
          <a:noFill/>
          <a:ln w="9525">
            <a:noFill/>
            <a:miter lim="800000"/>
            <a:headEnd/>
            <a:tailEnd/>
          </a:ln>
          <a:effectLst/>
        </p:spPr>
        <p:txBody>
          <a:bodyPr wrap="none">
            <a:spAutoFit/>
          </a:bodyPr>
          <a:lstStyle/>
          <a:p>
            <a:pPr eaLnBrk="1" hangingPunct="1">
              <a:lnSpc>
                <a:spcPct val="110000"/>
              </a:lnSpc>
              <a:spcBef>
                <a:spcPct val="10000"/>
              </a:spcBef>
              <a:buFontTx/>
              <a:buBlip>
                <a:blip r:embed="rId3"/>
              </a:buBlip>
              <a:defRPr/>
            </a:pPr>
            <a:r>
              <a:rPr kumimoji="1" lang="en-US" altLang="zh-CN" b="1">
                <a:solidFill>
                  <a:srgbClr val="330066"/>
                </a:solidFill>
                <a:effectLst>
                  <a:outerShdw blurRad="38100" dist="38100" dir="2700000" algn="tl">
                    <a:srgbClr val="C0C0C0"/>
                  </a:outerShdw>
                </a:effectLst>
                <a:latin typeface="楷体_GB2312" pitchFamily="49" charset="-122"/>
                <a:ea typeface="楷体_GB2312" pitchFamily="49" charset="-122"/>
              </a:rPr>
              <a:t> </a:t>
            </a:r>
            <a:r>
              <a:rPr kumimoji="1" lang="zh-CN" altLang="en-US" b="1">
                <a:solidFill>
                  <a:srgbClr val="330066"/>
                </a:solidFill>
                <a:effectLst>
                  <a:outerShdw blurRad="38100" dist="38100" dir="2700000" algn="tl">
                    <a:srgbClr val="C0C0C0"/>
                  </a:outerShdw>
                </a:effectLst>
                <a:latin typeface="楷体_GB2312" pitchFamily="49" charset="-122"/>
                <a:ea typeface="楷体_GB2312" pitchFamily="49" charset="-122"/>
              </a:rPr>
              <a:t>根据文献提供</a:t>
            </a:r>
          </a:p>
          <a:p>
            <a:pPr eaLnBrk="1" hangingPunct="1">
              <a:lnSpc>
                <a:spcPct val="110000"/>
              </a:lnSpc>
              <a:spcBef>
                <a:spcPct val="10000"/>
              </a:spcBef>
              <a:buFontTx/>
              <a:buBlip>
                <a:blip r:embed="rId3"/>
              </a:buBlip>
              <a:defRPr/>
            </a:pPr>
            <a:r>
              <a:rPr kumimoji="1" lang="zh-CN" altLang="en-US" b="1">
                <a:solidFill>
                  <a:srgbClr val="330066"/>
                </a:solidFill>
                <a:effectLst>
                  <a:outerShdw blurRad="38100" dist="38100" dir="2700000" algn="tl">
                    <a:srgbClr val="C0C0C0"/>
                  </a:outerShdw>
                </a:effectLst>
                <a:latin typeface="楷体_GB2312" pitchFamily="49" charset="-122"/>
                <a:ea typeface="楷体_GB2312" pitchFamily="49" charset="-122"/>
              </a:rPr>
              <a:t> 通过具体实验筛选</a:t>
            </a:r>
          </a:p>
        </p:txBody>
      </p:sp>
      <p:sp>
        <p:nvSpPr>
          <p:cNvPr id="608266" name="Rectangle 10"/>
          <p:cNvSpPr>
            <a:spLocks noChangeArrowheads="1"/>
          </p:cNvSpPr>
          <p:nvPr/>
        </p:nvSpPr>
        <p:spPr bwMode="auto">
          <a:xfrm>
            <a:off x="323850" y="692150"/>
            <a:ext cx="5892800" cy="579438"/>
          </a:xfrm>
          <a:prstGeom prst="rect">
            <a:avLst/>
          </a:prstGeom>
          <a:noFill/>
          <a:ln w="9525">
            <a:noFill/>
            <a:miter lim="800000"/>
            <a:headEnd/>
            <a:tailEnd/>
          </a:ln>
          <a:effectLst/>
        </p:spPr>
        <p:txBody>
          <a:bodyPr wrap="none">
            <a:spAutoFit/>
          </a:bodyPr>
          <a:lstStyle/>
          <a:p>
            <a:pPr eaLnBrk="1" hangingPunct="1">
              <a:defRPr/>
            </a:pPr>
            <a:r>
              <a:rPr kumimoji="1" lang="zh-CN" altLang="en-US" sz="3200" b="1">
                <a:solidFill>
                  <a:srgbClr val="3333FF"/>
                </a:solidFill>
                <a:effectLst>
                  <a:outerShdw blurRad="38100" dist="38100" dir="2700000" algn="tl">
                    <a:srgbClr val="C0C0C0"/>
                  </a:outerShdw>
                </a:effectLst>
                <a:latin typeface="黑体" pitchFamily="2" charset="-122"/>
                <a:ea typeface="黑体" pitchFamily="2" charset="-122"/>
              </a:rPr>
              <a:t>相对定量分析</a:t>
            </a:r>
            <a:r>
              <a:rPr kumimoji="1" lang="en-US" altLang="zh-CN" sz="3200" b="1">
                <a:solidFill>
                  <a:srgbClr val="3333FF"/>
                </a:solidFill>
                <a:effectLst>
                  <a:outerShdw blurRad="38100" dist="38100" dir="2700000" algn="tl">
                    <a:srgbClr val="C0C0C0"/>
                  </a:outerShdw>
                </a:effectLst>
                <a:latin typeface="Times New Roman"/>
                <a:ea typeface="黑体" pitchFamily="2" charset="-122"/>
              </a:rPr>
              <a:t>——</a:t>
            </a:r>
            <a:r>
              <a:rPr kumimoji="1" lang="zh-CN" altLang="en-US" sz="3200" b="1">
                <a:solidFill>
                  <a:srgbClr val="FF0000"/>
                </a:solidFill>
                <a:effectLst>
                  <a:outerShdw blurRad="38100" dist="38100" dir="2700000" algn="tl">
                    <a:srgbClr val="C0C0C0"/>
                  </a:outerShdw>
                </a:effectLst>
                <a:latin typeface="方正舒体" pitchFamily="2" charset="-122"/>
                <a:ea typeface="方正舒体" pitchFamily="2" charset="-122"/>
              </a:rPr>
              <a:t>管家基因筛选</a:t>
            </a:r>
          </a:p>
        </p:txBody>
      </p:sp>
      <p:grpSp>
        <p:nvGrpSpPr>
          <p:cNvPr id="2" name="Group 80"/>
          <p:cNvGrpSpPr>
            <a:grpSpLocks/>
          </p:cNvGrpSpPr>
          <p:nvPr/>
        </p:nvGrpSpPr>
        <p:grpSpPr bwMode="auto">
          <a:xfrm>
            <a:off x="4140200" y="3429000"/>
            <a:ext cx="5345113" cy="2373313"/>
            <a:chOff x="2381" y="2659"/>
            <a:chExt cx="3367" cy="1495"/>
          </a:xfrm>
        </p:grpSpPr>
        <p:grpSp>
          <p:nvGrpSpPr>
            <p:cNvPr id="56327" name="Group 12"/>
            <p:cNvGrpSpPr>
              <a:grpSpLocks/>
            </p:cNvGrpSpPr>
            <p:nvPr/>
          </p:nvGrpSpPr>
          <p:grpSpPr bwMode="auto">
            <a:xfrm>
              <a:off x="2689" y="2928"/>
              <a:ext cx="1734" cy="896"/>
              <a:chOff x="571" y="1402"/>
              <a:chExt cx="2985" cy="1824"/>
            </a:xfrm>
          </p:grpSpPr>
          <p:pic>
            <p:nvPicPr>
              <p:cNvPr id="56392" name="Picture 13"/>
              <p:cNvPicPr>
                <a:picLocks noChangeAspect="1" noChangeArrowheads="1"/>
              </p:cNvPicPr>
              <p:nvPr/>
            </p:nvPicPr>
            <p:blipFill>
              <a:blip r:embed="rId4">
                <a:extLst>
                  <a:ext uri="{28A0092B-C50C-407E-A947-70E740481C1C}">
                    <a14:useLocalDpi xmlns:a14="http://schemas.microsoft.com/office/drawing/2010/main" val="0"/>
                  </a:ext>
                </a:extLst>
              </a:blip>
              <a:srcRect b="3540"/>
              <a:stretch>
                <a:fillRect/>
              </a:stretch>
            </p:blipFill>
            <p:spPr bwMode="auto">
              <a:xfrm>
                <a:off x="571" y="1402"/>
                <a:ext cx="1799"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93" name="Picture 14"/>
              <p:cNvPicPr>
                <a:picLocks noChangeAspect="1" noChangeArrowheads="1"/>
              </p:cNvPicPr>
              <p:nvPr/>
            </p:nvPicPr>
            <p:blipFill>
              <a:blip r:embed="rId5">
                <a:extLst>
                  <a:ext uri="{28A0092B-C50C-407E-A947-70E740481C1C}">
                    <a14:useLocalDpi xmlns:a14="http://schemas.microsoft.com/office/drawing/2010/main" val="0"/>
                  </a:ext>
                </a:extLst>
              </a:blip>
              <a:srcRect r="34375" b="14844"/>
              <a:stretch>
                <a:fillRect/>
              </a:stretch>
            </p:blipFill>
            <p:spPr bwMode="auto">
              <a:xfrm>
                <a:off x="2370" y="1402"/>
                <a:ext cx="1186"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8" name="Rectangle 15"/>
            <p:cNvSpPr>
              <a:spLocks noChangeArrowheads="1"/>
            </p:cNvSpPr>
            <p:nvPr/>
          </p:nvSpPr>
          <p:spPr bwMode="auto">
            <a:xfrm>
              <a:off x="2689" y="2928"/>
              <a:ext cx="1734"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6329" name="Line 16"/>
            <p:cNvSpPr>
              <a:spLocks noChangeShapeType="1"/>
            </p:cNvSpPr>
            <p:nvPr/>
          </p:nvSpPr>
          <p:spPr bwMode="auto">
            <a:xfrm>
              <a:off x="2689" y="3676"/>
              <a:ext cx="17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30" name="Line 17"/>
            <p:cNvSpPr>
              <a:spLocks noChangeShapeType="1"/>
            </p:cNvSpPr>
            <p:nvPr/>
          </p:nvSpPr>
          <p:spPr bwMode="auto">
            <a:xfrm>
              <a:off x="2689" y="3523"/>
              <a:ext cx="17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31" name="Line 18"/>
            <p:cNvSpPr>
              <a:spLocks noChangeShapeType="1"/>
            </p:cNvSpPr>
            <p:nvPr/>
          </p:nvSpPr>
          <p:spPr bwMode="auto">
            <a:xfrm>
              <a:off x="2689" y="3376"/>
              <a:ext cx="17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32" name="Line 19"/>
            <p:cNvSpPr>
              <a:spLocks noChangeShapeType="1"/>
            </p:cNvSpPr>
            <p:nvPr/>
          </p:nvSpPr>
          <p:spPr bwMode="auto">
            <a:xfrm>
              <a:off x="2689" y="3229"/>
              <a:ext cx="17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33" name="Line 20"/>
            <p:cNvSpPr>
              <a:spLocks noChangeShapeType="1"/>
            </p:cNvSpPr>
            <p:nvPr/>
          </p:nvSpPr>
          <p:spPr bwMode="auto">
            <a:xfrm>
              <a:off x="2689" y="3075"/>
              <a:ext cx="17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34" name="Line 21"/>
            <p:cNvSpPr>
              <a:spLocks noChangeShapeType="1"/>
            </p:cNvSpPr>
            <p:nvPr/>
          </p:nvSpPr>
          <p:spPr bwMode="auto">
            <a:xfrm>
              <a:off x="2689" y="2928"/>
              <a:ext cx="17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35" name="Rectangle 22"/>
            <p:cNvSpPr>
              <a:spLocks noChangeArrowheads="1"/>
            </p:cNvSpPr>
            <p:nvPr/>
          </p:nvSpPr>
          <p:spPr bwMode="auto">
            <a:xfrm>
              <a:off x="2689" y="2928"/>
              <a:ext cx="1734" cy="896"/>
            </a:xfrm>
            <a:prstGeom prst="rect">
              <a:avLst/>
            </a:prstGeom>
            <a:noFill/>
            <a:ln w="1746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6336" name="Rectangle 23"/>
            <p:cNvSpPr>
              <a:spLocks noChangeArrowheads="1"/>
            </p:cNvSpPr>
            <p:nvPr/>
          </p:nvSpPr>
          <p:spPr bwMode="auto">
            <a:xfrm>
              <a:off x="2746" y="3056"/>
              <a:ext cx="77" cy="768"/>
            </a:xfrm>
            <a:prstGeom prst="rect">
              <a:avLst/>
            </a:prstGeom>
            <a:solidFill>
              <a:srgbClr val="99CC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6337" name="Rectangle 24"/>
            <p:cNvSpPr>
              <a:spLocks noChangeArrowheads="1"/>
            </p:cNvSpPr>
            <p:nvPr/>
          </p:nvSpPr>
          <p:spPr bwMode="auto">
            <a:xfrm>
              <a:off x="3198" y="3113"/>
              <a:ext cx="76" cy="717"/>
            </a:xfrm>
            <a:prstGeom prst="rect">
              <a:avLst/>
            </a:prstGeom>
            <a:solidFill>
              <a:srgbClr val="99CC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6338" name="Rectangle 25"/>
            <p:cNvSpPr>
              <a:spLocks noChangeArrowheads="1"/>
            </p:cNvSpPr>
            <p:nvPr/>
          </p:nvSpPr>
          <p:spPr bwMode="auto">
            <a:xfrm>
              <a:off x="3613" y="3114"/>
              <a:ext cx="77" cy="710"/>
            </a:xfrm>
            <a:prstGeom prst="rect">
              <a:avLst/>
            </a:prstGeom>
            <a:solidFill>
              <a:srgbClr val="99CC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6339" name="Rectangle 26"/>
            <p:cNvSpPr>
              <a:spLocks noChangeArrowheads="1"/>
            </p:cNvSpPr>
            <p:nvPr/>
          </p:nvSpPr>
          <p:spPr bwMode="auto">
            <a:xfrm>
              <a:off x="4046" y="3082"/>
              <a:ext cx="77" cy="742"/>
            </a:xfrm>
            <a:prstGeom prst="rect">
              <a:avLst/>
            </a:prstGeom>
            <a:solidFill>
              <a:srgbClr val="99CC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6340" name="Rectangle 27"/>
            <p:cNvSpPr>
              <a:spLocks noChangeArrowheads="1"/>
            </p:cNvSpPr>
            <p:nvPr/>
          </p:nvSpPr>
          <p:spPr bwMode="auto">
            <a:xfrm>
              <a:off x="2823" y="3389"/>
              <a:ext cx="83" cy="435"/>
            </a:xfrm>
            <a:prstGeom prst="rect">
              <a:avLst/>
            </a:prstGeom>
            <a:solidFill>
              <a:srgbClr val="FFFF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6341" name="Rectangle 28"/>
            <p:cNvSpPr>
              <a:spLocks noChangeArrowheads="1"/>
            </p:cNvSpPr>
            <p:nvPr/>
          </p:nvSpPr>
          <p:spPr bwMode="auto">
            <a:xfrm>
              <a:off x="3256" y="3421"/>
              <a:ext cx="83" cy="403"/>
            </a:xfrm>
            <a:prstGeom prst="rect">
              <a:avLst/>
            </a:prstGeom>
            <a:solidFill>
              <a:srgbClr val="FFFF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6342" name="Rectangle 29"/>
            <p:cNvSpPr>
              <a:spLocks noChangeArrowheads="1"/>
            </p:cNvSpPr>
            <p:nvPr/>
          </p:nvSpPr>
          <p:spPr bwMode="auto">
            <a:xfrm>
              <a:off x="3690" y="3427"/>
              <a:ext cx="82" cy="397"/>
            </a:xfrm>
            <a:prstGeom prst="rect">
              <a:avLst/>
            </a:prstGeom>
            <a:solidFill>
              <a:srgbClr val="FFFF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6343" name="Rectangle 30"/>
            <p:cNvSpPr>
              <a:spLocks noChangeArrowheads="1"/>
            </p:cNvSpPr>
            <p:nvPr/>
          </p:nvSpPr>
          <p:spPr bwMode="auto">
            <a:xfrm>
              <a:off x="4123" y="3376"/>
              <a:ext cx="82" cy="448"/>
            </a:xfrm>
            <a:prstGeom prst="rect">
              <a:avLst/>
            </a:prstGeom>
            <a:solidFill>
              <a:srgbClr val="FFFF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6344" name="Rectangle 31"/>
            <p:cNvSpPr>
              <a:spLocks noChangeArrowheads="1"/>
            </p:cNvSpPr>
            <p:nvPr/>
          </p:nvSpPr>
          <p:spPr bwMode="auto">
            <a:xfrm>
              <a:off x="2906" y="3287"/>
              <a:ext cx="76" cy="537"/>
            </a:xfrm>
            <a:prstGeom prst="rect">
              <a:avLst/>
            </a:prstGeom>
            <a:solidFill>
              <a:srgbClr val="3366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6345" name="Rectangle 32"/>
            <p:cNvSpPr>
              <a:spLocks noChangeArrowheads="1"/>
            </p:cNvSpPr>
            <p:nvPr/>
          </p:nvSpPr>
          <p:spPr bwMode="auto">
            <a:xfrm>
              <a:off x="3339" y="3037"/>
              <a:ext cx="77" cy="787"/>
            </a:xfrm>
            <a:prstGeom prst="rect">
              <a:avLst/>
            </a:prstGeom>
            <a:solidFill>
              <a:srgbClr val="3366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6346" name="Rectangle 33"/>
            <p:cNvSpPr>
              <a:spLocks noChangeArrowheads="1"/>
            </p:cNvSpPr>
            <p:nvPr/>
          </p:nvSpPr>
          <p:spPr bwMode="auto">
            <a:xfrm>
              <a:off x="3772" y="3363"/>
              <a:ext cx="77" cy="461"/>
            </a:xfrm>
            <a:prstGeom prst="rect">
              <a:avLst/>
            </a:prstGeom>
            <a:solidFill>
              <a:srgbClr val="3366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6347" name="Rectangle 34"/>
            <p:cNvSpPr>
              <a:spLocks noChangeArrowheads="1"/>
            </p:cNvSpPr>
            <p:nvPr/>
          </p:nvSpPr>
          <p:spPr bwMode="auto">
            <a:xfrm>
              <a:off x="4205" y="3178"/>
              <a:ext cx="77" cy="646"/>
            </a:xfrm>
            <a:prstGeom prst="rect">
              <a:avLst/>
            </a:prstGeom>
            <a:solidFill>
              <a:srgbClr val="3366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6348" name="Rectangle 35"/>
            <p:cNvSpPr>
              <a:spLocks noChangeArrowheads="1"/>
            </p:cNvSpPr>
            <p:nvPr/>
          </p:nvSpPr>
          <p:spPr bwMode="auto">
            <a:xfrm>
              <a:off x="2982" y="3357"/>
              <a:ext cx="77" cy="467"/>
            </a:xfrm>
            <a:prstGeom prst="rect">
              <a:avLst/>
            </a:prstGeom>
            <a:solidFill>
              <a:srgbClr val="FF00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6349" name="Rectangle 36"/>
            <p:cNvSpPr>
              <a:spLocks noChangeArrowheads="1"/>
            </p:cNvSpPr>
            <p:nvPr/>
          </p:nvSpPr>
          <p:spPr bwMode="auto">
            <a:xfrm>
              <a:off x="3416" y="3325"/>
              <a:ext cx="76" cy="499"/>
            </a:xfrm>
            <a:prstGeom prst="rect">
              <a:avLst/>
            </a:prstGeom>
            <a:solidFill>
              <a:srgbClr val="FF00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6350" name="Rectangle 37"/>
            <p:cNvSpPr>
              <a:spLocks noChangeArrowheads="1"/>
            </p:cNvSpPr>
            <p:nvPr/>
          </p:nvSpPr>
          <p:spPr bwMode="auto">
            <a:xfrm>
              <a:off x="3849" y="3376"/>
              <a:ext cx="77" cy="448"/>
            </a:xfrm>
            <a:prstGeom prst="rect">
              <a:avLst/>
            </a:prstGeom>
            <a:solidFill>
              <a:srgbClr val="FF00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6351" name="Rectangle 38"/>
            <p:cNvSpPr>
              <a:spLocks noChangeArrowheads="1"/>
            </p:cNvSpPr>
            <p:nvPr/>
          </p:nvSpPr>
          <p:spPr bwMode="auto">
            <a:xfrm>
              <a:off x="4282" y="3293"/>
              <a:ext cx="77" cy="531"/>
            </a:xfrm>
            <a:prstGeom prst="rect">
              <a:avLst/>
            </a:prstGeom>
            <a:solidFill>
              <a:srgbClr val="FF00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56352" name="Line 39"/>
            <p:cNvSpPr>
              <a:spLocks noChangeShapeType="1"/>
            </p:cNvSpPr>
            <p:nvPr/>
          </p:nvSpPr>
          <p:spPr bwMode="auto">
            <a:xfrm>
              <a:off x="2689" y="2928"/>
              <a:ext cx="1" cy="8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53" name="Line 40"/>
            <p:cNvSpPr>
              <a:spLocks noChangeShapeType="1"/>
            </p:cNvSpPr>
            <p:nvPr/>
          </p:nvSpPr>
          <p:spPr bwMode="auto">
            <a:xfrm>
              <a:off x="2689" y="3824"/>
              <a:ext cx="1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54" name="Line 41"/>
            <p:cNvSpPr>
              <a:spLocks noChangeShapeType="1"/>
            </p:cNvSpPr>
            <p:nvPr/>
          </p:nvSpPr>
          <p:spPr bwMode="auto">
            <a:xfrm>
              <a:off x="2689" y="3676"/>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55" name="Line 42"/>
            <p:cNvSpPr>
              <a:spLocks noChangeShapeType="1"/>
            </p:cNvSpPr>
            <p:nvPr/>
          </p:nvSpPr>
          <p:spPr bwMode="auto">
            <a:xfrm>
              <a:off x="2689" y="352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56" name="Line 43"/>
            <p:cNvSpPr>
              <a:spLocks noChangeShapeType="1"/>
            </p:cNvSpPr>
            <p:nvPr/>
          </p:nvSpPr>
          <p:spPr bwMode="auto">
            <a:xfrm>
              <a:off x="2689" y="3376"/>
              <a:ext cx="1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57" name="Line 44"/>
            <p:cNvSpPr>
              <a:spLocks noChangeShapeType="1"/>
            </p:cNvSpPr>
            <p:nvPr/>
          </p:nvSpPr>
          <p:spPr bwMode="auto">
            <a:xfrm>
              <a:off x="2689" y="3229"/>
              <a:ext cx="1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58" name="Line 45"/>
            <p:cNvSpPr>
              <a:spLocks noChangeShapeType="1"/>
            </p:cNvSpPr>
            <p:nvPr/>
          </p:nvSpPr>
          <p:spPr bwMode="auto">
            <a:xfrm>
              <a:off x="2689" y="3075"/>
              <a:ext cx="1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59" name="Line 46"/>
            <p:cNvSpPr>
              <a:spLocks noChangeShapeType="1"/>
            </p:cNvSpPr>
            <p:nvPr/>
          </p:nvSpPr>
          <p:spPr bwMode="auto">
            <a:xfrm>
              <a:off x="2689" y="2928"/>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60" name="Line 47"/>
            <p:cNvSpPr>
              <a:spLocks noChangeShapeType="1"/>
            </p:cNvSpPr>
            <p:nvPr/>
          </p:nvSpPr>
          <p:spPr bwMode="auto">
            <a:xfrm>
              <a:off x="2689" y="3824"/>
              <a:ext cx="17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61" name="Line 48"/>
            <p:cNvSpPr>
              <a:spLocks noChangeShapeType="1"/>
            </p:cNvSpPr>
            <p:nvPr/>
          </p:nvSpPr>
          <p:spPr bwMode="auto">
            <a:xfrm flipV="1">
              <a:off x="2689" y="3805"/>
              <a:ext cx="1"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62" name="Line 49"/>
            <p:cNvSpPr>
              <a:spLocks noChangeShapeType="1"/>
            </p:cNvSpPr>
            <p:nvPr/>
          </p:nvSpPr>
          <p:spPr bwMode="auto">
            <a:xfrm flipV="1">
              <a:off x="3122" y="3805"/>
              <a:ext cx="1"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63" name="Line 50"/>
            <p:cNvSpPr>
              <a:spLocks noChangeShapeType="1"/>
            </p:cNvSpPr>
            <p:nvPr/>
          </p:nvSpPr>
          <p:spPr bwMode="auto">
            <a:xfrm flipV="1">
              <a:off x="3556" y="3805"/>
              <a:ext cx="0"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64" name="Line 51"/>
            <p:cNvSpPr>
              <a:spLocks noChangeShapeType="1"/>
            </p:cNvSpPr>
            <p:nvPr/>
          </p:nvSpPr>
          <p:spPr bwMode="auto">
            <a:xfrm flipV="1">
              <a:off x="3989" y="3805"/>
              <a:ext cx="0"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65" name="Line 52"/>
            <p:cNvSpPr>
              <a:spLocks noChangeShapeType="1"/>
            </p:cNvSpPr>
            <p:nvPr/>
          </p:nvSpPr>
          <p:spPr bwMode="auto">
            <a:xfrm flipV="1">
              <a:off x="4423" y="3805"/>
              <a:ext cx="0"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8309" name="Rectangle 53"/>
            <p:cNvSpPr>
              <a:spLocks noChangeArrowheads="1"/>
            </p:cNvSpPr>
            <p:nvPr/>
          </p:nvSpPr>
          <p:spPr bwMode="auto">
            <a:xfrm>
              <a:off x="3837" y="2659"/>
              <a:ext cx="1" cy="192"/>
            </a:xfrm>
            <a:prstGeom prst="rect">
              <a:avLst/>
            </a:prstGeom>
            <a:noFill/>
            <a:ln w="9525">
              <a:noFill/>
              <a:miter lim="800000"/>
              <a:headEnd/>
              <a:tailEnd/>
            </a:ln>
          </p:spPr>
          <p:txBody>
            <a:bodyPr wrap="none" lIns="0" tIns="0" rIns="0" bIns="0">
              <a:spAutoFit/>
            </a:bodyPr>
            <a:lstStyle/>
            <a:p>
              <a:pPr algn="ctr">
                <a:defRPr/>
              </a:pPr>
              <a:endParaRPr lang="zh-CN" altLang="zh-CN" b="1">
                <a:solidFill>
                  <a:srgbClr val="330066"/>
                </a:solidFill>
                <a:effectLst>
                  <a:outerShdw blurRad="38100" dist="38100" dir="2700000" algn="tl">
                    <a:srgbClr val="C0C0C0"/>
                  </a:outerShdw>
                </a:effectLst>
                <a:latin typeface="楷体_GB2312" pitchFamily="49" charset="-122"/>
                <a:ea typeface="楷体_GB2312" pitchFamily="49" charset="-122"/>
              </a:endParaRPr>
            </a:p>
          </p:txBody>
        </p:sp>
        <p:sp>
          <p:nvSpPr>
            <p:cNvPr id="608310" name="Rectangle 54"/>
            <p:cNvSpPr>
              <a:spLocks noChangeArrowheads="1"/>
            </p:cNvSpPr>
            <p:nvPr/>
          </p:nvSpPr>
          <p:spPr bwMode="auto">
            <a:xfrm>
              <a:off x="2603" y="3792"/>
              <a:ext cx="64" cy="154"/>
            </a:xfrm>
            <a:prstGeom prst="rect">
              <a:avLst/>
            </a:prstGeom>
            <a:noFill/>
            <a:ln w="9525">
              <a:noFill/>
              <a:miter lim="800000"/>
              <a:headEnd/>
              <a:tailEnd/>
            </a:ln>
          </p:spPr>
          <p:txBody>
            <a:bodyPr wrap="none" lIns="0" tIns="0" rIns="0" bIns="0">
              <a:spAutoFit/>
            </a:bodyPr>
            <a:lstStyle/>
            <a:p>
              <a:pPr algn="ctr">
                <a:defRPr/>
              </a:pPr>
              <a:r>
                <a:rPr lang="en-US" altLang="zh-CN" sz="1600" b="1">
                  <a:solidFill>
                    <a:srgbClr val="330066"/>
                  </a:solidFill>
                  <a:effectLst>
                    <a:outerShdw blurRad="38100" dist="38100" dir="2700000" algn="tl">
                      <a:srgbClr val="C0C0C0"/>
                    </a:outerShdw>
                  </a:effectLst>
                  <a:latin typeface="楷体_GB2312" pitchFamily="49" charset="-122"/>
                  <a:ea typeface="楷体_GB2312" pitchFamily="49" charset="-122"/>
                </a:rPr>
                <a:t>0</a:t>
              </a:r>
              <a:endParaRPr lang="en-US" altLang="zh-CN" b="1">
                <a:solidFill>
                  <a:srgbClr val="330066"/>
                </a:solidFill>
                <a:effectLst>
                  <a:outerShdw blurRad="38100" dist="38100" dir="2700000" algn="tl">
                    <a:srgbClr val="C0C0C0"/>
                  </a:outerShdw>
                </a:effectLst>
                <a:latin typeface="楷体_GB2312" pitchFamily="49" charset="-122"/>
                <a:ea typeface="楷体_GB2312" pitchFamily="49" charset="-122"/>
              </a:endParaRPr>
            </a:p>
          </p:txBody>
        </p:sp>
        <p:sp>
          <p:nvSpPr>
            <p:cNvPr id="608311" name="Rectangle 55"/>
            <p:cNvSpPr>
              <a:spLocks noChangeArrowheads="1"/>
            </p:cNvSpPr>
            <p:nvPr/>
          </p:nvSpPr>
          <p:spPr bwMode="auto">
            <a:xfrm>
              <a:off x="2603" y="3645"/>
              <a:ext cx="64" cy="154"/>
            </a:xfrm>
            <a:prstGeom prst="rect">
              <a:avLst/>
            </a:prstGeom>
            <a:noFill/>
            <a:ln w="9525">
              <a:noFill/>
              <a:miter lim="800000"/>
              <a:headEnd/>
              <a:tailEnd/>
            </a:ln>
          </p:spPr>
          <p:txBody>
            <a:bodyPr wrap="none" lIns="0" tIns="0" rIns="0" bIns="0">
              <a:spAutoFit/>
            </a:bodyPr>
            <a:lstStyle/>
            <a:p>
              <a:pPr algn="ctr">
                <a:defRPr/>
              </a:pPr>
              <a:r>
                <a:rPr lang="en-US" altLang="zh-CN" sz="1600" b="1">
                  <a:solidFill>
                    <a:srgbClr val="330066"/>
                  </a:solidFill>
                  <a:effectLst>
                    <a:outerShdw blurRad="38100" dist="38100" dir="2700000" algn="tl">
                      <a:srgbClr val="C0C0C0"/>
                    </a:outerShdw>
                  </a:effectLst>
                  <a:latin typeface="楷体_GB2312" pitchFamily="49" charset="-122"/>
                  <a:ea typeface="楷体_GB2312" pitchFamily="49" charset="-122"/>
                </a:rPr>
                <a:t>1</a:t>
              </a:r>
              <a:endParaRPr lang="en-US" altLang="zh-CN" b="1">
                <a:solidFill>
                  <a:srgbClr val="330066"/>
                </a:solidFill>
                <a:effectLst>
                  <a:outerShdw blurRad="38100" dist="38100" dir="2700000" algn="tl">
                    <a:srgbClr val="C0C0C0"/>
                  </a:outerShdw>
                </a:effectLst>
                <a:latin typeface="楷体_GB2312" pitchFamily="49" charset="-122"/>
                <a:ea typeface="楷体_GB2312" pitchFamily="49" charset="-122"/>
              </a:endParaRPr>
            </a:p>
          </p:txBody>
        </p:sp>
        <p:sp>
          <p:nvSpPr>
            <p:cNvPr id="608312" name="Rectangle 56"/>
            <p:cNvSpPr>
              <a:spLocks noChangeArrowheads="1"/>
            </p:cNvSpPr>
            <p:nvPr/>
          </p:nvSpPr>
          <p:spPr bwMode="auto">
            <a:xfrm>
              <a:off x="2603" y="3491"/>
              <a:ext cx="64" cy="154"/>
            </a:xfrm>
            <a:prstGeom prst="rect">
              <a:avLst/>
            </a:prstGeom>
            <a:noFill/>
            <a:ln w="9525">
              <a:noFill/>
              <a:miter lim="800000"/>
              <a:headEnd/>
              <a:tailEnd/>
            </a:ln>
          </p:spPr>
          <p:txBody>
            <a:bodyPr wrap="none" lIns="0" tIns="0" rIns="0" bIns="0">
              <a:spAutoFit/>
            </a:bodyPr>
            <a:lstStyle/>
            <a:p>
              <a:pPr algn="ctr">
                <a:defRPr/>
              </a:pPr>
              <a:r>
                <a:rPr lang="en-US" altLang="zh-CN" sz="1600" b="1">
                  <a:solidFill>
                    <a:srgbClr val="330066"/>
                  </a:solidFill>
                  <a:effectLst>
                    <a:outerShdw blurRad="38100" dist="38100" dir="2700000" algn="tl">
                      <a:srgbClr val="C0C0C0"/>
                    </a:outerShdw>
                  </a:effectLst>
                  <a:latin typeface="楷体_GB2312" pitchFamily="49" charset="-122"/>
                  <a:ea typeface="楷体_GB2312" pitchFamily="49" charset="-122"/>
                </a:rPr>
                <a:t>2</a:t>
              </a:r>
              <a:endParaRPr lang="en-US" altLang="zh-CN" b="1">
                <a:solidFill>
                  <a:srgbClr val="330066"/>
                </a:solidFill>
                <a:effectLst>
                  <a:outerShdw blurRad="38100" dist="38100" dir="2700000" algn="tl">
                    <a:srgbClr val="C0C0C0"/>
                  </a:outerShdw>
                </a:effectLst>
                <a:latin typeface="楷体_GB2312" pitchFamily="49" charset="-122"/>
                <a:ea typeface="楷体_GB2312" pitchFamily="49" charset="-122"/>
              </a:endParaRPr>
            </a:p>
          </p:txBody>
        </p:sp>
        <p:sp>
          <p:nvSpPr>
            <p:cNvPr id="608313" name="Rectangle 57"/>
            <p:cNvSpPr>
              <a:spLocks noChangeArrowheads="1"/>
            </p:cNvSpPr>
            <p:nvPr/>
          </p:nvSpPr>
          <p:spPr bwMode="auto">
            <a:xfrm>
              <a:off x="2603" y="3344"/>
              <a:ext cx="64" cy="154"/>
            </a:xfrm>
            <a:prstGeom prst="rect">
              <a:avLst/>
            </a:prstGeom>
            <a:noFill/>
            <a:ln w="9525">
              <a:noFill/>
              <a:miter lim="800000"/>
              <a:headEnd/>
              <a:tailEnd/>
            </a:ln>
          </p:spPr>
          <p:txBody>
            <a:bodyPr wrap="none" lIns="0" tIns="0" rIns="0" bIns="0">
              <a:spAutoFit/>
            </a:bodyPr>
            <a:lstStyle/>
            <a:p>
              <a:pPr algn="ctr">
                <a:defRPr/>
              </a:pPr>
              <a:r>
                <a:rPr lang="en-US" altLang="zh-CN" sz="1600" b="1">
                  <a:solidFill>
                    <a:srgbClr val="330066"/>
                  </a:solidFill>
                  <a:effectLst>
                    <a:outerShdw blurRad="38100" dist="38100" dir="2700000" algn="tl">
                      <a:srgbClr val="C0C0C0"/>
                    </a:outerShdw>
                  </a:effectLst>
                  <a:latin typeface="楷体_GB2312" pitchFamily="49" charset="-122"/>
                  <a:ea typeface="楷体_GB2312" pitchFamily="49" charset="-122"/>
                </a:rPr>
                <a:t>3</a:t>
              </a:r>
              <a:endParaRPr lang="en-US" altLang="zh-CN" b="1">
                <a:solidFill>
                  <a:srgbClr val="330066"/>
                </a:solidFill>
                <a:effectLst>
                  <a:outerShdw blurRad="38100" dist="38100" dir="2700000" algn="tl">
                    <a:srgbClr val="C0C0C0"/>
                  </a:outerShdw>
                </a:effectLst>
                <a:latin typeface="楷体_GB2312" pitchFamily="49" charset="-122"/>
                <a:ea typeface="楷体_GB2312" pitchFamily="49" charset="-122"/>
              </a:endParaRPr>
            </a:p>
          </p:txBody>
        </p:sp>
        <p:sp>
          <p:nvSpPr>
            <p:cNvPr id="608314" name="Rectangle 58"/>
            <p:cNvSpPr>
              <a:spLocks noChangeArrowheads="1"/>
            </p:cNvSpPr>
            <p:nvPr/>
          </p:nvSpPr>
          <p:spPr bwMode="auto">
            <a:xfrm>
              <a:off x="2603" y="3196"/>
              <a:ext cx="64" cy="154"/>
            </a:xfrm>
            <a:prstGeom prst="rect">
              <a:avLst/>
            </a:prstGeom>
            <a:noFill/>
            <a:ln w="9525">
              <a:noFill/>
              <a:miter lim="800000"/>
              <a:headEnd/>
              <a:tailEnd/>
            </a:ln>
          </p:spPr>
          <p:txBody>
            <a:bodyPr wrap="none" lIns="0" tIns="0" rIns="0" bIns="0">
              <a:spAutoFit/>
            </a:bodyPr>
            <a:lstStyle/>
            <a:p>
              <a:pPr algn="ctr">
                <a:defRPr/>
              </a:pPr>
              <a:r>
                <a:rPr lang="en-US" altLang="zh-CN" sz="1600" b="1">
                  <a:solidFill>
                    <a:srgbClr val="330066"/>
                  </a:solidFill>
                  <a:effectLst>
                    <a:outerShdw blurRad="38100" dist="38100" dir="2700000" algn="tl">
                      <a:srgbClr val="C0C0C0"/>
                    </a:outerShdw>
                  </a:effectLst>
                  <a:latin typeface="楷体_GB2312" pitchFamily="49" charset="-122"/>
                  <a:ea typeface="楷体_GB2312" pitchFamily="49" charset="-122"/>
                </a:rPr>
                <a:t>4</a:t>
              </a:r>
              <a:endParaRPr lang="en-US" altLang="zh-CN" b="1">
                <a:solidFill>
                  <a:srgbClr val="330066"/>
                </a:solidFill>
                <a:effectLst>
                  <a:outerShdw blurRad="38100" dist="38100" dir="2700000" algn="tl">
                    <a:srgbClr val="C0C0C0"/>
                  </a:outerShdw>
                </a:effectLst>
                <a:latin typeface="楷体_GB2312" pitchFamily="49" charset="-122"/>
                <a:ea typeface="楷体_GB2312" pitchFamily="49" charset="-122"/>
              </a:endParaRPr>
            </a:p>
          </p:txBody>
        </p:sp>
        <p:sp>
          <p:nvSpPr>
            <p:cNvPr id="608315" name="Rectangle 59"/>
            <p:cNvSpPr>
              <a:spLocks noChangeArrowheads="1"/>
            </p:cNvSpPr>
            <p:nvPr/>
          </p:nvSpPr>
          <p:spPr bwMode="auto">
            <a:xfrm>
              <a:off x="2603" y="3044"/>
              <a:ext cx="64" cy="154"/>
            </a:xfrm>
            <a:prstGeom prst="rect">
              <a:avLst/>
            </a:prstGeom>
            <a:noFill/>
            <a:ln w="9525">
              <a:noFill/>
              <a:miter lim="800000"/>
              <a:headEnd/>
              <a:tailEnd/>
            </a:ln>
          </p:spPr>
          <p:txBody>
            <a:bodyPr wrap="none" lIns="0" tIns="0" rIns="0" bIns="0">
              <a:spAutoFit/>
            </a:bodyPr>
            <a:lstStyle/>
            <a:p>
              <a:pPr algn="ctr">
                <a:defRPr/>
              </a:pPr>
              <a:r>
                <a:rPr lang="en-US" altLang="zh-CN" sz="1600" b="1">
                  <a:solidFill>
                    <a:srgbClr val="330066"/>
                  </a:solidFill>
                  <a:effectLst>
                    <a:outerShdw blurRad="38100" dist="38100" dir="2700000" algn="tl">
                      <a:srgbClr val="C0C0C0"/>
                    </a:outerShdw>
                  </a:effectLst>
                  <a:latin typeface="楷体_GB2312" pitchFamily="49" charset="-122"/>
                  <a:ea typeface="楷体_GB2312" pitchFamily="49" charset="-122"/>
                </a:rPr>
                <a:t>5</a:t>
              </a:r>
              <a:endParaRPr lang="en-US" altLang="zh-CN" b="1">
                <a:solidFill>
                  <a:srgbClr val="330066"/>
                </a:solidFill>
                <a:effectLst>
                  <a:outerShdw blurRad="38100" dist="38100" dir="2700000" algn="tl">
                    <a:srgbClr val="C0C0C0"/>
                  </a:outerShdw>
                </a:effectLst>
                <a:latin typeface="楷体_GB2312" pitchFamily="49" charset="-122"/>
                <a:ea typeface="楷体_GB2312" pitchFamily="49" charset="-122"/>
              </a:endParaRPr>
            </a:p>
          </p:txBody>
        </p:sp>
        <p:sp>
          <p:nvSpPr>
            <p:cNvPr id="608316" name="Rectangle 60"/>
            <p:cNvSpPr>
              <a:spLocks noChangeArrowheads="1"/>
            </p:cNvSpPr>
            <p:nvPr/>
          </p:nvSpPr>
          <p:spPr bwMode="auto">
            <a:xfrm>
              <a:off x="2603" y="2896"/>
              <a:ext cx="64" cy="154"/>
            </a:xfrm>
            <a:prstGeom prst="rect">
              <a:avLst/>
            </a:prstGeom>
            <a:noFill/>
            <a:ln w="9525">
              <a:noFill/>
              <a:miter lim="800000"/>
              <a:headEnd/>
              <a:tailEnd/>
            </a:ln>
          </p:spPr>
          <p:txBody>
            <a:bodyPr wrap="none" lIns="0" tIns="0" rIns="0" bIns="0">
              <a:spAutoFit/>
            </a:bodyPr>
            <a:lstStyle/>
            <a:p>
              <a:pPr algn="ctr">
                <a:defRPr/>
              </a:pPr>
              <a:r>
                <a:rPr lang="en-US" altLang="zh-CN" sz="1600" b="1">
                  <a:solidFill>
                    <a:srgbClr val="330066"/>
                  </a:solidFill>
                  <a:effectLst>
                    <a:outerShdw blurRad="38100" dist="38100" dir="2700000" algn="tl">
                      <a:srgbClr val="C0C0C0"/>
                    </a:outerShdw>
                  </a:effectLst>
                  <a:latin typeface="楷体_GB2312" pitchFamily="49" charset="-122"/>
                  <a:ea typeface="楷体_GB2312" pitchFamily="49" charset="-122"/>
                </a:rPr>
                <a:t>6</a:t>
              </a:r>
              <a:endParaRPr lang="en-US" altLang="zh-CN" b="1">
                <a:solidFill>
                  <a:srgbClr val="330066"/>
                </a:solidFill>
                <a:effectLst>
                  <a:outerShdw blurRad="38100" dist="38100" dir="2700000" algn="tl">
                    <a:srgbClr val="C0C0C0"/>
                  </a:outerShdw>
                </a:effectLst>
                <a:latin typeface="楷体_GB2312" pitchFamily="49" charset="-122"/>
                <a:ea typeface="楷体_GB2312" pitchFamily="49" charset="-122"/>
              </a:endParaRPr>
            </a:p>
          </p:txBody>
        </p:sp>
        <p:sp>
          <p:nvSpPr>
            <p:cNvPr id="608317" name="Rectangle 61"/>
            <p:cNvSpPr>
              <a:spLocks noChangeArrowheads="1"/>
            </p:cNvSpPr>
            <p:nvPr/>
          </p:nvSpPr>
          <p:spPr bwMode="auto">
            <a:xfrm>
              <a:off x="2772" y="3888"/>
              <a:ext cx="280" cy="96"/>
            </a:xfrm>
            <a:prstGeom prst="rect">
              <a:avLst/>
            </a:prstGeom>
            <a:noFill/>
            <a:ln w="9525">
              <a:noFill/>
              <a:miter lim="800000"/>
              <a:headEnd/>
              <a:tailEnd/>
            </a:ln>
          </p:spPr>
          <p:txBody>
            <a:bodyPr wrap="none" lIns="0" tIns="0" rIns="0" bIns="0">
              <a:spAutoFit/>
            </a:bodyPr>
            <a:lstStyle/>
            <a:p>
              <a:pPr algn="ctr">
                <a:defRPr/>
              </a:pPr>
              <a:r>
                <a:rPr lang="en-US" altLang="zh-CN" sz="1000" b="1">
                  <a:solidFill>
                    <a:srgbClr val="330066"/>
                  </a:solidFill>
                  <a:effectLst>
                    <a:outerShdw blurRad="38100" dist="38100" dir="2700000" algn="tl">
                      <a:srgbClr val="C0C0C0"/>
                    </a:outerShdw>
                  </a:effectLst>
                  <a:latin typeface="楷体_GB2312" pitchFamily="49" charset="-122"/>
                  <a:ea typeface="楷体_GB2312" pitchFamily="49" charset="-122"/>
                </a:rPr>
                <a:t>Sample1</a:t>
              </a:r>
            </a:p>
          </p:txBody>
        </p:sp>
        <p:sp>
          <p:nvSpPr>
            <p:cNvPr id="608318" name="Rectangle 62"/>
            <p:cNvSpPr>
              <a:spLocks noChangeArrowheads="1"/>
            </p:cNvSpPr>
            <p:nvPr/>
          </p:nvSpPr>
          <p:spPr bwMode="auto">
            <a:xfrm>
              <a:off x="3205" y="3888"/>
              <a:ext cx="280" cy="96"/>
            </a:xfrm>
            <a:prstGeom prst="rect">
              <a:avLst/>
            </a:prstGeom>
            <a:noFill/>
            <a:ln w="9525">
              <a:noFill/>
              <a:miter lim="800000"/>
              <a:headEnd/>
              <a:tailEnd/>
            </a:ln>
          </p:spPr>
          <p:txBody>
            <a:bodyPr wrap="none" lIns="0" tIns="0" rIns="0" bIns="0">
              <a:spAutoFit/>
            </a:bodyPr>
            <a:lstStyle/>
            <a:p>
              <a:pPr algn="ctr">
                <a:defRPr/>
              </a:pPr>
              <a:r>
                <a:rPr lang="en-US" altLang="zh-CN" sz="1000" b="1">
                  <a:solidFill>
                    <a:srgbClr val="330066"/>
                  </a:solidFill>
                  <a:effectLst>
                    <a:outerShdw blurRad="38100" dist="38100" dir="2700000" algn="tl">
                      <a:srgbClr val="C0C0C0"/>
                    </a:outerShdw>
                  </a:effectLst>
                  <a:latin typeface="楷体_GB2312" pitchFamily="49" charset="-122"/>
                  <a:ea typeface="楷体_GB2312" pitchFamily="49" charset="-122"/>
                </a:rPr>
                <a:t>Sample2</a:t>
              </a:r>
            </a:p>
          </p:txBody>
        </p:sp>
        <p:sp>
          <p:nvSpPr>
            <p:cNvPr id="608319" name="Rectangle 63"/>
            <p:cNvSpPr>
              <a:spLocks noChangeArrowheads="1"/>
            </p:cNvSpPr>
            <p:nvPr/>
          </p:nvSpPr>
          <p:spPr bwMode="auto">
            <a:xfrm>
              <a:off x="3639" y="3888"/>
              <a:ext cx="280" cy="96"/>
            </a:xfrm>
            <a:prstGeom prst="rect">
              <a:avLst/>
            </a:prstGeom>
            <a:noFill/>
            <a:ln w="9525">
              <a:noFill/>
              <a:miter lim="800000"/>
              <a:headEnd/>
              <a:tailEnd/>
            </a:ln>
          </p:spPr>
          <p:txBody>
            <a:bodyPr wrap="none" lIns="0" tIns="0" rIns="0" bIns="0">
              <a:spAutoFit/>
            </a:bodyPr>
            <a:lstStyle/>
            <a:p>
              <a:pPr algn="ctr">
                <a:defRPr/>
              </a:pPr>
              <a:r>
                <a:rPr lang="en-US" altLang="zh-CN" sz="1000" b="1">
                  <a:solidFill>
                    <a:srgbClr val="330066"/>
                  </a:solidFill>
                  <a:effectLst>
                    <a:outerShdw blurRad="38100" dist="38100" dir="2700000" algn="tl">
                      <a:srgbClr val="C0C0C0"/>
                    </a:outerShdw>
                  </a:effectLst>
                  <a:latin typeface="楷体_GB2312" pitchFamily="49" charset="-122"/>
                  <a:ea typeface="楷体_GB2312" pitchFamily="49" charset="-122"/>
                </a:rPr>
                <a:t>Sample3</a:t>
              </a:r>
            </a:p>
          </p:txBody>
        </p:sp>
        <p:sp>
          <p:nvSpPr>
            <p:cNvPr id="608320" name="Rectangle 64"/>
            <p:cNvSpPr>
              <a:spLocks noChangeArrowheads="1"/>
            </p:cNvSpPr>
            <p:nvPr/>
          </p:nvSpPr>
          <p:spPr bwMode="auto">
            <a:xfrm>
              <a:off x="4072" y="3888"/>
              <a:ext cx="280" cy="96"/>
            </a:xfrm>
            <a:prstGeom prst="rect">
              <a:avLst/>
            </a:prstGeom>
            <a:noFill/>
            <a:ln w="9525">
              <a:noFill/>
              <a:miter lim="800000"/>
              <a:headEnd/>
              <a:tailEnd/>
            </a:ln>
          </p:spPr>
          <p:txBody>
            <a:bodyPr wrap="none" lIns="0" tIns="0" rIns="0" bIns="0">
              <a:spAutoFit/>
            </a:bodyPr>
            <a:lstStyle/>
            <a:p>
              <a:pPr algn="ctr">
                <a:defRPr/>
              </a:pPr>
              <a:r>
                <a:rPr lang="en-US" altLang="zh-CN" sz="1000" b="1">
                  <a:solidFill>
                    <a:srgbClr val="330066"/>
                  </a:solidFill>
                  <a:effectLst>
                    <a:outerShdw blurRad="38100" dist="38100" dir="2700000" algn="tl">
                      <a:srgbClr val="C0C0C0"/>
                    </a:outerShdw>
                  </a:effectLst>
                  <a:latin typeface="楷体_GB2312" pitchFamily="49" charset="-122"/>
                  <a:ea typeface="楷体_GB2312" pitchFamily="49" charset="-122"/>
                </a:rPr>
                <a:t>Sample4</a:t>
              </a:r>
            </a:p>
          </p:txBody>
        </p:sp>
        <p:sp>
          <p:nvSpPr>
            <p:cNvPr id="608321" name="Rectangle 65"/>
            <p:cNvSpPr>
              <a:spLocks noChangeArrowheads="1"/>
            </p:cNvSpPr>
            <p:nvPr/>
          </p:nvSpPr>
          <p:spPr bwMode="auto">
            <a:xfrm>
              <a:off x="3379" y="4020"/>
              <a:ext cx="336" cy="134"/>
            </a:xfrm>
            <a:prstGeom prst="rect">
              <a:avLst/>
            </a:prstGeom>
            <a:noFill/>
            <a:ln w="9525">
              <a:noFill/>
              <a:miter lim="800000"/>
              <a:headEnd/>
              <a:tailEnd/>
            </a:ln>
          </p:spPr>
          <p:txBody>
            <a:bodyPr wrap="none" lIns="0" tIns="0" rIns="0" bIns="0">
              <a:spAutoFit/>
            </a:bodyPr>
            <a:lstStyle/>
            <a:p>
              <a:pPr algn="ctr">
                <a:defRPr/>
              </a:pPr>
              <a:r>
                <a:rPr lang="zh-CN" altLang="en-US" sz="1400" b="1">
                  <a:solidFill>
                    <a:srgbClr val="330066"/>
                  </a:solidFill>
                  <a:effectLst>
                    <a:outerShdw blurRad="38100" dist="38100" dir="2700000" algn="tl">
                      <a:srgbClr val="C0C0C0"/>
                    </a:outerShdw>
                  </a:effectLst>
                  <a:latin typeface="楷体_GB2312" pitchFamily="49" charset="-122"/>
                  <a:ea typeface="楷体_GB2312" pitchFamily="49" charset="-122"/>
                </a:rPr>
                <a:t>实验组</a:t>
              </a:r>
            </a:p>
          </p:txBody>
        </p:sp>
        <p:sp>
          <p:nvSpPr>
            <p:cNvPr id="608322" name="Rectangle 66"/>
            <p:cNvSpPr>
              <a:spLocks noChangeArrowheads="1"/>
            </p:cNvSpPr>
            <p:nvPr/>
          </p:nvSpPr>
          <p:spPr bwMode="auto">
            <a:xfrm rot="16200000">
              <a:off x="2280" y="3395"/>
              <a:ext cx="336" cy="134"/>
            </a:xfrm>
            <a:prstGeom prst="rect">
              <a:avLst/>
            </a:prstGeom>
            <a:noFill/>
            <a:ln w="9525">
              <a:noFill/>
              <a:miter lim="800000"/>
              <a:headEnd/>
              <a:tailEnd/>
            </a:ln>
          </p:spPr>
          <p:txBody>
            <a:bodyPr wrap="none" lIns="0" tIns="0" rIns="0" bIns="0">
              <a:spAutoFit/>
            </a:bodyPr>
            <a:lstStyle/>
            <a:p>
              <a:pPr algn="ctr">
                <a:defRPr/>
              </a:pPr>
              <a:r>
                <a:rPr lang="zh-CN" altLang="en-US" sz="1400" b="1">
                  <a:solidFill>
                    <a:srgbClr val="330066"/>
                  </a:solidFill>
                  <a:effectLst>
                    <a:outerShdw blurRad="38100" dist="38100" dir="2700000" algn="tl">
                      <a:srgbClr val="C0C0C0"/>
                    </a:outerShdw>
                  </a:effectLst>
                  <a:latin typeface="楷体_GB2312" pitchFamily="49" charset="-122"/>
                  <a:ea typeface="楷体_GB2312" pitchFamily="49" charset="-122"/>
                </a:rPr>
                <a:t>实验值</a:t>
              </a:r>
            </a:p>
          </p:txBody>
        </p:sp>
        <p:sp>
          <p:nvSpPr>
            <p:cNvPr id="56380" name="Rectangle 68"/>
            <p:cNvSpPr>
              <a:spLocks noChangeArrowheads="1"/>
            </p:cNvSpPr>
            <p:nvPr/>
          </p:nvSpPr>
          <p:spPr bwMode="auto">
            <a:xfrm>
              <a:off x="4559" y="2970"/>
              <a:ext cx="77" cy="91"/>
            </a:xfrm>
            <a:prstGeom prst="rect">
              <a:avLst/>
            </a:prstGeom>
            <a:solidFill>
              <a:srgbClr val="99CC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608325" name="Rectangle 69"/>
            <p:cNvSpPr>
              <a:spLocks noChangeArrowheads="1"/>
            </p:cNvSpPr>
            <p:nvPr/>
          </p:nvSpPr>
          <p:spPr bwMode="auto">
            <a:xfrm>
              <a:off x="4740" y="2931"/>
              <a:ext cx="448" cy="134"/>
            </a:xfrm>
            <a:prstGeom prst="rect">
              <a:avLst/>
            </a:prstGeom>
            <a:noFill/>
            <a:ln w="9525">
              <a:noFill/>
              <a:miter lim="800000"/>
              <a:headEnd/>
              <a:tailEnd/>
            </a:ln>
          </p:spPr>
          <p:txBody>
            <a:bodyPr wrap="none" lIns="0" tIns="0" rIns="0" bIns="0">
              <a:spAutoFit/>
            </a:bodyPr>
            <a:lstStyle/>
            <a:p>
              <a:pPr algn="ctr">
                <a:defRPr/>
              </a:pPr>
              <a:r>
                <a:rPr lang="en-US" altLang="zh-CN" sz="1400" b="1">
                  <a:solidFill>
                    <a:srgbClr val="330066"/>
                  </a:solidFill>
                  <a:effectLst>
                    <a:outerShdw blurRad="38100" dist="38100" dir="2700000" algn="tl">
                      <a:srgbClr val="C0C0C0"/>
                    </a:outerShdw>
                  </a:effectLst>
                  <a:latin typeface="楷体_GB2312" pitchFamily="49" charset="-122"/>
                  <a:ea typeface="楷体_GB2312" pitchFamily="49" charset="-122"/>
                </a:rPr>
                <a:t>β-Actin</a:t>
              </a:r>
            </a:p>
          </p:txBody>
        </p:sp>
        <p:sp>
          <p:nvSpPr>
            <p:cNvPr id="56382" name="Rectangle 70"/>
            <p:cNvSpPr>
              <a:spLocks noChangeArrowheads="1"/>
            </p:cNvSpPr>
            <p:nvPr/>
          </p:nvSpPr>
          <p:spPr bwMode="auto">
            <a:xfrm>
              <a:off x="4559" y="3205"/>
              <a:ext cx="77" cy="91"/>
            </a:xfrm>
            <a:prstGeom prst="rect">
              <a:avLst/>
            </a:prstGeom>
            <a:solidFill>
              <a:srgbClr val="FFFF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608327" name="Rectangle 71"/>
            <p:cNvSpPr>
              <a:spLocks noChangeArrowheads="1"/>
            </p:cNvSpPr>
            <p:nvPr/>
          </p:nvSpPr>
          <p:spPr bwMode="auto">
            <a:xfrm>
              <a:off x="4794" y="3165"/>
              <a:ext cx="280" cy="134"/>
            </a:xfrm>
            <a:prstGeom prst="rect">
              <a:avLst/>
            </a:prstGeom>
            <a:noFill/>
            <a:ln w="9525">
              <a:noFill/>
              <a:miter lim="800000"/>
              <a:headEnd/>
              <a:tailEnd/>
            </a:ln>
          </p:spPr>
          <p:txBody>
            <a:bodyPr wrap="none" lIns="0" tIns="0" rIns="0" bIns="0">
              <a:spAutoFit/>
            </a:bodyPr>
            <a:lstStyle/>
            <a:p>
              <a:pPr algn="ctr">
                <a:defRPr/>
              </a:pPr>
              <a:r>
                <a:rPr lang="en-US" altLang="zh-CN" sz="1400" b="1">
                  <a:solidFill>
                    <a:srgbClr val="330066"/>
                  </a:solidFill>
                  <a:effectLst>
                    <a:outerShdw blurRad="38100" dist="38100" dir="2700000" algn="tl">
                      <a:srgbClr val="C0C0C0"/>
                    </a:outerShdw>
                  </a:effectLst>
                  <a:latin typeface="楷体_GB2312" pitchFamily="49" charset="-122"/>
                  <a:ea typeface="楷体_GB2312" pitchFamily="49" charset="-122"/>
                </a:rPr>
                <a:t>GAPDH</a:t>
              </a:r>
            </a:p>
          </p:txBody>
        </p:sp>
        <p:sp>
          <p:nvSpPr>
            <p:cNvPr id="56384" name="Rectangle 72"/>
            <p:cNvSpPr>
              <a:spLocks noChangeArrowheads="1"/>
            </p:cNvSpPr>
            <p:nvPr/>
          </p:nvSpPr>
          <p:spPr bwMode="auto">
            <a:xfrm>
              <a:off x="4559" y="3439"/>
              <a:ext cx="77" cy="91"/>
            </a:xfrm>
            <a:prstGeom prst="rect">
              <a:avLst/>
            </a:prstGeom>
            <a:solidFill>
              <a:srgbClr val="3366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608329" name="Rectangle 73"/>
            <p:cNvSpPr>
              <a:spLocks noChangeArrowheads="1"/>
            </p:cNvSpPr>
            <p:nvPr/>
          </p:nvSpPr>
          <p:spPr bwMode="auto">
            <a:xfrm>
              <a:off x="4740" y="3385"/>
              <a:ext cx="1008" cy="134"/>
            </a:xfrm>
            <a:prstGeom prst="rect">
              <a:avLst/>
            </a:prstGeom>
            <a:noFill/>
            <a:ln w="9525">
              <a:noFill/>
              <a:miter lim="800000"/>
              <a:headEnd/>
              <a:tailEnd/>
            </a:ln>
          </p:spPr>
          <p:txBody>
            <a:bodyPr wrap="none" lIns="0" tIns="0" rIns="0" bIns="0">
              <a:spAutoFit/>
            </a:bodyPr>
            <a:lstStyle/>
            <a:p>
              <a:pPr algn="ctr">
                <a:defRPr/>
              </a:pPr>
              <a:r>
                <a:rPr lang="en-US" altLang="zh-CN" sz="1400" b="1">
                  <a:solidFill>
                    <a:srgbClr val="330066"/>
                  </a:solidFill>
                  <a:effectLst>
                    <a:outerShdw blurRad="38100" dist="38100" dir="2700000" algn="tl">
                      <a:srgbClr val="C0C0C0"/>
                    </a:outerShdw>
                  </a:effectLst>
                  <a:latin typeface="楷体_GB2312" pitchFamily="49" charset="-122"/>
                  <a:ea typeface="楷体_GB2312" pitchFamily="49" charset="-122"/>
                </a:rPr>
                <a:t>β-2-microglobulin</a:t>
              </a:r>
            </a:p>
          </p:txBody>
        </p:sp>
        <p:sp>
          <p:nvSpPr>
            <p:cNvPr id="56386" name="Rectangle 74"/>
            <p:cNvSpPr>
              <a:spLocks noChangeArrowheads="1"/>
            </p:cNvSpPr>
            <p:nvPr/>
          </p:nvSpPr>
          <p:spPr bwMode="auto">
            <a:xfrm>
              <a:off x="4559" y="3674"/>
              <a:ext cx="77" cy="91"/>
            </a:xfrm>
            <a:prstGeom prst="rect">
              <a:avLst/>
            </a:prstGeom>
            <a:solidFill>
              <a:srgbClr val="FF00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608331" name="Rectangle 75"/>
            <p:cNvSpPr>
              <a:spLocks noChangeArrowheads="1"/>
            </p:cNvSpPr>
            <p:nvPr/>
          </p:nvSpPr>
          <p:spPr bwMode="auto">
            <a:xfrm>
              <a:off x="4757" y="3635"/>
              <a:ext cx="224" cy="134"/>
            </a:xfrm>
            <a:prstGeom prst="rect">
              <a:avLst/>
            </a:prstGeom>
            <a:noFill/>
            <a:ln w="9525">
              <a:noFill/>
              <a:miter lim="800000"/>
              <a:headEnd/>
              <a:tailEnd/>
            </a:ln>
          </p:spPr>
          <p:txBody>
            <a:bodyPr wrap="none" lIns="0" tIns="0" rIns="0" bIns="0">
              <a:spAutoFit/>
            </a:bodyPr>
            <a:lstStyle/>
            <a:p>
              <a:pPr algn="ctr">
                <a:defRPr/>
              </a:pPr>
              <a:r>
                <a:rPr lang="en-US" altLang="zh-CN" sz="1400" b="1">
                  <a:solidFill>
                    <a:srgbClr val="330066"/>
                  </a:solidFill>
                  <a:effectLst>
                    <a:outerShdw blurRad="38100" dist="38100" dir="2700000" algn="tl">
                      <a:srgbClr val="C0C0C0"/>
                    </a:outerShdw>
                  </a:effectLst>
                  <a:latin typeface="楷体_GB2312" pitchFamily="49" charset="-122"/>
                  <a:ea typeface="楷体_GB2312" pitchFamily="49" charset="-122"/>
                </a:rPr>
                <a:t>HPRT</a:t>
              </a:r>
            </a:p>
          </p:txBody>
        </p:sp>
        <p:sp>
          <p:nvSpPr>
            <p:cNvPr id="56388" name="Rectangle 76"/>
            <p:cNvSpPr>
              <a:spLocks noChangeArrowheads="1"/>
            </p:cNvSpPr>
            <p:nvPr/>
          </p:nvSpPr>
          <p:spPr bwMode="auto">
            <a:xfrm>
              <a:off x="4468" y="2750"/>
              <a:ext cx="52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4800" b="1">
                  <a:solidFill>
                    <a:srgbClr val="FF0000"/>
                  </a:solidFill>
                  <a:latin typeface="Wingdings 2" panose="05020102010507070707" pitchFamily="18" charset="2"/>
                </a:rPr>
                <a:t>P</a:t>
              </a:r>
              <a:r>
                <a:rPr lang="en-US" altLang="zh-CN" sz="1100">
                  <a:latin typeface="Times New Roman" panose="02020603050405020304" pitchFamily="18" charset="0"/>
                </a:rPr>
                <a:t> </a:t>
              </a:r>
              <a:endParaRPr lang="en-US" altLang="zh-CN" sz="2400">
                <a:latin typeface="Times New Roman" panose="02020603050405020304" pitchFamily="18" charset="0"/>
              </a:endParaRPr>
            </a:p>
          </p:txBody>
        </p:sp>
        <p:sp>
          <p:nvSpPr>
            <p:cNvPr id="56389" name="Rectangle 77"/>
            <p:cNvSpPr>
              <a:spLocks noChangeArrowheads="1"/>
            </p:cNvSpPr>
            <p:nvPr/>
          </p:nvSpPr>
          <p:spPr bwMode="auto">
            <a:xfrm>
              <a:off x="4485" y="3022"/>
              <a:ext cx="52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4800" b="1">
                  <a:solidFill>
                    <a:srgbClr val="FF0000"/>
                  </a:solidFill>
                  <a:latin typeface="Wingdings 2" panose="05020102010507070707" pitchFamily="18" charset="2"/>
                </a:rPr>
                <a:t>P</a:t>
              </a:r>
              <a:r>
                <a:rPr lang="en-US" altLang="zh-CN" sz="1100">
                  <a:latin typeface="Times New Roman" panose="02020603050405020304" pitchFamily="18" charset="0"/>
                </a:rPr>
                <a:t> </a:t>
              </a:r>
              <a:endParaRPr lang="en-US" altLang="zh-CN" sz="2400">
                <a:latin typeface="Times New Roman" panose="02020603050405020304" pitchFamily="18" charset="0"/>
              </a:endParaRPr>
            </a:p>
          </p:txBody>
        </p:sp>
        <p:sp>
          <p:nvSpPr>
            <p:cNvPr id="56390" name="Rectangle 78"/>
            <p:cNvSpPr>
              <a:spLocks noChangeArrowheads="1"/>
            </p:cNvSpPr>
            <p:nvPr/>
          </p:nvSpPr>
          <p:spPr bwMode="auto">
            <a:xfrm>
              <a:off x="4468" y="3475"/>
              <a:ext cx="52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4800" b="1">
                  <a:solidFill>
                    <a:srgbClr val="FF0000"/>
                  </a:solidFill>
                  <a:latin typeface="Wingdings 2" panose="05020102010507070707" pitchFamily="18" charset="2"/>
                </a:rPr>
                <a:t>P</a:t>
              </a:r>
              <a:r>
                <a:rPr lang="en-US" altLang="zh-CN" sz="1100">
                  <a:latin typeface="Times New Roman" panose="02020603050405020304" pitchFamily="18" charset="0"/>
                </a:rPr>
                <a:t> </a:t>
              </a:r>
              <a:endParaRPr lang="en-US" altLang="zh-CN" sz="2400">
                <a:latin typeface="Times New Roman" panose="02020603050405020304" pitchFamily="18" charset="0"/>
              </a:endParaRPr>
            </a:p>
          </p:txBody>
        </p:sp>
        <p:sp>
          <p:nvSpPr>
            <p:cNvPr id="56391" name="Rectangle 79"/>
            <p:cNvSpPr>
              <a:spLocks noChangeArrowheads="1"/>
            </p:cNvSpPr>
            <p:nvPr/>
          </p:nvSpPr>
          <p:spPr bwMode="auto">
            <a:xfrm>
              <a:off x="4468" y="3203"/>
              <a:ext cx="48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4800" b="1">
                  <a:solidFill>
                    <a:srgbClr val="FF0000"/>
                  </a:solidFill>
                  <a:latin typeface="Wingdings 2" panose="05020102010507070707" pitchFamily="18" charset="2"/>
                </a:rPr>
                <a:t>O</a:t>
              </a:r>
              <a:r>
                <a:rPr lang="en-US" altLang="zh-CN" sz="1100">
                  <a:latin typeface="Times New Roman" panose="02020603050405020304" pitchFamily="18" charset="0"/>
                </a:rPr>
                <a:t> </a:t>
              </a:r>
              <a:endParaRPr lang="en-US" altLang="zh-CN" sz="2400">
                <a:latin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08262"/>
                                        </p:tgtEl>
                                        <p:attrNameLst>
                                          <p:attrName>style.visibility</p:attrName>
                                        </p:attrNameLst>
                                      </p:cBhvr>
                                      <p:to>
                                        <p:strVal val="visible"/>
                                      </p:to>
                                    </p:set>
                                    <p:animEffect transition="in" filter="blinds(horizontal)">
                                      <p:cBhvr>
                                        <p:cTn id="7" dur="500"/>
                                        <p:tgtEl>
                                          <p:spTgt spid="6082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8263"/>
                                        </p:tgtEl>
                                        <p:attrNameLst>
                                          <p:attrName>style.visibility</p:attrName>
                                        </p:attrNameLst>
                                      </p:cBhvr>
                                      <p:to>
                                        <p:strVal val="visible"/>
                                      </p:to>
                                    </p:set>
                                    <p:animEffect transition="in" filter="blinds(horizontal)">
                                      <p:cBhvr>
                                        <p:cTn id="12" dur="500"/>
                                        <p:tgtEl>
                                          <p:spTgt spid="608263"/>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08265"/>
                                        </p:tgtEl>
                                        <p:attrNameLst>
                                          <p:attrName>style.visibility</p:attrName>
                                        </p:attrNameLst>
                                      </p:cBhvr>
                                      <p:to>
                                        <p:strVal val="visible"/>
                                      </p:to>
                                    </p:set>
                                    <p:animEffect transition="in" filter="blinds(horizontal)">
                                      <p:cBhvr>
                                        <p:cTn id="16" dur="500"/>
                                        <p:tgtEl>
                                          <p:spTgt spid="6082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62" grpId="0" autoUpdateAnimBg="0"/>
      <p:bldP spid="608263" grpId="0" autoUpdateAnimBg="0"/>
      <p:bldP spid="60826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692275" y="2492375"/>
            <a:ext cx="4537075"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folHlink"/>
              </a:buClr>
            </a:pPr>
            <a:r>
              <a:rPr lang="en-US" altLang="zh-CN" sz="2800" b="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b="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双标准曲线法</a:t>
            </a:r>
          </a:p>
          <a:p>
            <a:pPr eaLnBrk="1" hangingPunct="1">
              <a:spcBef>
                <a:spcPct val="50000"/>
              </a:spcBef>
              <a:buClr>
                <a:schemeClr val="folHlink"/>
              </a:buClr>
              <a:buFont typeface="Wingdings" panose="05000000000000000000" pitchFamily="2" charset="2"/>
              <a:buNone/>
            </a:pPr>
            <a:r>
              <a:rPr lang="zh-CN" altLang="en-US" sz="2800" b="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800" b="1">
              <a:latin typeface="Times New Roman" panose="02020603050405020304" pitchFamily="18" charset="0"/>
              <a:ea typeface="黑体" panose="02010609060101010101" pitchFamily="49" charset="-122"/>
              <a:cs typeface="Times New Roman" panose="02020603050405020304" pitchFamily="18" charset="0"/>
            </a:endParaRPr>
          </a:p>
          <a:p>
            <a:pPr eaLnBrk="1" hangingPunct="1">
              <a:spcBef>
                <a:spcPct val="50000"/>
              </a:spcBef>
              <a:buClr>
                <a:schemeClr val="folHlink"/>
              </a:buClr>
            </a:pPr>
            <a:r>
              <a:rPr lang="zh-CN" altLang="en-US" sz="2800" b="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b="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 </a:t>
            </a:r>
            <a:r>
              <a:rPr lang="en-US" altLang="zh-CN" sz="2800" b="1" baseline="300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-△△Ct</a:t>
            </a:r>
            <a:r>
              <a:rPr lang="zh-CN" altLang="en-US" sz="2800" b="1">
                <a:solidFill>
                  <a:srgbClr val="000000"/>
                </a:solidFill>
                <a:ea typeface="黑体" panose="02010609060101010101" pitchFamily="49" charset="-122"/>
                <a:cs typeface="Times New Roman" panose="02020603050405020304" pitchFamily="18" charset="0"/>
              </a:rPr>
              <a:t>法</a:t>
            </a:r>
            <a:endParaRPr lang="zh-CN" altLang="en-US" sz="2800" b="1" baseline="3000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spcBef>
                <a:spcPct val="50000"/>
              </a:spcBef>
              <a:buClr>
                <a:schemeClr val="folHlink"/>
              </a:buClr>
              <a:buFont typeface="Wingdings" panose="05000000000000000000" pitchFamily="2" charset="2"/>
              <a:buNone/>
            </a:pPr>
            <a:r>
              <a:rPr lang="zh-CN" altLang="en-US" sz="2800" b="1">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516102" name="Rectangle 6"/>
          <p:cNvSpPr>
            <a:spLocks noChangeArrowheads="1"/>
          </p:cNvSpPr>
          <p:nvPr/>
        </p:nvSpPr>
        <p:spPr bwMode="auto">
          <a:xfrm>
            <a:off x="323850" y="692150"/>
            <a:ext cx="7116763" cy="579438"/>
          </a:xfrm>
          <a:prstGeom prst="rect">
            <a:avLst/>
          </a:prstGeom>
          <a:noFill/>
          <a:ln w="9525">
            <a:noFill/>
            <a:miter lim="800000"/>
            <a:headEnd/>
            <a:tailEnd/>
          </a:ln>
          <a:effectLst/>
        </p:spPr>
        <p:txBody>
          <a:bodyPr wrap="none">
            <a:spAutoFit/>
          </a:bodyPr>
          <a:lstStyle/>
          <a:p>
            <a:pPr eaLnBrk="1" hangingPunct="1">
              <a:defRPr/>
            </a:pPr>
            <a:r>
              <a:rPr kumimoji="1" lang="zh-CN" altLang="en-US" sz="3200" b="1">
                <a:solidFill>
                  <a:srgbClr val="3333FF"/>
                </a:solidFill>
                <a:effectLst>
                  <a:outerShdw blurRad="38100" dist="38100" dir="2700000" algn="tl">
                    <a:srgbClr val="C0C0C0"/>
                  </a:outerShdw>
                </a:effectLst>
                <a:latin typeface="黑体" pitchFamily="2" charset="-122"/>
                <a:ea typeface="黑体" pitchFamily="2" charset="-122"/>
              </a:rPr>
              <a:t>相对定量分析</a:t>
            </a:r>
            <a:r>
              <a:rPr kumimoji="1" lang="en-US" altLang="zh-CN" sz="3200" b="1">
                <a:solidFill>
                  <a:srgbClr val="3333FF"/>
                </a:solidFill>
                <a:effectLst>
                  <a:outerShdw blurRad="38100" dist="38100" dir="2700000" algn="tl">
                    <a:srgbClr val="C0C0C0"/>
                  </a:outerShdw>
                </a:effectLst>
                <a:latin typeface="Times New Roman"/>
                <a:ea typeface="黑体" pitchFamily="2" charset="-122"/>
              </a:rPr>
              <a:t>——</a:t>
            </a:r>
            <a:r>
              <a:rPr kumimoji="1" lang="zh-CN" altLang="en-US" sz="3200" b="1">
                <a:solidFill>
                  <a:srgbClr val="FF0000"/>
                </a:solidFill>
                <a:effectLst>
                  <a:outerShdw blurRad="38100" dist="38100" dir="2700000" algn="tl">
                    <a:srgbClr val="C0C0C0"/>
                  </a:outerShdw>
                </a:effectLst>
                <a:latin typeface="方正舒体" pitchFamily="2" charset="-122"/>
                <a:ea typeface="方正舒体" pitchFamily="2" charset="-122"/>
              </a:rPr>
              <a:t>两种常用的分析方法</a:t>
            </a:r>
          </a:p>
        </p:txBody>
      </p:sp>
    </p:spTree>
  </p:cSld>
  <p:clrMapOvr>
    <a:masterClrMapping/>
  </p:clrMapOvr>
  <p:transition>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ChangeArrowheads="1"/>
          </p:cNvSpPr>
          <p:nvPr>
            <p:ph type="body" idx="1"/>
          </p:nvPr>
        </p:nvSpPr>
        <p:spPr>
          <a:xfrm>
            <a:off x="395288" y="1844675"/>
            <a:ext cx="7991475" cy="1439863"/>
          </a:xfrm>
          <a:noFill/>
        </p:spPr>
        <p:txBody>
          <a:bodyPr/>
          <a:lstStyle/>
          <a:p>
            <a:pPr marL="288925" indent="-288925" eaLnBrk="1" hangingPunct="1">
              <a:lnSpc>
                <a:spcPct val="105000"/>
              </a:lnSpc>
              <a:spcBef>
                <a:spcPct val="0"/>
              </a:spcBef>
              <a:buFont typeface="Wingdings" panose="05000000000000000000" pitchFamily="2" charset="2"/>
              <a:buNone/>
            </a:pPr>
            <a:r>
              <a:rPr lang="en-US" altLang="zh-CN" sz="2400" smtClean="0">
                <a:latin typeface="黑体" panose="02010609060101010101" pitchFamily="49" charset="-122"/>
                <a:ea typeface="黑体" panose="02010609060101010101" pitchFamily="49" charset="-122"/>
              </a:rPr>
              <a:t>  </a:t>
            </a:r>
            <a:r>
              <a:rPr lang="zh-CN" altLang="en-US" sz="2400" b="1" smtClean="0">
                <a:latin typeface="黑体" panose="02010609060101010101" pitchFamily="49" charset="-122"/>
                <a:ea typeface="黑体" panose="02010609060101010101" pitchFamily="49" charset="-122"/>
              </a:rPr>
              <a:t>通过标准曲线对对照样品、待测样品的目的基因及管家基因进行定量，然后根据计算公式求得相对值即为相对表达量。</a:t>
            </a:r>
            <a:r>
              <a:rPr lang="zh-CN" altLang="en-US" sz="2400" smtClean="0">
                <a:latin typeface="黑体" panose="02010609060101010101" pitchFamily="49" charset="-122"/>
                <a:ea typeface="黑体" panose="02010609060101010101" pitchFamily="49" charset="-122"/>
              </a:rPr>
              <a:t> </a:t>
            </a:r>
          </a:p>
        </p:txBody>
      </p:sp>
      <p:sp>
        <p:nvSpPr>
          <p:cNvPr id="60419" name="Text Box 6"/>
          <p:cNvSpPr txBox="1">
            <a:spLocks noChangeArrowheads="1"/>
          </p:cNvSpPr>
          <p:nvPr/>
        </p:nvSpPr>
        <p:spPr bwMode="auto">
          <a:xfrm>
            <a:off x="2324100" y="4957763"/>
            <a:ext cx="140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400" b="1">
                <a:solidFill>
                  <a:srgbClr val="330066"/>
                </a:solidFill>
                <a:latin typeface="楷体_GB2312" pitchFamily="49" charset="-122"/>
                <a:ea typeface="楷体_GB2312" pitchFamily="49" charset="-122"/>
              </a:rPr>
              <a:t>相对值</a:t>
            </a:r>
            <a:r>
              <a:rPr kumimoji="1" lang="en-US" altLang="zh-CN" sz="2400" b="1">
                <a:solidFill>
                  <a:srgbClr val="330066"/>
                </a:solidFill>
                <a:latin typeface="楷体_GB2312" pitchFamily="49" charset="-122"/>
                <a:ea typeface="楷体_GB2312" pitchFamily="49" charset="-122"/>
              </a:rPr>
              <a:t>=</a:t>
            </a:r>
          </a:p>
        </p:txBody>
      </p:sp>
      <p:sp>
        <p:nvSpPr>
          <p:cNvPr id="60420" name="Line 7"/>
          <p:cNvSpPr>
            <a:spLocks noChangeShapeType="1"/>
          </p:cNvSpPr>
          <p:nvPr/>
        </p:nvSpPr>
        <p:spPr bwMode="auto">
          <a:xfrm>
            <a:off x="3619500" y="5186363"/>
            <a:ext cx="2438400" cy="0"/>
          </a:xfrm>
          <a:prstGeom prst="line">
            <a:avLst/>
          </a:prstGeom>
          <a:noFill/>
          <a:ln w="38100">
            <a:solidFill>
              <a:srgbClr val="3300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421" name="Text Box 8"/>
          <p:cNvSpPr txBox="1">
            <a:spLocks noChangeArrowheads="1"/>
          </p:cNvSpPr>
          <p:nvPr/>
        </p:nvSpPr>
        <p:spPr bwMode="auto">
          <a:xfrm>
            <a:off x="2395538" y="3586163"/>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400" b="1">
                <a:solidFill>
                  <a:srgbClr val="330066"/>
                </a:solidFill>
                <a:latin typeface="楷体_GB2312" pitchFamily="49" charset="-122"/>
                <a:ea typeface="楷体_GB2312" pitchFamily="49" charset="-122"/>
              </a:rPr>
              <a:t>校正值</a:t>
            </a:r>
            <a:r>
              <a:rPr kumimoji="1" lang="en-US" altLang="zh-CN" sz="2400" b="1">
                <a:solidFill>
                  <a:srgbClr val="330066"/>
                </a:solidFill>
                <a:latin typeface="楷体_GB2312" pitchFamily="49" charset="-122"/>
                <a:ea typeface="楷体_GB2312" pitchFamily="49" charset="-122"/>
              </a:rPr>
              <a:t>=</a:t>
            </a:r>
          </a:p>
        </p:txBody>
      </p:sp>
      <p:sp>
        <p:nvSpPr>
          <p:cNvPr id="60422" name="Text Box 9"/>
          <p:cNvSpPr txBox="1">
            <a:spLocks noChangeArrowheads="1"/>
          </p:cNvSpPr>
          <p:nvPr/>
        </p:nvSpPr>
        <p:spPr bwMode="auto">
          <a:xfrm>
            <a:off x="3636963" y="3357563"/>
            <a:ext cx="2235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50000"/>
              </a:spcBef>
              <a:buClrTx/>
              <a:buSzTx/>
              <a:buFontTx/>
              <a:buNone/>
            </a:pPr>
            <a:r>
              <a:rPr kumimoji="1" lang="zh-CN" altLang="en-US" sz="2000" b="1">
                <a:solidFill>
                  <a:srgbClr val="330066"/>
                </a:solidFill>
                <a:latin typeface="楷体_GB2312" pitchFamily="49" charset="-122"/>
                <a:ea typeface="楷体_GB2312" pitchFamily="49" charset="-122"/>
              </a:rPr>
              <a:t>目的基因定量结果</a:t>
            </a:r>
          </a:p>
        </p:txBody>
      </p:sp>
      <p:sp>
        <p:nvSpPr>
          <p:cNvPr id="60423" name="Text Box 10"/>
          <p:cNvSpPr txBox="1">
            <a:spLocks noChangeArrowheads="1"/>
          </p:cNvSpPr>
          <p:nvPr/>
        </p:nvSpPr>
        <p:spPr bwMode="auto">
          <a:xfrm>
            <a:off x="3640138" y="3738563"/>
            <a:ext cx="2667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50000"/>
              </a:spcBef>
              <a:buClrTx/>
              <a:buSzTx/>
              <a:buFontTx/>
              <a:buNone/>
            </a:pPr>
            <a:r>
              <a:rPr kumimoji="1" lang="zh-CN" altLang="en-US" sz="2000" b="1">
                <a:solidFill>
                  <a:srgbClr val="330066"/>
                </a:solidFill>
                <a:latin typeface="楷体_GB2312" pitchFamily="49" charset="-122"/>
                <a:ea typeface="楷体_GB2312" pitchFamily="49" charset="-122"/>
              </a:rPr>
              <a:t>管家基因定量结果</a:t>
            </a:r>
          </a:p>
        </p:txBody>
      </p:sp>
      <p:sp>
        <p:nvSpPr>
          <p:cNvPr id="60424" name="Line 11"/>
          <p:cNvSpPr>
            <a:spLocks noChangeShapeType="1"/>
          </p:cNvSpPr>
          <p:nvPr/>
        </p:nvSpPr>
        <p:spPr bwMode="auto">
          <a:xfrm>
            <a:off x="3716338" y="3827463"/>
            <a:ext cx="2057400" cy="0"/>
          </a:xfrm>
          <a:prstGeom prst="line">
            <a:avLst/>
          </a:prstGeom>
          <a:noFill/>
          <a:ln w="38100">
            <a:solidFill>
              <a:srgbClr val="3300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425" name="Text Box 12"/>
          <p:cNvSpPr txBox="1">
            <a:spLocks noChangeArrowheads="1"/>
          </p:cNvSpPr>
          <p:nvPr/>
        </p:nvSpPr>
        <p:spPr bwMode="auto">
          <a:xfrm>
            <a:off x="3708400" y="4797425"/>
            <a:ext cx="221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r>
              <a:rPr lang="zh-CN" altLang="en-US" sz="2000" b="1">
                <a:solidFill>
                  <a:srgbClr val="330066"/>
                </a:solidFill>
                <a:latin typeface="楷体_GB2312" pitchFamily="49" charset="-122"/>
                <a:ea typeface="楷体_GB2312" pitchFamily="49" charset="-122"/>
              </a:rPr>
              <a:t>待测样品的校正值</a:t>
            </a:r>
          </a:p>
        </p:txBody>
      </p:sp>
      <p:sp>
        <p:nvSpPr>
          <p:cNvPr id="60426" name="Text Box 13"/>
          <p:cNvSpPr txBox="1">
            <a:spLocks noChangeArrowheads="1"/>
          </p:cNvSpPr>
          <p:nvPr/>
        </p:nvSpPr>
        <p:spPr bwMode="auto">
          <a:xfrm>
            <a:off x="3702050" y="5178425"/>
            <a:ext cx="221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r>
              <a:rPr lang="zh-CN" altLang="en-US" sz="2000" b="1">
                <a:solidFill>
                  <a:srgbClr val="330066"/>
                </a:solidFill>
                <a:latin typeface="楷体_GB2312" pitchFamily="49" charset="-122"/>
                <a:ea typeface="楷体_GB2312" pitchFamily="49" charset="-122"/>
              </a:rPr>
              <a:t>对照样品的校正值</a:t>
            </a:r>
          </a:p>
        </p:txBody>
      </p:sp>
      <p:sp>
        <p:nvSpPr>
          <p:cNvPr id="625714" name="Rectangle 50"/>
          <p:cNvSpPr>
            <a:spLocks noChangeArrowheads="1"/>
          </p:cNvSpPr>
          <p:nvPr/>
        </p:nvSpPr>
        <p:spPr bwMode="auto">
          <a:xfrm>
            <a:off x="323850" y="692150"/>
            <a:ext cx="5892800" cy="579438"/>
          </a:xfrm>
          <a:prstGeom prst="rect">
            <a:avLst/>
          </a:prstGeom>
          <a:noFill/>
          <a:ln w="9525">
            <a:noFill/>
            <a:miter lim="800000"/>
            <a:headEnd/>
            <a:tailEnd/>
          </a:ln>
          <a:effectLst/>
        </p:spPr>
        <p:txBody>
          <a:bodyPr wrap="none">
            <a:spAutoFit/>
          </a:bodyPr>
          <a:lstStyle/>
          <a:p>
            <a:pPr eaLnBrk="1" hangingPunct="1">
              <a:defRPr/>
            </a:pPr>
            <a:r>
              <a:rPr kumimoji="1" lang="zh-CN" altLang="en-US" sz="3200" b="1">
                <a:solidFill>
                  <a:srgbClr val="3333FF"/>
                </a:solidFill>
                <a:effectLst>
                  <a:outerShdw blurRad="38100" dist="38100" dir="2700000" algn="tl">
                    <a:srgbClr val="C0C0C0"/>
                  </a:outerShdw>
                </a:effectLst>
                <a:latin typeface="黑体" pitchFamily="2" charset="-122"/>
                <a:ea typeface="黑体" pitchFamily="2" charset="-122"/>
              </a:rPr>
              <a:t>相对定量分析</a:t>
            </a:r>
            <a:r>
              <a:rPr kumimoji="1" lang="en-US" altLang="zh-CN" sz="3200" b="1">
                <a:solidFill>
                  <a:srgbClr val="3333FF"/>
                </a:solidFill>
                <a:effectLst>
                  <a:outerShdw blurRad="38100" dist="38100" dir="2700000" algn="tl">
                    <a:srgbClr val="C0C0C0"/>
                  </a:outerShdw>
                </a:effectLst>
                <a:latin typeface="Times New Roman"/>
                <a:ea typeface="黑体" pitchFamily="2" charset="-122"/>
              </a:rPr>
              <a:t>——</a:t>
            </a:r>
            <a:r>
              <a:rPr kumimoji="1" lang="zh-CN" altLang="en-US" sz="3200" b="1">
                <a:solidFill>
                  <a:srgbClr val="FF0000"/>
                </a:solidFill>
                <a:effectLst>
                  <a:outerShdw blurRad="38100" dist="38100" dir="2700000" algn="tl">
                    <a:srgbClr val="C0C0C0"/>
                  </a:outerShdw>
                </a:effectLst>
                <a:latin typeface="方正舒体" pitchFamily="2" charset="-122"/>
                <a:ea typeface="方正舒体" pitchFamily="2" charset="-122"/>
              </a:rPr>
              <a:t>双标准曲线法</a:t>
            </a:r>
          </a:p>
        </p:txBody>
      </p:sp>
      <p:sp>
        <p:nvSpPr>
          <p:cNvPr id="60428" name="Rectangle 51"/>
          <p:cNvSpPr>
            <a:spLocks noChangeArrowheads="1"/>
          </p:cNvSpPr>
          <p:nvPr/>
        </p:nvSpPr>
        <p:spPr bwMode="auto">
          <a:xfrm>
            <a:off x="828675" y="3500438"/>
            <a:ext cx="125571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buFont typeface="Wingdings" panose="05000000000000000000" pitchFamily="2" charset="2"/>
              <a:buNone/>
            </a:pPr>
            <a:r>
              <a:rPr lang="zh-CN" altLang="en-US" sz="2800" b="1">
                <a:solidFill>
                  <a:srgbClr val="FF0000"/>
                </a:solidFill>
                <a:ea typeface="黑体" panose="02010609060101010101" pitchFamily="49" charset="-122"/>
              </a:rPr>
              <a:t>公式：</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2" name="Rectangle 4"/>
          <p:cNvSpPr>
            <a:spLocks noChangeArrowheads="1"/>
          </p:cNvSpPr>
          <p:nvPr/>
        </p:nvSpPr>
        <p:spPr bwMode="auto">
          <a:xfrm>
            <a:off x="1044575" y="4437063"/>
            <a:ext cx="79216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12800" indent="-8128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Bef>
                <a:spcPct val="0"/>
              </a:spcBef>
              <a:buClr>
                <a:schemeClr val="bg2"/>
              </a:buClr>
              <a:buSzTx/>
              <a:buFont typeface="Wingdings" panose="05000000000000000000" pitchFamily="2" charset="2"/>
              <a:buNone/>
            </a:pPr>
            <a:r>
              <a:rPr lang="zh-CN" altLang="en-US" sz="2000" b="1">
                <a:cs typeface="Arial" panose="020B0604020202020204" pitchFamily="34" charset="0"/>
              </a:rPr>
              <a:t>优点：分析简单，实验优化相对简单</a:t>
            </a:r>
          </a:p>
          <a:p>
            <a:pPr algn="just" eaLnBrk="1" hangingPunct="1">
              <a:lnSpc>
                <a:spcPct val="150000"/>
              </a:lnSpc>
              <a:spcBef>
                <a:spcPct val="0"/>
              </a:spcBef>
              <a:buClrTx/>
              <a:buSzTx/>
              <a:buFontTx/>
              <a:buNone/>
            </a:pPr>
            <a:r>
              <a:rPr lang="zh-CN" altLang="en-US" sz="2000" b="1">
                <a:cs typeface="Arial" panose="020B0604020202020204" pitchFamily="34" charset="0"/>
              </a:rPr>
              <a:t>缺点：对每一个基因，每一轮实验都必需做标准曲线</a:t>
            </a:r>
          </a:p>
          <a:p>
            <a:pPr algn="just" eaLnBrk="1" hangingPunct="1">
              <a:lnSpc>
                <a:spcPct val="150000"/>
              </a:lnSpc>
              <a:spcBef>
                <a:spcPct val="0"/>
              </a:spcBef>
              <a:buClrTx/>
              <a:buSzTx/>
              <a:buFontTx/>
              <a:buNone/>
            </a:pPr>
            <a:r>
              <a:rPr lang="zh-CN" altLang="en-US" sz="2000" b="1">
                <a:cs typeface="Arial" panose="020B0604020202020204" pitchFamily="34" charset="0"/>
              </a:rPr>
              <a:t>应用：基因表达调控研究中最常用与公认的两种相对定量方法之一</a:t>
            </a:r>
          </a:p>
        </p:txBody>
      </p:sp>
      <p:sp>
        <p:nvSpPr>
          <p:cNvPr id="61443" name="Rectangle 13"/>
          <p:cNvSpPr>
            <a:spLocks noChangeArrowheads="1"/>
          </p:cNvSpPr>
          <p:nvPr/>
        </p:nvSpPr>
        <p:spPr bwMode="auto">
          <a:xfrm>
            <a:off x="384175" y="765175"/>
            <a:ext cx="6348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endParaRPr kumimoji="1" lang="en-US" altLang="zh-CN" b="1">
              <a:solidFill>
                <a:srgbClr val="800080"/>
              </a:solidFill>
              <a:latin typeface="Times New Roman" panose="02020603050405020304" pitchFamily="18" charset="0"/>
              <a:ea typeface="黑体" panose="02010609060101010101" pitchFamily="49" charset="-122"/>
            </a:endParaRPr>
          </a:p>
        </p:txBody>
      </p:sp>
      <p:sp>
        <p:nvSpPr>
          <p:cNvPr id="524303" name="Rectangle 15"/>
          <p:cNvSpPr>
            <a:spLocks noChangeArrowheads="1"/>
          </p:cNvSpPr>
          <p:nvPr/>
        </p:nvSpPr>
        <p:spPr bwMode="auto">
          <a:xfrm>
            <a:off x="323850" y="692150"/>
            <a:ext cx="5892800" cy="579438"/>
          </a:xfrm>
          <a:prstGeom prst="rect">
            <a:avLst/>
          </a:prstGeom>
          <a:noFill/>
          <a:ln w="9525">
            <a:noFill/>
            <a:miter lim="800000"/>
            <a:headEnd/>
            <a:tailEnd/>
          </a:ln>
          <a:effectLst/>
        </p:spPr>
        <p:txBody>
          <a:bodyPr wrap="none">
            <a:spAutoFit/>
          </a:bodyPr>
          <a:lstStyle/>
          <a:p>
            <a:pPr eaLnBrk="1" hangingPunct="1">
              <a:defRPr/>
            </a:pPr>
            <a:r>
              <a:rPr kumimoji="1" lang="zh-CN" altLang="en-US" sz="3200" b="1">
                <a:solidFill>
                  <a:srgbClr val="3333FF"/>
                </a:solidFill>
                <a:effectLst>
                  <a:outerShdw blurRad="38100" dist="38100" dir="2700000" algn="tl">
                    <a:srgbClr val="C0C0C0"/>
                  </a:outerShdw>
                </a:effectLst>
                <a:latin typeface="黑体" pitchFamily="2" charset="-122"/>
                <a:ea typeface="黑体" pitchFamily="2" charset="-122"/>
              </a:rPr>
              <a:t>相对定量分析</a:t>
            </a:r>
            <a:r>
              <a:rPr kumimoji="1" lang="en-US" altLang="zh-CN" sz="3200" b="1">
                <a:solidFill>
                  <a:srgbClr val="3333FF"/>
                </a:solidFill>
                <a:effectLst>
                  <a:outerShdw blurRad="38100" dist="38100" dir="2700000" algn="tl">
                    <a:srgbClr val="C0C0C0"/>
                  </a:outerShdw>
                </a:effectLst>
                <a:latin typeface="Times New Roman"/>
                <a:ea typeface="黑体" pitchFamily="2" charset="-122"/>
              </a:rPr>
              <a:t>——</a:t>
            </a:r>
            <a:r>
              <a:rPr kumimoji="1" lang="zh-CN" altLang="en-US" sz="3200" b="1">
                <a:solidFill>
                  <a:srgbClr val="FF0000"/>
                </a:solidFill>
                <a:effectLst>
                  <a:outerShdw blurRad="38100" dist="38100" dir="2700000" algn="tl">
                    <a:srgbClr val="C0C0C0"/>
                  </a:outerShdw>
                </a:effectLst>
                <a:latin typeface="方正舒体" pitchFamily="2" charset="-122"/>
                <a:ea typeface="方正舒体" pitchFamily="2" charset="-122"/>
              </a:rPr>
              <a:t>双标准曲线法</a:t>
            </a:r>
          </a:p>
        </p:txBody>
      </p:sp>
      <p:graphicFrame>
        <p:nvGraphicFramePr>
          <p:cNvPr id="524412" name="Group 124"/>
          <p:cNvGraphicFramePr>
            <a:graphicFrameLocks noGrp="1"/>
          </p:cNvGraphicFramePr>
          <p:nvPr/>
        </p:nvGraphicFramePr>
        <p:xfrm>
          <a:off x="2268538" y="2133600"/>
          <a:ext cx="4648200" cy="1743075"/>
        </p:xfrm>
        <a:graphic>
          <a:graphicData uri="http://schemas.openxmlformats.org/drawingml/2006/table">
            <a:tbl>
              <a:tblPr/>
              <a:tblGrid>
                <a:gridCol w="990600">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gridCol w="89535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863600">
                  <a:extLst>
                    <a:ext uri="{9D8B030D-6E8A-4147-A177-3AD203B41FA5}">
                      <a16:colId xmlns:a16="http://schemas.microsoft.com/office/drawing/2014/main" val="20004"/>
                    </a:ext>
                  </a:extLst>
                </a:gridCol>
              </a:tblGrid>
              <a:tr h="304855">
                <a:tc rowSpan="2">
                  <a:txBody>
                    <a:bodyPr/>
                    <a:lstStyle/>
                    <a:p>
                      <a:pPr marL="0" marR="0" lvl="0" indent="0" algn="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400" b="1" i="0" u="none" strike="noStrike" cap="none" normalizeH="0" baseline="0" smtClean="0">
                          <a:ln>
                            <a:noFill/>
                          </a:ln>
                          <a:solidFill>
                            <a:schemeClr val="tx1"/>
                          </a:solidFill>
                          <a:effectLst/>
                          <a:latin typeface="楷体_GB2312" pitchFamily="49" charset="-122"/>
                          <a:ea typeface="楷体_GB2312" pitchFamily="49" charset="-122"/>
                        </a:rPr>
                        <a:t>检测样品</a:t>
                      </a:r>
                    </a:p>
                  </a:txBody>
                  <a:tcPr marT="45728" marB="4572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400" b="1" i="0" u="none" strike="noStrike" cap="none" normalizeH="0" baseline="0" smtClean="0">
                          <a:ln>
                            <a:noFill/>
                          </a:ln>
                          <a:solidFill>
                            <a:schemeClr val="tx1"/>
                          </a:solidFill>
                          <a:effectLst/>
                          <a:latin typeface="楷体_GB2312" pitchFamily="49" charset="-122"/>
                          <a:ea typeface="楷体_GB2312" pitchFamily="49" charset="-122"/>
                        </a:rPr>
                        <a:t>管家基因</a:t>
                      </a:r>
                      <a:r>
                        <a:rPr kumimoji="0" lang="en-US" altLang="zh-CN" sz="1400" b="1" i="0" u="none" strike="noStrike" cap="none" normalizeH="0" baseline="0" smtClean="0">
                          <a:ln>
                            <a:noFill/>
                          </a:ln>
                          <a:solidFill>
                            <a:schemeClr val="tx1"/>
                          </a:solidFill>
                          <a:effectLst/>
                          <a:latin typeface="楷体_GB2312" pitchFamily="49" charset="-122"/>
                          <a:ea typeface="楷体_GB2312" pitchFamily="49" charset="-122"/>
                        </a:rPr>
                        <a:t>H</a:t>
                      </a: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400" b="1" i="0" u="none" strike="noStrike" cap="none" normalizeH="0" baseline="0" smtClean="0">
                          <a:ln>
                            <a:noFill/>
                          </a:ln>
                          <a:solidFill>
                            <a:schemeClr val="tx1"/>
                          </a:solidFill>
                          <a:effectLst/>
                          <a:latin typeface="楷体_GB2312" pitchFamily="49" charset="-122"/>
                          <a:ea typeface="楷体_GB2312" pitchFamily="49" charset="-122"/>
                        </a:rPr>
                        <a:t>目的基因</a:t>
                      </a:r>
                      <a:r>
                        <a:rPr kumimoji="0" lang="en-US" altLang="zh-CN" sz="1400" b="1" i="0" u="none" strike="noStrike" cap="none" normalizeH="0" baseline="0" smtClean="0">
                          <a:ln>
                            <a:noFill/>
                          </a:ln>
                          <a:solidFill>
                            <a:schemeClr val="tx1"/>
                          </a:solidFill>
                          <a:effectLst/>
                          <a:latin typeface="楷体_GB2312" pitchFamily="49" charset="-122"/>
                          <a:ea typeface="楷体_GB2312" pitchFamily="49" charset="-122"/>
                        </a:rPr>
                        <a:t>X</a:t>
                      </a:r>
                    </a:p>
                  </a:txBody>
                  <a:tcPr marT="45728" marB="4572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323909">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400" b="1" i="0" u="none" strike="noStrike" cap="none" normalizeH="0" baseline="0" smtClean="0">
                          <a:ln>
                            <a:noFill/>
                          </a:ln>
                          <a:solidFill>
                            <a:schemeClr val="tx1"/>
                          </a:solidFill>
                          <a:effectLst/>
                          <a:latin typeface="楷体_GB2312" pitchFamily="49" charset="-122"/>
                          <a:ea typeface="楷体_GB2312" pitchFamily="49" charset="-122"/>
                        </a:rPr>
                        <a:t>定量结果</a:t>
                      </a: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400" b="1" i="0" u="none" strike="noStrike" cap="none" normalizeH="0" baseline="0" smtClean="0">
                          <a:ln>
                            <a:noFill/>
                          </a:ln>
                          <a:solidFill>
                            <a:schemeClr val="tx1"/>
                          </a:solidFill>
                          <a:effectLst/>
                          <a:latin typeface="楷体_GB2312" pitchFamily="49" charset="-122"/>
                          <a:ea typeface="楷体_GB2312" pitchFamily="49" charset="-122"/>
                        </a:rPr>
                        <a:t>定量结果</a:t>
                      </a: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400" b="1" i="0" u="none" strike="noStrike" cap="none" normalizeH="0" baseline="0" smtClean="0">
                          <a:ln>
                            <a:noFill/>
                          </a:ln>
                          <a:solidFill>
                            <a:schemeClr val="tx1"/>
                          </a:solidFill>
                          <a:effectLst/>
                          <a:latin typeface="楷体_GB2312" pitchFamily="49" charset="-122"/>
                          <a:ea typeface="楷体_GB2312" pitchFamily="49" charset="-122"/>
                        </a:rPr>
                        <a:t>校正值</a:t>
                      </a:r>
                      <a:endParaRPr kumimoji="0" lang="zh-CN" altLang="en-US" sz="1400" b="1" i="0" u="none" strike="noStrike" cap="none" normalizeH="0" baseline="30000" smtClean="0">
                        <a:ln>
                          <a:noFill/>
                        </a:ln>
                        <a:solidFill>
                          <a:schemeClr val="tx1"/>
                        </a:solidFill>
                        <a:effectLst/>
                        <a:latin typeface="楷体_GB2312" pitchFamily="49" charset="-122"/>
                        <a:ea typeface="楷体_GB2312" pitchFamily="49" charset="-122"/>
                      </a:endParaRP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400" b="1" i="0" u="none" strike="noStrike" cap="none" normalizeH="0" baseline="0" smtClean="0">
                          <a:ln>
                            <a:noFill/>
                          </a:ln>
                          <a:solidFill>
                            <a:schemeClr val="tx1"/>
                          </a:solidFill>
                          <a:effectLst/>
                          <a:latin typeface="楷体_GB2312" pitchFamily="49" charset="-122"/>
                          <a:ea typeface="楷体_GB2312" pitchFamily="49" charset="-122"/>
                        </a:rPr>
                        <a:t>相对量</a:t>
                      </a:r>
                      <a:endParaRPr kumimoji="0" lang="zh-CN" altLang="en-US" sz="1400" b="1" i="0" u="none" strike="noStrike" cap="none" normalizeH="0" baseline="30000" smtClean="0">
                        <a:ln>
                          <a:noFill/>
                        </a:ln>
                        <a:solidFill>
                          <a:schemeClr val="tx1"/>
                        </a:solidFill>
                        <a:effectLst/>
                        <a:latin typeface="楷体_GB2312" pitchFamily="49" charset="-122"/>
                        <a:ea typeface="楷体_GB2312" pitchFamily="49" charset="-122"/>
                      </a:endParaRPr>
                    </a:p>
                  </a:txBody>
                  <a:tcPr marT="45728" marB="4572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382658">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400" b="1" i="0" u="none" strike="noStrike" cap="none" normalizeH="0" baseline="0" smtClean="0">
                          <a:ln>
                            <a:noFill/>
                          </a:ln>
                          <a:solidFill>
                            <a:schemeClr val="tx1"/>
                          </a:solidFill>
                          <a:effectLst/>
                          <a:latin typeface="楷体_GB2312" pitchFamily="49" charset="-122"/>
                          <a:ea typeface="楷体_GB2312" pitchFamily="49" charset="-122"/>
                        </a:rPr>
                        <a:t>对照样品</a:t>
                      </a:r>
                    </a:p>
                  </a:txBody>
                  <a:tcPr marT="45728" marB="4572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400" b="1" i="0" u="none" strike="noStrike" cap="none" normalizeH="0" baseline="0" smtClean="0">
                          <a:ln>
                            <a:noFill/>
                          </a:ln>
                          <a:solidFill>
                            <a:schemeClr val="tx1"/>
                          </a:solidFill>
                          <a:effectLst/>
                          <a:latin typeface="楷体_GB2312" pitchFamily="49" charset="-122"/>
                          <a:ea typeface="楷体_GB2312" pitchFamily="49" charset="-122"/>
                        </a:rPr>
                        <a:t>6391.5</a:t>
                      </a: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400" b="1" i="0" u="none" strike="noStrike" cap="none" normalizeH="0" baseline="0" smtClean="0">
                          <a:ln>
                            <a:noFill/>
                          </a:ln>
                          <a:solidFill>
                            <a:schemeClr val="tx1"/>
                          </a:solidFill>
                          <a:effectLst/>
                          <a:latin typeface="楷体_GB2312" pitchFamily="49" charset="-122"/>
                          <a:ea typeface="楷体_GB2312" pitchFamily="49" charset="-122"/>
                        </a:rPr>
                        <a:t>343.4</a:t>
                      </a: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800" b="1" i="0" u="none" strike="noStrike" cap="none" normalizeH="0" baseline="0" smtClean="0">
                          <a:ln>
                            <a:noFill/>
                          </a:ln>
                          <a:solidFill>
                            <a:schemeClr val="tx1"/>
                          </a:solidFill>
                          <a:effectLst/>
                          <a:latin typeface="楷体_GB2312" pitchFamily="49" charset="-122"/>
                          <a:ea typeface="楷体_GB2312" pitchFamily="49" charset="-122"/>
                        </a:rPr>
                        <a:t>0.0537</a:t>
                      </a: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800" b="1" i="0" u="none" strike="noStrike" cap="none" normalizeH="0" baseline="0" smtClean="0">
                          <a:ln>
                            <a:noFill/>
                          </a:ln>
                          <a:solidFill>
                            <a:schemeClr val="tx1"/>
                          </a:solidFill>
                          <a:effectLst/>
                          <a:latin typeface="楷体_GB2312" pitchFamily="49" charset="-122"/>
                          <a:ea typeface="楷体_GB2312" pitchFamily="49" charset="-122"/>
                        </a:rPr>
                        <a:t>1.000</a:t>
                      </a:r>
                    </a:p>
                  </a:txBody>
                  <a:tcPr marT="45728" marB="4572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2"/>
                  </a:ext>
                </a:extLst>
              </a:tr>
              <a:tr h="365827">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400" b="1" i="0" u="none" strike="noStrike" cap="none" normalizeH="0" baseline="0" smtClean="0">
                          <a:ln>
                            <a:noFill/>
                          </a:ln>
                          <a:solidFill>
                            <a:schemeClr val="tx1"/>
                          </a:solidFill>
                          <a:effectLst/>
                          <a:latin typeface="楷体_GB2312" pitchFamily="49" charset="-122"/>
                          <a:ea typeface="楷体_GB2312" pitchFamily="49" charset="-122"/>
                        </a:rPr>
                        <a:t>待测样品</a:t>
                      </a:r>
                      <a:r>
                        <a:rPr kumimoji="0" lang="en-US" altLang="zh-CN" sz="1400" b="1" i="0" u="none" strike="noStrike" cap="none" normalizeH="0" baseline="0" smtClean="0">
                          <a:ln>
                            <a:noFill/>
                          </a:ln>
                          <a:solidFill>
                            <a:schemeClr val="tx1"/>
                          </a:solidFill>
                          <a:effectLst/>
                          <a:latin typeface="楷体_GB2312" pitchFamily="49" charset="-122"/>
                          <a:ea typeface="楷体_GB2312" pitchFamily="49" charset="-122"/>
                        </a:rPr>
                        <a:t>1</a:t>
                      </a:r>
                    </a:p>
                  </a:txBody>
                  <a:tcPr marT="45728" marB="4572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400" b="1" i="0" u="none" strike="noStrike" cap="none" normalizeH="0" baseline="0" smtClean="0">
                          <a:ln>
                            <a:noFill/>
                          </a:ln>
                          <a:solidFill>
                            <a:schemeClr val="tx1"/>
                          </a:solidFill>
                          <a:effectLst/>
                          <a:latin typeface="楷体_GB2312" pitchFamily="49" charset="-122"/>
                          <a:ea typeface="楷体_GB2312" pitchFamily="49" charset="-122"/>
                        </a:rPr>
                        <a:t>8589.7</a:t>
                      </a: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400" b="1" i="0" u="none" strike="noStrike" cap="none" normalizeH="0" baseline="0" smtClean="0">
                          <a:ln>
                            <a:noFill/>
                          </a:ln>
                          <a:solidFill>
                            <a:schemeClr val="tx1"/>
                          </a:solidFill>
                          <a:effectLst/>
                          <a:latin typeface="楷体_GB2312" pitchFamily="49" charset="-122"/>
                          <a:ea typeface="楷体_GB2312" pitchFamily="49" charset="-122"/>
                        </a:rPr>
                        <a:t>17.3</a:t>
                      </a: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800" b="1" i="0" u="none" strike="noStrike" cap="none" normalizeH="0" baseline="0" smtClean="0">
                          <a:ln>
                            <a:noFill/>
                          </a:ln>
                          <a:solidFill>
                            <a:schemeClr val="tx1"/>
                          </a:solidFill>
                          <a:effectLst/>
                          <a:latin typeface="楷体_GB2312" pitchFamily="49" charset="-122"/>
                          <a:ea typeface="楷体_GB2312" pitchFamily="49" charset="-122"/>
                        </a:rPr>
                        <a:t>0.0020</a:t>
                      </a: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800" b="1" i="0" u="none" strike="noStrike" cap="none" normalizeH="0" baseline="0" smtClean="0">
                          <a:ln>
                            <a:noFill/>
                          </a:ln>
                          <a:solidFill>
                            <a:schemeClr val="tx1"/>
                          </a:solidFill>
                          <a:effectLst/>
                          <a:latin typeface="楷体_GB2312" pitchFamily="49" charset="-122"/>
                          <a:ea typeface="楷体_GB2312" pitchFamily="49" charset="-122"/>
                        </a:rPr>
                        <a:t>0.037</a:t>
                      </a:r>
                    </a:p>
                  </a:txBody>
                  <a:tcPr marT="45728" marB="4572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365827">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400" b="1" i="0" u="none" strike="noStrike" cap="none" normalizeH="0" baseline="0" smtClean="0">
                          <a:ln>
                            <a:noFill/>
                          </a:ln>
                          <a:solidFill>
                            <a:schemeClr val="tx1"/>
                          </a:solidFill>
                          <a:effectLst/>
                          <a:latin typeface="楷体_GB2312" pitchFamily="49" charset="-122"/>
                          <a:ea typeface="楷体_GB2312" pitchFamily="49" charset="-122"/>
                        </a:rPr>
                        <a:t>待测样品</a:t>
                      </a:r>
                      <a:r>
                        <a:rPr kumimoji="0" lang="en-US" altLang="zh-CN" sz="1400" b="1" i="0" u="none" strike="noStrike" cap="none" normalizeH="0" baseline="0" smtClean="0">
                          <a:ln>
                            <a:noFill/>
                          </a:ln>
                          <a:solidFill>
                            <a:schemeClr val="tx1"/>
                          </a:solidFill>
                          <a:effectLst/>
                          <a:latin typeface="楷体_GB2312" pitchFamily="49" charset="-122"/>
                          <a:ea typeface="楷体_GB2312" pitchFamily="49" charset="-122"/>
                        </a:rPr>
                        <a:t>2</a:t>
                      </a:r>
                    </a:p>
                  </a:txBody>
                  <a:tcPr marT="45728" marB="4572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400" b="1" i="0" u="none" strike="noStrike" cap="none" normalizeH="0" baseline="0" smtClean="0">
                          <a:ln>
                            <a:noFill/>
                          </a:ln>
                          <a:solidFill>
                            <a:schemeClr val="tx1"/>
                          </a:solidFill>
                          <a:effectLst/>
                          <a:latin typeface="楷体_GB2312" pitchFamily="49" charset="-122"/>
                          <a:ea typeface="楷体_GB2312" pitchFamily="49" charset="-122"/>
                        </a:rPr>
                        <a:t>7432.9</a:t>
                      </a: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400" b="1" i="0" u="none" strike="noStrike" cap="none" normalizeH="0" baseline="0" smtClean="0">
                          <a:ln>
                            <a:noFill/>
                          </a:ln>
                          <a:solidFill>
                            <a:schemeClr val="tx1"/>
                          </a:solidFill>
                          <a:effectLst/>
                          <a:latin typeface="楷体_GB2312" pitchFamily="49" charset="-122"/>
                          <a:ea typeface="楷体_GB2312" pitchFamily="49" charset="-122"/>
                        </a:rPr>
                        <a:t>1946.1</a:t>
                      </a: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800" b="1" i="0" u="none" strike="noStrike" cap="none" normalizeH="0" baseline="0" smtClean="0">
                          <a:ln>
                            <a:noFill/>
                          </a:ln>
                          <a:solidFill>
                            <a:schemeClr val="tx1"/>
                          </a:solidFill>
                          <a:effectLst/>
                          <a:latin typeface="楷体_GB2312" pitchFamily="49" charset="-122"/>
                          <a:ea typeface="楷体_GB2312" pitchFamily="49" charset="-122"/>
                        </a:rPr>
                        <a:t>0.2618</a:t>
                      </a: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800" b="1" i="0" u="none" strike="noStrike" cap="none" normalizeH="0" baseline="0" smtClean="0">
                          <a:ln>
                            <a:noFill/>
                          </a:ln>
                          <a:solidFill>
                            <a:schemeClr val="tx1"/>
                          </a:solidFill>
                          <a:effectLst/>
                          <a:latin typeface="楷体_GB2312" pitchFamily="49" charset="-122"/>
                          <a:ea typeface="楷体_GB2312" pitchFamily="49" charset="-122"/>
                        </a:rPr>
                        <a:t>4.874</a:t>
                      </a:r>
                    </a:p>
                  </a:txBody>
                  <a:tcPr marT="45728" marB="4572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4"/>
                  </a:ext>
                </a:extLst>
              </a:tr>
            </a:tbl>
          </a:graphicData>
        </a:graphic>
      </p:graphicFrame>
      <p:sp>
        <p:nvSpPr>
          <p:cNvPr id="61480" name="Text Box 160"/>
          <p:cNvSpPr txBox="1">
            <a:spLocks noChangeArrowheads="1"/>
          </p:cNvSpPr>
          <p:nvPr/>
        </p:nvSpPr>
        <p:spPr bwMode="auto">
          <a:xfrm>
            <a:off x="506413" y="1700213"/>
            <a:ext cx="14097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400" b="1">
                <a:solidFill>
                  <a:srgbClr val="FF0000"/>
                </a:solidFill>
                <a:ea typeface="黑体" panose="02010609060101010101" pitchFamily="49" charset="-122"/>
              </a:rPr>
              <a:t>实验数据</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4292">
                                            <p:txEl>
                                              <p:pRg st="0" end="0"/>
                                            </p:txEl>
                                          </p:spTgt>
                                        </p:tgtEl>
                                        <p:attrNameLst>
                                          <p:attrName>style.visibility</p:attrName>
                                        </p:attrNameLst>
                                      </p:cBhvr>
                                      <p:to>
                                        <p:strVal val="visible"/>
                                      </p:to>
                                    </p:set>
                                    <p:animEffect transition="in" filter="dissolve">
                                      <p:cBhvr>
                                        <p:cTn id="7" dur="500"/>
                                        <p:tgtEl>
                                          <p:spTgt spid="5242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4292">
                                            <p:txEl>
                                              <p:pRg st="1" end="1"/>
                                            </p:txEl>
                                          </p:spTgt>
                                        </p:tgtEl>
                                        <p:attrNameLst>
                                          <p:attrName>style.visibility</p:attrName>
                                        </p:attrNameLst>
                                      </p:cBhvr>
                                      <p:to>
                                        <p:strVal val="visible"/>
                                      </p:to>
                                    </p:set>
                                    <p:animEffect transition="in" filter="dissolve">
                                      <p:cBhvr>
                                        <p:cTn id="12" dur="500"/>
                                        <p:tgtEl>
                                          <p:spTgt spid="5242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4292">
                                            <p:txEl>
                                              <p:pRg st="2" end="2"/>
                                            </p:txEl>
                                          </p:spTgt>
                                        </p:tgtEl>
                                        <p:attrNameLst>
                                          <p:attrName>style.visibility</p:attrName>
                                        </p:attrNameLst>
                                      </p:cBhvr>
                                      <p:to>
                                        <p:strVal val="visible"/>
                                      </p:to>
                                    </p:set>
                                    <p:animEffect transition="in" filter="dissolve">
                                      <p:cBhvr>
                                        <p:cTn id="17" dur="500"/>
                                        <p:tgtEl>
                                          <p:spTgt spid="5242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323850" y="1773238"/>
            <a:ext cx="20383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12800" indent="-8128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Bef>
                <a:spcPct val="0"/>
              </a:spcBef>
              <a:buClr>
                <a:schemeClr val="bg2"/>
              </a:buClr>
              <a:buSzTx/>
              <a:buFont typeface="Wingdings" panose="05000000000000000000" pitchFamily="2" charset="2"/>
              <a:buNone/>
            </a:pPr>
            <a:r>
              <a:rPr lang="zh-CN" altLang="en-US" sz="2800" b="1">
                <a:solidFill>
                  <a:srgbClr val="FF0000"/>
                </a:solidFill>
                <a:ea typeface="黑体" panose="02010609060101010101" pitchFamily="49" charset="-122"/>
                <a:cs typeface="Arial" panose="020B0604020202020204" pitchFamily="34" charset="0"/>
              </a:rPr>
              <a:t>公式：</a:t>
            </a:r>
            <a:endParaRPr lang="zh-CN" altLang="en-US" sz="2000" b="1">
              <a:ea typeface="黑体" panose="02010609060101010101" pitchFamily="49" charset="-122"/>
              <a:cs typeface="Arial" panose="020B0604020202020204" pitchFamily="34" charset="0"/>
            </a:endParaRPr>
          </a:p>
        </p:txBody>
      </p:sp>
      <p:sp>
        <p:nvSpPr>
          <p:cNvPr id="62467" name="Text Box 17"/>
          <p:cNvSpPr txBox="1">
            <a:spLocks noChangeArrowheads="1"/>
          </p:cNvSpPr>
          <p:nvPr/>
        </p:nvSpPr>
        <p:spPr bwMode="auto">
          <a:xfrm>
            <a:off x="973138" y="2781300"/>
            <a:ext cx="1079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800" b="1">
                <a:ea typeface="黑体" panose="02010609060101010101" pitchFamily="49" charset="-122"/>
              </a:rPr>
              <a:t>F =</a:t>
            </a:r>
          </a:p>
        </p:txBody>
      </p:sp>
      <p:sp>
        <p:nvSpPr>
          <p:cNvPr id="62468" name="Text Box 18"/>
          <p:cNvSpPr txBox="1">
            <a:spLocks noChangeArrowheads="1"/>
          </p:cNvSpPr>
          <p:nvPr/>
        </p:nvSpPr>
        <p:spPr bwMode="auto">
          <a:xfrm>
            <a:off x="1765300" y="2781300"/>
            <a:ext cx="382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2800" b="1"/>
              <a:t>2</a:t>
            </a:r>
            <a:endParaRPr lang="en-US" altLang="zh-CN" sz="2800" b="1" baseline="30000"/>
          </a:p>
        </p:txBody>
      </p:sp>
      <p:sp>
        <p:nvSpPr>
          <p:cNvPr id="62469" name="Text Box 19"/>
          <p:cNvSpPr txBox="1">
            <a:spLocks noChangeArrowheads="1"/>
          </p:cNvSpPr>
          <p:nvPr/>
        </p:nvSpPr>
        <p:spPr bwMode="auto">
          <a:xfrm>
            <a:off x="1966913" y="2695575"/>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2000"/>
              <a:t>－</a:t>
            </a:r>
          </a:p>
        </p:txBody>
      </p:sp>
      <p:sp>
        <p:nvSpPr>
          <p:cNvPr id="607252" name="Rectangle 20"/>
          <p:cNvSpPr>
            <a:spLocks noChangeArrowheads="1"/>
          </p:cNvSpPr>
          <p:nvPr/>
        </p:nvSpPr>
        <p:spPr bwMode="auto">
          <a:xfrm>
            <a:off x="323850" y="693738"/>
            <a:ext cx="5761038" cy="579437"/>
          </a:xfrm>
          <a:prstGeom prst="rect">
            <a:avLst/>
          </a:prstGeom>
          <a:noFill/>
          <a:ln w="9525">
            <a:noFill/>
            <a:miter lim="800000"/>
            <a:headEnd/>
            <a:tailEnd/>
          </a:ln>
          <a:effectLst/>
        </p:spPr>
        <p:txBody>
          <a:bodyPr>
            <a:spAutoFit/>
          </a:bodyPr>
          <a:lstStyle/>
          <a:p>
            <a:pPr eaLnBrk="1" hangingPunct="1">
              <a:defRPr/>
            </a:pPr>
            <a:r>
              <a:rPr kumimoji="1" lang="zh-CN" altLang="en-US" sz="3200" b="1">
                <a:solidFill>
                  <a:srgbClr val="3333FF"/>
                </a:solidFill>
                <a:effectLst>
                  <a:outerShdw blurRad="38100" dist="38100" dir="2700000" algn="tl">
                    <a:srgbClr val="C0C0C0"/>
                  </a:outerShdw>
                </a:effectLst>
                <a:latin typeface="黑体" pitchFamily="2" charset="-122"/>
                <a:ea typeface="黑体" pitchFamily="2" charset="-122"/>
              </a:rPr>
              <a:t>相对定量分析</a:t>
            </a:r>
            <a:r>
              <a:rPr kumimoji="1" lang="en-US" altLang="zh-CN" sz="3200" b="1">
                <a:solidFill>
                  <a:srgbClr val="3333FF"/>
                </a:solidFill>
                <a:effectLst>
                  <a:outerShdw blurRad="38100" dist="38100" dir="2700000" algn="tl">
                    <a:srgbClr val="C0C0C0"/>
                  </a:outerShdw>
                </a:effectLst>
                <a:latin typeface="Times New Roman"/>
                <a:ea typeface="黑体" pitchFamily="2" charset="-122"/>
              </a:rPr>
              <a:t>——</a:t>
            </a:r>
            <a:r>
              <a:rPr lang="en-US" altLang="zh-CN" sz="3200" b="1">
                <a:solidFill>
                  <a:srgbClr val="FF0000"/>
                </a:solidFill>
                <a:latin typeface="方正舒体" pitchFamily="2" charset="-122"/>
                <a:ea typeface="方正舒体" pitchFamily="2" charset="-122"/>
              </a:rPr>
              <a:t>2           </a:t>
            </a:r>
            <a:r>
              <a:rPr lang="zh-CN" altLang="en-US" sz="3200" b="1">
                <a:solidFill>
                  <a:srgbClr val="FF0000"/>
                </a:solidFill>
                <a:latin typeface="方正舒体" pitchFamily="2" charset="-122"/>
                <a:ea typeface="方正舒体" pitchFamily="2" charset="-122"/>
              </a:rPr>
              <a:t>法</a:t>
            </a:r>
            <a:endParaRPr kumimoji="1" lang="zh-CN" altLang="en-US" sz="3200" b="1">
              <a:solidFill>
                <a:srgbClr val="FF0000"/>
              </a:solidFill>
              <a:effectLst>
                <a:outerShdw blurRad="38100" dist="38100" dir="2700000" algn="tl">
                  <a:srgbClr val="C0C0C0"/>
                </a:outerShdw>
              </a:effectLst>
              <a:latin typeface="方正舒体" pitchFamily="2" charset="-122"/>
              <a:ea typeface="方正舒体" pitchFamily="2" charset="-122"/>
            </a:endParaRPr>
          </a:p>
        </p:txBody>
      </p:sp>
      <p:sp>
        <p:nvSpPr>
          <p:cNvPr id="62471" name="Text Box 22"/>
          <p:cNvSpPr txBox="1">
            <a:spLocks noChangeArrowheads="1"/>
          </p:cNvSpPr>
          <p:nvPr/>
        </p:nvSpPr>
        <p:spPr bwMode="auto">
          <a:xfrm>
            <a:off x="900113" y="3716338"/>
            <a:ext cx="7634287"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buFont typeface="Wingdings" panose="05000000000000000000" pitchFamily="2" charset="2"/>
              <a:buNone/>
            </a:pPr>
            <a:r>
              <a:rPr lang="zh-CN" altLang="en-US" sz="2000" b="1"/>
              <a:t>优点：无需作标准曲线</a:t>
            </a:r>
          </a:p>
          <a:p>
            <a:pPr eaLnBrk="1" hangingPunct="1">
              <a:lnSpc>
                <a:spcPct val="140000"/>
              </a:lnSpc>
              <a:buFont typeface="Wingdings" panose="05000000000000000000" pitchFamily="2" charset="2"/>
              <a:buNone/>
            </a:pPr>
            <a:r>
              <a:rPr lang="zh-CN" altLang="en-US" sz="2000" b="1"/>
              <a:t>缺点：假定扩增效率为 </a:t>
            </a:r>
            <a:r>
              <a:rPr lang="en-US" altLang="zh-CN" sz="2000" b="1"/>
              <a:t>100 %</a:t>
            </a:r>
            <a:r>
              <a:rPr lang="zh-CN" altLang="en-US" sz="2000" b="1"/>
              <a:t>；</a:t>
            </a:r>
          </a:p>
          <a:p>
            <a:pPr eaLnBrk="1" hangingPunct="1">
              <a:lnSpc>
                <a:spcPct val="140000"/>
              </a:lnSpc>
              <a:buFont typeface="Wingdings" panose="05000000000000000000" pitchFamily="2" charset="2"/>
              <a:buNone/>
            </a:pPr>
            <a:r>
              <a:rPr lang="zh-CN" altLang="en-US" sz="2000" b="1"/>
              <a:t>           假定标准曲线及每次扩增之际间的效率都保持一致；</a:t>
            </a:r>
          </a:p>
          <a:p>
            <a:pPr eaLnBrk="1" hangingPunct="1">
              <a:lnSpc>
                <a:spcPct val="140000"/>
              </a:lnSpc>
              <a:buFont typeface="Wingdings" panose="05000000000000000000" pitchFamily="2" charset="2"/>
              <a:buNone/>
            </a:pPr>
            <a:r>
              <a:rPr lang="zh-CN" altLang="en-US" sz="2000" b="1"/>
              <a:t>           实验条件优化较为复杂</a:t>
            </a:r>
          </a:p>
          <a:p>
            <a:pPr eaLnBrk="1" hangingPunct="1">
              <a:lnSpc>
                <a:spcPct val="140000"/>
              </a:lnSpc>
              <a:buFont typeface="Wingdings" panose="05000000000000000000" pitchFamily="2" charset="2"/>
              <a:buNone/>
            </a:pPr>
            <a:r>
              <a:rPr lang="zh-CN" altLang="en-US" sz="2000" b="1"/>
              <a:t>应用：基因表达调控研究中最常用与公认的两种相对定量方法之一</a:t>
            </a:r>
          </a:p>
          <a:p>
            <a:pPr algn="ctr" eaLnBrk="1" hangingPunct="1">
              <a:lnSpc>
                <a:spcPct val="140000"/>
              </a:lnSpc>
              <a:buFont typeface="Wingdings" panose="05000000000000000000" pitchFamily="2" charset="2"/>
              <a:buNone/>
            </a:pPr>
            <a:endParaRPr lang="en-US" altLang="zh-CN" sz="2000" b="1"/>
          </a:p>
        </p:txBody>
      </p:sp>
      <p:grpSp>
        <p:nvGrpSpPr>
          <p:cNvPr id="62472" name="Group 26"/>
          <p:cNvGrpSpPr>
            <a:grpSpLocks/>
          </p:cNvGrpSpPr>
          <p:nvPr/>
        </p:nvGrpSpPr>
        <p:grpSpPr bwMode="auto">
          <a:xfrm>
            <a:off x="2268538" y="2565400"/>
            <a:ext cx="6821487" cy="544513"/>
            <a:chOff x="1036" y="1525"/>
            <a:chExt cx="4297" cy="343"/>
          </a:xfrm>
        </p:grpSpPr>
        <p:sp>
          <p:nvSpPr>
            <p:cNvPr id="62474" name="AutoShape 5"/>
            <p:cNvSpPr>
              <a:spLocks/>
            </p:cNvSpPr>
            <p:nvPr/>
          </p:nvSpPr>
          <p:spPr bwMode="auto">
            <a:xfrm>
              <a:off x="1111" y="1570"/>
              <a:ext cx="52" cy="298"/>
            </a:xfrm>
            <a:prstGeom prst="leftBracket">
              <a:avLst>
                <a:gd name="adj" fmla="val 4775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62475" name="Text Box 7"/>
            <p:cNvSpPr txBox="1">
              <a:spLocks noChangeArrowheads="1"/>
            </p:cNvSpPr>
            <p:nvPr/>
          </p:nvSpPr>
          <p:spPr bwMode="auto">
            <a:xfrm>
              <a:off x="1036" y="1529"/>
              <a:ext cx="101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sz="1400">
                  <a:ea typeface="黑体" panose="02010609060101010101" pitchFamily="49" charset="-122"/>
                </a:rPr>
                <a:t> </a:t>
              </a:r>
              <a:r>
                <a:rPr lang="zh-CN" altLang="en-US" sz="1400">
                  <a:ea typeface="黑体" panose="02010609060101010101" pitchFamily="49" charset="-122"/>
                </a:rPr>
                <a:t>待测组目的基因平均</a:t>
              </a:r>
              <a:r>
                <a:rPr lang="en-US" altLang="zh-CN" sz="1400">
                  <a:ea typeface="黑体" panose="02010609060101010101" pitchFamily="49" charset="-122"/>
                </a:rPr>
                <a:t>Ct</a:t>
              </a:r>
              <a:r>
                <a:rPr lang="zh-CN" altLang="en-US" sz="1400">
                  <a:ea typeface="黑体" panose="02010609060101010101" pitchFamily="49" charset="-122"/>
                </a:rPr>
                <a:t>值</a:t>
              </a:r>
            </a:p>
          </p:txBody>
        </p:sp>
        <p:sp>
          <p:nvSpPr>
            <p:cNvPr id="62476" name="Text Box 8"/>
            <p:cNvSpPr txBox="1">
              <a:spLocks noChangeArrowheads="1"/>
            </p:cNvSpPr>
            <p:nvPr/>
          </p:nvSpPr>
          <p:spPr bwMode="auto">
            <a:xfrm>
              <a:off x="2064" y="1525"/>
              <a:ext cx="105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1400">
                  <a:ea typeface="黑体" panose="02010609060101010101" pitchFamily="49" charset="-122"/>
                </a:rPr>
                <a:t>待测组管家基因</a:t>
              </a:r>
            </a:p>
            <a:p>
              <a:pPr algn="ctr" eaLnBrk="1" hangingPunct="1">
                <a:spcBef>
                  <a:spcPct val="0"/>
                </a:spcBef>
                <a:buClrTx/>
                <a:buSzTx/>
                <a:buFontTx/>
                <a:buNone/>
              </a:pPr>
              <a:r>
                <a:rPr lang="zh-CN" altLang="en-US" sz="1400">
                  <a:ea typeface="黑体" panose="02010609060101010101" pitchFamily="49" charset="-122"/>
                </a:rPr>
                <a:t>平均</a:t>
              </a:r>
              <a:r>
                <a:rPr lang="en-US" altLang="zh-CN" sz="1400">
                  <a:ea typeface="黑体" panose="02010609060101010101" pitchFamily="49" charset="-122"/>
                </a:rPr>
                <a:t>Ct</a:t>
              </a:r>
              <a:r>
                <a:rPr lang="zh-CN" altLang="en-US" sz="1400">
                  <a:ea typeface="黑体" panose="02010609060101010101" pitchFamily="49" charset="-122"/>
                </a:rPr>
                <a:t>值</a:t>
              </a:r>
            </a:p>
          </p:txBody>
        </p:sp>
        <p:sp>
          <p:nvSpPr>
            <p:cNvPr id="62477" name="AutoShape 10"/>
            <p:cNvSpPr>
              <a:spLocks/>
            </p:cNvSpPr>
            <p:nvPr/>
          </p:nvSpPr>
          <p:spPr bwMode="auto">
            <a:xfrm>
              <a:off x="3016" y="1570"/>
              <a:ext cx="48" cy="279"/>
            </a:xfrm>
            <a:prstGeom prst="rightBracket">
              <a:avLst>
                <a:gd name="adj" fmla="val 4843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62478" name="AutoShape 11"/>
            <p:cNvSpPr>
              <a:spLocks/>
            </p:cNvSpPr>
            <p:nvPr/>
          </p:nvSpPr>
          <p:spPr bwMode="auto">
            <a:xfrm>
              <a:off x="3334" y="1570"/>
              <a:ext cx="52" cy="298"/>
            </a:xfrm>
            <a:prstGeom prst="leftBracket">
              <a:avLst>
                <a:gd name="adj" fmla="val 4775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62479" name="Text Box 13"/>
            <p:cNvSpPr txBox="1">
              <a:spLocks noChangeArrowheads="1"/>
            </p:cNvSpPr>
            <p:nvPr/>
          </p:nvSpPr>
          <p:spPr bwMode="auto">
            <a:xfrm>
              <a:off x="3288" y="1525"/>
              <a:ext cx="103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1400">
                  <a:ea typeface="黑体" panose="02010609060101010101" pitchFamily="49" charset="-122"/>
                </a:rPr>
                <a:t>对照组目的基因</a:t>
              </a:r>
            </a:p>
            <a:p>
              <a:pPr algn="ctr" eaLnBrk="1" hangingPunct="1">
                <a:spcBef>
                  <a:spcPct val="0"/>
                </a:spcBef>
                <a:buClrTx/>
                <a:buSzTx/>
                <a:buFontTx/>
                <a:buNone/>
              </a:pPr>
              <a:r>
                <a:rPr lang="zh-CN" altLang="en-US" sz="1400">
                  <a:ea typeface="黑体" panose="02010609060101010101" pitchFamily="49" charset="-122"/>
                </a:rPr>
                <a:t>平均</a:t>
              </a:r>
              <a:r>
                <a:rPr lang="en-US" altLang="zh-CN" sz="1400">
                  <a:ea typeface="黑体" panose="02010609060101010101" pitchFamily="49" charset="-122"/>
                </a:rPr>
                <a:t>Ct</a:t>
              </a:r>
              <a:r>
                <a:rPr lang="zh-CN" altLang="en-US" sz="1400">
                  <a:ea typeface="黑体" panose="02010609060101010101" pitchFamily="49" charset="-122"/>
                </a:rPr>
                <a:t>值</a:t>
              </a:r>
            </a:p>
          </p:txBody>
        </p:sp>
        <p:sp>
          <p:nvSpPr>
            <p:cNvPr id="62480" name="Text Box 14"/>
            <p:cNvSpPr txBox="1">
              <a:spLocks noChangeArrowheads="1"/>
            </p:cNvSpPr>
            <p:nvPr/>
          </p:nvSpPr>
          <p:spPr bwMode="auto">
            <a:xfrm>
              <a:off x="4241" y="1525"/>
              <a:ext cx="10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1400">
                  <a:ea typeface="黑体" panose="02010609060101010101" pitchFamily="49" charset="-122"/>
                </a:rPr>
                <a:t>对照组管家基因</a:t>
              </a:r>
            </a:p>
            <a:p>
              <a:pPr algn="ctr" eaLnBrk="1" hangingPunct="1">
                <a:spcBef>
                  <a:spcPct val="0"/>
                </a:spcBef>
                <a:buClrTx/>
                <a:buSzTx/>
                <a:buFontTx/>
                <a:buNone/>
              </a:pPr>
              <a:r>
                <a:rPr lang="zh-CN" altLang="en-US" sz="1400">
                  <a:ea typeface="黑体" panose="02010609060101010101" pitchFamily="49" charset="-122"/>
                </a:rPr>
                <a:t>平均</a:t>
              </a:r>
              <a:r>
                <a:rPr lang="en-US" altLang="zh-CN" sz="1400">
                  <a:ea typeface="黑体" panose="02010609060101010101" pitchFamily="49" charset="-122"/>
                </a:rPr>
                <a:t>Ct</a:t>
              </a:r>
              <a:r>
                <a:rPr lang="zh-CN" altLang="en-US" sz="1400">
                  <a:ea typeface="黑体" panose="02010609060101010101" pitchFamily="49" charset="-122"/>
                </a:rPr>
                <a:t>值</a:t>
              </a:r>
            </a:p>
          </p:txBody>
        </p:sp>
        <p:sp>
          <p:nvSpPr>
            <p:cNvPr id="62481" name="AutoShape 16"/>
            <p:cNvSpPr>
              <a:spLocks/>
            </p:cNvSpPr>
            <p:nvPr/>
          </p:nvSpPr>
          <p:spPr bwMode="auto">
            <a:xfrm>
              <a:off x="5148" y="1570"/>
              <a:ext cx="49" cy="278"/>
            </a:xfrm>
            <a:prstGeom prst="rightBracket">
              <a:avLst>
                <a:gd name="adj" fmla="val 4727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62482" name="Text Box 23"/>
            <p:cNvSpPr txBox="1">
              <a:spLocks noChangeArrowheads="1"/>
            </p:cNvSpPr>
            <p:nvPr/>
          </p:nvSpPr>
          <p:spPr bwMode="auto">
            <a:xfrm>
              <a:off x="1952" y="1595"/>
              <a:ext cx="228"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1400" b="1">
                  <a:ea typeface="黑体" panose="02010609060101010101" pitchFamily="49" charset="-122"/>
                </a:rPr>
                <a:t>－</a:t>
              </a:r>
            </a:p>
          </p:txBody>
        </p:sp>
        <p:sp>
          <p:nvSpPr>
            <p:cNvPr id="62483" name="Text Box 24"/>
            <p:cNvSpPr txBox="1">
              <a:spLocks noChangeArrowheads="1"/>
            </p:cNvSpPr>
            <p:nvPr/>
          </p:nvSpPr>
          <p:spPr bwMode="auto">
            <a:xfrm>
              <a:off x="4196" y="1570"/>
              <a:ext cx="228"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1400" b="1">
                  <a:ea typeface="黑体" panose="02010609060101010101" pitchFamily="49" charset="-122"/>
                </a:rPr>
                <a:t>－</a:t>
              </a:r>
            </a:p>
          </p:txBody>
        </p:sp>
        <p:sp>
          <p:nvSpPr>
            <p:cNvPr id="62484" name="Text Box 25"/>
            <p:cNvSpPr txBox="1">
              <a:spLocks noChangeArrowheads="1"/>
            </p:cNvSpPr>
            <p:nvPr/>
          </p:nvSpPr>
          <p:spPr bwMode="auto">
            <a:xfrm>
              <a:off x="3062" y="1570"/>
              <a:ext cx="228"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1400" b="1">
                  <a:ea typeface="黑体" panose="02010609060101010101" pitchFamily="49" charset="-122"/>
                </a:rPr>
                <a:t>－</a:t>
              </a:r>
            </a:p>
          </p:txBody>
        </p:sp>
      </p:grpSp>
      <p:sp>
        <p:nvSpPr>
          <p:cNvPr id="62473" name="Text Box 28"/>
          <p:cNvSpPr txBox="1">
            <a:spLocks noChangeArrowheads="1"/>
          </p:cNvSpPr>
          <p:nvPr/>
        </p:nvSpPr>
        <p:spPr bwMode="auto">
          <a:xfrm>
            <a:off x="3906838" y="549275"/>
            <a:ext cx="12239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FF0000"/>
                </a:solidFill>
                <a:latin typeface="方正舒体" panose="02010601030101010101" pitchFamily="2" charset="-122"/>
                <a:ea typeface="方正舒体" panose="02010601030101010101" pitchFamily="2" charset="-122"/>
              </a:rPr>
              <a:t>－△△</a:t>
            </a:r>
            <a:r>
              <a:rPr lang="en-US" altLang="zh-CN" sz="2000" b="1">
                <a:solidFill>
                  <a:srgbClr val="FF0000"/>
                </a:solidFill>
                <a:latin typeface="方正舒体" panose="02010601030101010101" pitchFamily="2" charset="-122"/>
                <a:ea typeface="方正舒体" panose="02010601030101010101" pitchFamily="2" charset="-122"/>
              </a:rPr>
              <a:t>Ct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468313" y="1420813"/>
            <a:ext cx="1716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2400" b="1">
                <a:solidFill>
                  <a:srgbClr val="FF0000"/>
                </a:solidFill>
                <a:latin typeface="Times New Roman" panose="02020603050405020304" pitchFamily="18" charset="0"/>
                <a:ea typeface="黑体" panose="02010609060101010101" pitchFamily="49" charset="-122"/>
              </a:rPr>
              <a:t>实验数据：</a:t>
            </a:r>
          </a:p>
        </p:txBody>
      </p:sp>
      <p:sp>
        <p:nvSpPr>
          <p:cNvPr id="63491" name="Line 4"/>
          <p:cNvSpPr>
            <a:spLocks noChangeShapeType="1"/>
          </p:cNvSpPr>
          <p:nvPr/>
        </p:nvSpPr>
        <p:spPr bwMode="auto">
          <a:xfrm>
            <a:off x="2557463" y="2132013"/>
            <a:ext cx="5041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492" name="Line 5"/>
          <p:cNvSpPr>
            <a:spLocks noChangeShapeType="1"/>
          </p:cNvSpPr>
          <p:nvPr/>
        </p:nvSpPr>
        <p:spPr bwMode="auto">
          <a:xfrm>
            <a:off x="3852863" y="1844675"/>
            <a:ext cx="0" cy="10080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493" name="Rectangle 6"/>
          <p:cNvSpPr>
            <a:spLocks noChangeArrowheads="1"/>
          </p:cNvSpPr>
          <p:nvPr/>
        </p:nvSpPr>
        <p:spPr bwMode="auto">
          <a:xfrm>
            <a:off x="2809875" y="1774825"/>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1600"/>
              <a:t>Sample </a:t>
            </a:r>
          </a:p>
        </p:txBody>
      </p:sp>
      <p:sp>
        <p:nvSpPr>
          <p:cNvPr id="63494" name="Rectangle 7"/>
          <p:cNvSpPr>
            <a:spLocks noChangeArrowheads="1"/>
          </p:cNvSpPr>
          <p:nvPr/>
        </p:nvSpPr>
        <p:spPr bwMode="auto">
          <a:xfrm>
            <a:off x="2786063" y="220503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1600"/>
              <a:t>处理前 </a:t>
            </a:r>
          </a:p>
        </p:txBody>
      </p:sp>
      <p:sp>
        <p:nvSpPr>
          <p:cNvPr id="63495" name="Rectangle 8"/>
          <p:cNvSpPr>
            <a:spLocks noChangeArrowheads="1"/>
          </p:cNvSpPr>
          <p:nvPr/>
        </p:nvSpPr>
        <p:spPr bwMode="auto">
          <a:xfrm>
            <a:off x="2786063" y="2492375"/>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1600"/>
              <a:t>处理后 </a:t>
            </a:r>
          </a:p>
        </p:txBody>
      </p:sp>
      <p:sp>
        <p:nvSpPr>
          <p:cNvPr id="63496" name="Text Box 9"/>
          <p:cNvSpPr txBox="1">
            <a:spLocks noChangeArrowheads="1"/>
          </p:cNvSpPr>
          <p:nvPr/>
        </p:nvSpPr>
        <p:spPr bwMode="auto">
          <a:xfrm>
            <a:off x="3852863" y="1700213"/>
            <a:ext cx="14398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en-US" altLang="zh-CN" sz="1600"/>
              <a:t>Jun(MeanCt)</a:t>
            </a:r>
          </a:p>
        </p:txBody>
      </p:sp>
      <p:sp>
        <p:nvSpPr>
          <p:cNvPr id="63497" name="Line 10"/>
          <p:cNvSpPr>
            <a:spLocks noChangeShapeType="1"/>
          </p:cNvSpPr>
          <p:nvPr/>
        </p:nvSpPr>
        <p:spPr bwMode="auto">
          <a:xfrm>
            <a:off x="5221288" y="1844675"/>
            <a:ext cx="0" cy="10080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498" name="Text Box 11"/>
          <p:cNvSpPr txBox="1">
            <a:spLocks noChangeArrowheads="1"/>
          </p:cNvSpPr>
          <p:nvPr/>
        </p:nvSpPr>
        <p:spPr bwMode="auto">
          <a:xfrm>
            <a:off x="5222875" y="1700213"/>
            <a:ext cx="1870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en-US" altLang="zh-CN" sz="1600"/>
              <a:t>GAPDH(MeanCt)</a:t>
            </a:r>
          </a:p>
        </p:txBody>
      </p:sp>
      <p:sp>
        <p:nvSpPr>
          <p:cNvPr id="63499" name="Line 12"/>
          <p:cNvSpPr>
            <a:spLocks noChangeShapeType="1"/>
          </p:cNvSpPr>
          <p:nvPr/>
        </p:nvSpPr>
        <p:spPr bwMode="auto">
          <a:xfrm>
            <a:off x="6950075" y="1844675"/>
            <a:ext cx="0" cy="10080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500" name="Text Box 13"/>
          <p:cNvSpPr txBox="1">
            <a:spLocks noChangeArrowheads="1"/>
          </p:cNvSpPr>
          <p:nvPr/>
        </p:nvSpPr>
        <p:spPr bwMode="auto">
          <a:xfrm>
            <a:off x="7094538" y="1701800"/>
            <a:ext cx="5032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en-US" altLang="zh-CN" sz="1600"/>
              <a:t>E</a:t>
            </a:r>
          </a:p>
        </p:txBody>
      </p:sp>
      <p:sp>
        <p:nvSpPr>
          <p:cNvPr id="63501" name="Text Box 14"/>
          <p:cNvSpPr txBox="1">
            <a:spLocks noChangeArrowheads="1"/>
          </p:cNvSpPr>
          <p:nvPr/>
        </p:nvSpPr>
        <p:spPr bwMode="auto">
          <a:xfrm>
            <a:off x="4141788" y="2132013"/>
            <a:ext cx="6477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50000"/>
              </a:spcBef>
              <a:buFont typeface="Wingdings" panose="05000000000000000000" pitchFamily="2" charset="2"/>
              <a:buNone/>
            </a:pPr>
            <a:r>
              <a:rPr lang="en-US" altLang="zh-CN" sz="1600"/>
              <a:t>18</a:t>
            </a:r>
          </a:p>
          <a:p>
            <a:pPr eaLnBrk="1" hangingPunct="1">
              <a:lnSpc>
                <a:spcPct val="110000"/>
              </a:lnSpc>
              <a:spcBef>
                <a:spcPct val="50000"/>
              </a:spcBef>
              <a:buFont typeface="Wingdings" panose="05000000000000000000" pitchFamily="2" charset="2"/>
              <a:buNone/>
            </a:pPr>
            <a:r>
              <a:rPr lang="en-US" altLang="zh-CN" sz="1600"/>
              <a:t>16</a:t>
            </a:r>
          </a:p>
        </p:txBody>
      </p:sp>
      <p:sp>
        <p:nvSpPr>
          <p:cNvPr id="63502" name="Text Box 15"/>
          <p:cNvSpPr txBox="1">
            <a:spLocks noChangeArrowheads="1"/>
          </p:cNvSpPr>
          <p:nvPr/>
        </p:nvSpPr>
        <p:spPr bwMode="auto">
          <a:xfrm>
            <a:off x="5870575" y="2132013"/>
            <a:ext cx="7191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50000"/>
              </a:spcBef>
              <a:buFont typeface="Wingdings" panose="05000000000000000000" pitchFamily="2" charset="2"/>
              <a:buNone/>
            </a:pPr>
            <a:r>
              <a:rPr lang="en-US" altLang="zh-CN" sz="1600"/>
              <a:t>17</a:t>
            </a:r>
          </a:p>
          <a:p>
            <a:pPr eaLnBrk="1" hangingPunct="1">
              <a:lnSpc>
                <a:spcPct val="110000"/>
              </a:lnSpc>
              <a:spcBef>
                <a:spcPct val="50000"/>
              </a:spcBef>
              <a:buFont typeface="Wingdings" panose="05000000000000000000" pitchFamily="2" charset="2"/>
              <a:buNone/>
            </a:pPr>
            <a:r>
              <a:rPr lang="en-US" altLang="zh-CN" sz="1600"/>
              <a:t>17.4</a:t>
            </a:r>
          </a:p>
        </p:txBody>
      </p:sp>
      <p:sp>
        <p:nvSpPr>
          <p:cNvPr id="63503" name="Text Box 16"/>
          <p:cNvSpPr txBox="1">
            <a:spLocks noChangeArrowheads="1"/>
          </p:cNvSpPr>
          <p:nvPr/>
        </p:nvSpPr>
        <p:spPr bwMode="auto">
          <a:xfrm>
            <a:off x="7023100" y="2132013"/>
            <a:ext cx="7191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50000"/>
              </a:spcBef>
              <a:buFont typeface="Wingdings" panose="05000000000000000000" pitchFamily="2" charset="2"/>
              <a:buNone/>
            </a:pPr>
            <a:r>
              <a:rPr lang="en-US" altLang="zh-CN" sz="1600"/>
              <a:t>1.95</a:t>
            </a:r>
          </a:p>
          <a:p>
            <a:pPr eaLnBrk="1" hangingPunct="1">
              <a:lnSpc>
                <a:spcPct val="110000"/>
              </a:lnSpc>
              <a:spcBef>
                <a:spcPct val="50000"/>
              </a:spcBef>
              <a:buFont typeface="Wingdings" panose="05000000000000000000" pitchFamily="2" charset="2"/>
              <a:buNone/>
            </a:pPr>
            <a:r>
              <a:rPr lang="en-US" altLang="zh-CN" sz="1600"/>
              <a:t>1.95</a:t>
            </a:r>
          </a:p>
        </p:txBody>
      </p:sp>
      <p:sp>
        <p:nvSpPr>
          <p:cNvPr id="63504" name="Rectangle 17"/>
          <p:cNvSpPr>
            <a:spLocks noChangeArrowheads="1"/>
          </p:cNvSpPr>
          <p:nvPr/>
        </p:nvSpPr>
        <p:spPr bwMode="auto">
          <a:xfrm>
            <a:off x="611188" y="3076575"/>
            <a:ext cx="7632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2000" b="1">
                <a:solidFill>
                  <a:srgbClr val="000000"/>
                </a:solidFill>
              </a:rPr>
              <a:t>2 </a:t>
            </a:r>
            <a:r>
              <a:rPr lang="en-US" altLang="zh-CN" sz="2000" b="1" baseline="30000">
                <a:solidFill>
                  <a:srgbClr val="000000"/>
                </a:solidFill>
              </a:rPr>
              <a:t>-</a:t>
            </a:r>
            <a:r>
              <a:rPr lang="en-US" altLang="zh-CN" sz="2000" b="1">
                <a:solidFill>
                  <a:srgbClr val="000000"/>
                </a:solidFill>
              </a:rPr>
              <a:t> </a:t>
            </a:r>
            <a:r>
              <a:rPr lang="en-US" altLang="zh-CN" sz="2000" b="1" baseline="30000">
                <a:solidFill>
                  <a:srgbClr val="000000"/>
                </a:solidFill>
              </a:rPr>
              <a:t>△△Ct</a:t>
            </a:r>
            <a:r>
              <a:rPr lang="zh-CN" altLang="en-US" sz="2000" b="1">
                <a:solidFill>
                  <a:srgbClr val="000000"/>
                </a:solidFill>
              </a:rPr>
              <a:t>法：</a:t>
            </a:r>
            <a:r>
              <a:rPr kumimoji="1" lang="zh-CN" altLang="en-US" sz="2000" b="1"/>
              <a:t>假设目的基因和参照基因扩增效率都接近</a:t>
            </a:r>
            <a:r>
              <a:rPr kumimoji="1" lang="en-US" altLang="zh-CN" sz="2000" b="1"/>
              <a:t>100%</a:t>
            </a:r>
          </a:p>
        </p:txBody>
      </p:sp>
      <p:sp>
        <p:nvSpPr>
          <p:cNvPr id="63505" name="Rectangle 18"/>
          <p:cNvSpPr>
            <a:spLocks noChangeArrowheads="1"/>
          </p:cNvSpPr>
          <p:nvPr/>
        </p:nvSpPr>
        <p:spPr bwMode="auto">
          <a:xfrm>
            <a:off x="755650" y="3436938"/>
            <a:ext cx="885825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buFont typeface="Wingdings" panose="05000000000000000000" pitchFamily="2" charset="2"/>
              <a:buNone/>
            </a:pPr>
            <a:r>
              <a:rPr kumimoji="1" lang="en-US" altLang="zh-CN" sz="1600"/>
              <a:t>△Ct</a:t>
            </a:r>
            <a:r>
              <a:rPr kumimoji="1" lang="zh-CN" altLang="en-US" sz="1600"/>
              <a:t>（处理前）＝</a:t>
            </a:r>
            <a:r>
              <a:rPr kumimoji="1" lang="en-US" altLang="zh-CN" sz="1600"/>
              <a:t>18</a:t>
            </a:r>
            <a:r>
              <a:rPr kumimoji="1" lang="zh-CN" altLang="en-US" sz="1600"/>
              <a:t>－</a:t>
            </a:r>
            <a:r>
              <a:rPr kumimoji="1" lang="en-US" altLang="zh-CN" sz="1600"/>
              <a:t>17</a:t>
            </a:r>
            <a:r>
              <a:rPr kumimoji="1" lang="zh-CN" altLang="en-US" sz="1600"/>
              <a:t>＝</a:t>
            </a:r>
            <a:r>
              <a:rPr kumimoji="1" lang="en-US" altLang="zh-CN" sz="1600"/>
              <a:t>1        △Ct</a:t>
            </a:r>
            <a:r>
              <a:rPr kumimoji="1" lang="zh-CN" altLang="en-US" sz="1600"/>
              <a:t>（处理后）＝</a:t>
            </a:r>
            <a:r>
              <a:rPr kumimoji="1" lang="en-US" altLang="zh-CN" sz="1600"/>
              <a:t>16</a:t>
            </a:r>
            <a:r>
              <a:rPr kumimoji="1" lang="zh-CN" altLang="en-US" sz="1600"/>
              <a:t>－</a:t>
            </a:r>
            <a:r>
              <a:rPr kumimoji="1" lang="en-US" altLang="zh-CN" sz="1600"/>
              <a:t>17.4=</a:t>
            </a:r>
            <a:r>
              <a:rPr kumimoji="1" lang="zh-CN" altLang="en-US" sz="1600"/>
              <a:t>－</a:t>
            </a:r>
            <a:r>
              <a:rPr kumimoji="1" lang="en-US" altLang="zh-CN" sz="1600"/>
              <a:t>1.4</a:t>
            </a:r>
          </a:p>
          <a:p>
            <a:pPr eaLnBrk="1" hangingPunct="1">
              <a:lnSpc>
                <a:spcPct val="140000"/>
              </a:lnSpc>
              <a:buFont typeface="Wingdings" panose="05000000000000000000" pitchFamily="2" charset="2"/>
              <a:buNone/>
            </a:pPr>
            <a:r>
              <a:rPr kumimoji="1" lang="en-US" altLang="zh-CN" sz="1600"/>
              <a:t>△△Ct=△Ct</a:t>
            </a:r>
            <a:r>
              <a:rPr kumimoji="1" lang="zh-CN" altLang="en-US" sz="1600"/>
              <a:t>（处理后）－△</a:t>
            </a:r>
            <a:r>
              <a:rPr kumimoji="1" lang="en-US" altLang="zh-CN" sz="1600"/>
              <a:t>Ct</a:t>
            </a:r>
            <a:r>
              <a:rPr kumimoji="1" lang="zh-CN" altLang="en-US" sz="1600"/>
              <a:t>（处理前）＝－</a:t>
            </a:r>
            <a:r>
              <a:rPr kumimoji="1" lang="en-US" altLang="zh-CN" sz="1600"/>
              <a:t>1.4</a:t>
            </a:r>
            <a:r>
              <a:rPr kumimoji="1" lang="zh-CN" altLang="en-US" sz="1600"/>
              <a:t>－</a:t>
            </a:r>
            <a:r>
              <a:rPr kumimoji="1" lang="en-US" altLang="zh-CN" sz="1600"/>
              <a:t>1</a:t>
            </a:r>
            <a:r>
              <a:rPr kumimoji="1" lang="zh-CN" altLang="en-US" sz="1600"/>
              <a:t>＝－</a:t>
            </a:r>
            <a:r>
              <a:rPr kumimoji="1" lang="en-US" altLang="zh-CN" sz="1600"/>
              <a:t>2.4</a:t>
            </a:r>
          </a:p>
          <a:p>
            <a:pPr eaLnBrk="1" hangingPunct="1">
              <a:lnSpc>
                <a:spcPct val="140000"/>
              </a:lnSpc>
              <a:buFont typeface="Wingdings" panose="05000000000000000000" pitchFamily="2" charset="2"/>
              <a:buNone/>
            </a:pPr>
            <a:r>
              <a:rPr kumimoji="1" lang="zh-CN" altLang="en-US" sz="1600"/>
              <a:t>比率</a:t>
            </a:r>
            <a:r>
              <a:rPr kumimoji="1" lang="zh-CN" altLang="en-US" sz="1600" baseline="-25000"/>
              <a:t>（处理后</a:t>
            </a:r>
            <a:r>
              <a:rPr kumimoji="1" lang="en-US" altLang="zh-CN" sz="1600" baseline="-25000"/>
              <a:t>/</a:t>
            </a:r>
            <a:r>
              <a:rPr kumimoji="1" lang="zh-CN" altLang="en-US" sz="1600" baseline="-25000"/>
              <a:t>处理前）</a:t>
            </a:r>
            <a:r>
              <a:rPr kumimoji="1" lang="en-US" altLang="zh-CN" sz="1600"/>
              <a:t>=2</a:t>
            </a:r>
            <a:r>
              <a:rPr kumimoji="1" lang="zh-CN" altLang="en-US" sz="1600" baseline="30000"/>
              <a:t>－△△</a:t>
            </a:r>
            <a:r>
              <a:rPr kumimoji="1" lang="en-US" altLang="zh-CN" sz="1600" baseline="30000"/>
              <a:t>Ct</a:t>
            </a:r>
            <a:r>
              <a:rPr kumimoji="1" lang="zh-CN" altLang="en-US" sz="1600"/>
              <a:t>＝</a:t>
            </a:r>
            <a:r>
              <a:rPr kumimoji="1" lang="en-US" altLang="zh-CN" sz="1600"/>
              <a:t>2</a:t>
            </a:r>
            <a:r>
              <a:rPr kumimoji="1" lang="zh-CN" altLang="en-US" sz="1600" baseline="30000"/>
              <a:t>－（－</a:t>
            </a:r>
            <a:r>
              <a:rPr kumimoji="1" lang="en-US" altLang="zh-CN" sz="1600" baseline="30000"/>
              <a:t>2.4</a:t>
            </a:r>
            <a:r>
              <a:rPr kumimoji="1" lang="zh-CN" altLang="en-US" sz="1600" baseline="30000"/>
              <a:t>） </a:t>
            </a:r>
            <a:r>
              <a:rPr kumimoji="1" lang="en-US" altLang="zh-CN" sz="2000"/>
              <a:t>= </a:t>
            </a:r>
            <a:r>
              <a:rPr kumimoji="1" lang="en-US" altLang="zh-CN" sz="1600"/>
              <a:t>5.3       </a:t>
            </a:r>
          </a:p>
          <a:p>
            <a:pPr eaLnBrk="1" hangingPunct="1">
              <a:lnSpc>
                <a:spcPct val="140000"/>
              </a:lnSpc>
              <a:buFont typeface="Wingdings" panose="05000000000000000000" pitchFamily="2" charset="2"/>
              <a:buNone/>
            </a:pPr>
            <a:r>
              <a:rPr kumimoji="1" lang="zh-CN" altLang="en-US" sz="2400" b="1">
                <a:solidFill>
                  <a:srgbClr val="FF0000"/>
                </a:solidFill>
                <a:latin typeface="方正舒体" panose="02010601030101010101" pitchFamily="2" charset="-122"/>
                <a:ea typeface="方正舒体" panose="02010601030101010101" pitchFamily="2" charset="-122"/>
              </a:rPr>
              <a:t>所以</a:t>
            </a:r>
            <a:r>
              <a:rPr kumimoji="1" lang="en-US" altLang="zh-CN" sz="2400" b="1">
                <a:solidFill>
                  <a:srgbClr val="FF0000"/>
                </a:solidFill>
                <a:latin typeface="方正舒体" panose="02010601030101010101" pitchFamily="2" charset="-122"/>
                <a:ea typeface="方正舒体" panose="02010601030101010101" pitchFamily="2" charset="-122"/>
              </a:rPr>
              <a:t>Jun</a:t>
            </a:r>
            <a:r>
              <a:rPr kumimoji="1" lang="zh-CN" altLang="en-US" sz="2400" b="1">
                <a:solidFill>
                  <a:srgbClr val="FF0000"/>
                </a:solidFill>
                <a:latin typeface="方正舒体" panose="02010601030101010101" pitchFamily="2" charset="-122"/>
                <a:ea typeface="方正舒体" panose="02010601030101010101" pitchFamily="2" charset="-122"/>
              </a:rPr>
              <a:t>基因在处理后表达水平比处理前高</a:t>
            </a:r>
            <a:r>
              <a:rPr kumimoji="1" lang="en-US" altLang="zh-CN" sz="2400" b="1">
                <a:solidFill>
                  <a:srgbClr val="FF0000"/>
                </a:solidFill>
                <a:latin typeface="方正舒体" panose="02010601030101010101" pitchFamily="2" charset="-122"/>
                <a:ea typeface="方正舒体" panose="02010601030101010101" pitchFamily="2" charset="-122"/>
              </a:rPr>
              <a:t>5.3</a:t>
            </a:r>
            <a:r>
              <a:rPr kumimoji="1" lang="zh-CN" altLang="en-US" sz="2400" b="1">
                <a:solidFill>
                  <a:srgbClr val="FF0000"/>
                </a:solidFill>
                <a:latin typeface="方正舒体" panose="02010601030101010101" pitchFamily="2" charset="-122"/>
                <a:ea typeface="方正舒体" panose="02010601030101010101" pitchFamily="2" charset="-122"/>
              </a:rPr>
              <a:t>倍</a:t>
            </a:r>
          </a:p>
        </p:txBody>
      </p:sp>
      <p:sp>
        <p:nvSpPr>
          <p:cNvPr id="63506" name="Rectangle 19"/>
          <p:cNvSpPr>
            <a:spLocks noChangeArrowheads="1"/>
          </p:cNvSpPr>
          <p:nvPr/>
        </p:nvSpPr>
        <p:spPr bwMode="auto">
          <a:xfrm>
            <a:off x="468313" y="5453063"/>
            <a:ext cx="849788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kumimoji="1" lang="zh-CN" altLang="en-US" sz="1600" b="1">
                <a:solidFill>
                  <a:srgbClr val="3333FF"/>
                </a:solidFill>
              </a:rPr>
              <a:t>修正方法：如果我们知道目标基因和参照基因有相同的扩增效率，但扩增效率不等于</a:t>
            </a:r>
            <a:r>
              <a:rPr kumimoji="1" lang="en-US" altLang="zh-CN" sz="1600" b="1">
                <a:solidFill>
                  <a:srgbClr val="3333FF"/>
                </a:solidFill>
              </a:rPr>
              <a:t>2</a:t>
            </a:r>
            <a:r>
              <a:rPr kumimoji="1" lang="zh-CN" altLang="en-US" sz="1600" b="1">
                <a:solidFill>
                  <a:srgbClr val="3333FF"/>
                </a:solidFill>
              </a:rPr>
              <a:t>，那么</a:t>
            </a:r>
            <a:r>
              <a:rPr kumimoji="1" lang="en-US" altLang="zh-CN" sz="1600" b="1">
                <a:solidFill>
                  <a:srgbClr val="3333FF"/>
                </a:solidFill>
              </a:rPr>
              <a:t>2</a:t>
            </a:r>
            <a:r>
              <a:rPr kumimoji="1" lang="zh-CN" altLang="en-US" sz="1600" b="1" baseline="30000">
                <a:solidFill>
                  <a:srgbClr val="3333FF"/>
                </a:solidFill>
              </a:rPr>
              <a:t>－△△</a:t>
            </a:r>
            <a:r>
              <a:rPr kumimoji="1" lang="en-US" altLang="zh-CN" sz="1600" b="1" baseline="30000">
                <a:solidFill>
                  <a:srgbClr val="3333FF"/>
                </a:solidFill>
              </a:rPr>
              <a:t>Ct</a:t>
            </a:r>
            <a:r>
              <a:rPr kumimoji="1" lang="zh-CN" altLang="en-US" sz="1600" b="1">
                <a:solidFill>
                  <a:srgbClr val="3333FF"/>
                </a:solidFill>
              </a:rPr>
              <a:t>可以修正为：</a:t>
            </a:r>
            <a:r>
              <a:rPr kumimoji="1" lang="en-US" altLang="zh-CN" sz="1600" b="1">
                <a:solidFill>
                  <a:srgbClr val="3333FF"/>
                </a:solidFill>
              </a:rPr>
              <a:t>E</a:t>
            </a:r>
            <a:r>
              <a:rPr kumimoji="1" lang="zh-CN" altLang="en-US" sz="1600" b="1" baseline="30000">
                <a:solidFill>
                  <a:srgbClr val="3333FF"/>
                </a:solidFill>
              </a:rPr>
              <a:t>－△△</a:t>
            </a:r>
            <a:r>
              <a:rPr kumimoji="1" lang="en-US" altLang="zh-CN" sz="1600" b="1" baseline="30000">
                <a:solidFill>
                  <a:srgbClr val="3333FF"/>
                </a:solidFill>
              </a:rPr>
              <a:t>Ct</a:t>
            </a:r>
            <a:r>
              <a:rPr kumimoji="1" lang="zh-CN" altLang="en-US" sz="1600" b="1">
                <a:solidFill>
                  <a:srgbClr val="3333FF"/>
                </a:solidFill>
              </a:rPr>
              <a:t>，例如扩增效率为</a:t>
            </a:r>
            <a:r>
              <a:rPr kumimoji="1" lang="en-US" altLang="zh-CN" sz="1600" b="1">
                <a:solidFill>
                  <a:srgbClr val="3333FF"/>
                </a:solidFill>
              </a:rPr>
              <a:t>1.95</a:t>
            </a:r>
            <a:r>
              <a:rPr kumimoji="1" lang="zh-CN" altLang="en-US" sz="1600" b="1">
                <a:solidFill>
                  <a:srgbClr val="3333FF"/>
                </a:solidFill>
              </a:rPr>
              <a:t>，那么计算公式可修正为</a:t>
            </a:r>
            <a:r>
              <a:rPr kumimoji="1" lang="en-US" altLang="zh-CN" sz="1600" b="1">
                <a:solidFill>
                  <a:srgbClr val="3333FF"/>
                </a:solidFill>
              </a:rPr>
              <a:t>1.95</a:t>
            </a:r>
            <a:r>
              <a:rPr kumimoji="1" lang="zh-CN" altLang="en-US" sz="1600" b="1" baseline="30000">
                <a:solidFill>
                  <a:srgbClr val="3333FF"/>
                </a:solidFill>
              </a:rPr>
              <a:t>－△△</a:t>
            </a:r>
            <a:r>
              <a:rPr kumimoji="1" lang="en-US" altLang="zh-CN" sz="1600" b="1" baseline="30000">
                <a:solidFill>
                  <a:srgbClr val="3333FF"/>
                </a:solidFill>
              </a:rPr>
              <a:t>Ct</a:t>
            </a:r>
          </a:p>
        </p:txBody>
      </p:sp>
      <p:sp>
        <p:nvSpPr>
          <p:cNvPr id="63507" name="Line 20"/>
          <p:cNvSpPr>
            <a:spLocks noChangeShapeType="1"/>
          </p:cNvSpPr>
          <p:nvPr/>
        </p:nvSpPr>
        <p:spPr bwMode="auto">
          <a:xfrm>
            <a:off x="900113" y="4733925"/>
            <a:ext cx="388937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508" name="Rectangle 21"/>
          <p:cNvSpPr>
            <a:spLocks noChangeArrowheads="1"/>
          </p:cNvSpPr>
          <p:nvPr/>
        </p:nvSpPr>
        <p:spPr bwMode="auto">
          <a:xfrm>
            <a:off x="384175" y="765175"/>
            <a:ext cx="6348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endParaRPr kumimoji="1" lang="en-US" altLang="zh-CN" b="1">
              <a:solidFill>
                <a:srgbClr val="800080"/>
              </a:solidFill>
              <a:latin typeface="Times New Roman" panose="02020603050405020304" pitchFamily="18" charset="0"/>
              <a:ea typeface="黑体" panose="02010609060101010101" pitchFamily="49" charset="-122"/>
            </a:endParaRPr>
          </a:p>
        </p:txBody>
      </p:sp>
      <p:sp>
        <p:nvSpPr>
          <p:cNvPr id="63509" name="Rectangle 22"/>
          <p:cNvSpPr>
            <a:spLocks noChangeArrowheads="1"/>
          </p:cNvSpPr>
          <p:nvPr/>
        </p:nvSpPr>
        <p:spPr bwMode="auto">
          <a:xfrm>
            <a:off x="384175" y="1470025"/>
            <a:ext cx="9085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endParaRPr lang="en-US" altLang="zh-CN" sz="2000" b="1"/>
          </a:p>
        </p:txBody>
      </p:sp>
      <p:sp>
        <p:nvSpPr>
          <p:cNvPr id="520216" name="Rectangle 24"/>
          <p:cNvSpPr>
            <a:spLocks noChangeArrowheads="1"/>
          </p:cNvSpPr>
          <p:nvPr/>
        </p:nvSpPr>
        <p:spPr bwMode="auto">
          <a:xfrm>
            <a:off x="323850" y="693738"/>
            <a:ext cx="6696075" cy="1066800"/>
          </a:xfrm>
          <a:prstGeom prst="rect">
            <a:avLst/>
          </a:prstGeom>
          <a:noFill/>
          <a:ln w="9525">
            <a:noFill/>
            <a:miter lim="800000"/>
            <a:headEnd/>
            <a:tailEnd/>
          </a:ln>
          <a:effectLst/>
        </p:spPr>
        <p:txBody>
          <a:bodyPr>
            <a:spAutoFit/>
          </a:bodyPr>
          <a:lstStyle/>
          <a:p>
            <a:pPr eaLnBrk="1" hangingPunct="1">
              <a:defRPr/>
            </a:pPr>
            <a:r>
              <a:rPr kumimoji="1" lang="zh-CN" altLang="en-US" sz="3200" b="1">
                <a:solidFill>
                  <a:srgbClr val="3333FF"/>
                </a:solidFill>
                <a:effectLst>
                  <a:outerShdw blurRad="38100" dist="38100" dir="2700000" algn="tl">
                    <a:srgbClr val="C0C0C0"/>
                  </a:outerShdw>
                </a:effectLst>
                <a:latin typeface="黑体" pitchFamily="2" charset="-122"/>
                <a:ea typeface="黑体" pitchFamily="2" charset="-122"/>
              </a:rPr>
              <a:t>相对定量分析</a:t>
            </a:r>
            <a:r>
              <a:rPr kumimoji="1" lang="en-US" altLang="zh-CN" sz="3200" b="1">
                <a:solidFill>
                  <a:srgbClr val="3333FF"/>
                </a:solidFill>
                <a:effectLst>
                  <a:outerShdw blurRad="38100" dist="38100" dir="2700000" algn="tl">
                    <a:srgbClr val="C0C0C0"/>
                  </a:outerShdw>
                </a:effectLst>
                <a:latin typeface="Times New Roman"/>
                <a:ea typeface="黑体" pitchFamily="2" charset="-122"/>
              </a:rPr>
              <a:t>——</a:t>
            </a:r>
            <a:r>
              <a:rPr lang="en-US" altLang="zh-CN" sz="3200" b="1">
                <a:solidFill>
                  <a:srgbClr val="FF0000"/>
                </a:solidFill>
                <a:latin typeface="方正舒体" pitchFamily="2" charset="-122"/>
                <a:ea typeface="方正舒体" pitchFamily="2" charset="-122"/>
              </a:rPr>
              <a:t>2 -△△Ct</a:t>
            </a:r>
            <a:r>
              <a:rPr lang="zh-CN" altLang="en-US" sz="3200" b="1">
                <a:solidFill>
                  <a:srgbClr val="FF0000"/>
                </a:solidFill>
                <a:latin typeface="方正舒体" pitchFamily="2" charset="-122"/>
                <a:ea typeface="方正舒体" pitchFamily="2" charset="-122"/>
              </a:rPr>
              <a:t>法</a:t>
            </a:r>
          </a:p>
          <a:p>
            <a:pPr eaLnBrk="1" hangingPunct="1">
              <a:defRPr/>
            </a:pPr>
            <a:endParaRPr kumimoji="1" lang="en-US" altLang="zh-CN" sz="3200" b="1">
              <a:solidFill>
                <a:srgbClr val="FF0000"/>
              </a:solidFill>
              <a:effectLst>
                <a:outerShdw blurRad="38100" dist="38100" dir="2700000" algn="tl">
                  <a:srgbClr val="C0C0C0"/>
                </a:outerShdw>
              </a:effectLst>
              <a:latin typeface="方正舒体" pitchFamily="2" charset="-122"/>
              <a:ea typeface="方正舒体" pitchFamily="2" charset="-122"/>
            </a:endParaRPr>
          </a:p>
        </p:txBody>
      </p:sp>
    </p:spTree>
  </p:cSld>
  <p:clrMapOvr>
    <a:masterClrMapping/>
  </p:clrMapOvr>
  <p:transition>
    <p:zoom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701675" y="790575"/>
            <a:ext cx="53451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b="1">
                <a:solidFill>
                  <a:srgbClr val="800080"/>
                </a:solidFill>
                <a:latin typeface="Times New Roman" panose="02020603050405020304" pitchFamily="18" charset="0"/>
                <a:ea typeface="黑体" panose="02010609060101010101" pitchFamily="49" charset="-122"/>
              </a:rPr>
              <a:t>内容概要</a:t>
            </a:r>
          </a:p>
        </p:txBody>
      </p:sp>
      <p:sp>
        <p:nvSpPr>
          <p:cNvPr id="594947" name="Text Box 3"/>
          <p:cNvSpPr txBox="1">
            <a:spLocks noChangeArrowheads="1"/>
          </p:cNvSpPr>
          <p:nvPr/>
        </p:nvSpPr>
        <p:spPr bwMode="auto">
          <a:xfrm>
            <a:off x="1189038" y="1700213"/>
            <a:ext cx="661193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Clr>
                <a:srgbClr val="8500A0"/>
              </a:buClr>
              <a:buSzPct val="80000"/>
              <a:buFont typeface="Wingdings" panose="05000000000000000000" pitchFamily="2" charset="2"/>
              <a:buChar char="1"/>
            </a:pPr>
            <a:r>
              <a:rPr kumimoji="1" lang="en-US" altLang="zh-CN" sz="2800" b="1">
                <a:latin typeface="Times New Roman" panose="02020603050405020304" pitchFamily="18" charset="0"/>
                <a:ea typeface="黑体" panose="02010609060101010101" pitchFamily="49" charset="-122"/>
              </a:rPr>
              <a:t> </a:t>
            </a:r>
            <a:r>
              <a:rPr kumimoji="1" lang="zh-CN" altLang="en-US" sz="2800" b="1">
                <a:latin typeface="Times New Roman" panose="02020603050405020304" pitchFamily="18" charset="0"/>
                <a:ea typeface="黑体" panose="02010609060101010101" pitchFamily="49" charset="-122"/>
              </a:rPr>
              <a:t>荧光定量</a:t>
            </a:r>
            <a:r>
              <a:rPr kumimoji="1" lang="en-US" altLang="zh-CN" sz="2800" b="1">
                <a:latin typeface="Times New Roman" panose="02020603050405020304" pitchFamily="18" charset="0"/>
                <a:ea typeface="黑体" panose="02010609060101010101" pitchFamily="49" charset="-122"/>
              </a:rPr>
              <a:t>PCR</a:t>
            </a:r>
            <a:r>
              <a:rPr kumimoji="1" lang="zh-CN" altLang="en-US" sz="2800" b="1">
                <a:latin typeface="Times New Roman" panose="02020603050405020304" pitchFamily="18" charset="0"/>
                <a:ea typeface="黑体" panose="02010609060101010101" pitchFamily="49" charset="-122"/>
              </a:rPr>
              <a:t>的原理</a:t>
            </a:r>
          </a:p>
          <a:p>
            <a:pPr eaLnBrk="1" hangingPunct="1">
              <a:lnSpc>
                <a:spcPct val="150000"/>
              </a:lnSpc>
              <a:spcBef>
                <a:spcPct val="50000"/>
              </a:spcBef>
              <a:buClr>
                <a:srgbClr val="8500A0"/>
              </a:buClr>
              <a:buSzPct val="80000"/>
              <a:buFont typeface="Wingdings" panose="05000000000000000000" pitchFamily="2" charset="2"/>
              <a:buChar char="1"/>
            </a:pPr>
            <a:r>
              <a:rPr kumimoji="1" lang="zh-CN" altLang="en-US" sz="2800" b="1">
                <a:latin typeface="Times New Roman" panose="02020603050405020304" pitchFamily="18" charset="0"/>
                <a:ea typeface="黑体" panose="02010609060101010101" pitchFamily="49" charset="-122"/>
              </a:rPr>
              <a:t> 荧光定量</a:t>
            </a:r>
            <a:r>
              <a:rPr kumimoji="1" lang="en-US" altLang="zh-CN" sz="2800" b="1">
                <a:latin typeface="Times New Roman" panose="02020603050405020304" pitchFamily="18" charset="0"/>
                <a:ea typeface="黑体" panose="02010609060101010101" pitchFamily="49" charset="-122"/>
              </a:rPr>
              <a:t>PCR</a:t>
            </a:r>
            <a:r>
              <a:rPr kumimoji="1" lang="zh-CN" altLang="en-US" sz="2800" b="1">
                <a:latin typeface="Times New Roman" panose="02020603050405020304" pitchFamily="18" charset="0"/>
                <a:ea typeface="黑体" panose="02010609060101010101" pitchFamily="49" charset="-122"/>
              </a:rPr>
              <a:t>的标记方法</a:t>
            </a:r>
          </a:p>
          <a:p>
            <a:pPr eaLnBrk="1" hangingPunct="1">
              <a:lnSpc>
                <a:spcPct val="150000"/>
              </a:lnSpc>
              <a:spcBef>
                <a:spcPct val="50000"/>
              </a:spcBef>
              <a:buClr>
                <a:srgbClr val="8500A0"/>
              </a:buClr>
              <a:buSzPct val="80000"/>
              <a:buFont typeface="Wingdings" panose="05000000000000000000" pitchFamily="2" charset="2"/>
              <a:buChar char="1"/>
            </a:pPr>
            <a:r>
              <a:rPr kumimoji="1" lang="zh-CN" altLang="en-US" sz="2800" b="1">
                <a:latin typeface="Times New Roman" panose="02020603050405020304" pitchFamily="18" charset="0"/>
                <a:ea typeface="黑体" panose="02010609060101010101" pitchFamily="49" charset="-122"/>
              </a:rPr>
              <a:t> 荧光定量</a:t>
            </a:r>
            <a:r>
              <a:rPr kumimoji="1" lang="en-US" altLang="zh-CN" sz="2800" b="1">
                <a:latin typeface="Times New Roman" panose="02020603050405020304" pitchFamily="18" charset="0"/>
                <a:ea typeface="黑体" panose="02010609060101010101" pitchFamily="49" charset="-122"/>
              </a:rPr>
              <a:t>PCR</a:t>
            </a:r>
            <a:r>
              <a:rPr kumimoji="1" lang="zh-CN" altLang="en-US" sz="2800" b="1">
                <a:latin typeface="Times New Roman" panose="02020603050405020304" pitchFamily="18" charset="0"/>
                <a:ea typeface="黑体" panose="02010609060101010101" pitchFamily="49" charset="-122"/>
              </a:rPr>
              <a:t>的解析方法</a:t>
            </a:r>
          </a:p>
          <a:p>
            <a:pPr eaLnBrk="1" hangingPunct="1">
              <a:lnSpc>
                <a:spcPct val="150000"/>
              </a:lnSpc>
              <a:spcBef>
                <a:spcPct val="50000"/>
              </a:spcBef>
              <a:buClr>
                <a:srgbClr val="8500A0"/>
              </a:buClr>
              <a:buSzPct val="80000"/>
              <a:buFont typeface="Wingdings" panose="05000000000000000000" pitchFamily="2" charset="2"/>
              <a:buChar char="1"/>
            </a:pPr>
            <a:r>
              <a:rPr kumimoji="1" lang="zh-CN" altLang="en-US" sz="2800" b="1"/>
              <a:t> </a:t>
            </a:r>
            <a:r>
              <a:rPr kumimoji="1" lang="en-US" altLang="zh-CN" sz="2800" b="1"/>
              <a:t>SYBR</a:t>
            </a:r>
            <a:r>
              <a:rPr kumimoji="1" lang="zh-CN" altLang="en-US" sz="2800" b="1"/>
              <a:t>法实验流程及注意事项</a:t>
            </a:r>
          </a:p>
        </p:txBody>
      </p:sp>
      <p:sp>
        <p:nvSpPr>
          <p:cNvPr id="65540" name="Line 4"/>
          <p:cNvSpPr>
            <a:spLocks noChangeShapeType="1"/>
          </p:cNvSpPr>
          <p:nvPr/>
        </p:nvSpPr>
        <p:spPr bwMode="auto">
          <a:xfrm>
            <a:off x="1187450" y="3284538"/>
            <a:ext cx="66024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541" name="Line 5"/>
          <p:cNvSpPr>
            <a:spLocks noChangeShapeType="1"/>
          </p:cNvSpPr>
          <p:nvPr/>
        </p:nvSpPr>
        <p:spPr bwMode="auto">
          <a:xfrm>
            <a:off x="1116013" y="2420938"/>
            <a:ext cx="659765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542" name="Line 6"/>
          <p:cNvSpPr>
            <a:spLocks noChangeShapeType="1"/>
          </p:cNvSpPr>
          <p:nvPr/>
        </p:nvSpPr>
        <p:spPr bwMode="auto">
          <a:xfrm>
            <a:off x="1187450" y="4149725"/>
            <a:ext cx="66024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543" name="Line 7"/>
          <p:cNvSpPr>
            <a:spLocks noChangeShapeType="1"/>
          </p:cNvSpPr>
          <p:nvPr/>
        </p:nvSpPr>
        <p:spPr bwMode="auto">
          <a:xfrm>
            <a:off x="1187450" y="5013325"/>
            <a:ext cx="66024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594947">
                                            <p:txEl>
                                              <p:pRg st="3" end="3"/>
                                            </p:txEl>
                                          </p:spTgt>
                                        </p:tgtEl>
                                        <p:attrNameLst>
                                          <p:attrName>style.color</p:attrName>
                                        </p:attrNameLst>
                                      </p:cBhvr>
                                      <p:to>
                                        <a:srgbClr val="D6009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755650" y="2205038"/>
            <a:ext cx="640715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rgbClr val="800080"/>
              </a:buClr>
              <a:buSzTx/>
              <a:buFont typeface="Wingdings" panose="05000000000000000000" pitchFamily="2" charset="2"/>
              <a:buChar char="+"/>
            </a:pPr>
            <a:r>
              <a:rPr kumimoji="1" lang="en-US" altLang="zh-CN" sz="2800" b="1">
                <a:latin typeface="Times New Roman" panose="02020603050405020304" pitchFamily="18" charset="0"/>
                <a:ea typeface="黑体" panose="02010609060101010101" pitchFamily="49" charset="-122"/>
              </a:rPr>
              <a:t> </a:t>
            </a:r>
            <a:r>
              <a:rPr kumimoji="1" lang="zh-CN" altLang="en-US" sz="2800" b="1">
                <a:latin typeface="Times New Roman" panose="02020603050405020304" pitchFamily="18" charset="0"/>
                <a:ea typeface="黑体" panose="02010609060101010101" pitchFamily="49" charset="-122"/>
              </a:rPr>
              <a:t>扩增曲线</a:t>
            </a:r>
          </a:p>
          <a:p>
            <a:pPr eaLnBrk="1" hangingPunct="1">
              <a:lnSpc>
                <a:spcPct val="150000"/>
              </a:lnSpc>
              <a:buClr>
                <a:srgbClr val="800080"/>
              </a:buClr>
              <a:buSzTx/>
              <a:buFont typeface="Wingdings" panose="05000000000000000000" pitchFamily="2" charset="2"/>
              <a:buChar char="+"/>
            </a:pPr>
            <a:r>
              <a:rPr kumimoji="1" lang="zh-CN" altLang="en-US" sz="2800" b="1">
                <a:latin typeface="Times New Roman" panose="02020603050405020304" pitchFamily="18" charset="0"/>
                <a:ea typeface="黑体" panose="02010609060101010101" pitchFamily="49" charset="-122"/>
              </a:rPr>
              <a:t> 荧光阈值</a:t>
            </a:r>
          </a:p>
          <a:p>
            <a:pPr eaLnBrk="1" hangingPunct="1">
              <a:lnSpc>
                <a:spcPct val="150000"/>
              </a:lnSpc>
              <a:buClr>
                <a:srgbClr val="800080"/>
              </a:buClr>
              <a:buSzTx/>
              <a:buFont typeface="Wingdings" panose="05000000000000000000" pitchFamily="2" charset="2"/>
              <a:buChar char="+"/>
            </a:pPr>
            <a:r>
              <a:rPr kumimoji="1" lang="zh-CN" altLang="en-US" sz="2800" b="1">
                <a:latin typeface="Times New Roman" panose="02020603050405020304" pitchFamily="18" charset="0"/>
                <a:ea typeface="黑体" panose="02010609060101010101" pitchFamily="49" charset="-122"/>
              </a:rPr>
              <a:t> </a:t>
            </a:r>
            <a:r>
              <a:rPr kumimoji="1" lang="en-US" altLang="zh-CN" sz="2800" b="1">
                <a:latin typeface="Times New Roman" panose="02020603050405020304" pitchFamily="18" charset="0"/>
                <a:ea typeface="黑体" panose="02010609060101010101" pitchFamily="49" charset="-122"/>
              </a:rPr>
              <a:t>Ct</a:t>
            </a:r>
            <a:r>
              <a:rPr kumimoji="1" lang="zh-CN" altLang="en-US" sz="2800" b="1">
                <a:latin typeface="Times New Roman" panose="02020603050405020304" pitchFamily="18" charset="0"/>
                <a:ea typeface="黑体" panose="02010609060101010101" pitchFamily="49" charset="-122"/>
              </a:rPr>
              <a:t>值</a:t>
            </a:r>
          </a:p>
        </p:txBody>
      </p:sp>
      <p:sp>
        <p:nvSpPr>
          <p:cNvPr id="12291" name="Text Box 5"/>
          <p:cNvSpPr txBox="1">
            <a:spLocks noChangeArrowheads="1"/>
          </p:cNvSpPr>
          <p:nvPr/>
        </p:nvSpPr>
        <p:spPr bwMode="auto">
          <a:xfrm>
            <a:off x="252413" y="620713"/>
            <a:ext cx="77041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kumimoji="1" lang="zh-CN" altLang="en-US" b="1">
                <a:solidFill>
                  <a:srgbClr val="3333FF"/>
                </a:solidFill>
                <a:latin typeface="Times New Roman" panose="02020603050405020304" pitchFamily="18" charset="0"/>
                <a:ea typeface="黑体" panose="02010609060101010101" pitchFamily="49" charset="-122"/>
              </a:rPr>
              <a:t>荧光定量</a:t>
            </a:r>
            <a:r>
              <a:rPr kumimoji="1" lang="en-US" altLang="zh-CN" b="1">
                <a:solidFill>
                  <a:srgbClr val="3333FF"/>
                </a:solidFill>
                <a:latin typeface="Times New Roman" panose="02020603050405020304" pitchFamily="18" charset="0"/>
                <a:ea typeface="黑体" panose="02010609060101010101" pitchFamily="49" charset="-122"/>
              </a:rPr>
              <a:t>PCR</a:t>
            </a:r>
            <a:r>
              <a:rPr kumimoji="1" lang="zh-CN" altLang="en-US" b="1">
                <a:solidFill>
                  <a:srgbClr val="3333FF"/>
                </a:solidFill>
                <a:latin typeface="Times New Roman" panose="02020603050405020304" pitchFamily="18" charset="0"/>
                <a:ea typeface="黑体" panose="02010609060101010101" pitchFamily="49" charset="-122"/>
              </a:rPr>
              <a:t>原理</a:t>
            </a:r>
            <a:r>
              <a:rPr kumimoji="1" lang="zh-CN" altLang="en-US" b="1">
                <a:solidFill>
                  <a:schemeClr val="folHlink"/>
                </a:solidFill>
                <a:latin typeface="Times New Roman" panose="02020603050405020304" pitchFamily="18" charset="0"/>
                <a:ea typeface="黑体" panose="02010609060101010101" pitchFamily="49" charset="-122"/>
              </a:rPr>
              <a:t>－－</a:t>
            </a:r>
            <a:r>
              <a:rPr kumimoji="1" lang="zh-CN" altLang="en-US" b="1">
                <a:solidFill>
                  <a:srgbClr val="FF0066"/>
                </a:solidFill>
                <a:latin typeface="Times New Roman" panose="02020603050405020304" pitchFamily="18" charset="0"/>
                <a:ea typeface="方正舒体" panose="02010601030101010101" pitchFamily="2" charset="-122"/>
              </a:rPr>
              <a:t>常用名词概念</a:t>
            </a:r>
            <a:endParaRPr kumimoji="1" lang="en-US" altLang="zh-CN" b="1">
              <a:solidFill>
                <a:srgbClr val="FF0066"/>
              </a:solidFill>
              <a:latin typeface="Times New Roman" panose="02020603050405020304" pitchFamily="18" charset="0"/>
              <a:ea typeface="方正舒体" panose="02010601030101010101" pitchFamily="2" charset="-122"/>
            </a:endParaRP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384175" y="765175"/>
            <a:ext cx="6348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b="1">
                <a:solidFill>
                  <a:srgbClr val="800080"/>
                </a:solidFill>
                <a:latin typeface="Times New Roman" panose="02020603050405020304" pitchFamily="18" charset="0"/>
                <a:ea typeface="黑体" panose="02010609060101010101" pitchFamily="49" charset="-122"/>
              </a:rPr>
              <a:t>SYBR</a:t>
            </a:r>
            <a:r>
              <a:rPr kumimoji="1" lang="zh-CN" altLang="en-US" b="1">
                <a:solidFill>
                  <a:srgbClr val="800080"/>
                </a:solidFill>
                <a:latin typeface="Times New Roman" panose="02020603050405020304" pitchFamily="18" charset="0"/>
                <a:ea typeface="黑体" panose="02010609060101010101" pitchFamily="49" charset="-122"/>
              </a:rPr>
              <a:t>法实验流程及注意事项</a:t>
            </a:r>
          </a:p>
        </p:txBody>
      </p:sp>
      <p:sp>
        <p:nvSpPr>
          <p:cNvPr id="67587" name="AutoShape 16"/>
          <p:cNvSpPr>
            <a:spLocks noChangeArrowheads="1"/>
          </p:cNvSpPr>
          <p:nvPr/>
        </p:nvSpPr>
        <p:spPr bwMode="auto">
          <a:xfrm>
            <a:off x="3995738" y="1700213"/>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样品制备</a:t>
            </a:r>
          </a:p>
        </p:txBody>
      </p:sp>
      <p:sp>
        <p:nvSpPr>
          <p:cNvPr id="67588" name="AutoShape 17"/>
          <p:cNvSpPr>
            <a:spLocks noChangeArrowheads="1"/>
          </p:cNvSpPr>
          <p:nvPr/>
        </p:nvSpPr>
        <p:spPr bwMode="auto">
          <a:xfrm>
            <a:off x="3995738" y="3573463"/>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模板准备</a:t>
            </a:r>
          </a:p>
        </p:txBody>
      </p:sp>
      <p:sp>
        <p:nvSpPr>
          <p:cNvPr id="67589" name="AutoShape 18"/>
          <p:cNvSpPr>
            <a:spLocks noChangeArrowheads="1"/>
          </p:cNvSpPr>
          <p:nvPr/>
        </p:nvSpPr>
        <p:spPr bwMode="auto">
          <a:xfrm>
            <a:off x="620713" y="1700213"/>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引物设计</a:t>
            </a:r>
          </a:p>
        </p:txBody>
      </p:sp>
      <p:sp>
        <p:nvSpPr>
          <p:cNvPr id="67590" name="AutoShape 19"/>
          <p:cNvSpPr>
            <a:spLocks noChangeArrowheads="1"/>
          </p:cNvSpPr>
          <p:nvPr/>
        </p:nvSpPr>
        <p:spPr bwMode="auto">
          <a:xfrm>
            <a:off x="620713" y="4437063"/>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反应条件优化</a:t>
            </a:r>
          </a:p>
        </p:txBody>
      </p:sp>
      <p:sp>
        <p:nvSpPr>
          <p:cNvPr id="67591" name="AutoShape 20"/>
          <p:cNvSpPr>
            <a:spLocks noChangeArrowheads="1"/>
          </p:cNvSpPr>
          <p:nvPr/>
        </p:nvSpPr>
        <p:spPr bwMode="auto">
          <a:xfrm>
            <a:off x="620713" y="2708275"/>
            <a:ext cx="1873250" cy="576263"/>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浓度确定</a:t>
            </a:r>
          </a:p>
        </p:txBody>
      </p:sp>
      <p:sp>
        <p:nvSpPr>
          <p:cNvPr id="67592" name="AutoShape 21"/>
          <p:cNvSpPr>
            <a:spLocks noChangeArrowheads="1"/>
          </p:cNvSpPr>
          <p:nvPr/>
        </p:nvSpPr>
        <p:spPr bwMode="auto">
          <a:xfrm>
            <a:off x="7380288" y="4365625"/>
            <a:ext cx="1873250" cy="576263"/>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技能要求</a:t>
            </a:r>
          </a:p>
        </p:txBody>
      </p:sp>
      <p:sp>
        <p:nvSpPr>
          <p:cNvPr id="67593" name="AutoShape 22"/>
          <p:cNvSpPr>
            <a:spLocks noChangeArrowheads="1"/>
          </p:cNvSpPr>
          <p:nvPr/>
        </p:nvSpPr>
        <p:spPr bwMode="auto">
          <a:xfrm>
            <a:off x="7380288" y="1700213"/>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环境要求</a:t>
            </a:r>
          </a:p>
        </p:txBody>
      </p:sp>
      <p:sp>
        <p:nvSpPr>
          <p:cNvPr id="67594" name="AutoShape 23"/>
          <p:cNvSpPr>
            <a:spLocks noChangeArrowheads="1"/>
          </p:cNvSpPr>
          <p:nvPr/>
        </p:nvSpPr>
        <p:spPr bwMode="auto">
          <a:xfrm>
            <a:off x="7380288" y="3573463"/>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误差控制</a:t>
            </a:r>
          </a:p>
        </p:txBody>
      </p:sp>
      <p:sp>
        <p:nvSpPr>
          <p:cNvPr id="67595" name="AutoShape 24"/>
          <p:cNvSpPr>
            <a:spLocks noChangeArrowheads="1"/>
          </p:cNvSpPr>
          <p:nvPr/>
        </p:nvSpPr>
        <p:spPr bwMode="auto">
          <a:xfrm>
            <a:off x="3995738" y="5373688"/>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数据分析</a:t>
            </a:r>
          </a:p>
        </p:txBody>
      </p:sp>
      <p:sp>
        <p:nvSpPr>
          <p:cNvPr id="67596" name="AutoShape 25"/>
          <p:cNvSpPr>
            <a:spLocks noChangeArrowheads="1"/>
          </p:cNvSpPr>
          <p:nvPr/>
        </p:nvSpPr>
        <p:spPr bwMode="auto">
          <a:xfrm>
            <a:off x="7380288" y="5373688"/>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仪器介绍</a:t>
            </a:r>
          </a:p>
        </p:txBody>
      </p:sp>
      <p:sp>
        <p:nvSpPr>
          <p:cNvPr id="67597" name="AutoShape 26"/>
          <p:cNvSpPr>
            <a:spLocks noChangeArrowheads="1"/>
          </p:cNvSpPr>
          <p:nvPr/>
        </p:nvSpPr>
        <p:spPr bwMode="auto">
          <a:xfrm>
            <a:off x="3995738" y="2636838"/>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en-US" altLang="zh-CN" sz="2000" b="1"/>
              <a:t>RT</a:t>
            </a:r>
          </a:p>
        </p:txBody>
      </p:sp>
      <p:sp>
        <p:nvSpPr>
          <p:cNvPr id="67598" name="AutoShape 27"/>
          <p:cNvSpPr>
            <a:spLocks noChangeArrowheads="1"/>
          </p:cNvSpPr>
          <p:nvPr/>
        </p:nvSpPr>
        <p:spPr bwMode="auto">
          <a:xfrm>
            <a:off x="3995738" y="4437063"/>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上机</a:t>
            </a:r>
          </a:p>
        </p:txBody>
      </p:sp>
      <p:sp>
        <p:nvSpPr>
          <p:cNvPr id="67599" name="AutoShape 28"/>
          <p:cNvSpPr>
            <a:spLocks noChangeArrowheads="1"/>
          </p:cNvSpPr>
          <p:nvPr/>
        </p:nvSpPr>
        <p:spPr bwMode="auto">
          <a:xfrm>
            <a:off x="611188" y="3573463"/>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反应体系优化</a:t>
            </a:r>
          </a:p>
        </p:txBody>
      </p:sp>
      <p:sp>
        <p:nvSpPr>
          <p:cNvPr id="67600" name="AutoShape 29"/>
          <p:cNvSpPr>
            <a:spLocks noChangeArrowheads="1"/>
          </p:cNvSpPr>
          <p:nvPr/>
        </p:nvSpPr>
        <p:spPr bwMode="auto">
          <a:xfrm>
            <a:off x="7380288" y="2636838"/>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试剂选择</a:t>
            </a:r>
          </a:p>
        </p:txBody>
      </p:sp>
      <p:sp>
        <p:nvSpPr>
          <p:cNvPr id="67601" name="AutoShape 30"/>
          <p:cNvSpPr>
            <a:spLocks noChangeArrowheads="1"/>
          </p:cNvSpPr>
          <p:nvPr/>
        </p:nvSpPr>
        <p:spPr bwMode="auto">
          <a:xfrm>
            <a:off x="611188" y="5373688"/>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分析方法</a:t>
            </a:r>
          </a:p>
        </p:txBody>
      </p:sp>
      <p:sp>
        <p:nvSpPr>
          <p:cNvPr id="400415" name="AutoShape 31"/>
          <p:cNvSpPr>
            <a:spLocks noChangeArrowheads="1"/>
          </p:cNvSpPr>
          <p:nvPr/>
        </p:nvSpPr>
        <p:spPr bwMode="auto">
          <a:xfrm>
            <a:off x="2916238" y="1557338"/>
            <a:ext cx="4032250" cy="5300662"/>
          </a:xfrm>
          <a:prstGeom prst="downArrow">
            <a:avLst>
              <a:gd name="adj1" fmla="val 50000"/>
              <a:gd name="adj2" fmla="val 32864"/>
            </a:avLst>
          </a:prstGeom>
          <a:noFill/>
          <a:ln w="38100" algn="ctr">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0415"/>
                                        </p:tgtEl>
                                        <p:attrNameLst>
                                          <p:attrName>style.visibility</p:attrName>
                                        </p:attrNameLst>
                                      </p:cBhvr>
                                      <p:to>
                                        <p:strVal val="visible"/>
                                      </p:to>
                                    </p:set>
                                    <p:animEffect transition="in" filter="wipe(up)">
                                      <p:cBhvr>
                                        <p:cTn id="7" dur="5000"/>
                                        <p:tgtEl>
                                          <p:spTgt spid="400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4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4"/>
          <p:cNvSpPr>
            <a:spLocks noChangeArrowheads="1"/>
          </p:cNvSpPr>
          <p:nvPr/>
        </p:nvSpPr>
        <p:spPr bwMode="auto">
          <a:xfrm>
            <a:off x="3995738" y="1700213"/>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样品制备</a:t>
            </a:r>
          </a:p>
        </p:txBody>
      </p:sp>
      <p:sp>
        <p:nvSpPr>
          <p:cNvPr id="69635" name="AutoShape 5"/>
          <p:cNvSpPr>
            <a:spLocks noChangeArrowheads="1"/>
          </p:cNvSpPr>
          <p:nvPr/>
        </p:nvSpPr>
        <p:spPr bwMode="auto">
          <a:xfrm>
            <a:off x="7380288" y="1700213"/>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环境要求</a:t>
            </a:r>
          </a:p>
        </p:txBody>
      </p:sp>
      <p:sp>
        <p:nvSpPr>
          <p:cNvPr id="69636" name="Line 6"/>
          <p:cNvSpPr>
            <a:spLocks noChangeShapeType="1"/>
          </p:cNvSpPr>
          <p:nvPr/>
        </p:nvSpPr>
        <p:spPr bwMode="auto">
          <a:xfrm flipV="1">
            <a:off x="6011863" y="1989138"/>
            <a:ext cx="1296987"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9637" name="AutoShape 7"/>
          <p:cNvSpPr>
            <a:spLocks noChangeArrowheads="1"/>
          </p:cNvSpPr>
          <p:nvPr/>
        </p:nvSpPr>
        <p:spPr bwMode="auto">
          <a:xfrm>
            <a:off x="3995738" y="3573463"/>
            <a:ext cx="1873250" cy="576262"/>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C0C0C0"/>
                </a:solidFill>
              </a:rPr>
              <a:t>模板准备</a:t>
            </a:r>
          </a:p>
        </p:txBody>
      </p:sp>
      <p:sp>
        <p:nvSpPr>
          <p:cNvPr id="69638" name="AutoShape 8"/>
          <p:cNvSpPr>
            <a:spLocks noChangeArrowheads="1"/>
          </p:cNvSpPr>
          <p:nvPr/>
        </p:nvSpPr>
        <p:spPr bwMode="auto">
          <a:xfrm>
            <a:off x="3995738" y="5373688"/>
            <a:ext cx="1873250" cy="576262"/>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C0C0C0"/>
                </a:solidFill>
              </a:rPr>
              <a:t>数据分析</a:t>
            </a:r>
          </a:p>
        </p:txBody>
      </p:sp>
      <p:sp>
        <p:nvSpPr>
          <p:cNvPr id="69639" name="AutoShape 9"/>
          <p:cNvSpPr>
            <a:spLocks noChangeArrowheads="1"/>
          </p:cNvSpPr>
          <p:nvPr/>
        </p:nvSpPr>
        <p:spPr bwMode="auto">
          <a:xfrm>
            <a:off x="3995738" y="2636838"/>
            <a:ext cx="1873250" cy="576262"/>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en-US" altLang="zh-CN" sz="2000" b="1">
                <a:solidFill>
                  <a:srgbClr val="C0C0C0"/>
                </a:solidFill>
              </a:rPr>
              <a:t>RT</a:t>
            </a:r>
          </a:p>
        </p:txBody>
      </p:sp>
      <p:sp>
        <p:nvSpPr>
          <p:cNvPr id="69640" name="AutoShape 10"/>
          <p:cNvSpPr>
            <a:spLocks noChangeArrowheads="1"/>
          </p:cNvSpPr>
          <p:nvPr/>
        </p:nvSpPr>
        <p:spPr bwMode="auto">
          <a:xfrm>
            <a:off x="3995738" y="4437063"/>
            <a:ext cx="1873250" cy="576262"/>
          </a:xfrm>
          <a:prstGeom prst="roundRect">
            <a:avLst>
              <a:gd name="adj" fmla="val 16667"/>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C0C0C0"/>
                </a:solidFill>
              </a:rPr>
              <a:t>上机</a:t>
            </a:r>
          </a:p>
        </p:txBody>
      </p:sp>
      <p:sp>
        <p:nvSpPr>
          <p:cNvPr id="69641" name="AutoShape 14"/>
          <p:cNvSpPr>
            <a:spLocks noChangeArrowheads="1"/>
          </p:cNvSpPr>
          <p:nvPr/>
        </p:nvSpPr>
        <p:spPr bwMode="auto">
          <a:xfrm>
            <a:off x="620713" y="2708275"/>
            <a:ext cx="1873250" cy="576263"/>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浓度确定</a:t>
            </a:r>
          </a:p>
        </p:txBody>
      </p:sp>
      <p:sp>
        <p:nvSpPr>
          <p:cNvPr id="69642" name="Line 15"/>
          <p:cNvSpPr>
            <a:spLocks noChangeShapeType="1"/>
          </p:cNvSpPr>
          <p:nvPr/>
        </p:nvSpPr>
        <p:spPr bwMode="auto">
          <a:xfrm flipH="1">
            <a:off x="2628900" y="1989138"/>
            <a:ext cx="1222375" cy="1008062"/>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9643" name="Rectangle 21"/>
          <p:cNvSpPr>
            <a:spLocks noChangeArrowheads="1"/>
          </p:cNvSpPr>
          <p:nvPr/>
        </p:nvSpPr>
        <p:spPr bwMode="auto">
          <a:xfrm>
            <a:off x="384175" y="765175"/>
            <a:ext cx="6348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b="1">
                <a:solidFill>
                  <a:srgbClr val="800080"/>
                </a:solidFill>
                <a:latin typeface="Times New Roman" panose="02020603050405020304" pitchFamily="18" charset="0"/>
                <a:ea typeface="黑体" panose="02010609060101010101" pitchFamily="49" charset="-122"/>
              </a:rPr>
              <a:t>SYBR</a:t>
            </a:r>
            <a:r>
              <a:rPr kumimoji="1" lang="zh-CN" altLang="en-US" b="1">
                <a:solidFill>
                  <a:srgbClr val="800080"/>
                </a:solidFill>
                <a:latin typeface="Times New Roman" panose="02020603050405020304" pitchFamily="18" charset="0"/>
                <a:ea typeface="黑体" panose="02010609060101010101" pitchFamily="49" charset="-122"/>
              </a:rPr>
              <a:t>法实验流程及注意事项</a:t>
            </a:r>
          </a:p>
        </p:txBody>
      </p:sp>
      <p:grpSp>
        <p:nvGrpSpPr>
          <p:cNvPr id="2" name="Group 22"/>
          <p:cNvGrpSpPr>
            <a:grpSpLocks/>
          </p:cNvGrpSpPr>
          <p:nvPr/>
        </p:nvGrpSpPr>
        <p:grpSpPr bwMode="auto">
          <a:xfrm>
            <a:off x="611188" y="2276475"/>
            <a:ext cx="9001125" cy="3457575"/>
            <a:chOff x="385" y="1434"/>
            <a:chExt cx="5670" cy="2178"/>
          </a:xfrm>
        </p:grpSpPr>
        <p:sp>
          <p:nvSpPr>
            <p:cNvPr id="69645" name="Oval 18"/>
            <p:cNvSpPr>
              <a:spLocks noChangeArrowheads="1"/>
            </p:cNvSpPr>
            <p:nvPr/>
          </p:nvSpPr>
          <p:spPr bwMode="auto">
            <a:xfrm>
              <a:off x="385" y="2069"/>
              <a:ext cx="1724" cy="945"/>
            </a:xfrm>
            <a:prstGeom prst="ellipse">
              <a:avLst/>
            </a:prstGeom>
            <a:solidFill>
              <a:srgbClr val="CCFFFF"/>
            </a:solidFill>
            <a:ln w="19050" algn="ctr">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69646" name="Oval 19"/>
            <p:cNvSpPr>
              <a:spLocks noChangeArrowheads="1"/>
            </p:cNvSpPr>
            <p:nvPr/>
          </p:nvSpPr>
          <p:spPr bwMode="auto">
            <a:xfrm>
              <a:off x="3907" y="1434"/>
              <a:ext cx="2132" cy="1679"/>
            </a:xfrm>
            <a:prstGeom prst="ellipse">
              <a:avLst/>
            </a:prstGeom>
            <a:solidFill>
              <a:srgbClr val="FFFF99"/>
            </a:solidFill>
            <a:ln w="19050" algn="ctr">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69647" name="Text Box 12"/>
            <p:cNvSpPr txBox="1">
              <a:spLocks noChangeArrowheads="1"/>
            </p:cNvSpPr>
            <p:nvPr/>
          </p:nvSpPr>
          <p:spPr bwMode="auto">
            <a:xfrm>
              <a:off x="4150" y="1727"/>
              <a:ext cx="1905"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Clr>
                  <a:schemeClr val="tx1"/>
                </a:buClr>
                <a:buFont typeface="Wingdings" panose="05000000000000000000" pitchFamily="2" charset="2"/>
                <a:buChar char="¥"/>
              </a:pPr>
              <a:r>
                <a:rPr lang="zh-CN" altLang="en-US" sz="1600"/>
                <a:t>无</a:t>
              </a:r>
              <a:r>
                <a:rPr lang="en-US" altLang="zh-CN" sz="1600"/>
                <a:t>RNase</a:t>
              </a:r>
              <a:r>
                <a:rPr lang="zh-CN" altLang="en-US" sz="1600"/>
                <a:t>环境</a:t>
              </a:r>
            </a:p>
            <a:p>
              <a:pPr eaLnBrk="1" hangingPunct="1">
                <a:lnSpc>
                  <a:spcPct val="140000"/>
                </a:lnSpc>
                <a:spcBef>
                  <a:spcPct val="50000"/>
                </a:spcBef>
                <a:buClr>
                  <a:schemeClr val="tx1"/>
                </a:buClr>
                <a:buFont typeface="Wingdings" panose="05000000000000000000" pitchFamily="2" charset="2"/>
                <a:buChar char="¥"/>
              </a:pPr>
              <a:r>
                <a:rPr lang="zh-CN" altLang="en-US" sz="1600"/>
                <a:t>使用无</a:t>
              </a:r>
              <a:r>
                <a:rPr lang="en-US" altLang="zh-CN" sz="1600"/>
                <a:t>RNase</a:t>
              </a:r>
              <a:r>
                <a:rPr lang="zh-CN" altLang="en-US" sz="1600"/>
                <a:t>耗材</a:t>
              </a:r>
            </a:p>
            <a:p>
              <a:pPr eaLnBrk="1" hangingPunct="1">
                <a:lnSpc>
                  <a:spcPct val="140000"/>
                </a:lnSpc>
                <a:spcBef>
                  <a:spcPct val="50000"/>
                </a:spcBef>
                <a:buClr>
                  <a:schemeClr val="tx1"/>
                </a:buClr>
                <a:buFont typeface="Wingdings" panose="05000000000000000000" pitchFamily="2" charset="2"/>
                <a:buChar char="¥"/>
              </a:pPr>
              <a:r>
                <a:rPr lang="zh-CN" altLang="en-US" sz="1600"/>
                <a:t>专用</a:t>
              </a:r>
              <a:r>
                <a:rPr lang="en-US" altLang="zh-CN" sz="1600"/>
                <a:t>RNase-free</a:t>
              </a:r>
              <a:r>
                <a:rPr lang="zh-CN" altLang="en-US" sz="1600"/>
                <a:t>工具</a:t>
              </a:r>
            </a:p>
          </p:txBody>
        </p:sp>
        <p:sp>
          <p:nvSpPr>
            <p:cNvPr id="402445" name="Text Box 13"/>
            <p:cNvSpPr txBox="1">
              <a:spLocks noChangeArrowheads="1"/>
            </p:cNvSpPr>
            <p:nvPr/>
          </p:nvSpPr>
          <p:spPr bwMode="auto">
            <a:xfrm>
              <a:off x="1882" y="3050"/>
              <a:ext cx="2540" cy="380"/>
            </a:xfrm>
            <a:prstGeom prst="rect">
              <a:avLst/>
            </a:prstGeom>
            <a:noFill/>
            <a:ln w="9525" algn="ctr">
              <a:noFill/>
              <a:miter lim="800000"/>
              <a:headEnd/>
              <a:tailEnd/>
            </a:ln>
            <a:effectLst/>
          </p:spPr>
          <p:txBody>
            <a:bodyPr>
              <a:spAutoFit/>
            </a:bodyPr>
            <a:lstStyle/>
            <a:p>
              <a:pPr marL="342900" indent="-342900" eaLnBrk="1" hangingPunct="1">
                <a:lnSpc>
                  <a:spcPct val="140000"/>
                </a:lnSpc>
                <a:spcBef>
                  <a:spcPct val="50000"/>
                </a:spcBef>
                <a:buClr>
                  <a:srgbClr val="0000CC"/>
                </a:buClr>
                <a:buSzPct val="75000"/>
                <a:buFont typeface="Wingdings" panose="05000000000000000000" pitchFamily="2" charset="2"/>
                <a:buNone/>
                <a:defRPr/>
              </a:pPr>
              <a:r>
                <a:rPr lang="zh-CN" altLang="en-US" sz="2400" b="1">
                  <a:effectLst>
                    <a:outerShdw blurRad="38100" dist="38100" dir="2700000" algn="tl">
                      <a:srgbClr val="C0C0C0"/>
                    </a:outerShdw>
                  </a:effectLst>
                  <a:latin typeface="黑体" pitchFamily="2" charset="-122"/>
                  <a:ea typeface="黑体" pitchFamily="2" charset="-122"/>
                </a:rPr>
                <a:t>高纯度，浓度均一的</a:t>
              </a:r>
              <a:r>
                <a:rPr lang="en-US" altLang="zh-CN" sz="2400" b="1">
                  <a:effectLst>
                    <a:outerShdw blurRad="38100" dist="38100" dir="2700000" algn="tl">
                      <a:srgbClr val="C0C0C0"/>
                    </a:outerShdw>
                  </a:effectLst>
                  <a:latin typeface="黑体" pitchFamily="2" charset="-122"/>
                  <a:ea typeface="黑体" pitchFamily="2" charset="-122"/>
                </a:rPr>
                <a:t>RNA</a:t>
              </a:r>
            </a:p>
          </p:txBody>
        </p:sp>
        <p:sp>
          <p:nvSpPr>
            <p:cNvPr id="69649" name="Text Box 16"/>
            <p:cNvSpPr txBox="1">
              <a:spLocks noChangeArrowheads="1"/>
            </p:cNvSpPr>
            <p:nvPr/>
          </p:nvSpPr>
          <p:spPr bwMode="auto">
            <a:xfrm>
              <a:off x="567" y="2296"/>
              <a:ext cx="1543"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Clr>
                  <a:schemeClr val="tx1"/>
                </a:buClr>
                <a:buFont typeface="Wingdings" panose="05000000000000000000" pitchFamily="2" charset="2"/>
                <a:buChar char="¤"/>
              </a:pPr>
              <a:r>
                <a:rPr lang="zh-CN" altLang="en-US" sz="1600"/>
                <a:t>分光光度计检测</a:t>
              </a:r>
            </a:p>
            <a:p>
              <a:pPr eaLnBrk="1" hangingPunct="1">
                <a:lnSpc>
                  <a:spcPct val="140000"/>
                </a:lnSpc>
                <a:spcBef>
                  <a:spcPct val="50000"/>
                </a:spcBef>
                <a:buClr>
                  <a:schemeClr val="tx1"/>
                </a:buClr>
                <a:buFont typeface="Wingdings" panose="05000000000000000000" pitchFamily="2" charset="2"/>
                <a:buChar char="¤"/>
              </a:pPr>
              <a:r>
                <a:rPr lang="zh-CN" altLang="en-US" sz="1600"/>
                <a:t>电泳检测</a:t>
              </a:r>
            </a:p>
          </p:txBody>
        </p:sp>
        <p:sp>
          <p:nvSpPr>
            <p:cNvPr id="69650" name="AutoShape 17"/>
            <p:cNvSpPr>
              <a:spLocks noChangeArrowheads="1"/>
            </p:cNvSpPr>
            <p:nvPr/>
          </p:nvSpPr>
          <p:spPr bwMode="auto">
            <a:xfrm>
              <a:off x="1746" y="2931"/>
              <a:ext cx="2540" cy="681"/>
            </a:xfrm>
            <a:prstGeom prst="bevel">
              <a:avLst>
                <a:gd name="adj" fmla="val 12500"/>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4"/>
          <p:cNvSpPr>
            <a:spLocks noChangeArrowheads="1"/>
          </p:cNvSpPr>
          <p:nvPr/>
        </p:nvSpPr>
        <p:spPr bwMode="auto">
          <a:xfrm>
            <a:off x="3995738" y="2636838"/>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en-US" altLang="zh-CN" sz="2000" b="1"/>
              <a:t>RT</a:t>
            </a:r>
          </a:p>
        </p:txBody>
      </p:sp>
      <p:sp>
        <p:nvSpPr>
          <p:cNvPr id="71683" name="AutoShape 5"/>
          <p:cNvSpPr>
            <a:spLocks noChangeArrowheads="1"/>
          </p:cNvSpPr>
          <p:nvPr/>
        </p:nvSpPr>
        <p:spPr bwMode="auto">
          <a:xfrm>
            <a:off x="611188" y="3573463"/>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反应体系优化</a:t>
            </a:r>
          </a:p>
        </p:txBody>
      </p:sp>
      <p:sp>
        <p:nvSpPr>
          <p:cNvPr id="71684" name="AutoShape 6"/>
          <p:cNvSpPr>
            <a:spLocks noChangeArrowheads="1"/>
          </p:cNvSpPr>
          <p:nvPr/>
        </p:nvSpPr>
        <p:spPr bwMode="auto">
          <a:xfrm>
            <a:off x="7380288" y="2636838"/>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试剂选择</a:t>
            </a:r>
          </a:p>
        </p:txBody>
      </p:sp>
      <p:sp>
        <p:nvSpPr>
          <p:cNvPr id="71685" name="Line 7"/>
          <p:cNvSpPr>
            <a:spLocks noChangeShapeType="1"/>
          </p:cNvSpPr>
          <p:nvPr/>
        </p:nvSpPr>
        <p:spPr bwMode="auto">
          <a:xfrm flipV="1">
            <a:off x="6011863" y="2924175"/>
            <a:ext cx="1296987"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1686" name="Line 8"/>
          <p:cNvSpPr>
            <a:spLocks noChangeShapeType="1"/>
          </p:cNvSpPr>
          <p:nvPr/>
        </p:nvSpPr>
        <p:spPr bwMode="auto">
          <a:xfrm flipH="1">
            <a:off x="2628900" y="2925763"/>
            <a:ext cx="1149350" cy="935037"/>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1687" name="AutoShape 9"/>
          <p:cNvSpPr>
            <a:spLocks noChangeArrowheads="1"/>
          </p:cNvSpPr>
          <p:nvPr/>
        </p:nvSpPr>
        <p:spPr bwMode="auto">
          <a:xfrm>
            <a:off x="3995738" y="1700213"/>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C0C0C0"/>
                </a:solidFill>
              </a:rPr>
              <a:t>样品制备</a:t>
            </a:r>
          </a:p>
        </p:txBody>
      </p:sp>
      <p:sp>
        <p:nvSpPr>
          <p:cNvPr id="71688" name="AutoShape 10"/>
          <p:cNvSpPr>
            <a:spLocks noChangeArrowheads="1"/>
          </p:cNvSpPr>
          <p:nvPr/>
        </p:nvSpPr>
        <p:spPr bwMode="auto">
          <a:xfrm>
            <a:off x="3995738" y="3573463"/>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C0C0C0"/>
                </a:solidFill>
              </a:rPr>
              <a:t>模板准备</a:t>
            </a:r>
          </a:p>
        </p:txBody>
      </p:sp>
      <p:sp>
        <p:nvSpPr>
          <p:cNvPr id="71689" name="AutoShape 11"/>
          <p:cNvSpPr>
            <a:spLocks noChangeArrowheads="1"/>
          </p:cNvSpPr>
          <p:nvPr/>
        </p:nvSpPr>
        <p:spPr bwMode="auto">
          <a:xfrm>
            <a:off x="3995738" y="5373688"/>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C0C0C0"/>
                </a:solidFill>
              </a:rPr>
              <a:t>数据分析</a:t>
            </a:r>
          </a:p>
        </p:txBody>
      </p:sp>
      <p:sp>
        <p:nvSpPr>
          <p:cNvPr id="71690" name="AutoShape 12"/>
          <p:cNvSpPr>
            <a:spLocks noChangeArrowheads="1"/>
          </p:cNvSpPr>
          <p:nvPr/>
        </p:nvSpPr>
        <p:spPr bwMode="auto">
          <a:xfrm>
            <a:off x="3995738" y="4437063"/>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C0C0C0"/>
                </a:solidFill>
              </a:rPr>
              <a:t>上机</a:t>
            </a:r>
          </a:p>
        </p:txBody>
      </p:sp>
      <p:grpSp>
        <p:nvGrpSpPr>
          <p:cNvPr id="2" name="Group 26"/>
          <p:cNvGrpSpPr>
            <a:grpSpLocks/>
          </p:cNvGrpSpPr>
          <p:nvPr/>
        </p:nvGrpSpPr>
        <p:grpSpPr bwMode="auto">
          <a:xfrm>
            <a:off x="323850" y="3213100"/>
            <a:ext cx="8928100" cy="3024188"/>
            <a:chOff x="204" y="2024"/>
            <a:chExt cx="5624" cy="1905"/>
          </a:xfrm>
        </p:grpSpPr>
        <p:sp>
          <p:nvSpPr>
            <p:cNvPr id="71693" name="Oval 18"/>
            <p:cNvSpPr>
              <a:spLocks noChangeArrowheads="1"/>
            </p:cNvSpPr>
            <p:nvPr/>
          </p:nvSpPr>
          <p:spPr bwMode="auto">
            <a:xfrm>
              <a:off x="4014" y="2024"/>
              <a:ext cx="1588" cy="1679"/>
            </a:xfrm>
            <a:prstGeom prst="ellipse">
              <a:avLst/>
            </a:prstGeom>
            <a:solidFill>
              <a:srgbClr val="FFFF99"/>
            </a:solidFill>
            <a:ln w="19050" algn="ctr">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71694" name="Oval 16"/>
            <p:cNvSpPr>
              <a:spLocks noChangeArrowheads="1"/>
            </p:cNvSpPr>
            <p:nvPr/>
          </p:nvSpPr>
          <p:spPr bwMode="auto">
            <a:xfrm>
              <a:off x="204" y="2614"/>
              <a:ext cx="2132" cy="945"/>
            </a:xfrm>
            <a:prstGeom prst="ellipse">
              <a:avLst/>
            </a:prstGeom>
            <a:solidFill>
              <a:srgbClr val="CCFFFF"/>
            </a:solidFill>
            <a:ln w="19050" algn="ctr">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71695" name="Text Box 13"/>
            <p:cNvSpPr txBox="1">
              <a:spLocks noChangeArrowheads="1"/>
            </p:cNvSpPr>
            <p:nvPr/>
          </p:nvSpPr>
          <p:spPr bwMode="auto">
            <a:xfrm>
              <a:off x="4377" y="2251"/>
              <a:ext cx="1451" cy="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Clr>
                  <a:schemeClr val="tx1"/>
                </a:buClr>
                <a:buFont typeface="Wingdings" panose="05000000000000000000" pitchFamily="2" charset="2"/>
                <a:buChar char="¥"/>
              </a:pPr>
              <a:r>
                <a:rPr lang="en-US" altLang="zh-CN" sz="1600"/>
                <a:t>AMV</a:t>
              </a:r>
            </a:p>
            <a:p>
              <a:pPr eaLnBrk="1" hangingPunct="1">
                <a:lnSpc>
                  <a:spcPct val="140000"/>
                </a:lnSpc>
                <a:spcBef>
                  <a:spcPct val="50000"/>
                </a:spcBef>
                <a:buClr>
                  <a:schemeClr val="tx1"/>
                </a:buClr>
                <a:buFont typeface="Wingdings" panose="05000000000000000000" pitchFamily="2" charset="2"/>
                <a:buChar char="¥"/>
              </a:pPr>
              <a:r>
                <a:rPr lang="en-US" altLang="zh-CN" sz="1600"/>
                <a:t>M-MLV</a:t>
              </a:r>
            </a:p>
            <a:p>
              <a:pPr eaLnBrk="1" hangingPunct="1">
                <a:lnSpc>
                  <a:spcPct val="140000"/>
                </a:lnSpc>
                <a:spcBef>
                  <a:spcPct val="50000"/>
                </a:spcBef>
                <a:buClr>
                  <a:schemeClr val="tx1"/>
                </a:buClr>
                <a:buFont typeface="Wingdings" panose="05000000000000000000" pitchFamily="2" charset="2"/>
                <a:buChar char="¥"/>
              </a:pPr>
              <a:r>
                <a:rPr lang="en-US" altLang="zh-CN" sz="1600"/>
                <a:t>Quant</a:t>
              </a:r>
            </a:p>
            <a:p>
              <a:pPr eaLnBrk="1" hangingPunct="1">
                <a:lnSpc>
                  <a:spcPct val="140000"/>
                </a:lnSpc>
                <a:spcBef>
                  <a:spcPct val="50000"/>
                </a:spcBef>
                <a:buClr>
                  <a:schemeClr val="tx1"/>
                </a:buClr>
                <a:buFont typeface="Wingdings" panose="05000000000000000000" pitchFamily="2" charset="2"/>
                <a:buChar char="¥"/>
              </a:pPr>
              <a:r>
                <a:rPr lang="en-US" altLang="zh-CN" sz="1600"/>
                <a:t>Super</a:t>
              </a:r>
            </a:p>
          </p:txBody>
        </p:sp>
        <p:sp>
          <p:nvSpPr>
            <p:cNvPr id="71696" name="Text Box 14"/>
            <p:cNvSpPr txBox="1">
              <a:spLocks noChangeArrowheads="1"/>
            </p:cNvSpPr>
            <p:nvPr/>
          </p:nvSpPr>
          <p:spPr bwMode="auto">
            <a:xfrm>
              <a:off x="295" y="2750"/>
              <a:ext cx="236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Clr>
                  <a:schemeClr val="tx1"/>
                </a:buClr>
                <a:buFont typeface="Wingdings" panose="05000000000000000000" pitchFamily="2" charset="2"/>
                <a:buChar char="¤"/>
              </a:pPr>
              <a:r>
                <a:rPr lang="zh-CN" altLang="en-US" sz="1600"/>
                <a:t>下游反应数确定反转录体积</a:t>
              </a:r>
            </a:p>
            <a:p>
              <a:pPr eaLnBrk="1" hangingPunct="1">
                <a:lnSpc>
                  <a:spcPct val="140000"/>
                </a:lnSpc>
                <a:spcBef>
                  <a:spcPct val="50000"/>
                </a:spcBef>
                <a:buClr>
                  <a:schemeClr val="tx1"/>
                </a:buClr>
                <a:buFont typeface="Wingdings" panose="05000000000000000000" pitchFamily="2" charset="2"/>
                <a:buChar char="¤"/>
              </a:pPr>
              <a:r>
                <a:rPr lang="zh-CN" altLang="en-US" sz="1600"/>
                <a:t>选择应用引物</a:t>
              </a:r>
            </a:p>
          </p:txBody>
        </p:sp>
        <p:sp>
          <p:nvSpPr>
            <p:cNvPr id="403471" name="Text Box 15"/>
            <p:cNvSpPr txBox="1">
              <a:spLocks noChangeArrowheads="1"/>
            </p:cNvSpPr>
            <p:nvPr/>
          </p:nvSpPr>
          <p:spPr bwMode="auto">
            <a:xfrm>
              <a:off x="1882" y="3435"/>
              <a:ext cx="2540" cy="380"/>
            </a:xfrm>
            <a:prstGeom prst="rect">
              <a:avLst/>
            </a:prstGeom>
            <a:noFill/>
            <a:ln w="9525" algn="ctr">
              <a:noFill/>
              <a:miter lim="800000"/>
              <a:headEnd/>
              <a:tailEnd/>
            </a:ln>
            <a:effectLst/>
          </p:spPr>
          <p:txBody>
            <a:bodyPr>
              <a:spAutoFit/>
            </a:bodyPr>
            <a:lstStyle/>
            <a:p>
              <a:pPr marL="342900" indent="-342900" algn="ctr" eaLnBrk="1" hangingPunct="1">
                <a:lnSpc>
                  <a:spcPct val="140000"/>
                </a:lnSpc>
                <a:spcBef>
                  <a:spcPct val="50000"/>
                </a:spcBef>
                <a:buClr>
                  <a:srgbClr val="0000CC"/>
                </a:buClr>
                <a:buSzPct val="75000"/>
                <a:buFont typeface="Wingdings" panose="05000000000000000000" pitchFamily="2" charset="2"/>
                <a:buNone/>
                <a:defRPr/>
              </a:pPr>
              <a:r>
                <a:rPr lang="zh-CN" altLang="en-US" sz="2400" b="1">
                  <a:effectLst>
                    <a:outerShdw blurRad="38100" dist="38100" dir="2700000" algn="tl">
                      <a:srgbClr val="C0C0C0"/>
                    </a:outerShdw>
                  </a:effectLst>
                  <a:latin typeface="黑体" pitchFamily="2" charset="-122"/>
                  <a:ea typeface="黑体" pitchFamily="2" charset="-122"/>
                </a:rPr>
                <a:t>高效、全长的</a:t>
              </a:r>
              <a:r>
                <a:rPr lang="en-US" altLang="zh-CN" sz="2400" b="1">
                  <a:effectLst>
                    <a:outerShdw blurRad="38100" dist="38100" dir="2700000" algn="tl">
                      <a:srgbClr val="C0C0C0"/>
                    </a:outerShdw>
                  </a:effectLst>
                  <a:latin typeface="黑体" pitchFamily="2" charset="-122"/>
                  <a:ea typeface="黑体" pitchFamily="2" charset="-122"/>
                </a:rPr>
                <a:t>cDNA</a:t>
              </a:r>
            </a:p>
          </p:txBody>
        </p:sp>
        <p:sp>
          <p:nvSpPr>
            <p:cNvPr id="71698" name="AutoShape 17"/>
            <p:cNvSpPr>
              <a:spLocks noChangeArrowheads="1"/>
            </p:cNvSpPr>
            <p:nvPr/>
          </p:nvSpPr>
          <p:spPr bwMode="auto">
            <a:xfrm>
              <a:off x="2087" y="3385"/>
              <a:ext cx="2087" cy="544"/>
            </a:xfrm>
            <a:prstGeom prst="bevel">
              <a:avLst>
                <a:gd name="adj" fmla="val 12500"/>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grpSp>
      <p:sp>
        <p:nvSpPr>
          <p:cNvPr id="71692" name="Rectangle 19"/>
          <p:cNvSpPr>
            <a:spLocks noChangeArrowheads="1"/>
          </p:cNvSpPr>
          <p:nvPr/>
        </p:nvSpPr>
        <p:spPr bwMode="auto">
          <a:xfrm>
            <a:off x="384175" y="765175"/>
            <a:ext cx="6348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b="1">
                <a:solidFill>
                  <a:srgbClr val="800080"/>
                </a:solidFill>
                <a:latin typeface="Times New Roman" panose="02020603050405020304" pitchFamily="18" charset="0"/>
                <a:ea typeface="黑体" panose="02010609060101010101" pitchFamily="49" charset="-122"/>
              </a:rPr>
              <a:t>SYBR</a:t>
            </a:r>
            <a:r>
              <a:rPr kumimoji="1" lang="zh-CN" altLang="en-US" b="1">
                <a:solidFill>
                  <a:srgbClr val="800080"/>
                </a:solidFill>
                <a:latin typeface="Times New Roman" panose="02020603050405020304" pitchFamily="18" charset="0"/>
                <a:ea typeface="黑体" panose="02010609060101010101" pitchFamily="49" charset="-122"/>
              </a:rPr>
              <a:t>法实验流程及注意事项</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4"/>
          <p:cNvSpPr>
            <a:spLocks noChangeArrowheads="1"/>
          </p:cNvSpPr>
          <p:nvPr/>
        </p:nvSpPr>
        <p:spPr bwMode="auto">
          <a:xfrm>
            <a:off x="3995738" y="3573463"/>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模板准备</a:t>
            </a:r>
          </a:p>
        </p:txBody>
      </p:sp>
      <p:sp>
        <p:nvSpPr>
          <p:cNvPr id="73731" name="AutoShape 5"/>
          <p:cNvSpPr>
            <a:spLocks noChangeArrowheads="1"/>
          </p:cNvSpPr>
          <p:nvPr/>
        </p:nvSpPr>
        <p:spPr bwMode="auto">
          <a:xfrm>
            <a:off x="620713" y="1700213"/>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引物设计</a:t>
            </a:r>
          </a:p>
        </p:txBody>
      </p:sp>
      <p:sp>
        <p:nvSpPr>
          <p:cNvPr id="73732" name="AutoShape 6"/>
          <p:cNvSpPr>
            <a:spLocks noChangeArrowheads="1"/>
          </p:cNvSpPr>
          <p:nvPr/>
        </p:nvSpPr>
        <p:spPr bwMode="auto">
          <a:xfrm>
            <a:off x="620713" y="2708275"/>
            <a:ext cx="1873250" cy="576263"/>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浓度确定</a:t>
            </a:r>
          </a:p>
        </p:txBody>
      </p:sp>
      <p:sp>
        <p:nvSpPr>
          <p:cNvPr id="73733" name="AutoShape 7"/>
          <p:cNvSpPr>
            <a:spLocks noChangeArrowheads="1"/>
          </p:cNvSpPr>
          <p:nvPr/>
        </p:nvSpPr>
        <p:spPr bwMode="auto">
          <a:xfrm>
            <a:off x="7380288" y="1700213"/>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环境要求</a:t>
            </a:r>
          </a:p>
        </p:txBody>
      </p:sp>
      <p:sp>
        <p:nvSpPr>
          <p:cNvPr id="73734" name="AutoShape 8"/>
          <p:cNvSpPr>
            <a:spLocks noChangeArrowheads="1"/>
          </p:cNvSpPr>
          <p:nvPr/>
        </p:nvSpPr>
        <p:spPr bwMode="auto">
          <a:xfrm>
            <a:off x="7380288" y="3573463"/>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误差控制</a:t>
            </a:r>
          </a:p>
        </p:txBody>
      </p:sp>
      <p:sp>
        <p:nvSpPr>
          <p:cNvPr id="73735" name="Line 9"/>
          <p:cNvSpPr>
            <a:spLocks noChangeShapeType="1"/>
          </p:cNvSpPr>
          <p:nvPr/>
        </p:nvSpPr>
        <p:spPr bwMode="auto">
          <a:xfrm flipH="1" flipV="1">
            <a:off x="2628900" y="2997200"/>
            <a:ext cx="1150938" cy="8636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3736" name="Line 11"/>
          <p:cNvSpPr>
            <a:spLocks noChangeShapeType="1"/>
          </p:cNvSpPr>
          <p:nvPr/>
        </p:nvSpPr>
        <p:spPr bwMode="auto">
          <a:xfrm flipV="1">
            <a:off x="6011863" y="2133600"/>
            <a:ext cx="1225550" cy="180022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3737" name="Line 12"/>
          <p:cNvSpPr>
            <a:spLocks noChangeShapeType="1"/>
          </p:cNvSpPr>
          <p:nvPr/>
        </p:nvSpPr>
        <p:spPr bwMode="auto">
          <a:xfrm>
            <a:off x="6011863" y="3932238"/>
            <a:ext cx="1225550" cy="1587"/>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3738" name="AutoShape 13"/>
          <p:cNvSpPr>
            <a:spLocks noChangeArrowheads="1"/>
          </p:cNvSpPr>
          <p:nvPr/>
        </p:nvSpPr>
        <p:spPr bwMode="auto">
          <a:xfrm>
            <a:off x="3995738" y="2636838"/>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en-US" altLang="zh-CN" sz="2000" b="1">
                <a:solidFill>
                  <a:srgbClr val="C0C0C0"/>
                </a:solidFill>
              </a:rPr>
              <a:t>RT</a:t>
            </a:r>
          </a:p>
        </p:txBody>
      </p:sp>
      <p:sp>
        <p:nvSpPr>
          <p:cNvPr id="73739" name="AutoShape 14"/>
          <p:cNvSpPr>
            <a:spLocks noChangeArrowheads="1"/>
          </p:cNvSpPr>
          <p:nvPr/>
        </p:nvSpPr>
        <p:spPr bwMode="auto">
          <a:xfrm>
            <a:off x="3995738" y="1700213"/>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C0C0C0"/>
                </a:solidFill>
              </a:rPr>
              <a:t>样品制备</a:t>
            </a:r>
          </a:p>
        </p:txBody>
      </p:sp>
      <p:sp>
        <p:nvSpPr>
          <p:cNvPr id="73740" name="AutoShape 15"/>
          <p:cNvSpPr>
            <a:spLocks noChangeArrowheads="1"/>
          </p:cNvSpPr>
          <p:nvPr/>
        </p:nvSpPr>
        <p:spPr bwMode="auto">
          <a:xfrm>
            <a:off x="3995738" y="5373688"/>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C0C0C0"/>
                </a:solidFill>
              </a:rPr>
              <a:t>数据分析</a:t>
            </a:r>
          </a:p>
        </p:txBody>
      </p:sp>
      <p:sp>
        <p:nvSpPr>
          <p:cNvPr id="73741" name="AutoShape 16"/>
          <p:cNvSpPr>
            <a:spLocks noChangeArrowheads="1"/>
          </p:cNvSpPr>
          <p:nvPr/>
        </p:nvSpPr>
        <p:spPr bwMode="auto">
          <a:xfrm>
            <a:off x="3995738" y="4437063"/>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C0C0C0"/>
                </a:solidFill>
              </a:rPr>
              <a:t>上机</a:t>
            </a:r>
          </a:p>
        </p:txBody>
      </p:sp>
      <p:grpSp>
        <p:nvGrpSpPr>
          <p:cNvPr id="2" name="Group 50"/>
          <p:cNvGrpSpPr>
            <a:grpSpLocks/>
          </p:cNvGrpSpPr>
          <p:nvPr/>
        </p:nvGrpSpPr>
        <p:grpSpPr bwMode="auto">
          <a:xfrm>
            <a:off x="539750" y="260350"/>
            <a:ext cx="8929688" cy="5905500"/>
            <a:chOff x="340" y="164"/>
            <a:chExt cx="5625" cy="3720"/>
          </a:xfrm>
        </p:grpSpPr>
        <p:sp>
          <p:nvSpPr>
            <p:cNvPr id="73744" name="Oval 27"/>
            <p:cNvSpPr>
              <a:spLocks noChangeArrowheads="1"/>
            </p:cNvSpPr>
            <p:nvPr/>
          </p:nvSpPr>
          <p:spPr bwMode="auto">
            <a:xfrm>
              <a:off x="4150" y="2614"/>
              <a:ext cx="1815" cy="1270"/>
            </a:xfrm>
            <a:prstGeom prst="ellipse">
              <a:avLst/>
            </a:prstGeom>
            <a:solidFill>
              <a:srgbClr val="FFFF99"/>
            </a:solidFill>
            <a:ln w="19050" algn="ctr">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73745" name="Oval 26"/>
            <p:cNvSpPr>
              <a:spLocks noChangeArrowheads="1"/>
            </p:cNvSpPr>
            <p:nvPr/>
          </p:nvSpPr>
          <p:spPr bwMode="auto">
            <a:xfrm>
              <a:off x="4468" y="1434"/>
              <a:ext cx="1406" cy="817"/>
            </a:xfrm>
            <a:prstGeom prst="ellipse">
              <a:avLst/>
            </a:prstGeom>
            <a:solidFill>
              <a:srgbClr val="FFFF99"/>
            </a:solidFill>
            <a:ln w="19050" algn="ctr">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73746" name="Oval 25"/>
            <p:cNvSpPr>
              <a:spLocks noChangeArrowheads="1"/>
            </p:cNvSpPr>
            <p:nvPr/>
          </p:nvSpPr>
          <p:spPr bwMode="auto">
            <a:xfrm rot="-1069265">
              <a:off x="1557" y="164"/>
              <a:ext cx="2404" cy="1769"/>
            </a:xfrm>
            <a:prstGeom prst="ellipse">
              <a:avLst/>
            </a:prstGeom>
            <a:solidFill>
              <a:srgbClr val="CCFFFF"/>
            </a:solidFill>
            <a:ln w="19050" algn="ctr">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73747" name="Oval 22"/>
            <p:cNvSpPr>
              <a:spLocks noChangeArrowheads="1"/>
            </p:cNvSpPr>
            <p:nvPr/>
          </p:nvSpPr>
          <p:spPr bwMode="auto">
            <a:xfrm>
              <a:off x="340" y="2069"/>
              <a:ext cx="1792" cy="1127"/>
            </a:xfrm>
            <a:prstGeom prst="ellipse">
              <a:avLst/>
            </a:prstGeom>
            <a:solidFill>
              <a:srgbClr val="CCFFFF"/>
            </a:solidFill>
            <a:ln w="19050" algn="ctr">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73748" name="Text Box 18"/>
            <p:cNvSpPr txBox="1">
              <a:spLocks noChangeArrowheads="1"/>
            </p:cNvSpPr>
            <p:nvPr/>
          </p:nvSpPr>
          <p:spPr bwMode="auto">
            <a:xfrm>
              <a:off x="4604" y="1570"/>
              <a:ext cx="1315"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tx1"/>
                </a:buClr>
                <a:buFont typeface="Wingdings" panose="05000000000000000000" pitchFamily="2" charset="2"/>
                <a:buChar char="¥"/>
              </a:pPr>
              <a:r>
                <a:rPr lang="zh-CN" altLang="en-US" sz="1600"/>
                <a:t>核酸制备区</a:t>
              </a:r>
            </a:p>
            <a:p>
              <a:pPr eaLnBrk="1" hangingPunct="1">
                <a:spcBef>
                  <a:spcPct val="50000"/>
                </a:spcBef>
                <a:buClr>
                  <a:schemeClr val="tx1"/>
                </a:buClr>
                <a:buFont typeface="Wingdings" panose="05000000000000000000" pitchFamily="2" charset="2"/>
                <a:buChar char="¥"/>
              </a:pPr>
              <a:r>
                <a:rPr lang="zh-CN" altLang="en-US" sz="1600"/>
                <a:t>反应液制备区</a:t>
              </a:r>
            </a:p>
          </p:txBody>
        </p:sp>
        <p:sp>
          <p:nvSpPr>
            <p:cNvPr id="73749" name="Text Box 19"/>
            <p:cNvSpPr txBox="1">
              <a:spLocks noChangeArrowheads="1"/>
            </p:cNvSpPr>
            <p:nvPr/>
          </p:nvSpPr>
          <p:spPr bwMode="auto">
            <a:xfrm>
              <a:off x="566" y="2296"/>
              <a:ext cx="1543"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tx1"/>
                </a:buClr>
                <a:buFont typeface="Wingdings" panose="05000000000000000000" pitchFamily="2" charset="2"/>
                <a:buChar char="¤"/>
              </a:pPr>
              <a:r>
                <a:rPr lang="zh-CN" altLang="en-US" sz="1600"/>
                <a:t>制作标准曲线</a:t>
              </a:r>
            </a:p>
            <a:p>
              <a:pPr eaLnBrk="1" hangingPunct="1">
                <a:spcBef>
                  <a:spcPct val="50000"/>
                </a:spcBef>
                <a:buClr>
                  <a:schemeClr val="tx1"/>
                </a:buClr>
                <a:buFont typeface="Wingdings" panose="05000000000000000000" pitchFamily="2" charset="2"/>
                <a:buChar char="¤"/>
              </a:pPr>
              <a:r>
                <a:rPr lang="zh-CN" altLang="en-US" sz="1600"/>
                <a:t>设定浓度区间</a:t>
              </a:r>
            </a:p>
            <a:p>
              <a:pPr eaLnBrk="1" hangingPunct="1">
                <a:spcBef>
                  <a:spcPct val="50000"/>
                </a:spcBef>
                <a:buClr>
                  <a:schemeClr val="tx1"/>
                </a:buClr>
                <a:buFont typeface="Wingdings" panose="05000000000000000000" pitchFamily="2" charset="2"/>
                <a:buChar char="¤"/>
              </a:pPr>
              <a:r>
                <a:rPr lang="zh-CN" altLang="en-US" sz="1600"/>
                <a:t>评价引物</a:t>
              </a:r>
            </a:p>
          </p:txBody>
        </p:sp>
        <p:sp>
          <p:nvSpPr>
            <p:cNvPr id="73750" name="Text Box 20"/>
            <p:cNvSpPr txBox="1">
              <a:spLocks noChangeArrowheads="1"/>
            </p:cNvSpPr>
            <p:nvPr/>
          </p:nvSpPr>
          <p:spPr bwMode="auto">
            <a:xfrm>
              <a:off x="4241" y="2795"/>
              <a:ext cx="1724"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Clr>
                  <a:schemeClr val="tx1"/>
                </a:buClr>
                <a:buFont typeface="Wingdings" panose="05000000000000000000" pitchFamily="2" charset="2"/>
                <a:buChar char="¥"/>
              </a:pPr>
              <a:r>
                <a:rPr lang="zh-CN" altLang="en-US" sz="1600">
                  <a:latin typeface="宋体" panose="02010600030101010101" pitchFamily="2" charset="-122"/>
                </a:rPr>
                <a:t>使用</a:t>
              </a:r>
              <a:r>
                <a:rPr lang="en-US" altLang="zh-CN" sz="1600">
                  <a:latin typeface="宋体" panose="02010600030101010101" pitchFamily="2" charset="-122"/>
                </a:rPr>
                <a:t>mix</a:t>
              </a:r>
              <a:r>
                <a:rPr lang="zh-CN" altLang="en-US" sz="1600">
                  <a:latin typeface="宋体" panose="02010600030101010101" pitchFamily="2" charset="-122"/>
                </a:rPr>
                <a:t>降低系统误差</a:t>
              </a:r>
            </a:p>
            <a:p>
              <a:pPr eaLnBrk="1" hangingPunct="1">
                <a:lnSpc>
                  <a:spcPct val="140000"/>
                </a:lnSpc>
                <a:spcBef>
                  <a:spcPct val="50000"/>
                </a:spcBef>
                <a:buClr>
                  <a:schemeClr val="tx1"/>
                </a:buClr>
                <a:buFont typeface="Wingdings" panose="05000000000000000000" pitchFamily="2" charset="2"/>
                <a:buChar char="¥"/>
              </a:pPr>
              <a:r>
                <a:rPr lang="zh-CN" altLang="en-US" sz="1600">
                  <a:latin typeface="宋体" panose="02010600030101010101" pitchFamily="2" charset="-122"/>
                </a:rPr>
                <a:t>设置重复（≥</a:t>
              </a:r>
              <a:r>
                <a:rPr lang="en-US" altLang="zh-CN" sz="1600">
                  <a:latin typeface="宋体" panose="02010600030101010101" pitchFamily="2" charset="-122"/>
                </a:rPr>
                <a:t>3</a:t>
              </a:r>
              <a:r>
                <a:rPr lang="zh-CN" altLang="en-US" sz="1600">
                  <a:latin typeface="宋体" panose="02010600030101010101" pitchFamily="2" charset="-122"/>
                </a:rPr>
                <a:t>次）</a:t>
              </a:r>
            </a:p>
            <a:p>
              <a:pPr eaLnBrk="1" hangingPunct="1">
                <a:lnSpc>
                  <a:spcPct val="140000"/>
                </a:lnSpc>
                <a:spcBef>
                  <a:spcPct val="50000"/>
                </a:spcBef>
                <a:buClr>
                  <a:schemeClr val="tx1"/>
                </a:buClr>
                <a:buFont typeface="Wingdings" panose="05000000000000000000" pitchFamily="2" charset="2"/>
                <a:buChar char="¥"/>
              </a:pPr>
              <a:r>
                <a:rPr lang="zh-CN" altLang="en-US" sz="1600">
                  <a:latin typeface="宋体" panose="02010600030101010101" pitchFamily="2" charset="-122"/>
                </a:rPr>
                <a:t>设置空白和阴性对照</a:t>
              </a:r>
            </a:p>
          </p:txBody>
        </p:sp>
        <p:sp>
          <p:nvSpPr>
            <p:cNvPr id="404501" name="Text Box 21"/>
            <p:cNvSpPr txBox="1">
              <a:spLocks noChangeArrowheads="1"/>
            </p:cNvSpPr>
            <p:nvPr/>
          </p:nvSpPr>
          <p:spPr bwMode="auto">
            <a:xfrm>
              <a:off x="1928" y="3067"/>
              <a:ext cx="2086" cy="327"/>
            </a:xfrm>
            <a:prstGeom prst="rect">
              <a:avLst/>
            </a:prstGeom>
            <a:noFill/>
            <a:ln w="9525" algn="ctr">
              <a:noFill/>
              <a:miter lim="800000"/>
              <a:headEnd/>
              <a:tailEnd/>
            </a:ln>
            <a:effectLst/>
          </p:spPr>
          <p:txBody>
            <a:bodyPr>
              <a:spAutoFit/>
            </a:bodyPr>
            <a:lstStyle/>
            <a:p>
              <a:pPr marL="342900" indent="-342900" algn="r" eaLnBrk="1" hangingPunct="1">
                <a:lnSpc>
                  <a:spcPct val="140000"/>
                </a:lnSpc>
                <a:spcBef>
                  <a:spcPct val="50000"/>
                </a:spcBef>
                <a:buClr>
                  <a:srgbClr val="0000CC"/>
                </a:buClr>
                <a:buSzPct val="75000"/>
                <a:buFont typeface="Wingdings" panose="05000000000000000000" pitchFamily="2" charset="2"/>
                <a:buNone/>
                <a:defRPr/>
              </a:pPr>
              <a:r>
                <a:rPr lang="zh-CN" altLang="en-US" b="1">
                  <a:effectLst>
                    <a:outerShdw blurRad="38100" dist="38100" dir="2700000" algn="tl">
                      <a:srgbClr val="C0C0C0"/>
                    </a:outerShdw>
                  </a:effectLst>
                  <a:ea typeface="黑体" pitchFamily="2" charset="-122"/>
                </a:rPr>
                <a:t>均一的反应液和模板混合物</a:t>
              </a:r>
            </a:p>
          </p:txBody>
        </p:sp>
        <p:sp>
          <p:nvSpPr>
            <p:cNvPr id="73752" name="AutoShape 23"/>
            <p:cNvSpPr>
              <a:spLocks noChangeArrowheads="1"/>
            </p:cNvSpPr>
            <p:nvPr/>
          </p:nvSpPr>
          <p:spPr bwMode="auto">
            <a:xfrm>
              <a:off x="1882" y="3022"/>
              <a:ext cx="2268" cy="544"/>
            </a:xfrm>
            <a:prstGeom prst="bevel">
              <a:avLst>
                <a:gd name="adj" fmla="val 12500"/>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73753" name="Text Box 17"/>
            <p:cNvSpPr txBox="1">
              <a:spLocks noChangeArrowheads="1"/>
            </p:cNvSpPr>
            <p:nvPr/>
          </p:nvSpPr>
          <p:spPr bwMode="auto">
            <a:xfrm>
              <a:off x="1928" y="480"/>
              <a:ext cx="1724"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tx1"/>
                </a:buClr>
                <a:buFont typeface="Wingdings" panose="05000000000000000000" pitchFamily="2" charset="2"/>
                <a:buChar char="¤"/>
              </a:pPr>
              <a:r>
                <a:rPr lang="en-US" altLang="zh-CN" sz="1600"/>
                <a:t>GC</a:t>
              </a:r>
              <a:r>
                <a:rPr lang="zh-CN" altLang="en-US" sz="1600"/>
                <a:t>％：</a:t>
              </a:r>
              <a:r>
                <a:rPr lang="en-US" altLang="zh-CN" sz="1600"/>
                <a:t>50</a:t>
              </a:r>
              <a:r>
                <a:rPr lang="zh-CN" altLang="en-US" sz="1600"/>
                <a:t>－</a:t>
              </a:r>
              <a:r>
                <a:rPr lang="en-US" altLang="zh-CN" sz="1600"/>
                <a:t>60</a:t>
              </a:r>
              <a:r>
                <a:rPr lang="zh-CN" altLang="en-US" sz="1600"/>
                <a:t>％</a:t>
              </a:r>
            </a:p>
            <a:p>
              <a:pPr eaLnBrk="1" hangingPunct="1">
                <a:spcBef>
                  <a:spcPct val="50000"/>
                </a:spcBef>
                <a:buClr>
                  <a:schemeClr val="tx1"/>
                </a:buClr>
                <a:buFont typeface="Wingdings" panose="05000000000000000000" pitchFamily="2" charset="2"/>
                <a:buChar char="¤"/>
              </a:pPr>
              <a:r>
                <a:rPr lang="en-US" altLang="zh-CN" sz="1600"/>
                <a:t>Tm</a:t>
              </a:r>
              <a:r>
                <a:rPr lang="zh-CN" altLang="en-US" sz="1600"/>
                <a:t>：</a:t>
              </a:r>
              <a:r>
                <a:rPr lang="en-US" altLang="zh-CN" sz="1600"/>
                <a:t>50</a:t>
              </a:r>
              <a:r>
                <a:rPr lang="zh-CN" altLang="en-US" sz="1600"/>
                <a:t>－</a:t>
              </a:r>
              <a:r>
                <a:rPr lang="en-US" altLang="zh-CN" sz="1600"/>
                <a:t>65℃</a:t>
              </a:r>
            </a:p>
            <a:p>
              <a:pPr eaLnBrk="1" hangingPunct="1">
                <a:spcBef>
                  <a:spcPct val="50000"/>
                </a:spcBef>
                <a:buClr>
                  <a:schemeClr val="tx1"/>
                </a:buClr>
                <a:buFont typeface="Wingdings" panose="05000000000000000000" pitchFamily="2" charset="2"/>
                <a:buChar char="¤"/>
              </a:pPr>
              <a:r>
                <a:rPr lang="zh-CN" altLang="en-US" sz="1600"/>
                <a:t>单个碱基重复＜</a:t>
              </a:r>
              <a:r>
                <a:rPr lang="en-US" altLang="zh-CN" sz="1600"/>
                <a:t>4</a:t>
              </a:r>
              <a:r>
                <a:rPr lang="zh-CN" altLang="en-US" sz="1600"/>
                <a:t>个</a:t>
              </a:r>
            </a:p>
            <a:p>
              <a:pPr eaLnBrk="1" hangingPunct="1">
                <a:spcBef>
                  <a:spcPct val="50000"/>
                </a:spcBef>
                <a:buClr>
                  <a:schemeClr val="tx1"/>
                </a:buClr>
                <a:buFont typeface="Wingdings" panose="05000000000000000000" pitchFamily="2" charset="2"/>
                <a:buChar char="¤"/>
              </a:pPr>
              <a:r>
                <a:rPr lang="zh-CN" altLang="en-US" sz="1600"/>
                <a:t>无二级结构</a:t>
              </a:r>
            </a:p>
            <a:p>
              <a:pPr eaLnBrk="1" hangingPunct="1">
                <a:spcBef>
                  <a:spcPct val="50000"/>
                </a:spcBef>
                <a:buClr>
                  <a:schemeClr val="tx1"/>
                </a:buClr>
                <a:buFont typeface="Wingdings" panose="05000000000000000000" pitchFamily="2" charset="2"/>
                <a:buChar char="¤"/>
              </a:pPr>
              <a:r>
                <a:rPr lang="zh-CN" altLang="en-US" sz="1600"/>
                <a:t>扩增长度：</a:t>
              </a:r>
              <a:r>
                <a:rPr lang="en-US" altLang="zh-CN" sz="1600"/>
                <a:t>100</a:t>
              </a:r>
              <a:r>
                <a:rPr lang="zh-CN" altLang="en-US" sz="1600"/>
                <a:t>－</a:t>
              </a:r>
              <a:r>
                <a:rPr lang="en-US" altLang="zh-CN" sz="1600"/>
                <a:t>200bp</a:t>
              </a:r>
            </a:p>
          </p:txBody>
        </p:sp>
      </p:grpSp>
      <p:sp>
        <p:nvSpPr>
          <p:cNvPr id="73743" name="Line 10"/>
          <p:cNvSpPr>
            <a:spLocks noChangeShapeType="1"/>
          </p:cNvSpPr>
          <p:nvPr/>
        </p:nvSpPr>
        <p:spPr bwMode="auto">
          <a:xfrm flipH="1" flipV="1">
            <a:off x="2628900" y="2133600"/>
            <a:ext cx="1150938" cy="17272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4"/>
          <p:cNvSpPr>
            <a:spLocks noChangeArrowheads="1"/>
          </p:cNvSpPr>
          <p:nvPr/>
        </p:nvSpPr>
        <p:spPr bwMode="auto">
          <a:xfrm>
            <a:off x="620713" y="4940300"/>
            <a:ext cx="1873250" cy="576263"/>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反应体系优化</a:t>
            </a:r>
          </a:p>
        </p:txBody>
      </p:sp>
      <p:sp>
        <p:nvSpPr>
          <p:cNvPr id="75779" name="AutoShape 8"/>
          <p:cNvSpPr>
            <a:spLocks noChangeArrowheads="1"/>
          </p:cNvSpPr>
          <p:nvPr/>
        </p:nvSpPr>
        <p:spPr bwMode="auto">
          <a:xfrm>
            <a:off x="3995738" y="4437063"/>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上机</a:t>
            </a:r>
          </a:p>
        </p:txBody>
      </p:sp>
      <p:sp>
        <p:nvSpPr>
          <p:cNvPr id="75780" name="AutoShape 9"/>
          <p:cNvSpPr>
            <a:spLocks noChangeArrowheads="1"/>
          </p:cNvSpPr>
          <p:nvPr/>
        </p:nvSpPr>
        <p:spPr bwMode="auto">
          <a:xfrm>
            <a:off x="611188" y="3932238"/>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反应条件优化</a:t>
            </a:r>
          </a:p>
        </p:txBody>
      </p:sp>
      <p:sp>
        <p:nvSpPr>
          <p:cNvPr id="75781" name="Line 10"/>
          <p:cNvSpPr>
            <a:spLocks noChangeShapeType="1"/>
          </p:cNvSpPr>
          <p:nvPr/>
        </p:nvSpPr>
        <p:spPr bwMode="auto">
          <a:xfrm flipH="1" flipV="1">
            <a:off x="2628900" y="4292600"/>
            <a:ext cx="1150938" cy="50482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5782" name="Line 11"/>
          <p:cNvSpPr>
            <a:spLocks noChangeShapeType="1"/>
          </p:cNvSpPr>
          <p:nvPr/>
        </p:nvSpPr>
        <p:spPr bwMode="auto">
          <a:xfrm flipH="1">
            <a:off x="2555875" y="4797425"/>
            <a:ext cx="1223963" cy="4318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5783" name="AutoShape 17"/>
          <p:cNvSpPr>
            <a:spLocks noChangeArrowheads="1"/>
          </p:cNvSpPr>
          <p:nvPr/>
        </p:nvSpPr>
        <p:spPr bwMode="auto">
          <a:xfrm>
            <a:off x="3995738" y="2636838"/>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en-US" altLang="zh-CN" sz="2000" b="1">
                <a:solidFill>
                  <a:srgbClr val="C0C0C0"/>
                </a:solidFill>
              </a:rPr>
              <a:t>RT</a:t>
            </a:r>
          </a:p>
        </p:txBody>
      </p:sp>
      <p:sp>
        <p:nvSpPr>
          <p:cNvPr id="75784" name="AutoShape 18"/>
          <p:cNvSpPr>
            <a:spLocks noChangeArrowheads="1"/>
          </p:cNvSpPr>
          <p:nvPr/>
        </p:nvSpPr>
        <p:spPr bwMode="auto">
          <a:xfrm>
            <a:off x="3995738" y="1700213"/>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C0C0C0"/>
                </a:solidFill>
              </a:rPr>
              <a:t>样品制备</a:t>
            </a:r>
          </a:p>
        </p:txBody>
      </p:sp>
      <p:sp>
        <p:nvSpPr>
          <p:cNvPr id="75785" name="AutoShape 19"/>
          <p:cNvSpPr>
            <a:spLocks noChangeArrowheads="1"/>
          </p:cNvSpPr>
          <p:nvPr/>
        </p:nvSpPr>
        <p:spPr bwMode="auto">
          <a:xfrm>
            <a:off x="3995738" y="3573463"/>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C0C0C0"/>
                </a:solidFill>
              </a:rPr>
              <a:t>模板准备</a:t>
            </a:r>
          </a:p>
        </p:txBody>
      </p:sp>
      <p:sp>
        <p:nvSpPr>
          <p:cNvPr id="75786" name="AutoShape 20"/>
          <p:cNvSpPr>
            <a:spLocks noChangeArrowheads="1"/>
          </p:cNvSpPr>
          <p:nvPr/>
        </p:nvSpPr>
        <p:spPr bwMode="auto">
          <a:xfrm>
            <a:off x="3995738" y="5373688"/>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C0C0C0"/>
                </a:solidFill>
              </a:rPr>
              <a:t>数据分析</a:t>
            </a:r>
          </a:p>
        </p:txBody>
      </p:sp>
      <p:grpSp>
        <p:nvGrpSpPr>
          <p:cNvPr id="2" name="Group 26"/>
          <p:cNvGrpSpPr>
            <a:grpSpLocks/>
          </p:cNvGrpSpPr>
          <p:nvPr/>
        </p:nvGrpSpPr>
        <p:grpSpPr bwMode="auto">
          <a:xfrm>
            <a:off x="5724525" y="1052513"/>
            <a:ext cx="3960813" cy="4895850"/>
            <a:chOff x="3606" y="663"/>
            <a:chExt cx="2495" cy="3084"/>
          </a:xfrm>
        </p:grpSpPr>
        <p:sp>
          <p:nvSpPr>
            <p:cNvPr id="75794" name="Oval 24"/>
            <p:cNvSpPr>
              <a:spLocks noChangeArrowheads="1"/>
            </p:cNvSpPr>
            <p:nvPr/>
          </p:nvSpPr>
          <p:spPr bwMode="auto">
            <a:xfrm>
              <a:off x="3696" y="2523"/>
              <a:ext cx="2359" cy="1224"/>
            </a:xfrm>
            <a:prstGeom prst="ellipse">
              <a:avLst/>
            </a:prstGeom>
            <a:solidFill>
              <a:srgbClr val="CCFFFF"/>
            </a:solidFill>
            <a:ln w="19050" algn="ctr">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75795" name="Oval 23"/>
            <p:cNvSpPr>
              <a:spLocks noChangeArrowheads="1"/>
            </p:cNvSpPr>
            <p:nvPr/>
          </p:nvSpPr>
          <p:spPr bwMode="auto">
            <a:xfrm>
              <a:off x="3606" y="663"/>
              <a:ext cx="2495" cy="1860"/>
            </a:xfrm>
            <a:prstGeom prst="ellipse">
              <a:avLst/>
            </a:prstGeom>
            <a:solidFill>
              <a:srgbClr val="CCFFFF"/>
            </a:solidFill>
            <a:ln w="19050" algn="ctr">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75796" name="Text Box 21"/>
            <p:cNvSpPr txBox="1">
              <a:spLocks noChangeArrowheads="1"/>
            </p:cNvSpPr>
            <p:nvPr/>
          </p:nvSpPr>
          <p:spPr bwMode="auto">
            <a:xfrm>
              <a:off x="3833" y="2795"/>
              <a:ext cx="2177"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tx1"/>
                </a:buClr>
                <a:buFont typeface="Wingdings" panose="05000000000000000000" pitchFamily="2" charset="2"/>
                <a:buChar char="¤"/>
              </a:pPr>
              <a:r>
                <a:rPr lang="zh-CN" altLang="en-US" sz="1600"/>
                <a:t>反应体积＞</a:t>
              </a:r>
              <a:r>
                <a:rPr lang="en-US" altLang="zh-CN" sz="1600"/>
                <a:t>5ul</a:t>
              </a:r>
              <a:r>
                <a:rPr lang="zh-CN" altLang="en-US" sz="1600"/>
                <a:t>，推荐</a:t>
              </a:r>
              <a:r>
                <a:rPr lang="en-US" altLang="zh-CN" sz="1600"/>
                <a:t>20</a:t>
              </a:r>
              <a:r>
                <a:rPr lang="zh-CN" altLang="en-US" sz="1600"/>
                <a:t>－</a:t>
              </a:r>
              <a:r>
                <a:rPr lang="en-US" altLang="zh-CN" sz="1600"/>
                <a:t>50ul</a:t>
              </a:r>
            </a:p>
            <a:p>
              <a:pPr eaLnBrk="1" hangingPunct="1">
                <a:spcBef>
                  <a:spcPct val="50000"/>
                </a:spcBef>
                <a:buClr>
                  <a:schemeClr val="tx1"/>
                </a:buClr>
                <a:buFont typeface="Wingdings" panose="05000000000000000000" pitchFamily="2" charset="2"/>
                <a:buChar char="¤"/>
              </a:pPr>
              <a:r>
                <a:rPr lang="en-US" altLang="zh-CN" sz="1600"/>
                <a:t>Mg</a:t>
              </a:r>
              <a:r>
                <a:rPr lang="en-US" altLang="zh-CN" sz="1600" baseline="30000"/>
                <a:t>2</a:t>
              </a:r>
              <a:r>
                <a:rPr lang="zh-CN" altLang="en-US" sz="1600" baseline="30000"/>
                <a:t>＋</a:t>
              </a:r>
              <a:r>
                <a:rPr lang="zh-CN" altLang="en-US" sz="1600"/>
                <a:t>调节，酶活调节</a:t>
              </a:r>
            </a:p>
            <a:p>
              <a:pPr eaLnBrk="1" hangingPunct="1">
                <a:spcBef>
                  <a:spcPct val="50000"/>
                </a:spcBef>
                <a:buClr>
                  <a:schemeClr val="tx1"/>
                </a:buClr>
                <a:buFont typeface="Wingdings" panose="05000000000000000000" pitchFamily="2" charset="2"/>
                <a:buChar char="¤"/>
              </a:pPr>
              <a:r>
                <a:rPr lang="zh-CN" altLang="en-US" sz="1600"/>
                <a:t>引物浓度优化，模板量优化</a:t>
              </a:r>
            </a:p>
          </p:txBody>
        </p:sp>
        <p:sp>
          <p:nvSpPr>
            <p:cNvPr id="75797" name="Text Box 22"/>
            <p:cNvSpPr txBox="1">
              <a:spLocks noChangeArrowheads="1"/>
            </p:cNvSpPr>
            <p:nvPr/>
          </p:nvSpPr>
          <p:spPr bwMode="auto">
            <a:xfrm>
              <a:off x="3787" y="1026"/>
              <a:ext cx="2313"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tx1"/>
                </a:buClr>
                <a:buFont typeface="Wingdings" panose="05000000000000000000" pitchFamily="2" charset="2"/>
                <a:buChar char="¤"/>
              </a:pPr>
              <a:r>
                <a:rPr lang="zh-CN" altLang="en-US" sz="1600"/>
                <a:t>退火温度优化：梯度</a:t>
              </a:r>
              <a:r>
                <a:rPr lang="en-US" altLang="zh-CN" sz="1600"/>
                <a:t>PCR</a:t>
              </a:r>
            </a:p>
            <a:p>
              <a:pPr eaLnBrk="1" hangingPunct="1">
                <a:spcBef>
                  <a:spcPct val="50000"/>
                </a:spcBef>
                <a:buClr>
                  <a:schemeClr val="tx1"/>
                </a:buClr>
                <a:buFont typeface="Wingdings" panose="05000000000000000000" pitchFamily="2" charset="2"/>
                <a:buChar char="¤"/>
              </a:pPr>
              <a:r>
                <a:rPr lang="zh-CN" altLang="en-US" sz="1600"/>
                <a:t>延伸时间：产物长度决定</a:t>
              </a:r>
            </a:p>
            <a:p>
              <a:pPr eaLnBrk="1" hangingPunct="1">
                <a:spcBef>
                  <a:spcPct val="50000"/>
                </a:spcBef>
                <a:buClr>
                  <a:schemeClr val="tx1"/>
                </a:buClr>
                <a:buFont typeface="Wingdings" panose="05000000000000000000" pitchFamily="2" charset="2"/>
                <a:buChar char="¤"/>
              </a:pPr>
              <a:r>
                <a:rPr lang="zh-CN" altLang="en-US" sz="1600"/>
                <a:t>扩增效率：</a:t>
              </a:r>
              <a:r>
                <a:rPr lang="en-US" altLang="zh-CN" sz="1600"/>
                <a:t>90</a:t>
              </a:r>
              <a:r>
                <a:rPr lang="zh-CN" altLang="en-US" sz="1600"/>
                <a:t>％－</a:t>
              </a:r>
              <a:r>
                <a:rPr lang="en-US" altLang="zh-CN" sz="1600"/>
                <a:t>110</a:t>
              </a:r>
              <a:r>
                <a:rPr lang="zh-CN" altLang="en-US" sz="1600"/>
                <a:t>％</a:t>
              </a:r>
            </a:p>
            <a:p>
              <a:pPr eaLnBrk="1" hangingPunct="1">
                <a:spcBef>
                  <a:spcPct val="50000"/>
                </a:spcBef>
                <a:buClr>
                  <a:schemeClr val="tx1"/>
                </a:buClr>
                <a:buFont typeface="Wingdings" panose="05000000000000000000" pitchFamily="2" charset="2"/>
                <a:buChar char="¤"/>
              </a:pPr>
              <a:r>
                <a:rPr lang="zh-CN" altLang="en-US" sz="1600"/>
                <a:t>重复性：</a:t>
              </a:r>
              <a:r>
                <a:rPr lang="en-US" altLang="zh-CN" sz="1600"/>
                <a:t>std</a:t>
              </a:r>
              <a:r>
                <a:rPr lang="zh-CN" altLang="en-US" sz="1600"/>
                <a:t>＜</a:t>
              </a:r>
              <a:r>
                <a:rPr lang="en-US" altLang="zh-CN" sz="1600"/>
                <a:t>0.2</a:t>
              </a:r>
            </a:p>
            <a:p>
              <a:pPr eaLnBrk="1" hangingPunct="1">
                <a:spcBef>
                  <a:spcPct val="50000"/>
                </a:spcBef>
                <a:buClr>
                  <a:schemeClr val="tx1"/>
                </a:buClr>
                <a:buFont typeface="Wingdings" panose="05000000000000000000" pitchFamily="2" charset="2"/>
                <a:buChar char="¤"/>
              </a:pPr>
              <a:r>
                <a:rPr lang="zh-CN" altLang="en-US" sz="1600"/>
                <a:t>标准曲线：</a:t>
              </a:r>
              <a:r>
                <a:rPr lang="en-US" altLang="zh-CN" sz="1600"/>
                <a:t>R</a:t>
              </a:r>
              <a:r>
                <a:rPr lang="zh-CN" altLang="en-US" sz="1600"/>
                <a:t>＞</a:t>
              </a:r>
              <a:r>
                <a:rPr lang="en-US" altLang="zh-CN" sz="1600"/>
                <a:t>0.99</a:t>
              </a:r>
              <a:r>
                <a:rPr lang="zh-CN" altLang="en-US" sz="1600"/>
                <a:t>或</a:t>
              </a:r>
              <a:r>
                <a:rPr lang="en-US" altLang="zh-CN" sz="1600"/>
                <a:t>R</a:t>
              </a:r>
              <a:r>
                <a:rPr lang="en-US" altLang="zh-CN" sz="1600" baseline="30000"/>
                <a:t>2</a:t>
              </a:r>
              <a:r>
                <a:rPr lang="en-US" altLang="zh-CN" sz="1600"/>
                <a:t> </a:t>
              </a:r>
              <a:r>
                <a:rPr lang="zh-CN" altLang="en-US" sz="1600"/>
                <a:t>＞</a:t>
              </a:r>
              <a:r>
                <a:rPr lang="en-US" altLang="zh-CN" sz="1600"/>
                <a:t>0.98</a:t>
              </a:r>
            </a:p>
          </p:txBody>
        </p:sp>
      </p:grpSp>
      <p:sp>
        <p:nvSpPr>
          <p:cNvPr id="75788" name="Rectangle 25"/>
          <p:cNvSpPr>
            <a:spLocks noChangeArrowheads="1"/>
          </p:cNvSpPr>
          <p:nvPr/>
        </p:nvSpPr>
        <p:spPr bwMode="auto">
          <a:xfrm>
            <a:off x="384175" y="765175"/>
            <a:ext cx="6348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b="1">
                <a:solidFill>
                  <a:srgbClr val="800080"/>
                </a:solidFill>
                <a:latin typeface="Times New Roman" panose="02020603050405020304" pitchFamily="18" charset="0"/>
                <a:ea typeface="黑体" panose="02010609060101010101" pitchFamily="49" charset="-122"/>
              </a:rPr>
              <a:t>SYBR</a:t>
            </a:r>
            <a:r>
              <a:rPr kumimoji="1" lang="zh-CN" altLang="en-US" b="1">
                <a:solidFill>
                  <a:srgbClr val="800080"/>
                </a:solidFill>
                <a:latin typeface="Times New Roman" panose="02020603050405020304" pitchFamily="18" charset="0"/>
                <a:ea typeface="黑体" panose="02010609060101010101" pitchFamily="49" charset="-122"/>
              </a:rPr>
              <a:t>法实验流程及注意事项</a:t>
            </a:r>
          </a:p>
        </p:txBody>
      </p:sp>
      <p:pic>
        <p:nvPicPr>
          <p:cNvPr id="75789"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1673225"/>
            <a:ext cx="2951162"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5790" name="Text Box 31"/>
          <p:cNvSpPr txBox="1">
            <a:spLocks noChangeArrowheads="1"/>
          </p:cNvSpPr>
          <p:nvPr/>
        </p:nvSpPr>
        <p:spPr bwMode="auto">
          <a:xfrm>
            <a:off x="36513" y="2060575"/>
            <a:ext cx="5270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zh-CN" altLang="en-US" sz="1600"/>
              <a:t>标准品</a:t>
            </a:r>
          </a:p>
        </p:txBody>
      </p:sp>
      <p:sp>
        <p:nvSpPr>
          <p:cNvPr id="75791" name="Text Box 32"/>
          <p:cNvSpPr txBox="1">
            <a:spLocks noChangeArrowheads="1"/>
          </p:cNvSpPr>
          <p:nvPr/>
        </p:nvSpPr>
        <p:spPr bwMode="auto">
          <a:xfrm>
            <a:off x="769938" y="3281363"/>
            <a:ext cx="1150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zh-CN" altLang="en-US" sz="1600"/>
              <a:t>待测样本</a:t>
            </a:r>
          </a:p>
        </p:txBody>
      </p:sp>
      <p:sp>
        <p:nvSpPr>
          <p:cNvPr id="75792" name="Text Box 33"/>
          <p:cNvSpPr txBox="1">
            <a:spLocks noChangeArrowheads="1"/>
          </p:cNvSpPr>
          <p:nvPr/>
        </p:nvSpPr>
        <p:spPr bwMode="auto">
          <a:xfrm>
            <a:off x="3227388" y="1824038"/>
            <a:ext cx="1150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zh-CN" altLang="en-US" sz="1600"/>
              <a:t>阳性对照</a:t>
            </a:r>
          </a:p>
        </p:txBody>
      </p:sp>
      <p:sp>
        <p:nvSpPr>
          <p:cNvPr id="75793" name="Text Box 34"/>
          <p:cNvSpPr txBox="1">
            <a:spLocks noChangeArrowheads="1"/>
          </p:cNvSpPr>
          <p:nvPr/>
        </p:nvSpPr>
        <p:spPr bwMode="auto">
          <a:xfrm>
            <a:off x="3133725" y="2832100"/>
            <a:ext cx="11509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zh-CN" altLang="en-US" sz="1600"/>
              <a:t>阴性对照</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4"/>
          <p:cNvSpPr>
            <a:spLocks noChangeArrowheads="1"/>
          </p:cNvSpPr>
          <p:nvPr/>
        </p:nvSpPr>
        <p:spPr bwMode="auto">
          <a:xfrm>
            <a:off x="7380288" y="4365625"/>
            <a:ext cx="1873250" cy="576263"/>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技能要求</a:t>
            </a:r>
          </a:p>
        </p:txBody>
      </p:sp>
      <p:sp>
        <p:nvSpPr>
          <p:cNvPr id="77827" name="AutoShape 5"/>
          <p:cNvSpPr>
            <a:spLocks noChangeArrowheads="1"/>
          </p:cNvSpPr>
          <p:nvPr/>
        </p:nvSpPr>
        <p:spPr bwMode="auto">
          <a:xfrm>
            <a:off x="7380288" y="3573463"/>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误差控制</a:t>
            </a:r>
          </a:p>
        </p:txBody>
      </p:sp>
      <p:sp>
        <p:nvSpPr>
          <p:cNvPr id="77828" name="AutoShape 6"/>
          <p:cNvSpPr>
            <a:spLocks noChangeArrowheads="1"/>
          </p:cNvSpPr>
          <p:nvPr/>
        </p:nvSpPr>
        <p:spPr bwMode="auto">
          <a:xfrm>
            <a:off x="7380288" y="5373688"/>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仪器介绍</a:t>
            </a:r>
          </a:p>
        </p:txBody>
      </p:sp>
      <p:sp>
        <p:nvSpPr>
          <p:cNvPr id="77829" name="AutoShape 7"/>
          <p:cNvSpPr>
            <a:spLocks noChangeArrowheads="1"/>
          </p:cNvSpPr>
          <p:nvPr/>
        </p:nvSpPr>
        <p:spPr bwMode="auto">
          <a:xfrm>
            <a:off x="3995738" y="4437063"/>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上机</a:t>
            </a:r>
          </a:p>
        </p:txBody>
      </p:sp>
      <p:sp>
        <p:nvSpPr>
          <p:cNvPr id="77830" name="Line 8"/>
          <p:cNvSpPr>
            <a:spLocks noChangeShapeType="1"/>
          </p:cNvSpPr>
          <p:nvPr/>
        </p:nvSpPr>
        <p:spPr bwMode="auto">
          <a:xfrm flipV="1">
            <a:off x="6011863" y="3141663"/>
            <a:ext cx="1296987" cy="1655762"/>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7831" name="Line 9"/>
          <p:cNvSpPr>
            <a:spLocks noChangeShapeType="1"/>
          </p:cNvSpPr>
          <p:nvPr/>
        </p:nvSpPr>
        <p:spPr bwMode="auto">
          <a:xfrm flipV="1">
            <a:off x="6011863" y="4005263"/>
            <a:ext cx="1225550" cy="792162"/>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7832" name="Line 10"/>
          <p:cNvSpPr>
            <a:spLocks noChangeShapeType="1"/>
          </p:cNvSpPr>
          <p:nvPr/>
        </p:nvSpPr>
        <p:spPr bwMode="auto">
          <a:xfrm>
            <a:off x="6011863" y="4797425"/>
            <a:ext cx="1296987" cy="8636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7833" name="AutoShape 11"/>
          <p:cNvSpPr>
            <a:spLocks noChangeArrowheads="1"/>
          </p:cNvSpPr>
          <p:nvPr/>
        </p:nvSpPr>
        <p:spPr bwMode="auto">
          <a:xfrm>
            <a:off x="7380288" y="2636838"/>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试剂选择</a:t>
            </a:r>
          </a:p>
        </p:txBody>
      </p:sp>
      <p:sp>
        <p:nvSpPr>
          <p:cNvPr id="77834" name="Line 12"/>
          <p:cNvSpPr>
            <a:spLocks noChangeShapeType="1"/>
          </p:cNvSpPr>
          <p:nvPr/>
        </p:nvSpPr>
        <p:spPr bwMode="auto">
          <a:xfrm flipV="1">
            <a:off x="6084888" y="4724400"/>
            <a:ext cx="1223962" cy="71438"/>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7835" name="AutoShape 13"/>
          <p:cNvSpPr>
            <a:spLocks noChangeArrowheads="1"/>
          </p:cNvSpPr>
          <p:nvPr/>
        </p:nvSpPr>
        <p:spPr bwMode="auto">
          <a:xfrm>
            <a:off x="3995738" y="2636838"/>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en-US" altLang="zh-CN" sz="2000" b="1">
                <a:solidFill>
                  <a:srgbClr val="C0C0C0"/>
                </a:solidFill>
              </a:rPr>
              <a:t>RT</a:t>
            </a:r>
          </a:p>
        </p:txBody>
      </p:sp>
      <p:sp>
        <p:nvSpPr>
          <p:cNvPr id="77836" name="AutoShape 14"/>
          <p:cNvSpPr>
            <a:spLocks noChangeArrowheads="1"/>
          </p:cNvSpPr>
          <p:nvPr/>
        </p:nvSpPr>
        <p:spPr bwMode="auto">
          <a:xfrm>
            <a:off x="3995738" y="1700213"/>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C0C0C0"/>
                </a:solidFill>
              </a:rPr>
              <a:t>样品制备</a:t>
            </a:r>
          </a:p>
        </p:txBody>
      </p:sp>
      <p:sp>
        <p:nvSpPr>
          <p:cNvPr id="77837" name="AutoShape 15"/>
          <p:cNvSpPr>
            <a:spLocks noChangeArrowheads="1"/>
          </p:cNvSpPr>
          <p:nvPr/>
        </p:nvSpPr>
        <p:spPr bwMode="auto">
          <a:xfrm>
            <a:off x="3995738" y="3573463"/>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C0C0C0"/>
                </a:solidFill>
              </a:rPr>
              <a:t>模板准备</a:t>
            </a:r>
          </a:p>
        </p:txBody>
      </p:sp>
      <p:sp>
        <p:nvSpPr>
          <p:cNvPr id="77838" name="AutoShape 16"/>
          <p:cNvSpPr>
            <a:spLocks noChangeArrowheads="1"/>
          </p:cNvSpPr>
          <p:nvPr/>
        </p:nvSpPr>
        <p:spPr bwMode="auto">
          <a:xfrm>
            <a:off x="3995738" y="5373688"/>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C0C0C0"/>
                </a:solidFill>
              </a:rPr>
              <a:t>数据分析</a:t>
            </a:r>
          </a:p>
        </p:txBody>
      </p:sp>
      <p:grpSp>
        <p:nvGrpSpPr>
          <p:cNvPr id="2" name="Group 28"/>
          <p:cNvGrpSpPr>
            <a:grpSpLocks/>
          </p:cNvGrpSpPr>
          <p:nvPr/>
        </p:nvGrpSpPr>
        <p:grpSpPr bwMode="auto">
          <a:xfrm>
            <a:off x="0" y="1341438"/>
            <a:ext cx="9540875" cy="4751387"/>
            <a:chOff x="0" y="845"/>
            <a:chExt cx="6010" cy="2993"/>
          </a:xfrm>
        </p:grpSpPr>
        <p:sp>
          <p:nvSpPr>
            <p:cNvPr id="77841" name="Oval 24"/>
            <p:cNvSpPr>
              <a:spLocks noChangeArrowheads="1"/>
            </p:cNvSpPr>
            <p:nvPr/>
          </p:nvSpPr>
          <p:spPr bwMode="auto">
            <a:xfrm>
              <a:off x="0" y="2251"/>
              <a:ext cx="2517" cy="1587"/>
            </a:xfrm>
            <a:prstGeom prst="ellipse">
              <a:avLst/>
            </a:prstGeom>
            <a:solidFill>
              <a:srgbClr val="FFFF99"/>
            </a:solidFill>
            <a:ln w="19050" algn="ctr">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77842" name="Oval 23"/>
            <p:cNvSpPr>
              <a:spLocks noChangeArrowheads="1"/>
            </p:cNvSpPr>
            <p:nvPr/>
          </p:nvSpPr>
          <p:spPr bwMode="auto">
            <a:xfrm>
              <a:off x="385" y="1706"/>
              <a:ext cx="1406" cy="545"/>
            </a:xfrm>
            <a:prstGeom prst="ellipse">
              <a:avLst/>
            </a:prstGeom>
            <a:solidFill>
              <a:srgbClr val="FFFF99"/>
            </a:solidFill>
            <a:ln w="19050" algn="ctr">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77843" name="Oval 22"/>
            <p:cNvSpPr>
              <a:spLocks noChangeArrowheads="1"/>
            </p:cNvSpPr>
            <p:nvPr/>
          </p:nvSpPr>
          <p:spPr bwMode="auto">
            <a:xfrm>
              <a:off x="340" y="935"/>
              <a:ext cx="1406" cy="771"/>
            </a:xfrm>
            <a:prstGeom prst="ellipse">
              <a:avLst/>
            </a:prstGeom>
            <a:solidFill>
              <a:srgbClr val="FFFF99"/>
            </a:solidFill>
            <a:ln w="19050" algn="ctr">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77844" name="Oval 21"/>
            <p:cNvSpPr>
              <a:spLocks noChangeArrowheads="1"/>
            </p:cNvSpPr>
            <p:nvPr/>
          </p:nvSpPr>
          <p:spPr bwMode="auto">
            <a:xfrm>
              <a:off x="4559" y="845"/>
              <a:ext cx="1406" cy="817"/>
            </a:xfrm>
            <a:prstGeom prst="ellipse">
              <a:avLst/>
            </a:prstGeom>
            <a:solidFill>
              <a:srgbClr val="FFFF99"/>
            </a:solidFill>
            <a:ln w="19050" algn="ctr">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77845" name="Text Box 17"/>
            <p:cNvSpPr txBox="1">
              <a:spLocks noChangeArrowheads="1"/>
            </p:cNvSpPr>
            <p:nvPr/>
          </p:nvSpPr>
          <p:spPr bwMode="auto">
            <a:xfrm>
              <a:off x="4695" y="981"/>
              <a:ext cx="1315"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tx1"/>
                </a:buClr>
                <a:buFont typeface="Wingdings" panose="05000000000000000000" pitchFamily="2" charset="2"/>
                <a:buChar char="¥"/>
              </a:pPr>
              <a:r>
                <a:rPr lang="zh-CN" altLang="en-US" sz="1600">
                  <a:latin typeface="宋体" panose="02010600030101010101" pitchFamily="2" charset="-122"/>
                </a:rPr>
                <a:t>自配</a:t>
              </a:r>
            </a:p>
            <a:p>
              <a:pPr eaLnBrk="1" hangingPunct="1">
                <a:spcBef>
                  <a:spcPct val="50000"/>
                </a:spcBef>
                <a:buClr>
                  <a:schemeClr val="tx1"/>
                </a:buClr>
                <a:buFont typeface="Wingdings" panose="05000000000000000000" pitchFamily="2" charset="2"/>
                <a:buChar char="¥"/>
              </a:pPr>
              <a:r>
                <a:rPr lang="en-US" altLang="zh-CN" sz="1600">
                  <a:latin typeface="宋体" panose="02010600030101010101" pitchFamily="2" charset="-122"/>
                </a:rPr>
                <a:t>realmastermix</a:t>
              </a:r>
            </a:p>
          </p:txBody>
        </p:sp>
        <p:sp>
          <p:nvSpPr>
            <p:cNvPr id="77846" name="Text Box 18"/>
            <p:cNvSpPr txBox="1">
              <a:spLocks noChangeArrowheads="1"/>
            </p:cNvSpPr>
            <p:nvPr/>
          </p:nvSpPr>
          <p:spPr bwMode="auto">
            <a:xfrm>
              <a:off x="295" y="2476"/>
              <a:ext cx="1905"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tx1"/>
                </a:buClr>
                <a:buFont typeface="Wingdings" panose="05000000000000000000" pitchFamily="2" charset="2"/>
                <a:buChar char="¥"/>
              </a:pPr>
              <a:r>
                <a:rPr lang="en-US" altLang="zh-CN" sz="1600">
                  <a:latin typeface="宋体" panose="02010600030101010101" pitchFamily="2" charset="-122"/>
                </a:rPr>
                <a:t>RCHO-Lightcycler series</a:t>
              </a:r>
            </a:p>
            <a:p>
              <a:pPr eaLnBrk="1" hangingPunct="1">
                <a:spcBef>
                  <a:spcPct val="50000"/>
                </a:spcBef>
                <a:buClr>
                  <a:schemeClr val="tx1"/>
                </a:buClr>
                <a:buFont typeface="Wingdings" panose="05000000000000000000" pitchFamily="2" charset="2"/>
                <a:buChar char="¥"/>
              </a:pPr>
              <a:r>
                <a:rPr lang="en-US" altLang="zh-CN" sz="1600">
                  <a:latin typeface="宋体" panose="02010600030101010101" pitchFamily="2" charset="-122"/>
                </a:rPr>
                <a:t>ROTOGEN-RG series</a:t>
              </a:r>
            </a:p>
            <a:p>
              <a:pPr eaLnBrk="1" hangingPunct="1">
                <a:spcBef>
                  <a:spcPct val="50000"/>
                </a:spcBef>
                <a:buClr>
                  <a:schemeClr val="tx1"/>
                </a:buClr>
                <a:buFont typeface="Wingdings" panose="05000000000000000000" pitchFamily="2" charset="2"/>
                <a:buChar char="¥"/>
              </a:pPr>
              <a:r>
                <a:rPr lang="en-US" altLang="zh-CN" sz="1600">
                  <a:latin typeface="宋体" panose="02010600030101010101" pitchFamily="2" charset="-122"/>
                </a:rPr>
                <a:t>BIO-RAD Opticon series</a:t>
              </a:r>
            </a:p>
            <a:p>
              <a:pPr eaLnBrk="1" hangingPunct="1">
                <a:spcBef>
                  <a:spcPct val="50000"/>
                </a:spcBef>
                <a:buClr>
                  <a:schemeClr val="tx1"/>
                </a:buClr>
                <a:buFont typeface="Wingdings" panose="05000000000000000000" pitchFamily="2" charset="2"/>
                <a:buChar char="¥"/>
              </a:pPr>
              <a:r>
                <a:rPr lang="en-US" altLang="zh-CN" sz="1600">
                  <a:latin typeface="宋体" panose="02010600030101010101" pitchFamily="2" charset="-122"/>
                </a:rPr>
                <a:t>ABI-7series</a:t>
              </a:r>
            </a:p>
            <a:p>
              <a:pPr eaLnBrk="1" hangingPunct="1">
                <a:spcBef>
                  <a:spcPct val="50000"/>
                </a:spcBef>
                <a:buClr>
                  <a:schemeClr val="tx1"/>
                </a:buClr>
                <a:buFont typeface="Wingdings" panose="05000000000000000000" pitchFamily="2" charset="2"/>
                <a:buChar char="¥"/>
              </a:pPr>
              <a:r>
                <a:rPr lang="en-US" altLang="zh-CN" sz="1600">
                  <a:latin typeface="宋体" panose="02010600030101010101" pitchFamily="2" charset="-122"/>
                </a:rPr>
                <a:t>Bioer</a:t>
              </a:r>
              <a:r>
                <a:rPr lang="zh-CN" altLang="en-US" sz="1600">
                  <a:latin typeface="宋体" panose="02010600030101010101" pitchFamily="2" charset="-122"/>
                </a:rPr>
                <a:t>－</a:t>
              </a:r>
              <a:r>
                <a:rPr lang="en-US" altLang="zh-CN" sz="1600">
                  <a:latin typeface="宋体" panose="02010600030101010101" pitchFamily="2" charset="-122"/>
                </a:rPr>
                <a:t>Linegene series</a:t>
              </a:r>
            </a:p>
          </p:txBody>
        </p:sp>
        <p:sp>
          <p:nvSpPr>
            <p:cNvPr id="77847" name="Text Box 19"/>
            <p:cNvSpPr txBox="1">
              <a:spLocks noChangeArrowheads="1"/>
            </p:cNvSpPr>
            <p:nvPr/>
          </p:nvSpPr>
          <p:spPr bwMode="auto">
            <a:xfrm>
              <a:off x="476" y="1797"/>
              <a:ext cx="163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Clr>
                  <a:schemeClr val="tx1"/>
                </a:buClr>
                <a:buFont typeface="Wingdings" panose="05000000000000000000" pitchFamily="2" charset="2"/>
                <a:buChar char="¥"/>
              </a:pPr>
              <a:r>
                <a:rPr lang="zh-CN" altLang="en-US" sz="1600"/>
                <a:t>分装控制</a:t>
              </a:r>
            </a:p>
          </p:txBody>
        </p:sp>
        <p:sp>
          <p:nvSpPr>
            <p:cNvPr id="77848" name="Text Box 20"/>
            <p:cNvSpPr txBox="1">
              <a:spLocks noChangeArrowheads="1"/>
            </p:cNvSpPr>
            <p:nvPr/>
          </p:nvSpPr>
          <p:spPr bwMode="auto">
            <a:xfrm>
              <a:off x="476" y="1026"/>
              <a:ext cx="1633"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Clr>
                  <a:schemeClr val="tx1"/>
                </a:buClr>
                <a:buFont typeface="Wingdings" panose="05000000000000000000" pitchFamily="2" charset="2"/>
                <a:buChar char="¥"/>
              </a:pPr>
              <a:r>
                <a:rPr lang="zh-CN" altLang="en-US" sz="1600"/>
                <a:t>内参控制</a:t>
              </a:r>
            </a:p>
            <a:p>
              <a:pPr eaLnBrk="1" hangingPunct="1">
                <a:lnSpc>
                  <a:spcPct val="140000"/>
                </a:lnSpc>
                <a:spcBef>
                  <a:spcPct val="50000"/>
                </a:spcBef>
                <a:buClr>
                  <a:schemeClr val="tx1"/>
                </a:buClr>
                <a:buFont typeface="Wingdings" panose="05000000000000000000" pitchFamily="2" charset="2"/>
                <a:buChar char="¥"/>
              </a:pPr>
              <a:r>
                <a:rPr lang="zh-CN" altLang="en-US" sz="1600"/>
                <a:t>机器校正控制</a:t>
              </a:r>
            </a:p>
          </p:txBody>
        </p:sp>
        <p:sp>
          <p:nvSpPr>
            <p:cNvPr id="406553" name="Text Box 25"/>
            <p:cNvSpPr txBox="1">
              <a:spLocks noChangeArrowheads="1"/>
            </p:cNvSpPr>
            <p:nvPr/>
          </p:nvSpPr>
          <p:spPr bwMode="auto">
            <a:xfrm>
              <a:off x="1610" y="1165"/>
              <a:ext cx="3085" cy="327"/>
            </a:xfrm>
            <a:prstGeom prst="rect">
              <a:avLst/>
            </a:prstGeom>
            <a:noFill/>
            <a:ln w="9525" algn="ctr">
              <a:noFill/>
              <a:miter lim="800000"/>
              <a:headEnd/>
              <a:tailEnd/>
            </a:ln>
            <a:effectLst/>
          </p:spPr>
          <p:txBody>
            <a:bodyPr>
              <a:spAutoFit/>
            </a:bodyPr>
            <a:lstStyle/>
            <a:p>
              <a:pPr marL="342900" indent="-342900" algn="ctr" eaLnBrk="1" hangingPunct="1">
                <a:lnSpc>
                  <a:spcPct val="140000"/>
                </a:lnSpc>
                <a:spcBef>
                  <a:spcPct val="50000"/>
                </a:spcBef>
                <a:buClr>
                  <a:srgbClr val="0000CC"/>
                </a:buClr>
                <a:buSzPct val="75000"/>
                <a:buFont typeface="Wingdings" panose="05000000000000000000" pitchFamily="2" charset="2"/>
                <a:buNone/>
                <a:defRPr/>
              </a:pPr>
              <a:r>
                <a:rPr lang="zh-CN" altLang="en-US" b="1">
                  <a:effectLst>
                    <a:outerShdw blurRad="38100" dist="38100" dir="2700000" algn="tl">
                      <a:srgbClr val="C0C0C0"/>
                    </a:outerShdw>
                  </a:effectLst>
                  <a:ea typeface="黑体" pitchFamily="2" charset="-122"/>
                </a:rPr>
                <a:t>平滑曲线，重复性好，灵敏度高</a:t>
              </a:r>
            </a:p>
          </p:txBody>
        </p:sp>
        <p:sp>
          <p:nvSpPr>
            <p:cNvPr id="77850" name="AutoShape 26"/>
            <p:cNvSpPr>
              <a:spLocks noChangeArrowheads="1"/>
            </p:cNvSpPr>
            <p:nvPr/>
          </p:nvSpPr>
          <p:spPr bwMode="auto">
            <a:xfrm>
              <a:off x="1746" y="1071"/>
              <a:ext cx="2813" cy="544"/>
            </a:xfrm>
            <a:prstGeom prst="bevel">
              <a:avLst>
                <a:gd name="adj" fmla="val 12500"/>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grpSp>
      <p:sp>
        <p:nvSpPr>
          <p:cNvPr id="77840" name="Rectangle 27"/>
          <p:cNvSpPr>
            <a:spLocks noChangeArrowheads="1"/>
          </p:cNvSpPr>
          <p:nvPr/>
        </p:nvSpPr>
        <p:spPr bwMode="auto">
          <a:xfrm>
            <a:off x="384175" y="765175"/>
            <a:ext cx="6348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b="1">
                <a:solidFill>
                  <a:srgbClr val="800080"/>
                </a:solidFill>
                <a:latin typeface="Times New Roman" panose="02020603050405020304" pitchFamily="18" charset="0"/>
                <a:ea typeface="黑体" panose="02010609060101010101" pitchFamily="49" charset="-122"/>
              </a:rPr>
              <a:t>SYBR</a:t>
            </a:r>
            <a:r>
              <a:rPr kumimoji="1" lang="zh-CN" altLang="en-US" b="1">
                <a:solidFill>
                  <a:srgbClr val="800080"/>
                </a:solidFill>
                <a:latin typeface="Times New Roman" panose="02020603050405020304" pitchFamily="18" charset="0"/>
                <a:ea typeface="黑体" panose="02010609060101010101" pitchFamily="49" charset="-122"/>
              </a:rPr>
              <a:t>法实验流程及注意事项</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Object 2"/>
          <p:cNvGraphicFramePr>
            <a:graphicFrameLocks noChangeAspect="1"/>
          </p:cNvGraphicFramePr>
          <p:nvPr/>
        </p:nvGraphicFramePr>
        <p:xfrm>
          <a:off x="58738" y="476250"/>
          <a:ext cx="2209800" cy="1654175"/>
        </p:xfrm>
        <a:graphic>
          <a:graphicData uri="http://schemas.openxmlformats.org/presentationml/2006/ole">
            <mc:AlternateContent xmlns:mc="http://schemas.openxmlformats.org/markup-compatibility/2006">
              <mc:Choice xmlns:v="urn:schemas-microsoft-com:vml" Requires="v">
                <p:oleObj spid="_x0000_s79887" name="位图图像" r:id="rId3" imgW="1781424" imgH="1333333" progId="Paint.Picture">
                  <p:embed/>
                </p:oleObj>
              </mc:Choice>
              <mc:Fallback>
                <p:oleObj name="位图图像" r:id="rId3" imgW="1781424" imgH="1333333"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8" y="476250"/>
                        <a:ext cx="22098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875" name="Object 3"/>
          <p:cNvGraphicFramePr>
            <a:graphicFrameLocks noChangeAspect="1"/>
          </p:cNvGraphicFramePr>
          <p:nvPr/>
        </p:nvGraphicFramePr>
        <p:xfrm>
          <a:off x="4452938" y="549275"/>
          <a:ext cx="2135187" cy="1838325"/>
        </p:xfrm>
        <a:graphic>
          <a:graphicData uri="http://schemas.openxmlformats.org/presentationml/2006/ole">
            <mc:AlternateContent xmlns:mc="http://schemas.openxmlformats.org/markup-compatibility/2006">
              <mc:Choice xmlns:v="urn:schemas-microsoft-com:vml" Requires="v">
                <p:oleObj spid="_x0000_s79888" name="位图图像" r:id="rId5" imgW="1991003" imgH="1714739" progId="Paint.Picture">
                  <p:embed/>
                </p:oleObj>
              </mc:Choice>
              <mc:Fallback>
                <p:oleObj name="位图图像" r:id="rId5" imgW="1991003" imgH="1714739"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2938" y="549275"/>
                        <a:ext cx="2135187"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876" name="Object 4"/>
          <p:cNvGraphicFramePr>
            <a:graphicFrameLocks noChangeAspect="1"/>
          </p:cNvGraphicFramePr>
          <p:nvPr/>
        </p:nvGraphicFramePr>
        <p:xfrm>
          <a:off x="2327275" y="260350"/>
          <a:ext cx="2028825" cy="2286000"/>
        </p:xfrm>
        <a:graphic>
          <a:graphicData uri="http://schemas.openxmlformats.org/presentationml/2006/ole">
            <mc:AlternateContent xmlns:mc="http://schemas.openxmlformats.org/markup-compatibility/2006">
              <mc:Choice xmlns:v="urn:schemas-microsoft-com:vml" Requires="v">
                <p:oleObj spid="_x0000_s79889" name="位图图像" r:id="rId7" imgW="2029108" imgH="2285714" progId="Paint.Picture">
                  <p:embed/>
                </p:oleObj>
              </mc:Choice>
              <mc:Fallback>
                <p:oleObj name="位图图像" r:id="rId7" imgW="2029108" imgH="2285714" progId="Paint.Picture">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7275" y="260350"/>
                        <a:ext cx="20288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877" name="Object 5"/>
          <p:cNvGraphicFramePr>
            <a:graphicFrameLocks noChangeAspect="1"/>
          </p:cNvGraphicFramePr>
          <p:nvPr/>
        </p:nvGraphicFramePr>
        <p:xfrm>
          <a:off x="6907213" y="549275"/>
          <a:ext cx="2633662" cy="2028825"/>
        </p:xfrm>
        <a:graphic>
          <a:graphicData uri="http://schemas.openxmlformats.org/presentationml/2006/ole">
            <mc:AlternateContent xmlns:mc="http://schemas.openxmlformats.org/markup-compatibility/2006">
              <mc:Choice xmlns:v="urn:schemas-microsoft-com:vml" Requires="v">
                <p:oleObj spid="_x0000_s79890" name="位图图像" r:id="rId9" imgW="2448267" imgH="1886213" progId="Paint.Picture">
                  <p:embed/>
                </p:oleObj>
              </mc:Choice>
              <mc:Fallback>
                <p:oleObj name="位图图像" r:id="rId9" imgW="2448267" imgH="1886213" progId="Paint.Picture">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7213" y="549275"/>
                        <a:ext cx="2633662"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878" name="Object 6"/>
          <p:cNvGraphicFramePr>
            <a:graphicFrameLocks noChangeAspect="1"/>
          </p:cNvGraphicFramePr>
          <p:nvPr/>
        </p:nvGraphicFramePr>
        <p:xfrm>
          <a:off x="0" y="3644900"/>
          <a:ext cx="2895600" cy="1949450"/>
        </p:xfrm>
        <a:graphic>
          <a:graphicData uri="http://schemas.openxmlformats.org/presentationml/2006/ole">
            <mc:AlternateContent xmlns:mc="http://schemas.openxmlformats.org/markup-compatibility/2006">
              <mc:Choice xmlns:v="urn:schemas-microsoft-com:vml" Requires="v">
                <p:oleObj spid="_x0000_s79891" name="位图图像" r:id="rId11" imgW="2971429" imgH="2000000" progId="Paint.Picture">
                  <p:embed/>
                </p:oleObj>
              </mc:Choice>
              <mc:Fallback>
                <p:oleObj name="位图图像" r:id="rId11" imgW="2971429" imgH="2000000" progId="Paint.Picture">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644900"/>
                        <a:ext cx="28956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879" name="Object 7"/>
          <p:cNvGraphicFramePr>
            <a:graphicFrameLocks noChangeAspect="1"/>
          </p:cNvGraphicFramePr>
          <p:nvPr/>
        </p:nvGraphicFramePr>
        <p:xfrm>
          <a:off x="3176588" y="3829050"/>
          <a:ext cx="3124200" cy="1905000"/>
        </p:xfrm>
        <a:graphic>
          <a:graphicData uri="http://schemas.openxmlformats.org/presentationml/2006/ole">
            <mc:AlternateContent xmlns:mc="http://schemas.openxmlformats.org/markup-compatibility/2006">
              <mc:Choice xmlns:v="urn:schemas-microsoft-com:vml" Requires="v">
                <p:oleObj spid="_x0000_s79892" name="位图图像" r:id="rId13" imgW="3381847" imgH="1619476" progId="Paint.Picture">
                  <p:embed/>
                </p:oleObj>
              </mc:Choice>
              <mc:Fallback>
                <p:oleObj name="位图图像" r:id="rId13" imgW="3381847" imgH="1619476" progId="Paint.Picture">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6588" y="3829050"/>
                        <a:ext cx="3124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988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18325" y="3527425"/>
            <a:ext cx="19748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7305" name="Rectangle 9"/>
          <p:cNvSpPr>
            <a:spLocks noChangeArrowheads="1"/>
          </p:cNvSpPr>
          <p:nvPr/>
        </p:nvSpPr>
        <p:spPr bwMode="auto">
          <a:xfrm>
            <a:off x="7092950" y="5661025"/>
            <a:ext cx="1981200" cy="366713"/>
          </a:xfrm>
          <a:prstGeom prst="rect">
            <a:avLst/>
          </a:prstGeom>
          <a:noFill/>
          <a:ln w="12700">
            <a:noFill/>
            <a:miter lim="800000"/>
            <a:headEnd type="none" w="sm" len="sm"/>
            <a:tailEnd type="none" w="sm" len="sm"/>
          </a:ln>
          <a:effectLst/>
        </p:spPr>
        <p:txBody>
          <a:bodyPr>
            <a:spAutoFit/>
          </a:bodyPr>
          <a:lstStyle/>
          <a:p>
            <a:pPr algn="just" eaLnBrk="1" hangingPunct="1">
              <a:defRPr/>
            </a:pPr>
            <a:r>
              <a:rPr kumimoji="1" lang="en-US" altLang="zh-CN" sz="1800" b="1">
                <a:effectLst>
                  <a:outerShdw blurRad="38100" dist="38100" dir="2700000" algn="tl">
                    <a:srgbClr val="C0C0C0"/>
                  </a:outerShdw>
                </a:effectLst>
                <a:latin typeface="Times New Roman"/>
                <a:ea typeface="楷体_GB2312" pitchFamily="49" charset="-122"/>
              </a:rPr>
              <a:t> </a:t>
            </a:r>
            <a:r>
              <a:rPr kumimoji="1" lang="en-US" altLang="zh-CN" sz="1800" b="1">
                <a:effectLst>
                  <a:outerShdw blurRad="38100" dist="38100" dir="2700000" algn="tl">
                    <a:srgbClr val="C0C0C0"/>
                  </a:outerShdw>
                </a:effectLst>
                <a:latin typeface="楷体_GB2312" pitchFamily="49" charset="-122"/>
                <a:ea typeface="楷体_GB2312" pitchFamily="49" charset="-122"/>
              </a:rPr>
              <a:t>Rotor-gene6000 </a:t>
            </a:r>
          </a:p>
        </p:txBody>
      </p:sp>
      <p:sp>
        <p:nvSpPr>
          <p:cNvPr id="567306" name="Rectangle 10"/>
          <p:cNvSpPr>
            <a:spLocks noChangeArrowheads="1"/>
          </p:cNvSpPr>
          <p:nvPr/>
        </p:nvSpPr>
        <p:spPr bwMode="auto">
          <a:xfrm>
            <a:off x="7453313" y="2565400"/>
            <a:ext cx="1600200" cy="366713"/>
          </a:xfrm>
          <a:prstGeom prst="rect">
            <a:avLst/>
          </a:prstGeom>
          <a:noFill/>
          <a:ln w="12700">
            <a:noFill/>
            <a:miter lim="800000"/>
            <a:headEnd type="none" w="sm" len="sm"/>
            <a:tailEnd type="none" w="sm" len="sm"/>
          </a:ln>
          <a:effectLst/>
        </p:spPr>
        <p:txBody>
          <a:bodyPr>
            <a:spAutoFit/>
          </a:bodyPr>
          <a:lstStyle/>
          <a:p>
            <a:pPr eaLnBrk="1" hangingPunct="1">
              <a:defRPr/>
            </a:pPr>
            <a:r>
              <a:rPr kumimoji="1" lang="en-US" altLang="zh-CN" sz="1800" b="1">
                <a:solidFill>
                  <a:srgbClr val="330066"/>
                </a:solidFill>
                <a:effectLst>
                  <a:outerShdw blurRad="38100" dist="38100" dir="2700000" algn="tl">
                    <a:srgbClr val="C0C0C0"/>
                  </a:outerShdw>
                </a:effectLst>
                <a:latin typeface="楷体_GB2312" pitchFamily="49" charset="-122"/>
                <a:ea typeface="楷体_GB2312" pitchFamily="49" charset="-122"/>
              </a:rPr>
              <a:t>MiniOpticon </a:t>
            </a:r>
          </a:p>
        </p:txBody>
      </p:sp>
      <p:sp>
        <p:nvSpPr>
          <p:cNvPr id="567307" name="Rectangle 11"/>
          <p:cNvSpPr>
            <a:spLocks noChangeArrowheads="1"/>
          </p:cNvSpPr>
          <p:nvPr/>
        </p:nvSpPr>
        <p:spPr bwMode="auto">
          <a:xfrm>
            <a:off x="684213" y="5661025"/>
            <a:ext cx="1447800" cy="366713"/>
          </a:xfrm>
          <a:prstGeom prst="rect">
            <a:avLst/>
          </a:prstGeom>
          <a:noFill/>
          <a:ln w="12700">
            <a:noFill/>
            <a:miter lim="800000"/>
            <a:headEnd type="none" w="sm" len="sm"/>
            <a:tailEnd type="none" w="sm" len="sm"/>
          </a:ln>
          <a:effectLst/>
        </p:spPr>
        <p:txBody>
          <a:bodyPr>
            <a:spAutoFit/>
          </a:bodyPr>
          <a:lstStyle/>
          <a:p>
            <a:pPr eaLnBrk="1" hangingPunct="1">
              <a:defRPr/>
            </a:pPr>
            <a:r>
              <a:rPr kumimoji="1" lang="en-US" altLang="zh-CN" sz="1800" b="1">
                <a:effectLst>
                  <a:outerShdw blurRad="38100" dist="38100" dir="2700000" algn="tl">
                    <a:srgbClr val="C0C0C0"/>
                  </a:outerShdw>
                </a:effectLst>
                <a:latin typeface="楷体_GB2312" pitchFamily="49" charset="-122"/>
                <a:ea typeface="楷体_GB2312" pitchFamily="49" charset="-122"/>
              </a:rPr>
              <a:t>Mx3005P</a:t>
            </a:r>
            <a:r>
              <a:rPr kumimoji="1" lang="en-US" altLang="zh-CN" sz="1800" b="1" baseline="30000">
                <a:effectLst>
                  <a:outerShdw blurRad="38100" dist="38100" dir="2700000" algn="tl">
                    <a:srgbClr val="C0C0C0"/>
                  </a:outerShdw>
                </a:effectLst>
                <a:latin typeface="楷体_GB2312" pitchFamily="49" charset="-122"/>
                <a:ea typeface="楷体_GB2312" pitchFamily="49" charset="-122"/>
              </a:rPr>
              <a:t>TM</a:t>
            </a:r>
            <a:r>
              <a:rPr kumimoji="1" lang="en-US" altLang="zh-CN" sz="1800" b="1">
                <a:effectLst>
                  <a:outerShdw blurRad="38100" dist="38100" dir="2700000" algn="tl">
                    <a:srgbClr val="C0C0C0"/>
                  </a:outerShdw>
                </a:effectLst>
                <a:latin typeface="楷体_GB2312" pitchFamily="49" charset="-122"/>
                <a:ea typeface="楷体_GB2312" pitchFamily="49" charset="-122"/>
              </a:rPr>
              <a:t> </a:t>
            </a:r>
          </a:p>
        </p:txBody>
      </p:sp>
      <p:sp>
        <p:nvSpPr>
          <p:cNvPr id="567308" name="Rectangle 12"/>
          <p:cNvSpPr>
            <a:spLocks noChangeArrowheads="1"/>
          </p:cNvSpPr>
          <p:nvPr/>
        </p:nvSpPr>
        <p:spPr bwMode="auto">
          <a:xfrm>
            <a:off x="3636963" y="5661025"/>
            <a:ext cx="2286000" cy="366713"/>
          </a:xfrm>
          <a:prstGeom prst="rect">
            <a:avLst/>
          </a:prstGeom>
          <a:noFill/>
          <a:ln w="12700">
            <a:noFill/>
            <a:miter lim="800000"/>
            <a:headEnd type="none" w="sm" len="sm"/>
            <a:tailEnd type="none" w="sm" len="sm"/>
          </a:ln>
          <a:effectLst/>
        </p:spPr>
        <p:txBody>
          <a:bodyPr>
            <a:spAutoFit/>
          </a:bodyPr>
          <a:lstStyle/>
          <a:p>
            <a:pPr eaLnBrk="1" hangingPunct="1">
              <a:defRPr/>
            </a:pPr>
            <a:r>
              <a:rPr kumimoji="1" lang="en-US" altLang="zh-CN" sz="1800" b="1">
                <a:solidFill>
                  <a:srgbClr val="330066"/>
                </a:solidFill>
                <a:effectLst>
                  <a:outerShdw blurRad="38100" dist="38100" dir="2700000" algn="tl">
                    <a:srgbClr val="C0C0C0"/>
                  </a:outerShdw>
                </a:effectLst>
                <a:latin typeface="楷体_GB2312" pitchFamily="49" charset="-122"/>
                <a:ea typeface="楷体_GB2312" pitchFamily="49" charset="-122"/>
              </a:rPr>
              <a:t>LINE-GENE FQD-66A</a:t>
            </a:r>
            <a:r>
              <a:rPr kumimoji="1" lang="en-US" altLang="zh-CN" sz="1800" b="1">
                <a:solidFill>
                  <a:srgbClr val="330066"/>
                </a:solidFill>
                <a:effectLst>
                  <a:outerShdw blurRad="38100" dist="38100" dir="2700000" algn="tl">
                    <a:srgbClr val="C0C0C0"/>
                  </a:outerShdw>
                </a:effectLst>
                <a:latin typeface="Times New Roman"/>
                <a:ea typeface="楷体_GB2312" pitchFamily="49" charset="-122"/>
              </a:rPr>
              <a:t> </a:t>
            </a:r>
            <a:r>
              <a:rPr kumimoji="1" lang="en-US" altLang="zh-CN" sz="1800" b="1">
                <a:solidFill>
                  <a:srgbClr val="330066"/>
                </a:solidFill>
                <a:effectLst>
                  <a:outerShdw blurRad="38100" dist="38100" dir="2700000" algn="tl">
                    <a:srgbClr val="C0C0C0"/>
                  </a:outerShdw>
                </a:effectLst>
                <a:latin typeface="楷体_GB2312" pitchFamily="49" charset="-122"/>
                <a:ea typeface="楷体_GB2312" pitchFamily="49" charset="-122"/>
              </a:rPr>
              <a:t> </a:t>
            </a:r>
          </a:p>
        </p:txBody>
      </p:sp>
      <p:sp>
        <p:nvSpPr>
          <p:cNvPr id="567309" name="Rectangle 13"/>
          <p:cNvSpPr>
            <a:spLocks noChangeArrowheads="1"/>
          </p:cNvSpPr>
          <p:nvPr/>
        </p:nvSpPr>
        <p:spPr bwMode="auto">
          <a:xfrm>
            <a:off x="395288" y="2060575"/>
            <a:ext cx="1655762" cy="336550"/>
          </a:xfrm>
          <a:prstGeom prst="rect">
            <a:avLst/>
          </a:prstGeom>
          <a:noFill/>
          <a:ln w="12700">
            <a:noFill/>
            <a:miter lim="800000"/>
            <a:headEnd type="none" w="sm" len="sm"/>
            <a:tailEnd type="none" w="sm" len="sm"/>
          </a:ln>
          <a:effectLst/>
        </p:spPr>
        <p:txBody>
          <a:bodyPr>
            <a:spAutoFit/>
          </a:bodyPr>
          <a:lstStyle/>
          <a:p>
            <a:pPr algn="just" eaLnBrk="1" hangingPunct="1">
              <a:tabLst>
                <a:tab pos="3695700" algn="l"/>
              </a:tabLst>
              <a:defRPr/>
            </a:pPr>
            <a:r>
              <a:rPr kumimoji="1" lang="en-US" altLang="zh-CN" sz="1600" b="1">
                <a:effectLst>
                  <a:outerShdw blurRad="38100" dist="38100" dir="2700000" algn="tl">
                    <a:srgbClr val="C0C0C0"/>
                  </a:outerShdw>
                </a:effectLst>
                <a:latin typeface="楷体_GB2312" pitchFamily="49" charset="-122"/>
                <a:ea typeface="楷体_GB2312" pitchFamily="49" charset="-122"/>
              </a:rPr>
              <a:t>ABI PRISM 7500</a:t>
            </a:r>
          </a:p>
        </p:txBody>
      </p:sp>
      <p:sp>
        <p:nvSpPr>
          <p:cNvPr id="567310" name="Rectangle 14"/>
          <p:cNvSpPr>
            <a:spLocks noChangeArrowheads="1"/>
          </p:cNvSpPr>
          <p:nvPr/>
        </p:nvSpPr>
        <p:spPr bwMode="auto">
          <a:xfrm>
            <a:off x="1692275" y="2636838"/>
            <a:ext cx="3311525" cy="304800"/>
          </a:xfrm>
          <a:prstGeom prst="rect">
            <a:avLst/>
          </a:prstGeom>
          <a:noFill/>
          <a:ln w="12700">
            <a:noFill/>
            <a:miter lim="800000"/>
            <a:headEnd type="none" w="sm" len="sm"/>
            <a:tailEnd type="none" w="sm" len="sm"/>
          </a:ln>
          <a:effectLst/>
        </p:spPr>
        <p:txBody>
          <a:bodyPr>
            <a:spAutoFit/>
          </a:bodyPr>
          <a:lstStyle/>
          <a:p>
            <a:pPr eaLnBrk="1" hangingPunct="1">
              <a:defRPr/>
            </a:pPr>
            <a:r>
              <a:rPr kumimoji="1" lang="en-US" altLang="zh-CN" sz="1400" b="1">
                <a:solidFill>
                  <a:srgbClr val="330066"/>
                </a:solidFill>
                <a:effectLst>
                  <a:outerShdw blurRad="38100" dist="38100" dir="2700000" algn="tl">
                    <a:srgbClr val="C0C0C0"/>
                  </a:outerShdw>
                </a:effectLst>
                <a:latin typeface="楷体_GB2312" pitchFamily="49" charset="-122"/>
                <a:ea typeface="楷体_GB2312" pitchFamily="49" charset="-122"/>
              </a:rPr>
              <a:t> iQ5 Real-Time PCR Detection System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4"/>
          <p:cNvSpPr>
            <a:spLocks noChangeArrowheads="1"/>
          </p:cNvSpPr>
          <p:nvPr/>
        </p:nvSpPr>
        <p:spPr bwMode="auto">
          <a:xfrm>
            <a:off x="3995738" y="5373688"/>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数据分析</a:t>
            </a:r>
          </a:p>
        </p:txBody>
      </p:sp>
      <p:sp>
        <p:nvSpPr>
          <p:cNvPr id="80899" name="AutoShape 5"/>
          <p:cNvSpPr>
            <a:spLocks noChangeArrowheads="1"/>
          </p:cNvSpPr>
          <p:nvPr/>
        </p:nvSpPr>
        <p:spPr bwMode="auto">
          <a:xfrm>
            <a:off x="7380288" y="5373688"/>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仪器介绍</a:t>
            </a:r>
          </a:p>
        </p:txBody>
      </p:sp>
      <p:sp>
        <p:nvSpPr>
          <p:cNvPr id="80900" name="AutoShape 6"/>
          <p:cNvSpPr>
            <a:spLocks noChangeArrowheads="1"/>
          </p:cNvSpPr>
          <p:nvPr/>
        </p:nvSpPr>
        <p:spPr bwMode="auto">
          <a:xfrm>
            <a:off x="611188" y="5373688"/>
            <a:ext cx="1873250" cy="5762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t>分析方法</a:t>
            </a:r>
          </a:p>
        </p:txBody>
      </p:sp>
      <p:sp>
        <p:nvSpPr>
          <p:cNvPr id="80901" name="Line 7"/>
          <p:cNvSpPr>
            <a:spLocks noChangeShapeType="1"/>
          </p:cNvSpPr>
          <p:nvPr/>
        </p:nvSpPr>
        <p:spPr bwMode="auto">
          <a:xfrm flipH="1">
            <a:off x="2555875" y="5661025"/>
            <a:ext cx="1223963"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0902" name="Line 8"/>
          <p:cNvSpPr>
            <a:spLocks noChangeShapeType="1"/>
          </p:cNvSpPr>
          <p:nvPr/>
        </p:nvSpPr>
        <p:spPr bwMode="auto">
          <a:xfrm>
            <a:off x="6083300" y="5661025"/>
            <a:ext cx="1225550" cy="1588"/>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0903" name="AutoShape 9"/>
          <p:cNvSpPr>
            <a:spLocks noChangeArrowheads="1"/>
          </p:cNvSpPr>
          <p:nvPr/>
        </p:nvSpPr>
        <p:spPr bwMode="auto">
          <a:xfrm>
            <a:off x="3995738" y="4437063"/>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C0C0C0"/>
                </a:solidFill>
              </a:rPr>
              <a:t>上机</a:t>
            </a:r>
          </a:p>
        </p:txBody>
      </p:sp>
      <p:sp>
        <p:nvSpPr>
          <p:cNvPr id="80904" name="AutoShape 10"/>
          <p:cNvSpPr>
            <a:spLocks noChangeArrowheads="1"/>
          </p:cNvSpPr>
          <p:nvPr/>
        </p:nvSpPr>
        <p:spPr bwMode="auto">
          <a:xfrm>
            <a:off x="3995738" y="2636838"/>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en-US" altLang="zh-CN" sz="2000" b="1">
                <a:solidFill>
                  <a:srgbClr val="C0C0C0"/>
                </a:solidFill>
              </a:rPr>
              <a:t>RT</a:t>
            </a:r>
          </a:p>
        </p:txBody>
      </p:sp>
      <p:sp>
        <p:nvSpPr>
          <p:cNvPr id="80905" name="AutoShape 11"/>
          <p:cNvSpPr>
            <a:spLocks noChangeArrowheads="1"/>
          </p:cNvSpPr>
          <p:nvPr/>
        </p:nvSpPr>
        <p:spPr bwMode="auto">
          <a:xfrm>
            <a:off x="3995738" y="1700213"/>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C0C0C0"/>
                </a:solidFill>
              </a:rPr>
              <a:t>样品制备</a:t>
            </a:r>
          </a:p>
        </p:txBody>
      </p:sp>
      <p:sp>
        <p:nvSpPr>
          <p:cNvPr id="80906" name="AutoShape 12"/>
          <p:cNvSpPr>
            <a:spLocks noChangeArrowheads="1"/>
          </p:cNvSpPr>
          <p:nvPr/>
        </p:nvSpPr>
        <p:spPr bwMode="auto">
          <a:xfrm>
            <a:off x="3995738" y="3573463"/>
            <a:ext cx="1873250" cy="576262"/>
          </a:xfrm>
          <a:prstGeom prst="roundRect">
            <a:avLst>
              <a:gd name="adj" fmla="val 16667"/>
            </a:avLst>
          </a:prstGeom>
          <a:noFill/>
          <a:ln w="25400" algn="ctr">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pPr>
            <a:r>
              <a:rPr lang="zh-CN" altLang="en-US" sz="2000" b="1">
                <a:solidFill>
                  <a:srgbClr val="C0C0C0"/>
                </a:solidFill>
              </a:rPr>
              <a:t>模板准备</a:t>
            </a:r>
          </a:p>
        </p:txBody>
      </p:sp>
      <p:sp>
        <p:nvSpPr>
          <p:cNvPr id="80907" name="Oval 17"/>
          <p:cNvSpPr>
            <a:spLocks noChangeArrowheads="1"/>
          </p:cNvSpPr>
          <p:nvPr/>
        </p:nvSpPr>
        <p:spPr bwMode="auto">
          <a:xfrm rot="-1851355">
            <a:off x="34925" y="2852738"/>
            <a:ext cx="3960813" cy="2232025"/>
          </a:xfrm>
          <a:prstGeom prst="ellipse">
            <a:avLst/>
          </a:prstGeom>
          <a:solidFill>
            <a:srgbClr val="CCFFFF"/>
          </a:solidFill>
          <a:ln w="19050" algn="ctr">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80908" name="Oval 16"/>
          <p:cNvSpPr>
            <a:spLocks noChangeArrowheads="1"/>
          </p:cNvSpPr>
          <p:nvPr/>
        </p:nvSpPr>
        <p:spPr bwMode="auto">
          <a:xfrm>
            <a:off x="6227763" y="2349500"/>
            <a:ext cx="3384550" cy="3024188"/>
          </a:xfrm>
          <a:prstGeom prst="ellipse">
            <a:avLst/>
          </a:prstGeom>
          <a:solidFill>
            <a:srgbClr val="FFFF99"/>
          </a:solidFill>
          <a:ln w="19050" algn="ctr">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80909" name="Text Box 13"/>
          <p:cNvSpPr txBox="1">
            <a:spLocks noChangeArrowheads="1"/>
          </p:cNvSpPr>
          <p:nvPr/>
        </p:nvSpPr>
        <p:spPr bwMode="auto">
          <a:xfrm>
            <a:off x="684213" y="3536950"/>
            <a:ext cx="316865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Clr>
                <a:schemeClr val="tx1"/>
              </a:buClr>
              <a:buFont typeface="Wingdings" panose="05000000000000000000" pitchFamily="2" charset="2"/>
              <a:buChar char="¤"/>
            </a:pPr>
            <a:r>
              <a:rPr lang="zh-CN" altLang="en-US" sz="1600"/>
              <a:t>相对定量：</a:t>
            </a:r>
            <a:r>
              <a:rPr lang="en-US" altLang="zh-CN" sz="1600"/>
              <a:t>2</a:t>
            </a:r>
            <a:r>
              <a:rPr lang="zh-CN" altLang="en-US" sz="1600" baseline="50000"/>
              <a:t>－</a:t>
            </a:r>
            <a:r>
              <a:rPr lang="zh-CN" altLang="en-US" sz="1600" baseline="50000">
                <a:latin typeface="宋体" panose="02010600030101010101" pitchFamily="2" charset="-122"/>
              </a:rPr>
              <a:t>△△</a:t>
            </a:r>
            <a:r>
              <a:rPr lang="en-US" altLang="zh-CN" sz="1600" baseline="50000">
                <a:latin typeface="宋体" panose="02010600030101010101" pitchFamily="2" charset="-122"/>
              </a:rPr>
              <a:t>Ct</a:t>
            </a:r>
            <a:r>
              <a:rPr lang="zh-CN" altLang="en-US" sz="1600"/>
              <a:t>法</a:t>
            </a:r>
            <a:endParaRPr lang="zh-CN" altLang="en-US" sz="1600" baseline="50000">
              <a:latin typeface="宋体" panose="02010600030101010101" pitchFamily="2" charset="-122"/>
            </a:endParaRPr>
          </a:p>
          <a:p>
            <a:pPr eaLnBrk="1" hangingPunct="1">
              <a:lnSpc>
                <a:spcPct val="140000"/>
              </a:lnSpc>
              <a:spcBef>
                <a:spcPct val="50000"/>
              </a:spcBef>
              <a:buClr>
                <a:schemeClr val="tx1"/>
              </a:buClr>
              <a:buFont typeface="Wingdings" panose="05000000000000000000" pitchFamily="2" charset="2"/>
              <a:buChar char="¤"/>
            </a:pPr>
            <a:r>
              <a:rPr lang="zh-CN" altLang="en-US" sz="1600"/>
              <a:t>绝对定量：标准曲线法</a:t>
            </a:r>
          </a:p>
        </p:txBody>
      </p:sp>
      <p:sp>
        <p:nvSpPr>
          <p:cNvPr id="407567" name="Text Box 15"/>
          <p:cNvSpPr txBox="1">
            <a:spLocks noChangeArrowheads="1"/>
          </p:cNvSpPr>
          <p:nvPr/>
        </p:nvSpPr>
        <p:spPr bwMode="auto">
          <a:xfrm>
            <a:off x="3563938" y="1844675"/>
            <a:ext cx="3168650" cy="603250"/>
          </a:xfrm>
          <a:prstGeom prst="rect">
            <a:avLst/>
          </a:prstGeom>
          <a:noFill/>
          <a:ln w="9525" algn="ctr">
            <a:noFill/>
            <a:miter lim="800000"/>
            <a:headEnd/>
            <a:tailEnd/>
          </a:ln>
          <a:effectLst/>
        </p:spPr>
        <p:txBody>
          <a:bodyPr>
            <a:spAutoFit/>
          </a:bodyPr>
          <a:lstStyle/>
          <a:p>
            <a:pPr marL="342900" indent="-342900" algn="ctr" eaLnBrk="1" hangingPunct="1">
              <a:lnSpc>
                <a:spcPct val="140000"/>
              </a:lnSpc>
              <a:spcBef>
                <a:spcPct val="50000"/>
              </a:spcBef>
              <a:buClr>
                <a:srgbClr val="0000CC"/>
              </a:buClr>
              <a:buSzPct val="75000"/>
              <a:buFont typeface="Wingdings" panose="05000000000000000000" pitchFamily="2" charset="2"/>
              <a:buNone/>
              <a:defRPr/>
            </a:pPr>
            <a:r>
              <a:rPr lang="zh-CN" altLang="en-US" sz="2400" b="1">
                <a:effectLst>
                  <a:outerShdw blurRad="38100" dist="38100" dir="2700000" algn="tl">
                    <a:srgbClr val="C0C0C0"/>
                  </a:outerShdw>
                </a:effectLst>
                <a:ea typeface="黑体" pitchFamily="2" charset="-122"/>
              </a:rPr>
              <a:t>可靠，准确的数据</a:t>
            </a:r>
          </a:p>
        </p:txBody>
      </p:sp>
      <p:sp>
        <p:nvSpPr>
          <p:cNvPr id="80911" name="AutoShape 18"/>
          <p:cNvSpPr>
            <a:spLocks noChangeArrowheads="1"/>
          </p:cNvSpPr>
          <p:nvPr/>
        </p:nvSpPr>
        <p:spPr bwMode="auto">
          <a:xfrm>
            <a:off x="3203575" y="1725613"/>
            <a:ext cx="3816350" cy="863600"/>
          </a:xfrm>
          <a:prstGeom prst="bevel">
            <a:avLst>
              <a:gd name="adj" fmla="val 12500"/>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80912" name="Rectangle 19"/>
          <p:cNvSpPr>
            <a:spLocks noChangeArrowheads="1"/>
          </p:cNvSpPr>
          <p:nvPr/>
        </p:nvSpPr>
        <p:spPr bwMode="auto">
          <a:xfrm>
            <a:off x="384175" y="765175"/>
            <a:ext cx="6348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b="1">
                <a:solidFill>
                  <a:srgbClr val="800080"/>
                </a:solidFill>
                <a:latin typeface="Times New Roman" panose="02020603050405020304" pitchFamily="18" charset="0"/>
                <a:ea typeface="黑体" panose="02010609060101010101" pitchFamily="49" charset="-122"/>
              </a:rPr>
              <a:t>SYBR</a:t>
            </a:r>
            <a:r>
              <a:rPr kumimoji="1" lang="zh-CN" altLang="en-US" b="1">
                <a:solidFill>
                  <a:srgbClr val="800080"/>
                </a:solidFill>
                <a:latin typeface="Times New Roman" panose="02020603050405020304" pitchFamily="18" charset="0"/>
                <a:ea typeface="黑体" panose="02010609060101010101" pitchFamily="49" charset="-122"/>
              </a:rPr>
              <a:t>法实验流程及注意事项</a:t>
            </a:r>
          </a:p>
        </p:txBody>
      </p:sp>
      <p:pic>
        <p:nvPicPr>
          <p:cNvPr id="80913"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150" y="2924175"/>
            <a:ext cx="2519363"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
          <p:cNvGrpSpPr>
            <a:grpSpLocks/>
          </p:cNvGrpSpPr>
          <p:nvPr/>
        </p:nvGrpSpPr>
        <p:grpSpPr bwMode="auto">
          <a:xfrm>
            <a:off x="4427538" y="2492375"/>
            <a:ext cx="4895850" cy="3022600"/>
            <a:chOff x="2245" y="981"/>
            <a:chExt cx="3583" cy="2057"/>
          </a:xfrm>
        </p:grpSpPr>
        <p:pic>
          <p:nvPicPr>
            <p:cNvPr id="143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5" y="981"/>
              <a:ext cx="3583" cy="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60" name="Line 5"/>
            <p:cNvSpPr>
              <a:spLocks noChangeShapeType="1"/>
            </p:cNvSpPr>
            <p:nvPr/>
          </p:nvSpPr>
          <p:spPr bwMode="auto">
            <a:xfrm>
              <a:off x="2381" y="2523"/>
              <a:ext cx="3402"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339" name="Text Box 6"/>
          <p:cNvSpPr txBox="1">
            <a:spLocks noChangeArrowheads="1"/>
          </p:cNvSpPr>
          <p:nvPr/>
        </p:nvSpPr>
        <p:spPr bwMode="auto">
          <a:xfrm>
            <a:off x="7308850" y="5516563"/>
            <a:ext cx="17287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en-US" altLang="zh-CN" sz="1200" b="1"/>
              <a:t>Cycle</a:t>
            </a:r>
            <a:r>
              <a:rPr lang="zh-CN" altLang="en-US" sz="1200" b="1"/>
              <a:t>（循环数）</a:t>
            </a:r>
          </a:p>
        </p:txBody>
      </p:sp>
      <p:sp>
        <p:nvSpPr>
          <p:cNvPr id="14340" name="Text Box 7"/>
          <p:cNvSpPr txBox="1">
            <a:spLocks noChangeArrowheads="1"/>
          </p:cNvSpPr>
          <p:nvPr/>
        </p:nvSpPr>
        <p:spPr bwMode="auto">
          <a:xfrm rot="-5400000">
            <a:off x="3522662" y="2965451"/>
            <a:ext cx="12938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en-US" altLang="zh-CN" sz="1200" b="1"/>
              <a:t>Rn</a:t>
            </a:r>
            <a:r>
              <a:rPr lang="zh-CN" altLang="en-US" sz="1200" b="1"/>
              <a:t>（荧光强度）</a:t>
            </a:r>
          </a:p>
        </p:txBody>
      </p:sp>
      <p:sp>
        <p:nvSpPr>
          <p:cNvPr id="14341" name="AutoShape 8"/>
          <p:cNvSpPr>
            <a:spLocks/>
          </p:cNvSpPr>
          <p:nvPr/>
        </p:nvSpPr>
        <p:spPr bwMode="auto">
          <a:xfrm rot="-5400000">
            <a:off x="5472907" y="4256881"/>
            <a:ext cx="144462" cy="1800225"/>
          </a:xfrm>
          <a:prstGeom prst="leftBrace">
            <a:avLst>
              <a:gd name="adj1" fmla="val 1038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14342" name="Text Box 9"/>
          <p:cNvSpPr txBox="1">
            <a:spLocks noChangeArrowheads="1"/>
          </p:cNvSpPr>
          <p:nvPr/>
        </p:nvSpPr>
        <p:spPr bwMode="auto">
          <a:xfrm>
            <a:off x="5146675" y="5097463"/>
            <a:ext cx="8651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en-US" altLang="zh-CN" sz="1200" b="1"/>
              <a:t>Baseline</a:t>
            </a:r>
          </a:p>
        </p:txBody>
      </p:sp>
      <p:sp>
        <p:nvSpPr>
          <p:cNvPr id="14343" name="AutoShape 10"/>
          <p:cNvSpPr>
            <a:spLocks/>
          </p:cNvSpPr>
          <p:nvPr/>
        </p:nvSpPr>
        <p:spPr bwMode="auto">
          <a:xfrm>
            <a:off x="6445250" y="2852738"/>
            <a:ext cx="215900" cy="1871662"/>
          </a:xfrm>
          <a:prstGeom prst="leftBrace">
            <a:avLst>
              <a:gd name="adj1" fmla="val 7224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14344" name="Text Box 11"/>
          <p:cNvSpPr txBox="1">
            <a:spLocks noChangeArrowheads="1"/>
          </p:cNvSpPr>
          <p:nvPr/>
        </p:nvSpPr>
        <p:spPr bwMode="auto">
          <a:xfrm>
            <a:off x="5003800" y="3586163"/>
            <a:ext cx="14414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en-US" altLang="zh-CN" sz="1200" b="1"/>
              <a:t>Log</a:t>
            </a:r>
            <a:r>
              <a:rPr lang="zh-CN" altLang="en-US" sz="1200" b="1"/>
              <a:t>－</a:t>
            </a:r>
            <a:r>
              <a:rPr lang="en-US" altLang="zh-CN" sz="1200" b="1"/>
              <a:t>liner phase</a:t>
            </a:r>
          </a:p>
        </p:txBody>
      </p:sp>
      <p:sp>
        <p:nvSpPr>
          <p:cNvPr id="14345" name="AutoShape 12"/>
          <p:cNvSpPr>
            <a:spLocks/>
          </p:cNvSpPr>
          <p:nvPr/>
        </p:nvSpPr>
        <p:spPr bwMode="auto">
          <a:xfrm rot="5400000" flipV="1">
            <a:off x="8279607" y="1807368"/>
            <a:ext cx="146050" cy="1655763"/>
          </a:xfrm>
          <a:prstGeom prst="leftBrace">
            <a:avLst>
              <a:gd name="adj1" fmla="val 9447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14346" name="Text Box 13"/>
          <p:cNvSpPr txBox="1">
            <a:spLocks noChangeArrowheads="1"/>
          </p:cNvSpPr>
          <p:nvPr/>
        </p:nvSpPr>
        <p:spPr bwMode="auto">
          <a:xfrm>
            <a:off x="7599363" y="2217738"/>
            <a:ext cx="150971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en-US" altLang="zh-CN" sz="1200" b="1"/>
              <a:t>Log</a:t>
            </a:r>
            <a:r>
              <a:rPr lang="zh-CN" altLang="en-US" sz="1200" b="1"/>
              <a:t>－</a:t>
            </a:r>
            <a:r>
              <a:rPr lang="en-US" altLang="zh-CN" sz="1200" b="1"/>
              <a:t>liner phase</a:t>
            </a:r>
          </a:p>
        </p:txBody>
      </p:sp>
      <p:grpSp>
        <p:nvGrpSpPr>
          <p:cNvPr id="14347" name="Group 18"/>
          <p:cNvGrpSpPr>
            <a:grpSpLocks/>
          </p:cNvGrpSpPr>
          <p:nvPr/>
        </p:nvGrpSpPr>
        <p:grpSpPr bwMode="auto">
          <a:xfrm>
            <a:off x="468313" y="2205038"/>
            <a:ext cx="1746250" cy="793750"/>
            <a:chOff x="144" y="912"/>
            <a:chExt cx="1104" cy="500"/>
          </a:xfrm>
        </p:grpSpPr>
        <p:grpSp>
          <p:nvGrpSpPr>
            <p:cNvPr id="14354" name="Group 19"/>
            <p:cNvGrpSpPr>
              <a:grpSpLocks/>
            </p:cNvGrpSpPr>
            <p:nvPr/>
          </p:nvGrpSpPr>
          <p:grpSpPr bwMode="auto">
            <a:xfrm>
              <a:off x="624" y="912"/>
              <a:ext cx="624" cy="480"/>
              <a:chOff x="432" y="1440"/>
              <a:chExt cx="816" cy="768"/>
            </a:xfrm>
          </p:grpSpPr>
          <p:sp>
            <p:nvSpPr>
              <p:cNvPr id="14356" name="AutoShape 20"/>
              <p:cNvSpPr>
                <a:spLocks noChangeArrowheads="1"/>
              </p:cNvSpPr>
              <p:nvPr/>
            </p:nvSpPr>
            <p:spPr bwMode="auto">
              <a:xfrm>
                <a:off x="768" y="1824"/>
                <a:ext cx="432" cy="384"/>
              </a:xfrm>
              <a:prstGeom prst="sun">
                <a:avLst>
                  <a:gd name="adj" fmla="val 25000"/>
                </a:avLst>
              </a:prstGeom>
              <a:solidFill>
                <a:srgbClr val="66FF33"/>
              </a:solidFill>
              <a:ln w="9525">
                <a:solidFill>
                  <a:schemeClr val="tx1"/>
                </a:solidFill>
                <a:miter lim="800000"/>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14357" name="AutoShape 21"/>
              <p:cNvSpPr>
                <a:spLocks noChangeArrowheads="1"/>
              </p:cNvSpPr>
              <p:nvPr/>
            </p:nvSpPr>
            <p:spPr bwMode="auto">
              <a:xfrm>
                <a:off x="432" y="1584"/>
                <a:ext cx="432" cy="384"/>
              </a:xfrm>
              <a:prstGeom prst="sun">
                <a:avLst>
                  <a:gd name="adj" fmla="val 25000"/>
                </a:avLst>
              </a:prstGeom>
              <a:solidFill>
                <a:srgbClr val="66FF33"/>
              </a:solidFill>
              <a:ln w="9525">
                <a:solidFill>
                  <a:schemeClr val="tx1"/>
                </a:solidFill>
                <a:miter lim="800000"/>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14358" name="AutoShape 22"/>
              <p:cNvSpPr>
                <a:spLocks noChangeArrowheads="1"/>
              </p:cNvSpPr>
              <p:nvPr/>
            </p:nvSpPr>
            <p:spPr bwMode="auto">
              <a:xfrm>
                <a:off x="816" y="1440"/>
                <a:ext cx="432" cy="384"/>
              </a:xfrm>
              <a:prstGeom prst="sun">
                <a:avLst>
                  <a:gd name="adj" fmla="val 25000"/>
                </a:avLst>
              </a:prstGeom>
              <a:solidFill>
                <a:srgbClr val="66FF33"/>
              </a:solidFill>
              <a:ln w="9525">
                <a:solidFill>
                  <a:schemeClr val="tx1"/>
                </a:solidFill>
                <a:miter lim="800000"/>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grpSp>
        <p:sp>
          <p:nvSpPr>
            <p:cNvPr id="14355" name="Text Box 23"/>
            <p:cNvSpPr txBox="1">
              <a:spLocks noChangeArrowheads="1"/>
            </p:cNvSpPr>
            <p:nvPr/>
          </p:nvSpPr>
          <p:spPr bwMode="auto">
            <a:xfrm>
              <a:off x="144" y="1200"/>
              <a:ext cx="7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1600">
                  <a:solidFill>
                    <a:srgbClr val="850085"/>
                  </a:solidFill>
                  <a:latin typeface="华文新魏" panose="02010800040101010101" pitchFamily="2" charset="-122"/>
                  <a:ea typeface="华文新魏" panose="02010800040101010101" pitchFamily="2" charset="-122"/>
                </a:rPr>
                <a:t>荧光基团</a:t>
              </a:r>
            </a:p>
          </p:txBody>
        </p:sp>
      </p:grpSp>
      <p:sp>
        <p:nvSpPr>
          <p:cNvPr id="14348" name="AutoShape 24"/>
          <p:cNvSpPr>
            <a:spLocks noChangeArrowheads="1"/>
          </p:cNvSpPr>
          <p:nvPr/>
        </p:nvSpPr>
        <p:spPr bwMode="auto">
          <a:xfrm>
            <a:off x="2987675" y="4292600"/>
            <a:ext cx="631825" cy="68263"/>
          </a:xfrm>
          <a:prstGeom prst="rightArrow">
            <a:avLst>
              <a:gd name="adj1" fmla="val 50000"/>
              <a:gd name="adj2" fmla="val 231394"/>
            </a:avLst>
          </a:prstGeom>
          <a:solidFill>
            <a:schemeClr val="accent1"/>
          </a:solidFill>
          <a:ln w="9525">
            <a:solidFill>
              <a:schemeClr val="tx1"/>
            </a:solidFill>
            <a:miter lim="800000"/>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grpSp>
        <p:nvGrpSpPr>
          <p:cNvPr id="14349" name="Group 25"/>
          <p:cNvGrpSpPr>
            <a:grpSpLocks/>
          </p:cNvGrpSpPr>
          <p:nvPr/>
        </p:nvGrpSpPr>
        <p:grpSpPr bwMode="auto">
          <a:xfrm>
            <a:off x="900113" y="3068638"/>
            <a:ext cx="1746250" cy="2927350"/>
            <a:chOff x="384" y="1488"/>
            <a:chExt cx="1104" cy="1844"/>
          </a:xfrm>
        </p:grpSpPr>
        <p:graphicFrame>
          <p:nvGraphicFramePr>
            <p:cNvPr id="14351" name="Object 26"/>
            <p:cNvGraphicFramePr>
              <a:graphicFrameLocks noChangeAspect="1"/>
            </p:cNvGraphicFramePr>
            <p:nvPr/>
          </p:nvGraphicFramePr>
          <p:xfrm>
            <a:off x="384" y="2016"/>
            <a:ext cx="1104" cy="1020"/>
          </p:xfrm>
          <a:graphic>
            <a:graphicData uri="http://schemas.openxmlformats.org/presentationml/2006/ole">
              <mc:AlternateContent xmlns:mc="http://schemas.openxmlformats.org/markup-compatibility/2006">
                <mc:Choice xmlns:v="urn:schemas-microsoft-com:vml" Requires="v">
                  <p:oleObj spid="_x0000_s14361" name="位图图像" r:id="rId5" imgW="3761905" imgH="3476190" progId="Paint.Picture">
                    <p:embed/>
                  </p:oleObj>
                </mc:Choice>
                <mc:Fallback>
                  <p:oleObj name="位图图像" r:id="rId5" imgW="3761905" imgH="3476190" progId="Paint.Picture">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2016"/>
                          <a:ext cx="1104" cy="102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52" name="AutoShape 27"/>
            <p:cNvSpPr>
              <a:spLocks noChangeArrowheads="1"/>
            </p:cNvSpPr>
            <p:nvPr/>
          </p:nvSpPr>
          <p:spPr bwMode="auto">
            <a:xfrm>
              <a:off x="912" y="1488"/>
              <a:ext cx="48" cy="336"/>
            </a:xfrm>
            <a:prstGeom prst="downArrow">
              <a:avLst>
                <a:gd name="adj1" fmla="val 50000"/>
                <a:gd name="adj2" fmla="val 175000"/>
              </a:avLst>
            </a:prstGeom>
            <a:solidFill>
              <a:schemeClr val="accent1"/>
            </a:solidFill>
            <a:ln w="9525">
              <a:solidFill>
                <a:schemeClr val="tx1"/>
              </a:solidFill>
              <a:miter lim="800000"/>
              <a:headEnd/>
              <a:tailEnd/>
            </a:ln>
          </p:spPr>
          <p:txBody>
            <a:bodyPr vert="eaVert"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14353" name="Text Box 28"/>
            <p:cNvSpPr txBox="1">
              <a:spLocks noChangeArrowheads="1"/>
            </p:cNvSpPr>
            <p:nvPr/>
          </p:nvSpPr>
          <p:spPr bwMode="auto">
            <a:xfrm>
              <a:off x="432" y="3120"/>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1600">
                  <a:solidFill>
                    <a:srgbClr val="850085"/>
                  </a:solidFill>
                  <a:latin typeface="华文新魏" panose="02010800040101010101" pitchFamily="2" charset="-122"/>
                  <a:ea typeface="华文新魏" panose="02010800040101010101" pitchFamily="2" charset="-122"/>
                </a:rPr>
                <a:t>荧光检测元件</a:t>
              </a:r>
            </a:p>
          </p:txBody>
        </p:sp>
      </p:grpSp>
      <p:sp>
        <p:nvSpPr>
          <p:cNvPr id="14350" name="Text Box 29"/>
          <p:cNvSpPr txBox="1">
            <a:spLocks noChangeArrowheads="1"/>
          </p:cNvSpPr>
          <p:nvPr/>
        </p:nvSpPr>
        <p:spPr bwMode="auto">
          <a:xfrm rot="10800000" flipV="1">
            <a:off x="250825" y="549275"/>
            <a:ext cx="82835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kumimoji="1" lang="zh-CN" altLang="en-US" b="1">
                <a:solidFill>
                  <a:srgbClr val="3333FF"/>
                </a:solidFill>
                <a:latin typeface="Times New Roman" panose="02020603050405020304" pitchFamily="18" charset="0"/>
                <a:ea typeface="黑体" panose="02010609060101010101" pitchFamily="49" charset="-122"/>
              </a:rPr>
              <a:t>荧光定量</a:t>
            </a:r>
            <a:r>
              <a:rPr kumimoji="1" lang="en-US" altLang="zh-CN" b="1">
                <a:solidFill>
                  <a:srgbClr val="3333FF"/>
                </a:solidFill>
                <a:latin typeface="Times New Roman" panose="02020603050405020304" pitchFamily="18" charset="0"/>
                <a:ea typeface="黑体" panose="02010609060101010101" pitchFamily="49" charset="-122"/>
              </a:rPr>
              <a:t>PCR</a:t>
            </a:r>
            <a:r>
              <a:rPr kumimoji="1" lang="zh-CN" altLang="en-US" b="1">
                <a:solidFill>
                  <a:srgbClr val="3333FF"/>
                </a:solidFill>
                <a:latin typeface="Times New Roman" panose="02020603050405020304" pitchFamily="18" charset="0"/>
                <a:ea typeface="黑体" panose="02010609060101010101" pitchFamily="49" charset="-122"/>
              </a:rPr>
              <a:t>原理</a:t>
            </a:r>
            <a:r>
              <a:rPr kumimoji="1" lang="zh-CN" altLang="en-US" b="1">
                <a:solidFill>
                  <a:schemeClr val="folHlink"/>
                </a:solidFill>
                <a:latin typeface="Times New Roman" panose="02020603050405020304" pitchFamily="18" charset="0"/>
                <a:ea typeface="黑体" panose="02010609060101010101" pitchFamily="49" charset="-122"/>
              </a:rPr>
              <a:t>－－</a:t>
            </a:r>
            <a:r>
              <a:rPr kumimoji="1" lang="zh-CN" altLang="en-US" b="1">
                <a:solidFill>
                  <a:srgbClr val="FF0066"/>
                </a:solidFill>
                <a:latin typeface="Times New Roman" panose="02020603050405020304" pitchFamily="18" charset="0"/>
                <a:ea typeface="方正舒体" panose="02010601030101010101" pitchFamily="2" charset="-122"/>
              </a:rPr>
              <a:t>扩增曲线</a:t>
            </a:r>
            <a:endParaRPr kumimoji="1" lang="en-US" altLang="zh-CN" b="1">
              <a:solidFill>
                <a:srgbClr val="FF0066"/>
              </a:solidFill>
              <a:latin typeface="Times New Roman" panose="02020603050405020304" pitchFamily="18" charset="0"/>
              <a:ea typeface="黑体" panose="02010609060101010101" pitchFamily="49" charset="-122"/>
            </a:endParaRP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4"/>
          <p:cNvGrpSpPr>
            <a:grpSpLocks/>
          </p:cNvGrpSpPr>
          <p:nvPr/>
        </p:nvGrpSpPr>
        <p:grpSpPr bwMode="auto">
          <a:xfrm>
            <a:off x="4427538" y="2492375"/>
            <a:ext cx="4895850" cy="3022600"/>
            <a:chOff x="2245" y="981"/>
            <a:chExt cx="3583" cy="2057"/>
          </a:xfrm>
        </p:grpSpPr>
        <p:pic>
          <p:nvPicPr>
            <p:cNvPr id="1640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 y="981"/>
              <a:ext cx="3583" cy="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401" name="Line 16"/>
            <p:cNvSpPr>
              <a:spLocks noChangeShapeType="1"/>
            </p:cNvSpPr>
            <p:nvPr/>
          </p:nvSpPr>
          <p:spPr bwMode="auto">
            <a:xfrm>
              <a:off x="2381" y="2523"/>
              <a:ext cx="3402"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6387" name="Text Box 17"/>
          <p:cNvSpPr txBox="1">
            <a:spLocks noChangeArrowheads="1"/>
          </p:cNvSpPr>
          <p:nvPr/>
        </p:nvSpPr>
        <p:spPr bwMode="auto">
          <a:xfrm>
            <a:off x="7885113" y="5516563"/>
            <a:ext cx="122396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en-US" altLang="zh-CN" sz="1200" b="1"/>
              <a:t>Cycle</a:t>
            </a:r>
            <a:r>
              <a:rPr lang="zh-CN" altLang="en-US" sz="1200" b="1"/>
              <a:t>（循环数）</a:t>
            </a:r>
          </a:p>
        </p:txBody>
      </p:sp>
      <p:sp>
        <p:nvSpPr>
          <p:cNvPr id="16388" name="Text Box 18"/>
          <p:cNvSpPr txBox="1">
            <a:spLocks noChangeArrowheads="1"/>
          </p:cNvSpPr>
          <p:nvPr/>
        </p:nvSpPr>
        <p:spPr bwMode="auto">
          <a:xfrm rot="-5400000">
            <a:off x="3558381" y="2858295"/>
            <a:ext cx="12223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en-US" altLang="zh-CN" sz="1200" b="1"/>
              <a:t>Rn</a:t>
            </a:r>
            <a:r>
              <a:rPr lang="zh-CN" altLang="en-US" sz="1200" b="1"/>
              <a:t>（荧光强度）</a:t>
            </a:r>
          </a:p>
        </p:txBody>
      </p:sp>
      <p:sp>
        <p:nvSpPr>
          <p:cNvPr id="16389" name="AutoShape 19"/>
          <p:cNvSpPr>
            <a:spLocks/>
          </p:cNvSpPr>
          <p:nvPr/>
        </p:nvSpPr>
        <p:spPr bwMode="auto">
          <a:xfrm rot="-5400000">
            <a:off x="5472907" y="4256881"/>
            <a:ext cx="144462" cy="1800225"/>
          </a:xfrm>
          <a:prstGeom prst="leftBrace">
            <a:avLst>
              <a:gd name="adj1" fmla="val 1038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16390" name="Text Box 20"/>
          <p:cNvSpPr txBox="1">
            <a:spLocks noChangeArrowheads="1"/>
          </p:cNvSpPr>
          <p:nvPr/>
        </p:nvSpPr>
        <p:spPr bwMode="auto">
          <a:xfrm>
            <a:off x="5146675" y="5097463"/>
            <a:ext cx="8651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en-US" altLang="zh-CN" sz="1200" b="1"/>
              <a:t>Baseline</a:t>
            </a:r>
          </a:p>
        </p:txBody>
      </p:sp>
      <p:sp>
        <p:nvSpPr>
          <p:cNvPr id="16391" name="AutoShape 21"/>
          <p:cNvSpPr>
            <a:spLocks/>
          </p:cNvSpPr>
          <p:nvPr/>
        </p:nvSpPr>
        <p:spPr bwMode="auto">
          <a:xfrm>
            <a:off x="6445250" y="2852738"/>
            <a:ext cx="215900" cy="1871662"/>
          </a:xfrm>
          <a:prstGeom prst="leftBrace">
            <a:avLst>
              <a:gd name="adj1" fmla="val 7224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16392" name="Text Box 22"/>
          <p:cNvSpPr txBox="1">
            <a:spLocks noChangeArrowheads="1"/>
          </p:cNvSpPr>
          <p:nvPr/>
        </p:nvSpPr>
        <p:spPr bwMode="auto">
          <a:xfrm>
            <a:off x="5003800" y="3586163"/>
            <a:ext cx="14414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en-US" altLang="zh-CN" sz="1200" b="1"/>
              <a:t>Log</a:t>
            </a:r>
            <a:r>
              <a:rPr lang="zh-CN" altLang="en-US" sz="1200" b="1"/>
              <a:t>－</a:t>
            </a:r>
            <a:r>
              <a:rPr lang="en-US" altLang="zh-CN" sz="1200" b="1"/>
              <a:t>liner phase</a:t>
            </a:r>
          </a:p>
        </p:txBody>
      </p:sp>
      <p:sp>
        <p:nvSpPr>
          <p:cNvPr id="16393" name="AutoShape 23"/>
          <p:cNvSpPr>
            <a:spLocks/>
          </p:cNvSpPr>
          <p:nvPr/>
        </p:nvSpPr>
        <p:spPr bwMode="auto">
          <a:xfrm rot="5400000" flipV="1">
            <a:off x="8279607" y="1807368"/>
            <a:ext cx="146050" cy="1655763"/>
          </a:xfrm>
          <a:prstGeom prst="leftBrace">
            <a:avLst>
              <a:gd name="adj1" fmla="val 9447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16394" name="Text Box 24"/>
          <p:cNvSpPr txBox="1">
            <a:spLocks noChangeArrowheads="1"/>
          </p:cNvSpPr>
          <p:nvPr/>
        </p:nvSpPr>
        <p:spPr bwMode="auto">
          <a:xfrm>
            <a:off x="7599363" y="2217738"/>
            <a:ext cx="150971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en-US" altLang="zh-CN" sz="1200" b="1"/>
              <a:t>Log</a:t>
            </a:r>
            <a:r>
              <a:rPr lang="zh-CN" altLang="en-US" sz="1200" b="1"/>
              <a:t>－</a:t>
            </a:r>
            <a:r>
              <a:rPr lang="en-US" altLang="zh-CN" sz="1200" b="1"/>
              <a:t>liner phase</a:t>
            </a:r>
          </a:p>
        </p:txBody>
      </p:sp>
      <p:sp>
        <p:nvSpPr>
          <p:cNvPr id="16395" name="Text Box 25"/>
          <p:cNvSpPr txBox="1">
            <a:spLocks noChangeArrowheads="1"/>
          </p:cNvSpPr>
          <p:nvPr/>
        </p:nvSpPr>
        <p:spPr bwMode="auto">
          <a:xfrm>
            <a:off x="395288" y="1989138"/>
            <a:ext cx="3455987" cy="3632200"/>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rgbClr val="800080"/>
              </a:buClr>
              <a:buSzTx/>
              <a:buFont typeface="Wingdings" panose="05000000000000000000" pitchFamily="2" charset="2"/>
              <a:buChar char="1"/>
            </a:pPr>
            <a:r>
              <a:rPr kumimoji="1" lang="en-US" altLang="zh-CN" sz="2000">
                <a:latin typeface="Times New Roman" panose="02020603050405020304" pitchFamily="18" charset="0"/>
                <a:ea typeface="黑体" panose="02010609060101010101" pitchFamily="49" charset="-122"/>
              </a:rPr>
              <a:t> </a:t>
            </a:r>
            <a:r>
              <a:rPr kumimoji="1" lang="zh-CN" altLang="en-US" sz="2000">
                <a:latin typeface="Times New Roman" panose="02020603050405020304" pitchFamily="18" charset="0"/>
                <a:ea typeface="黑体" panose="02010609060101010101" pitchFamily="49" charset="-122"/>
              </a:rPr>
              <a:t>前</a:t>
            </a:r>
            <a:r>
              <a:rPr kumimoji="1" lang="en-US" altLang="zh-CN" sz="2000">
                <a:latin typeface="Times New Roman" panose="02020603050405020304" pitchFamily="18" charset="0"/>
                <a:ea typeface="黑体" panose="02010609060101010101" pitchFamily="49" charset="-122"/>
              </a:rPr>
              <a:t>15</a:t>
            </a:r>
            <a:r>
              <a:rPr kumimoji="1" lang="zh-CN" altLang="en-US" sz="2000">
                <a:latin typeface="Times New Roman" panose="02020603050405020304" pitchFamily="18" charset="0"/>
                <a:ea typeface="黑体" panose="02010609060101010101" pitchFamily="49" charset="-122"/>
              </a:rPr>
              <a:t>个循环信号作为荧光本底信号（</a:t>
            </a:r>
            <a:r>
              <a:rPr kumimoji="1" lang="en-US" altLang="zh-CN" sz="2000">
                <a:latin typeface="Times New Roman" panose="02020603050405020304" pitchFamily="18" charset="0"/>
                <a:ea typeface="黑体" panose="02010609060101010101" pitchFamily="49" charset="-122"/>
              </a:rPr>
              <a:t>baseline</a:t>
            </a:r>
            <a:r>
              <a:rPr kumimoji="1" lang="zh-CN" altLang="en-US" sz="2000">
                <a:latin typeface="Times New Roman" panose="02020603050405020304" pitchFamily="18" charset="0"/>
                <a:ea typeface="黑体" panose="02010609060101010101" pitchFamily="49" charset="-122"/>
              </a:rPr>
              <a:t>）</a:t>
            </a:r>
          </a:p>
          <a:p>
            <a:pPr eaLnBrk="1" hangingPunct="1">
              <a:spcBef>
                <a:spcPct val="50000"/>
              </a:spcBef>
              <a:buClr>
                <a:srgbClr val="91278F"/>
              </a:buClr>
              <a:buSzTx/>
              <a:buFont typeface="Wingdings" panose="05000000000000000000" pitchFamily="2" charset="2"/>
              <a:buChar char="1"/>
            </a:pPr>
            <a:r>
              <a:rPr kumimoji="1" lang="zh-CN" altLang="en-US" sz="2000">
                <a:latin typeface="Times New Roman" panose="02020603050405020304" pitchFamily="18" charset="0"/>
                <a:ea typeface="黑体" panose="02010609060101010101" pitchFamily="49" charset="-122"/>
              </a:rPr>
              <a:t> 荧光阈值的缺省设置是</a:t>
            </a:r>
            <a:r>
              <a:rPr kumimoji="1" lang="en-US" altLang="zh-CN" sz="2000">
                <a:latin typeface="Times New Roman" panose="02020603050405020304" pitchFamily="18" charset="0"/>
                <a:ea typeface="黑体" panose="02010609060101010101" pitchFamily="49" charset="-122"/>
              </a:rPr>
              <a:t>3</a:t>
            </a:r>
            <a:r>
              <a:rPr kumimoji="1" lang="zh-CN" altLang="en-US" sz="2000">
                <a:latin typeface="Times New Roman" panose="02020603050405020304" pitchFamily="18" charset="0"/>
                <a:ea typeface="黑体" panose="02010609060101010101" pitchFamily="49" charset="-122"/>
              </a:rPr>
              <a:t>～</a:t>
            </a:r>
            <a:r>
              <a:rPr kumimoji="1" lang="en-US" altLang="zh-CN" sz="2000">
                <a:latin typeface="Times New Roman" panose="02020603050405020304" pitchFamily="18" charset="0"/>
                <a:ea typeface="黑体" panose="02010609060101010101" pitchFamily="49" charset="-122"/>
              </a:rPr>
              <a:t>15</a:t>
            </a:r>
            <a:r>
              <a:rPr kumimoji="1" lang="zh-CN" altLang="en-US" sz="2000">
                <a:latin typeface="Times New Roman" panose="02020603050405020304" pitchFamily="18" charset="0"/>
                <a:ea typeface="黑体" panose="02010609060101010101" pitchFamily="49" charset="-122"/>
              </a:rPr>
              <a:t>个循环的荧光信号的标准偏差的</a:t>
            </a:r>
            <a:r>
              <a:rPr kumimoji="1" lang="en-US" altLang="zh-CN" sz="2000">
                <a:latin typeface="Times New Roman" panose="02020603050405020304" pitchFamily="18" charset="0"/>
                <a:ea typeface="黑体" panose="02010609060101010101" pitchFamily="49" charset="-122"/>
              </a:rPr>
              <a:t>10</a:t>
            </a:r>
            <a:r>
              <a:rPr kumimoji="1" lang="zh-CN" altLang="en-US" sz="2000">
                <a:latin typeface="Times New Roman" panose="02020603050405020304" pitchFamily="18" charset="0"/>
                <a:ea typeface="黑体" panose="02010609060101010101" pitchFamily="49" charset="-122"/>
              </a:rPr>
              <a:t>倍</a:t>
            </a:r>
          </a:p>
          <a:p>
            <a:pPr eaLnBrk="1" hangingPunct="1">
              <a:spcBef>
                <a:spcPct val="50000"/>
              </a:spcBef>
              <a:buClr>
                <a:srgbClr val="91278F"/>
              </a:buClr>
              <a:buSzTx/>
              <a:buFont typeface="Wingdings" panose="05000000000000000000" pitchFamily="2" charset="2"/>
              <a:buChar char="1"/>
            </a:pPr>
            <a:r>
              <a:rPr lang="zh-CN" altLang="en-US" sz="2000">
                <a:latin typeface="Times New Roman" panose="02020603050405020304" pitchFamily="18" charset="0"/>
                <a:ea typeface="黑体" panose="02010609060101010101" pitchFamily="49" charset="-122"/>
              </a:rPr>
              <a:t>  手动设置：大于荧光背景值和阴性对照的荧光最高值；进入指数期的最初阶段</a:t>
            </a:r>
            <a:endParaRPr kumimoji="1" lang="zh-CN" altLang="en-US" sz="2000">
              <a:latin typeface="Times New Roman" panose="02020603050405020304" pitchFamily="18" charset="0"/>
              <a:ea typeface="黑体" panose="02010609060101010101" pitchFamily="49" charset="-122"/>
            </a:endParaRPr>
          </a:p>
          <a:p>
            <a:pPr eaLnBrk="1" hangingPunct="1">
              <a:spcBef>
                <a:spcPct val="50000"/>
              </a:spcBef>
              <a:buClr>
                <a:srgbClr val="91278F"/>
              </a:buClr>
              <a:buSzTx/>
              <a:buFont typeface="Wingdings" panose="05000000000000000000" pitchFamily="2" charset="2"/>
              <a:buChar char="1"/>
            </a:pPr>
            <a:r>
              <a:rPr kumimoji="1" lang="zh-CN" altLang="en-US" sz="2000">
                <a:latin typeface="Times New Roman" panose="02020603050405020304" pitchFamily="18" charset="0"/>
                <a:ea typeface="黑体" panose="02010609060101010101" pitchFamily="49" charset="-122"/>
              </a:rPr>
              <a:t>  真正的信号</a:t>
            </a:r>
            <a:r>
              <a:rPr kumimoji="1" lang="en-US" altLang="zh-CN" sz="2000">
                <a:latin typeface="Times New Roman" panose="02020603050405020304" pitchFamily="18" charset="0"/>
                <a:ea typeface="黑体" panose="02010609060101010101" pitchFamily="49" charset="-122"/>
              </a:rPr>
              <a:t>:</a:t>
            </a:r>
            <a:r>
              <a:rPr kumimoji="1" lang="zh-CN" altLang="en-US" sz="2000">
                <a:latin typeface="Times New Roman" panose="02020603050405020304" pitchFamily="18" charset="0"/>
                <a:ea typeface="黑体" panose="02010609060101010101" pitchFamily="49" charset="-122"/>
              </a:rPr>
              <a:t>荧光信号超过阈值</a:t>
            </a:r>
          </a:p>
        </p:txBody>
      </p:sp>
      <p:sp>
        <p:nvSpPr>
          <p:cNvPr id="16396" name="Text Box 26"/>
          <p:cNvSpPr txBox="1">
            <a:spLocks noChangeArrowheads="1"/>
          </p:cNvSpPr>
          <p:nvPr/>
        </p:nvSpPr>
        <p:spPr bwMode="auto">
          <a:xfrm>
            <a:off x="8029575" y="3873500"/>
            <a:ext cx="10064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en-US" altLang="zh-CN" sz="1200" b="1"/>
              <a:t>Threshold</a:t>
            </a:r>
          </a:p>
        </p:txBody>
      </p:sp>
      <p:sp>
        <p:nvSpPr>
          <p:cNvPr id="16397" name="Oval 27"/>
          <p:cNvSpPr>
            <a:spLocks noChangeArrowheads="1"/>
          </p:cNvSpPr>
          <p:nvPr/>
        </p:nvSpPr>
        <p:spPr bwMode="auto">
          <a:xfrm>
            <a:off x="4613275" y="4533900"/>
            <a:ext cx="4678363" cy="431800"/>
          </a:xfrm>
          <a:prstGeom prst="ellipse">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16398" name="Line 28"/>
          <p:cNvSpPr>
            <a:spLocks noChangeShapeType="1"/>
          </p:cNvSpPr>
          <p:nvPr/>
        </p:nvSpPr>
        <p:spPr bwMode="auto">
          <a:xfrm flipH="1">
            <a:off x="7883525" y="4148138"/>
            <a:ext cx="217488"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399" name="Text Box 29"/>
          <p:cNvSpPr txBox="1">
            <a:spLocks noChangeArrowheads="1"/>
          </p:cNvSpPr>
          <p:nvPr/>
        </p:nvSpPr>
        <p:spPr bwMode="auto">
          <a:xfrm>
            <a:off x="252413" y="476250"/>
            <a:ext cx="849788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kumimoji="1" lang="zh-CN" altLang="en-US" b="1">
                <a:solidFill>
                  <a:srgbClr val="3333FF"/>
                </a:solidFill>
                <a:latin typeface="Times New Roman" panose="02020603050405020304" pitchFamily="18" charset="0"/>
                <a:ea typeface="黑体" panose="02010609060101010101" pitchFamily="49" charset="-122"/>
              </a:rPr>
              <a:t>荧光定量</a:t>
            </a:r>
            <a:r>
              <a:rPr kumimoji="1" lang="en-US" altLang="zh-CN" b="1">
                <a:solidFill>
                  <a:srgbClr val="3333FF"/>
                </a:solidFill>
                <a:latin typeface="Times New Roman" panose="02020603050405020304" pitchFamily="18" charset="0"/>
                <a:ea typeface="黑体" panose="02010609060101010101" pitchFamily="49" charset="-122"/>
              </a:rPr>
              <a:t>PCR</a:t>
            </a:r>
            <a:r>
              <a:rPr kumimoji="1" lang="zh-CN" altLang="en-US" b="1">
                <a:solidFill>
                  <a:srgbClr val="3333FF"/>
                </a:solidFill>
                <a:latin typeface="Times New Roman" panose="02020603050405020304" pitchFamily="18" charset="0"/>
                <a:ea typeface="黑体" panose="02010609060101010101" pitchFamily="49" charset="-122"/>
              </a:rPr>
              <a:t>原理</a:t>
            </a:r>
            <a:r>
              <a:rPr kumimoji="1" lang="zh-CN" altLang="en-US" b="1">
                <a:solidFill>
                  <a:schemeClr val="folHlink"/>
                </a:solidFill>
                <a:latin typeface="Times New Roman" panose="02020603050405020304" pitchFamily="18" charset="0"/>
                <a:ea typeface="黑体" panose="02010609060101010101" pitchFamily="49" charset="-122"/>
              </a:rPr>
              <a:t>－－</a:t>
            </a:r>
            <a:r>
              <a:rPr kumimoji="1" lang="zh-CN" altLang="en-US" b="1">
                <a:solidFill>
                  <a:srgbClr val="FF0066"/>
                </a:solidFill>
                <a:latin typeface="Times New Roman" panose="02020603050405020304" pitchFamily="18" charset="0"/>
                <a:ea typeface="方正舒体" panose="02010601030101010101" pitchFamily="2" charset="-122"/>
              </a:rPr>
              <a:t>荧光阈值</a:t>
            </a:r>
            <a:endParaRPr kumimoji="1" lang="en-US" altLang="zh-CN" b="1">
              <a:solidFill>
                <a:srgbClr val="FF0066"/>
              </a:solidFill>
              <a:latin typeface="Times New Roman" panose="02020603050405020304" pitchFamily="18" charset="0"/>
              <a:ea typeface="方正舒体" panose="02010601030101010101" pitchFamily="2" charset="-122"/>
            </a:endParaRP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8"/>
          <p:cNvSpPr txBox="1">
            <a:spLocks noChangeArrowheads="1"/>
          </p:cNvSpPr>
          <p:nvPr/>
        </p:nvSpPr>
        <p:spPr bwMode="auto">
          <a:xfrm>
            <a:off x="684213" y="2924175"/>
            <a:ext cx="2952750" cy="2019300"/>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2"/>
              </a:buClr>
              <a:buSzTx/>
              <a:buFontTx/>
              <a:buNone/>
            </a:pPr>
            <a:r>
              <a:rPr kumimoji="1" lang="en-US" altLang="zh-CN" sz="2000" b="1">
                <a:latin typeface="Times New Roman" panose="02020603050405020304" pitchFamily="18" charset="0"/>
                <a:ea typeface="黑体" panose="02010609060101010101" pitchFamily="49" charset="-122"/>
              </a:rPr>
              <a:t>Ct</a:t>
            </a:r>
            <a:r>
              <a:rPr kumimoji="1" lang="zh-CN" altLang="en-US" sz="2000" b="1">
                <a:latin typeface="Times New Roman" panose="02020603050405020304" pitchFamily="18" charset="0"/>
                <a:ea typeface="黑体" panose="02010609060101010101" pitchFamily="49" charset="-122"/>
              </a:rPr>
              <a:t>值的定义：</a:t>
            </a:r>
          </a:p>
          <a:p>
            <a:pPr eaLnBrk="1" hangingPunct="1">
              <a:lnSpc>
                <a:spcPct val="120000"/>
              </a:lnSpc>
              <a:spcBef>
                <a:spcPct val="50000"/>
              </a:spcBef>
              <a:spcAft>
                <a:spcPct val="50000"/>
              </a:spcAft>
              <a:buClr>
                <a:schemeClr val="accent2"/>
              </a:buClr>
              <a:buSzTx/>
              <a:buFont typeface="Wingdings" panose="05000000000000000000" pitchFamily="2" charset="2"/>
              <a:buNone/>
            </a:pPr>
            <a:r>
              <a:rPr lang="zh-CN" altLang="en-US" sz="2000" b="1">
                <a:solidFill>
                  <a:schemeClr val="tx2"/>
                </a:solidFill>
                <a:latin typeface="Times New Roman" panose="02020603050405020304" pitchFamily="18" charset="0"/>
                <a:ea typeface="黑体" panose="02010609060101010101" pitchFamily="49" charset="-122"/>
              </a:rPr>
              <a:t>    </a:t>
            </a:r>
            <a:r>
              <a:rPr lang="en-US" altLang="zh-CN" sz="2000">
                <a:latin typeface="Times New Roman" panose="02020603050405020304" pitchFamily="18" charset="0"/>
                <a:ea typeface="黑体" panose="02010609060101010101" pitchFamily="49" charset="-122"/>
              </a:rPr>
              <a:t>PCR</a:t>
            </a:r>
            <a:r>
              <a:rPr lang="zh-CN" altLang="en-US" sz="2000">
                <a:latin typeface="Times New Roman" panose="02020603050405020304" pitchFamily="18" charset="0"/>
                <a:ea typeface="黑体" panose="02010609060101010101" pitchFamily="49" charset="-122"/>
              </a:rPr>
              <a:t>扩增过程中，扩增产物的荧光信号达到设定的阈值时所经过的扩增循环次数</a:t>
            </a:r>
            <a:endParaRPr kumimoji="1" lang="zh-CN" altLang="en-US" sz="2000">
              <a:latin typeface="Times New Roman" panose="02020603050405020304" pitchFamily="18" charset="0"/>
              <a:ea typeface="黑体" panose="02010609060101010101" pitchFamily="49" charset="-122"/>
            </a:endParaRPr>
          </a:p>
        </p:txBody>
      </p:sp>
      <p:grpSp>
        <p:nvGrpSpPr>
          <p:cNvPr id="18435" name="Group 3"/>
          <p:cNvGrpSpPr>
            <a:grpSpLocks/>
          </p:cNvGrpSpPr>
          <p:nvPr/>
        </p:nvGrpSpPr>
        <p:grpSpPr bwMode="auto">
          <a:xfrm>
            <a:off x="4211638" y="2205038"/>
            <a:ext cx="4895850" cy="3022600"/>
            <a:chOff x="2245" y="981"/>
            <a:chExt cx="3583" cy="2057"/>
          </a:xfrm>
        </p:grpSpPr>
        <p:pic>
          <p:nvPicPr>
            <p:cNvPr id="184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 y="981"/>
              <a:ext cx="3583" cy="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51" name="Line 5"/>
            <p:cNvSpPr>
              <a:spLocks noChangeShapeType="1"/>
            </p:cNvSpPr>
            <p:nvPr/>
          </p:nvSpPr>
          <p:spPr bwMode="auto">
            <a:xfrm>
              <a:off x="2381" y="2523"/>
              <a:ext cx="3402"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8436" name="Text Box 6"/>
          <p:cNvSpPr txBox="1">
            <a:spLocks noChangeArrowheads="1"/>
          </p:cNvSpPr>
          <p:nvPr/>
        </p:nvSpPr>
        <p:spPr bwMode="auto">
          <a:xfrm>
            <a:off x="7380288" y="5300663"/>
            <a:ext cx="1296987"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en-US" altLang="zh-CN" sz="1200" b="1"/>
              <a:t>Cycle</a:t>
            </a:r>
            <a:r>
              <a:rPr lang="zh-CN" altLang="en-US" sz="1200" b="1"/>
              <a:t>（循环数）</a:t>
            </a:r>
          </a:p>
        </p:txBody>
      </p:sp>
      <p:sp>
        <p:nvSpPr>
          <p:cNvPr id="18437" name="Text Box 7"/>
          <p:cNvSpPr txBox="1">
            <a:spLocks noChangeArrowheads="1"/>
          </p:cNvSpPr>
          <p:nvPr/>
        </p:nvSpPr>
        <p:spPr bwMode="auto">
          <a:xfrm rot="-5400000">
            <a:off x="3342481" y="2642395"/>
            <a:ext cx="12223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lang="en-US" altLang="zh-CN" sz="1200" b="1"/>
              <a:t>Rn</a:t>
            </a:r>
            <a:r>
              <a:rPr lang="zh-CN" altLang="en-US" sz="1200" b="1"/>
              <a:t>（荧光强度）</a:t>
            </a:r>
          </a:p>
        </p:txBody>
      </p:sp>
      <p:sp>
        <p:nvSpPr>
          <p:cNvPr id="18438" name="Rectangle 19"/>
          <p:cNvSpPr>
            <a:spLocks noChangeArrowheads="1"/>
          </p:cNvSpPr>
          <p:nvPr/>
        </p:nvSpPr>
        <p:spPr bwMode="auto">
          <a:xfrm>
            <a:off x="5691188" y="3570288"/>
            <a:ext cx="671512" cy="192087"/>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r>
              <a:rPr lang="en-US" altLang="zh-CN" sz="1200" b="1">
                <a:solidFill>
                  <a:srgbClr val="000000"/>
                </a:solidFill>
                <a:latin typeface="Century Gothic" panose="020B0502020202020204" pitchFamily="34" charset="0"/>
              </a:rPr>
              <a:t>Ct value </a:t>
            </a:r>
            <a:endParaRPr lang="en-US" altLang="zh-CN" sz="1200">
              <a:solidFill>
                <a:schemeClr val="accent2"/>
              </a:solidFill>
              <a:latin typeface="Century Gothic" panose="020B0502020202020204" pitchFamily="34" charset="0"/>
            </a:endParaRPr>
          </a:p>
        </p:txBody>
      </p:sp>
      <p:sp>
        <p:nvSpPr>
          <p:cNvPr id="18439" name="Freeform 20"/>
          <p:cNvSpPr>
            <a:spLocks noEditPoints="1"/>
          </p:cNvSpPr>
          <p:nvPr/>
        </p:nvSpPr>
        <p:spPr bwMode="auto">
          <a:xfrm>
            <a:off x="6169025" y="3836988"/>
            <a:ext cx="368300" cy="495300"/>
          </a:xfrm>
          <a:custGeom>
            <a:avLst/>
            <a:gdLst>
              <a:gd name="T0" fmla="*/ 2147483646 w 233"/>
              <a:gd name="T1" fmla="*/ 0 h 312"/>
              <a:gd name="T2" fmla="*/ 2147483646 w 233"/>
              <a:gd name="T3" fmla="*/ 2147483646 h 312"/>
              <a:gd name="T4" fmla="*/ 2147483646 w 233"/>
              <a:gd name="T5" fmla="*/ 2147483646 h 312"/>
              <a:gd name="T6" fmla="*/ 0 w 233"/>
              <a:gd name="T7" fmla="*/ 2147483646 h 312"/>
              <a:gd name="T8" fmla="*/ 2147483646 w 233"/>
              <a:gd name="T9" fmla="*/ 0 h 312"/>
              <a:gd name="T10" fmla="*/ 2147483646 w 233"/>
              <a:gd name="T11" fmla="*/ 2147483646 h 312"/>
              <a:gd name="T12" fmla="*/ 2147483646 w 233"/>
              <a:gd name="T13" fmla="*/ 2147483646 h 312"/>
              <a:gd name="T14" fmla="*/ 2147483646 w 233"/>
              <a:gd name="T15" fmla="*/ 2147483646 h 312"/>
              <a:gd name="T16" fmla="*/ 2147483646 w 233"/>
              <a:gd name="T17" fmla="*/ 2147483646 h 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312"/>
              <a:gd name="T29" fmla="*/ 233 w 233"/>
              <a:gd name="T30" fmla="*/ 312 h 3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312">
                <a:moveTo>
                  <a:pt x="14" y="0"/>
                </a:moveTo>
                <a:lnTo>
                  <a:pt x="211" y="272"/>
                </a:lnTo>
                <a:lnTo>
                  <a:pt x="198" y="282"/>
                </a:lnTo>
                <a:lnTo>
                  <a:pt x="0" y="11"/>
                </a:lnTo>
                <a:lnTo>
                  <a:pt x="14" y="0"/>
                </a:lnTo>
                <a:close/>
                <a:moveTo>
                  <a:pt x="221" y="253"/>
                </a:moveTo>
                <a:lnTo>
                  <a:pt x="233" y="312"/>
                </a:lnTo>
                <a:lnTo>
                  <a:pt x="179" y="286"/>
                </a:lnTo>
                <a:lnTo>
                  <a:pt x="221" y="253"/>
                </a:lnTo>
                <a:close/>
              </a:path>
            </a:pathLst>
          </a:custGeom>
          <a:solidFill>
            <a:srgbClr val="000000"/>
          </a:solidFill>
          <a:ln w="3175">
            <a:solidFill>
              <a:srgbClr val="800080"/>
            </a:solidFill>
            <a:round/>
            <a:headEnd/>
            <a:tailEnd/>
          </a:ln>
        </p:spPr>
        <p:txBody>
          <a:bodyPr/>
          <a:lstStyle/>
          <a:p>
            <a:endParaRPr lang="zh-CN" altLang="en-US"/>
          </a:p>
        </p:txBody>
      </p:sp>
      <p:sp>
        <p:nvSpPr>
          <p:cNvPr id="18440" name="Freeform 21"/>
          <p:cNvSpPr>
            <a:spLocks/>
          </p:cNvSpPr>
          <p:nvPr/>
        </p:nvSpPr>
        <p:spPr bwMode="auto">
          <a:xfrm>
            <a:off x="6216650" y="4005263"/>
            <a:ext cx="647700" cy="647700"/>
          </a:xfrm>
          <a:custGeom>
            <a:avLst/>
            <a:gdLst>
              <a:gd name="T0" fmla="*/ 2147483646 w 559"/>
              <a:gd name="T1" fmla="*/ 1564269788 h 558"/>
              <a:gd name="T2" fmla="*/ 2147483646 w 559"/>
              <a:gd name="T3" fmla="*/ 2147483646 h 558"/>
              <a:gd name="T4" fmla="*/ 2147483646 w 559"/>
              <a:gd name="T5" fmla="*/ 2147483646 h 558"/>
              <a:gd name="T6" fmla="*/ 2147483646 w 559"/>
              <a:gd name="T7" fmla="*/ 2147483646 h 558"/>
              <a:gd name="T8" fmla="*/ 2147483646 w 559"/>
              <a:gd name="T9" fmla="*/ 2147483646 h 558"/>
              <a:gd name="T10" fmla="*/ 2147483646 w 559"/>
              <a:gd name="T11" fmla="*/ 2147483646 h 558"/>
              <a:gd name="T12" fmla="*/ 2147483646 w 559"/>
              <a:gd name="T13" fmla="*/ 2147483646 h 558"/>
              <a:gd name="T14" fmla="*/ 2147483646 w 559"/>
              <a:gd name="T15" fmla="*/ 2147483646 h 558"/>
              <a:gd name="T16" fmla="*/ 2147483646 w 559"/>
              <a:gd name="T17" fmla="*/ 2147483646 h 558"/>
              <a:gd name="T18" fmla="*/ 2147483646 w 559"/>
              <a:gd name="T19" fmla="*/ 2147483646 h 558"/>
              <a:gd name="T20" fmla="*/ 0 w 559"/>
              <a:gd name="T21" fmla="*/ 2147483646 h 558"/>
              <a:gd name="T22" fmla="*/ 2147483646 w 559"/>
              <a:gd name="T23" fmla="*/ 2147483646 h 558"/>
              <a:gd name="T24" fmla="*/ 2147483646 w 559"/>
              <a:gd name="T25" fmla="*/ 2147483646 h 558"/>
              <a:gd name="T26" fmla="*/ 2147483646 w 559"/>
              <a:gd name="T27" fmla="*/ 2147483646 h 558"/>
              <a:gd name="T28" fmla="*/ 2147483646 w 559"/>
              <a:gd name="T29" fmla="*/ 2147483646 h 558"/>
              <a:gd name="T30" fmla="*/ 2147483646 w 559"/>
              <a:gd name="T31" fmla="*/ 2147483646 h 558"/>
              <a:gd name="T32" fmla="*/ 2147483646 w 559"/>
              <a:gd name="T33" fmla="*/ 2147483646 h 558"/>
              <a:gd name="T34" fmla="*/ 2147483646 w 559"/>
              <a:gd name="T35" fmla="*/ 2147483646 h 558"/>
              <a:gd name="T36" fmla="*/ 2147483646 w 559"/>
              <a:gd name="T37" fmla="*/ 2147483646 h 558"/>
              <a:gd name="T38" fmla="*/ 2147483646 w 559"/>
              <a:gd name="T39" fmla="*/ 2147483646 h 558"/>
              <a:gd name="T40" fmla="*/ 2147483646 w 559"/>
              <a:gd name="T41" fmla="*/ 2147483646 h 558"/>
              <a:gd name="T42" fmla="*/ 2147483646 w 559"/>
              <a:gd name="T43" fmla="*/ 2147483646 h 558"/>
              <a:gd name="T44" fmla="*/ 2147483646 w 559"/>
              <a:gd name="T45" fmla="*/ 2147483646 h 558"/>
              <a:gd name="T46" fmla="*/ 2147483646 w 559"/>
              <a:gd name="T47" fmla="*/ 2147483646 h 558"/>
              <a:gd name="T48" fmla="*/ 2147483646 w 559"/>
              <a:gd name="T49" fmla="*/ 2147483646 h 558"/>
              <a:gd name="T50" fmla="*/ 2147483646 w 559"/>
              <a:gd name="T51" fmla="*/ 2147483646 h 558"/>
              <a:gd name="T52" fmla="*/ 2147483646 w 559"/>
              <a:gd name="T53" fmla="*/ 2147483646 h 558"/>
              <a:gd name="T54" fmla="*/ 2147483646 w 559"/>
              <a:gd name="T55" fmla="*/ 2147483646 h 558"/>
              <a:gd name="T56" fmla="*/ 2147483646 w 559"/>
              <a:gd name="T57" fmla="*/ 2147483646 h 558"/>
              <a:gd name="T58" fmla="*/ 2147483646 w 559"/>
              <a:gd name="T59" fmla="*/ 2147483646 h 558"/>
              <a:gd name="T60" fmla="*/ 2147483646 w 559"/>
              <a:gd name="T61" fmla="*/ 2147483646 h 558"/>
              <a:gd name="T62" fmla="*/ 2147483646 w 559"/>
              <a:gd name="T63" fmla="*/ 2147483646 h 558"/>
              <a:gd name="T64" fmla="*/ 2147483646 w 559"/>
              <a:gd name="T65" fmla="*/ 2147483646 h 558"/>
              <a:gd name="T66" fmla="*/ 2147483646 w 559"/>
              <a:gd name="T67" fmla="*/ 2147483646 h 558"/>
              <a:gd name="T68" fmla="*/ 2147483646 w 559"/>
              <a:gd name="T69" fmla="*/ 2147483646 h 558"/>
              <a:gd name="T70" fmla="*/ 2147483646 w 559"/>
              <a:gd name="T71" fmla="*/ 2147483646 h 558"/>
              <a:gd name="T72" fmla="*/ 2147483646 w 559"/>
              <a:gd name="T73" fmla="*/ 2147483646 h 558"/>
              <a:gd name="T74" fmla="*/ 2147483646 w 559"/>
              <a:gd name="T75" fmla="*/ 2147483646 h 558"/>
              <a:gd name="T76" fmla="*/ 2147483646 w 559"/>
              <a:gd name="T77" fmla="*/ 2147483646 h 558"/>
              <a:gd name="T78" fmla="*/ 2147483646 w 559"/>
              <a:gd name="T79" fmla="*/ 2147483646 h 558"/>
              <a:gd name="T80" fmla="*/ 2147483646 w 559"/>
              <a:gd name="T81" fmla="*/ 2147483646 h 558"/>
              <a:gd name="T82" fmla="*/ 2147483646 w 559"/>
              <a:gd name="T83" fmla="*/ 1564269788 h 558"/>
              <a:gd name="T84" fmla="*/ 2147483646 w 559"/>
              <a:gd name="T85" fmla="*/ 0 h 5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9"/>
              <a:gd name="T130" fmla="*/ 0 h 558"/>
              <a:gd name="T131" fmla="*/ 559 w 559"/>
              <a:gd name="T132" fmla="*/ 558 h 5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9" h="558">
                <a:moveTo>
                  <a:pt x="278" y="0"/>
                </a:moveTo>
                <a:lnTo>
                  <a:pt x="265" y="0"/>
                </a:lnTo>
                <a:lnTo>
                  <a:pt x="251" y="1"/>
                </a:lnTo>
                <a:lnTo>
                  <a:pt x="236" y="1"/>
                </a:lnTo>
                <a:lnTo>
                  <a:pt x="223" y="5"/>
                </a:lnTo>
                <a:lnTo>
                  <a:pt x="209" y="7"/>
                </a:lnTo>
                <a:lnTo>
                  <a:pt x="196" y="11"/>
                </a:lnTo>
                <a:lnTo>
                  <a:pt x="182" y="17"/>
                </a:lnTo>
                <a:lnTo>
                  <a:pt x="171" y="21"/>
                </a:lnTo>
                <a:lnTo>
                  <a:pt x="157" y="26"/>
                </a:lnTo>
                <a:lnTo>
                  <a:pt x="146" y="32"/>
                </a:lnTo>
                <a:lnTo>
                  <a:pt x="134" y="40"/>
                </a:lnTo>
                <a:lnTo>
                  <a:pt x="123" y="48"/>
                </a:lnTo>
                <a:lnTo>
                  <a:pt x="111" y="55"/>
                </a:lnTo>
                <a:lnTo>
                  <a:pt x="102" y="63"/>
                </a:lnTo>
                <a:lnTo>
                  <a:pt x="92" y="72"/>
                </a:lnTo>
                <a:lnTo>
                  <a:pt x="81" y="80"/>
                </a:lnTo>
                <a:lnTo>
                  <a:pt x="73" y="90"/>
                </a:lnTo>
                <a:lnTo>
                  <a:pt x="63" y="101"/>
                </a:lnTo>
                <a:lnTo>
                  <a:pt x="56" y="111"/>
                </a:lnTo>
                <a:lnTo>
                  <a:pt x="48" y="122"/>
                </a:lnTo>
                <a:lnTo>
                  <a:pt x="40" y="134"/>
                </a:lnTo>
                <a:lnTo>
                  <a:pt x="33" y="145"/>
                </a:lnTo>
                <a:lnTo>
                  <a:pt x="27" y="157"/>
                </a:lnTo>
                <a:lnTo>
                  <a:pt x="21" y="170"/>
                </a:lnTo>
                <a:lnTo>
                  <a:pt x="17" y="182"/>
                </a:lnTo>
                <a:lnTo>
                  <a:pt x="12" y="195"/>
                </a:lnTo>
                <a:lnTo>
                  <a:pt x="8" y="209"/>
                </a:lnTo>
                <a:lnTo>
                  <a:pt x="6" y="222"/>
                </a:lnTo>
                <a:lnTo>
                  <a:pt x="4" y="236"/>
                </a:lnTo>
                <a:lnTo>
                  <a:pt x="2" y="249"/>
                </a:lnTo>
                <a:lnTo>
                  <a:pt x="0" y="264"/>
                </a:lnTo>
                <a:lnTo>
                  <a:pt x="0" y="278"/>
                </a:lnTo>
                <a:lnTo>
                  <a:pt x="0" y="293"/>
                </a:lnTo>
                <a:lnTo>
                  <a:pt x="2" y="307"/>
                </a:lnTo>
                <a:lnTo>
                  <a:pt x="4" y="322"/>
                </a:lnTo>
                <a:lnTo>
                  <a:pt x="6" y="335"/>
                </a:lnTo>
                <a:lnTo>
                  <a:pt x="8" y="349"/>
                </a:lnTo>
                <a:lnTo>
                  <a:pt x="12" y="362"/>
                </a:lnTo>
                <a:lnTo>
                  <a:pt x="17" y="374"/>
                </a:lnTo>
                <a:lnTo>
                  <a:pt x="21" y="387"/>
                </a:lnTo>
                <a:lnTo>
                  <a:pt x="27" y="399"/>
                </a:lnTo>
                <a:lnTo>
                  <a:pt x="33" y="412"/>
                </a:lnTo>
                <a:lnTo>
                  <a:pt x="40" y="424"/>
                </a:lnTo>
                <a:lnTo>
                  <a:pt x="48" y="435"/>
                </a:lnTo>
                <a:lnTo>
                  <a:pt x="56" y="445"/>
                </a:lnTo>
                <a:lnTo>
                  <a:pt x="63" y="456"/>
                </a:lnTo>
                <a:lnTo>
                  <a:pt x="73" y="466"/>
                </a:lnTo>
                <a:lnTo>
                  <a:pt x="81" y="476"/>
                </a:lnTo>
                <a:lnTo>
                  <a:pt x="92" y="485"/>
                </a:lnTo>
                <a:lnTo>
                  <a:pt x="102" y="495"/>
                </a:lnTo>
                <a:lnTo>
                  <a:pt x="111" y="502"/>
                </a:lnTo>
                <a:lnTo>
                  <a:pt x="123" y="510"/>
                </a:lnTo>
                <a:lnTo>
                  <a:pt x="134" y="518"/>
                </a:lnTo>
                <a:lnTo>
                  <a:pt x="146" y="524"/>
                </a:lnTo>
                <a:lnTo>
                  <a:pt x="157" y="531"/>
                </a:lnTo>
                <a:lnTo>
                  <a:pt x="171" y="535"/>
                </a:lnTo>
                <a:lnTo>
                  <a:pt x="182" y="541"/>
                </a:lnTo>
                <a:lnTo>
                  <a:pt x="196" y="545"/>
                </a:lnTo>
                <a:lnTo>
                  <a:pt x="209" y="548"/>
                </a:lnTo>
                <a:lnTo>
                  <a:pt x="223" y="552"/>
                </a:lnTo>
                <a:lnTo>
                  <a:pt x="236" y="554"/>
                </a:lnTo>
                <a:lnTo>
                  <a:pt x="251" y="556"/>
                </a:lnTo>
                <a:lnTo>
                  <a:pt x="265" y="558"/>
                </a:lnTo>
                <a:lnTo>
                  <a:pt x="278" y="558"/>
                </a:lnTo>
                <a:lnTo>
                  <a:pt x="294" y="558"/>
                </a:lnTo>
                <a:lnTo>
                  <a:pt x="307" y="556"/>
                </a:lnTo>
                <a:lnTo>
                  <a:pt x="322" y="554"/>
                </a:lnTo>
                <a:lnTo>
                  <a:pt x="336" y="552"/>
                </a:lnTo>
                <a:lnTo>
                  <a:pt x="349" y="548"/>
                </a:lnTo>
                <a:lnTo>
                  <a:pt x="363" y="545"/>
                </a:lnTo>
                <a:lnTo>
                  <a:pt x="374" y="541"/>
                </a:lnTo>
                <a:lnTo>
                  <a:pt x="388" y="535"/>
                </a:lnTo>
                <a:lnTo>
                  <a:pt x="399" y="531"/>
                </a:lnTo>
                <a:lnTo>
                  <a:pt x="413" y="524"/>
                </a:lnTo>
                <a:lnTo>
                  <a:pt x="424" y="518"/>
                </a:lnTo>
                <a:lnTo>
                  <a:pt x="436" y="510"/>
                </a:lnTo>
                <a:lnTo>
                  <a:pt x="445" y="502"/>
                </a:lnTo>
                <a:lnTo>
                  <a:pt x="457" y="495"/>
                </a:lnTo>
                <a:lnTo>
                  <a:pt x="466" y="485"/>
                </a:lnTo>
                <a:lnTo>
                  <a:pt x="476" y="476"/>
                </a:lnTo>
                <a:lnTo>
                  <a:pt x="486" y="466"/>
                </a:lnTo>
                <a:lnTo>
                  <a:pt x="495" y="456"/>
                </a:lnTo>
                <a:lnTo>
                  <a:pt x="503" y="445"/>
                </a:lnTo>
                <a:lnTo>
                  <a:pt x="511" y="435"/>
                </a:lnTo>
                <a:lnTo>
                  <a:pt x="518" y="424"/>
                </a:lnTo>
                <a:lnTo>
                  <a:pt x="524" y="412"/>
                </a:lnTo>
                <a:lnTo>
                  <a:pt x="532" y="399"/>
                </a:lnTo>
                <a:lnTo>
                  <a:pt x="537" y="387"/>
                </a:lnTo>
                <a:lnTo>
                  <a:pt x="541" y="374"/>
                </a:lnTo>
                <a:lnTo>
                  <a:pt x="545" y="362"/>
                </a:lnTo>
                <a:lnTo>
                  <a:pt x="549" y="349"/>
                </a:lnTo>
                <a:lnTo>
                  <a:pt x="553" y="335"/>
                </a:lnTo>
                <a:lnTo>
                  <a:pt x="555" y="322"/>
                </a:lnTo>
                <a:lnTo>
                  <a:pt x="557" y="307"/>
                </a:lnTo>
                <a:lnTo>
                  <a:pt x="559" y="293"/>
                </a:lnTo>
                <a:lnTo>
                  <a:pt x="559" y="278"/>
                </a:lnTo>
                <a:lnTo>
                  <a:pt x="559" y="264"/>
                </a:lnTo>
                <a:lnTo>
                  <a:pt x="557" y="249"/>
                </a:lnTo>
                <a:lnTo>
                  <a:pt x="555" y="236"/>
                </a:lnTo>
                <a:lnTo>
                  <a:pt x="553" y="222"/>
                </a:lnTo>
                <a:lnTo>
                  <a:pt x="549" y="209"/>
                </a:lnTo>
                <a:lnTo>
                  <a:pt x="545" y="195"/>
                </a:lnTo>
                <a:lnTo>
                  <a:pt x="541" y="182"/>
                </a:lnTo>
                <a:lnTo>
                  <a:pt x="537" y="170"/>
                </a:lnTo>
                <a:lnTo>
                  <a:pt x="532" y="157"/>
                </a:lnTo>
                <a:lnTo>
                  <a:pt x="524" y="145"/>
                </a:lnTo>
                <a:lnTo>
                  <a:pt x="518" y="134"/>
                </a:lnTo>
                <a:lnTo>
                  <a:pt x="511" y="122"/>
                </a:lnTo>
                <a:lnTo>
                  <a:pt x="503" y="111"/>
                </a:lnTo>
                <a:lnTo>
                  <a:pt x="495" y="101"/>
                </a:lnTo>
                <a:lnTo>
                  <a:pt x="486" y="90"/>
                </a:lnTo>
                <a:lnTo>
                  <a:pt x="476" y="80"/>
                </a:lnTo>
                <a:lnTo>
                  <a:pt x="466" y="72"/>
                </a:lnTo>
                <a:lnTo>
                  <a:pt x="457" y="63"/>
                </a:lnTo>
                <a:lnTo>
                  <a:pt x="445" y="55"/>
                </a:lnTo>
                <a:lnTo>
                  <a:pt x="436" y="48"/>
                </a:lnTo>
                <a:lnTo>
                  <a:pt x="424" y="40"/>
                </a:lnTo>
                <a:lnTo>
                  <a:pt x="413" y="32"/>
                </a:lnTo>
                <a:lnTo>
                  <a:pt x="399" y="26"/>
                </a:lnTo>
                <a:lnTo>
                  <a:pt x="388" y="21"/>
                </a:lnTo>
                <a:lnTo>
                  <a:pt x="374" y="17"/>
                </a:lnTo>
                <a:lnTo>
                  <a:pt x="363" y="11"/>
                </a:lnTo>
                <a:lnTo>
                  <a:pt x="349" y="7"/>
                </a:lnTo>
                <a:lnTo>
                  <a:pt x="336" y="5"/>
                </a:lnTo>
                <a:lnTo>
                  <a:pt x="322" y="1"/>
                </a:lnTo>
                <a:lnTo>
                  <a:pt x="307" y="1"/>
                </a:lnTo>
                <a:lnTo>
                  <a:pt x="294" y="0"/>
                </a:lnTo>
                <a:lnTo>
                  <a:pt x="278" y="0"/>
                </a:lnTo>
              </a:path>
            </a:pathLst>
          </a:custGeom>
          <a:noFill/>
          <a:ln w="27051">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8441" name="Group 30"/>
          <p:cNvGrpSpPr>
            <a:grpSpLocks/>
          </p:cNvGrpSpPr>
          <p:nvPr/>
        </p:nvGrpSpPr>
        <p:grpSpPr bwMode="auto">
          <a:xfrm>
            <a:off x="7151688" y="3500438"/>
            <a:ext cx="1657350" cy="1609725"/>
            <a:chOff x="4558" y="2432"/>
            <a:chExt cx="1044" cy="1014"/>
          </a:xfrm>
        </p:grpSpPr>
        <p:pic>
          <p:nvPicPr>
            <p:cNvPr id="1844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 y="2477"/>
              <a:ext cx="907"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44"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2" y="3202"/>
              <a:ext cx="86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Freeform 25"/>
            <p:cNvSpPr>
              <a:spLocks/>
            </p:cNvSpPr>
            <p:nvPr/>
          </p:nvSpPr>
          <p:spPr bwMode="auto">
            <a:xfrm>
              <a:off x="4558" y="2432"/>
              <a:ext cx="1044" cy="1014"/>
            </a:xfrm>
            <a:custGeom>
              <a:avLst/>
              <a:gdLst>
                <a:gd name="T0" fmla="*/ 604 w 921"/>
                <a:gd name="T1" fmla="*/ 2 h 923"/>
                <a:gd name="T2" fmla="*/ 503 w 921"/>
                <a:gd name="T3" fmla="*/ 16 h 923"/>
                <a:gd name="T4" fmla="*/ 411 w 921"/>
                <a:gd name="T5" fmla="*/ 48 h 923"/>
                <a:gd name="T6" fmla="*/ 323 w 921"/>
                <a:gd name="T7" fmla="*/ 89 h 923"/>
                <a:gd name="T8" fmla="*/ 243 w 921"/>
                <a:gd name="T9" fmla="*/ 138 h 923"/>
                <a:gd name="T10" fmla="*/ 173 w 921"/>
                <a:gd name="T11" fmla="*/ 200 h 923"/>
                <a:gd name="T12" fmla="*/ 116 w 921"/>
                <a:gd name="T13" fmla="*/ 269 h 923"/>
                <a:gd name="T14" fmla="*/ 65 w 921"/>
                <a:gd name="T15" fmla="*/ 346 h 923"/>
                <a:gd name="T16" fmla="*/ 31 w 921"/>
                <a:gd name="T17" fmla="*/ 430 h 923"/>
                <a:gd name="T18" fmla="*/ 9 w 921"/>
                <a:gd name="T19" fmla="*/ 519 h 923"/>
                <a:gd name="T20" fmla="*/ 0 w 921"/>
                <a:gd name="T21" fmla="*/ 610 h 923"/>
                <a:gd name="T22" fmla="*/ 9 w 921"/>
                <a:gd name="T23" fmla="*/ 703 h 923"/>
                <a:gd name="T24" fmla="*/ 31 w 921"/>
                <a:gd name="T25" fmla="*/ 793 h 923"/>
                <a:gd name="T26" fmla="*/ 65 w 921"/>
                <a:gd name="T27" fmla="*/ 874 h 923"/>
                <a:gd name="T28" fmla="*/ 116 w 921"/>
                <a:gd name="T29" fmla="*/ 954 h 923"/>
                <a:gd name="T30" fmla="*/ 173 w 921"/>
                <a:gd name="T31" fmla="*/ 1023 h 923"/>
                <a:gd name="T32" fmla="*/ 243 w 921"/>
                <a:gd name="T33" fmla="*/ 1084 h 923"/>
                <a:gd name="T34" fmla="*/ 323 w 921"/>
                <a:gd name="T35" fmla="*/ 1135 h 923"/>
                <a:gd name="T36" fmla="*/ 411 w 921"/>
                <a:gd name="T37" fmla="*/ 1174 h 923"/>
                <a:gd name="T38" fmla="*/ 503 w 921"/>
                <a:gd name="T39" fmla="*/ 1204 h 923"/>
                <a:gd name="T40" fmla="*/ 604 w 921"/>
                <a:gd name="T41" fmla="*/ 1219 h 923"/>
                <a:gd name="T42" fmla="*/ 708 w 921"/>
                <a:gd name="T43" fmla="*/ 1222 h 923"/>
                <a:gd name="T44" fmla="*/ 808 w 921"/>
                <a:gd name="T45" fmla="*/ 1211 h 923"/>
                <a:gd name="T46" fmla="*/ 903 w 921"/>
                <a:gd name="T47" fmla="*/ 1185 h 923"/>
                <a:gd name="T48" fmla="*/ 993 w 921"/>
                <a:gd name="T49" fmla="*/ 1149 h 923"/>
                <a:gd name="T50" fmla="*/ 1073 w 921"/>
                <a:gd name="T51" fmla="*/ 1102 h 923"/>
                <a:gd name="T52" fmla="*/ 1146 w 921"/>
                <a:gd name="T53" fmla="*/ 1044 h 923"/>
                <a:gd name="T54" fmla="*/ 1211 w 921"/>
                <a:gd name="T55" fmla="*/ 978 h 923"/>
                <a:gd name="T56" fmla="*/ 1262 w 921"/>
                <a:gd name="T57" fmla="*/ 903 h 923"/>
                <a:gd name="T58" fmla="*/ 1305 w 921"/>
                <a:gd name="T59" fmla="*/ 822 h 923"/>
                <a:gd name="T60" fmla="*/ 1331 w 921"/>
                <a:gd name="T61" fmla="*/ 735 h 923"/>
                <a:gd name="T62" fmla="*/ 1341 w 921"/>
                <a:gd name="T63" fmla="*/ 644 h 923"/>
                <a:gd name="T64" fmla="*/ 1340 w 921"/>
                <a:gd name="T65" fmla="*/ 549 h 923"/>
                <a:gd name="T66" fmla="*/ 1322 w 921"/>
                <a:gd name="T67" fmla="*/ 457 h 923"/>
                <a:gd name="T68" fmla="*/ 1291 w 921"/>
                <a:gd name="T69" fmla="*/ 375 h 923"/>
                <a:gd name="T70" fmla="*/ 1247 w 921"/>
                <a:gd name="T71" fmla="*/ 294 h 923"/>
                <a:gd name="T72" fmla="*/ 1191 w 921"/>
                <a:gd name="T73" fmla="*/ 221 h 923"/>
                <a:gd name="T74" fmla="*/ 1124 w 921"/>
                <a:gd name="T75" fmla="*/ 158 h 923"/>
                <a:gd name="T76" fmla="*/ 1046 w 921"/>
                <a:gd name="T77" fmla="*/ 103 h 923"/>
                <a:gd name="T78" fmla="*/ 961 w 921"/>
                <a:gd name="T79" fmla="*/ 58 h 923"/>
                <a:gd name="T80" fmla="*/ 873 w 921"/>
                <a:gd name="T81" fmla="*/ 27 h 923"/>
                <a:gd name="T82" fmla="*/ 775 w 921"/>
                <a:gd name="T83" fmla="*/ 5 h 923"/>
                <a:gd name="T84" fmla="*/ 672 w 921"/>
                <a:gd name="T85" fmla="*/ 0 h 9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21"/>
                <a:gd name="T130" fmla="*/ 0 h 923"/>
                <a:gd name="T131" fmla="*/ 921 w 921"/>
                <a:gd name="T132" fmla="*/ 923 h 9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21" h="923">
                  <a:moveTo>
                    <a:pt x="461" y="0"/>
                  </a:moveTo>
                  <a:lnTo>
                    <a:pt x="438" y="0"/>
                  </a:lnTo>
                  <a:lnTo>
                    <a:pt x="415" y="2"/>
                  </a:lnTo>
                  <a:lnTo>
                    <a:pt x="392" y="5"/>
                  </a:lnTo>
                  <a:lnTo>
                    <a:pt x="369" y="9"/>
                  </a:lnTo>
                  <a:lnTo>
                    <a:pt x="346" y="13"/>
                  </a:lnTo>
                  <a:lnTo>
                    <a:pt x="324" y="21"/>
                  </a:lnTo>
                  <a:lnTo>
                    <a:pt x="301" y="26"/>
                  </a:lnTo>
                  <a:lnTo>
                    <a:pt x="282" y="36"/>
                  </a:lnTo>
                  <a:lnTo>
                    <a:pt x="261" y="44"/>
                  </a:lnTo>
                  <a:lnTo>
                    <a:pt x="242" y="55"/>
                  </a:lnTo>
                  <a:lnTo>
                    <a:pt x="221" y="67"/>
                  </a:lnTo>
                  <a:lnTo>
                    <a:pt x="204" y="78"/>
                  </a:lnTo>
                  <a:lnTo>
                    <a:pt x="184" y="92"/>
                  </a:lnTo>
                  <a:lnTo>
                    <a:pt x="167" y="105"/>
                  </a:lnTo>
                  <a:lnTo>
                    <a:pt x="150" y="119"/>
                  </a:lnTo>
                  <a:lnTo>
                    <a:pt x="134" y="134"/>
                  </a:lnTo>
                  <a:lnTo>
                    <a:pt x="119" y="151"/>
                  </a:lnTo>
                  <a:lnTo>
                    <a:pt x="106" y="167"/>
                  </a:lnTo>
                  <a:lnTo>
                    <a:pt x="90" y="184"/>
                  </a:lnTo>
                  <a:lnTo>
                    <a:pt x="79" y="203"/>
                  </a:lnTo>
                  <a:lnTo>
                    <a:pt x="67" y="222"/>
                  </a:lnTo>
                  <a:lnTo>
                    <a:pt x="56" y="241"/>
                  </a:lnTo>
                  <a:lnTo>
                    <a:pt x="44" y="261"/>
                  </a:lnTo>
                  <a:lnTo>
                    <a:pt x="37" y="282"/>
                  </a:lnTo>
                  <a:lnTo>
                    <a:pt x="27" y="301"/>
                  </a:lnTo>
                  <a:lnTo>
                    <a:pt x="21" y="324"/>
                  </a:lnTo>
                  <a:lnTo>
                    <a:pt x="13" y="345"/>
                  </a:lnTo>
                  <a:lnTo>
                    <a:pt x="10" y="368"/>
                  </a:lnTo>
                  <a:lnTo>
                    <a:pt x="6" y="391"/>
                  </a:lnTo>
                  <a:lnTo>
                    <a:pt x="2" y="414"/>
                  </a:lnTo>
                  <a:lnTo>
                    <a:pt x="0" y="437"/>
                  </a:lnTo>
                  <a:lnTo>
                    <a:pt x="0" y="460"/>
                  </a:lnTo>
                  <a:lnTo>
                    <a:pt x="0" y="485"/>
                  </a:lnTo>
                  <a:lnTo>
                    <a:pt x="2" y="508"/>
                  </a:lnTo>
                  <a:lnTo>
                    <a:pt x="6" y="531"/>
                  </a:lnTo>
                  <a:lnTo>
                    <a:pt x="10" y="554"/>
                  </a:lnTo>
                  <a:lnTo>
                    <a:pt x="13" y="575"/>
                  </a:lnTo>
                  <a:lnTo>
                    <a:pt x="21" y="598"/>
                  </a:lnTo>
                  <a:lnTo>
                    <a:pt x="27" y="620"/>
                  </a:lnTo>
                  <a:lnTo>
                    <a:pt x="37" y="641"/>
                  </a:lnTo>
                  <a:lnTo>
                    <a:pt x="44" y="660"/>
                  </a:lnTo>
                  <a:lnTo>
                    <a:pt x="56" y="681"/>
                  </a:lnTo>
                  <a:lnTo>
                    <a:pt x="67" y="700"/>
                  </a:lnTo>
                  <a:lnTo>
                    <a:pt x="79" y="719"/>
                  </a:lnTo>
                  <a:lnTo>
                    <a:pt x="90" y="737"/>
                  </a:lnTo>
                  <a:lnTo>
                    <a:pt x="106" y="754"/>
                  </a:lnTo>
                  <a:lnTo>
                    <a:pt x="119" y="771"/>
                  </a:lnTo>
                  <a:lnTo>
                    <a:pt x="134" y="787"/>
                  </a:lnTo>
                  <a:lnTo>
                    <a:pt x="150" y="802"/>
                  </a:lnTo>
                  <a:lnTo>
                    <a:pt x="167" y="817"/>
                  </a:lnTo>
                  <a:lnTo>
                    <a:pt x="184" y="831"/>
                  </a:lnTo>
                  <a:lnTo>
                    <a:pt x="204" y="842"/>
                  </a:lnTo>
                  <a:lnTo>
                    <a:pt x="221" y="856"/>
                  </a:lnTo>
                  <a:lnTo>
                    <a:pt x="242" y="867"/>
                  </a:lnTo>
                  <a:lnTo>
                    <a:pt x="261" y="877"/>
                  </a:lnTo>
                  <a:lnTo>
                    <a:pt x="282" y="886"/>
                  </a:lnTo>
                  <a:lnTo>
                    <a:pt x="301" y="894"/>
                  </a:lnTo>
                  <a:lnTo>
                    <a:pt x="324" y="902"/>
                  </a:lnTo>
                  <a:lnTo>
                    <a:pt x="346" y="908"/>
                  </a:lnTo>
                  <a:lnTo>
                    <a:pt x="369" y="913"/>
                  </a:lnTo>
                  <a:lnTo>
                    <a:pt x="392" y="917"/>
                  </a:lnTo>
                  <a:lnTo>
                    <a:pt x="415" y="919"/>
                  </a:lnTo>
                  <a:lnTo>
                    <a:pt x="438" y="921"/>
                  </a:lnTo>
                  <a:lnTo>
                    <a:pt x="461" y="923"/>
                  </a:lnTo>
                  <a:lnTo>
                    <a:pt x="486" y="921"/>
                  </a:lnTo>
                  <a:lnTo>
                    <a:pt x="509" y="919"/>
                  </a:lnTo>
                  <a:lnTo>
                    <a:pt x="532" y="917"/>
                  </a:lnTo>
                  <a:lnTo>
                    <a:pt x="555" y="913"/>
                  </a:lnTo>
                  <a:lnTo>
                    <a:pt x="576" y="908"/>
                  </a:lnTo>
                  <a:lnTo>
                    <a:pt x="599" y="902"/>
                  </a:lnTo>
                  <a:lnTo>
                    <a:pt x="620" y="894"/>
                  </a:lnTo>
                  <a:lnTo>
                    <a:pt x="641" y="886"/>
                  </a:lnTo>
                  <a:lnTo>
                    <a:pt x="660" y="877"/>
                  </a:lnTo>
                  <a:lnTo>
                    <a:pt x="682" y="867"/>
                  </a:lnTo>
                  <a:lnTo>
                    <a:pt x="701" y="856"/>
                  </a:lnTo>
                  <a:lnTo>
                    <a:pt x="718" y="842"/>
                  </a:lnTo>
                  <a:lnTo>
                    <a:pt x="737" y="831"/>
                  </a:lnTo>
                  <a:lnTo>
                    <a:pt x="754" y="817"/>
                  </a:lnTo>
                  <a:lnTo>
                    <a:pt x="772" y="802"/>
                  </a:lnTo>
                  <a:lnTo>
                    <a:pt x="787" y="787"/>
                  </a:lnTo>
                  <a:lnTo>
                    <a:pt x="802" y="771"/>
                  </a:lnTo>
                  <a:lnTo>
                    <a:pt x="818" y="754"/>
                  </a:lnTo>
                  <a:lnTo>
                    <a:pt x="831" y="737"/>
                  </a:lnTo>
                  <a:lnTo>
                    <a:pt x="843" y="719"/>
                  </a:lnTo>
                  <a:lnTo>
                    <a:pt x="856" y="700"/>
                  </a:lnTo>
                  <a:lnTo>
                    <a:pt x="866" y="681"/>
                  </a:lnTo>
                  <a:lnTo>
                    <a:pt x="877" y="660"/>
                  </a:lnTo>
                  <a:lnTo>
                    <a:pt x="887" y="641"/>
                  </a:lnTo>
                  <a:lnTo>
                    <a:pt x="895" y="620"/>
                  </a:lnTo>
                  <a:lnTo>
                    <a:pt x="902" y="598"/>
                  </a:lnTo>
                  <a:lnTo>
                    <a:pt x="908" y="575"/>
                  </a:lnTo>
                  <a:lnTo>
                    <a:pt x="914" y="554"/>
                  </a:lnTo>
                  <a:lnTo>
                    <a:pt x="918" y="531"/>
                  </a:lnTo>
                  <a:lnTo>
                    <a:pt x="920" y="508"/>
                  </a:lnTo>
                  <a:lnTo>
                    <a:pt x="921" y="485"/>
                  </a:lnTo>
                  <a:lnTo>
                    <a:pt x="921" y="460"/>
                  </a:lnTo>
                  <a:lnTo>
                    <a:pt x="921" y="437"/>
                  </a:lnTo>
                  <a:lnTo>
                    <a:pt x="920" y="414"/>
                  </a:lnTo>
                  <a:lnTo>
                    <a:pt x="918" y="391"/>
                  </a:lnTo>
                  <a:lnTo>
                    <a:pt x="914" y="368"/>
                  </a:lnTo>
                  <a:lnTo>
                    <a:pt x="908" y="345"/>
                  </a:lnTo>
                  <a:lnTo>
                    <a:pt x="902" y="324"/>
                  </a:lnTo>
                  <a:lnTo>
                    <a:pt x="895" y="301"/>
                  </a:lnTo>
                  <a:lnTo>
                    <a:pt x="887" y="282"/>
                  </a:lnTo>
                  <a:lnTo>
                    <a:pt x="877" y="261"/>
                  </a:lnTo>
                  <a:lnTo>
                    <a:pt x="866" y="241"/>
                  </a:lnTo>
                  <a:lnTo>
                    <a:pt x="856" y="222"/>
                  </a:lnTo>
                  <a:lnTo>
                    <a:pt x="843" y="203"/>
                  </a:lnTo>
                  <a:lnTo>
                    <a:pt x="831" y="184"/>
                  </a:lnTo>
                  <a:lnTo>
                    <a:pt x="818" y="167"/>
                  </a:lnTo>
                  <a:lnTo>
                    <a:pt x="802" y="151"/>
                  </a:lnTo>
                  <a:lnTo>
                    <a:pt x="787" y="134"/>
                  </a:lnTo>
                  <a:lnTo>
                    <a:pt x="772" y="119"/>
                  </a:lnTo>
                  <a:lnTo>
                    <a:pt x="754" y="105"/>
                  </a:lnTo>
                  <a:lnTo>
                    <a:pt x="737" y="92"/>
                  </a:lnTo>
                  <a:lnTo>
                    <a:pt x="718" y="78"/>
                  </a:lnTo>
                  <a:lnTo>
                    <a:pt x="701" y="67"/>
                  </a:lnTo>
                  <a:lnTo>
                    <a:pt x="682" y="55"/>
                  </a:lnTo>
                  <a:lnTo>
                    <a:pt x="660" y="44"/>
                  </a:lnTo>
                  <a:lnTo>
                    <a:pt x="641" y="36"/>
                  </a:lnTo>
                  <a:lnTo>
                    <a:pt x="620" y="26"/>
                  </a:lnTo>
                  <a:lnTo>
                    <a:pt x="599" y="21"/>
                  </a:lnTo>
                  <a:lnTo>
                    <a:pt x="576" y="13"/>
                  </a:lnTo>
                  <a:lnTo>
                    <a:pt x="555" y="9"/>
                  </a:lnTo>
                  <a:lnTo>
                    <a:pt x="532" y="5"/>
                  </a:lnTo>
                  <a:lnTo>
                    <a:pt x="509" y="2"/>
                  </a:lnTo>
                  <a:lnTo>
                    <a:pt x="486" y="0"/>
                  </a:lnTo>
                  <a:lnTo>
                    <a:pt x="461" y="0"/>
                  </a:lnTo>
                </a:path>
              </a:pathLst>
            </a:custGeom>
            <a:noFill/>
            <a:ln w="68326">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46" name="Rectangle 26"/>
            <p:cNvSpPr>
              <a:spLocks noChangeArrowheads="1"/>
            </p:cNvSpPr>
            <p:nvPr/>
          </p:nvSpPr>
          <p:spPr bwMode="auto">
            <a:xfrm>
              <a:off x="4648" y="2477"/>
              <a:ext cx="908" cy="90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18447" name="Freeform 27"/>
            <p:cNvSpPr>
              <a:spLocks noEditPoints="1"/>
            </p:cNvSpPr>
            <p:nvPr/>
          </p:nvSpPr>
          <p:spPr bwMode="auto">
            <a:xfrm>
              <a:off x="4830" y="2613"/>
              <a:ext cx="198" cy="263"/>
            </a:xfrm>
            <a:custGeom>
              <a:avLst/>
              <a:gdLst>
                <a:gd name="T0" fmla="*/ 28 w 199"/>
                <a:gd name="T1" fmla="*/ 0 h 263"/>
                <a:gd name="T2" fmla="*/ 158 w 199"/>
                <a:gd name="T3" fmla="*/ 180 h 263"/>
                <a:gd name="T4" fmla="*/ 129 w 199"/>
                <a:gd name="T5" fmla="*/ 201 h 263"/>
                <a:gd name="T6" fmla="*/ 0 w 199"/>
                <a:gd name="T7" fmla="*/ 21 h 263"/>
                <a:gd name="T8" fmla="*/ 28 w 199"/>
                <a:gd name="T9" fmla="*/ 0 h 263"/>
                <a:gd name="T10" fmla="*/ 177 w 199"/>
                <a:gd name="T11" fmla="*/ 144 h 263"/>
                <a:gd name="T12" fmla="*/ 196 w 199"/>
                <a:gd name="T13" fmla="*/ 263 h 263"/>
                <a:gd name="T14" fmla="*/ 92 w 199"/>
                <a:gd name="T15" fmla="*/ 207 h 263"/>
                <a:gd name="T16" fmla="*/ 177 w 199"/>
                <a:gd name="T17" fmla="*/ 144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
                <a:gd name="T28" fmla="*/ 0 h 263"/>
                <a:gd name="T29" fmla="*/ 199 w 199"/>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 h="263">
                  <a:moveTo>
                    <a:pt x="28" y="0"/>
                  </a:moveTo>
                  <a:lnTo>
                    <a:pt x="161" y="180"/>
                  </a:lnTo>
                  <a:lnTo>
                    <a:pt x="132" y="201"/>
                  </a:lnTo>
                  <a:lnTo>
                    <a:pt x="0" y="21"/>
                  </a:lnTo>
                  <a:lnTo>
                    <a:pt x="28" y="0"/>
                  </a:lnTo>
                  <a:close/>
                  <a:moveTo>
                    <a:pt x="180" y="144"/>
                  </a:moveTo>
                  <a:lnTo>
                    <a:pt x="199" y="263"/>
                  </a:lnTo>
                  <a:lnTo>
                    <a:pt x="92" y="207"/>
                  </a:lnTo>
                  <a:lnTo>
                    <a:pt x="180" y="144"/>
                  </a:lnTo>
                  <a:close/>
                </a:path>
              </a:pathLst>
            </a:custGeom>
            <a:solidFill>
              <a:srgbClr val="000000"/>
            </a:solidFill>
            <a:ln w="3175">
              <a:solidFill>
                <a:srgbClr val="800080"/>
              </a:solidFill>
              <a:round/>
              <a:headEnd/>
              <a:tailEnd/>
            </a:ln>
          </p:spPr>
          <p:txBody>
            <a:bodyPr/>
            <a:lstStyle/>
            <a:p>
              <a:endParaRPr lang="zh-CN" altLang="en-US"/>
            </a:p>
          </p:txBody>
        </p:sp>
        <p:sp>
          <p:nvSpPr>
            <p:cNvPr id="18448" name="Freeform 28"/>
            <p:cNvSpPr>
              <a:spLocks noEditPoints="1"/>
            </p:cNvSpPr>
            <p:nvPr/>
          </p:nvSpPr>
          <p:spPr bwMode="auto">
            <a:xfrm>
              <a:off x="5011" y="2978"/>
              <a:ext cx="91" cy="225"/>
            </a:xfrm>
            <a:custGeom>
              <a:avLst/>
              <a:gdLst>
                <a:gd name="T0" fmla="*/ 43 w 107"/>
                <a:gd name="T1" fmla="*/ 0 h 134"/>
                <a:gd name="T2" fmla="*/ 43 w 107"/>
                <a:gd name="T3" fmla="*/ 383 h 134"/>
                <a:gd name="T4" fmla="*/ 21 w 107"/>
                <a:gd name="T5" fmla="*/ 383 h 134"/>
                <a:gd name="T6" fmla="*/ 21 w 107"/>
                <a:gd name="T7" fmla="*/ 0 h 134"/>
                <a:gd name="T8" fmla="*/ 43 w 107"/>
                <a:gd name="T9" fmla="*/ 0 h 134"/>
                <a:gd name="T10" fmla="*/ 65 w 107"/>
                <a:gd name="T11" fmla="*/ 287 h 134"/>
                <a:gd name="T12" fmla="*/ 33 w 107"/>
                <a:gd name="T13" fmla="*/ 635 h 134"/>
                <a:gd name="T14" fmla="*/ 0 w 107"/>
                <a:gd name="T15" fmla="*/ 287 h 134"/>
                <a:gd name="T16" fmla="*/ 65 w 107"/>
                <a:gd name="T17" fmla="*/ 287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134"/>
                <a:gd name="T29" fmla="*/ 107 w 107"/>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134">
                  <a:moveTo>
                    <a:pt x="71" y="0"/>
                  </a:moveTo>
                  <a:lnTo>
                    <a:pt x="71" y="81"/>
                  </a:lnTo>
                  <a:lnTo>
                    <a:pt x="34" y="81"/>
                  </a:lnTo>
                  <a:lnTo>
                    <a:pt x="34" y="0"/>
                  </a:lnTo>
                  <a:lnTo>
                    <a:pt x="71" y="0"/>
                  </a:lnTo>
                  <a:close/>
                  <a:moveTo>
                    <a:pt x="107" y="61"/>
                  </a:moveTo>
                  <a:lnTo>
                    <a:pt x="54" y="134"/>
                  </a:lnTo>
                  <a:lnTo>
                    <a:pt x="0" y="61"/>
                  </a:lnTo>
                  <a:lnTo>
                    <a:pt x="107" y="61"/>
                  </a:lnTo>
                  <a:close/>
                </a:path>
              </a:pathLst>
            </a:custGeom>
            <a:solidFill>
              <a:srgbClr val="000000"/>
            </a:solidFill>
            <a:ln w="3175">
              <a:solidFill>
                <a:srgbClr val="800080"/>
              </a:solidFill>
              <a:round/>
              <a:headEnd/>
              <a:tailEnd/>
            </a:ln>
          </p:spPr>
          <p:txBody>
            <a:bodyPr/>
            <a:lstStyle/>
            <a:p>
              <a:endParaRPr lang="zh-CN" altLang="en-US"/>
            </a:p>
          </p:txBody>
        </p:sp>
        <p:sp>
          <p:nvSpPr>
            <p:cNvPr id="18449" name="Line 29"/>
            <p:cNvSpPr>
              <a:spLocks noChangeShapeType="1"/>
            </p:cNvSpPr>
            <p:nvPr/>
          </p:nvSpPr>
          <p:spPr bwMode="auto">
            <a:xfrm>
              <a:off x="4648" y="2901"/>
              <a:ext cx="908"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8442" name="Text Box 31"/>
          <p:cNvSpPr txBox="1">
            <a:spLocks noChangeArrowheads="1"/>
          </p:cNvSpPr>
          <p:nvPr/>
        </p:nvSpPr>
        <p:spPr bwMode="auto">
          <a:xfrm>
            <a:off x="252413" y="620713"/>
            <a:ext cx="7632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kumimoji="1" lang="zh-CN" altLang="en-US" b="1">
                <a:solidFill>
                  <a:srgbClr val="3333FF"/>
                </a:solidFill>
                <a:latin typeface="Times New Roman" panose="02020603050405020304" pitchFamily="18" charset="0"/>
                <a:ea typeface="黑体" panose="02010609060101010101" pitchFamily="49" charset="-122"/>
              </a:rPr>
              <a:t>荧光定量</a:t>
            </a:r>
            <a:r>
              <a:rPr kumimoji="1" lang="en-US" altLang="zh-CN" b="1">
                <a:solidFill>
                  <a:srgbClr val="3333FF"/>
                </a:solidFill>
                <a:latin typeface="Times New Roman" panose="02020603050405020304" pitchFamily="18" charset="0"/>
                <a:ea typeface="黑体" panose="02010609060101010101" pitchFamily="49" charset="-122"/>
              </a:rPr>
              <a:t>PCR</a:t>
            </a:r>
            <a:r>
              <a:rPr kumimoji="1" lang="zh-CN" altLang="en-US" b="1">
                <a:solidFill>
                  <a:srgbClr val="3333FF"/>
                </a:solidFill>
                <a:latin typeface="Times New Roman" panose="02020603050405020304" pitchFamily="18" charset="0"/>
                <a:ea typeface="黑体" panose="02010609060101010101" pitchFamily="49" charset="-122"/>
              </a:rPr>
              <a:t>原理</a:t>
            </a:r>
            <a:r>
              <a:rPr kumimoji="1" lang="zh-CN" altLang="en-US" b="1">
                <a:solidFill>
                  <a:schemeClr val="folHlink"/>
                </a:solidFill>
                <a:latin typeface="Times New Roman" panose="02020603050405020304" pitchFamily="18" charset="0"/>
                <a:ea typeface="黑体" panose="02010609060101010101" pitchFamily="49" charset="-122"/>
              </a:rPr>
              <a:t>－－</a:t>
            </a:r>
            <a:r>
              <a:rPr kumimoji="1" lang="en-US" altLang="zh-CN" b="1">
                <a:solidFill>
                  <a:srgbClr val="FF0066"/>
                </a:solidFill>
                <a:latin typeface="方正舒体" panose="02010601030101010101" pitchFamily="2" charset="-122"/>
                <a:ea typeface="方正舒体" panose="02010601030101010101" pitchFamily="2" charset="-122"/>
              </a:rPr>
              <a:t>Ct</a:t>
            </a:r>
            <a:r>
              <a:rPr kumimoji="1" lang="zh-CN" altLang="en-US" b="1">
                <a:solidFill>
                  <a:srgbClr val="FF0066"/>
                </a:solidFill>
                <a:latin typeface="方正舒体" panose="02010601030101010101" pitchFamily="2" charset="-122"/>
                <a:ea typeface="方正舒体" panose="02010601030101010101" pitchFamily="2" charset="-122"/>
              </a:rPr>
              <a:t>值</a:t>
            </a:r>
            <a:endParaRPr kumimoji="1" lang="en-US" altLang="zh-CN" b="1">
              <a:solidFill>
                <a:srgbClr val="FF0066"/>
              </a:solidFill>
              <a:latin typeface="方正舒体" panose="02010601030101010101" pitchFamily="2" charset="-122"/>
              <a:ea typeface="方正舒体" panose="02010601030101010101" pitchFamily="2" charset="-122"/>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563" y="3860800"/>
            <a:ext cx="3503612"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48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484313"/>
            <a:ext cx="3579812"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48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3950" y="34321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3"/>
          <p:cNvSpPr txBox="1">
            <a:spLocks noChangeArrowheads="1"/>
          </p:cNvSpPr>
          <p:nvPr/>
        </p:nvSpPr>
        <p:spPr bwMode="auto">
          <a:xfrm rot="-5400000">
            <a:off x="4432300" y="4073525"/>
            <a:ext cx="1563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1200"/>
              <a:t>Cycle number</a:t>
            </a:r>
          </a:p>
        </p:txBody>
      </p:sp>
      <p:sp>
        <p:nvSpPr>
          <p:cNvPr id="20486" name="Text Box 12"/>
          <p:cNvSpPr txBox="1">
            <a:spLocks noChangeArrowheads="1"/>
          </p:cNvSpPr>
          <p:nvPr/>
        </p:nvSpPr>
        <p:spPr bwMode="auto">
          <a:xfrm>
            <a:off x="5848350" y="2205038"/>
            <a:ext cx="739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1400">
                <a:latin typeface="Times New Roman" panose="02020603050405020304" pitchFamily="18" charset="0"/>
              </a:rPr>
              <a:t>Ck 10</a:t>
            </a:r>
            <a:r>
              <a:rPr kumimoji="1" lang="en-US" altLang="zh-CN" sz="1400" baseline="30000">
                <a:latin typeface="Times New Roman" panose="02020603050405020304" pitchFamily="18" charset="0"/>
              </a:rPr>
              <a:t>4</a:t>
            </a:r>
          </a:p>
        </p:txBody>
      </p:sp>
      <p:sp>
        <p:nvSpPr>
          <p:cNvPr id="20487" name="Line 13"/>
          <p:cNvSpPr>
            <a:spLocks noChangeShapeType="1"/>
          </p:cNvSpPr>
          <p:nvPr/>
        </p:nvSpPr>
        <p:spPr bwMode="auto">
          <a:xfrm>
            <a:off x="6443663" y="2420938"/>
            <a:ext cx="360362"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488" name="Text Box 14"/>
          <p:cNvSpPr txBox="1">
            <a:spLocks noChangeArrowheads="1"/>
          </p:cNvSpPr>
          <p:nvPr/>
        </p:nvSpPr>
        <p:spPr bwMode="auto">
          <a:xfrm>
            <a:off x="8027988" y="2044700"/>
            <a:ext cx="739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1400">
                <a:latin typeface="Times New Roman" panose="02020603050405020304" pitchFamily="18" charset="0"/>
              </a:rPr>
              <a:t>Ck 10</a:t>
            </a:r>
            <a:r>
              <a:rPr kumimoji="1" lang="en-US" altLang="zh-CN" sz="1400" baseline="30000">
                <a:latin typeface="Times New Roman" panose="02020603050405020304" pitchFamily="18" charset="0"/>
              </a:rPr>
              <a:t>2</a:t>
            </a:r>
          </a:p>
        </p:txBody>
      </p:sp>
      <p:sp>
        <p:nvSpPr>
          <p:cNvPr id="20489" name="Line 15"/>
          <p:cNvSpPr>
            <a:spLocks noChangeShapeType="1"/>
          </p:cNvSpPr>
          <p:nvPr/>
        </p:nvSpPr>
        <p:spPr bwMode="auto">
          <a:xfrm flipH="1">
            <a:off x="7772400" y="2276475"/>
            <a:ext cx="328613"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490" name="Text Box 16"/>
          <p:cNvSpPr txBox="1">
            <a:spLocks noChangeArrowheads="1"/>
          </p:cNvSpPr>
          <p:nvPr/>
        </p:nvSpPr>
        <p:spPr bwMode="auto">
          <a:xfrm>
            <a:off x="6178550" y="1797050"/>
            <a:ext cx="985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1600">
                <a:latin typeface="Times New Roman" panose="02020603050405020304" pitchFamily="18" charset="0"/>
              </a:rPr>
              <a:t>Sample</a:t>
            </a:r>
          </a:p>
        </p:txBody>
      </p:sp>
      <p:sp>
        <p:nvSpPr>
          <p:cNvPr id="20491" name="Line 17"/>
          <p:cNvSpPr>
            <a:spLocks noChangeShapeType="1"/>
          </p:cNvSpPr>
          <p:nvPr/>
        </p:nvSpPr>
        <p:spPr bwMode="auto">
          <a:xfrm>
            <a:off x="6877050" y="2060575"/>
            <a:ext cx="360363"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492" name="Oval 18"/>
          <p:cNvSpPr>
            <a:spLocks noChangeArrowheads="1"/>
          </p:cNvSpPr>
          <p:nvPr/>
        </p:nvSpPr>
        <p:spPr bwMode="auto">
          <a:xfrm>
            <a:off x="6573838" y="4483100"/>
            <a:ext cx="163512" cy="90488"/>
          </a:xfrm>
          <a:prstGeom prst="ellipse">
            <a:avLst/>
          </a:prstGeom>
          <a:solidFill>
            <a:srgbClr val="FF0000"/>
          </a:solidFill>
          <a:ln w="9525">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20493" name="Oval 19"/>
          <p:cNvSpPr>
            <a:spLocks noChangeArrowheads="1"/>
          </p:cNvSpPr>
          <p:nvPr/>
        </p:nvSpPr>
        <p:spPr bwMode="auto">
          <a:xfrm>
            <a:off x="6948488" y="4657725"/>
            <a:ext cx="166687" cy="90488"/>
          </a:xfrm>
          <a:prstGeom prst="ellipse">
            <a:avLst/>
          </a:prstGeom>
          <a:solidFill>
            <a:srgbClr val="008000"/>
          </a:solidFill>
          <a:ln w="9525">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20494" name="Oval 20"/>
          <p:cNvSpPr>
            <a:spLocks noChangeArrowheads="1"/>
          </p:cNvSpPr>
          <p:nvPr/>
        </p:nvSpPr>
        <p:spPr bwMode="auto">
          <a:xfrm>
            <a:off x="7616825" y="5006975"/>
            <a:ext cx="166688" cy="90488"/>
          </a:xfrm>
          <a:prstGeom prst="ellipse">
            <a:avLst/>
          </a:prstGeom>
          <a:solidFill>
            <a:srgbClr val="FF0000"/>
          </a:solidFill>
          <a:ln w="9525">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endParaRPr lang="zh-CN" altLang="en-US" sz="2000"/>
          </a:p>
        </p:txBody>
      </p:sp>
      <p:sp>
        <p:nvSpPr>
          <p:cNvPr id="20495" name="Line 22"/>
          <p:cNvSpPr>
            <a:spLocks noChangeShapeType="1"/>
          </p:cNvSpPr>
          <p:nvPr/>
        </p:nvSpPr>
        <p:spPr bwMode="auto">
          <a:xfrm flipH="1">
            <a:off x="7019925" y="3141663"/>
            <a:ext cx="11113" cy="1439862"/>
          </a:xfrm>
          <a:prstGeom prst="line">
            <a:avLst/>
          </a:prstGeom>
          <a:noFill/>
          <a:ln w="9525">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496" name="Line 23"/>
          <p:cNvSpPr>
            <a:spLocks noChangeShapeType="1"/>
          </p:cNvSpPr>
          <p:nvPr/>
        </p:nvSpPr>
        <p:spPr bwMode="auto">
          <a:xfrm>
            <a:off x="6651625" y="3103563"/>
            <a:ext cx="1017588" cy="1838325"/>
          </a:xfrm>
          <a:prstGeom prst="line">
            <a:avLst/>
          </a:prstGeom>
          <a:noFill/>
          <a:ln w="9525">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497" name="Line 24"/>
          <p:cNvSpPr>
            <a:spLocks noChangeShapeType="1"/>
          </p:cNvSpPr>
          <p:nvPr/>
        </p:nvSpPr>
        <p:spPr bwMode="auto">
          <a:xfrm flipH="1">
            <a:off x="6732588" y="3141663"/>
            <a:ext cx="576262" cy="1295400"/>
          </a:xfrm>
          <a:prstGeom prst="line">
            <a:avLst/>
          </a:prstGeom>
          <a:noFill/>
          <a:ln w="9525">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498" name="Text Box 30"/>
          <p:cNvSpPr txBox="1">
            <a:spLocks noChangeArrowheads="1"/>
          </p:cNvSpPr>
          <p:nvPr/>
        </p:nvSpPr>
        <p:spPr bwMode="auto">
          <a:xfrm>
            <a:off x="6086475" y="5734050"/>
            <a:ext cx="1870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1200">
                <a:latin typeface="Times New Roman" panose="02020603050405020304" pitchFamily="18" charset="0"/>
              </a:rPr>
              <a:t>Log of DNA concentration</a:t>
            </a:r>
          </a:p>
        </p:txBody>
      </p:sp>
      <p:sp>
        <p:nvSpPr>
          <p:cNvPr id="20499" name="Line 31"/>
          <p:cNvSpPr>
            <a:spLocks noChangeShapeType="1"/>
          </p:cNvSpPr>
          <p:nvPr/>
        </p:nvSpPr>
        <p:spPr bwMode="auto">
          <a:xfrm>
            <a:off x="7019925" y="4657725"/>
            <a:ext cx="0" cy="990600"/>
          </a:xfrm>
          <a:prstGeom prst="line">
            <a:avLst/>
          </a:prstGeom>
          <a:noFill/>
          <a:ln w="28575">
            <a:solidFill>
              <a:srgbClr val="008000"/>
            </a:solidFill>
            <a:prstDash val="lg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500" name="Line 32"/>
          <p:cNvSpPr>
            <a:spLocks noChangeShapeType="1"/>
          </p:cNvSpPr>
          <p:nvPr/>
        </p:nvSpPr>
        <p:spPr bwMode="auto">
          <a:xfrm>
            <a:off x="5580063" y="4729163"/>
            <a:ext cx="1419225" cy="0"/>
          </a:xfrm>
          <a:prstGeom prst="line">
            <a:avLst/>
          </a:prstGeom>
          <a:noFill/>
          <a:ln w="28575">
            <a:solidFill>
              <a:srgbClr val="008000"/>
            </a:solidFill>
            <a:prstDash val="lg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501" name="Text Box 33"/>
          <p:cNvSpPr txBox="1">
            <a:spLocks noChangeArrowheads="1"/>
          </p:cNvSpPr>
          <p:nvPr/>
        </p:nvSpPr>
        <p:spPr bwMode="auto">
          <a:xfrm>
            <a:off x="395288" y="2205038"/>
            <a:ext cx="4176712" cy="2109787"/>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rgbClr val="800080"/>
              </a:buClr>
              <a:buSzTx/>
              <a:buFont typeface="Wingdings" panose="05000000000000000000" pitchFamily="2" charset="2"/>
              <a:buChar char="0"/>
            </a:pPr>
            <a:r>
              <a:rPr kumimoji="1" lang="en-US" altLang="zh-CN" sz="2400">
                <a:latin typeface="Times New Roman" panose="02020603050405020304" pitchFamily="18" charset="0"/>
                <a:ea typeface="黑体" panose="02010609060101010101" pitchFamily="49" charset="-122"/>
              </a:rPr>
              <a:t>  </a:t>
            </a:r>
            <a:r>
              <a:rPr kumimoji="1" lang="zh-CN" altLang="en-US" sz="2400">
                <a:latin typeface="Times New Roman" panose="02020603050405020304" pitchFamily="18" charset="0"/>
                <a:ea typeface="黑体" panose="02010609060101010101" pitchFamily="49" charset="-122"/>
              </a:rPr>
              <a:t>模板</a:t>
            </a:r>
            <a:r>
              <a:rPr kumimoji="1" lang="en-US" altLang="zh-CN" sz="2400">
                <a:latin typeface="Times New Roman" panose="02020603050405020304" pitchFamily="18" charset="0"/>
                <a:ea typeface="黑体" panose="02010609060101010101" pitchFamily="49" charset="-122"/>
              </a:rPr>
              <a:t>DNA</a:t>
            </a:r>
            <a:r>
              <a:rPr kumimoji="1" lang="zh-CN" altLang="en-US" sz="2400">
                <a:latin typeface="Times New Roman" panose="02020603050405020304" pitchFamily="18" charset="0"/>
                <a:ea typeface="黑体" panose="02010609060101010101" pitchFamily="49" charset="-122"/>
              </a:rPr>
              <a:t>量越多，荧光达到阈值的循环数越少，即</a:t>
            </a:r>
            <a:r>
              <a:rPr kumimoji="1" lang="en-US" altLang="zh-CN" sz="2400">
                <a:latin typeface="Times New Roman" panose="02020603050405020304" pitchFamily="18" charset="0"/>
                <a:ea typeface="黑体" panose="02010609060101010101" pitchFamily="49" charset="-122"/>
              </a:rPr>
              <a:t>Ct</a:t>
            </a:r>
            <a:r>
              <a:rPr kumimoji="1" lang="zh-CN" altLang="en-US" sz="2400">
                <a:latin typeface="Times New Roman" panose="02020603050405020304" pitchFamily="18" charset="0"/>
                <a:ea typeface="黑体" panose="02010609060101010101" pitchFamily="49" charset="-122"/>
              </a:rPr>
              <a:t>值越小。</a:t>
            </a:r>
          </a:p>
          <a:p>
            <a:pPr eaLnBrk="1" hangingPunct="1">
              <a:spcBef>
                <a:spcPct val="50000"/>
              </a:spcBef>
              <a:buClr>
                <a:srgbClr val="800080"/>
              </a:buClr>
              <a:buSzTx/>
              <a:buFont typeface="Wingdings" panose="05000000000000000000" pitchFamily="2" charset="2"/>
              <a:buChar char="0"/>
            </a:pPr>
            <a:r>
              <a:rPr kumimoji="1" lang="zh-CN" altLang="en-US" sz="2400">
                <a:latin typeface="Times New Roman" panose="02020603050405020304" pitchFamily="18" charset="0"/>
                <a:ea typeface="黑体" panose="02010609060101010101" pitchFamily="49" charset="-122"/>
              </a:rPr>
              <a:t>  </a:t>
            </a:r>
            <a:r>
              <a:rPr kumimoji="1" lang="en-US" altLang="zh-CN" sz="2400">
                <a:latin typeface="Times New Roman" panose="02020603050405020304" pitchFamily="18" charset="0"/>
                <a:ea typeface="黑体" panose="02010609060101010101" pitchFamily="49" charset="-122"/>
              </a:rPr>
              <a:t>Log</a:t>
            </a:r>
            <a:r>
              <a:rPr kumimoji="1" lang="zh-CN" altLang="en-US" sz="2400">
                <a:latin typeface="Times New Roman" panose="02020603050405020304" pitchFamily="18" charset="0"/>
                <a:ea typeface="黑体" panose="02010609060101010101" pitchFamily="49" charset="-122"/>
              </a:rPr>
              <a:t>模板起始浓度与</a:t>
            </a:r>
            <a:r>
              <a:rPr kumimoji="1" lang="en-US" altLang="zh-CN" sz="2400">
                <a:latin typeface="Times New Roman" panose="02020603050405020304" pitchFamily="18" charset="0"/>
                <a:ea typeface="黑体" panose="02010609060101010101" pitchFamily="49" charset="-122"/>
              </a:rPr>
              <a:t>Ct</a:t>
            </a:r>
            <a:r>
              <a:rPr kumimoji="1" lang="zh-CN" altLang="en-US" sz="2400">
                <a:latin typeface="Times New Roman" panose="02020603050405020304" pitchFamily="18" charset="0"/>
                <a:ea typeface="黑体" panose="02010609060101010101" pitchFamily="49" charset="-122"/>
              </a:rPr>
              <a:t>值呈线性关系。</a:t>
            </a:r>
          </a:p>
        </p:txBody>
      </p:sp>
      <p:sp>
        <p:nvSpPr>
          <p:cNvPr id="20502" name="Line 39"/>
          <p:cNvSpPr>
            <a:spLocks noChangeShapeType="1"/>
          </p:cNvSpPr>
          <p:nvPr/>
        </p:nvSpPr>
        <p:spPr bwMode="auto">
          <a:xfrm>
            <a:off x="5495925" y="3073400"/>
            <a:ext cx="3455988"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503" name="Text Box 43"/>
          <p:cNvSpPr txBox="1">
            <a:spLocks noChangeArrowheads="1"/>
          </p:cNvSpPr>
          <p:nvPr/>
        </p:nvSpPr>
        <p:spPr bwMode="auto">
          <a:xfrm>
            <a:off x="252413" y="476250"/>
            <a:ext cx="907256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kumimoji="1" lang="zh-CN" altLang="en-US" b="1">
                <a:solidFill>
                  <a:srgbClr val="3333FF"/>
                </a:solidFill>
                <a:latin typeface="Times New Roman" panose="02020603050405020304" pitchFamily="18" charset="0"/>
                <a:ea typeface="黑体" panose="02010609060101010101" pitchFamily="49" charset="-122"/>
              </a:rPr>
              <a:t>荧光定量</a:t>
            </a:r>
            <a:r>
              <a:rPr kumimoji="1" lang="en-US" altLang="zh-CN" b="1">
                <a:solidFill>
                  <a:srgbClr val="3333FF"/>
                </a:solidFill>
                <a:latin typeface="Times New Roman" panose="02020603050405020304" pitchFamily="18" charset="0"/>
                <a:ea typeface="黑体" panose="02010609060101010101" pitchFamily="49" charset="-122"/>
              </a:rPr>
              <a:t>PCR</a:t>
            </a:r>
            <a:r>
              <a:rPr kumimoji="1" lang="zh-CN" altLang="en-US" b="1">
                <a:solidFill>
                  <a:srgbClr val="3333FF"/>
                </a:solidFill>
                <a:latin typeface="Times New Roman" panose="02020603050405020304" pitchFamily="18" charset="0"/>
                <a:ea typeface="黑体" panose="02010609060101010101" pitchFamily="49" charset="-122"/>
              </a:rPr>
              <a:t>原理</a:t>
            </a:r>
            <a:r>
              <a:rPr kumimoji="1" lang="zh-CN" altLang="en-US" b="1">
                <a:solidFill>
                  <a:schemeClr val="folHlink"/>
                </a:solidFill>
                <a:latin typeface="Times New Roman" panose="02020603050405020304" pitchFamily="18" charset="0"/>
                <a:ea typeface="黑体" panose="02010609060101010101" pitchFamily="49" charset="-122"/>
              </a:rPr>
              <a:t>－－</a:t>
            </a:r>
            <a:r>
              <a:rPr kumimoji="1" lang="en-US" altLang="zh-CN" b="1">
                <a:solidFill>
                  <a:srgbClr val="FF0066"/>
                </a:solidFill>
                <a:latin typeface="方正舒体" panose="02010601030101010101" pitchFamily="2" charset="-122"/>
                <a:ea typeface="方正舒体" panose="02010601030101010101" pitchFamily="2" charset="-122"/>
              </a:rPr>
              <a:t>Ct</a:t>
            </a:r>
            <a:r>
              <a:rPr kumimoji="1" lang="zh-CN" altLang="en-US" b="1">
                <a:solidFill>
                  <a:srgbClr val="FF0066"/>
                </a:solidFill>
                <a:latin typeface="方正舒体" panose="02010601030101010101" pitchFamily="2" charset="-122"/>
                <a:ea typeface="方正舒体" panose="02010601030101010101" pitchFamily="2" charset="-122"/>
              </a:rPr>
              <a:t>值与模板起始量的关系</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323850" y="1557338"/>
            <a:ext cx="353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400" b="1">
                <a:solidFill>
                  <a:srgbClr val="990033"/>
                </a:solidFill>
                <a:latin typeface="楷体_GB2312" pitchFamily="49" charset="-122"/>
                <a:ea typeface="楷体_GB2312" pitchFamily="49" charset="-122"/>
              </a:rPr>
              <a:t>线性关系、扩增效率确认</a:t>
            </a:r>
          </a:p>
        </p:txBody>
      </p:sp>
      <p:sp>
        <p:nvSpPr>
          <p:cNvPr id="22531" name="Rectangle 5"/>
          <p:cNvSpPr>
            <a:spLocks noChangeArrowheads="1"/>
          </p:cNvSpPr>
          <p:nvPr/>
        </p:nvSpPr>
        <p:spPr bwMode="auto">
          <a:xfrm>
            <a:off x="468313" y="3141663"/>
            <a:ext cx="231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400" b="1">
                <a:solidFill>
                  <a:srgbClr val="990033"/>
                </a:solidFill>
                <a:latin typeface="楷体_GB2312" pitchFamily="49" charset="-122"/>
                <a:ea typeface="楷体_GB2312" pitchFamily="49" charset="-122"/>
              </a:rPr>
              <a:t>检测灵敏度确认</a:t>
            </a:r>
          </a:p>
        </p:txBody>
      </p:sp>
      <p:sp>
        <p:nvSpPr>
          <p:cNvPr id="22532" name="Rectangle 6"/>
          <p:cNvSpPr>
            <a:spLocks noChangeArrowheads="1"/>
          </p:cNvSpPr>
          <p:nvPr/>
        </p:nvSpPr>
        <p:spPr bwMode="auto">
          <a:xfrm>
            <a:off x="539750" y="4868863"/>
            <a:ext cx="368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ja-JP" sz="2400" b="1">
                <a:solidFill>
                  <a:srgbClr val="990033"/>
                </a:solidFill>
                <a:latin typeface="楷体_GB2312" pitchFamily="49" charset="-122"/>
                <a:ea typeface="MS PGothic" panose="020B0600070205080204" pitchFamily="34" charset="-128"/>
              </a:rPr>
              <a:t>No template control</a:t>
            </a:r>
            <a:r>
              <a:rPr kumimoji="1" lang="zh-CN" altLang="en-US" sz="2400" b="1">
                <a:solidFill>
                  <a:srgbClr val="990033"/>
                </a:solidFill>
                <a:latin typeface="楷体_GB2312" pitchFamily="49" charset="-122"/>
                <a:ea typeface="楷体_GB2312" pitchFamily="49" charset="-122"/>
              </a:rPr>
              <a:t>确认</a:t>
            </a:r>
          </a:p>
        </p:txBody>
      </p:sp>
      <p:sp>
        <p:nvSpPr>
          <p:cNvPr id="22533" name="Rectangle 7"/>
          <p:cNvSpPr>
            <a:spLocks noChangeArrowheads="1"/>
          </p:cNvSpPr>
          <p:nvPr/>
        </p:nvSpPr>
        <p:spPr bwMode="auto">
          <a:xfrm>
            <a:off x="1466850" y="2501900"/>
            <a:ext cx="292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1800" b="1">
                <a:solidFill>
                  <a:srgbClr val="330066"/>
                </a:solidFill>
                <a:latin typeface="楷体_GB2312" pitchFamily="49" charset="-122"/>
                <a:ea typeface="楷体_GB2312" pitchFamily="49" charset="-122"/>
              </a:rPr>
              <a:t>PCR</a:t>
            </a:r>
            <a:r>
              <a:rPr kumimoji="1" lang="zh-CN" altLang="en-US" sz="1800" b="1">
                <a:solidFill>
                  <a:srgbClr val="330066"/>
                </a:solidFill>
                <a:latin typeface="楷体_GB2312" pitchFamily="49" charset="-122"/>
                <a:ea typeface="楷体_GB2312" pitchFamily="49" charset="-122"/>
              </a:rPr>
              <a:t>扩增效率（</a:t>
            </a:r>
            <a:r>
              <a:rPr kumimoji="1" lang="en-US" altLang="zh-CN" sz="1800" b="1">
                <a:solidFill>
                  <a:srgbClr val="330066"/>
                </a:solidFill>
                <a:latin typeface="楷体_GB2312" pitchFamily="49" charset="-122"/>
                <a:ea typeface="楷体_GB2312" pitchFamily="49" charset="-122"/>
              </a:rPr>
              <a:t>E</a:t>
            </a:r>
            <a:r>
              <a:rPr kumimoji="1" lang="zh-CN" altLang="en-US" sz="1800" b="1">
                <a:solidFill>
                  <a:srgbClr val="330066"/>
                </a:solidFill>
                <a:latin typeface="楷体_GB2312" pitchFamily="49" charset="-122"/>
                <a:ea typeface="楷体_GB2312" pitchFamily="49" charset="-122"/>
              </a:rPr>
              <a:t>）</a:t>
            </a:r>
            <a:r>
              <a:rPr kumimoji="1" lang="en-US" altLang="zh-CN" sz="1800" b="1">
                <a:solidFill>
                  <a:srgbClr val="330066"/>
                </a:solidFill>
                <a:latin typeface="楷体_GB2312" pitchFamily="49" charset="-122"/>
                <a:ea typeface="楷体_GB2312" pitchFamily="49" charset="-122"/>
              </a:rPr>
              <a:t>:0.8-1.2</a:t>
            </a:r>
          </a:p>
        </p:txBody>
      </p:sp>
      <p:sp>
        <p:nvSpPr>
          <p:cNvPr id="22534" name="Rectangle 8"/>
          <p:cNvSpPr>
            <a:spLocks noChangeArrowheads="1"/>
          </p:cNvSpPr>
          <p:nvPr/>
        </p:nvSpPr>
        <p:spPr bwMode="auto">
          <a:xfrm>
            <a:off x="1476375" y="3581400"/>
            <a:ext cx="404495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15000"/>
              </a:lnSpc>
              <a:spcBef>
                <a:spcPct val="0"/>
              </a:spcBef>
              <a:buClrTx/>
              <a:buSzTx/>
              <a:buFontTx/>
              <a:buNone/>
            </a:pPr>
            <a:r>
              <a:rPr kumimoji="1" lang="en-US" altLang="zh-CN" sz="1800" b="1">
                <a:solidFill>
                  <a:srgbClr val="330066"/>
                </a:solidFill>
                <a:latin typeface="楷体_GB2312" pitchFamily="49" charset="-122"/>
                <a:ea typeface="楷体_GB2312" pitchFamily="49" charset="-122"/>
              </a:rPr>
              <a:t>35Cycles</a:t>
            </a:r>
            <a:r>
              <a:rPr kumimoji="1" lang="zh-CN" altLang="en-US" sz="1800" b="1">
                <a:solidFill>
                  <a:srgbClr val="330066"/>
                </a:solidFill>
                <a:latin typeface="楷体_GB2312" pitchFamily="49" charset="-122"/>
                <a:ea typeface="楷体_GB2312" pitchFamily="49" charset="-122"/>
              </a:rPr>
              <a:t>内可得到好的定量结果</a:t>
            </a:r>
          </a:p>
          <a:p>
            <a:pPr eaLnBrk="1" hangingPunct="1">
              <a:lnSpc>
                <a:spcPct val="115000"/>
              </a:lnSpc>
              <a:spcBef>
                <a:spcPct val="0"/>
              </a:spcBef>
              <a:buClrTx/>
              <a:buSzTx/>
              <a:buFontTx/>
              <a:buNone/>
            </a:pPr>
            <a:r>
              <a:rPr kumimoji="1" lang="zh-CN" altLang="en-US" sz="1800" b="1">
                <a:solidFill>
                  <a:srgbClr val="330066"/>
                </a:solidFill>
                <a:latin typeface="楷体_GB2312" pitchFamily="49" charset="-122"/>
                <a:ea typeface="楷体_GB2312" pitchFamily="49" charset="-122"/>
              </a:rPr>
              <a:t>如果采用</a:t>
            </a:r>
            <a:r>
              <a:rPr kumimoji="1" lang="en-US" altLang="zh-CN" sz="1800" b="1">
                <a:solidFill>
                  <a:srgbClr val="330066"/>
                </a:solidFill>
                <a:latin typeface="楷体_GB2312" pitchFamily="49" charset="-122"/>
                <a:ea typeface="楷体_GB2312" pitchFamily="49" charset="-122"/>
              </a:rPr>
              <a:t>SYBR</a:t>
            </a:r>
            <a:r>
              <a:rPr kumimoji="1" lang="zh-CN" altLang="en-US" sz="1800" b="1">
                <a:solidFill>
                  <a:srgbClr val="330066"/>
                </a:solidFill>
                <a:latin typeface="楷体_GB2312" pitchFamily="49" charset="-122"/>
                <a:ea typeface="楷体_GB2312" pitchFamily="49" charset="-122"/>
              </a:rPr>
              <a:t>检测方法，</a:t>
            </a:r>
            <a:r>
              <a:rPr kumimoji="1" lang="en-US" altLang="zh-CN" sz="1800" b="1">
                <a:solidFill>
                  <a:srgbClr val="330066"/>
                </a:solidFill>
                <a:latin typeface="楷体_GB2312" pitchFamily="49" charset="-122"/>
                <a:ea typeface="楷体_GB2312" pitchFamily="49" charset="-122"/>
              </a:rPr>
              <a:t>30Cycles</a:t>
            </a:r>
            <a:r>
              <a:rPr kumimoji="1" lang="zh-CN" altLang="en-US" sz="1800" b="1">
                <a:solidFill>
                  <a:srgbClr val="330066"/>
                </a:solidFill>
                <a:latin typeface="楷体_GB2312" pitchFamily="49" charset="-122"/>
                <a:ea typeface="楷体_GB2312" pitchFamily="49" charset="-122"/>
              </a:rPr>
              <a:t>内无非特异性产物扩增</a:t>
            </a:r>
          </a:p>
        </p:txBody>
      </p:sp>
      <p:sp>
        <p:nvSpPr>
          <p:cNvPr id="22535" name="Rectangle 9"/>
          <p:cNvSpPr>
            <a:spLocks noChangeArrowheads="1"/>
          </p:cNvSpPr>
          <p:nvPr/>
        </p:nvSpPr>
        <p:spPr bwMode="auto">
          <a:xfrm>
            <a:off x="1476375" y="53340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1800" b="1">
                <a:solidFill>
                  <a:srgbClr val="330066"/>
                </a:solidFill>
                <a:latin typeface="楷体_GB2312" pitchFamily="49" charset="-122"/>
                <a:ea typeface="楷体_GB2312" pitchFamily="49" charset="-122"/>
              </a:rPr>
              <a:t>35 Cycles</a:t>
            </a:r>
            <a:r>
              <a:rPr kumimoji="1" lang="zh-CN" altLang="en-US" sz="1800" b="1">
                <a:solidFill>
                  <a:srgbClr val="330066"/>
                </a:solidFill>
                <a:latin typeface="楷体_GB2312" pitchFamily="49" charset="-122"/>
                <a:ea typeface="楷体_GB2312" pitchFamily="49" charset="-122"/>
              </a:rPr>
              <a:t>内无引物二聚体产生</a:t>
            </a:r>
          </a:p>
        </p:txBody>
      </p:sp>
      <p:sp>
        <p:nvSpPr>
          <p:cNvPr id="22536" name="Rectangle 10"/>
          <p:cNvSpPr>
            <a:spLocks noChangeArrowheads="1"/>
          </p:cNvSpPr>
          <p:nvPr/>
        </p:nvSpPr>
        <p:spPr bwMode="auto">
          <a:xfrm>
            <a:off x="1476375" y="2133600"/>
            <a:ext cx="288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1800" b="1">
                <a:solidFill>
                  <a:srgbClr val="330066"/>
                </a:solidFill>
                <a:latin typeface="楷体_GB2312" pitchFamily="49" charset="-122"/>
                <a:ea typeface="楷体_GB2312" pitchFamily="49" charset="-122"/>
              </a:rPr>
              <a:t>相关系数（</a:t>
            </a:r>
            <a:r>
              <a:rPr kumimoji="1" lang="en-US" altLang="zh-CN" sz="1800" b="1">
                <a:solidFill>
                  <a:srgbClr val="330066"/>
                </a:solidFill>
                <a:latin typeface="楷体_GB2312" pitchFamily="49" charset="-122"/>
                <a:ea typeface="楷体_GB2312" pitchFamily="49" charset="-122"/>
              </a:rPr>
              <a:t>r</a:t>
            </a:r>
            <a:r>
              <a:rPr kumimoji="1" lang="en-US" altLang="zh-CN" sz="1800" b="1" baseline="30000">
                <a:solidFill>
                  <a:srgbClr val="330066"/>
                </a:solidFill>
                <a:latin typeface="楷体_GB2312" pitchFamily="49" charset="-122"/>
                <a:ea typeface="楷体_GB2312" pitchFamily="49" charset="-122"/>
              </a:rPr>
              <a:t>2</a:t>
            </a:r>
            <a:r>
              <a:rPr kumimoji="1" lang="zh-CN" altLang="en-US" sz="1800" b="1">
                <a:solidFill>
                  <a:srgbClr val="330066"/>
                </a:solidFill>
                <a:latin typeface="楷体_GB2312" pitchFamily="49" charset="-122"/>
                <a:ea typeface="楷体_GB2312" pitchFamily="49" charset="-122"/>
              </a:rPr>
              <a:t>）：大于</a:t>
            </a:r>
            <a:r>
              <a:rPr kumimoji="1" lang="en-US" altLang="zh-CN" sz="1800" b="1">
                <a:solidFill>
                  <a:srgbClr val="330066"/>
                </a:solidFill>
                <a:latin typeface="楷体_GB2312" pitchFamily="49" charset="-122"/>
                <a:ea typeface="楷体_GB2312" pitchFamily="49" charset="-122"/>
              </a:rPr>
              <a:t>0.98</a:t>
            </a:r>
          </a:p>
        </p:txBody>
      </p:sp>
      <p:sp>
        <p:nvSpPr>
          <p:cNvPr id="22537" name="Text Box 11"/>
          <p:cNvSpPr txBox="1">
            <a:spLocks noChangeArrowheads="1"/>
          </p:cNvSpPr>
          <p:nvPr/>
        </p:nvSpPr>
        <p:spPr bwMode="auto">
          <a:xfrm>
            <a:off x="395288" y="549275"/>
            <a:ext cx="81375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pPr>
            <a:r>
              <a:rPr kumimoji="1" lang="zh-CN" altLang="en-US" b="1">
                <a:solidFill>
                  <a:srgbClr val="3333FF"/>
                </a:solidFill>
                <a:latin typeface="Times New Roman" panose="02020603050405020304" pitchFamily="18" charset="0"/>
                <a:ea typeface="黑体" panose="02010609060101010101" pitchFamily="49" charset="-122"/>
              </a:rPr>
              <a:t>荧光定量</a:t>
            </a:r>
            <a:r>
              <a:rPr kumimoji="1" lang="en-US" altLang="zh-CN" b="1">
                <a:solidFill>
                  <a:srgbClr val="3333FF"/>
                </a:solidFill>
                <a:latin typeface="Times New Roman" panose="02020603050405020304" pitchFamily="18" charset="0"/>
                <a:ea typeface="黑体" panose="02010609060101010101" pitchFamily="49" charset="-122"/>
              </a:rPr>
              <a:t>PCR</a:t>
            </a:r>
            <a:r>
              <a:rPr kumimoji="1" lang="zh-CN" altLang="en-US" b="1">
                <a:solidFill>
                  <a:srgbClr val="3333FF"/>
                </a:solidFill>
                <a:latin typeface="Times New Roman" panose="02020603050405020304" pitchFamily="18" charset="0"/>
                <a:ea typeface="黑体" panose="02010609060101010101" pitchFamily="49" charset="-122"/>
              </a:rPr>
              <a:t>反应性的确认</a:t>
            </a:r>
            <a:endParaRPr kumimoji="1" lang="zh-CN" altLang="en-US" b="1">
              <a:solidFill>
                <a:srgbClr val="FF0066"/>
              </a:solidFill>
              <a:latin typeface="方正舒体" panose="02010601030101010101" pitchFamily="2" charset="-122"/>
              <a:ea typeface="方正舒体" panose="02010601030101010101" pitchFamily="2" charset="-122"/>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gif"/></Relationships>
</file>

<file path=ppt/theme/theme1.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FF">
            <a:alpha val="20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40000"/>
          </a:lnSpc>
          <a:spcBef>
            <a:spcPct val="20000"/>
          </a:spcBef>
          <a:spcAft>
            <a:spcPct val="0"/>
          </a:spcAft>
          <a:buClr>
            <a:srgbClr val="0000CC"/>
          </a:buClr>
          <a:buSzPct val="75000"/>
          <a:buFont typeface="Wingdings" pitchFamily="2" charset="2"/>
          <a:buBlip>
            <a:blip xmlns:r="http://schemas.openxmlformats.org/officeDocument/2006/relationships" r:embed="rId1"/>
          </a:buBlip>
          <a:tabLst/>
          <a:defRPr kumimoji="0" lang="zh-CN" altLang="en-US" sz="20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rgbClr val="FF00FF">
            <a:alpha val="20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40000"/>
          </a:lnSpc>
          <a:spcBef>
            <a:spcPct val="20000"/>
          </a:spcBef>
          <a:spcAft>
            <a:spcPct val="0"/>
          </a:spcAft>
          <a:buClr>
            <a:srgbClr val="0000CC"/>
          </a:buClr>
          <a:buSzPct val="75000"/>
          <a:buFont typeface="Wingdings" pitchFamily="2" charset="2"/>
          <a:buBlip>
            <a:blip xmlns:r="http://schemas.openxmlformats.org/officeDocument/2006/relationships" r:embed="rId1"/>
          </a:buBlip>
          <a:tabLst/>
          <a:defRPr kumimoji="0" lang="zh-CN" altLang="en-US" sz="20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11125</TotalTime>
  <Words>2458</Words>
  <Application>Microsoft Office PowerPoint</Application>
  <PresentationFormat>自定义</PresentationFormat>
  <Paragraphs>490</Paragraphs>
  <Slides>47</Slides>
  <Notes>28</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2</vt:i4>
      </vt:variant>
      <vt:variant>
        <vt:lpstr>幻灯片标题</vt:lpstr>
      </vt:variant>
      <vt:variant>
        <vt:i4>47</vt:i4>
      </vt:variant>
    </vt:vector>
  </HeadingPairs>
  <TitlesOfParts>
    <vt:vector size="64" baseType="lpstr">
      <vt:lpstr>Arial</vt:lpstr>
      <vt:lpstr>宋体</vt:lpstr>
      <vt:lpstr>Wingdings</vt:lpstr>
      <vt:lpstr>Times New Roman</vt:lpstr>
      <vt:lpstr>黑体</vt:lpstr>
      <vt:lpstr>方正舒体</vt:lpstr>
      <vt:lpstr>华文新魏</vt:lpstr>
      <vt:lpstr>Century Gothic</vt:lpstr>
      <vt:lpstr>楷体_GB2312</vt:lpstr>
      <vt:lpstr>MS PGothic</vt:lpstr>
      <vt:lpstr>华文中宋</vt:lpstr>
      <vt:lpstr>隶书</vt:lpstr>
      <vt:lpstr>Verdana</vt:lpstr>
      <vt:lpstr>Wingdings 2</vt:lpstr>
      <vt:lpstr>1_自定义设计方案</vt:lpstr>
      <vt:lpstr>位图图像</vt:lpstr>
      <vt:lpstr>BMP 图象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绝对定量数据处理举例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LEON ZHANG</dc:creator>
  <cp:lastModifiedBy>Administrator</cp:lastModifiedBy>
  <cp:revision>1134</cp:revision>
  <dcterms:created xsi:type="dcterms:W3CDTF">2004-11-23T00:33:51Z</dcterms:created>
  <dcterms:modified xsi:type="dcterms:W3CDTF">2020-12-29T08:00:20Z</dcterms:modified>
</cp:coreProperties>
</file>