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91" r:id="rId2"/>
  </p:sldMasterIdLst>
  <p:notesMasterIdLst>
    <p:notesMasterId r:id="rId84"/>
  </p:notesMasterIdLst>
  <p:sldIdLst>
    <p:sldId id="256" r:id="rId3"/>
    <p:sldId id="257" r:id="rId4"/>
    <p:sldId id="288" r:id="rId5"/>
    <p:sldId id="289" r:id="rId6"/>
    <p:sldId id="285" r:id="rId7"/>
    <p:sldId id="261" r:id="rId8"/>
    <p:sldId id="262" r:id="rId9"/>
    <p:sldId id="263" r:id="rId10"/>
    <p:sldId id="264" r:id="rId11"/>
    <p:sldId id="258" r:id="rId12"/>
    <p:sldId id="294" r:id="rId13"/>
    <p:sldId id="281" r:id="rId14"/>
    <p:sldId id="275" r:id="rId15"/>
    <p:sldId id="295" r:id="rId16"/>
    <p:sldId id="296" r:id="rId17"/>
    <p:sldId id="297" r:id="rId18"/>
    <p:sldId id="299" r:id="rId19"/>
    <p:sldId id="276" r:id="rId20"/>
    <p:sldId id="279" r:id="rId21"/>
    <p:sldId id="277" r:id="rId22"/>
    <p:sldId id="278" r:id="rId23"/>
    <p:sldId id="268" r:id="rId24"/>
    <p:sldId id="267" r:id="rId25"/>
    <p:sldId id="282" r:id="rId26"/>
    <p:sldId id="283" r:id="rId27"/>
    <p:sldId id="284" r:id="rId28"/>
    <p:sldId id="290" r:id="rId29"/>
    <p:sldId id="291" r:id="rId30"/>
    <p:sldId id="292" r:id="rId31"/>
    <p:sldId id="293" r:id="rId32"/>
    <p:sldId id="300" r:id="rId33"/>
    <p:sldId id="301" r:id="rId34"/>
    <p:sldId id="302" r:id="rId35"/>
    <p:sldId id="303" r:id="rId36"/>
    <p:sldId id="304" r:id="rId37"/>
    <p:sldId id="305" r:id="rId38"/>
    <p:sldId id="315" r:id="rId39"/>
    <p:sldId id="316" r:id="rId40"/>
    <p:sldId id="317" r:id="rId41"/>
    <p:sldId id="318" r:id="rId42"/>
    <p:sldId id="319" r:id="rId43"/>
    <p:sldId id="320" r:id="rId44"/>
    <p:sldId id="321"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54"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5" r:id="rId76"/>
    <p:sldId id="308" r:id="rId77"/>
    <p:sldId id="309" r:id="rId78"/>
    <p:sldId id="310" r:id="rId79"/>
    <p:sldId id="311" r:id="rId80"/>
    <p:sldId id="312" r:id="rId81"/>
    <p:sldId id="313" r:id="rId82"/>
    <p:sldId id="314" r:id="rId8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33"/>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CN"/>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CN"/>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CN"/>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C49D79-3A7A-4911-8EA0-C4B37B226DE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504CA0-736B-467E-9849-77F69BAA1876}" type="slidenum">
              <a:rPr lang="en-US" altLang="zh-CN" smtClean="0"/>
              <a:pPr/>
              <a:t>3</a:t>
            </a:fld>
            <a:endParaRPr lang="en-US" altLang="zh-CN" smtClean="0"/>
          </a:p>
        </p:txBody>
      </p:sp>
      <p:sp>
        <p:nvSpPr>
          <p:cNvPr id="10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8D8C7690-4780-469B-A823-3A5A5A7741C6}" type="slidenum">
              <a:rPr lang="en-US" altLang="zh-CN" sz="1200"/>
              <a:pPr algn="r" eaLnBrk="1" hangingPunct="1"/>
              <a:t>3</a:t>
            </a:fld>
            <a:endParaRPr lang="en-US" altLang="zh-CN" sz="1200"/>
          </a:p>
        </p:txBody>
      </p:sp>
      <p:sp>
        <p:nvSpPr>
          <p:cNvPr id="10244" name="幻灯片图像占位符 1"/>
          <p:cNvSpPr>
            <a:spLocks noGrp="1" noRot="1" noChangeAspect="1" noTextEdit="1"/>
          </p:cNvSpPr>
          <p:nvPr>
            <p:ph type="sldImg"/>
          </p:nvPr>
        </p:nvSpPr>
        <p:spPr>
          <a:ln/>
        </p:spPr>
      </p:sp>
      <p:sp>
        <p:nvSpPr>
          <p:cNvPr id="10245" name="备注占位符 2"/>
          <p:cNvSpPr>
            <a:spLocks noGrp="1"/>
          </p:cNvSpPr>
          <p:nvPr>
            <p:ph type="body" idx="1"/>
          </p:nvPr>
        </p:nvSpPr>
        <p:spPr>
          <a:noFill/>
        </p:spPr>
        <p:txBody>
          <a:bodyPr/>
          <a:lstStyle/>
          <a:p>
            <a:pPr eaLnBrk="1" hangingPunct="1">
              <a:spcBef>
                <a:spcPct val="0"/>
              </a:spcBef>
            </a:pPr>
            <a:endParaRPr lang="zh-CN" altLang="zh-CN" smtClean="0"/>
          </a:p>
        </p:txBody>
      </p:sp>
      <p:sp>
        <p:nvSpPr>
          <p:cNvPr id="1024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847B6F92-3F55-4241-89E9-63A49DE23742}" type="slidenum">
              <a:rPr lang="en-US" altLang="zh-CN" sz="1200"/>
              <a:pPr algn="r" eaLnBrk="1" hangingPunct="1"/>
              <a:t>3</a:t>
            </a:fld>
            <a:endParaRPr lang="en-US" altLang="zh-CN"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307A9F9-4A73-4302-B740-E91A25050BC1}" type="slidenum">
              <a:rPr lang="en-US" altLang="zh-CN" smtClean="0">
                <a:latin typeface="Times New Roman" panose="02020603050405020304" pitchFamily="18" charset="0"/>
              </a:rPr>
              <a:pPr>
                <a:spcBef>
                  <a:spcPct val="0"/>
                </a:spcBef>
              </a:pPr>
              <a:t>41</a:t>
            </a:fld>
            <a:endParaRPr lang="en-US" altLang="zh-CN" smtClean="0">
              <a:latin typeface="Times New Roman" panose="02020603050405020304" pitchFamily="18"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53025D9-24E5-4C03-8193-D6AA4EEAC486}" type="slidenum">
              <a:rPr lang="en-US" altLang="zh-CN" smtClean="0">
                <a:latin typeface="Times New Roman" panose="02020603050405020304" pitchFamily="18" charset="0"/>
              </a:rPr>
              <a:pPr>
                <a:spcBef>
                  <a:spcPct val="0"/>
                </a:spcBef>
              </a:pPr>
              <a:t>42</a:t>
            </a:fld>
            <a:endParaRPr lang="en-US" altLang="zh-CN" smtClean="0">
              <a:latin typeface="Times New Roman" panose="02020603050405020304" pitchFamily="18"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B12A20E-A46E-4C7E-B44C-C48CB71DA315}" type="slidenum">
              <a:rPr lang="en-US" altLang="zh-CN" smtClean="0">
                <a:latin typeface="Times New Roman" panose="02020603050405020304" pitchFamily="18" charset="0"/>
              </a:rPr>
              <a:pPr>
                <a:spcBef>
                  <a:spcPct val="0"/>
                </a:spcBef>
              </a:pPr>
              <a:t>43</a:t>
            </a:fld>
            <a:endParaRPr lang="en-US" altLang="zh-CN" smtClean="0">
              <a:latin typeface="Times New Roman" panose="02020603050405020304" pitchFamily="18"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D8D534F-2986-4F45-B9AC-B12165EF0DBA}" type="slidenum">
              <a:rPr lang="en-US" altLang="zh-CN" smtClean="0">
                <a:latin typeface="Times New Roman" panose="02020603050405020304" pitchFamily="18" charset="0"/>
              </a:rPr>
              <a:pPr>
                <a:spcBef>
                  <a:spcPct val="0"/>
                </a:spcBef>
              </a:pPr>
              <a:t>44</a:t>
            </a:fld>
            <a:endParaRPr lang="en-US" altLang="zh-CN" smtClean="0">
              <a:latin typeface="Times New Roman" panose="02020603050405020304" pitchFamily="18"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38CADE1-2AB7-43BD-AAED-41CAF6ED5F2F}" type="slidenum">
              <a:rPr lang="en-US" altLang="zh-CN" smtClean="0">
                <a:latin typeface="Times New Roman" panose="02020603050405020304" pitchFamily="18" charset="0"/>
              </a:rPr>
              <a:pPr>
                <a:spcBef>
                  <a:spcPct val="0"/>
                </a:spcBef>
              </a:pPr>
              <a:t>45</a:t>
            </a:fld>
            <a:endParaRPr lang="en-US" altLang="zh-CN" smtClean="0">
              <a:latin typeface="Times New Roman" panose="02020603050405020304" pitchFamily="18"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6DC7965-B655-4028-98C8-DB70338219F1}" type="slidenum">
              <a:rPr lang="en-US" altLang="zh-CN" smtClean="0">
                <a:latin typeface="Times New Roman" panose="02020603050405020304" pitchFamily="18" charset="0"/>
              </a:rPr>
              <a:pPr>
                <a:spcBef>
                  <a:spcPct val="0"/>
                </a:spcBef>
              </a:pPr>
              <a:t>46</a:t>
            </a:fld>
            <a:endParaRPr lang="en-US" altLang="zh-CN" smtClean="0">
              <a:latin typeface="Times New Roman" panose="02020603050405020304" pitchFamily="18"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DA267AA-5BFC-4D0A-8FF5-111D9DB35D00}" type="slidenum">
              <a:rPr lang="en-US" altLang="zh-CN" smtClean="0">
                <a:latin typeface="Times New Roman" panose="02020603050405020304" pitchFamily="18" charset="0"/>
              </a:rPr>
              <a:pPr>
                <a:spcBef>
                  <a:spcPct val="0"/>
                </a:spcBef>
              </a:pPr>
              <a:t>49</a:t>
            </a:fld>
            <a:endParaRPr lang="en-US" altLang="zh-CN" smtClean="0">
              <a:latin typeface="Times New Roman" panose="02020603050405020304" pitchFamily="18"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82D3060-83D8-4D58-8C70-16E16D1FAC21}" type="slidenum">
              <a:rPr lang="en-US" altLang="zh-CN" smtClean="0">
                <a:latin typeface="Times New Roman" panose="02020603050405020304" pitchFamily="18" charset="0"/>
              </a:rPr>
              <a:pPr>
                <a:spcBef>
                  <a:spcPct val="0"/>
                </a:spcBef>
              </a:pPr>
              <a:t>50</a:t>
            </a:fld>
            <a:endParaRPr lang="en-US" altLang="zh-CN" smtClean="0">
              <a:latin typeface="Times New Roman" panose="02020603050405020304" pitchFamily="18"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C6387EA-78CB-4709-A1C4-23D150EC3ECF}" type="slidenum">
              <a:rPr lang="en-US" altLang="zh-CN" smtClean="0">
                <a:latin typeface="Times New Roman" panose="02020603050405020304" pitchFamily="18" charset="0"/>
              </a:rPr>
              <a:pPr>
                <a:spcBef>
                  <a:spcPct val="0"/>
                </a:spcBef>
              </a:pPr>
              <a:t>57</a:t>
            </a:fld>
            <a:endParaRPr lang="en-US" altLang="zh-CN" smtClean="0">
              <a:latin typeface="Times New Roman" panose="02020603050405020304" pitchFamily="18"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5E02822-5BB0-4625-AF51-1FF380AA1242}" type="slidenum">
              <a:rPr lang="en-US" altLang="zh-CN" smtClean="0">
                <a:latin typeface="Times New Roman" panose="02020603050405020304" pitchFamily="18" charset="0"/>
              </a:rPr>
              <a:pPr>
                <a:spcBef>
                  <a:spcPct val="0"/>
                </a:spcBef>
              </a:pPr>
              <a:t>58</a:t>
            </a:fld>
            <a:endParaRPr lang="en-US" altLang="zh-CN" smtClean="0">
              <a:latin typeface="Times New Roman" panose="02020603050405020304" pitchFamily="18"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5BE59E5-512D-4AC6-8155-DBC76A64D132}" type="slidenum">
              <a:rPr lang="en-US" altLang="zh-CN" smtClean="0"/>
              <a:pPr/>
              <a:t>27</a:t>
            </a:fld>
            <a:endParaRPr lang="en-US" altLang="zh-CN" smtClean="0"/>
          </a:p>
        </p:txBody>
      </p:sp>
      <p:sp>
        <p:nvSpPr>
          <p:cNvPr id="35843" name="幻灯片图像占位符 1"/>
          <p:cNvSpPr>
            <a:spLocks noGrp="1" noRot="1" noChangeAspect="1" noTextEdit="1"/>
          </p:cNvSpPr>
          <p:nvPr>
            <p:ph type="sldImg"/>
          </p:nvPr>
        </p:nvSpPr>
        <p:spPr>
          <a:ln/>
        </p:spPr>
      </p:sp>
      <p:sp>
        <p:nvSpPr>
          <p:cNvPr id="35844" name="备注占位符 2"/>
          <p:cNvSpPr>
            <a:spLocks noGrp="1"/>
          </p:cNvSpPr>
          <p:nvPr>
            <p:ph type="body" idx="1"/>
          </p:nvPr>
        </p:nvSpPr>
        <p:spPr>
          <a:noFill/>
        </p:spPr>
        <p:txBody>
          <a:bodyPr/>
          <a:lstStyle/>
          <a:p>
            <a:pPr eaLnBrk="1" hangingPunct="1"/>
            <a:endParaRPr lang="zh-CN" altLang="zh-CN" smtClean="0"/>
          </a:p>
        </p:txBody>
      </p:sp>
      <p:sp>
        <p:nvSpPr>
          <p:cNvPr id="35845"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C7248B21-65B6-44CA-975B-B933587CEA10}" type="slidenum">
              <a:rPr lang="en-US" altLang="zh-CN" sz="1200"/>
              <a:pPr algn="r" eaLnBrk="1" hangingPunct="1"/>
              <a:t>27</a:t>
            </a:fld>
            <a:endParaRPr lang="en-US" altLang="zh-CN"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3210227-2D77-455A-AFE7-A3A85D5D1203}" type="slidenum">
              <a:rPr lang="en-US" altLang="zh-CN" smtClean="0">
                <a:latin typeface="Times New Roman" panose="02020603050405020304" pitchFamily="18" charset="0"/>
              </a:rPr>
              <a:pPr>
                <a:spcBef>
                  <a:spcPct val="0"/>
                </a:spcBef>
              </a:pPr>
              <a:t>60</a:t>
            </a:fld>
            <a:endParaRPr lang="en-US" altLang="zh-CN" smtClean="0">
              <a:latin typeface="Times New Roman" panose="02020603050405020304" pitchFamily="18"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92AF4C9-D6FF-4C1B-8D8B-C8383327FAE9}" type="slidenum">
              <a:rPr lang="en-US" altLang="zh-CN" smtClean="0">
                <a:latin typeface="Times New Roman" panose="02020603050405020304" pitchFamily="18" charset="0"/>
              </a:rPr>
              <a:pPr>
                <a:spcBef>
                  <a:spcPct val="0"/>
                </a:spcBef>
              </a:pPr>
              <a:t>66</a:t>
            </a:fld>
            <a:endParaRPr lang="en-US" altLang="zh-CN" smtClean="0">
              <a:latin typeface="Times New Roman" panose="02020603050405020304"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rRNA</a:t>
            </a:r>
            <a:r>
              <a:rPr lang="zh-CN" altLang="en-US" smtClean="0"/>
              <a:t>丰度高，占总</a:t>
            </a:r>
            <a:r>
              <a:rPr lang="en-US" altLang="zh-CN" smtClean="0"/>
              <a:t>RNA</a:t>
            </a:r>
            <a:r>
              <a:rPr lang="zh-CN" altLang="en-US" smtClean="0"/>
              <a:t>的</a:t>
            </a:r>
            <a:r>
              <a:rPr lang="en-US" altLang="zh-CN" smtClean="0"/>
              <a:t>80%</a:t>
            </a:r>
            <a:r>
              <a:rPr lang="zh-CN" altLang="en-US" smtClean="0"/>
              <a:t>，研究表达丰度较高的基因时比较适合；</a:t>
            </a:r>
            <a:r>
              <a:rPr lang="en-US" altLang="zh-CN" smtClean="0"/>
              <a:t>rRNA</a:t>
            </a:r>
            <a:r>
              <a:rPr lang="zh-CN" altLang="en-US" smtClean="0"/>
              <a:t>转录调节受其它因素影响，如</a:t>
            </a:r>
            <a:r>
              <a:rPr lang="en-US" altLang="zh-CN" smtClean="0"/>
              <a:t>28s</a:t>
            </a:r>
            <a:r>
              <a:rPr lang="zh-CN" altLang="en-US" smtClean="0"/>
              <a:t>和</a:t>
            </a:r>
            <a:r>
              <a:rPr lang="en-US" altLang="zh-CN" smtClean="0"/>
              <a:t>18s rRNA</a:t>
            </a:r>
            <a:r>
              <a:rPr lang="zh-CN" altLang="en-US" smtClean="0"/>
              <a:t>在有细分裂期间表达量明显减少或停止表达，所以在研究与细胞周期相关的基因时就不适合以此为内参；另外，由于表达量较高，在研究丰度相对较低的基因时，有时就不太适用，比如</a:t>
            </a:r>
            <a:r>
              <a:rPr lang="en-US" altLang="zh-CN" smtClean="0"/>
              <a:t>Multiplex</a:t>
            </a:r>
            <a:r>
              <a:rPr lang="zh-CN" altLang="en-US" smtClean="0"/>
              <a:t>。当然也有</a:t>
            </a:r>
            <a:r>
              <a:rPr lang="en-US" altLang="zh-CN" smtClean="0"/>
              <a:t>rRNA</a:t>
            </a:r>
            <a:r>
              <a:rPr lang="zh-CN" altLang="en-US" smtClean="0"/>
              <a:t>的忠实拥护者，有人认为表达量高才时定量准确的关键，总之各有说法，但选择看家基因最关键的地方还是看该基因在你所研究的体系下是否稳定表达，可通过选择两个看家基因在不同的处理间相互比较，看两者比值是否恒定，如果一致，那么他们都可用作这个实验的看家基因。</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61D50A8-D088-4E5C-B410-621A83042125}" type="slidenum">
              <a:rPr lang="en-US" altLang="zh-CN" smtClean="0">
                <a:latin typeface="Times New Roman" panose="02020603050405020304" pitchFamily="18" charset="0"/>
              </a:rPr>
              <a:pPr>
                <a:spcBef>
                  <a:spcPct val="0"/>
                </a:spcBef>
              </a:pPr>
              <a:t>67</a:t>
            </a:fld>
            <a:endParaRPr lang="en-US" altLang="zh-CN" smtClean="0">
              <a:latin typeface="Times New Roman" panose="02020603050405020304" pitchFamily="18"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102A649-F1EA-43DC-875A-BE26C4AB0AE0}" type="slidenum">
              <a:rPr lang="en-US" altLang="zh-CN" smtClean="0">
                <a:latin typeface="Times New Roman" panose="02020603050405020304" pitchFamily="18" charset="0"/>
              </a:rPr>
              <a:pPr>
                <a:spcBef>
                  <a:spcPct val="0"/>
                </a:spcBef>
              </a:pPr>
              <a:t>71</a:t>
            </a:fld>
            <a:endParaRPr lang="en-US" altLang="zh-CN" smtClean="0">
              <a:latin typeface="Times New Roman" panose="02020603050405020304"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44D21A1-E79E-4C10-91B2-FCD115AC18DA}" type="slidenum">
              <a:rPr lang="en-US" altLang="zh-CN" smtClean="0">
                <a:latin typeface="Times New Roman" panose="02020603050405020304" pitchFamily="18" charset="0"/>
              </a:rPr>
              <a:pPr>
                <a:spcBef>
                  <a:spcPct val="0"/>
                </a:spcBef>
              </a:pPr>
              <a:t>72</a:t>
            </a:fld>
            <a:endParaRPr lang="en-US" altLang="zh-CN" smtClean="0">
              <a:latin typeface="Times New Roman" panose="02020603050405020304"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91E4909-B909-4AC9-95EF-E78A3ED8F0F1}" type="slidenum">
              <a:rPr lang="en-US" altLang="zh-CN" smtClean="0">
                <a:latin typeface="Times New Roman" panose="02020603050405020304" pitchFamily="18" charset="0"/>
              </a:rPr>
              <a:pPr>
                <a:spcBef>
                  <a:spcPct val="0"/>
                </a:spcBef>
              </a:pPr>
              <a:t>73</a:t>
            </a:fld>
            <a:endParaRPr lang="en-US" altLang="zh-CN" smtClean="0">
              <a:latin typeface="Times New Roman" panose="02020603050405020304"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B3BED5A-51BB-42AC-B1DE-96B27FBB49EE}" type="slidenum">
              <a:rPr lang="en-US" altLang="zh-CN" smtClean="0">
                <a:latin typeface="Times New Roman" panose="02020603050405020304" pitchFamily="18" charset="0"/>
              </a:rPr>
              <a:pPr>
                <a:spcBef>
                  <a:spcPct val="0"/>
                </a:spcBef>
              </a:pPr>
              <a:t>74</a:t>
            </a:fld>
            <a:endParaRPr lang="en-US" altLang="zh-CN" smtClean="0">
              <a:latin typeface="Times New Roman" panose="02020603050405020304" pitchFamily="18"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12B7108-F264-4BAE-87D9-A5846387B445}" type="slidenum">
              <a:rPr lang="en-US" altLang="zh-CN" smtClean="0"/>
              <a:pPr/>
              <a:t>28</a:t>
            </a:fld>
            <a:endParaRPr lang="en-US" altLang="zh-CN" smtClean="0"/>
          </a:p>
        </p:txBody>
      </p:sp>
      <p:sp>
        <p:nvSpPr>
          <p:cNvPr id="37891" name="幻灯片图像占位符 1"/>
          <p:cNvSpPr>
            <a:spLocks noGrp="1" noRot="1" noChangeAspect="1" noTextEdit="1"/>
          </p:cNvSpPr>
          <p:nvPr>
            <p:ph type="sldImg"/>
          </p:nvPr>
        </p:nvSpPr>
        <p:spPr>
          <a:ln/>
        </p:spPr>
      </p:sp>
      <p:sp>
        <p:nvSpPr>
          <p:cNvPr id="37892" name="备注占位符 2"/>
          <p:cNvSpPr>
            <a:spLocks noGrp="1"/>
          </p:cNvSpPr>
          <p:nvPr>
            <p:ph type="body" idx="1"/>
          </p:nvPr>
        </p:nvSpPr>
        <p:spPr>
          <a:noFill/>
        </p:spPr>
        <p:txBody>
          <a:bodyPr/>
          <a:lstStyle/>
          <a:p>
            <a:pPr eaLnBrk="1" hangingPunct="1"/>
            <a:endParaRPr lang="zh-CN" altLang="zh-CN" smtClean="0"/>
          </a:p>
        </p:txBody>
      </p:sp>
      <p:sp>
        <p:nvSpPr>
          <p:cNvPr id="3789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22396FB9-71AB-4B31-8AD0-F21971B37584}" type="slidenum">
              <a:rPr lang="en-US" altLang="zh-CN" sz="1200"/>
              <a:pPr algn="r" eaLnBrk="1" hangingPunct="1"/>
              <a:t>28</a:t>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3522996-CE18-4F02-B5D2-F88981F8B5B9}" type="slidenum">
              <a:rPr lang="en-US" altLang="zh-CN" smtClean="0"/>
              <a:pPr/>
              <a:t>29</a:t>
            </a:fld>
            <a:endParaRPr lang="en-US" altLang="zh-CN" smtClean="0"/>
          </a:p>
        </p:txBody>
      </p:sp>
      <p:sp>
        <p:nvSpPr>
          <p:cNvPr id="39939" name="幻灯片图像占位符 1"/>
          <p:cNvSpPr>
            <a:spLocks noGrp="1" noRot="1" noChangeAspect="1" noTextEdit="1"/>
          </p:cNvSpPr>
          <p:nvPr>
            <p:ph type="sldImg"/>
          </p:nvPr>
        </p:nvSpPr>
        <p:spPr>
          <a:ln/>
        </p:spPr>
      </p:sp>
      <p:sp>
        <p:nvSpPr>
          <p:cNvPr id="39940" name="备注占位符 2"/>
          <p:cNvSpPr>
            <a:spLocks noGrp="1"/>
          </p:cNvSpPr>
          <p:nvPr>
            <p:ph type="body" idx="1"/>
          </p:nvPr>
        </p:nvSpPr>
        <p:spPr>
          <a:noFill/>
        </p:spPr>
        <p:txBody>
          <a:bodyPr/>
          <a:lstStyle/>
          <a:p>
            <a:pPr eaLnBrk="1" hangingPunct="1"/>
            <a:endParaRPr lang="zh-CN" altLang="zh-CN" smtClean="0"/>
          </a:p>
        </p:txBody>
      </p:sp>
      <p:sp>
        <p:nvSpPr>
          <p:cNvPr id="39941"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318BAB7E-B16F-4C52-A58B-BBA8FBC15FD8}" type="slidenum">
              <a:rPr lang="en-US" altLang="zh-CN" sz="1200"/>
              <a:pPr algn="r" eaLnBrk="1" hangingPunct="1"/>
              <a:t>29</a:t>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B530A37-83BC-4802-A498-591032DA4E7E}" type="slidenum">
              <a:rPr lang="en-US" altLang="zh-CN" smtClean="0"/>
              <a:pPr/>
              <a:t>30</a:t>
            </a:fld>
            <a:endParaRPr lang="en-US" altLang="zh-CN" smtClean="0"/>
          </a:p>
        </p:txBody>
      </p:sp>
      <p:sp>
        <p:nvSpPr>
          <p:cNvPr id="41987" name="幻灯片图像占位符 1"/>
          <p:cNvSpPr>
            <a:spLocks noGrp="1" noRot="1" noChangeAspect="1" noTextEdit="1"/>
          </p:cNvSpPr>
          <p:nvPr>
            <p:ph type="sldImg"/>
          </p:nvPr>
        </p:nvSpPr>
        <p:spPr>
          <a:ln/>
        </p:spPr>
      </p:sp>
      <p:sp>
        <p:nvSpPr>
          <p:cNvPr id="41988" name="备注占位符 2"/>
          <p:cNvSpPr>
            <a:spLocks noGrp="1"/>
          </p:cNvSpPr>
          <p:nvPr>
            <p:ph type="body" idx="1"/>
          </p:nvPr>
        </p:nvSpPr>
        <p:spPr>
          <a:noFill/>
        </p:spPr>
        <p:txBody>
          <a:bodyPr/>
          <a:lstStyle/>
          <a:p>
            <a:pPr eaLnBrk="1" hangingPunct="1"/>
            <a:endParaRPr lang="zh-CN" altLang="zh-CN" smtClean="0"/>
          </a:p>
        </p:txBody>
      </p:sp>
      <p:sp>
        <p:nvSpPr>
          <p:cNvPr id="41989"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8276C435-0E2D-4564-A9DF-3710EE674E7A}" type="slidenum">
              <a:rPr lang="en-US" altLang="zh-CN" sz="1200"/>
              <a:pPr algn="r" eaLnBrk="1" hangingPunct="1"/>
              <a:t>30</a:t>
            </a:fld>
            <a:endParaRPr lang="en-US"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D32DAB8-D80D-47EE-92DA-3C538C69C87E}" type="slidenum">
              <a:rPr lang="en-US" altLang="zh-CN" smtClean="0">
                <a:latin typeface="Times New Roman" panose="02020603050405020304" pitchFamily="18" charset="0"/>
              </a:rPr>
              <a:pPr>
                <a:spcBef>
                  <a:spcPct val="0"/>
                </a:spcBef>
              </a:pPr>
              <a:t>37</a:t>
            </a:fld>
            <a:endParaRPr lang="en-US" altLang="zh-CN" smtClean="0">
              <a:latin typeface="Times New Roman" panose="02020603050405020304" pitchFamily="18"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4DB9E47-4242-4F24-9AFE-9BB3ABA6DA0F}" type="slidenum">
              <a:rPr lang="en-US" altLang="zh-CN" smtClean="0">
                <a:latin typeface="Times New Roman" panose="02020603050405020304" pitchFamily="18" charset="0"/>
              </a:rPr>
              <a:pPr>
                <a:spcBef>
                  <a:spcPct val="0"/>
                </a:spcBef>
              </a:pPr>
              <a:t>38</a:t>
            </a:fld>
            <a:endParaRPr lang="en-US" altLang="zh-CN" smtClean="0">
              <a:latin typeface="Times New Roman" panose="02020603050405020304" pitchFamily="18"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9D27ECB-069F-41E5-BDEA-362CFAF7DB6B}" type="slidenum">
              <a:rPr lang="en-US" altLang="zh-CN" smtClean="0">
                <a:latin typeface="Times New Roman" panose="02020603050405020304" pitchFamily="18" charset="0"/>
              </a:rPr>
              <a:pPr>
                <a:spcBef>
                  <a:spcPct val="0"/>
                </a:spcBef>
              </a:pPr>
              <a:t>39</a:t>
            </a:fld>
            <a:endParaRPr lang="en-US" altLang="zh-CN" smtClean="0">
              <a:latin typeface="Times New Roman" panose="02020603050405020304" pitchFamily="18"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4BC44AF-2770-4F22-95B2-5BF40FE8D154}" type="slidenum">
              <a:rPr lang="en-US" altLang="zh-CN" smtClean="0">
                <a:latin typeface="Times New Roman" panose="02020603050405020304" pitchFamily="18" charset="0"/>
              </a:rPr>
              <a:pPr>
                <a:spcBef>
                  <a:spcPct val="0"/>
                </a:spcBef>
              </a:pPr>
              <a:t>40</a:t>
            </a:fld>
            <a:endParaRPr lang="en-US" altLang="zh-CN" smtClean="0">
              <a:latin typeface="Times New Roman" panose="02020603050405020304" pitchFamily="18"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90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zh-CN" altLang="en-US" noProof="0" smtClean="0"/>
              <a:t>单击此处编辑母版标题样式</a:t>
            </a:r>
          </a:p>
        </p:txBody>
      </p:sp>
      <p:sp>
        <p:nvSpPr>
          <p:cNvPr id="89092"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zh-CN" altLang="en-US" noProof="0" smtClean="0"/>
              <a:t>单击此处编辑母版副标题样式</a:t>
            </a:r>
          </a:p>
        </p:txBody>
      </p:sp>
      <p:sp>
        <p:nvSpPr>
          <p:cNvPr id="38" name="Rectangle 5"/>
          <p:cNvSpPr>
            <a:spLocks noGrp="1" noChangeArrowheads="1"/>
          </p:cNvSpPr>
          <p:nvPr>
            <p:ph type="dt" sz="half" idx="10"/>
          </p:nvPr>
        </p:nvSpPr>
        <p:spPr/>
        <p:txBody>
          <a:bodyPr/>
          <a:lstStyle>
            <a:lvl1pPr>
              <a:defRPr/>
            </a:lvl1pPr>
          </a:lstStyle>
          <a:p>
            <a:pPr>
              <a:defRPr/>
            </a:pPr>
            <a:endParaRPr lang="en-US" altLang="zh-CN"/>
          </a:p>
        </p:txBody>
      </p:sp>
      <p:sp>
        <p:nvSpPr>
          <p:cNvPr id="39" name="Rectangle 6"/>
          <p:cNvSpPr>
            <a:spLocks noGrp="1" noChangeArrowheads="1"/>
          </p:cNvSpPr>
          <p:nvPr>
            <p:ph type="ftr" sz="quarter" idx="11"/>
          </p:nvPr>
        </p:nvSpPr>
        <p:spPr/>
        <p:txBody>
          <a:bodyPr/>
          <a:lstStyle>
            <a:lvl1pPr>
              <a:defRPr/>
            </a:lvl1pPr>
          </a:lstStyle>
          <a:p>
            <a:pPr>
              <a:defRPr/>
            </a:pPr>
            <a:endParaRPr lang="en-US" altLang="zh-CN"/>
          </a:p>
        </p:txBody>
      </p:sp>
      <p:sp>
        <p:nvSpPr>
          <p:cNvPr id="40" name="Rectangle 7"/>
          <p:cNvSpPr>
            <a:spLocks noGrp="1" noChangeArrowheads="1"/>
          </p:cNvSpPr>
          <p:nvPr>
            <p:ph type="sldNum" sz="quarter" idx="12"/>
          </p:nvPr>
        </p:nvSpPr>
        <p:spPr/>
        <p:txBody>
          <a:bodyPr/>
          <a:lstStyle>
            <a:lvl1pPr>
              <a:defRPr/>
            </a:lvl1pPr>
          </a:lstStyle>
          <a:p>
            <a:pPr>
              <a:defRPr/>
            </a:pPr>
            <a:fld id="{C3679DF5-B27E-4AC4-9EFC-74806D428BDE}" type="slidenum">
              <a:rPr lang="en-US" altLang="zh-CN"/>
              <a:pPr>
                <a:defRPr/>
              </a:pPr>
              <a:t>‹#›</a:t>
            </a:fld>
            <a:endParaRPr lang="en-US" altLang="zh-CN"/>
          </a:p>
        </p:txBody>
      </p:sp>
    </p:spTree>
    <p:extLst>
      <p:ext uri="{BB962C8B-B14F-4D97-AF65-F5344CB8AC3E}">
        <p14:creationId xmlns:p14="http://schemas.microsoft.com/office/powerpoint/2010/main" val="306661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13BCA86-25F2-4713-9C5B-CF60FD96E581}" type="slidenum">
              <a:rPr lang="en-US" altLang="zh-CN"/>
              <a:pPr>
                <a:defRPr/>
              </a:pPr>
              <a:t>‹#›</a:t>
            </a:fld>
            <a:endParaRPr lang="en-US" altLang="zh-CN"/>
          </a:p>
        </p:txBody>
      </p:sp>
    </p:spTree>
    <p:extLst>
      <p:ext uri="{BB962C8B-B14F-4D97-AF65-F5344CB8AC3E}">
        <p14:creationId xmlns:p14="http://schemas.microsoft.com/office/powerpoint/2010/main" val="286832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2238"/>
            <a:ext cx="6019800" cy="6008687"/>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1DACE09-597F-4879-A7BA-D6116DA1621D}" type="slidenum">
              <a:rPr lang="en-US" altLang="zh-CN"/>
              <a:pPr>
                <a:defRPr/>
              </a:pPr>
              <a:t>‹#›</a:t>
            </a:fld>
            <a:endParaRPr lang="en-US" altLang="zh-CN"/>
          </a:p>
        </p:txBody>
      </p:sp>
    </p:spTree>
    <p:extLst>
      <p:ext uri="{BB962C8B-B14F-4D97-AF65-F5344CB8AC3E}">
        <p14:creationId xmlns:p14="http://schemas.microsoft.com/office/powerpoint/2010/main" val="248551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2644775" y="3370263"/>
            <a:ext cx="6021388" cy="84137"/>
          </a:xfrm>
          <a:prstGeom prst="rect">
            <a:avLst/>
          </a:prstGeom>
          <a:gradFill rotWithShape="1">
            <a:gsLst>
              <a:gs pos="0">
                <a:srgbClr val="800080"/>
              </a:gs>
              <a:gs pos="50000">
                <a:srgbClr val="990099"/>
              </a:gs>
              <a:gs pos="100000">
                <a:srgbClr val="800080"/>
              </a:gs>
            </a:gsLst>
            <a:lin ang="0" scaled="1"/>
          </a:gradFill>
          <a:ln w="9525">
            <a:solidFill>
              <a:schemeClr val="tx1"/>
            </a:solidFill>
            <a:miter lim="800000"/>
            <a:headEnd/>
            <a:tailEnd/>
          </a:ln>
        </p:spPr>
        <p:txBody>
          <a:bodyPr wrap="none" anchor="ctr"/>
          <a:lstStyle>
            <a:lvl1pPr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1pPr>
            <a:lvl2pPr marL="742950" indent="-28575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2pPr>
            <a:lvl3pPr marL="1143000" indent="-22860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3pPr>
            <a:lvl4pPr marL="1600200" indent="-22860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lgn="ctr">
              <a:lnSpc>
                <a:spcPct val="140000"/>
              </a:lnSpc>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854" smtClean="0"/>
          </a:p>
        </p:txBody>
      </p:sp>
      <p:sp>
        <p:nvSpPr>
          <p:cNvPr id="268290" name="Rectangle 2"/>
          <p:cNvSpPr>
            <a:spLocks noGrp="1" noChangeArrowheads="1"/>
          </p:cNvSpPr>
          <p:nvPr>
            <p:ph type="ctrTitle"/>
          </p:nvPr>
        </p:nvSpPr>
        <p:spPr>
          <a:xfrm>
            <a:off x="2701703" y="1989139"/>
            <a:ext cx="5903722" cy="1470025"/>
          </a:xfrm>
        </p:spPr>
        <p:txBody>
          <a:bodyPr/>
          <a:lstStyle>
            <a:lvl1pPr>
              <a:defRPr/>
            </a:lvl1pPr>
          </a:lstStyle>
          <a:p>
            <a:r>
              <a:rPr lang="zh-CN" altLang="en-US"/>
              <a:t>单击此处编辑母版标题样式</a:t>
            </a:r>
          </a:p>
        </p:txBody>
      </p:sp>
      <p:sp>
        <p:nvSpPr>
          <p:cNvPr id="268291" name="Rectangle 3"/>
          <p:cNvSpPr>
            <a:spLocks noGrp="1" noChangeArrowheads="1"/>
          </p:cNvSpPr>
          <p:nvPr>
            <p:ph type="subTitle" idx="1"/>
          </p:nvPr>
        </p:nvSpPr>
        <p:spPr>
          <a:xfrm>
            <a:off x="3131386" y="3644900"/>
            <a:ext cx="5254784" cy="1752600"/>
          </a:xfrm>
        </p:spPr>
        <p:txBody>
          <a:bodyPr/>
          <a:lstStyle>
            <a:lvl1pPr marL="0" indent="0" algn="ctr">
              <a:buFont typeface="Wingdings" pitchFamily="2" charset="2"/>
              <a:buNone/>
              <a:defRPr/>
            </a:lvl1pPr>
          </a:lstStyle>
          <a:p>
            <a:r>
              <a:rPr lang="zh-CN" altLang="en-US"/>
              <a:t>单击此处编辑母版副标题样式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bwMode="auto">
          <a:xfrm>
            <a:off x="6019800" y="260350"/>
            <a:ext cx="2824163" cy="647700"/>
          </a:xfrm>
          <a:prstGeom prst="rect">
            <a:avLst/>
          </a:prstGeom>
          <a:solidFill>
            <a:schemeClr val="bg1"/>
          </a:solidFill>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98"/>
            </a:lvl1pPr>
          </a:lstStyle>
          <a:p>
            <a:pPr>
              <a:defRPr/>
            </a:pPr>
            <a:endParaRPr lang="en-US" altLang="zh-CN"/>
          </a:p>
        </p:txBody>
      </p:sp>
    </p:spTree>
    <p:extLst>
      <p:ext uri="{BB962C8B-B14F-4D97-AF65-F5344CB8AC3E}">
        <p14:creationId xmlns:p14="http://schemas.microsoft.com/office/powerpoint/2010/main" val="8932262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6040438" y="6165850"/>
            <a:ext cx="2895600" cy="619125"/>
          </a:xfrm>
          <a:solidFill>
            <a:schemeClr val="bg1"/>
          </a:solidFill>
        </p:spPr>
        <p:txBody>
          <a:bodyPr/>
          <a:lstStyle>
            <a:lvl1pPr>
              <a:defRPr/>
            </a:lvl1pPr>
          </a:lstStyle>
          <a:p>
            <a:pPr>
              <a:defRPr/>
            </a:pPr>
            <a:endParaRPr lang="en-US" altLang="zh-CN"/>
          </a:p>
        </p:txBody>
      </p:sp>
    </p:spTree>
    <p:extLst>
      <p:ext uri="{BB962C8B-B14F-4D97-AF65-F5344CB8AC3E}">
        <p14:creationId xmlns:p14="http://schemas.microsoft.com/office/powerpoint/2010/main" val="231098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15" y="4406901"/>
            <a:ext cx="7772547" cy="1362075"/>
          </a:xfrm>
        </p:spPr>
        <p:txBody>
          <a:bodyPr anchor="t"/>
          <a:lstStyle>
            <a:lvl1pPr algn="l">
              <a:defRPr sz="3708"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515" y="2906713"/>
            <a:ext cx="7772547" cy="1500187"/>
          </a:xfrm>
        </p:spPr>
        <p:txBody>
          <a:bodyPr anchor="b"/>
          <a:lstStyle>
            <a:lvl1pPr marL="0" indent="0">
              <a:buNone/>
              <a:defRPr sz="1854"/>
            </a:lvl1pPr>
            <a:lvl2pPr marL="423779" indent="0">
              <a:buNone/>
              <a:defRPr sz="1668"/>
            </a:lvl2pPr>
            <a:lvl3pPr marL="847557" indent="0">
              <a:buNone/>
              <a:defRPr sz="1483"/>
            </a:lvl3pPr>
            <a:lvl4pPr marL="1271336" indent="0">
              <a:buNone/>
              <a:defRPr sz="1298"/>
            </a:lvl4pPr>
            <a:lvl5pPr marL="1695115" indent="0">
              <a:buNone/>
              <a:defRPr sz="1298"/>
            </a:lvl5pPr>
            <a:lvl6pPr marL="2118893" indent="0">
              <a:buNone/>
              <a:defRPr sz="1298"/>
            </a:lvl6pPr>
            <a:lvl7pPr marL="2542672" indent="0">
              <a:buNone/>
              <a:defRPr sz="1298"/>
            </a:lvl7pPr>
            <a:lvl8pPr marL="2966451" indent="0">
              <a:buNone/>
              <a:defRPr sz="1298"/>
            </a:lvl8pPr>
            <a:lvl9pPr marL="3390229" indent="0">
              <a:buNone/>
              <a:defRPr sz="1298"/>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25517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642" y="1600201"/>
            <a:ext cx="4043726" cy="4525963"/>
          </a:xfrm>
        </p:spPr>
        <p:txBody>
          <a:bodyPr/>
          <a:lstStyle>
            <a:lvl1pPr>
              <a:defRPr sz="2595"/>
            </a:lvl1pPr>
            <a:lvl2pPr>
              <a:defRPr sz="2225"/>
            </a:lvl2pPr>
            <a:lvl3pPr>
              <a:defRPr sz="1854"/>
            </a:lvl3pPr>
            <a:lvl4pPr>
              <a:defRPr sz="1668"/>
            </a:lvl4pPr>
            <a:lvl5pPr>
              <a:defRPr sz="1668"/>
            </a:lvl5pPr>
            <a:lvl6pPr>
              <a:defRPr sz="1668"/>
            </a:lvl6pPr>
            <a:lvl7pPr>
              <a:defRPr sz="1668"/>
            </a:lvl7pPr>
            <a:lvl8pPr>
              <a:defRPr sz="1668"/>
            </a:lvl8pPr>
            <a:lvl9pPr>
              <a:defRPr sz="166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633" y="1600201"/>
            <a:ext cx="4043726" cy="4525963"/>
          </a:xfrm>
        </p:spPr>
        <p:txBody>
          <a:bodyPr/>
          <a:lstStyle>
            <a:lvl1pPr>
              <a:defRPr sz="2595"/>
            </a:lvl1pPr>
            <a:lvl2pPr>
              <a:defRPr sz="2225"/>
            </a:lvl2pPr>
            <a:lvl3pPr>
              <a:defRPr sz="1854"/>
            </a:lvl3pPr>
            <a:lvl4pPr>
              <a:defRPr sz="1668"/>
            </a:lvl4pPr>
            <a:lvl5pPr>
              <a:defRPr sz="1668"/>
            </a:lvl5pPr>
            <a:lvl6pPr>
              <a:defRPr sz="1668"/>
            </a:lvl6pPr>
            <a:lvl7pPr>
              <a:defRPr sz="1668"/>
            </a:lvl7pPr>
            <a:lvl8pPr>
              <a:defRPr sz="1668"/>
            </a:lvl8pPr>
            <a:lvl9pPr>
              <a:defRPr sz="166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51491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642" y="1535113"/>
            <a:ext cx="4039311" cy="639762"/>
          </a:xfrm>
        </p:spPr>
        <p:txBody>
          <a:bodyPr anchor="b"/>
          <a:lstStyle>
            <a:lvl1pPr marL="0" indent="0">
              <a:buNone/>
              <a:defRPr sz="2225" b="1"/>
            </a:lvl1pPr>
            <a:lvl2pPr marL="423779" indent="0">
              <a:buNone/>
              <a:defRPr sz="1854" b="1"/>
            </a:lvl2pPr>
            <a:lvl3pPr marL="847557" indent="0">
              <a:buNone/>
              <a:defRPr sz="1668" b="1"/>
            </a:lvl3pPr>
            <a:lvl4pPr marL="1271336" indent="0">
              <a:buNone/>
              <a:defRPr sz="1483" b="1"/>
            </a:lvl4pPr>
            <a:lvl5pPr marL="1695115" indent="0">
              <a:buNone/>
              <a:defRPr sz="1483" b="1"/>
            </a:lvl5pPr>
            <a:lvl6pPr marL="2118893" indent="0">
              <a:buNone/>
              <a:defRPr sz="1483" b="1"/>
            </a:lvl6pPr>
            <a:lvl7pPr marL="2542672" indent="0">
              <a:buNone/>
              <a:defRPr sz="1483" b="1"/>
            </a:lvl7pPr>
            <a:lvl8pPr marL="2966451" indent="0">
              <a:buNone/>
              <a:defRPr sz="1483" b="1"/>
            </a:lvl8pPr>
            <a:lvl9pPr marL="3390229" indent="0">
              <a:buNone/>
              <a:defRPr sz="1483" b="1"/>
            </a:lvl9pPr>
          </a:lstStyle>
          <a:p>
            <a:pPr lvl="0"/>
            <a:r>
              <a:rPr lang="zh-CN" altLang="en-US" smtClean="0"/>
              <a:t>单击此处编辑母版文本样式</a:t>
            </a:r>
          </a:p>
        </p:txBody>
      </p:sp>
      <p:sp>
        <p:nvSpPr>
          <p:cNvPr id="4" name="内容占位符 3"/>
          <p:cNvSpPr>
            <a:spLocks noGrp="1"/>
          </p:cNvSpPr>
          <p:nvPr>
            <p:ph sz="half" idx="2"/>
          </p:nvPr>
        </p:nvSpPr>
        <p:spPr>
          <a:xfrm>
            <a:off x="457642" y="2174875"/>
            <a:ext cx="4039311" cy="3951288"/>
          </a:xfrm>
        </p:spPr>
        <p:txBody>
          <a:bodyPr/>
          <a:lstStyle>
            <a:lvl1pPr>
              <a:defRPr sz="2225"/>
            </a:lvl1pPr>
            <a:lvl2pPr>
              <a:defRPr sz="1854"/>
            </a:lvl2pPr>
            <a:lvl3pPr>
              <a:defRPr sz="1668"/>
            </a:lvl3pPr>
            <a:lvl4pPr>
              <a:defRPr sz="1483"/>
            </a:lvl4pPr>
            <a:lvl5pPr>
              <a:defRPr sz="1483"/>
            </a:lvl5pPr>
            <a:lvl6pPr>
              <a:defRPr sz="1483"/>
            </a:lvl6pPr>
            <a:lvl7pPr>
              <a:defRPr sz="1483"/>
            </a:lvl7pPr>
            <a:lvl8pPr>
              <a:defRPr sz="1483"/>
            </a:lvl8pPr>
            <a:lvl9pPr>
              <a:defRPr sz="148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577" y="1535113"/>
            <a:ext cx="4040783" cy="639762"/>
          </a:xfrm>
        </p:spPr>
        <p:txBody>
          <a:bodyPr anchor="b"/>
          <a:lstStyle>
            <a:lvl1pPr marL="0" indent="0">
              <a:buNone/>
              <a:defRPr sz="2225" b="1"/>
            </a:lvl1pPr>
            <a:lvl2pPr marL="423779" indent="0">
              <a:buNone/>
              <a:defRPr sz="1854" b="1"/>
            </a:lvl2pPr>
            <a:lvl3pPr marL="847557" indent="0">
              <a:buNone/>
              <a:defRPr sz="1668" b="1"/>
            </a:lvl3pPr>
            <a:lvl4pPr marL="1271336" indent="0">
              <a:buNone/>
              <a:defRPr sz="1483" b="1"/>
            </a:lvl4pPr>
            <a:lvl5pPr marL="1695115" indent="0">
              <a:buNone/>
              <a:defRPr sz="1483" b="1"/>
            </a:lvl5pPr>
            <a:lvl6pPr marL="2118893" indent="0">
              <a:buNone/>
              <a:defRPr sz="1483" b="1"/>
            </a:lvl6pPr>
            <a:lvl7pPr marL="2542672" indent="0">
              <a:buNone/>
              <a:defRPr sz="1483" b="1"/>
            </a:lvl7pPr>
            <a:lvl8pPr marL="2966451" indent="0">
              <a:buNone/>
              <a:defRPr sz="1483" b="1"/>
            </a:lvl8pPr>
            <a:lvl9pPr marL="3390229" indent="0">
              <a:buNone/>
              <a:defRPr sz="1483" b="1"/>
            </a:lvl9pPr>
          </a:lstStyle>
          <a:p>
            <a:pPr lvl="0"/>
            <a:r>
              <a:rPr lang="zh-CN" altLang="en-US" smtClean="0"/>
              <a:t>单击此处编辑母版文本样式</a:t>
            </a:r>
          </a:p>
        </p:txBody>
      </p:sp>
      <p:sp>
        <p:nvSpPr>
          <p:cNvPr id="6" name="内容占位符 5"/>
          <p:cNvSpPr>
            <a:spLocks noGrp="1"/>
          </p:cNvSpPr>
          <p:nvPr>
            <p:ph sz="quarter" idx="4"/>
          </p:nvPr>
        </p:nvSpPr>
        <p:spPr>
          <a:xfrm>
            <a:off x="4645577" y="2174875"/>
            <a:ext cx="4040783" cy="3951288"/>
          </a:xfrm>
        </p:spPr>
        <p:txBody>
          <a:bodyPr/>
          <a:lstStyle>
            <a:lvl1pPr>
              <a:defRPr sz="2225"/>
            </a:lvl1pPr>
            <a:lvl2pPr>
              <a:defRPr sz="1854"/>
            </a:lvl2pPr>
            <a:lvl3pPr>
              <a:defRPr sz="1668"/>
            </a:lvl3pPr>
            <a:lvl4pPr>
              <a:defRPr sz="1483"/>
            </a:lvl4pPr>
            <a:lvl5pPr>
              <a:defRPr sz="1483"/>
            </a:lvl5pPr>
            <a:lvl6pPr>
              <a:defRPr sz="1483"/>
            </a:lvl6pPr>
            <a:lvl7pPr>
              <a:defRPr sz="1483"/>
            </a:lvl7pPr>
            <a:lvl8pPr>
              <a:defRPr sz="1483"/>
            </a:lvl8pPr>
            <a:lvl9pPr>
              <a:defRPr sz="148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01045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3086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46567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642" y="273050"/>
            <a:ext cx="3007779" cy="1162050"/>
          </a:xfrm>
        </p:spPr>
        <p:txBody>
          <a:bodyPr anchor="b"/>
          <a:lstStyle>
            <a:lvl1pPr algn="l">
              <a:defRPr sz="1854"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784" y="273051"/>
            <a:ext cx="5110575" cy="5853113"/>
          </a:xfrm>
        </p:spPr>
        <p:txBody>
          <a:bodyPr/>
          <a:lstStyle>
            <a:lvl1pPr>
              <a:defRPr sz="2966"/>
            </a:lvl1pPr>
            <a:lvl2pPr>
              <a:defRPr sz="2595"/>
            </a:lvl2pPr>
            <a:lvl3pPr>
              <a:defRPr sz="2225"/>
            </a:lvl3pPr>
            <a:lvl4pPr>
              <a:defRPr sz="1854"/>
            </a:lvl4pPr>
            <a:lvl5pPr>
              <a:defRPr sz="1854"/>
            </a:lvl5pPr>
            <a:lvl6pPr>
              <a:defRPr sz="1854"/>
            </a:lvl6pPr>
            <a:lvl7pPr>
              <a:defRPr sz="1854"/>
            </a:lvl7pPr>
            <a:lvl8pPr>
              <a:defRPr sz="1854"/>
            </a:lvl8pPr>
            <a:lvl9pPr>
              <a:defRPr sz="1854"/>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642" y="1435101"/>
            <a:ext cx="3007779" cy="4691063"/>
          </a:xfrm>
        </p:spPr>
        <p:txBody>
          <a:bodyPr/>
          <a:lstStyle>
            <a:lvl1pPr marL="0" indent="0">
              <a:buNone/>
              <a:defRPr sz="1298"/>
            </a:lvl1pPr>
            <a:lvl2pPr marL="423779" indent="0">
              <a:buNone/>
              <a:defRPr sz="1112"/>
            </a:lvl2pPr>
            <a:lvl3pPr marL="847557" indent="0">
              <a:buNone/>
              <a:defRPr sz="927"/>
            </a:lvl3pPr>
            <a:lvl4pPr marL="1271336" indent="0">
              <a:buNone/>
              <a:defRPr sz="834"/>
            </a:lvl4pPr>
            <a:lvl5pPr marL="1695115" indent="0">
              <a:buNone/>
              <a:defRPr sz="834"/>
            </a:lvl5pPr>
            <a:lvl6pPr marL="2118893" indent="0">
              <a:buNone/>
              <a:defRPr sz="834"/>
            </a:lvl6pPr>
            <a:lvl7pPr marL="2542672" indent="0">
              <a:buNone/>
              <a:defRPr sz="834"/>
            </a:lvl7pPr>
            <a:lvl8pPr marL="2966451" indent="0">
              <a:buNone/>
              <a:defRPr sz="834"/>
            </a:lvl8pPr>
            <a:lvl9pPr marL="3390229" indent="0">
              <a:buNone/>
              <a:defRPr sz="834"/>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3481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C8588B08-1E37-42F5-BC27-C5DEA217B475}" type="slidenum">
              <a:rPr lang="en-US" altLang="zh-CN"/>
              <a:pPr>
                <a:defRPr/>
              </a:pPr>
              <a:t>‹#›</a:t>
            </a:fld>
            <a:endParaRPr lang="en-US" altLang="zh-CN"/>
          </a:p>
        </p:txBody>
      </p:sp>
    </p:spTree>
    <p:extLst>
      <p:ext uri="{BB962C8B-B14F-4D97-AF65-F5344CB8AC3E}">
        <p14:creationId xmlns:p14="http://schemas.microsoft.com/office/powerpoint/2010/main" val="3119636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07" y="4800600"/>
            <a:ext cx="5485811" cy="566738"/>
          </a:xfrm>
        </p:spPr>
        <p:txBody>
          <a:bodyPr anchor="b"/>
          <a:lstStyle>
            <a:lvl1pPr algn="l">
              <a:defRPr sz="1854"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07" y="612775"/>
            <a:ext cx="5485811" cy="4114800"/>
          </a:xfrm>
        </p:spPr>
        <p:txBody>
          <a:bodyPr/>
          <a:lstStyle>
            <a:lvl1pPr marL="0" indent="0">
              <a:buNone/>
              <a:defRPr sz="2966"/>
            </a:lvl1pPr>
            <a:lvl2pPr marL="423779" indent="0">
              <a:buNone/>
              <a:defRPr sz="2595"/>
            </a:lvl2pPr>
            <a:lvl3pPr marL="847557" indent="0">
              <a:buNone/>
              <a:defRPr sz="2225"/>
            </a:lvl3pPr>
            <a:lvl4pPr marL="1271336" indent="0">
              <a:buNone/>
              <a:defRPr sz="1854"/>
            </a:lvl4pPr>
            <a:lvl5pPr marL="1695115" indent="0">
              <a:buNone/>
              <a:defRPr sz="1854"/>
            </a:lvl5pPr>
            <a:lvl6pPr marL="2118893" indent="0">
              <a:buNone/>
              <a:defRPr sz="1854"/>
            </a:lvl6pPr>
            <a:lvl7pPr marL="2542672" indent="0">
              <a:buNone/>
              <a:defRPr sz="1854"/>
            </a:lvl7pPr>
            <a:lvl8pPr marL="2966451" indent="0">
              <a:buNone/>
              <a:defRPr sz="1854"/>
            </a:lvl8pPr>
            <a:lvl9pPr marL="3390229" indent="0">
              <a:buNone/>
              <a:defRPr sz="1854"/>
            </a:lvl9pPr>
          </a:lstStyle>
          <a:p>
            <a:pPr lvl="0"/>
            <a:endParaRPr lang="zh-CN" altLang="en-US" noProof="0" smtClean="0"/>
          </a:p>
        </p:txBody>
      </p:sp>
      <p:sp>
        <p:nvSpPr>
          <p:cNvPr id="4" name="文本占位符 3"/>
          <p:cNvSpPr>
            <a:spLocks noGrp="1"/>
          </p:cNvSpPr>
          <p:nvPr>
            <p:ph type="body" sz="half" idx="2"/>
          </p:nvPr>
        </p:nvSpPr>
        <p:spPr>
          <a:xfrm>
            <a:off x="1792307" y="5367338"/>
            <a:ext cx="5485811" cy="804862"/>
          </a:xfrm>
        </p:spPr>
        <p:txBody>
          <a:bodyPr/>
          <a:lstStyle>
            <a:lvl1pPr marL="0" indent="0">
              <a:buNone/>
              <a:defRPr sz="1298"/>
            </a:lvl1pPr>
            <a:lvl2pPr marL="423779" indent="0">
              <a:buNone/>
              <a:defRPr sz="1112"/>
            </a:lvl2pPr>
            <a:lvl3pPr marL="847557" indent="0">
              <a:buNone/>
              <a:defRPr sz="927"/>
            </a:lvl3pPr>
            <a:lvl4pPr marL="1271336" indent="0">
              <a:buNone/>
              <a:defRPr sz="834"/>
            </a:lvl4pPr>
            <a:lvl5pPr marL="1695115" indent="0">
              <a:buNone/>
              <a:defRPr sz="834"/>
            </a:lvl5pPr>
            <a:lvl6pPr marL="2118893" indent="0">
              <a:buNone/>
              <a:defRPr sz="834"/>
            </a:lvl6pPr>
            <a:lvl7pPr marL="2542672" indent="0">
              <a:buNone/>
              <a:defRPr sz="834"/>
            </a:lvl7pPr>
            <a:lvl8pPr marL="2966451" indent="0">
              <a:buNone/>
              <a:defRPr sz="834"/>
            </a:lvl8pPr>
            <a:lvl9pPr marL="3390229" indent="0">
              <a:buNone/>
              <a:defRPr sz="834"/>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893576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407672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180" y="274639"/>
            <a:ext cx="205717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643" y="274639"/>
            <a:ext cx="6030272"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15917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642" y="274638"/>
            <a:ext cx="8228717"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642" y="1600201"/>
            <a:ext cx="8228717"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67703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B18022C-5A1B-4026-B09A-AE572A800E2E}" type="slidenum">
              <a:rPr lang="en-US" altLang="zh-CN"/>
              <a:pPr>
                <a:defRPr/>
              </a:pPr>
              <a:t>‹#›</a:t>
            </a:fld>
            <a:endParaRPr lang="en-US" altLang="zh-CN"/>
          </a:p>
        </p:txBody>
      </p:sp>
    </p:spTree>
    <p:extLst>
      <p:ext uri="{BB962C8B-B14F-4D97-AF65-F5344CB8AC3E}">
        <p14:creationId xmlns:p14="http://schemas.microsoft.com/office/powerpoint/2010/main" val="315458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8600" cy="441166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19263"/>
            <a:ext cx="4038600" cy="441166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7FEE047E-A285-49EE-95D6-BC3D3559CC57}" type="slidenum">
              <a:rPr lang="en-US" altLang="zh-CN"/>
              <a:pPr>
                <a:defRPr/>
              </a:pPr>
              <a:t>‹#›</a:t>
            </a:fld>
            <a:endParaRPr lang="en-US" altLang="zh-CN"/>
          </a:p>
        </p:txBody>
      </p:sp>
    </p:spTree>
    <p:extLst>
      <p:ext uri="{BB962C8B-B14F-4D97-AF65-F5344CB8AC3E}">
        <p14:creationId xmlns:p14="http://schemas.microsoft.com/office/powerpoint/2010/main" val="81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6558386E-B731-45DF-9D06-C65DF524D020}" type="slidenum">
              <a:rPr lang="en-US" altLang="zh-CN"/>
              <a:pPr>
                <a:defRPr/>
              </a:pPr>
              <a:t>‹#›</a:t>
            </a:fld>
            <a:endParaRPr lang="en-US" altLang="zh-CN"/>
          </a:p>
        </p:txBody>
      </p:sp>
    </p:spTree>
    <p:extLst>
      <p:ext uri="{BB962C8B-B14F-4D97-AF65-F5344CB8AC3E}">
        <p14:creationId xmlns:p14="http://schemas.microsoft.com/office/powerpoint/2010/main" val="311360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2AAE4144-8743-454D-BA97-9BF1B688120E}" type="slidenum">
              <a:rPr lang="en-US" altLang="zh-CN"/>
              <a:pPr>
                <a:defRPr/>
              </a:pPr>
              <a:t>‹#›</a:t>
            </a:fld>
            <a:endParaRPr lang="en-US" altLang="zh-CN"/>
          </a:p>
        </p:txBody>
      </p:sp>
    </p:spTree>
    <p:extLst>
      <p:ext uri="{BB962C8B-B14F-4D97-AF65-F5344CB8AC3E}">
        <p14:creationId xmlns:p14="http://schemas.microsoft.com/office/powerpoint/2010/main" val="308027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DE971FB9-D3A5-4942-934C-879FB445B38F}" type="slidenum">
              <a:rPr lang="en-US" altLang="zh-CN"/>
              <a:pPr>
                <a:defRPr/>
              </a:pPr>
              <a:t>‹#›</a:t>
            </a:fld>
            <a:endParaRPr lang="en-US" altLang="zh-CN"/>
          </a:p>
        </p:txBody>
      </p:sp>
    </p:spTree>
    <p:extLst>
      <p:ext uri="{BB962C8B-B14F-4D97-AF65-F5344CB8AC3E}">
        <p14:creationId xmlns:p14="http://schemas.microsoft.com/office/powerpoint/2010/main" val="30376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DF9000C-5F76-45FD-B0A9-57C52F104D44}" type="slidenum">
              <a:rPr lang="en-US" altLang="zh-CN"/>
              <a:pPr>
                <a:defRPr/>
              </a:pPr>
              <a:t>‹#›</a:t>
            </a:fld>
            <a:endParaRPr lang="en-US" altLang="zh-CN"/>
          </a:p>
        </p:txBody>
      </p:sp>
    </p:spTree>
    <p:extLst>
      <p:ext uri="{BB962C8B-B14F-4D97-AF65-F5344CB8AC3E}">
        <p14:creationId xmlns:p14="http://schemas.microsoft.com/office/powerpoint/2010/main" val="74174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F3E548DF-AE3B-4C35-A83F-24C57FD5933B}" type="slidenum">
              <a:rPr lang="en-US" altLang="zh-CN"/>
              <a:pPr>
                <a:defRPr/>
              </a:pPr>
              <a:t>‹#›</a:t>
            </a:fld>
            <a:endParaRPr lang="en-US" altLang="zh-CN"/>
          </a:p>
        </p:txBody>
      </p:sp>
    </p:spTree>
    <p:extLst>
      <p:ext uri="{BB962C8B-B14F-4D97-AF65-F5344CB8AC3E}">
        <p14:creationId xmlns:p14="http://schemas.microsoft.com/office/powerpoint/2010/main" val="203741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80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zh-CN"/>
          </a:p>
        </p:txBody>
      </p:sp>
      <p:sp>
        <p:nvSpPr>
          <p:cNvPr id="880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zh-CN"/>
          </a:p>
        </p:txBody>
      </p:sp>
      <p:sp>
        <p:nvSpPr>
          <p:cNvPr id="880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937D473-D3A8-4E8D-B4E8-33175CB00B15}" type="slidenum">
              <a:rPr lang="en-US" altLang="zh-CN"/>
              <a:pPr>
                <a:defRPr/>
              </a:pPr>
              <a:t>‹#›</a:t>
            </a:fld>
            <a:endParaRPr lang="en-US" altLang="zh-CN"/>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5" name="Oval 11"/>
            <p:cNvSpPr>
              <a:spLocks noChangeArrowheads="1"/>
            </p:cNvSpPr>
            <p:nvPr/>
          </p:nvSpPr>
          <p:spPr bwMode="auto">
            <a:xfrm>
              <a:off x="5360" y="960"/>
              <a:ext cx="78"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6" name="Oval 12"/>
            <p:cNvSpPr>
              <a:spLocks noChangeArrowheads="1"/>
            </p:cNvSpPr>
            <p:nvPr/>
          </p:nvSpPr>
          <p:spPr bwMode="auto">
            <a:xfrm>
              <a:off x="5136" y="1072"/>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7" name="Oval 13"/>
            <p:cNvSpPr>
              <a:spLocks noChangeArrowheads="1"/>
            </p:cNvSpPr>
            <p:nvPr/>
          </p:nvSpPr>
          <p:spPr bwMode="auto">
            <a:xfrm>
              <a:off x="5248" y="1072"/>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8" name="Oval 14"/>
            <p:cNvSpPr>
              <a:spLocks noChangeArrowheads="1"/>
            </p:cNvSpPr>
            <p:nvPr/>
          </p:nvSpPr>
          <p:spPr bwMode="auto">
            <a:xfrm>
              <a:off x="5360" y="1072"/>
              <a:ext cx="78"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9" name="Oval 15"/>
            <p:cNvSpPr>
              <a:spLocks noChangeArrowheads="1"/>
            </p:cNvSpPr>
            <p:nvPr/>
          </p:nvSpPr>
          <p:spPr bwMode="auto">
            <a:xfrm>
              <a:off x="5472" y="1072"/>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0" name="Oval 16"/>
            <p:cNvSpPr>
              <a:spLocks noChangeArrowheads="1"/>
            </p:cNvSpPr>
            <p:nvPr/>
          </p:nvSpPr>
          <p:spPr bwMode="auto">
            <a:xfrm>
              <a:off x="5136" y="1184"/>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1" name="Oval 17"/>
            <p:cNvSpPr>
              <a:spLocks noChangeArrowheads="1"/>
            </p:cNvSpPr>
            <p:nvPr/>
          </p:nvSpPr>
          <p:spPr bwMode="auto">
            <a:xfrm>
              <a:off x="5248" y="1184"/>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2" name="Oval 18"/>
            <p:cNvSpPr>
              <a:spLocks noChangeArrowheads="1"/>
            </p:cNvSpPr>
            <p:nvPr/>
          </p:nvSpPr>
          <p:spPr bwMode="auto">
            <a:xfrm>
              <a:off x="5360"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3" name="Oval 19"/>
            <p:cNvSpPr>
              <a:spLocks noChangeArrowheads="1"/>
            </p:cNvSpPr>
            <p:nvPr/>
          </p:nvSpPr>
          <p:spPr bwMode="auto">
            <a:xfrm>
              <a:off x="5472"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4" name="Oval 20"/>
            <p:cNvSpPr>
              <a:spLocks noChangeArrowheads="1"/>
            </p:cNvSpPr>
            <p:nvPr/>
          </p:nvSpPr>
          <p:spPr bwMode="auto">
            <a:xfrm>
              <a:off x="5584" y="1184"/>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7" name="Oval 23"/>
            <p:cNvSpPr>
              <a:spLocks noChangeArrowheads="1"/>
            </p:cNvSpPr>
            <p:nvPr/>
          </p:nvSpPr>
          <p:spPr bwMode="auto">
            <a:xfrm>
              <a:off x="5360" y="1296"/>
              <a:ext cx="78"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8" name="Oval 24"/>
            <p:cNvSpPr>
              <a:spLocks noChangeArrowheads="1"/>
            </p:cNvSpPr>
            <p:nvPr/>
          </p:nvSpPr>
          <p:spPr bwMode="auto">
            <a:xfrm>
              <a:off x="5472" y="1296"/>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1" name="Oval 27"/>
            <p:cNvSpPr>
              <a:spLocks noChangeArrowheads="1"/>
            </p:cNvSpPr>
            <p:nvPr/>
          </p:nvSpPr>
          <p:spPr bwMode="auto">
            <a:xfrm>
              <a:off x="5360"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2" name="Oval 28"/>
            <p:cNvSpPr>
              <a:spLocks noChangeArrowheads="1"/>
            </p:cNvSpPr>
            <p:nvPr/>
          </p:nvSpPr>
          <p:spPr bwMode="auto">
            <a:xfrm>
              <a:off x="5472"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6" name="Oval 32"/>
            <p:cNvSpPr>
              <a:spLocks noChangeArrowheads="1"/>
            </p:cNvSpPr>
            <p:nvPr/>
          </p:nvSpPr>
          <p:spPr bwMode="auto">
            <a:xfrm>
              <a:off x="5360" y="1520"/>
              <a:ext cx="78"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7" name="Oval 33"/>
            <p:cNvSpPr>
              <a:spLocks noChangeArrowheads="1"/>
            </p:cNvSpPr>
            <p:nvPr/>
          </p:nvSpPr>
          <p:spPr bwMode="auto">
            <a:xfrm>
              <a:off x="5472" y="1520"/>
              <a:ext cx="78"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8" name="Oval 34"/>
            <p:cNvSpPr>
              <a:spLocks noChangeArrowheads="1"/>
            </p:cNvSpPr>
            <p:nvPr/>
          </p:nvSpPr>
          <p:spPr bwMode="auto">
            <a:xfrm>
              <a:off x="5136" y="1632"/>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59" name="Oval 35"/>
            <p:cNvSpPr>
              <a:spLocks noChangeArrowheads="1"/>
            </p:cNvSpPr>
            <p:nvPr/>
          </p:nvSpPr>
          <p:spPr bwMode="auto">
            <a:xfrm>
              <a:off x="5248" y="1632"/>
              <a:ext cx="79"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0" name="Oval 36"/>
            <p:cNvSpPr>
              <a:spLocks noChangeArrowheads="1"/>
            </p:cNvSpPr>
            <p:nvPr/>
          </p:nvSpPr>
          <p:spPr bwMode="auto">
            <a:xfrm>
              <a:off x="5360"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1" name="Oval 37"/>
            <p:cNvSpPr>
              <a:spLocks noChangeArrowheads="1"/>
            </p:cNvSpPr>
            <p:nvPr/>
          </p:nvSpPr>
          <p:spPr bwMode="auto">
            <a:xfrm>
              <a:off x="5472"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63" name="Oval 39"/>
            <p:cNvSpPr>
              <a:spLocks noChangeArrowheads="1"/>
            </p:cNvSpPr>
            <p:nvPr/>
          </p:nvSpPr>
          <p:spPr bwMode="auto">
            <a:xfrm>
              <a:off x="5472" y="1744"/>
              <a:ext cx="78"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grpSp>
    </p:spTree>
  </p:cSld>
  <p:clrMap bg1="lt1" tx1="dk1" bg2="lt2" tx2="dk2" accent1="accent1" accent2="accent2" accent3="accent3" accent4="accent4" accent5="accent5" accent6="accent6" hlink="hlink" folHlink="folHlink"/>
  <p:sldLayoutIdLst>
    <p:sldLayoutId id="214748375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9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67268" name="Rectangle 4"/>
          <p:cNvSpPr>
            <a:spLocks noGrp="1" noChangeArrowheads="1"/>
          </p:cNvSpPr>
          <p:nvPr>
            <p:ph type="dt" sz="half" idx="2"/>
          </p:nvPr>
        </p:nvSpPr>
        <p:spPr bwMode="auto">
          <a:xfrm>
            <a:off x="457200" y="6245225"/>
            <a:ext cx="21320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298"/>
            </a:lvl1pPr>
          </a:lstStyle>
          <a:p>
            <a:pPr>
              <a:defRPr/>
            </a:pPr>
            <a:endParaRPr lang="en-US" altLang="zh-CN"/>
          </a:p>
        </p:txBody>
      </p:sp>
      <p:sp>
        <p:nvSpPr>
          <p:cNvPr id="267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sz="1298"/>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ea typeface="宋体" pitchFamily="2" charset="-122"/>
        </a:defRPr>
      </a:lvl2pPr>
      <a:lvl3pPr algn="ctr" rtl="0" eaLnBrk="0" fontAlgn="base" hangingPunct="0">
        <a:spcBef>
          <a:spcPct val="0"/>
        </a:spcBef>
        <a:spcAft>
          <a:spcPct val="0"/>
        </a:spcAft>
        <a:defRPr sz="4000">
          <a:solidFill>
            <a:schemeClr val="tx2"/>
          </a:solidFill>
          <a:latin typeface="Arial" pitchFamily="34" charset="0"/>
          <a:ea typeface="宋体" pitchFamily="2" charset="-122"/>
        </a:defRPr>
      </a:lvl3pPr>
      <a:lvl4pPr algn="ctr" rtl="0" eaLnBrk="0" fontAlgn="base" hangingPunct="0">
        <a:spcBef>
          <a:spcPct val="0"/>
        </a:spcBef>
        <a:spcAft>
          <a:spcPct val="0"/>
        </a:spcAft>
        <a:defRPr sz="4000">
          <a:solidFill>
            <a:schemeClr val="tx2"/>
          </a:solidFill>
          <a:latin typeface="Arial" pitchFamily="34" charset="0"/>
          <a:ea typeface="宋体" pitchFamily="2" charset="-122"/>
        </a:defRPr>
      </a:lvl4pPr>
      <a:lvl5pPr algn="ctr" rtl="0" eaLnBrk="0" fontAlgn="base" hangingPunct="0">
        <a:spcBef>
          <a:spcPct val="0"/>
        </a:spcBef>
        <a:spcAft>
          <a:spcPct val="0"/>
        </a:spcAft>
        <a:defRPr sz="4000">
          <a:solidFill>
            <a:schemeClr val="tx2"/>
          </a:solidFill>
          <a:latin typeface="Arial" pitchFamily="34" charset="0"/>
          <a:ea typeface="宋体" pitchFamily="2" charset="-122"/>
        </a:defRPr>
      </a:lvl5pPr>
      <a:lvl6pPr marL="423779" algn="ctr" rtl="0" fontAlgn="base">
        <a:spcBef>
          <a:spcPct val="0"/>
        </a:spcBef>
        <a:spcAft>
          <a:spcPct val="0"/>
        </a:spcAft>
        <a:defRPr sz="4078">
          <a:solidFill>
            <a:schemeClr val="tx2"/>
          </a:solidFill>
          <a:latin typeface="Arial" pitchFamily="34" charset="0"/>
          <a:ea typeface="宋体" pitchFamily="2" charset="-122"/>
        </a:defRPr>
      </a:lvl6pPr>
      <a:lvl7pPr marL="847557" algn="ctr" rtl="0" fontAlgn="base">
        <a:spcBef>
          <a:spcPct val="0"/>
        </a:spcBef>
        <a:spcAft>
          <a:spcPct val="0"/>
        </a:spcAft>
        <a:defRPr sz="4078">
          <a:solidFill>
            <a:schemeClr val="tx2"/>
          </a:solidFill>
          <a:latin typeface="Arial" pitchFamily="34" charset="0"/>
          <a:ea typeface="宋体" pitchFamily="2" charset="-122"/>
        </a:defRPr>
      </a:lvl7pPr>
      <a:lvl8pPr marL="1271336" algn="ctr" rtl="0" fontAlgn="base">
        <a:spcBef>
          <a:spcPct val="0"/>
        </a:spcBef>
        <a:spcAft>
          <a:spcPct val="0"/>
        </a:spcAft>
        <a:defRPr sz="4078">
          <a:solidFill>
            <a:schemeClr val="tx2"/>
          </a:solidFill>
          <a:latin typeface="Arial" pitchFamily="34" charset="0"/>
          <a:ea typeface="宋体" pitchFamily="2" charset="-122"/>
        </a:defRPr>
      </a:lvl8pPr>
      <a:lvl9pPr marL="1695115" algn="ctr" rtl="0" fontAlgn="base">
        <a:spcBef>
          <a:spcPct val="0"/>
        </a:spcBef>
        <a:spcAft>
          <a:spcPct val="0"/>
        </a:spcAft>
        <a:defRPr sz="4078">
          <a:solidFill>
            <a:schemeClr val="tx2"/>
          </a:solidFill>
          <a:latin typeface="Arial" pitchFamily="34" charset="0"/>
          <a:ea typeface="宋体" pitchFamily="2" charset="-122"/>
        </a:defRPr>
      </a:lvl9pPr>
    </p:titleStyle>
    <p:bodyStyle>
      <a:lvl1pPr marL="317500" indent="-317500" algn="l" rtl="0" eaLnBrk="0" fontAlgn="base" hangingPunct="0">
        <a:spcBef>
          <a:spcPct val="20000"/>
        </a:spcBef>
        <a:spcAft>
          <a:spcPct val="0"/>
        </a:spcAft>
        <a:buClr>
          <a:srgbClr val="0000CC"/>
        </a:buClr>
        <a:buSzPct val="75000"/>
        <a:buFont typeface="Wingdings" panose="05000000000000000000" pitchFamily="2" charset="2"/>
        <a:buChar char="Ø"/>
        <a:defRPr sz="2900">
          <a:solidFill>
            <a:schemeClr val="tx1"/>
          </a:solidFill>
          <a:latin typeface="+mn-lt"/>
          <a:ea typeface="+mn-ea"/>
          <a:cs typeface="+mn-cs"/>
        </a:defRPr>
      </a:lvl1pPr>
      <a:lvl2pPr marL="687388" indent="-263525" algn="l" rtl="0" eaLnBrk="0" fontAlgn="base" hangingPunct="0">
        <a:spcBef>
          <a:spcPct val="20000"/>
        </a:spcBef>
        <a:spcAft>
          <a:spcPct val="0"/>
        </a:spcAft>
        <a:buClr>
          <a:srgbClr val="0000CC"/>
        </a:buClr>
        <a:buSzPct val="75000"/>
        <a:buFont typeface="Wingdings" panose="05000000000000000000" pitchFamily="2" charset="2"/>
        <a:buChar char="Ø"/>
        <a:defRPr sz="2500">
          <a:solidFill>
            <a:schemeClr val="tx1"/>
          </a:solidFill>
          <a:latin typeface="+mn-lt"/>
          <a:ea typeface="+mn-ea"/>
        </a:defRPr>
      </a:lvl2pPr>
      <a:lvl3pPr marL="1058863" indent="-211138" algn="l" rtl="0" eaLnBrk="0" fontAlgn="base" hangingPunct="0">
        <a:spcBef>
          <a:spcPct val="20000"/>
        </a:spcBef>
        <a:spcAft>
          <a:spcPct val="0"/>
        </a:spcAft>
        <a:buClr>
          <a:srgbClr val="0000CC"/>
        </a:buClr>
        <a:buSzPct val="75000"/>
        <a:buFont typeface="Wingdings" panose="05000000000000000000" pitchFamily="2" charset="2"/>
        <a:buChar char="Ø"/>
        <a:defRPr sz="2200">
          <a:solidFill>
            <a:schemeClr val="tx1"/>
          </a:solidFill>
          <a:latin typeface="+mn-lt"/>
          <a:ea typeface="+mn-ea"/>
        </a:defRPr>
      </a:lvl3pPr>
      <a:lvl4pPr marL="1482725" indent="-211138" algn="l" rtl="0" eaLnBrk="0" fontAlgn="base" hangingPunct="0">
        <a:spcBef>
          <a:spcPct val="20000"/>
        </a:spcBef>
        <a:spcAft>
          <a:spcPct val="0"/>
        </a:spcAft>
        <a:buClr>
          <a:srgbClr val="0000CC"/>
        </a:buClr>
        <a:buSzPct val="75000"/>
        <a:buFont typeface="Wingdings" panose="05000000000000000000" pitchFamily="2" charset="2"/>
        <a:buChar char="Ø"/>
        <a:defRPr>
          <a:solidFill>
            <a:schemeClr val="tx1"/>
          </a:solidFill>
          <a:latin typeface="+mn-lt"/>
          <a:ea typeface="+mn-ea"/>
        </a:defRPr>
      </a:lvl4pPr>
      <a:lvl5pPr marL="1906588" indent="-211138" algn="l" rtl="0" eaLnBrk="0" fontAlgn="base" hangingPunct="0">
        <a:spcBef>
          <a:spcPct val="20000"/>
        </a:spcBef>
        <a:spcAft>
          <a:spcPct val="0"/>
        </a:spcAft>
        <a:buClr>
          <a:srgbClr val="0000CC"/>
        </a:buClr>
        <a:buSzPct val="75000"/>
        <a:buFont typeface="Wingdings" panose="05000000000000000000" pitchFamily="2" charset="2"/>
        <a:buChar char="Ø"/>
        <a:defRPr>
          <a:solidFill>
            <a:schemeClr val="tx1"/>
          </a:solidFill>
          <a:latin typeface="+mn-lt"/>
          <a:ea typeface="+mn-ea"/>
        </a:defRPr>
      </a:lvl5pPr>
      <a:lvl6pPr marL="2330783" indent="-211889" algn="l" rtl="0" fontAlgn="base">
        <a:spcBef>
          <a:spcPct val="20000"/>
        </a:spcBef>
        <a:spcAft>
          <a:spcPct val="0"/>
        </a:spcAft>
        <a:buClr>
          <a:srgbClr val="0000CC"/>
        </a:buClr>
        <a:buSzPct val="75000"/>
        <a:buFont typeface="Wingdings" pitchFamily="2" charset="2"/>
        <a:buChar char="Ø"/>
        <a:defRPr sz="1854">
          <a:solidFill>
            <a:schemeClr val="tx1"/>
          </a:solidFill>
          <a:latin typeface="+mn-lt"/>
          <a:ea typeface="+mn-ea"/>
        </a:defRPr>
      </a:lvl6pPr>
      <a:lvl7pPr marL="2754561" indent="-211889" algn="l" rtl="0" fontAlgn="base">
        <a:spcBef>
          <a:spcPct val="20000"/>
        </a:spcBef>
        <a:spcAft>
          <a:spcPct val="0"/>
        </a:spcAft>
        <a:buClr>
          <a:srgbClr val="0000CC"/>
        </a:buClr>
        <a:buSzPct val="75000"/>
        <a:buFont typeface="Wingdings" pitchFamily="2" charset="2"/>
        <a:buChar char="Ø"/>
        <a:defRPr sz="1854">
          <a:solidFill>
            <a:schemeClr val="tx1"/>
          </a:solidFill>
          <a:latin typeface="+mn-lt"/>
          <a:ea typeface="+mn-ea"/>
        </a:defRPr>
      </a:lvl7pPr>
      <a:lvl8pPr marL="3178340" indent="-211889" algn="l" rtl="0" fontAlgn="base">
        <a:spcBef>
          <a:spcPct val="20000"/>
        </a:spcBef>
        <a:spcAft>
          <a:spcPct val="0"/>
        </a:spcAft>
        <a:buClr>
          <a:srgbClr val="0000CC"/>
        </a:buClr>
        <a:buSzPct val="75000"/>
        <a:buFont typeface="Wingdings" pitchFamily="2" charset="2"/>
        <a:buChar char="Ø"/>
        <a:defRPr sz="1854">
          <a:solidFill>
            <a:schemeClr val="tx1"/>
          </a:solidFill>
          <a:latin typeface="+mn-lt"/>
          <a:ea typeface="+mn-ea"/>
        </a:defRPr>
      </a:lvl8pPr>
      <a:lvl9pPr marL="3602119" indent="-211889" algn="l" rtl="0" fontAlgn="base">
        <a:spcBef>
          <a:spcPct val="20000"/>
        </a:spcBef>
        <a:spcAft>
          <a:spcPct val="0"/>
        </a:spcAft>
        <a:buClr>
          <a:srgbClr val="0000CC"/>
        </a:buClr>
        <a:buSzPct val="75000"/>
        <a:buFont typeface="Wingdings" pitchFamily="2" charset="2"/>
        <a:buChar char="Ø"/>
        <a:defRPr sz="1854">
          <a:solidFill>
            <a:schemeClr val="tx1"/>
          </a:solidFill>
          <a:latin typeface="+mn-lt"/>
          <a:ea typeface="+mn-ea"/>
        </a:defRPr>
      </a:lvl9pPr>
    </p:bodyStyle>
    <p:otherStyle>
      <a:defPPr>
        <a:defRPr lang="zh-CN"/>
      </a:defPPr>
      <a:lvl1pPr marL="0" algn="l" defTabSz="847557" rtl="0" eaLnBrk="1" latinLnBrk="0" hangingPunct="1">
        <a:defRPr sz="1668" kern="1200">
          <a:solidFill>
            <a:schemeClr val="tx1"/>
          </a:solidFill>
          <a:latin typeface="+mn-lt"/>
          <a:ea typeface="+mn-ea"/>
          <a:cs typeface="+mn-cs"/>
        </a:defRPr>
      </a:lvl1pPr>
      <a:lvl2pPr marL="423779" algn="l" defTabSz="847557" rtl="0" eaLnBrk="1" latinLnBrk="0" hangingPunct="1">
        <a:defRPr sz="1668" kern="1200">
          <a:solidFill>
            <a:schemeClr val="tx1"/>
          </a:solidFill>
          <a:latin typeface="+mn-lt"/>
          <a:ea typeface="+mn-ea"/>
          <a:cs typeface="+mn-cs"/>
        </a:defRPr>
      </a:lvl2pPr>
      <a:lvl3pPr marL="847557" algn="l" defTabSz="847557" rtl="0" eaLnBrk="1" latinLnBrk="0" hangingPunct="1">
        <a:defRPr sz="1668" kern="1200">
          <a:solidFill>
            <a:schemeClr val="tx1"/>
          </a:solidFill>
          <a:latin typeface="+mn-lt"/>
          <a:ea typeface="+mn-ea"/>
          <a:cs typeface="+mn-cs"/>
        </a:defRPr>
      </a:lvl3pPr>
      <a:lvl4pPr marL="1271336" algn="l" defTabSz="847557" rtl="0" eaLnBrk="1" latinLnBrk="0" hangingPunct="1">
        <a:defRPr sz="1668" kern="1200">
          <a:solidFill>
            <a:schemeClr val="tx1"/>
          </a:solidFill>
          <a:latin typeface="+mn-lt"/>
          <a:ea typeface="+mn-ea"/>
          <a:cs typeface="+mn-cs"/>
        </a:defRPr>
      </a:lvl4pPr>
      <a:lvl5pPr marL="1695115" algn="l" defTabSz="847557" rtl="0" eaLnBrk="1" latinLnBrk="0" hangingPunct="1">
        <a:defRPr sz="1668" kern="1200">
          <a:solidFill>
            <a:schemeClr val="tx1"/>
          </a:solidFill>
          <a:latin typeface="+mn-lt"/>
          <a:ea typeface="+mn-ea"/>
          <a:cs typeface="+mn-cs"/>
        </a:defRPr>
      </a:lvl5pPr>
      <a:lvl6pPr marL="2118893" algn="l" defTabSz="847557" rtl="0" eaLnBrk="1" latinLnBrk="0" hangingPunct="1">
        <a:defRPr sz="1668" kern="1200">
          <a:solidFill>
            <a:schemeClr val="tx1"/>
          </a:solidFill>
          <a:latin typeface="+mn-lt"/>
          <a:ea typeface="+mn-ea"/>
          <a:cs typeface="+mn-cs"/>
        </a:defRPr>
      </a:lvl6pPr>
      <a:lvl7pPr marL="2542672" algn="l" defTabSz="847557" rtl="0" eaLnBrk="1" latinLnBrk="0" hangingPunct="1">
        <a:defRPr sz="1668" kern="1200">
          <a:solidFill>
            <a:schemeClr val="tx1"/>
          </a:solidFill>
          <a:latin typeface="+mn-lt"/>
          <a:ea typeface="+mn-ea"/>
          <a:cs typeface="+mn-cs"/>
        </a:defRPr>
      </a:lvl7pPr>
      <a:lvl8pPr marL="2966451" algn="l" defTabSz="847557" rtl="0" eaLnBrk="1" latinLnBrk="0" hangingPunct="1">
        <a:defRPr sz="1668" kern="1200">
          <a:solidFill>
            <a:schemeClr val="tx1"/>
          </a:solidFill>
          <a:latin typeface="+mn-lt"/>
          <a:ea typeface="+mn-ea"/>
          <a:cs typeface="+mn-cs"/>
        </a:defRPr>
      </a:lvl8pPr>
      <a:lvl9pPr marL="3390229" algn="l" defTabSz="847557" rtl="0" eaLnBrk="1" latinLnBrk="0" hangingPunct="1">
        <a:defRPr sz="16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png"/><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oleObject" Target="../embeddings/oleObject5.bin"/><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oleObject" Target="../embeddings/oleObject8.bin"/><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oleObject" Target="../embeddings/oleObject10.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1196975"/>
            <a:ext cx="8197850" cy="1470025"/>
          </a:xfrm>
        </p:spPr>
        <p:txBody>
          <a:bodyPr/>
          <a:lstStyle/>
          <a:p>
            <a:pPr eaLnBrk="1" hangingPunct="1"/>
            <a:r>
              <a:rPr lang="en-US" altLang="zh-CN" sz="4400" b="0" smtClean="0">
                <a:latin typeface="Times New Roman" panose="02020603050405020304" pitchFamily="18" charset="0"/>
              </a:rPr>
              <a:t>PCR </a:t>
            </a:r>
            <a:r>
              <a:rPr lang="en-US" altLang="zh-CN" sz="4400" b="0" smtClean="0">
                <a:solidFill>
                  <a:schemeClr val="tx1"/>
                </a:solidFill>
                <a:latin typeface="Times New Roman" panose="02020603050405020304" pitchFamily="18" charset="0"/>
              </a:rPr>
              <a:t>(</a:t>
            </a:r>
            <a:r>
              <a:rPr lang="en-US" altLang="zh-CN" sz="4400" b="0" smtClean="0">
                <a:solidFill>
                  <a:srgbClr val="FF3300"/>
                </a:solidFill>
                <a:latin typeface="Times New Roman" panose="02020603050405020304" pitchFamily="18" charset="0"/>
              </a:rPr>
              <a:t>P</a:t>
            </a:r>
            <a:r>
              <a:rPr lang="en-US" altLang="zh-CN" sz="4400" b="0" smtClean="0">
                <a:solidFill>
                  <a:schemeClr val="tx1"/>
                </a:solidFill>
                <a:latin typeface="Times New Roman" panose="02020603050405020304" pitchFamily="18" charset="0"/>
              </a:rPr>
              <a:t>olymerase  </a:t>
            </a:r>
            <a:r>
              <a:rPr lang="en-US" altLang="zh-CN" sz="4400" b="0" smtClean="0">
                <a:solidFill>
                  <a:srgbClr val="FF3300"/>
                </a:solidFill>
                <a:latin typeface="Times New Roman" panose="02020603050405020304" pitchFamily="18" charset="0"/>
              </a:rPr>
              <a:t>C</a:t>
            </a:r>
            <a:r>
              <a:rPr lang="en-US" altLang="zh-CN" sz="4400" b="0" smtClean="0">
                <a:solidFill>
                  <a:schemeClr val="tx1"/>
                </a:solidFill>
                <a:latin typeface="Times New Roman" panose="02020603050405020304" pitchFamily="18" charset="0"/>
              </a:rPr>
              <a:t>hain  </a:t>
            </a:r>
            <a:r>
              <a:rPr lang="en-US" altLang="zh-CN" sz="4400" b="0" smtClean="0">
                <a:solidFill>
                  <a:srgbClr val="FF3300"/>
                </a:solidFill>
                <a:latin typeface="Times New Roman" panose="02020603050405020304" pitchFamily="18" charset="0"/>
              </a:rPr>
              <a:t>R</a:t>
            </a:r>
            <a:r>
              <a:rPr lang="en-US" altLang="zh-CN" sz="4400" b="0" smtClean="0">
                <a:solidFill>
                  <a:schemeClr val="tx1"/>
                </a:solidFill>
                <a:latin typeface="Times New Roman" panose="02020603050405020304" pitchFamily="18" charset="0"/>
              </a:rPr>
              <a:t>eaction)</a:t>
            </a:r>
            <a:r>
              <a:rPr lang="en-US" altLang="zh-CN" sz="3600" smtClean="0">
                <a:solidFill>
                  <a:schemeClr val="tx1"/>
                </a:solidFill>
                <a:latin typeface="Times New Roman" panose="02020603050405020304" pitchFamily="18" charset="0"/>
              </a:rPr>
              <a:t> </a:t>
            </a:r>
          </a:p>
        </p:txBody>
      </p:sp>
      <p:pic>
        <p:nvPicPr>
          <p:cNvPr id="7171" name="Picture 5" descr="dna58an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63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6"/>
          <p:cNvSpPr txBox="1">
            <a:spLocks noChangeArrowheads="1"/>
          </p:cNvSpPr>
          <p:nvPr/>
        </p:nvSpPr>
        <p:spPr bwMode="auto">
          <a:xfrm>
            <a:off x="539750" y="3141663"/>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latin typeface="楷体_GB2312" pitchFamily="49" charset="-122"/>
                <a:ea typeface="楷体_GB2312" pitchFamily="49" charset="-122"/>
              </a:rPr>
              <a:t>         </a:t>
            </a:r>
            <a:r>
              <a:rPr lang="zh-CN" altLang="en-US" sz="4000">
                <a:latin typeface="楷体_GB2312" pitchFamily="49" charset="-122"/>
                <a:ea typeface="楷体_GB2312" pitchFamily="49" charset="-122"/>
              </a:rPr>
              <a:t>聚合酶链反应</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p:cNvSpPr>
            <a:spLocks noChangeArrowheads="1"/>
          </p:cNvSpPr>
          <p:nvPr/>
        </p:nvSpPr>
        <p:spPr bwMode="auto">
          <a:xfrm>
            <a:off x="1524000" y="2514600"/>
            <a:ext cx="228600" cy="152400"/>
          </a:xfrm>
          <a:prstGeom prst="flowChartOnlineStorage">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1" name="AutoShape 7"/>
          <p:cNvSpPr>
            <a:spLocks noChangeArrowheads="1"/>
          </p:cNvSpPr>
          <p:nvPr/>
        </p:nvSpPr>
        <p:spPr bwMode="auto">
          <a:xfrm rot="10800000" flipV="1">
            <a:off x="228600" y="3429000"/>
            <a:ext cx="228600" cy="152400"/>
          </a:xfrm>
          <a:prstGeom prst="flowChartOnlineStora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2" name="AutoShape 12"/>
          <p:cNvSpPr>
            <a:spLocks noChangeArrowheads="1"/>
          </p:cNvSpPr>
          <p:nvPr/>
        </p:nvSpPr>
        <p:spPr bwMode="auto">
          <a:xfrm>
            <a:off x="4495800" y="1371600"/>
            <a:ext cx="228600" cy="152400"/>
          </a:xfrm>
          <a:prstGeom prst="flowChartOnlineStorage">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3" name="AutoShape 13"/>
          <p:cNvSpPr>
            <a:spLocks noChangeArrowheads="1"/>
          </p:cNvSpPr>
          <p:nvPr/>
        </p:nvSpPr>
        <p:spPr bwMode="auto">
          <a:xfrm rot="10800000" flipV="1">
            <a:off x="3200400" y="2362200"/>
            <a:ext cx="228600" cy="152400"/>
          </a:xfrm>
          <a:prstGeom prst="flowChartOnlineStora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4" name="AutoShape 18"/>
          <p:cNvSpPr>
            <a:spLocks noChangeArrowheads="1"/>
          </p:cNvSpPr>
          <p:nvPr/>
        </p:nvSpPr>
        <p:spPr bwMode="auto">
          <a:xfrm>
            <a:off x="4495800" y="3657600"/>
            <a:ext cx="228600" cy="152400"/>
          </a:xfrm>
          <a:prstGeom prst="flowChartOnlineStorage">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5" name="AutoShape 19"/>
          <p:cNvSpPr>
            <a:spLocks noChangeArrowheads="1"/>
          </p:cNvSpPr>
          <p:nvPr/>
        </p:nvSpPr>
        <p:spPr bwMode="auto">
          <a:xfrm rot="10800000" flipV="1">
            <a:off x="3200400" y="4648200"/>
            <a:ext cx="228600" cy="152400"/>
          </a:xfrm>
          <a:prstGeom prst="flowChartOnlineStora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6" name="AutoShape 22"/>
          <p:cNvSpPr>
            <a:spLocks noChangeArrowheads="1"/>
          </p:cNvSpPr>
          <p:nvPr/>
        </p:nvSpPr>
        <p:spPr bwMode="auto">
          <a:xfrm>
            <a:off x="3048000" y="1905000"/>
            <a:ext cx="457200" cy="228600"/>
          </a:xfrm>
          <a:prstGeom prst="righ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7" name="AutoShape 23"/>
          <p:cNvSpPr>
            <a:spLocks noChangeArrowheads="1"/>
          </p:cNvSpPr>
          <p:nvPr/>
        </p:nvSpPr>
        <p:spPr bwMode="auto">
          <a:xfrm>
            <a:off x="3048000" y="4114800"/>
            <a:ext cx="457200" cy="228600"/>
          </a:xfrm>
          <a:prstGeom prst="righ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8" name="AutoShape 26"/>
          <p:cNvSpPr>
            <a:spLocks noChangeArrowheads="1"/>
          </p:cNvSpPr>
          <p:nvPr/>
        </p:nvSpPr>
        <p:spPr bwMode="auto">
          <a:xfrm>
            <a:off x="6400800" y="152400"/>
            <a:ext cx="228600" cy="152400"/>
          </a:xfrm>
          <a:prstGeom prst="flowChartOnlineStorage">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19" name="AutoShape 27"/>
          <p:cNvSpPr>
            <a:spLocks noChangeArrowheads="1"/>
          </p:cNvSpPr>
          <p:nvPr/>
        </p:nvSpPr>
        <p:spPr bwMode="auto">
          <a:xfrm rot="10800000" flipV="1">
            <a:off x="5105400" y="1143000"/>
            <a:ext cx="228600" cy="152400"/>
          </a:xfrm>
          <a:prstGeom prst="flowChartOnlineStora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0" name="AutoShape 32"/>
          <p:cNvSpPr>
            <a:spLocks noChangeArrowheads="1"/>
          </p:cNvSpPr>
          <p:nvPr/>
        </p:nvSpPr>
        <p:spPr bwMode="auto">
          <a:xfrm>
            <a:off x="6400800" y="1676400"/>
            <a:ext cx="228600" cy="152400"/>
          </a:xfrm>
          <a:prstGeom prst="flowChartOnlineStorage">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1" name="AutoShape 33"/>
          <p:cNvSpPr>
            <a:spLocks noChangeArrowheads="1"/>
          </p:cNvSpPr>
          <p:nvPr/>
        </p:nvSpPr>
        <p:spPr bwMode="auto">
          <a:xfrm rot="10800000" flipV="1">
            <a:off x="5105400" y="2667000"/>
            <a:ext cx="228600" cy="152400"/>
          </a:xfrm>
          <a:prstGeom prst="flowChartOnlineStora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2" name="AutoShape 36"/>
          <p:cNvSpPr>
            <a:spLocks noChangeArrowheads="1"/>
          </p:cNvSpPr>
          <p:nvPr/>
        </p:nvSpPr>
        <p:spPr bwMode="auto">
          <a:xfrm>
            <a:off x="4495800" y="1828800"/>
            <a:ext cx="457200" cy="228600"/>
          </a:xfrm>
          <a:prstGeom prst="righ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3" name="AutoShape 39"/>
          <p:cNvSpPr>
            <a:spLocks noChangeArrowheads="1"/>
          </p:cNvSpPr>
          <p:nvPr/>
        </p:nvSpPr>
        <p:spPr bwMode="auto">
          <a:xfrm>
            <a:off x="6400800" y="3048000"/>
            <a:ext cx="228600" cy="152400"/>
          </a:xfrm>
          <a:prstGeom prst="flowChartOnlineStorage">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4" name="AutoShape 40"/>
          <p:cNvSpPr>
            <a:spLocks noChangeArrowheads="1"/>
          </p:cNvSpPr>
          <p:nvPr/>
        </p:nvSpPr>
        <p:spPr bwMode="auto">
          <a:xfrm rot="10800000" flipV="1">
            <a:off x="5105400" y="4038600"/>
            <a:ext cx="228600" cy="152400"/>
          </a:xfrm>
          <a:prstGeom prst="flowChartOnlineStora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5" name="AutoShape 45"/>
          <p:cNvSpPr>
            <a:spLocks noChangeArrowheads="1"/>
          </p:cNvSpPr>
          <p:nvPr/>
        </p:nvSpPr>
        <p:spPr bwMode="auto">
          <a:xfrm>
            <a:off x="6372225" y="4437063"/>
            <a:ext cx="228600" cy="152400"/>
          </a:xfrm>
          <a:prstGeom prst="flowChartOnlineStorage">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	</a:t>
            </a:r>
          </a:p>
        </p:txBody>
      </p:sp>
      <p:sp>
        <p:nvSpPr>
          <p:cNvPr id="17426" name="AutoShape 46"/>
          <p:cNvSpPr>
            <a:spLocks noChangeArrowheads="1"/>
          </p:cNvSpPr>
          <p:nvPr/>
        </p:nvSpPr>
        <p:spPr bwMode="auto">
          <a:xfrm rot="10800000" flipV="1">
            <a:off x="5105400" y="5410200"/>
            <a:ext cx="228600" cy="152400"/>
          </a:xfrm>
          <a:prstGeom prst="flowChartOnlineStora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7" name="AutoShape 49"/>
          <p:cNvSpPr>
            <a:spLocks noChangeArrowheads="1"/>
          </p:cNvSpPr>
          <p:nvPr/>
        </p:nvSpPr>
        <p:spPr bwMode="auto">
          <a:xfrm>
            <a:off x="4572000" y="4114800"/>
            <a:ext cx="457200" cy="228600"/>
          </a:xfrm>
          <a:prstGeom prst="righ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28" name="Text Box 50"/>
          <p:cNvSpPr txBox="1">
            <a:spLocks noChangeArrowheads="1"/>
          </p:cNvSpPr>
          <p:nvPr/>
        </p:nvSpPr>
        <p:spPr bwMode="auto">
          <a:xfrm>
            <a:off x="441325" y="115888"/>
            <a:ext cx="225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rPr>
              <a:t>PCR </a:t>
            </a:r>
            <a:r>
              <a:rPr lang="en-US" altLang="zh-CN" b="1" i="1">
                <a:latin typeface="Times New Roman" panose="02020603050405020304" pitchFamily="18" charset="0"/>
              </a:rPr>
              <a:t>Process</a:t>
            </a:r>
          </a:p>
        </p:txBody>
      </p:sp>
      <p:sp>
        <p:nvSpPr>
          <p:cNvPr id="17429" name="Text Box 52"/>
          <p:cNvSpPr txBox="1">
            <a:spLocks noChangeArrowheads="1"/>
          </p:cNvSpPr>
          <p:nvPr/>
        </p:nvSpPr>
        <p:spPr bwMode="auto">
          <a:xfrm>
            <a:off x="533400" y="5791200"/>
            <a:ext cx="86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t>1</a:t>
            </a:r>
            <a:r>
              <a:rPr lang="en-US" altLang="zh-CN" sz="1400" b="1" baseline="30000"/>
              <a:t>   </a:t>
            </a:r>
            <a:r>
              <a:rPr lang="en-US" altLang="zh-CN" sz="1400" b="1"/>
              <a:t> cycle</a:t>
            </a:r>
            <a:endParaRPr lang="en-US" altLang="zh-CN"/>
          </a:p>
        </p:txBody>
      </p:sp>
      <p:sp>
        <p:nvSpPr>
          <p:cNvPr id="17430" name="Text Box 53"/>
          <p:cNvSpPr txBox="1">
            <a:spLocks noChangeArrowheads="1"/>
          </p:cNvSpPr>
          <p:nvPr/>
        </p:nvSpPr>
        <p:spPr bwMode="auto">
          <a:xfrm>
            <a:off x="3429000" y="5791200"/>
            <a:ext cx="86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t>2</a:t>
            </a:r>
            <a:r>
              <a:rPr lang="en-US" altLang="zh-CN" sz="1400" b="1" baseline="30000"/>
              <a:t>   </a:t>
            </a:r>
            <a:r>
              <a:rPr lang="en-US" altLang="zh-CN" sz="1400" b="1"/>
              <a:t> cycle</a:t>
            </a:r>
            <a:endParaRPr lang="en-US" altLang="zh-CN"/>
          </a:p>
        </p:txBody>
      </p:sp>
      <p:sp>
        <p:nvSpPr>
          <p:cNvPr id="17431" name="Text Box 54"/>
          <p:cNvSpPr txBox="1">
            <a:spLocks noChangeArrowheads="1"/>
          </p:cNvSpPr>
          <p:nvPr/>
        </p:nvSpPr>
        <p:spPr bwMode="auto">
          <a:xfrm>
            <a:off x="5394325" y="5802313"/>
            <a:ext cx="806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t>3</a:t>
            </a:r>
            <a:r>
              <a:rPr lang="en-US" altLang="zh-CN" sz="1400" b="1" baseline="30000"/>
              <a:t> </a:t>
            </a:r>
            <a:r>
              <a:rPr lang="en-US" altLang="zh-CN" sz="1400" b="1"/>
              <a:t> cycle</a:t>
            </a:r>
            <a:endParaRPr lang="en-US" altLang="zh-CN"/>
          </a:p>
        </p:txBody>
      </p:sp>
      <p:sp>
        <p:nvSpPr>
          <p:cNvPr id="17432" name="Text Box 55"/>
          <p:cNvSpPr txBox="1">
            <a:spLocks noChangeArrowheads="1"/>
          </p:cNvSpPr>
          <p:nvPr/>
        </p:nvSpPr>
        <p:spPr bwMode="auto">
          <a:xfrm>
            <a:off x="7467600" y="917575"/>
            <a:ext cx="98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i="1">
                <a:latin typeface="Times New Roman" panose="02020603050405020304" pitchFamily="18" charset="0"/>
              </a:rPr>
              <a:t>Process</a:t>
            </a:r>
            <a:endParaRPr lang="en-US" altLang="zh-CN">
              <a:latin typeface="Times New Roman" panose="02020603050405020304" pitchFamily="18" charset="0"/>
            </a:endParaRPr>
          </a:p>
        </p:txBody>
      </p:sp>
      <p:sp>
        <p:nvSpPr>
          <p:cNvPr id="17433" name="Rectangle 56"/>
          <p:cNvSpPr>
            <a:spLocks noChangeArrowheads="1"/>
          </p:cNvSpPr>
          <p:nvPr/>
        </p:nvSpPr>
        <p:spPr bwMode="auto">
          <a:xfrm>
            <a:off x="7146925" y="8445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7434" name="Text Box 57"/>
          <p:cNvSpPr txBox="1">
            <a:spLocks noChangeArrowheads="1"/>
          </p:cNvSpPr>
          <p:nvPr/>
        </p:nvSpPr>
        <p:spPr bwMode="auto">
          <a:xfrm>
            <a:off x="7467600" y="1738313"/>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楷体_GB2312" pitchFamily="49" charset="-122"/>
                <a:ea typeface="楷体_GB2312" pitchFamily="49" charset="-122"/>
              </a:rPr>
              <a:t>   </a:t>
            </a:r>
            <a:r>
              <a:rPr lang="zh-CN" altLang="en-US" b="1">
                <a:latin typeface="楷体_GB2312" pitchFamily="49" charset="-122"/>
                <a:ea typeface="楷体_GB2312" pitchFamily="49" charset="-122"/>
              </a:rPr>
              <a:t>变性</a:t>
            </a:r>
            <a:endParaRPr lang="zh-CN" altLang="en-US">
              <a:latin typeface="楷体_GB2312" pitchFamily="49" charset="-122"/>
              <a:ea typeface="楷体_GB2312" pitchFamily="49" charset="-122"/>
            </a:endParaRPr>
          </a:p>
        </p:txBody>
      </p:sp>
      <p:sp>
        <p:nvSpPr>
          <p:cNvPr id="17435" name="Text Box 58"/>
          <p:cNvSpPr txBox="1">
            <a:spLocks noChangeArrowheads="1"/>
          </p:cNvSpPr>
          <p:nvPr/>
        </p:nvSpPr>
        <p:spPr bwMode="auto">
          <a:xfrm>
            <a:off x="7740650" y="3213100"/>
            <a:ext cx="644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楷体_GB2312" pitchFamily="49" charset="-122"/>
                <a:ea typeface="楷体_GB2312" pitchFamily="49" charset="-122"/>
              </a:rPr>
              <a:t>退火</a:t>
            </a:r>
            <a:endParaRPr lang="zh-CN" altLang="en-US">
              <a:latin typeface="楷体_GB2312" pitchFamily="49" charset="-122"/>
              <a:ea typeface="楷体_GB2312" pitchFamily="49" charset="-122"/>
            </a:endParaRPr>
          </a:p>
        </p:txBody>
      </p:sp>
      <p:sp>
        <p:nvSpPr>
          <p:cNvPr id="17436" name="Text Box 59"/>
          <p:cNvSpPr txBox="1">
            <a:spLocks noChangeArrowheads="1"/>
          </p:cNvSpPr>
          <p:nvPr/>
        </p:nvSpPr>
        <p:spPr bwMode="auto">
          <a:xfrm>
            <a:off x="7467600" y="4800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latin typeface="楷体_GB2312" pitchFamily="49" charset="-122"/>
                <a:ea typeface="楷体_GB2312" pitchFamily="49" charset="-122"/>
              </a:rPr>
              <a:t>延伸</a:t>
            </a:r>
            <a:endParaRPr lang="zh-CN" altLang="en-US">
              <a:latin typeface="楷体_GB2312" pitchFamily="49" charset="-122"/>
              <a:ea typeface="楷体_GB2312" pitchFamily="49" charset="-122"/>
            </a:endParaRPr>
          </a:p>
        </p:txBody>
      </p:sp>
      <p:sp>
        <p:nvSpPr>
          <p:cNvPr id="17437" name="AutoShape 60"/>
          <p:cNvSpPr>
            <a:spLocks noChangeArrowheads="1"/>
          </p:cNvSpPr>
          <p:nvPr/>
        </p:nvSpPr>
        <p:spPr bwMode="auto">
          <a:xfrm>
            <a:off x="7924800" y="2286000"/>
            <a:ext cx="381000" cy="762000"/>
          </a:xfrm>
          <a:prstGeom prst="downArrow">
            <a:avLst>
              <a:gd name="adj1" fmla="val 50000"/>
              <a:gd name="adj2" fmla="val 50000"/>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438" name="AutoShape 61"/>
          <p:cNvSpPr>
            <a:spLocks noChangeArrowheads="1"/>
          </p:cNvSpPr>
          <p:nvPr/>
        </p:nvSpPr>
        <p:spPr bwMode="auto">
          <a:xfrm>
            <a:off x="7924800" y="3733800"/>
            <a:ext cx="381000" cy="762000"/>
          </a:xfrm>
          <a:prstGeom prst="downArrow">
            <a:avLst>
              <a:gd name="adj1" fmla="val 50000"/>
              <a:gd name="adj2"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7439"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2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828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812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Picture 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7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4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20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33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096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66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052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576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624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242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76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4"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0292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5"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3340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6"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95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95288" y="941388"/>
            <a:ext cx="8501062"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latin typeface="楷体_GB2312" pitchFamily="49" charset="-122"/>
                <a:ea typeface="楷体_GB2312" pitchFamily="49" charset="-122"/>
              </a:rPr>
              <a:t>标准的</a:t>
            </a:r>
            <a:r>
              <a:rPr lang="en-US" altLang="zh-CN" sz="3600" b="1">
                <a:latin typeface="楷体_GB2312" pitchFamily="49" charset="-122"/>
                <a:ea typeface="楷体_GB2312" pitchFamily="49" charset="-122"/>
              </a:rPr>
              <a:t>PCR</a:t>
            </a:r>
            <a:r>
              <a:rPr lang="zh-CN" altLang="en-US" sz="3600" b="1">
                <a:latin typeface="楷体_GB2312" pitchFamily="49" charset="-122"/>
                <a:ea typeface="楷体_GB2312" pitchFamily="49" charset="-122"/>
              </a:rPr>
              <a:t>反应体系：</a:t>
            </a:r>
          </a:p>
          <a:p>
            <a:pPr eaLnBrk="1" hangingPunct="1"/>
            <a:r>
              <a:rPr lang="zh-CN" altLang="en-US" sz="3600" b="1">
                <a:latin typeface="楷体_GB2312" pitchFamily="49" charset="-122"/>
                <a:ea typeface="楷体_GB2312" pitchFamily="49" charset="-122"/>
              </a:rPr>
              <a:t> </a:t>
            </a:r>
            <a:br>
              <a:rPr lang="zh-CN" altLang="en-US" sz="3600" b="1">
                <a:latin typeface="楷体_GB2312" pitchFamily="49" charset="-122"/>
                <a:ea typeface="楷体_GB2312" pitchFamily="49" charset="-122"/>
              </a:rPr>
            </a:br>
            <a:r>
              <a:rPr lang="zh-CN" altLang="en-US" sz="3600" b="1">
                <a:latin typeface="楷体_GB2312" pitchFamily="49" charset="-122"/>
                <a:ea typeface="楷体_GB2312" pitchFamily="49" charset="-122"/>
              </a:rPr>
              <a:t>　　　</a:t>
            </a:r>
            <a:r>
              <a:rPr lang="en-US" altLang="zh-CN" sz="3600" b="1">
                <a:latin typeface="楷体_GB2312" pitchFamily="49" charset="-122"/>
                <a:ea typeface="楷体_GB2312" pitchFamily="49" charset="-122"/>
              </a:rPr>
              <a:t>10×</a:t>
            </a:r>
            <a:r>
              <a:rPr lang="zh-CN" altLang="en-US" sz="3600" b="1">
                <a:latin typeface="楷体_GB2312" pitchFamily="49" charset="-122"/>
                <a:ea typeface="楷体_GB2312" pitchFamily="49" charset="-122"/>
              </a:rPr>
              <a:t>扩增缓冲液 　 </a:t>
            </a:r>
            <a:r>
              <a:rPr lang="en-US" altLang="zh-CN" sz="3600" b="1">
                <a:latin typeface="楷体_GB2312" pitchFamily="49" charset="-122"/>
                <a:ea typeface="楷体_GB2312" pitchFamily="49" charset="-122"/>
              </a:rPr>
              <a:t>10ul </a:t>
            </a:r>
            <a:br>
              <a:rPr lang="en-US" altLang="zh-CN" sz="3600" b="1">
                <a:latin typeface="楷体_GB2312" pitchFamily="49" charset="-122"/>
                <a:ea typeface="楷体_GB2312" pitchFamily="49" charset="-122"/>
              </a:rPr>
            </a:br>
            <a:r>
              <a:rPr lang="zh-CN" altLang="en-US" sz="3600" b="1">
                <a:latin typeface="楷体_GB2312" pitchFamily="49" charset="-122"/>
                <a:ea typeface="楷体_GB2312" pitchFamily="49" charset="-122"/>
              </a:rPr>
              <a:t>　　　</a:t>
            </a:r>
            <a:r>
              <a:rPr lang="en-US" altLang="zh-CN" sz="3600" b="1">
                <a:latin typeface="楷体_GB2312" pitchFamily="49" charset="-122"/>
                <a:ea typeface="楷体_GB2312" pitchFamily="49" charset="-122"/>
              </a:rPr>
              <a:t>4</a:t>
            </a:r>
            <a:r>
              <a:rPr lang="zh-CN" altLang="en-US" sz="3600" b="1">
                <a:latin typeface="楷体_GB2312" pitchFamily="49" charset="-122"/>
                <a:ea typeface="楷体_GB2312" pitchFamily="49" charset="-122"/>
              </a:rPr>
              <a:t>种</a:t>
            </a:r>
            <a:r>
              <a:rPr lang="en-US" altLang="zh-CN" sz="3600" b="1">
                <a:latin typeface="楷体_GB2312" pitchFamily="49" charset="-122"/>
                <a:ea typeface="楷体_GB2312" pitchFamily="49" charset="-122"/>
              </a:rPr>
              <a:t>dNTP</a:t>
            </a:r>
            <a:r>
              <a:rPr lang="zh-CN" altLang="en-US" sz="3600" b="1">
                <a:latin typeface="楷体_GB2312" pitchFamily="49" charset="-122"/>
                <a:ea typeface="楷体_GB2312" pitchFamily="49" charset="-122"/>
              </a:rPr>
              <a:t>混合物 　 各</a:t>
            </a:r>
            <a:r>
              <a:rPr lang="en-US" altLang="zh-CN" sz="3600" b="1">
                <a:latin typeface="楷体_GB2312" pitchFamily="49" charset="-122"/>
                <a:ea typeface="楷体_GB2312" pitchFamily="49" charset="-122"/>
              </a:rPr>
              <a:t>200umol/L </a:t>
            </a:r>
            <a:br>
              <a:rPr lang="en-US" altLang="zh-CN" sz="3600" b="1">
                <a:latin typeface="楷体_GB2312" pitchFamily="49" charset="-122"/>
                <a:ea typeface="楷体_GB2312" pitchFamily="49" charset="-122"/>
              </a:rPr>
            </a:br>
            <a:r>
              <a:rPr lang="zh-CN" altLang="en-US" sz="3600" b="1">
                <a:latin typeface="楷体_GB2312" pitchFamily="49" charset="-122"/>
                <a:ea typeface="楷体_GB2312" pitchFamily="49" charset="-122"/>
              </a:rPr>
              <a:t>　　　引物 　　　　 　 各</a:t>
            </a:r>
            <a:r>
              <a:rPr lang="en-US" altLang="zh-CN" sz="3600" b="1">
                <a:latin typeface="楷体_GB2312" pitchFamily="49" charset="-122"/>
                <a:ea typeface="楷体_GB2312" pitchFamily="49" charset="-122"/>
              </a:rPr>
              <a:t>10</a:t>
            </a:r>
            <a:r>
              <a:rPr lang="zh-CN" altLang="en-US" sz="3600" b="1">
                <a:latin typeface="楷体_GB2312" pitchFamily="49" charset="-122"/>
                <a:ea typeface="楷体_GB2312" pitchFamily="49" charset="-122"/>
              </a:rPr>
              <a:t>～</a:t>
            </a:r>
            <a:r>
              <a:rPr lang="en-US" altLang="zh-CN" sz="3600" b="1">
                <a:latin typeface="楷体_GB2312" pitchFamily="49" charset="-122"/>
                <a:ea typeface="楷体_GB2312" pitchFamily="49" charset="-122"/>
              </a:rPr>
              <a:t>100pmol</a:t>
            </a:r>
            <a:r>
              <a:rPr lang="zh-CN" altLang="en-US" sz="3600" b="1">
                <a:latin typeface="楷体_GB2312" pitchFamily="49" charset="-122"/>
                <a:ea typeface="楷体_GB2312" pitchFamily="49" charset="-122"/>
              </a:rPr>
              <a:t>　 </a:t>
            </a:r>
            <a:br>
              <a:rPr lang="zh-CN" altLang="en-US" sz="3600" b="1">
                <a:latin typeface="楷体_GB2312" pitchFamily="49" charset="-122"/>
                <a:ea typeface="楷体_GB2312" pitchFamily="49" charset="-122"/>
              </a:rPr>
            </a:br>
            <a:r>
              <a:rPr lang="zh-CN" altLang="en-US" sz="3600" b="1">
                <a:latin typeface="楷体_GB2312" pitchFamily="49" charset="-122"/>
                <a:ea typeface="楷体_GB2312" pitchFamily="49" charset="-122"/>
              </a:rPr>
              <a:t>　　　模板</a:t>
            </a:r>
            <a:r>
              <a:rPr lang="en-US" altLang="zh-CN" sz="3600" b="1">
                <a:latin typeface="楷体_GB2312" pitchFamily="49" charset="-122"/>
                <a:ea typeface="楷体_GB2312" pitchFamily="49" charset="-122"/>
              </a:rPr>
              <a:t>DNA </a:t>
            </a:r>
            <a:r>
              <a:rPr lang="zh-CN" altLang="en-US" sz="3600" b="1">
                <a:latin typeface="楷体_GB2312" pitchFamily="49" charset="-122"/>
                <a:ea typeface="楷体_GB2312" pitchFamily="49" charset="-122"/>
              </a:rPr>
              <a:t>　　　 　 </a:t>
            </a:r>
            <a:r>
              <a:rPr lang="en-US" altLang="zh-CN" sz="3600" b="1">
                <a:latin typeface="楷体_GB2312" pitchFamily="49" charset="-122"/>
                <a:ea typeface="楷体_GB2312" pitchFamily="49" charset="-122"/>
              </a:rPr>
              <a:t>0.1</a:t>
            </a:r>
            <a:r>
              <a:rPr lang="zh-CN" altLang="en-US" sz="3600" b="1">
                <a:latin typeface="楷体_GB2312" pitchFamily="49" charset="-122"/>
                <a:ea typeface="楷体_GB2312" pitchFamily="49" charset="-122"/>
              </a:rPr>
              <a:t>～</a:t>
            </a:r>
            <a:r>
              <a:rPr lang="en-US" altLang="zh-CN" sz="3600" b="1">
                <a:latin typeface="楷体_GB2312" pitchFamily="49" charset="-122"/>
                <a:ea typeface="楷体_GB2312" pitchFamily="49" charset="-122"/>
              </a:rPr>
              <a:t>2ug</a:t>
            </a:r>
            <a:r>
              <a:rPr lang="zh-CN" altLang="en-US" sz="3600" b="1">
                <a:latin typeface="楷体_GB2312" pitchFamily="49" charset="-122"/>
                <a:ea typeface="楷体_GB2312" pitchFamily="49" charset="-122"/>
              </a:rPr>
              <a:t>　 </a:t>
            </a:r>
            <a:br>
              <a:rPr lang="zh-CN" altLang="en-US" sz="3600" b="1">
                <a:latin typeface="楷体_GB2312" pitchFamily="49" charset="-122"/>
                <a:ea typeface="楷体_GB2312" pitchFamily="49" charset="-122"/>
              </a:rPr>
            </a:br>
            <a:r>
              <a:rPr lang="zh-CN" altLang="en-US" sz="3600" b="1">
                <a:latin typeface="楷体_GB2312" pitchFamily="49" charset="-122"/>
                <a:ea typeface="楷体_GB2312" pitchFamily="49" charset="-122"/>
              </a:rPr>
              <a:t>　 　 </a:t>
            </a:r>
            <a:r>
              <a:rPr lang="en-US" altLang="zh-CN" sz="3600" b="1">
                <a:latin typeface="楷体_GB2312" pitchFamily="49" charset="-122"/>
                <a:ea typeface="楷体_GB2312" pitchFamily="49" charset="-122"/>
              </a:rPr>
              <a:t>Taq DNA</a:t>
            </a:r>
            <a:r>
              <a:rPr lang="zh-CN" altLang="en-US" sz="3600" b="1">
                <a:latin typeface="楷体_GB2312" pitchFamily="49" charset="-122"/>
                <a:ea typeface="楷体_GB2312" pitchFamily="49" charset="-122"/>
              </a:rPr>
              <a:t>聚合酶 　 </a:t>
            </a:r>
            <a:r>
              <a:rPr lang="en-US" altLang="zh-CN" sz="3600" b="1">
                <a:latin typeface="楷体_GB2312" pitchFamily="49" charset="-122"/>
                <a:ea typeface="楷体_GB2312" pitchFamily="49" charset="-122"/>
              </a:rPr>
              <a:t>2.5u</a:t>
            </a:r>
            <a:r>
              <a:rPr lang="zh-CN" altLang="en-US" sz="3600" b="1">
                <a:latin typeface="楷体_GB2312" pitchFamily="49" charset="-122"/>
                <a:ea typeface="楷体_GB2312" pitchFamily="49" charset="-122"/>
              </a:rPr>
              <a:t>　 </a:t>
            </a:r>
            <a:br>
              <a:rPr lang="zh-CN" altLang="en-US" sz="3600" b="1">
                <a:latin typeface="楷体_GB2312" pitchFamily="49" charset="-122"/>
                <a:ea typeface="楷体_GB2312" pitchFamily="49" charset="-122"/>
              </a:rPr>
            </a:br>
            <a:r>
              <a:rPr lang="zh-CN" altLang="en-US" sz="3600" b="1">
                <a:latin typeface="楷体_GB2312" pitchFamily="49" charset="-122"/>
                <a:ea typeface="楷体_GB2312" pitchFamily="49" charset="-122"/>
              </a:rPr>
              <a:t>　　　</a:t>
            </a:r>
            <a:r>
              <a:rPr lang="en-US" altLang="zh-CN" sz="3600" b="1">
                <a:latin typeface="楷体_GB2312" pitchFamily="49" charset="-122"/>
                <a:ea typeface="楷体_GB2312" pitchFamily="49" charset="-122"/>
              </a:rPr>
              <a:t>Mg2+</a:t>
            </a:r>
            <a:r>
              <a:rPr lang="zh-CN" altLang="en-US" sz="3600" b="1">
                <a:latin typeface="楷体_GB2312" pitchFamily="49" charset="-122"/>
                <a:ea typeface="楷体_GB2312" pitchFamily="49" charset="-122"/>
              </a:rPr>
              <a:t>　　　　　　 </a:t>
            </a:r>
            <a:r>
              <a:rPr lang="en-US" altLang="zh-CN" sz="3600" b="1">
                <a:latin typeface="楷体_GB2312" pitchFamily="49" charset="-122"/>
                <a:ea typeface="楷体_GB2312" pitchFamily="49" charset="-122"/>
              </a:rPr>
              <a:t>1.5mmol/L </a:t>
            </a:r>
            <a:br>
              <a:rPr lang="en-US" altLang="zh-CN" sz="3600" b="1">
                <a:latin typeface="楷体_GB2312" pitchFamily="49" charset="-122"/>
                <a:ea typeface="楷体_GB2312" pitchFamily="49" charset="-122"/>
              </a:rPr>
            </a:br>
            <a:r>
              <a:rPr lang="zh-CN" altLang="en-US" sz="3600" b="1">
                <a:latin typeface="楷体_GB2312" pitchFamily="49" charset="-122"/>
                <a:ea typeface="楷体_GB2312" pitchFamily="49" charset="-122"/>
              </a:rPr>
              <a:t>　　　加双或三蒸水至 　 </a:t>
            </a:r>
            <a:r>
              <a:rPr lang="en-US" altLang="zh-CN" sz="3600" b="1">
                <a:latin typeface="楷体_GB2312" pitchFamily="49" charset="-122"/>
                <a:ea typeface="楷体_GB2312" pitchFamily="49" charset="-122"/>
              </a:rPr>
              <a:t>100ul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12192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pPr>
            <a:r>
              <a:rPr lang="en-US" altLang="zh-CN" sz="3600" b="1">
                <a:solidFill>
                  <a:srgbClr val="FF33CC"/>
                </a:solidFill>
                <a:latin typeface="楷体_GB2312" pitchFamily="49" charset="-122"/>
                <a:ea typeface="楷体_GB2312" pitchFamily="49" charset="-122"/>
              </a:rPr>
              <a:t>PCR</a:t>
            </a:r>
            <a:r>
              <a:rPr lang="zh-CN" altLang="en-US" sz="3600" b="1">
                <a:solidFill>
                  <a:srgbClr val="FF33CC"/>
                </a:solidFill>
                <a:latin typeface="楷体_GB2312" pitchFamily="49" charset="-122"/>
                <a:ea typeface="楷体_GB2312" pitchFamily="49" charset="-122"/>
              </a:rPr>
              <a:t>反应体系的五要素</a:t>
            </a:r>
            <a:r>
              <a:rPr lang="zh-CN" altLang="en-US" sz="3200" b="1">
                <a:solidFill>
                  <a:srgbClr val="FF33CC"/>
                </a:solidFill>
                <a:latin typeface="楷体_GB2312" pitchFamily="49" charset="-122"/>
                <a:ea typeface="楷体_GB2312" pitchFamily="49" charset="-122"/>
              </a:rPr>
              <a:t>：</a:t>
            </a:r>
            <a:r>
              <a:rPr lang="zh-CN" altLang="en-US" sz="3200" b="1">
                <a:solidFill>
                  <a:srgbClr val="000000"/>
                </a:solidFill>
                <a:latin typeface="楷体_GB2312" pitchFamily="49" charset="-122"/>
                <a:ea typeface="楷体_GB2312" pitchFamily="49" charset="-122"/>
              </a:rPr>
              <a:t> </a:t>
            </a:r>
          </a:p>
          <a:p>
            <a:pPr eaLnBrk="1" hangingPunct="1">
              <a:lnSpc>
                <a:spcPct val="90000"/>
              </a:lnSpc>
              <a:spcBef>
                <a:spcPct val="20000"/>
              </a:spcBef>
            </a:pPr>
            <a:r>
              <a:rPr lang="zh-CN" altLang="en-US" sz="3200" b="1">
                <a:solidFill>
                  <a:srgbClr val="000000"/>
                </a:solidFill>
                <a:latin typeface="楷体_GB2312" pitchFamily="49" charset="-122"/>
                <a:ea typeface="楷体_GB2312" pitchFamily="49" charset="-122"/>
              </a:rPr>
              <a:t>      引物、</a:t>
            </a:r>
            <a:r>
              <a:rPr lang="zh-CN" altLang="en-US" sz="3200" b="1">
                <a:solidFill>
                  <a:srgbClr val="FF0000"/>
                </a:solidFill>
                <a:latin typeface="楷体_GB2312" pitchFamily="49" charset="-122"/>
                <a:ea typeface="楷体_GB2312" pitchFamily="49" charset="-122"/>
              </a:rPr>
              <a:t>酶</a:t>
            </a:r>
            <a:r>
              <a:rPr lang="zh-CN" altLang="en-US" sz="3200" b="1">
                <a:solidFill>
                  <a:srgbClr val="000000"/>
                </a:solidFill>
                <a:latin typeface="楷体_GB2312" pitchFamily="49" charset="-122"/>
                <a:ea typeface="楷体_GB2312" pitchFamily="49" charset="-122"/>
              </a:rPr>
              <a:t>、</a:t>
            </a:r>
            <a:r>
              <a:rPr lang="en-US" altLang="zh-CN" sz="3200" b="1">
                <a:solidFill>
                  <a:srgbClr val="000000"/>
                </a:solidFill>
                <a:latin typeface="楷体_GB2312" pitchFamily="49" charset="-122"/>
                <a:ea typeface="楷体_GB2312" pitchFamily="49" charset="-122"/>
              </a:rPr>
              <a:t>dNTP</a:t>
            </a:r>
            <a:r>
              <a:rPr lang="zh-CN" altLang="en-US" sz="3200" b="1">
                <a:solidFill>
                  <a:srgbClr val="000000"/>
                </a:solidFill>
                <a:latin typeface="楷体_GB2312" pitchFamily="49" charset="-122"/>
                <a:ea typeface="楷体_GB2312" pitchFamily="49" charset="-122"/>
              </a:rPr>
              <a:t>、模板和</a:t>
            </a:r>
            <a:r>
              <a:rPr lang="en-US" altLang="zh-CN" sz="3200" b="1">
                <a:solidFill>
                  <a:srgbClr val="000000"/>
                </a:solidFill>
                <a:latin typeface="楷体_GB2312" pitchFamily="49" charset="-122"/>
                <a:ea typeface="楷体_GB2312" pitchFamily="49" charset="-122"/>
              </a:rPr>
              <a:t>Mg</a:t>
            </a:r>
            <a:r>
              <a:rPr lang="en-US" altLang="zh-CN" sz="3200" b="1" baseline="30000">
                <a:solidFill>
                  <a:srgbClr val="000000"/>
                </a:solidFill>
                <a:latin typeface="楷体_GB2312" pitchFamily="49" charset="-122"/>
                <a:ea typeface="楷体_GB2312" pitchFamily="49" charset="-122"/>
              </a:rPr>
              <a:t>2+</a:t>
            </a:r>
          </a:p>
          <a:p>
            <a:pPr eaLnBrk="1" hangingPunct="1">
              <a:lnSpc>
                <a:spcPct val="90000"/>
              </a:lnSpc>
              <a:spcBef>
                <a:spcPct val="20000"/>
              </a:spcBef>
            </a:pPr>
            <a:endParaRPr lang="en-US" altLang="zh-CN" sz="3600" b="1">
              <a:solidFill>
                <a:srgbClr val="FF33CC"/>
              </a:solidFill>
              <a:latin typeface="楷体_GB2312" pitchFamily="49" charset="-122"/>
              <a:ea typeface="楷体_GB2312" pitchFamily="49" charset="-122"/>
            </a:endParaRPr>
          </a:p>
          <a:p>
            <a:pPr eaLnBrk="1" hangingPunct="1">
              <a:lnSpc>
                <a:spcPct val="90000"/>
              </a:lnSpc>
              <a:spcBef>
                <a:spcPct val="20000"/>
              </a:spcBef>
            </a:pPr>
            <a:r>
              <a:rPr lang="en-US" altLang="zh-CN" sz="3600" b="1">
                <a:solidFill>
                  <a:srgbClr val="FF0000"/>
                </a:solidFill>
                <a:latin typeface="楷体_GB2312" pitchFamily="49" charset="-122"/>
                <a:ea typeface="楷体_GB2312" pitchFamily="49" charset="-122"/>
              </a:rPr>
              <a:t>Taq DNA</a:t>
            </a:r>
            <a:r>
              <a:rPr lang="zh-CN" altLang="en-US" sz="3600" b="1">
                <a:solidFill>
                  <a:srgbClr val="FF0000"/>
                </a:solidFill>
                <a:latin typeface="楷体_GB2312" pitchFamily="49" charset="-122"/>
                <a:ea typeface="楷体_GB2312" pitchFamily="49" charset="-122"/>
              </a:rPr>
              <a:t>聚合酶</a:t>
            </a:r>
          </a:p>
          <a:p>
            <a:pPr lvl="1" eaLnBrk="1" hangingPunct="1">
              <a:lnSpc>
                <a:spcPct val="90000"/>
              </a:lnSpc>
              <a:spcBef>
                <a:spcPct val="20000"/>
              </a:spcBef>
            </a:pPr>
            <a:r>
              <a:rPr lang="zh-CN" altLang="en-US" sz="3200" b="1">
                <a:latin typeface="楷体_GB2312" pitchFamily="49" charset="-122"/>
                <a:ea typeface="楷体_GB2312" pitchFamily="49" charset="-122"/>
              </a:rPr>
              <a:t> 来自水生栖热菌     </a:t>
            </a:r>
            <a:r>
              <a:rPr lang="en-US" altLang="zh-CN" sz="3200" b="1" i="1">
                <a:solidFill>
                  <a:srgbClr val="FF3300"/>
                </a:solidFill>
                <a:latin typeface="楷体_GB2312" pitchFamily="49" charset="-122"/>
                <a:ea typeface="楷体_GB2312" pitchFamily="49" charset="-122"/>
              </a:rPr>
              <a:t>T</a:t>
            </a:r>
            <a:r>
              <a:rPr lang="en-US" altLang="zh-CN" sz="3200" b="1" i="1">
                <a:latin typeface="楷体_GB2312" pitchFamily="49" charset="-122"/>
                <a:ea typeface="楷体_GB2312" pitchFamily="49" charset="-122"/>
              </a:rPr>
              <a:t>hermus</a:t>
            </a:r>
            <a:r>
              <a:rPr lang="en-US" altLang="zh-CN" sz="3200" b="1" i="1">
                <a:solidFill>
                  <a:srgbClr val="FF3300"/>
                </a:solidFill>
                <a:latin typeface="楷体_GB2312" pitchFamily="49" charset="-122"/>
                <a:ea typeface="楷体_GB2312" pitchFamily="49" charset="-122"/>
              </a:rPr>
              <a:t>aq</a:t>
            </a:r>
            <a:r>
              <a:rPr lang="en-US" altLang="zh-CN" sz="3200" b="1" i="1">
                <a:latin typeface="楷体_GB2312" pitchFamily="49" charset="-122"/>
                <a:ea typeface="楷体_GB2312" pitchFamily="49" charset="-122"/>
              </a:rPr>
              <a:t>uaticus</a:t>
            </a:r>
          </a:p>
          <a:p>
            <a:pPr lvl="1" eaLnBrk="1" hangingPunct="1">
              <a:lnSpc>
                <a:spcPct val="90000"/>
              </a:lnSpc>
              <a:spcBef>
                <a:spcPct val="20000"/>
              </a:spcBef>
            </a:pPr>
            <a:r>
              <a:rPr lang="en-US" altLang="zh-CN" sz="3200" b="1">
                <a:latin typeface="楷体_GB2312" pitchFamily="49" charset="-122"/>
                <a:ea typeface="楷体_GB2312" pitchFamily="49" charset="-122"/>
              </a:rPr>
              <a:t>   </a:t>
            </a:r>
            <a:r>
              <a:rPr lang="zh-CN" altLang="en-US" sz="3200" b="1">
                <a:latin typeface="楷体_GB2312" pitchFamily="49" charset="-122"/>
                <a:ea typeface="楷体_GB2312" pitchFamily="49" charset="-122"/>
              </a:rPr>
              <a:t>良好的耐热性</a:t>
            </a:r>
          </a:p>
          <a:p>
            <a:pPr lvl="1" eaLnBrk="1" hangingPunct="1">
              <a:lnSpc>
                <a:spcPct val="90000"/>
              </a:lnSpc>
              <a:spcBef>
                <a:spcPct val="20000"/>
              </a:spcBef>
            </a:pPr>
            <a:r>
              <a:rPr lang="zh-CN" altLang="en-US" sz="3200" b="1">
                <a:latin typeface="楷体_GB2312" pitchFamily="49" charset="-122"/>
                <a:ea typeface="楷体_GB2312" pitchFamily="49" charset="-122"/>
              </a:rPr>
              <a:t>      </a:t>
            </a:r>
            <a:r>
              <a:rPr lang="en-US" altLang="zh-CN" sz="3200" b="1">
                <a:latin typeface="楷体_GB2312" pitchFamily="49" charset="-122"/>
                <a:ea typeface="楷体_GB2312" pitchFamily="49" charset="-122"/>
              </a:rPr>
              <a:t>Mg</a:t>
            </a:r>
            <a:r>
              <a:rPr lang="en-US" altLang="zh-CN" sz="3200" b="1" baseline="30000">
                <a:latin typeface="楷体_GB2312" pitchFamily="49" charset="-122"/>
                <a:ea typeface="楷体_GB2312" pitchFamily="49" charset="-122"/>
              </a:rPr>
              <a:t>2+</a:t>
            </a:r>
            <a:r>
              <a:rPr lang="zh-CN" altLang="en-US" sz="3200" b="1">
                <a:latin typeface="楷体_GB2312" pitchFamily="49" charset="-122"/>
                <a:ea typeface="楷体_GB2312" pitchFamily="49" charset="-122"/>
              </a:rPr>
              <a:t>依赖性</a:t>
            </a:r>
          </a:p>
          <a:p>
            <a:pPr lvl="1" eaLnBrk="1" hangingPunct="1">
              <a:lnSpc>
                <a:spcPct val="90000"/>
              </a:lnSpc>
              <a:spcBef>
                <a:spcPct val="20000"/>
              </a:spcBef>
            </a:pPr>
            <a:r>
              <a:rPr lang="zh-CN" altLang="en-US" sz="3200" b="1">
                <a:latin typeface="楷体_GB2312" pitchFamily="49" charset="-122"/>
                <a:ea typeface="楷体_GB2312" pitchFamily="49" charset="-122"/>
              </a:rPr>
              <a:t>         无校读功能</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9750" y="260350"/>
            <a:ext cx="75644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b="1">
                <a:solidFill>
                  <a:srgbClr val="FF33CC"/>
                </a:solidFill>
                <a:latin typeface="楷体_GB2312" pitchFamily="49" charset="-122"/>
                <a:ea typeface="楷体_GB2312" pitchFamily="49" charset="-122"/>
              </a:rPr>
              <a:t>PCR</a:t>
            </a:r>
            <a:r>
              <a:rPr lang="zh-CN" altLang="en-US" sz="4400" b="1">
                <a:solidFill>
                  <a:srgbClr val="FF33CC"/>
                </a:solidFill>
                <a:latin typeface="楷体_GB2312" pitchFamily="49" charset="-122"/>
                <a:ea typeface="楷体_GB2312" pitchFamily="49" charset="-122"/>
              </a:rPr>
              <a:t>引物</a:t>
            </a:r>
          </a:p>
        </p:txBody>
      </p:sp>
      <p:sp>
        <p:nvSpPr>
          <p:cNvPr id="20483" name="Rectangle 4"/>
          <p:cNvSpPr>
            <a:spLocks noChangeArrowheads="1"/>
          </p:cNvSpPr>
          <p:nvPr/>
        </p:nvSpPr>
        <p:spPr bwMode="auto">
          <a:xfrm>
            <a:off x="468313" y="1416050"/>
            <a:ext cx="83518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楷体_GB2312" pitchFamily="49" charset="-122"/>
                <a:ea typeface="楷体_GB2312" pitchFamily="49" charset="-122"/>
              </a:rPr>
              <a:t>引物：引物是</a:t>
            </a:r>
            <a:r>
              <a:rPr lang="en-US" altLang="zh-CN" b="1">
                <a:latin typeface="楷体_GB2312" pitchFamily="49" charset="-122"/>
                <a:ea typeface="楷体_GB2312" pitchFamily="49" charset="-122"/>
              </a:rPr>
              <a:t>PCR</a:t>
            </a:r>
            <a:r>
              <a:rPr lang="zh-CN" altLang="en-US" b="1">
                <a:latin typeface="楷体_GB2312" pitchFamily="49" charset="-122"/>
                <a:ea typeface="楷体_GB2312" pitchFamily="49" charset="-122"/>
              </a:rPr>
              <a:t>特异性反应的关键，</a:t>
            </a:r>
            <a:r>
              <a:rPr lang="en-US" altLang="zh-CN" b="1">
                <a:latin typeface="楷体_GB2312" pitchFamily="49" charset="-122"/>
                <a:ea typeface="楷体_GB2312" pitchFamily="49" charset="-122"/>
              </a:rPr>
              <a:t>PCR </a:t>
            </a:r>
            <a:r>
              <a:rPr lang="zh-CN" altLang="en-US" b="1">
                <a:latin typeface="楷体_GB2312" pitchFamily="49" charset="-122"/>
                <a:ea typeface="楷体_GB2312" pitchFamily="49" charset="-122"/>
              </a:rPr>
              <a:t>产物的特异性取决于引物与模板</a:t>
            </a:r>
            <a:r>
              <a:rPr lang="en-US" altLang="zh-CN" b="1">
                <a:latin typeface="楷体_GB2312" pitchFamily="49" charset="-122"/>
                <a:ea typeface="楷体_GB2312" pitchFamily="49" charset="-122"/>
              </a:rPr>
              <a:t>DNA</a:t>
            </a:r>
            <a:r>
              <a:rPr lang="zh-CN" altLang="en-US" b="1">
                <a:latin typeface="楷体_GB2312" pitchFamily="49" charset="-122"/>
                <a:ea typeface="楷体_GB2312" pitchFamily="49" charset="-122"/>
              </a:rPr>
              <a:t>互补的程度。理论上，只要知道任何一段模板</a:t>
            </a:r>
            <a:r>
              <a:rPr lang="en-US" altLang="zh-CN" b="1">
                <a:latin typeface="楷体_GB2312" pitchFamily="49" charset="-122"/>
                <a:ea typeface="楷体_GB2312" pitchFamily="49" charset="-122"/>
              </a:rPr>
              <a:t>DNA</a:t>
            </a:r>
            <a:r>
              <a:rPr lang="zh-CN" altLang="en-US" b="1">
                <a:latin typeface="楷体_GB2312" pitchFamily="49" charset="-122"/>
                <a:ea typeface="楷体_GB2312" pitchFamily="49" charset="-122"/>
              </a:rPr>
              <a:t>序列，就能按其设计互补的寡核苷酸链做引物，利用</a:t>
            </a:r>
            <a:r>
              <a:rPr lang="en-US" altLang="zh-CN" b="1">
                <a:latin typeface="楷体_GB2312" pitchFamily="49" charset="-122"/>
                <a:ea typeface="楷体_GB2312" pitchFamily="49" charset="-122"/>
              </a:rPr>
              <a:t>PCR</a:t>
            </a:r>
            <a:r>
              <a:rPr lang="zh-CN" altLang="en-US" b="1">
                <a:latin typeface="楷体_GB2312" pitchFamily="49" charset="-122"/>
                <a:ea typeface="楷体_GB2312" pitchFamily="49" charset="-122"/>
              </a:rPr>
              <a:t>就可将模板</a:t>
            </a:r>
            <a:r>
              <a:rPr lang="en-US" altLang="zh-CN" b="1">
                <a:latin typeface="楷体_GB2312" pitchFamily="49" charset="-122"/>
                <a:ea typeface="楷体_GB2312" pitchFamily="49" charset="-122"/>
              </a:rPr>
              <a:t>DNA</a:t>
            </a:r>
            <a:r>
              <a:rPr lang="zh-CN" altLang="en-US" b="1">
                <a:latin typeface="楷体_GB2312" pitchFamily="49" charset="-122"/>
                <a:ea typeface="楷体_GB2312" pitchFamily="49" charset="-122"/>
              </a:rPr>
              <a:t>在体外大量扩增。</a:t>
            </a:r>
          </a:p>
          <a:p>
            <a:pPr eaLnBrk="1" hangingPunct="1"/>
            <a:r>
              <a:rPr lang="zh-CN" altLang="en-US" b="1">
                <a:latin typeface="楷体_GB2312" pitchFamily="49" charset="-122"/>
                <a:ea typeface="楷体_GB2312" pitchFamily="49" charset="-122"/>
              </a:rPr>
              <a:t>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设计引物应遵循以下原则：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①引物长度：</a:t>
            </a:r>
            <a:r>
              <a:rPr lang="en-US" altLang="zh-CN" b="1">
                <a:latin typeface="楷体_GB2312" pitchFamily="49" charset="-122"/>
                <a:ea typeface="楷体_GB2312" pitchFamily="49" charset="-122"/>
              </a:rPr>
              <a:t>15-30bp</a:t>
            </a:r>
            <a:r>
              <a:rPr lang="zh-CN" altLang="en-US" b="1">
                <a:latin typeface="楷体_GB2312" pitchFamily="49" charset="-122"/>
                <a:ea typeface="楷体_GB2312" pitchFamily="49" charset="-122"/>
              </a:rPr>
              <a:t>，常用为</a:t>
            </a:r>
            <a:r>
              <a:rPr lang="en-US" altLang="zh-CN" b="1">
                <a:latin typeface="楷体_GB2312" pitchFamily="49" charset="-122"/>
                <a:ea typeface="楷体_GB2312" pitchFamily="49" charset="-122"/>
              </a:rPr>
              <a:t>20bp</a:t>
            </a:r>
            <a:r>
              <a:rPr lang="zh-CN" altLang="en-US" b="1">
                <a:latin typeface="楷体_GB2312" pitchFamily="49" charset="-122"/>
                <a:ea typeface="楷体_GB2312" pitchFamily="49" charset="-122"/>
              </a:rPr>
              <a:t>左右。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②引物扩增跨度：以</a:t>
            </a:r>
            <a:r>
              <a:rPr lang="en-US" altLang="zh-CN" b="1">
                <a:latin typeface="楷体_GB2312" pitchFamily="49" charset="-122"/>
                <a:ea typeface="楷体_GB2312" pitchFamily="49" charset="-122"/>
              </a:rPr>
              <a:t>200-500bp</a:t>
            </a:r>
            <a:r>
              <a:rPr lang="zh-CN" altLang="en-US" b="1">
                <a:latin typeface="楷体_GB2312" pitchFamily="49" charset="-122"/>
                <a:ea typeface="楷体_GB2312" pitchFamily="49" charset="-122"/>
              </a:rPr>
              <a:t>为宜，特定条件下可扩增长至</a:t>
            </a:r>
            <a:r>
              <a:rPr lang="en-US" altLang="zh-CN" b="1">
                <a:latin typeface="楷体_GB2312" pitchFamily="49" charset="-122"/>
                <a:ea typeface="楷体_GB2312" pitchFamily="49" charset="-122"/>
              </a:rPr>
              <a:t>10kb</a:t>
            </a:r>
            <a:r>
              <a:rPr lang="zh-CN" altLang="en-US" b="1">
                <a:latin typeface="楷体_GB2312" pitchFamily="49" charset="-122"/>
                <a:ea typeface="楷体_GB2312" pitchFamily="49" charset="-122"/>
              </a:rPr>
              <a:t>的片段。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③引物碱基：</a:t>
            </a:r>
            <a:r>
              <a:rPr lang="en-US" altLang="zh-CN" b="1">
                <a:latin typeface="楷体_GB2312" pitchFamily="49" charset="-122"/>
                <a:ea typeface="楷体_GB2312" pitchFamily="49" charset="-122"/>
              </a:rPr>
              <a:t>G+C</a:t>
            </a:r>
            <a:r>
              <a:rPr lang="zh-CN" altLang="en-US" b="1">
                <a:latin typeface="楷体_GB2312" pitchFamily="49" charset="-122"/>
                <a:ea typeface="楷体_GB2312" pitchFamily="49" charset="-122"/>
              </a:rPr>
              <a:t>含量以</a:t>
            </a:r>
            <a:r>
              <a:rPr lang="en-US" altLang="zh-CN" b="1">
                <a:latin typeface="楷体_GB2312" pitchFamily="49" charset="-122"/>
                <a:ea typeface="楷体_GB2312" pitchFamily="49" charset="-122"/>
              </a:rPr>
              <a:t>40-60%</a:t>
            </a:r>
            <a:r>
              <a:rPr lang="zh-CN" altLang="en-US" b="1">
                <a:latin typeface="楷体_GB2312" pitchFamily="49" charset="-122"/>
                <a:ea typeface="楷体_GB2312" pitchFamily="49" charset="-122"/>
              </a:rPr>
              <a:t>为宜，</a:t>
            </a:r>
            <a:r>
              <a:rPr lang="en-US" altLang="zh-CN" b="1">
                <a:latin typeface="楷体_GB2312" pitchFamily="49" charset="-122"/>
                <a:ea typeface="楷体_GB2312" pitchFamily="49" charset="-122"/>
              </a:rPr>
              <a:t>G+C</a:t>
            </a:r>
            <a:r>
              <a:rPr lang="zh-CN" altLang="en-US" b="1">
                <a:latin typeface="楷体_GB2312" pitchFamily="49" charset="-122"/>
                <a:ea typeface="楷体_GB2312" pitchFamily="49" charset="-122"/>
              </a:rPr>
              <a:t>太少扩增效果不佳，</a:t>
            </a:r>
            <a:r>
              <a:rPr lang="en-US" altLang="zh-CN" b="1">
                <a:latin typeface="楷体_GB2312" pitchFamily="49" charset="-122"/>
                <a:ea typeface="楷体_GB2312" pitchFamily="49" charset="-122"/>
              </a:rPr>
              <a:t>G+C</a:t>
            </a:r>
            <a:r>
              <a:rPr lang="zh-CN" altLang="en-US" b="1">
                <a:latin typeface="楷体_GB2312" pitchFamily="49" charset="-122"/>
                <a:ea typeface="楷体_GB2312" pitchFamily="49" charset="-122"/>
              </a:rPr>
              <a:t>过多易出现非特异条带。</a:t>
            </a:r>
            <a:r>
              <a:rPr lang="en-US" altLang="zh-CN" b="1">
                <a:latin typeface="楷体_GB2312" pitchFamily="49" charset="-122"/>
                <a:ea typeface="楷体_GB2312" pitchFamily="49" charset="-122"/>
              </a:rPr>
              <a:t>ATGC</a:t>
            </a:r>
            <a:r>
              <a:rPr lang="zh-CN" altLang="en-US" b="1">
                <a:latin typeface="楷体_GB2312" pitchFamily="49" charset="-122"/>
                <a:ea typeface="楷体_GB2312" pitchFamily="49" charset="-122"/>
              </a:rPr>
              <a:t>最好随机分布，避免</a:t>
            </a:r>
            <a:r>
              <a:rPr lang="en-US" altLang="zh-CN" b="1">
                <a:latin typeface="楷体_GB2312" pitchFamily="49" charset="-122"/>
                <a:ea typeface="楷体_GB2312" pitchFamily="49" charset="-122"/>
              </a:rPr>
              <a:t>5</a:t>
            </a:r>
            <a:r>
              <a:rPr lang="zh-CN" altLang="en-US" b="1">
                <a:latin typeface="楷体_GB2312" pitchFamily="49" charset="-122"/>
                <a:ea typeface="楷体_GB2312" pitchFamily="49" charset="-122"/>
              </a:rPr>
              <a:t>个以上的嘌呤或嘧啶核苷酸的成串排列。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④避免引物内部出现二级结构，避免两条引物间互补，特别是</a:t>
            </a:r>
            <a:r>
              <a:rPr lang="en-US" altLang="zh-CN" b="1">
                <a:latin typeface="楷体_GB2312" pitchFamily="49" charset="-122"/>
                <a:ea typeface="楷体_GB2312" pitchFamily="49" charset="-122"/>
              </a:rPr>
              <a:t>3</a:t>
            </a:r>
            <a:r>
              <a:rPr lang="en-US" altLang="zh-CN" b="1">
                <a:ea typeface="楷体_GB2312" pitchFamily="49" charset="-122"/>
              </a:rPr>
              <a:t>’</a:t>
            </a:r>
            <a:r>
              <a:rPr lang="zh-CN" altLang="en-US" b="1">
                <a:latin typeface="楷体_GB2312" pitchFamily="49" charset="-122"/>
                <a:ea typeface="楷体_GB2312" pitchFamily="49" charset="-122"/>
              </a:rPr>
              <a:t>端的互补，否则会形成引物二聚体，产生非特异的扩增条带。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⑤引物</a:t>
            </a:r>
            <a:r>
              <a:rPr lang="en-US" altLang="zh-CN" b="1">
                <a:latin typeface="楷体_GB2312" pitchFamily="49" charset="-122"/>
                <a:ea typeface="楷体_GB2312" pitchFamily="49" charset="-122"/>
              </a:rPr>
              <a:t>3</a:t>
            </a:r>
            <a:r>
              <a:rPr lang="en-US" altLang="zh-CN" b="1">
                <a:ea typeface="楷体_GB2312" pitchFamily="49" charset="-122"/>
              </a:rPr>
              <a:t>’</a:t>
            </a:r>
            <a:r>
              <a:rPr lang="zh-CN" altLang="en-US" b="1">
                <a:latin typeface="楷体_GB2312" pitchFamily="49" charset="-122"/>
                <a:ea typeface="楷体_GB2312" pitchFamily="49" charset="-122"/>
              </a:rPr>
              <a:t>端的碱基，特别是最末及倒数第二个碱基，应严格要求配对，以避免因末端碱基不配对而导致</a:t>
            </a:r>
            <a:r>
              <a:rPr lang="en-US" altLang="zh-CN" b="1">
                <a:latin typeface="楷体_GB2312" pitchFamily="49" charset="-122"/>
                <a:ea typeface="楷体_GB2312" pitchFamily="49" charset="-122"/>
              </a:rPr>
              <a:t>PCR</a:t>
            </a:r>
            <a:r>
              <a:rPr lang="zh-CN" altLang="en-US" b="1">
                <a:latin typeface="楷体_GB2312" pitchFamily="49" charset="-122"/>
                <a:ea typeface="楷体_GB2312" pitchFamily="49" charset="-122"/>
              </a:rPr>
              <a:t>失败。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⑥引物中有或能加上合适的酶切位点，被扩增的靶序列最好有适宜的酶切位点，这对酶切分析或分子克隆很有好处。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⑦引物的特异性：引物应与核酸序列数据库的其它序列无明显同源性。 </a:t>
            </a:r>
            <a:br>
              <a:rPr lang="zh-CN" altLang="en-US" b="1">
                <a:latin typeface="楷体_GB2312" pitchFamily="49" charset="-122"/>
                <a:ea typeface="楷体_GB2312" pitchFamily="49" charset="-122"/>
              </a:rPr>
            </a:br>
            <a:r>
              <a:rPr lang="zh-CN" altLang="en-US" b="1">
                <a:latin typeface="楷体_GB2312" pitchFamily="49" charset="-122"/>
                <a:ea typeface="楷体_GB2312" pitchFamily="49" charset="-122"/>
              </a:rPr>
              <a:t/>
            </a:r>
            <a:br>
              <a:rPr lang="zh-CN" altLang="en-US" b="1">
                <a:latin typeface="楷体_GB2312" pitchFamily="49" charset="-122"/>
                <a:ea typeface="楷体_GB2312" pitchFamily="49" charset="-122"/>
              </a:rPr>
            </a:br>
            <a:endParaRPr lang="zh-CN" altLang="en-US" b="1">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smtClean="0">
                <a:solidFill>
                  <a:srgbClr val="FF33CC"/>
                </a:solidFill>
                <a:latin typeface="楷体_GB2312" pitchFamily="49" charset="-122"/>
                <a:ea typeface="楷体_GB2312" pitchFamily="49" charset="-122"/>
              </a:rPr>
              <a:t>PCR</a:t>
            </a:r>
            <a:r>
              <a:rPr lang="zh-CN" altLang="en-US" smtClean="0">
                <a:solidFill>
                  <a:srgbClr val="FF33CC"/>
                </a:solidFill>
                <a:latin typeface="楷体_GB2312" pitchFamily="49" charset="-122"/>
                <a:ea typeface="楷体_GB2312" pitchFamily="49" charset="-122"/>
              </a:rPr>
              <a:t>反应体系</a:t>
            </a:r>
          </a:p>
        </p:txBody>
      </p:sp>
      <p:sp>
        <p:nvSpPr>
          <p:cNvPr id="21507" name="Rectangle 3"/>
          <p:cNvSpPr>
            <a:spLocks noGrp="1" noChangeArrowheads="1"/>
          </p:cNvSpPr>
          <p:nvPr>
            <p:ph type="body" idx="1"/>
          </p:nvPr>
        </p:nvSpPr>
        <p:spPr/>
        <p:txBody>
          <a:bodyPr/>
          <a:lstStyle/>
          <a:p>
            <a:pPr eaLnBrk="1" hangingPunct="1">
              <a:lnSpc>
                <a:spcPct val="90000"/>
              </a:lnSpc>
            </a:pPr>
            <a:r>
              <a:rPr lang="zh-CN" altLang="en-US" sz="2000" b="1" smtClean="0">
                <a:latin typeface="楷体_GB2312" pitchFamily="49" charset="-122"/>
                <a:ea typeface="楷体_GB2312" pitchFamily="49" charset="-122"/>
              </a:rPr>
              <a:t>引物量</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每条引物的浓度</a:t>
            </a:r>
            <a:r>
              <a:rPr lang="en-US" altLang="zh-CN" sz="2000" b="1" smtClean="0">
                <a:latin typeface="楷体_GB2312" pitchFamily="49" charset="-122"/>
                <a:ea typeface="楷体_GB2312" pitchFamily="49" charset="-122"/>
              </a:rPr>
              <a:t>10</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100pmol/uL</a:t>
            </a:r>
            <a:r>
              <a:rPr lang="zh-CN" altLang="en-US" sz="2000" b="1" smtClean="0">
                <a:latin typeface="楷体_GB2312" pitchFamily="49" charset="-122"/>
                <a:ea typeface="楷体_GB2312" pitchFamily="49" charset="-122"/>
              </a:rPr>
              <a:t>，以最低引物量产生所需要的结果为好，引物浓度偏高会引起错配和非特异性扩增，且可增加引物之间形成二聚体的机会。</a:t>
            </a:r>
          </a:p>
          <a:p>
            <a:pPr eaLnBrk="1" hangingPunct="1">
              <a:lnSpc>
                <a:spcPct val="90000"/>
              </a:lnSpc>
            </a:pPr>
            <a:r>
              <a:rPr lang="zh-CN" altLang="en-US" sz="2000" b="1" smtClean="0">
                <a:latin typeface="楷体_GB2312" pitchFamily="49" charset="-122"/>
                <a:ea typeface="楷体_GB2312" pitchFamily="49" charset="-122"/>
              </a:rPr>
              <a:t>酶及浓度</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催化一典型的</a:t>
            </a:r>
            <a:r>
              <a:rPr lang="en-US" altLang="zh-CN" sz="2000" b="1" smtClean="0">
                <a:latin typeface="楷体_GB2312" pitchFamily="49" charset="-122"/>
                <a:ea typeface="楷体_GB2312" pitchFamily="49" charset="-122"/>
              </a:rPr>
              <a:t>PCR</a:t>
            </a:r>
            <a:r>
              <a:rPr lang="zh-CN" altLang="en-US" sz="2000" b="1" smtClean="0">
                <a:latin typeface="楷体_GB2312" pitchFamily="49" charset="-122"/>
                <a:ea typeface="楷体_GB2312" pitchFamily="49" charset="-122"/>
              </a:rPr>
              <a:t>反应约需酶量</a:t>
            </a:r>
            <a:r>
              <a:rPr lang="en-US" altLang="zh-CN" sz="2000" b="1" smtClean="0">
                <a:latin typeface="楷体_GB2312" pitchFamily="49" charset="-122"/>
                <a:ea typeface="楷体_GB2312" pitchFamily="49" charset="-122"/>
              </a:rPr>
              <a:t>2.5U(</a:t>
            </a:r>
            <a:r>
              <a:rPr lang="zh-CN" altLang="en-US" sz="2000" b="1" smtClean="0">
                <a:latin typeface="楷体_GB2312" pitchFamily="49" charset="-122"/>
                <a:ea typeface="楷体_GB2312" pitchFamily="49" charset="-122"/>
              </a:rPr>
              <a:t>指总反应体积为</a:t>
            </a:r>
            <a:r>
              <a:rPr lang="en-US" altLang="zh-CN" sz="2000" b="1" smtClean="0">
                <a:latin typeface="楷体_GB2312" pitchFamily="49" charset="-122"/>
                <a:ea typeface="楷体_GB2312" pitchFamily="49" charset="-122"/>
              </a:rPr>
              <a:t>100ul</a:t>
            </a:r>
            <a:r>
              <a:rPr lang="zh-CN" altLang="en-US" sz="2000" b="1" smtClean="0">
                <a:latin typeface="楷体_GB2312" pitchFamily="49" charset="-122"/>
                <a:ea typeface="楷体_GB2312" pitchFamily="49" charset="-122"/>
              </a:rPr>
              <a:t>时</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，浓度过高可引起非特异性扩增，浓度过低则合成产物量减少。</a:t>
            </a:r>
          </a:p>
          <a:p>
            <a:pPr eaLnBrk="1" hangingPunct="1">
              <a:lnSpc>
                <a:spcPct val="90000"/>
              </a:lnSpc>
            </a:pPr>
            <a:r>
              <a:rPr lang="en-US" altLang="zh-CN" sz="2000" b="1" smtClean="0">
                <a:latin typeface="楷体_GB2312" pitchFamily="49" charset="-122"/>
                <a:ea typeface="楷体_GB2312" pitchFamily="49" charset="-122"/>
              </a:rPr>
              <a:t>dNTP</a:t>
            </a:r>
            <a:r>
              <a:rPr lang="zh-CN" altLang="en-US" sz="2000" b="1" smtClean="0">
                <a:latin typeface="楷体_GB2312" pitchFamily="49" charset="-122"/>
                <a:ea typeface="楷体_GB2312" pitchFamily="49" charset="-122"/>
              </a:rPr>
              <a:t>的质量与浓度 </a:t>
            </a:r>
            <a:r>
              <a:rPr lang="en-US" altLang="zh-CN" sz="2000" b="1" smtClean="0">
                <a:latin typeface="楷体_GB2312" pitchFamily="49" charset="-122"/>
                <a:ea typeface="楷体_GB2312" pitchFamily="49" charset="-122"/>
              </a:rPr>
              <a:t>:dNTP</a:t>
            </a:r>
            <a:r>
              <a:rPr lang="zh-CN" altLang="en-US" sz="2000" b="1" smtClean="0">
                <a:latin typeface="楷体_GB2312" pitchFamily="49" charset="-122"/>
                <a:ea typeface="楷体_GB2312" pitchFamily="49" charset="-122"/>
              </a:rPr>
              <a:t>的质量与浓度和</a:t>
            </a:r>
            <a:r>
              <a:rPr lang="en-US" altLang="zh-CN" sz="2000" b="1" smtClean="0">
                <a:latin typeface="楷体_GB2312" pitchFamily="49" charset="-122"/>
                <a:ea typeface="楷体_GB2312" pitchFamily="49" charset="-122"/>
              </a:rPr>
              <a:t>PCR</a:t>
            </a:r>
            <a:r>
              <a:rPr lang="zh-CN" altLang="en-US" sz="2000" b="1" smtClean="0">
                <a:latin typeface="楷体_GB2312" pitchFamily="49" charset="-122"/>
                <a:ea typeface="楷体_GB2312" pitchFamily="49" charset="-122"/>
              </a:rPr>
              <a:t>扩增效率有密切关系。在</a:t>
            </a:r>
            <a:r>
              <a:rPr lang="en-US" altLang="zh-CN" sz="2000" b="1" smtClean="0">
                <a:latin typeface="楷体_GB2312" pitchFamily="49" charset="-122"/>
                <a:ea typeface="楷体_GB2312" pitchFamily="49" charset="-122"/>
              </a:rPr>
              <a:t>PCR</a:t>
            </a:r>
            <a:r>
              <a:rPr lang="zh-CN" altLang="en-US" sz="2000" b="1" smtClean="0">
                <a:latin typeface="楷体_GB2312" pitchFamily="49" charset="-122"/>
                <a:ea typeface="楷体_GB2312" pitchFamily="49" charset="-122"/>
              </a:rPr>
              <a:t>反应中，</a:t>
            </a:r>
            <a:r>
              <a:rPr lang="en-US" altLang="zh-CN" sz="2000" b="1" smtClean="0">
                <a:latin typeface="楷体_GB2312" pitchFamily="49" charset="-122"/>
                <a:ea typeface="楷体_GB2312" pitchFamily="49" charset="-122"/>
              </a:rPr>
              <a:t>dNTP</a:t>
            </a:r>
            <a:r>
              <a:rPr lang="zh-CN" altLang="en-US" sz="2000" b="1" smtClean="0">
                <a:latin typeface="楷体_GB2312" pitchFamily="49" charset="-122"/>
                <a:ea typeface="楷体_GB2312" pitchFamily="49" charset="-122"/>
              </a:rPr>
              <a:t>应为</a:t>
            </a:r>
            <a:r>
              <a:rPr lang="en-US" altLang="zh-CN" sz="2000" b="1" smtClean="0">
                <a:latin typeface="楷体_GB2312" pitchFamily="49" charset="-122"/>
                <a:ea typeface="楷体_GB2312" pitchFamily="49" charset="-122"/>
              </a:rPr>
              <a:t>50</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200umol/L</a:t>
            </a:r>
            <a:r>
              <a:rPr lang="zh-CN" altLang="en-US" sz="2000" b="1" smtClean="0">
                <a:latin typeface="楷体_GB2312" pitchFamily="49" charset="-122"/>
                <a:ea typeface="楷体_GB2312" pitchFamily="49" charset="-122"/>
              </a:rPr>
              <a:t>，尤其是注意</a:t>
            </a:r>
            <a:r>
              <a:rPr lang="en-US" altLang="zh-CN" sz="2000" b="1" smtClean="0">
                <a:latin typeface="楷体_GB2312" pitchFamily="49" charset="-122"/>
                <a:ea typeface="楷体_GB2312" pitchFamily="49" charset="-122"/>
              </a:rPr>
              <a:t>4</a:t>
            </a:r>
            <a:r>
              <a:rPr lang="zh-CN" altLang="en-US" sz="2000" b="1" smtClean="0">
                <a:latin typeface="楷体_GB2312" pitchFamily="49" charset="-122"/>
                <a:ea typeface="楷体_GB2312" pitchFamily="49" charset="-122"/>
              </a:rPr>
              <a:t>种</a:t>
            </a:r>
            <a:r>
              <a:rPr lang="en-US" altLang="zh-CN" sz="2000" b="1" smtClean="0">
                <a:latin typeface="楷体_GB2312" pitchFamily="49" charset="-122"/>
                <a:ea typeface="楷体_GB2312" pitchFamily="49" charset="-122"/>
              </a:rPr>
              <a:t>dNTP</a:t>
            </a:r>
            <a:r>
              <a:rPr lang="zh-CN" altLang="en-US" sz="2000" b="1" smtClean="0">
                <a:latin typeface="楷体_GB2312" pitchFamily="49" charset="-122"/>
                <a:ea typeface="楷体_GB2312" pitchFamily="49" charset="-122"/>
              </a:rPr>
              <a:t>的浓度要相等</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等摩尔配制</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a:t>
            </a:r>
          </a:p>
          <a:p>
            <a:pPr eaLnBrk="1" hangingPunct="1">
              <a:lnSpc>
                <a:spcPct val="90000"/>
              </a:lnSpc>
            </a:pPr>
            <a:r>
              <a:rPr lang="zh-CN" altLang="en-US" sz="2000" b="1" smtClean="0">
                <a:latin typeface="楷体_GB2312" pitchFamily="49" charset="-122"/>
                <a:ea typeface="楷体_GB2312" pitchFamily="49" charset="-122"/>
              </a:rPr>
              <a:t>模板</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靶基因</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核酸</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模板核酸的量与纯化程度，是</a:t>
            </a:r>
            <a:r>
              <a:rPr lang="en-US" altLang="zh-CN" sz="2000" b="1" smtClean="0">
                <a:latin typeface="楷体_GB2312" pitchFamily="49" charset="-122"/>
                <a:ea typeface="楷体_GB2312" pitchFamily="49" charset="-122"/>
              </a:rPr>
              <a:t>PCR</a:t>
            </a:r>
            <a:r>
              <a:rPr lang="zh-CN" altLang="en-US" sz="2000" b="1" smtClean="0">
                <a:latin typeface="楷体_GB2312" pitchFamily="49" charset="-122"/>
                <a:ea typeface="楷体_GB2312" pitchFamily="49" charset="-122"/>
              </a:rPr>
              <a:t>成败与否的关键环节之一 。</a:t>
            </a:r>
          </a:p>
          <a:p>
            <a:pPr eaLnBrk="1" hangingPunct="1">
              <a:lnSpc>
                <a:spcPct val="90000"/>
              </a:lnSpc>
            </a:pPr>
            <a:r>
              <a:rPr lang="en-US" altLang="zh-CN" sz="2000" b="1" smtClean="0">
                <a:latin typeface="楷体_GB2312" pitchFamily="49" charset="-122"/>
                <a:ea typeface="楷体_GB2312" pitchFamily="49" charset="-122"/>
              </a:rPr>
              <a:t>Mg2+</a:t>
            </a:r>
            <a:r>
              <a:rPr lang="zh-CN" altLang="en-US" sz="2000" b="1" smtClean="0">
                <a:latin typeface="楷体_GB2312" pitchFamily="49" charset="-122"/>
                <a:ea typeface="楷体_GB2312" pitchFamily="49" charset="-122"/>
              </a:rPr>
              <a:t>浓度　</a:t>
            </a:r>
            <a:r>
              <a:rPr lang="en-US" altLang="zh-CN" sz="2000" b="1" smtClean="0">
                <a:latin typeface="楷体_GB2312" pitchFamily="49" charset="-122"/>
                <a:ea typeface="楷体_GB2312" pitchFamily="49" charset="-122"/>
              </a:rPr>
              <a:t>Mg2+</a:t>
            </a:r>
            <a:r>
              <a:rPr lang="zh-CN" altLang="en-US" sz="2000" b="1" smtClean="0">
                <a:latin typeface="楷体_GB2312" pitchFamily="49" charset="-122"/>
                <a:ea typeface="楷体_GB2312" pitchFamily="49" charset="-122"/>
              </a:rPr>
              <a:t>对</a:t>
            </a:r>
            <a:r>
              <a:rPr lang="en-US" altLang="zh-CN" sz="2000" b="1" smtClean="0">
                <a:latin typeface="楷体_GB2312" pitchFamily="49" charset="-122"/>
                <a:ea typeface="楷体_GB2312" pitchFamily="49" charset="-122"/>
              </a:rPr>
              <a:t>PCR</a:t>
            </a:r>
            <a:r>
              <a:rPr lang="zh-CN" altLang="en-US" sz="2000" b="1" smtClean="0">
                <a:latin typeface="楷体_GB2312" pitchFamily="49" charset="-122"/>
                <a:ea typeface="楷体_GB2312" pitchFamily="49" charset="-122"/>
              </a:rPr>
              <a:t>扩增的特异性和产量有显著的影响，在一般的</a:t>
            </a:r>
            <a:r>
              <a:rPr lang="en-US" altLang="zh-CN" sz="2000" b="1" smtClean="0">
                <a:latin typeface="楷体_GB2312" pitchFamily="49" charset="-122"/>
                <a:ea typeface="楷体_GB2312" pitchFamily="49" charset="-122"/>
              </a:rPr>
              <a:t>PCR</a:t>
            </a:r>
            <a:r>
              <a:rPr lang="zh-CN" altLang="en-US" sz="2000" b="1" smtClean="0">
                <a:latin typeface="楷体_GB2312" pitchFamily="49" charset="-122"/>
                <a:ea typeface="楷体_GB2312" pitchFamily="49" charset="-122"/>
              </a:rPr>
              <a:t>反应中，各种</a:t>
            </a:r>
            <a:r>
              <a:rPr lang="en-US" altLang="zh-CN" sz="2000" b="1" smtClean="0">
                <a:latin typeface="楷体_GB2312" pitchFamily="49" charset="-122"/>
                <a:ea typeface="楷体_GB2312" pitchFamily="49" charset="-122"/>
              </a:rPr>
              <a:t>dNTP</a:t>
            </a:r>
            <a:r>
              <a:rPr lang="zh-CN" altLang="en-US" sz="2000" b="1" smtClean="0">
                <a:latin typeface="楷体_GB2312" pitchFamily="49" charset="-122"/>
                <a:ea typeface="楷体_GB2312" pitchFamily="49" charset="-122"/>
              </a:rPr>
              <a:t>浓度为</a:t>
            </a:r>
            <a:r>
              <a:rPr lang="en-US" altLang="zh-CN" sz="2000" b="1" smtClean="0">
                <a:latin typeface="楷体_GB2312" pitchFamily="49" charset="-122"/>
                <a:ea typeface="楷体_GB2312" pitchFamily="49" charset="-122"/>
              </a:rPr>
              <a:t>200umol/L</a:t>
            </a:r>
            <a:r>
              <a:rPr lang="zh-CN" altLang="en-US" sz="2000" b="1" smtClean="0">
                <a:latin typeface="楷体_GB2312" pitchFamily="49" charset="-122"/>
                <a:ea typeface="楷体_GB2312" pitchFamily="49" charset="-122"/>
              </a:rPr>
              <a:t>时，</a:t>
            </a:r>
            <a:r>
              <a:rPr lang="en-US" altLang="zh-CN" sz="2000" b="1" smtClean="0">
                <a:latin typeface="楷体_GB2312" pitchFamily="49" charset="-122"/>
                <a:ea typeface="楷体_GB2312" pitchFamily="49" charset="-122"/>
              </a:rPr>
              <a:t>Mg2+</a:t>
            </a:r>
            <a:r>
              <a:rPr lang="zh-CN" altLang="en-US" sz="2000" b="1" smtClean="0">
                <a:latin typeface="楷体_GB2312" pitchFamily="49" charset="-122"/>
                <a:ea typeface="楷体_GB2312" pitchFamily="49" charset="-122"/>
              </a:rPr>
              <a:t>浓度为</a:t>
            </a:r>
            <a:r>
              <a:rPr lang="en-US" altLang="zh-CN" sz="2000" b="1" smtClean="0">
                <a:latin typeface="楷体_GB2312" pitchFamily="49" charset="-122"/>
                <a:ea typeface="楷体_GB2312" pitchFamily="49" charset="-122"/>
              </a:rPr>
              <a:t>1.5</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2.0mmol/L</a:t>
            </a:r>
            <a:r>
              <a:rPr lang="zh-CN" altLang="en-US" sz="2000" b="1" smtClean="0">
                <a:latin typeface="楷体_GB2312" pitchFamily="49" charset="-122"/>
                <a:ea typeface="楷体_GB2312" pitchFamily="49" charset="-122"/>
              </a:rPr>
              <a:t>为宜。</a:t>
            </a:r>
            <a:r>
              <a:rPr lang="zh-CN" altLang="en-US" sz="20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mtClean="0">
                <a:solidFill>
                  <a:srgbClr val="FF33CC"/>
                </a:solidFill>
                <a:latin typeface="楷体_GB2312" pitchFamily="49" charset="-122"/>
                <a:ea typeface="楷体_GB2312" pitchFamily="49" charset="-122"/>
              </a:rPr>
              <a:t>PCR</a:t>
            </a:r>
            <a:r>
              <a:rPr lang="zh-CN" altLang="en-US" smtClean="0">
                <a:solidFill>
                  <a:srgbClr val="FF33CC"/>
                </a:solidFill>
                <a:latin typeface="楷体_GB2312" pitchFamily="49" charset="-122"/>
                <a:ea typeface="楷体_GB2312" pitchFamily="49" charset="-122"/>
              </a:rPr>
              <a:t>反应条件</a:t>
            </a:r>
          </a:p>
        </p:txBody>
      </p:sp>
      <p:sp>
        <p:nvSpPr>
          <p:cNvPr id="22531" name="Rectangle 3"/>
          <p:cNvSpPr>
            <a:spLocks noGrp="1" noChangeArrowheads="1"/>
          </p:cNvSpPr>
          <p:nvPr>
            <p:ph type="body" idx="1"/>
          </p:nvPr>
        </p:nvSpPr>
        <p:spPr>
          <a:xfrm>
            <a:off x="395288" y="1628775"/>
            <a:ext cx="8229600" cy="4525963"/>
          </a:xfrm>
        </p:spPr>
        <p:txBody>
          <a:bodyPr/>
          <a:lstStyle/>
          <a:p>
            <a:pPr eaLnBrk="1" hangingPunct="1">
              <a:lnSpc>
                <a:spcPct val="110000"/>
              </a:lnSpc>
              <a:buFont typeface="Wingdings" panose="05000000000000000000" pitchFamily="2" charset="2"/>
              <a:buNone/>
            </a:pPr>
            <a:r>
              <a:rPr lang="en-US" altLang="zh-CN" sz="2100" b="1" smtClean="0">
                <a:latin typeface="楷体_GB2312" pitchFamily="49" charset="-122"/>
                <a:ea typeface="楷体_GB2312" pitchFamily="49" charset="-122"/>
              </a:rPr>
              <a:t>PCR</a:t>
            </a:r>
            <a:r>
              <a:rPr lang="zh-CN" altLang="en-US" sz="2100" b="1" smtClean="0">
                <a:latin typeface="楷体_GB2312" pitchFamily="49" charset="-122"/>
                <a:ea typeface="楷体_GB2312" pitchFamily="49" charset="-122"/>
              </a:rPr>
              <a:t>反应条件为温度、时间和循环次数</a:t>
            </a:r>
          </a:p>
          <a:p>
            <a:pPr eaLnBrk="1" hangingPunct="1">
              <a:lnSpc>
                <a:spcPct val="110000"/>
              </a:lnSpc>
            </a:pPr>
            <a:r>
              <a:rPr lang="zh-CN" altLang="en-US" sz="2100" b="1" smtClean="0">
                <a:latin typeface="楷体_GB2312" pitchFamily="49" charset="-122"/>
                <a:ea typeface="楷体_GB2312" pitchFamily="49" charset="-122"/>
              </a:rPr>
              <a:t>温度与时间的设置：基于</a:t>
            </a:r>
            <a:r>
              <a:rPr lang="en-US" altLang="zh-CN" sz="2100" b="1" smtClean="0">
                <a:latin typeface="楷体_GB2312" pitchFamily="49" charset="-122"/>
                <a:ea typeface="楷体_GB2312" pitchFamily="49" charset="-122"/>
              </a:rPr>
              <a:t>PCR</a:t>
            </a:r>
            <a:r>
              <a:rPr lang="zh-CN" altLang="en-US" sz="2100" b="1" smtClean="0">
                <a:latin typeface="楷体_GB2312" pitchFamily="49" charset="-122"/>
                <a:ea typeface="楷体_GB2312" pitchFamily="49" charset="-122"/>
              </a:rPr>
              <a:t>原理三步骤而设置变性</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退火</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延伸三个温度点。</a:t>
            </a:r>
          </a:p>
          <a:p>
            <a:pPr eaLnBrk="1" hangingPunct="1">
              <a:lnSpc>
                <a:spcPct val="110000"/>
              </a:lnSpc>
              <a:buFont typeface="Wingdings" panose="05000000000000000000" pitchFamily="2" charset="2"/>
              <a:buNone/>
            </a:pPr>
            <a:r>
              <a:rPr lang="zh-CN" altLang="en-US" sz="2100" b="1" smtClean="0">
                <a:latin typeface="楷体_GB2312" pitchFamily="49" charset="-122"/>
                <a:ea typeface="楷体_GB2312" pitchFamily="49" charset="-122"/>
              </a:rPr>
              <a:t>①变性温度与时间：变性温度低，解链不完全是导致</a:t>
            </a:r>
            <a:r>
              <a:rPr lang="en-US" altLang="zh-CN" sz="2100" b="1" smtClean="0">
                <a:latin typeface="楷体_GB2312" pitchFamily="49" charset="-122"/>
                <a:ea typeface="楷体_GB2312" pitchFamily="49" charset="-122"/>
              </a:rPr>
              <a:t>PCR</a:t>
            </a:r>
            <a:r>
              <a:rPr lang="zh-CN" altLang="en-US" sz="2100" b="1" smtClean="0">
                <a:latin typeface="楷体_GB2312" pitchFamily="49" charset="-122"/>
                <a:ea typeface="楷体_GB2312" pitchFamily="49" charset="-122"/>
              </a:rPr>
              <a:t>失败的最主要原因。</a:t>
            </a:r>
            <a:r>
              <a:rPr lang="en-US" altLang="zh-CN" sz="2100" b="1" smtClean="0">
                <a:latin typeface="楷体_GB2312" pitchFamily="49" charset="-122"/>
                <a:ea typeface="楷体_GB2312" pitchFamily="49" charset="-122"/>
              </a:rPr>
              <a:t>93℃</a:t>
            </a:r>
            <a:r>
              <a:rPr lang="zh-CN" altLang="en-US" sz="2100" b="1" smtClean="0">
                <a:latin typeface="楷体_GB2312" pitchFamily="49" charset="-122"/>
                <a:ea typeface="楷体_GB2312" pitchFamily="49" charset="-122"/>
              </a:rPr>
              <a:t>～</a:t>
            </a:r>
            <a:r>
              <a:rPr lang="en-US" altLang="zh-CN" sz="2100" b="1" smtClean="0">
                <a:latin typeface="楷体_GB2312" pitchFamily="49" charset="-122"/>
                <a:ea typeface="楷体_GB2312" pitchFamily="49" charset="-122"/>
              </a:rPr>
              <a:t>94℃ 1min</a:t>
            </a:r>
            <a:r>
              <a:rPr lang="zh-CN" altLang="en-US" sz="2100" b="1" smtClean="0">
                <a:latin typeface="楷体_GB2312" pitchFamily="49" charset="-122"/>
                <a:ea typeface="楷体_GB2312" pitchFamily="49" charset="-122"/>
              </a:rPr>
              <a:t>足以使模板</a:t>
            </a:r>
            <a:r>
              <a:rPr lang="en-US" altLang="zh-CN" sz="2100" b="1" smtClean="0">
                <a:latin typeface="楷体_GB2312" pitchFamily="49" charset="-122"/>
                <a:ea typeface="楷体_GB2312" pitchFamily="49" charset="-122"/>
              </a:rPr>
              <a:t>DNA</a:t>
            </a:r>
            <a:r>
              <a:rPr lang="zh-CN" altLang="en-US" sz="2100" b="1" smtClean="0">
                <a:latin typeface="楷体_GB2312" pitchFamily="49" charset="-122"/>
                <a:ea typeface="楷体_GB2312" pitchFamily="49" charset="-122"/>
              </a:rPr>
              <a:t>变性。  </a:t>
            </a:r>
          </a:p>
          <a:p>
            <a:pPr eaLnBrk="1" hangingPunct="1">
              <a:lnSpc>
                <a:spcPct val="110000"/>
              </a:lnSpc>
              <a:buFont typeface="Wingdings" panose="05000000000000000000" pitchFamily="2" charset="2"/>
              <a:buNone/>
            </a:pPr>
            <a:r>
              <a:rPr lang="zh-CN" altLang="en-US" sz="2100" b="1" smtClean="0">
                <a:latin typeface="楷体_GB2312" pitchFamily="49" charset="-122"/>
                <a:ea typeface="楷体_GB2312" pitchFamily="49" charset="-122"/>
              </a:rPr>
              <a:t>②退火</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复性</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温度与时间：退火温度是影响</a:t>
            </a:r>
            <a:r>
              <a:rPr lang="en-US" altLang="zh-CN" sz="2100" b="1" smtClean="0">
                <a:latin typeface="楷体_GB2312" pitchFamily="49" charset="-122"/>
                <a:ea typeface="楷体_GB2312" pitchFamily="49" charset="-122"/>
              </a:rPr>
              <a:t>PCR</a:t>
            </a:r>
            <a:r>
              <a:rPr lang="zh-CN" altLang="en-US" sz="2100" b="1" smtClean="0">
                <a:latin typeface="楷体_GB2312" pitchFamily="49" charset="-122"/>
                <a:ea typeface="楷体_GB2312" pitchFamily="49" charset="-122"/>
              </a:rPr>
              <a:t>特异性的较重要因素。复性时间一般为</a:t>
            </a:r>
            <a:r>
              <a:rPr lang="en-US" altLang="zh-CN" sz="2100" b="1" smtClean="0">
                <a:latin typeface="楷体_GB2312" pitchFamily="49" charset="-122"/>
                <a:ea typeface="楷体_GB2312" pitchFamily="49" charset="-122"/>
              </a:rPr>
              <a:t>30</a:t>
            </a:r>
            <a:r>
              <a:rPr lang="zh-CN" altLang="en-US" sz="2100" b="1" smtClean="0">
                <a:latin typeface="楷体_GB2312" pitchFamily="49" charset="-122"/>
                <a:ea typeface="楷体_GB2312" pitchFamily="49" charset="-122"/>
              </a:rPr>
              <a:t>～</a:t>
            </a:r>
            <a:r>
              <a:rPr lang="en-US" altLang="zh-CN" sz="2100" b="1" smtClean="0">
                <a:latin typeface="楷体_GB2312" pitchFamily="49" charset="-122"/>
                <a:ea typeface="楷体_GB2312" pitchFamily="49" charset="-122"/>
              </a:rPr>
              <a:t>60sec</a:t>
            </a:r>
            <a:r>
              <a:rPr lang="zh-CN" altLang="en-US" sz="2100" b="1" smtClean="0">
                <a:latin typeface="楷体_GB2312" pitchFamily="49" charset="-122"/>
                <a:ea typeface="楷体_GB2312" pitchFamily="49" charset="-122"/>
              </a:rPr>
              <a:t>，足以使引物与模板之间完全结合</a:t>
            </a:r>
            <a:r>
              <a:rPr lang="zh-CN" altLang="en-US" sz="2100" smtClean="0">
                <a:latin typeface="楷体_GB2312" pitchFamily="49" charset="-122"/>
                <a:ea typeface="楷体_GB2312" pitchFamily="49" charset="-122"/>
              </a:rPr>
              <a:t> </a:t>
            </a:r>
            <a:endParaRPr lang="zh-CN" altLang="en-US" sz="2100" b="1" smtClean="0">
              <a:latin typeface="楷体_GB2312" pitchFamily="49" charset="-122"/>
              <a:ea typeface="楷体_GB2312" pitchFamily="49" charset="-122"/>
            </a:endParaRPr>
          </a:p>
          <a:p>
            <a:pPr eaLnBrk="1" hangingPunct="1">
              <a:lnSpc>
                <a:spcPct val="110000"/>
              </a:lnSpc>
              <a:buFont typeface="Wingdings" panose="05000000000000000000" pitchFamily="2" charset="2"/>
              <a:buNone/>
            </a:pPr>
            <a:r>
              <a:rPr lang="zh-CN" altLang="en-US" sz="2100" b="1" smtClean="0">
                <a:latin typeface="楷体_GB2312" pitchFamily="49" charset="-122"/>
                <a:ea typeface="楷体_GB2312" pitchFamily="49" charset="-122"/>
              </a:rPr>
              <a:t>   </a:t>
            </a:r>
            <a:r>
              <a:rPr lang="en-US" altLang="zh-CN" sz="2100" b="1" smtClean="0">
                <a:latin typeface="楷体_GB2312" pitchFamily="49" charset="-122"/>
                <a:ea typeface="楷体_GB2312" pitchFamily="49" charset="-122"/>
              </a:rPr>
              <a:t>Tm</a:t>
            </a:r>
            <a:r>
              <a:rPr lang="zh-CN" altLang="en-US" sz="2100" b="1" smtClean="0">
                <a:latin typeface="楷体_GB2312" pitchFamily="49" charset="-122"/>
                <a:ea typeface="楷体_GB2312" pitchFamily="49" charset="-122"/>
              </a:rPr>
              <a:t>值</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解链温度</a:t>
            </a:r>
            <a:r>
              <a:rPr lang="en-US" altLang="zh-CN" sz="2100" b="1" smtClean="0">
                <a:latin typeface="楷体_GB2312" pitchFamily="49" charset="-122"/>
                <a:ea typeface="楷体_GB2312" pitchFamily="49" charset="-122"/>
              </a:rPr>
              <a:t>)=4(G+C)</a:t>
            </a:r>
            <a:r>
              <a:rPr lang="zh-CN" altLang="en-US" sz="2100" b="1" smtClean="0">
                <a:latin typeface="楷体_GB2312" pitchFamily="49" charset="-122"/>
                <a:ea typeface="楷体_GB2312" pitchFamily="49" charset="-122"/>
              </a:rPr>
              <a:t>＋</a:t>
            </a:r>
            <a:r>
              <a:rPr lang="en-US" altLang="zh-CN" sz="2100" b="1" smtClean="0">
                <a:latin typeface="楷体_GB2312" pitchFamily="49" charset="-122"/>
                <a:ea typeface="楷体_GB2312" pitchFamily="49" charset="-122"/>
              </a:rPr>
              <a:t>2(A+T) </a:t>
            </a:r>
            <a:br>
              <a:rPr lang="en-US" altLang="zh-CN" sz="2100" b="1" smtClean="0">
                <a:latin typeface="楷体_GB2312" pitchFamily="49" charset="-122"/>
                <a:ea typeface="楷体_GB2312" pitchFamily="49" charset="-122"/>
              </a:rPr>
            </a:br>
            <a:r>
              <a:rPr lang="en-US" altLang="zh-CN" sz="2100" b="1" smtClean="0">
                <a:latin typeface="楷体_GB2312" pitchFamily="49" charset="-122"/>
                <a:ea typeface="楷体_GB2312" pitchFamily="49" charset="-122"/>
              </a:rPr>
              <a:t> </a:t>
            </a:r>
            <a:r>
              <a:rPr lang="zh-CN" altLang="en-US" sz="2100" b="1" smtClean="0">
                <a:latin typeface="楷体_GB2312" pitchFamily="49" charset="-122"/>
                <a:ea typeface="楷体_GB2312" pitchFamily="49" charset="-122"/>
              </a:rPr>
              <a:t>复性温度</a:t>
            </a:r>
            <a:r>
              <a:rPr lang="en-US" altLang="zh-CN" sz="2100" b="1" smtClean="0">
                <a:latin typeface="楷体_GB2312" pitchFamily="49" charset="-122"/>
                <a:ea typeface="楷体_GB2312" pitchFamily="49" charset="-122"/>
              </a:rPr>
              <a:t>=Tm</a:t>
            </a:r>
            <a:r>
              <a:rPr lang="zh-CN" altLang="en-US" sz="2100" b="1" smtClean="0">
                <a:latin typeface="楷体_GB2312" pitchFamily="49" charset="-122"/>
                <a:ea typeface="楷体_GB2312" pitchFamily="49" charset="-122"/>
              </a:rPr>
              <a:t>值</a:t>
            </a:r>
            <a:r>
              <a:rPr lang="en-US" altLang="zh-CN" sz="2100" b="1" smtClean="0">
                <a:latin typeface="楷体_GB2312" pitchFamily="49" charset="-122"/>
                <a:ea typeface="楷体_GB2312" pitchFamily="49" charset="-122"/>
              </a:rPr>
              <a:t>-(5</a:t>
            </a:r>
            <a:r>
              <a:rPr lang="zh-CN" altLang="en-US" sz="2100" b="1" smtClean="0">
                <a:latin typeface="楷体_GB2312" pitchFamily="49" charset="-122"/>
                <a:ea typeface="楷体_GB2312" pitchFamily="49" charset="-122"/>
              </a:rPr>
              <a:t>～</a:t>
            </a:r>
            <a:r>
              <a:rPr lang="en-US" altLang="zh-CN" sz="2100" b="1" smtClean="0">
                <a:latin typeface="楷体_GB2312" pitchFamily="49" charset="-122"/>
                <a:ea typeface="楷体_GB2312" pitchFamily="49" charset="-122"/>
              </a:rPr>
              <a:t>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120000"/>
              </a:lnSpc>
              <a:buFont typeface="Wingdings" panose="05000000000000000000" pitchFamily="2" charset="2"/>
              <a:buNone/>
            </a:pPr>
            <a:r>
              <a:rPr lang="en-US" altLang="zh-CN" sz="2100" b="1" smtClean="0">
                <a:latin typeface="楷体_GB2312" pitchFamily="49" charset="-122"/>
                <a:ea typeface="楷体_GB2312" pitchFamily="49" charset="-122"/>
              </a:rPr>
              <a:t>③</a:t>
            </a:r>
            <a:r>
              <a:rPr lang="zh-CN" altLang="en-US" sz="2100" b="1" smtClean="0">
                <a:latin typeface="楷体_GB2312" pitchFamily="49" charset="-122"/>
                <a:ea typeface="楷体_GB2312" pitchFamily="49" charset="-122"/>
              </a:rPr>
              <a:t>延伸温度与时间：常用温度为</a:t>
            </a:r>
            <a:r>
              <a:rPr lang="en-US" altLang="zh-CN" sz="2100" b="1" smtClean="0">
                <a:latin typeface="楷体_GB2312" pitchFamily="49" charset="-122"/>
                <a:ea typeface="楷体_GB2312" pitchFamily="49" charset="-122"/>
              </a:rPr>
              <a:t>72℃</a:t>
            </a:r>
            <a:r>
              <a:rPr lang="zh-CN" altLang="en-US" sz="2100" b="1" smtClean="0">
                <a:latin typeface="楷体_GB2312" pitchFamily="49" charset="-122"/>
                <a:ea typeface="楷体_GB2312" pitchFamily="49" charset="-122"/>
              </a:rPr>
              <a:t>，过高的延伸温度不利于引物和模板的结合。延伸反应的时间，可根据待扩增片段的长度而定，一般</a:t>
            </a:r>
            <a:r>
              <a:rPr lang="en-US" altLang="zh-CN" sz="2100" b="1" smtClean="0">
                <a:latin typeface="楷体_GB2312" pitchFamily="49" charset="-122"/>
                <a:ea typeface="楷体_GB2312" pitchFamily="49" charset="-122"/>
              </a:rPr>
              <a:t>1Kb</a:t>
            </a:r>
            <a:r>
              <a:rPr lang="zh-CN" altLang="en-US" sz="2100" b="1" smtClean="0">
                <a:latin typeface="楷体_GB2312" pitchFamily="49" charset="-122"/>
                <a:ea typeface="楷体_GB2312" pitchFamily="49" charset="-122"/>
              </a:rPr>
              <a:t>以内的</a:t>
            </a:r>
            <a:r>
              <a:rPr lang="en-US" altLang="zh-CN" sz="2100" b="1" smtClean="0">
                <a:latin typeface="楷体_GB2312" pitchFamily="49" charset="-122"/>
                <a:ea typeface="楷体_GB2312" pitchFamily="49" charset="-122"/>
              </a:rPr>
              <a:t>DNA</a:t>
            </a:r>
            <a:r>
              <a:rPr lang="zh-CN" altLang="en-US" sz="2100" b="1" smtClean="0">
                <a:latin typeface="楷体_GB2312" pitchFamily="49" charset="-122"/>
                <a:ea typeface="楷体_GB2312" pitchFamily="49" charset="-122"/>
              </a:rPr>
              <a:t>片段，延伸时间</a:t>
            </a:r>
            <a:r>
              <a:rPr lang="en-US" altLang="zh-CN" sz="2100" b="1" smtClean="0">
                <a:latin typeface="楷体_GB2312" pitchFamily="49" charset="-122"/>
                <a:ea typeface="楷体_GB2312" pitchFamily="49" charset="-122"/>
              </a:rPr>
              <a:t>1min</a:t>
            </a:r>
            <a:r>
              <a:rPr lang="zh-CN" altLang="en-US" sz="2100" b="1" smtClean="0">
                <a:latin typeface="楷体_GB2312" pitchFamily="49" charset="-122"/>
                <a:ea typeface="楷体_GB2312" pitchFamily="49" charset="-122"/>
              </a:rPr>
              <a:t>是足够的。</a:t>
            </a:r>
          </a:p>
          <a:p>
            <a:pPr eaLnBrk="1" hangingPunct="1">
              <a:lnSpc>
                <a:spcPct val="120000"/>
              </a:lnSpc>
            </a:pPr>
            <a:r>
              <a:rPr lang="zh-CN" altLang="en-US" sz="2100" b="1" smtClean="0">
                <a:latin typeface="楷体_GB2312" pitchFamily="49" charset="-122"/>
                <a:ea typeface="楷体_GB2312" pitchFamily="49" charset="-122"/>
              </a:rPr>
              <a:t>循环次数　循环次数决定</a:t>
            </a:r>
            <a:r>
              <a:rPr lang="en-US" altLang="zh-CN" sz="2100" b="1" smtClean="0">
                <a:latin typeface="楷体_GB2312" pitchFamily="49" charset="-122"/>
                <a:ea typeface="楷体_GB2312" pitchFamily="49" charset="-122"/>
              </a:rPr>
              <a:t>PCR</a:t>
            </a:r>
            <a:r>
              <a:rPr lang="zh-CN" altLang="en-US" sz="2100" b="1" smtClean="0">
                <a:latin typeface="楷体_GB2312" pitchFamily="49" charset="-122"/>
                <a:ea typeface="楷体_GB2312" pitchFamily="49" charset="-122"/>
              </a:rPr>
              <a:t>扩增程度。</a:t>
            </a:r>
            <a:r>
              <a:rPr lang="en-US" altLang="zh-CN" sz="2100" b="1" smtClean="0">
                <a:latin typeface="楷体_GB2312" pitchFamily="49" charset="-122"/>
                <a:ea typeface="楷体_GB2312" pitchFamily="49" charset="-122"/>
              </a:rPr>
              <a:t>PCR</a:t>
            </a:r>
            <a:r>
              <a:rPr lang="zh-CN" altLang="en-US" sz="2100" b="1" smtClean="0">
                <a:latin typeface="楷体_GB2312" pitchFamily="49" charset="-122"/>
                <a:ea typeface="楷体_GB2312" pitchFamily="49" charset="-122"/>
              </a:rPr>
              <a:t>循环次数主要取决于模板</a:t>
            </a:r>
            <a:r>
              <a:rPr lang="en-US" altLang="zh-CN" sz="2100" b="1" smtClean="0">
                <a:latin typeface="楷体_GB2312" pitchFamily="49" charset="-122"/>
                <a:ea typeface="楷体_GB2312" pitchFamily="49" charset="-122"/>
              </a:rPr>
              <a:t>DNA</a:t>
            </a:r>
            <a:r>
              <a:rPr lang="zh-CN" altLang="en-US" sz="2100" b="1" smtClean="0">
                <a:latin typeface="楷体_GB2312" pitchFamily="49" charset="-122"/>
                <a:ea typeface="楷体_GB2312" pitchFamily="49" charset="-122"/>
              </a:rPr>
              <a:t>的浓度。一般的循环次数选在</a:t>
            </a:r>
            <a:r>
              <a:rPr lang="en-US" altLang="zh-CN" sz="2100" b="1" smtClean="0">
                <a:latin typeface="楷体_GB2312" pitchFamily="49" charset="-122"/>
                <a:ea typeface="楷体_GB2312" pitchFamily="49" charset="-122"/>
              </a:rPr>
              <a:t>30</a:t>
            </a:r>
            <a:r>
              <a:rPr lang="zh-CN" altLang="en-US" sz="2100" b="1" smtClean="0">
                <a:latin typeface="楷体_GB2312" pitchFamily="49" charset="-122"/>
                <a:ea typeface="楷体_GB2312" pitchFamily="49" charset="-122"/>
              </a:rPr>
              <a:t>～</a:t>
            </a:r>
            <a:r>
              <a:rPr lang="en-US" altLang="zh-CN" sz="2100" b="1" smtClean="0">
                <a:latin typeface="楷体_GB2312" pitchFamily="49" charset="-122"/>
                <a:ea typeface="楷体_GB2312" pitchFamily="49" charset="-122"/>
              </a:rPr>
              <a:t>40</a:t>
            </a:r>
            <a:r>
              <a:rPr lang="zh-CN" altLang="en-US" sz="2100" b="1" smtClean="0">
                <a:latin typeface="楷体_GB2312" pitchFamily="49" charset="-122"/>
                <a:ea typeface="楷体_GB2312" pitchFamily="49" charset="-122"/>
              </a:rPr>
              <a:t>次之间，循环次数越多，非特异性产物的量亦随之增多。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609600" y="1295400"/>
            <a:ext cx="7772400" cy="4495800"/>
          </a:xfrm>
        </p:spPr>
        <p:txBody>
          <a:bodyPr/>
          <a:lstStyle/>
          <a:p>
            <a:pPr eaLnBrk="1" hangingPunct="1">
              <a:buFont typeface="Wingdings" panose="05000000000000000000" pitchFamily="2" charset="2"/>
              <a:buNone/>
            </a:pPr>
            <a:r>
              <a:rPr lang="zh-CN" altLang="en-US" sz="2100" b="1" smtClean="0">
                <a:latin typeface="楷体_GB2312" pitchFamily="49" charset="-122"/>
                <a:ea typeface="楷体_GB2312" pitchFamily="49" charset="-122"/>
              </a:rPr>
              <a:t>标准</a:t>
            </a:r>
            <a:r>
              <a:rPr lang="en-US" altLang="zh-CN" sz="2100" b="1" smtClean="0">
                <a:latin typeface="楷体_GB2312" pitchFamily="49" charset="-122"/>
                <a:ea typeface="楷体_GB2312" pitchFamily="49" charset="-122"/>
              </a:rPr>
              <a:t>PCR</a:t>
            </a:r>
            <a:r>
              <a:rPr lang="zh-CN" altLang="en-US" sz="2100" b="1" smtClean="0">
                <a:latin typeface="楷体_GB2312" pitchFamily="49" charset="-122"/>
                <a:ea typeface="楷体_GB2312" pitchFamily="49" charset="-122"/>
              </a:rPr>
              <a:t>反应</a:t>
            </a:r>
            <a:r>
              <a:rPr lang="en-US" altLang="zh-CN" sz="2100" b="1" smtClean="0">
                <a:latin typeface="楷体_GB2312" pitchFamily="49" charset="-122"/>
                <a:ea typeface="楷体_GB2312" pitchFamily="49" charset="-122"/>
              </a:rPr>
              <a:t>:</a:t>
            </a:r>
          </a:p>
          <a:p>
            <a:pPr eaLnBrk="1" hangingPunct="1">
              <a:buFont typeface="Wingdings" panose="05000000000000000000" pitchFamily="2" charset="2"/>
              <a:buNone/>
            </a:pPr>
            <a:endParaRPr lang="en-US" altLang="zh-CN" sz="2100" b="1" smtClean="0">
              <a:solidFill>
                <a:srgbClr val="B230A9"/>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100" b="1" smtClean="0">
                <a:latin typeface="楷体_GB2312" pitchFamily="49" charset="-122"/>
                <a:ea typeface="楷体_GB2312" pitchFamily="49" charset="-122"/>
              </a:rPr>
              <a:t> </a:t>
            </a:r>
            <a:r>
              <a:rPr lang="zh-CN" altLang="en-US" sz="2100" b="1" smtClean="0">
                <a:latin typeface="楷体_GB2312" pitchFamily="49" charset="-122"/>
                <a:ea typeface="楷体_GB2312" pitchFamily="49" charset="-122"/>
              </a:rPr>
              <a:t>预变性            </a:t>
            </a:r>
            <a:r>
              <a:rPr lang="en-US" altLang="zh-CN" sz="2100" b="1" smtClean="0">
                <a:latin typeface="楷体_GB2312" pitchFamily="49" charset="-122"/>
                <a:ea typeface="楷体_GB2312" pitchFamily="49" charset="-122"/>
              </a:rPr>
              <a:t>94℃    5</a:t>
            </a:r>
            <a:r>
              <a:rPr lang="zh-CN" altLang="en-US" sz="2100" b="1" smtClean="0">
                <a:latin typeface="楷体_GB2312" pitchFamily="49" charset="-122"/>
                <a:ea typeface="楷体_GB2312" pitchFamily="49" charset="-122"/>
              </a:rPr>
              <a:t>分钟</a:t>
            </a:r>
          </a:p>
          <a:p>
            <a:pPr eaLnBrk="1" hangingPunct="1">
              <a:buFont typeface="Wingdings" panose="05000000000000000000" pitchFamily="2" charset="2"/>
              <a:buNone/>
            </a:pPr>
            <a:endParaRPr lang="zh-CN" altLang="en-US" sz="2100" b="1" smtClean="0">
              <a:latin typeface="楷体_GB2312" pitchFamily="49" charset="-122"/>
              <a:ea typeface="楷体_GB2312" pitchFamily="49" charset="-122"/>
            </a:endParaRPr>
          </a:p>
          <a:p>
            <a:pPr eaLnBrk="1" hangingPunct="1">
              <a:buFont typeface="Wingdings" panose="05000000000000000000" pitchFamily="2" charset="2"/>
              <a:buNone/>
            </a:pPr>
            <a:r>
              <a:rPr lang="zh-CN" altLang="en-US" sz="2100" b="1" smtClean="0">
                <a:latin typeface="楷体_GB2312" pitchFamily="49" charset="-122"/>
                <a:ea typeface="楷体_GB2312" pitchFamily="49" charset="-122"/>
              </a:rPr>
              <a:t>    变性            </a:t>
            </a:r>
            <a:r>
              <a:rPr lang="en-US" altLang="zh-CN" sz="2100" b="1" smtClean="0">
                <a:latin typeface="楷体_GB2312" pitchFamily="49" charset="-122"/>
                <a:ea typeface="楷体_GB2312" pitchFamily="49" charset="-122"/>
              </a:rPr>
              <a:t>94℃    30</a:t>
            </a:r>
            <a:r>
              <a:rPr lang="zh-CN" altLang="en-US" sz="2100" b="1" smtClean="0">
                <a:latin typeface="楷体_GB2312" pitchFamily="49" charset="-122"/>
                <a:ea typeface="楷体_GB2312" pitchFamily="49" charset="-122"/>
              </a:rPr>
              <a:t>秒</a:t>
            </a:r>
          </a:p>
          <a:p>
            <a:pPr eaLnBrk="1" hangingPunct="1">
              <a:buFont typeface="Wingdings" panose="05000000000000000000" pitchFamily="2" charset="2"/>
              <a:buNone/>
            </a:pPr>
            <a:r>
              <a:rPr lang="zh-CN" altLang="en-US" sz="2100" b="1" smtClean="0">
                <a:latin typeface="楷体_GB2312" pitchFamily="49" charset="-122"/>
                <a:ea typeface="楷体_GB2312" pitchFamily="49" charset="-122"/>
              </a:rPr>
              <a:t>    聚合            </a:t>
            </a:r>
            <a:r>
              <a:rPr lang="en-US" altLang="zh-CN" sz="2100" b="1" smtClean="0">
                <a:latin typeface="楷体_GB2312" pitchFamily="49" charset="-122"/>
                <a:ea typeface="楷体_GB2312" pitchFamily="49" charset="-122"/>
              </a:rPr>
              <a:t>55℃    30</a:t>
            </a:r>
            <a:r>
              <a:rPr lang="zh-CN" altLang="en-US" sz="2100" b="1" smtClean="0">
                <a:latin typeface="楷体_GB2312" pitchFamily="49" charset="-122"/>
                <a:ea typeface="楷体_GB2312" pitchFamily="49" charset="-122"/>
              </a:rPr>
              <a:t>秒     </a:t>
            </a:r>
            <a:r>
              <a:rPr lang="en-US" altLang="zh-CN" sz="2100" b="1" smtClean="0">
                <a:latin typeface="楷体_GB2312" pitchFamily="49" charset="-122"/>
                <a:ea typeface="楷体_GB2312" pitchFamily="49" charset="-122"/>
              </a:rPr>
              <a:t>30 </a:t>
            </a:r>
            <a:r>
              <a:rPr lang="zh-CN" altLang="en-US" sz="2100" b="1" smtClean="0">
                <a:latin typeface="楷体_GB2312" pitchFamily="49" charset="-122"/>
                <a:ea typeface="楷体_GB2312" pitchFamily="49" charset="-122"/>
              </a:rPr>
              <a:t>次</a:t>
            </a:r>
          </a:p>
          <a:p>
            <a:pPr eaLnBrk="1" hangingPunct="1">
              <a:buFont typeface="Wingdings" panose="05000000000000000000" pitchFamily="2" charset="2"/>
              <a:buNone/>
            </a:pPr>
            <a:r>
              <a:rPr lang="zh-CN" altLang="en-US" sz="2100" b="1" smtClean="0">
                <a:latin typeface="楷体_GB2312" pitchFamily="49" charset="-122"/>
                <a:ea typeface="楷体_GB2312" pitchFamily="49" charset="-122"/>
              </a:rPr>
              <a:t>    延伸            </a:t>
            </a:r>
            <a:r>
              <a:rPr lang="en-US" altLang="zh-CN" sz="2100" b="1" smtClean="0">
                <a:latin typeface="楷体_GB2312" pitchFamily="49" charset="-122"/>
                <a:ea typeface="楷体_GB2312" pitchFamily="49" charset="-122"/>
              </a:rPr>
              <a:t>72℃    1</a:t>
            </a:r>
            <a:r>
              <a:rPr lang="zh-CN" altLang="en-US" sz="2100" b="1" smtClean="0">
                <a:latin typeface="楷体_GB2312" pitchFamily="49" charset="-122"/>
                <a:ea typeface="楷体_GB2312" pitchFamily="49" charset="-122"/>
              </a:rPr>
              <a:t>分钟</a:t>
            </a:r>
          </a:p>
          <a:p>
            <a:pPr eaLnBrk="1" hangingPunct="1">
              <a:buFont typeface="Wingdings" panose="05000000000000000000" pitchFamily="2" charset="2"/>
              <a:buNone/>
            </a:pPr>
            <a:endParaRPr lang="zh-CN" altLang="en-US" sz="2100" b="1" smtClean="0">
              <a:latin typeface="楷体_GB2312" pitchFamily="49" charset="-122"/>
              <a:ea typeface="楷体_GB2312" pitchFamily="49" charset="-122"/>
            </a:endParaRPr>
          </a:p>
          <a:p>
            <a:pPr eaLnBrk="1" hangingPunct="1">
              <a:buFont typeface="Wingdings" panose="05000000000000000000" pitchFamily="2" charset="2"/>
              <a:buNone/>
            </a:pPr>
            <a:r>
              <a:rPr lang="zh-CN" altLang="en-US" sz="2100" b="1" smtClean="0">
                <a:latin typeface="楷体_GB2312" pitchFamily="49" charset="-122"/>
                <a:ea typeface="楷体_GB2312" pitchFamily="49" charset="-122"/>
              </a:rPr>
              <a:t>    延伸            </a:t>
            </a:r>
            <a:r>
              <a:rPr lang="en-US" altLang="zh-CN" sz="2100" b="1" smtClean="0">
                <a:latin typeface="楷体_GB2312" pitchFamily="49" charset="-122"/>
                <a:ea typeface="楷体_GB2312" pitchFamily="49" charset="-122"/>
              </a:rPr>
              <a:t>72℃    5</a:t>
            </a:r>
            <a:r>
              <a:rPr lang="zh-CN" altLang="en-US" sz="2100" b="1" smtClean="0">
                <a:latin typeface="楷体_GB2312" pitchFamily="49" charset="-122"/>
                <a:ea typeface="楷体_GB2312" pitchFamily="49" charset="-122"/>
              </a:rPr>
              <a:t>分钟</a:t>
            </a:r>
          </a:p>
        </p:txBody>
      </p:sp>
      <p:sp>
        <p:nvSpPr>
          <p:cNvPr id="24579" name="AutoShape 3"/>
          <p:cNvSpPr>
            <a:spLocks/>
          </p:cNvSpPr>
          <p:nvPr/>
        </p:nvSpPr>
        <p:spPr bwMode="auto">
          <a:xfrm>
            <a:off x="5364163" y="2924175"/>
            <a:ext cx="152400" cy="1219200"/>
          </a:xfrm>
          <a:prstGeom prst="rightBracket">
            <a:avLst>
              <a:gd name="adj" fmla="val 6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ChangeArrowheads="1"/>
          </p:cNvSpPr>
          <p:nvPr/>
        </p:nvSpPr>
        <p:spPr bwMode="auto">
          <a:xfrm>
            <a:off x="179388" y="1196975"/>
            <a:ext cx="7564437"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模板的制备</a:t>
            </a:r>
          </a:p>
        </p:txBody>
      </p:sp>
      <p:sp>
        <p:nvSpPr>
          <p:cNvPr id="25603" name="Rectangle 1027"/>
          <p:cNvSpPr>
            <a:spLocks noChangeArrowheads="1"/>
          </p:cNvSpPr>
          <p:nvPr/>
        </p:nvSpPr>
        <p:spPr bwMode="auto">
          <a:xfrm>
            <a:off x="323850" y="1989138"/>
            <a:ext cx="861060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tx2"/>
              </a:buClr>
              <a:buSzPct val="95000"/>
              <a:buFont typeface="Wingdings" panose="05000000000000000000" pitchFamily="2" charset="2"/>
              <a:buNone/>
            </a:pPr>
            <a:r>
              <a:rPr kumimoji="1" lang="en-US" altLang="zh-CN" sz="2400" b="1">
                <a:solidFill>
                  <a:srgbClr val="0000FF"/>
                </a:solidFill>
                <a:latin typeface="楷体_GB2312" pitchFamily="49" charset="-122"/>
                <a:ea typeface="楷体_GB2312" pitchFamily="49" charset="-122"/>
              </a:rPr>
              <a:t>DNA</a:t>
            </a:r>
          </a:p>
          <a:p>
            <a:pPr lvl="1" eaLnBrk="1" hangingPunct="1">
              <a:spcBef>
                <a:spcPct val="50000"/>
              </a:spcBef>
              <a:buFont typeface="Wingdings" panose="05000000000000000000" pitchFamily="2" charset="2"/>
              <a:buAutoNum type="arabicPeriod"/>
            </a:pPr>
            <a:r>
              <a:rPr kumimoji="1" lang="zh-CN" altLang="en-US" sz="2400" b="1">
                <a:latin typeface="楷体_GB2312" pitchFamily="49" charset="-122"/>
                <a:ea typeface="楷体_GB2312" pitchFamily="49" charset="-122"/>
              </a:rPr>
              <a:t>从细胞中提取</a:t>
            </a:r>
            <a:r>
              <a:rPr kumimoji="1" lang="en-US" altLang="zh-CN" sz="2400" b="1">
                <a:latin typeface="楷体_GB2312" pitchFamily="49" charset="-122"/>
                <a:ea typeface="楷体_GB2312" pitchFamily="49" charset="-122"/>
              </a:rPr>
              <a:t>DNA</a:t>
            </a:r>
            <a:r>
              <a:rPr kumimoji="1" lang="zh-CN" altLang="en-US" sz="2400" b="1">
                <a:latin typeface="楷体_GB2312" pitchFamily="49" charset="-122"/>
                <a:ea typeface="楷体_GB2312" pitchFamily="49" charset="-122"/>
              </a:rPr>
              <a:t>：血细胞、绒毛、尿样、毛发、精斑、口腔上皮细胞</a:t>
            </a:r>
          </a:p>
          <a:p>
            <a:pPr lvl="1" eaLnBrk="1" hangingPunct="1">
              <a:spcBef>
                <a:spcPct val="50000"/>
              </a:spcBef>
              <a:buFont typeface="Wingdings" panose="05000000000000000000" pitchFamily="2" charset="2"/>
              <a:buAutoNum type="arabicPeriod"/>
            </a:pPr>
            <a:r>
              <a:rPr kumimoji="1" lang="zh-CN" altLang="en-US" sz="2400" b="1">
                <a:latin typeface="楷体_GB2312" pitchFamily="49" charset="-122"/>
                <a:ea typeface="楷体_GB2312" pitchFamily="49" charset="-122"/>
              </a:rPr>
              <a:t>固定和包埋的组织标本：脱蜡、蛋白酶</a:t>
            </a:r>
            <a:r>
              <a:rPr kumimoji="1" lang="en-US" altLang="zh-CN" sz="2400" b="1">
                <a:latin typeface="楷体_GB2312" pitchFamily="49" charset="-122"/>
                <a:ea typeface="楷体_GB2312" pitchFamily="49" charset="-122"/>
              </a:rPr>
              <a:t>K</a:t>
            </a:r>
            <a:r>
              <a:rPr kumimoji="1" lang="zh-CN" altLang="en-US" sz="2400" b="1">
                <a:latin typeface="楷体_GB2312" pitchFamily="49" charset="-122"/>
                <a:ea typeface="楷体_GB2312" pitchFamily="49" charset="-122"/>
              </a:rPr>
              <a:t>消化</a:t>
            </a:r>
          </a:p>
          <a:p>
            <a:pPr eaLnBrk="1" hangingPunct="1">
              <a:spcBef>
                <a:spcPct val="50000"/>
              </a:spcBef>
              <a:buClr>
                <a:schemeClr val="tx2"/>
              </a:buClr>
              <a:buSzPct val="95000"/>
              <a:buFont typeface="Wingdings" panose="05000000000000000000" pitchFamily="2" charset="2"/>
              <a:buNone/>
            </a:pPr>
            <a:r>
              <a:rPr kumimoji="1" lang="en-US" altLang="zh-CN" sz="2400" b="1">
                <a:solidFill>
                  <a:srgbClr val="0000FF"/>
                </a:solidFill>
                <a:latin typeface="楷体_GB2312" pitchFamily="49" charset="-122"/>
                <a:ea typeface="楷体_GB2312" pitchFamily="49" charset="-122"/>
              </a:rPr>
              <a:t>RNA</a:t>
            </a:r>
          </a:p>
          <a:p>
            <a:pPr lvl="1" eaLnBrk="1" hangingPunct="1">
              <a:spcBef>
                <a:spcPct val="50000"/>
              </a:spcBef>
            </a:pPr>
            <a:r>
              <a:rPr kumimoji="1" lang="zh-CN" altLang="en-US" sz="2400" b="1">
                <a:solidFill>
                  <a:srgbClr val="FF3300"/>
                </a:solidFill>
                <a:latin typeface="楷体_GB2312" pitchFamily="49" charset="-122"/>
                <a:ea typeface="楷体_GB2312" pitchFamily="49" charset="-122"/>
              </a:rPr>
              <a:t>新鲜</a:t>
            </a:r>
            <a:r>
              <a:rPr kumimoji="1" lang="zh-CN" altLang="en-US" sz="2400" b="1">
                <a:latin typeface="楷体_GB2312" pitchFamily="49" charset="-122"/>
                <a:ea typeface="楷体_GB2312" pitchFamily="49" charset="-122"/>
              </a:rPr>
              <a:t>组织或细胞</a:t>
            </a:r>
          </a:p>
          <a:p>
            <a:pPr lvl="1" eaLnBrk="1" hangingPunct="1">
              <a:spcBef>
                <a:spcPct val="50000"/>
              </a:spcBef>
            </a:pPr>
            <a:r>
              <a:rPr kumimoji="1" lang="zh-CN" altLang="en-US" sz="2400" b="1">
                <a:latin typeface="楷体_GB2312" pitchFamily="49" charset="-122"/>
                <a:ea typeface="楷体_GB2312" pitchFamily="49" charset="-122"/>
              </a:rPr>
              <a:t>所用器皿和试剂必需经高温灭菌或</a:t>
            </a:r>
            <a:r>
              <a:rPr kumimoji="1" lang="en-US" altLang="zh-CN" sz="2400" b="1">
                <a:latin typeface="楷体_GB2312" pitchFamily="49" charset="-122"/>
                <a:ea typeface="楷体_GB2312" pitchFamily="49" charset="-122"/>
              </a:rPr>
              <a:t>DEPC</a:t>
            </a:r>
            <a:r>
              <a:rPr kumimoji="1" lang="zh-CN" altLang="en-US" sz="2400" b="1">
                <a:latin typeface="楷体_GB2312" pitchFamily="49" charset="-122"/>
                <a:ea typeface="楷体_GB2312" pitchFamily="49" charset="-122"/>
              </a:rPr>
              <a:t>处理</a:t>
            </a:r>
          </a:p>
        </p:txBody>
      </p:sp>
      <p:sp>
        <p:nvSpPr>
          <p:cNvPr id="25604" name="Rectangle 1028"/>
          <p:cNvSpPr>
            <a:spLocks noChangeArrowheads="1"/>
          </p:cNvSpPr>
          <p:nvPr/>
        </p:nvSpPr>
        <p:spPr bwMode="auto">
          <a:xfrm>
            <a:off x="539750" y="1158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900">
                <a:solidFill>
                  <a:srgbClr val="FF33CC"/>
                </a:solidFill>
                <a:latin typeface="楷体_GB2312" pitchFamily="49" charset="-122"/>
                <a:ea typeface="楷体_GB2312" pitchFamily="49" charset="-122"/>
              </a:rPr>
              <a:t>PCR</a:t>
            </a:r>
            <a:r>
              <a:rPr lang="zh-CN" altLang="en-US" sz="3900">
                <a:solidFill>
                  <a:srgbClr val="FF33CC"/>
                </a:solidFill>
                <a:latin typeface="楷体_GB2312" pitchFamily="49" charset="-122"/>
                <a:ea typeface="楷体_GB2312" pitchFamily="49" charset="-122"/>
              </a:rPr>
              <a:t>操作过程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600200"/>
            <a:ext cx="8382000" cy="4525963"/>
          </a:xfrm>
        </p:spPr>
        <p:txBody>
          <a:bodyPr/>
          <a:lstStyle/>
          <a:p>
            <a:pPr eaLnBrk="1" hangingPunct="1">
              <a:lnSpc>
                <a:spcPct val="130000"/>
              </a:lnSpc>
              <a:buFont typeface="Wingdings" panose="05000000000000000000" pitchFamily="2" charset="2"/>
              <a:buNone/>
            </a:pPr>
            <a:r>
              <a:rPr lang="zh-CN" altLang="en-US" sz="2600" b="1" smtClean="0">
                <a:latin typeface="Times New Roman" panose="02020603050405020304" pitchFamily="18" charset="0"/>
                <a:ea typeface="楷体_GB2312" pitchFamily="49" charset="-122"/>
              </a:rPr>
              <a:t>（一）  引物：</a:t>
            </a:r>
          </a:p>
          <a:p>
            <a:pPr eaLnBrk="1" hangingPunct="1">
              <a:lnSpc>
                <a:spcPct val="130000"/>
              </a:lnSpc>
              <a:buFont typeface="Wingdings" panose="05000000000000000000" pitchFamily="2" charset="2"/>
              <a:buNone/>
            </a:pPr>
            <a:r>
              <a:rPr lang="zh-CN" altLang="en-US" sz="2600" b="1" smtClean="0">
                <a:latin typeface="Times New Roman" panose="02020603050405020304" pitchFamily="18" charset="0"/>
              </a:rPr>
              <a:t>      </a:t>
            </a:r>
            <a:r>
              <a:rPr lang="en-US" altLang="zh-CN" sz="2600" b="1" smtClean="0">
                <a:latin typeface="Times New Roman" panose="02020603050405020304" pitchFamily="18" charset="0"/>
              </a:rPr>
              <a:t>5’ –TTTTCGTAGTAACGGAAGCC-3 ’</a:t>
            </a:r>
          </a:p>
          <a:p>
            <a:pPr eaLnBrk="1" hangingPunct="1">
              <a:lnSpc>
                <a:spcPct val="130000"/>
              </a:lnSpc>
              <a:buFont typeface="Wingdings" panose="05000000000000000000" pitchFamily="2" charset="2"/>
              <a:buNone/>
            </a:pPr>
            <a:r>
              <a:rPr lang="en-US" altLang="zh-CN" sz="2600" b="1" smtClean="0">
                <a:latin typeface="Times New Roman" panose="02020603050405020304" pitchFamily="18" charset="0"/>
              </a:rPr>
              <a:t>      5’ –TAAGGATTCTCAGATGCAAATG-3 ’</a:t>
            </a:r>
          </a:p>
          <a:p>
            <a:pPr eaLnBrk="1" hangingPunct="1">
              <a:lnSpc>
                <a:spcPct val="130000"/>
              </a:lnSpc>
              <a:buFont typeface="Wingdings" panose="05000000000000000000" pitchFamily="2" charset="2"/>
              <a:buNone/>
            </a:pPr>
            <a:r>
              <a:rPr lang="en-US" altLang="zh-CN" sz="2600" b="1" smtClean="0">
                <a:latin typeface="楷体_GB2312" pitchFamily="49" charset="-122"/>
                <a:ea typeface="楷体_GB2312" pitchFamily="49" charset="-122"/>
              </a:rPr>
              <a:t>      </a:t>
            </a:r>
            <a:r>
              <a:rPr lang="zh-CN" altLang="en-US" sz="2600" b="1" smtClean="0">
                <a:latin typeface="楷体_GB2312" pitchFamily="49" charset="-122"/>
                <a:ea typeface="楷体_GB2312" pitchFamily="49" charset="-122"/>
              </a:rPr>
              <a:t>引物的设计可以参照：</a:t>
            </a:r>
          </a:p>
          <a:p>
            <a:pPr algn="ctr" eaLnBrk="1" hangingPunct="1">
              <a:lnSpc>
                <a:spcPct val="130000"/>
              </a:lnSpc>
              <a:buFont typeface="Wingdings" panose="05000000000000000000" pitchFamily="2" charset="2"/>
              <a:buNone/>
            </a:pPr>
            <a:r>
              <a:rPr lang="en-US" altLang="zh-CN" sz="2600" b="1" smtClean="0">
                <a:latin typeface="楷体_GB2312" pitchFamily="49" charset="-122"/>
                <a:ea typeface="楷体_GB2312" pitchFamily="49" charset="-122"/>
              </a:rPr>
              <a:t>Primer premier5.0/oligo</a:t>
            </a:r>
            <a:r>
              <a:rPr lang="zh-CN" altLang="en-US" sz="2600" b="1" smtClean="0">
                <a:latin typeface="楷体_GB2312" pitchFamily="49" charset="-122"/>
                <a:ea typeface="楷体_GB2312" pitchFamily="49" charset="-122"/>
              </a:rPr>
              <a:t>软件</a:t>
            </a:r>
          </a:p>
        </p:txBody>
      </p:sp>
      <p:sp>
        <p:nvSpPr>
          <p:cNvPr id="26627" name="Rectangle 4"/>
          <p:cNvSpPr>
            <a:spLocks noChangeArrowheads="1"/>
          </p:cNvSpPr>
          <p:nvPr>
            <p:ph type="title"/>
          </p:nvPr>
        </p:nvSpPr>
        <p:spPr>
          <a:xfrm>
            <a:off x="539750" y="620713"/>
            <a:ext cx="8229600" cy="868362"/>
          </a:xfrm>
          <a:noFill/>
        </p:spPr>
        <p:txBody>
          <a:bodyPr anchor="ctr"/>
          <a:lstStyle/>
          <a:p>
            <a:pPr eaLnBrk="1" hangingPunct="1"/>
            <a:r>
              <a:rPr lang="en-US" altLang="zh-CN" sz="2200" b="0" smtClean="0">
                <a:solidFill>
                  <a:schemeClr val="tx1"/>
                </a:solidFill>
                <a:latin typeface="楷体_GB2312" pitchFamily="49" charset="-122"/>
                <a:ea typeface="楷体_GB2312" pitchFamily="49" charset="-122"/>
              </a:rPr>
              <a:t>PCR</a:t>
            </a:r>
            <a:r>
              <a:rPr lang="zh-CN" altLang="en-US" sz="2200" b="0" smtClean="0">
                <a:solidFill>
                  <a:schemeClr val="tx1"/>
                </a:solidFill>
                <a:latin typeface="楷体_GB2312" pitchFamily="49" charset="-122"/>
                <a:ea typeface="楷体_GB2312" pitchFamily="49" charset="-122"/>
              </a:rPr>
              <a:t>反应</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04800" y="1035050"/>
            <a:ext cx="424815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60000"/>
              </a:lnSpc>
            </a:pPr>
            <a:r>
              <a:rPr lang="fr-FR" altLang="zh-CN" sz="2800">
                <a:latin typeface="楷体_GB2312" pitchFamily="49" charset="-122"/>
                <a:ea typeface="楷体_GB2312" pitchFamily="49" charset="-122"/>
              </a:rPr>
              <a:t>1983.4 Kary Mullis</a:t>
            </a:r>
            <a:r>
              <a:rPr lang="zh-CN" altLang="fr-FR" sz="2800">
                <a:latin typeface="楷体_GB2312" pitchFamily="49" charset="-122"/>
                <a:ea typeface="楷体_GB2312" pitchFamily="49" charset="-122"/>
              </a:rPr>
              <a:t>在开车前去北加利福尼亚红树县</a:t>
            </a:r>
            <a:r>
              <a:rPr lang="fr-FR" altLang="zh-CN" sz="2800">
                <a:latin typeface="楷体_GB2312" pitchFamily="49" charset="-122"/>
                <a:ea typeface="楷体_GB2312" pitchFamily="49" charset="-122"/>
              </a:rPr>
              <a:t>Redwood country</a:t>
            </a:r>
            <a:r>
              <a:rPr lang="zh-CN" altLang="fr-FR" sz="2800">
                <a:latin typeface="楷体_GB2312" pitchFamily="49" charset="-122"/>
                <a:ea typeface="楷体_GB2312" pitchFamily="49" charset="-122"/>
              </a:rPr>
              <a:t>的一条被</a:t>
            </a:r>
            <a:r>
              <a:rPr lang="zh-CN" altLang="fr-FR" sz="2800">
                <a:solidFill>
                  <a:srgbClr val="FF3300"/>
                </a:solidFill>
                <a:latin typeface="楷体_GB2312" pitchFamily="49" charset="-122"/>
                <a:ea typeface="楷体_GB2312" pitchFamily="49" charset="-122"/>
              </a:rPr>
              <a:t>月光笼罩</a:t>
            </a:r>
            <a:r>
              <a:rPr lang="zh-CN" altLang="fr-FR" sz="2800">
                <a:latin typeface="楷体_GB2312" pitchFamily="49" charset="-122"/>
                <a:ea typeface="楷体_GB2312" pitchFamily="49" charset="-122"/>
              </a:rPr>
              <a:t>的山路上构思了</a:t>
            </a:r>
            <a:r>
              <a:rPr lang="fr-FR" altLang="zh-CN" sz="2800">
                <a:latin typeface="楷体_GB2312" pitchFamily="49" charset="-122"/>
                <a:ea typeface="楷体_GB2312" pitchFamily="49" charset="-122"/>
              </a:rPr>
              <a:t>PCR </a:t>
            </a:r>
          </a:p>
          <a:p>
            <a:pPr algn="just" eaLnBrk="1" hangingPunct="1">
              <a:lnSpc>
                <a:spcPct val="160000"/>
              </a:lnSpc>
            </a:pPr>
            <a:r>
              <a:rPr lang="zh-CN" altLang="fr-FR" sz="2800">
                <a:latin typeface="楷体_GB2312" pitchFamily="49" charset="-122"/>
                <a:ea typeface="楷体_GB2312" pitchFamily="49" charset="-122"/>
              </a:rPr>
              <a:t>随后卖给了</a:t>
            </a:r>
            <a:r>
              <a:rPr lang="fr-BE" altLang="zh-CN" sz="2800">
                <a:latin typeface="楷体_GB2312" pitchFamily="49" charset="-122"/>
                <a:ea typeface="楷体_GB2312" pitchFamily="49" charset="-122"/>
              </a:rPr>
              <a:t>Roche</a:t>
            </a:r>
            <a:r>
              <a:rPr lang="zh-CN" altLang="fr-BE" sz="2800">
                <a:latin typeface="楷体_GB2312" pitchFamily="49" charset="-122"/>
                <a:ea typeface="楷体_GB2312" pitchFamily="49" charset="-122"/>
              </a:rPr>
              <a:t>公司 </a:t>
            </a:r>
          </a:p>
          <a:p>
            <a:pPr algn="just" eaLnBrk="1" hangingPunct="1">
              <a:lnSpc>
                <a:spcPct val="160000"/>
              </a:lnSpc>
            </a:pPr>
            <a:r>
              <a:rPr lang="zh-CN" altLang="fr-BE" sz="2800">
                <a:latin typeface="楷体_GB2312" pitchFamily="49" charset="-122"/>
                <a:ea typeface="楷体_GB2312" pitchFamily="49" charset="-122"/>
              </a:rPr>
              <a:t>价格：</a:t>
            </a:r>
            <a:r>
              <a:rPr lang="fr-BE" altLang="zh-CN" sz="2800">
                <a:solidFill>
                  <a:srgbClr val="FF3300"/>
                </a:solidFill>
                <a:latin typeface="楷体_GB2312" pitchFamily="49" charset="-122"/>
                <a:ea typeface="楷体_GB2312" pitchFamily="49" charset="-122"/>
              </a:rPr>
              <a:t>10.000$</a:t>
            </a:r>
            <a:r>
              <a:rPr lang="fr-BE" altLang="zh-CN" sz="2800">
                <a:latin typeface="楷体_GB2312" pitchFamily="49" charset="-122"/>
                <a:ea typeface="楷体_GB2312" pitchFamily="49" charset="-122"/>
              </a:rPr>
              <a:t> </a:t>
            </a:r>
          </a:p>
          <a:p>
            <a:pPr algn="just" eaLnBrk="1" hangingPunct="1">
              <a:lnSpc>
                <a:spcPct val="160000"/>
              </a:lnSpc>
            </a:pPr>
            <a:r>
              <a:rPr lang="fr-BE" altLang="zh-CN" sz="2800">
                <a:latin typeface="楷体_GB2312" pitchFamily="49" charset="-122"/>
                <a:ea typeface="楷体_GB2312" pitchFamily="49" charset="-122"/>
              </a:rPr>
              <a:t>1993  </a:t>
            </a:r>
            <a:r>
              <a:rPr lang="fr-BE" altLang="zh-CN" sz="2800">
                <a:solidFill>
                  <a:srgbClr val="FF3300"/>
                </a:solidFill>
                <a:latin typeface="楷体_GB2312" pitchFamily="49" charset="-122"/>
                <a:ea typeface="楷体_GB2312" pitchFamily="49" charset="-122"/>
              </a:rPr>
              <a:t>Nobel prize</a:t>
            </a:r>
            <a:r>
              <a:rPr lang="fr-BE" altLang="zh-CN" sz="2800">
                <a:latin typeface="楷体_GB2312" pitchFamily="49" charset="-122"/>
                <a:ea typeface="楷体_GB2312" pitchFamily="49" charset="-122"/>
              </a:rPr>
              <a:t> </a:t>
            </a:r>
            <a:endParaRPr lang="en-US" altLang="zh-CN" sz="2800">
              <a:latin typeface="楷体_GB2312" pitchFamily="49" charset="-122"/>
              <a:ea typeface="楷体_GB2312" pitchFamily="49" charset="-122"/>
            </a:endParaRPr>
          </a:p>
        </p:txBody>
      </p:sp>
      <p:sp>
        <p:nvSpPr>
          <p:cNvPr id="8195" name="Text Box 6"/>
          <p:cNvSpPr txBox="1">
            <a:spLocks noChangeArrowheads="1"/>
          </p:cNvSpPr>
          <p:nvPr/>
        </p:nvSpPr>
        <p:spPr bwMode="auto">
          <a:xfrm>
            <a:off x="2590800" y="4064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fr-FR" sz="3600">
                <a:latin typeface="楷体_GB2312" pitchFamily="49" charset="-122"/>
                <a:ea typeface="楷体_GB2312" pitchFamily="49" charset="-122"/>
              </a:rPr>
              <a:t>   历    史 </a:t>
            </a:r>
            <a:endParaRPr lang="zh-CN" altLang="en-US">
              <a:latin typeface="楷体_GB2312" pitchFamily="49" charset="-122"/>
              <a:ea typeface="楷体_GB2312" pitchFamily="49" charset="-122"/>
            </a:endParaRPr>
          </a:p>
        </p:txBody>
      </p:sp>
      <p:pic>
        <p:nvPicPr>
          <p:cNvPr id="8196" name="Picture 9" descr="981018_aidsdoc"/>
          <p:cNvPicPr>
            <a:picLocks noChangeAspect="1" noChangeArrowheads="1"/>
          </p:cNvPicPr>
          <p:nvPr/>
        </p:nvPicPr>
        <p:blipFill>
          <a:blip r:embed="rId2">
            <a:extLst>
              <a:ext uri="{28A0092B-C50C-407E-A947-70E740481C1C}">
                <a14:useLocalDpi xmlns:a14="http://schemas.microsoft.com/office/drawing/2010/main" val="0"/>
              </a:ext>
            </a:extLst>
          </a:blip>
          <a:srcRect l="4674" t="6369" r="11198" b="1056"/>
          <a:stretch>
            <a:fillRect/>
          </a:stretch>
        </p:blipFill>
        <p:spPr bwMode="auto">
          <a:xfrm>
            <a:off x="4787900" y="1125538"/>
            <a:ext cx="37496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533400" y="1066800"/>
            <a:ext cx="76263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b="1">
                <a:latin typeface="楷体_GB2312" pitchFamily="49" charset="-122"/>
                <a:ea typeface="楷体_GB2312" pitchFamily="49" charset="-122"/>
              </a:rPr>
              <a:t> </a:t>
            </a:r>
            <a:r>
              <a:rPr lang="zh-CN" altLang="en-US" sz="3200" b="1">
                <a:latin typeface="楷体_GB2312" pitchFamily="49" charset="-122"/>
                <a:ea typeface="楷体_GB2312" pitchFamily="49" charset="-122"/>
              </a:rPr>
              <a:t>（二） 无菌</a:t>
            </a:r>
            <a:r>
              <a:rPr lang="en-US" altLang="zh-CN" sz="3200" b="1">
                <a:latin typeface="楷体_GB2312" pitchFamily="49" charset="-122"/>
                <a:ea typeface="楷体_GB2312" pitchFamily="49" charset="-122"/>
              </a:rPr>
              <a:t>eppendorf</a:t>
            </a:r>
            <a:r>
              <a:rPr lang="zh-CN" altLang="en-US" sz="3200" b="1">
                <a:latin typeface="楷体_GB2312" pitchFamily="49" charset="-122"/>
                <a:ea typeface="楷体_GB2312" pitchFamily="49" charset="-122"/>
              </a:rPr>
              <a:t>管中加</a:t>
            </a:r>
          </a:p>
          <a:p>
            <a:pPr lvl="1" eaLnBrk="1" hangingPunct="1">
              <a:spcBef>
                <a:spcPct val="20000"/>
              </a:spcBef>
            </a:pPr>
            <a:r>
              <a:rPr lang="zh-CN" altLang="en-US" sz="2800" b="1">
                <a:solidFill>
                  <a:srgbClr val="000000"/>
                </a:solidFill>
                <a:latin typeface="楷体_GB2312" pitchFamily="49" charset="-122"/>
                <a:ea typeface="楷体_GB2312" pitchFamily="49" charset="-122"/>
              </a:rPr>
              <a:t>    双蒸水                 </a:t>
            </a:r>
            <a:r>
              <a:rPr lang="en-US" altLang="zh-CN" sz="2800" b="1">
                <a:solidFill>
                  <a:srgbClr val="000000"/>
                </a:solidFill>
                <a:latin typeface="楷体_GB2312" pitchFamily="49" charset="-122"/>
                <a:ea typeface="楷体_GB2312" pitchFamily="49" charset="-122"/>
              </a:rPr>
              <a:t>9 </a:t>
            </a:r>
            <a:r>
              <a:rPr lang="en-US" altLang="zh-CN" sz="2800" b="1">
                <a:latin typeface="楷体_GB2312" pitchFamily="49" charset="-122"/>
                <a:ea typeface="楷体_GB2312" pitchFamily="49" charset="-122"/>
                <a:sym typeface="Symbol" panose="05050102010706020507" pitchFamily="18" charset="2"/>
              </a:rPr>
              <a:t>l</a:t>
            </a:r>
            <a:r>
              <a:rPr lang="en-US" altLang="zh-CN" sz="2800" b="1">
                <a:solidFill>
                  <a:srgbClr val="000000"/>
                </a:solidFill>
                <a:latin typeface="楷体_GB2312" pitchFamily="49" charset="-122"/>
                <a:ea typeface="楷体_GB2312" pitchFamily="49" charset="-122"/>
              </a:rPr>
              <a:t> </a:t>
            </a:r>
          </a:p>
          <a:p>
            <a:pPr lvl="1" eaLnBrk="1" hangingPunct="1">
              <a:spcBef>
                <a:spcPct val="20000"/>
              </a:spcBef>
            </a:pPr>
            <a:r>
              <a:rPr lang="en-US" altLang="zh-CN" sz="2800" b="1">
                <a:solidFill>
                  <a:srgbClr val="000000"/>
                </a:solidFill>
                <a:latin typeface="楷体_GB2312" pitchFamily="49" charset="-122"/>
                <a:ea typeface="楷体_GB2312" pitchFamily="49" charset="-122"/>
              </a:rPr>
              <a:t>    10×</a:t>
            </a:r>
            <a:r>
              <a:rPr lang="zh-CN" altLang="en-US" sz="2800" b="1">
                <a:solidFill>
                  <a:srgbClr val="000000"/>
                </a:solidFill>
                <a:latin typeface="楷体_GB2312" pitchFamily="49" charset="-122"/>
                <a:ea typeface="楷体_GB2312" pitchFamily="49" charset="-122"/>
              </a:rPr>
              <a:t>缓冲液             </a:t>
            </a:r>
            <a:r>
              <a:rPr lang="en-US" altLang="zh-CN" sz="2800" b="1">
                <a:solidFill>
                  <a:srgbClr val="000000"/>
                </a:solidFill>
                <a:latin typeface="楷体_GB2312" pitchFamily="49" charset="-122"/>
                <a:ea typeface="楷体_GB2312" pitchFamily="49" charset="-122"/>
              </a:rPr>
              <a:t>2  </a:t>
            </a:r>
            <a:r>
              <a:rPr lang="en-US" altLang="zh-CN" sz="2800" b="1">
                <a:latin typeface="楷体_GB2312" pitchFamily="49" charset="-122"/>
                <a:ea typeface="楷体_GB2312" pitchFamily="49" charset="-122"/>
                <a:sym typeface="Symbol" panose="05050102010706020507" pitchFamily="18" charset="2"/>
              </a:rPr>
              <a:t>l</a:t>
            </a:r>
            <a:r>
              <a:rPr lang="en-US" altLang="zh-CN" sz="2800" b="1">
                <a:solidFill>
                  <a:srgbClr val="000000"/>
                </a:solidFill>
                <a:latin typeface="楷体_GB2312" pitchFamily="49" charset="-122"/>
                <a:ea typeface="楷体_GB2312" pitchFamily="49" charset="-122"/>
              </a:rPr>
              <a:t> </a:t>
            </a:r>
            <a:br>
              <a:rPr lang="en-US" altLang="zh-CN" sz="2800" b="1">
                <a:solidFill>
                  <a:srgbClr val="000000"/>
                </a:solidFill>
                <a:latin typeface="楷体_GB2312" pitchFamily="49" charset="-122"/>
                <a:ea typeface="楷体_GB2312" pitchFamily="49" charset="-122"/>
              </a:rPr>
            </a:br>
            <a:r>
              <a:rPr lang="en-US" altLang="zh-CN" sz="2800" b="1">
                <a:solidFill>
                  <a:srgbClr val="000000"/>
                </a:solidFill>
                <a:latin typeface="楷体_GB2312" pitchFamily="49" charset="-122"/>
                <a:ea typeface="楷体_GB2312" pitchFamily="49" charset="-122"/>
              </a:rPr>
              <a:t>  dNTP</a:t>
            </a:r>
            <a:r>
              <a:rPr lang="zh-CN" altLang="en-US" sz="2800" b="1">
                <a:solidFill>
                  <a:srgbClr val="000000"/>
                </a:solidFill>
                <a:latin typeface="楷体_GB2312" pitchFamily="49" charset="-122"/>
                <a:ea typeface="楷体_GB2312" pitchFamily="49" charset="-122"/>
              </a:rPr>
              <a:t>混合物             </a:t>
            </a:r>
            <a:r>
              <a:rPr lang="en-US" altLang="zh-CN" sz="2800" b="1">
                <a:solidFill>
                  <a:srgbClr val="000000"/>
                </a:solidFill>
                <a:latin typeface="楷体_GB2312" pitchFamily="49" charset="-122"/>
                <a:ea typeface="楷体_GB2312" pitchFamily="49" charset="-122"/>
              </a:rPr>
              <a:t>3  </a:t>
            </a:r>
            <a:r>
              <a:rPr lang="en-US" altLang="zh-CN" sz="2800" b="1">
                <a:latin typeface="楷体_GB2312" pitchFamily="49" charset="-122"/>
                <a:ea typeface="楷体_GB2312" pitchFamily="49" charset="-122"/>
                <a:sym typeface="Symbol" panose="05050102010706020507" pitchFamily="18" charset="2"/>
              </a:rPr>
              <a:t></a:t>
            </a:r>
            <a:r>
              <a:rPr lang="en-US" altLang="zh-CN" sz="2800" b="1">
                <a:solidFill>
                  <a:srgbClr val="000000"/>
                </a:solidFill>
                <a:latin typeface="楷体_GB2312" pitchFamily="49" charset="-122"/>
                <a:ea typeface="楷体_GB2312" pitchFamily="49" charset="-122"/>
              </a:rPr>
              <a:t>L</a:t>
            </a:r>
            <a:br>
              <a:rPr lang="en-US" altLang="zh-CN" sz="2800" b="1">
                <a:solidFill>
                  <a:srgbClr val="000000"/>
                </a:solidFill>
                <a:latin typeface="楷体_GB2312" pitchFamily="49" charset="-122"/>
                <a:ea typeface="楷体_GB2312" pitchFamily="49" charset="-122"/>
              </a:rPr>
            </a:br>
            <a:r>
              <a:rPr lang="en-US" altLang="zh-CN" sz="2800" b="1">
                <a:solidFill>
                  <a:srgbClr val="000000"/>
                </a:solidFill>
                <a:latin typeface="楷体_GB2312" pitchFamily="49" charset="-122"/>
                <a:ea typeface="楷体_GB2312" pitchFamily="49" charset="-122"/>
              </a:rPr>
              <a:t>  </a:t>
            </a:r>
            <a:r>
              <a:rPr lang="zh-CN" altLang="en-US" sz="2800" b="1">
                <a:solidFill>
                  <a:srgbClr val="000000"/>
                </a:solidFill>
                <a:latin typeface="楷体_GB2312" pitchFamily="49" charset="-122"/>
                <a:ea typeface="楷体_GB2312" pitchFamily="49" charset="-122"/>
              </a:rPr>
              <a:t>引物 　　　            </a:t>
            </a:r>
            <a:r>
              <a:rPr lang="en-US" altLang="zh-CN" sz="2800" b="1">
                <a:solidFill>
                  <a:srgbClr val="000000"/>
                </a:solidFill>
                <a:latin typeface="楷体_GB2312" pitchFamily="49" charset="-122"/>
                <a:ea typeface="楷体_GB2312" pitchFamily="49" charset="-122"/>
              </a:rPr>
              <a:t>2 </a:t>
            </a:r>
            <a:r>
              <a:rPr lang="en-US" altLang="zh-CN" sz="2800" b="1">
                <a:latin typeface="楷体_GB2312" pitchFamily="49" charset="-122"/>
                <a:ea typeface="楷体_GB2312" pitchFamily="49" charset="-122"/>
                <a:sym typeface="Symbol" panose="05050102010706020507" pitchFamily="18" charset="2"/>
              </a:rPr>
              <a:t>l</a:t>
            </a:r>
            <a:r>
              <a:rPr lang="en-US" altLang="zh-CN" sz="2800" b="1">
                <a:solidFill>
                  <a:srgbClr val="000000"/>
                </a:solidFill>
                <a:latin typeface="楷体_GB2312" pitchFamily="49" charset="-122"/>
                <a:ea typeface="楷体_GB2312" pitchFamily="49" charset="-122"/>
              </a:rPr>
              <a:t> </a:t>
            </a:r>
            <a:r>
              <a:rPr lang="zh-CN" altLang="en-US" sz="2800" b="1">
                <a:solidFill>
                  <a:srgbClr val="000000"/>
                </a:solidFill>
                <a:latin typeface="楷体_GB2312" pitchFamily="49" charset="-122"/>
                <a:ea typeface="楷体_GB2312" pitchFamily="49" charset="-122"/>
              </a:rPr>
              <a:t>　</a:t>
            </a:r>
            <a:br>
              <a:rPr lang="zh-CN" altLang="en-US" sz="2800" b="1">
                <a:solidFill>
                  <a:srgbClr val="000000"/>
                </a:solidFill>
                <a:latin typeface="楷体_GB2312" pitchFamily="49" charset="-122"/>
                <a:ea typeface="楷体_GB2312" pitchFamily="49" charset="-122"/>
              </a:rPr>
            </a:br>
            <a:r>
              <a:rPr lang="zh-CN" altLang="en-US" sz="2800" b="1">
                <a:solidFill>
                  <a:srgbClr val="000000"/>
                </a:solidFill>
                <a:latin typeface="楷体_GB2312" pitchFamily="49" charset="-122"/>
                <a:ea typeface="楷体_GB2312" pitchFamily="49" charset="-122"/>
              </a:rPr>
              <a:t>  模板</a:t>
            </a:r>
            <a:r>
              <a:rPr lang="en-US" altLang="zh-CN" sz="2800" b="1">
                <a:solidFill>
                  <a:srgbClr val="000000"/>
                </a:solidFill>
                <a:latin typeface="楷体_GB2312" pitchFamily="49" charset="-122"/>
                <a:ea typeface="楷体_GB2312" pitchFamily="49" charset="-122"/>
              </a:rPr>
              <a:t>DNA </a:t>
            </a:r>
            <a:r>
              <a:rPr lang="zh-CN" altLang="en-US" sz="2800" b="1">
                <a:solidFill>
                  <a:srgbClr val="000000"/>
                </a:solidFill>
                <a:latin typeface="楷体_GB2312" pitchFamily="49" charset="-122"/>
                <a:ea typeface="楷体_GB2312" pitchFamily="49" charset="-122"/>
              </a:rPr>
              <a:t>　　　         </a:t>
            </a:r>
            <a:r>
              <a:rPr lang="en-US" altLang="zh-CN" sz="2800" b="1">
                <a:solidFill>
                  <a:srgbClr val="000000"/>
                </a:solidFill>
                <a:latin typeface="楷体_GB2312" pitchFamily="49" charset="-122"/>
                <a:ea typeface="楷体_GB2312" pitchFamily="49" charset="-122"/>
              </a:rPr>
              <a:t>2 </a:t>
            </a:r>
            <a:r>
              <a:rPr lang="en-US" altLang="zh-CN" sz="2800" b="1">
                <a:latin typeface="楷体_GB2312" pitchFamily="49" charset="-122"/>
                <a:ea typeface="楷体_GB2312" pitchFamily="49" charset="-122"/>
                <a:sym typeface="Symbol" panose="05050102010706020507" pitchFamily="18" charset="2"/>
              </a:rPr>
              <a:t>l</a:t>
            </a:r>
            <a:r>
              <a:rPr lang="en-US" altLang="zh-CN" sz="2800" b="1">
                <a:solidFill>
                  <a:srgbClr val="000000"/>
                </a:solidFill>
                <a:latin typeface="楷体_GB2312" pitchFamily="49" charset="-122"/>
                <a:ea typeface="楷体_GB2312" pitchFamily="49" charset="-122"/>
              </a:rPr>
              <a:t/>
            </a:r>
            <a:br>
              <a:rPr lang="en-US" altLang="zh-CN" sz="2800" b="1">
                <a:solidFill>
                  <a:srgbClr val="000000"/>
                </a:solidFill>
                <a:latin typeface="楷体_GB2312" pitchFamily="49" charset="-122"/>
                <a:ea typeface="楷体_GB2312" pitchFamily="49" charset="-122"/>
              </a:rPr>
            </a:br>
            <a:r>
              <a:rPr lang="en-US" altLang="zh-CN" sz="2800" b="1">
                <a:solidFill>
                  <a:srgbClr val="000000"/>
                </a:solidFill>
                <a:latin typeface="楷体_GB2312" pitchFamily="49" charset="-122"/>
                <a:ea typeface="楷体_GB2312" pitchFamily="49" charset="-122"/>
              </a:rPr>
              <a:t>  25mmol/L Mg</a:t>
            </a:r>
            <a:r>
              <a:rPr lang="en-US" altLang="zh-CN" sz="2800" b="1" baseline="30000">
                <a:solidFill>
                  <a:srgbClr val="000000"/>
                </a:solidFill>
                <a:latin typeface="楷体_GB2312" pitchFamily="49" charset="-122"/>
                <a:ea typeface="楷体_GB2312" pitchFamily="49" charset="-122"/>
              </a:rPr>
              <a:t>2+                </a:t>
            </a:r>
            <a:r>
              <a:rPr lang="en-US" altLang="zh-CN" sz="2800" b="1">
                <a:solidFill>
                  <a:srgbClr val="000000"/>
                </a:solidFill>
                <a:latin typeface="楷体_GB2312" pitchFamily="49" charset="-122"/>
                <a:ea typeface="楷体_GB2312" pitchFamily="49" charset="-122"/>
              </a:rPr>
              <a:t>2.5 </a:t>
            </a:r>
            <a:r>
              <a:rPr lang="en-US" altLang="zh-CN" sz="2800" b="1">
                <a:latin typeface="楷体_GB2312" pitchFamily="49" charset="-122"/>
                <a:ea typeface="楷体_GB2312" pitchFamily="49" charset="-122"/>
                <a:sym typeface="Symbol" panose="05050102010706020507" pitchFamily="18" charset="2"/>
              </a:rPr>
              <a:t>l</a:t>
            </a:r>
            <a:endParaRPr lang="en-US" altLang="zh-CN" sz="2800" b="1">
              <a:solidFill>
                <a:srgbClr val="FF33CC"/>
              </a:solidFill>
              <a:latin typeface="楷体_GB2312" pitchFamily="49" charset="-122"/>
              <a:ea typeface="楷体_GB2312" pitchFamily="49" charset="-122"/>
            </a:endParaRPr>
          </a:p>
        </p:txBody>
      </p:sp>
      <p:sp>
        <p:nvSpPr>
          <p:cNvPr id="27651" name="Line 4"/>
          <p:cNvSpPr>
            <a:spLocks noChangeShapeType="1"/>
          </p:cNvSpPr>
          <p:nvPr/>
        </p:nvSpPr>
        <p:spPr bwMode="auto">
          <a:xfrm>
            <a:off x="1187450" y="4508500"/>
            <a:ext cx="640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52" name="Text Box 6"/>
          <p:cNvSpPr txBox="1">
            <a:spLocks noChangeArrowheads="1"/>
          </p:cNvSpPr>
          <p:nvPr/>
        </p:nvSpPr>
        <p:spPr bwMode="auto">
          <a:xfrm>
            <a:off x="1547813" y="4797425"/>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latin typeface="楷体_GB2312" pitchFamily="49" charset="-122"/>
                <a:ea typeface="楷体_GB2312" pitchFamily="49" charset="-122"/>
              </a:rPr>
              <a:t>   </a:t>
            </a:r>
            <a:r>
              <a:rPr lang="zh-CN" altLang="en-US" sz="2800" b="1">
                <a:solidFill>
                  <a:srgbClr val="FF3300"/>
                </a:solidFill>
                <a:latin typeface="楷体_GB2312" pitchFamily="49" charset="-122"/>
                <a:ea typeface="楷体_GB2312" pitchFamily="49" charset="-122"/>
              </a:rPr>
              <a:t>混匀离心</a:t>
            </a:r>
            <a:r>
              <a:rPr lang="en-US" altLang="zh-CN" sz="2800" b="1">
                <a:solidFill>
                  <a:srgbClr val="FF3300"/>
                </a:solidFill>
                <a:latin typeface="楷体_GB2312" pitchFamily="49" charset="-122"/>
                <a:ea typeface="楷体_GB2312" pitchFamily="49" charset="-122"/>
              </a:rPr>
              <a:t>5sec</a:t>
            </a:r>
            <a:r>
              <a:rPr lang="zh-CN" altLang="en-US" sz="2800" b="1">
                <a:solidFill>
                  <a:srgbClr val="FF3300"/>
                </a:solidFill>
                <a:latin typeface="楷体_GB2312" pitchFamily="49" charset="-122"/>
                <a:ea typeface="楷体_GB2312" pitchFamily="49" charset="-122"/>
              </a:rPr>
              <a:t>， </a:t>
            </a:r>
            <a:r>
              <a:rPr lang="en-US" altLang="zh-CN" sz="2800" b="1">
                <a:solidFill>
                  <a:srgbClr val="FF3300"/>
                </a:solidFill>
                <a:latin typeface="楷体_GB2312" pitchFamily="49" charset="-122"/>
                <a:ea typeface="楷体_GB2312" pitchFamily="49" charset="-122"/>
              </a:rPr>
              <a:t>94℃</a:t>
            </a:r>
            <a:r>
              <a:rPr lang="zh-CN" altLang="en-US" sz="2800" b="1">
                <a:solidFill>
                  <a:srgbClr val="FF3300"/>
                </a:solidFill>
                <a:latin typeface="楷体_GB2312" pitchFamily="49" charset="-122"/>
                <a:ea typeface="楷体_GB2312" pitchFamily="49" charset="-122"/>
              </a:rPr>
              <a:t>水浴，</a:t>
            </a:r>
            <a:r>
              <a:rPr lang="en-US" altLang="zh-CN" sz="2800" b="1">
                <a:solidFill>
                  <a:srgbClr val="FF3300"/>
                </a:solidFill>
                <a:latin typeface="楷体_GB2312" pitchFamily="49" charset="-122"/>
                <a:ea typeface="楷体_GB2312" pitchFamily="49" charset="-122"/>
              </a:rPr>
              <a:t>2min</a:t>
            </a:r>
          </a:p>
        </p:txBody>
      </p:sp>
      <p:sp>
        <p:nvSpPr>
          <p:cNvPr id="27653" name="Rectangle 7"/>
          <p:cNvSpPr>
            <a:spLocks noChangeArrowheads="1"/>
          </p:cNvSpPr>
          <p:nvPr/>
        </p:nvSpPr>
        <p:spPr bwMode="auto">
          <a:xfrm>
            <a:off x="971550" y="5516563"/>
            <a:ext cx="658018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lnSpc>
                <a:spcPct val="120000"/>
              </a:lnSpc>
              <a:spcBef>
                <a:spcPct val="20000"/>
              </a:spcBef>
            </a:pPr>
            <a:r>
              <a:rPr lang="en-US" altLang="zh-CN" sz="2800" b="1">
                <a:latin typeface="楷体_GB2312" pitchFamily="49" charset="-122"/>
                <a:ea typeface="楷体_GB2312" pitchFamily="49" charset="-122"/>
              </a:rPr>
              <a:t> </a:t>
            </a:r>
            <a:r>
              <a:rPr lang="en-US" altLang="zh-CN" sz="2800" b="1">
                <a:solidFill>
                  <a:srgbClr val="000000"/>
                </a:solidFill>
                <a:latin typeface="楷体_GB2312" pitchFamily="49" charset="-122"/>
                <a:ea typeface="楷体_GB2312" pitchFamily="49" charset="-122"/>
              </a:rPr>
              <a:t>+  Taq DNA</a:t>
            </a:r>
            <a:r>
              <a:rPr lang="zh-CN" altLang="en-US" sz="2800" b="1">
                <a:solidFill>
                  <a:srgbClr val="000000"/>
                </a:solidFill>
                <a:latin typeface="楷体_GB2312" pitchFamily="49" charset="-122"/>
                <a:ea typeface="楷体_GB2312" pitchFamily="49" charset="-122"/>
              </a:rPr>
              <a:t>聚合酶 　      </a:t>
            </a:r>
            <a:r>
              <a:rPr lang="en-US" altLang="zh-CN" sz="2800" b="1">
                <a:solidFill>
                  <a:srgbClr val="000000"/>
                </a:solidFill>
                <a:latin typeface="楷体_GB2312" pitchFamily="49" charset="-122"/>
                <a:ea typeface="楷体_GB2312" pitchFamily="49" charset="-122"/>
              </a:rPr>
              <a:t>0.55 </a:t>
            </a:r>
            <a:r>
              <a:rPr lang="en-US" altLang="zh-CN" sz="2800" b="1">
                <a:latin typeface="楷体_GB2312" pitchFamily="49" charset="-122"/>
                <a:ea typeface="楷体_GB2312" pitchFamily="49" charset="-122"/>
                <a:sym typeface="Symbol" panose="05050102010706020507" pitchFamily="18" charset="2"/>
              </a:rPr>
              <a:t>l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a:spLocks noChangeArrowheads="1"/>
          </p:cNvSpPr>
          <p:nvPr>
            <p:ph type="body" idx="1"/>
          </p:nvPr>
        </p:nvSpPr>
        <p:spPr>
          <a:xfrm>
            <a:off x="533400" y="228600"/>
            <a:ext cx="8229600" cy="6400800"/>
          </a:xfrm>
          <a:noFill/>
        </p:spPr>
        <p:txBody>
          <a:bodyPr/>
          <a:lstStyle/>
          <a:p>
            <a:pPr lvl="1" eaLnBrk="1" hangingPunct="1">
              <a:lnSpc>
                <a:spcPct val="120000"/>
              </a:lnSpc>
              <a:buFont typeface="Wingdings" panose="05000000000000000000" pitchFamily="2" charset="2"/>
              <a:buNone/>
            </a:pPr>
            <a:r>
              <a:rPr lang="zh-CN" altLang="en-US" smtClean="0">
                <a:solidFill>
                  <a:srgbClr val="000000"/>
                </a:solidFill>
                <a:latin typeface="楷体_GB2312" pitchFamily="49" charset="-122"/>
                <a:ea typeface="楷体_GB2312" pitchFamily="49" charset="-122"/>
              </a:rPr>
              <a:t>程序设置：</a:t>
            </a:r>
          </a:p>
          <a:p>
            <a:pPr lvl="1" eaLnBrk="1" hangingPunct="1">
              <a:lnSpc>
                <a:spcPct val="120000"/>
              </a:lnSpc>
              <a:buFont typeface="Wingdings" panose="05000000000000000000" pitchFamily="2" charset="2"/>
              <a:buNone/>
            </a:pPr>
            <a:r>
              <a:rPr lang="zh-CN" altLang="en-US" smtClean="0">
                <a:solidFill>
                  <a:srgbClr val="000000"/>
                </a:solidFill>
                <a:latin typeface="楷体_GB2312" pitchFamily="49" charset="-122"/>
                <a:ea typeface="楷体_GB2312" pitchFamily="49" charset="-122"/>
              </a:rPr>
              <a:t>    </a:t>
            </a:r>
            <a:r>
              <a:rPr lang="en-US" altLang="zh-CN" smtClean="0">
                <a:latin typeface="楷体_GB2312" pitchFamily="49" charset="-122"/>
                <a:ea typeface="楷体_GB2312" pitchFamily="49" charset="-122"/>
              </a:rPr>
              <a:t>94℃   30s </a:t>
            </a:r>
          </a:p>
          <a:p>
            <a:pPr lvl="1" eaLnBrk="1" hangingPunct="1">
              <a:lnSpc>
                <a:spcPct val="120000"/>
              </a:lnSpc>
              <a:buFont typeface="Wingdings" panose="05000000000000000000" pitchFamily="2" charset="2"/>
              <a:buNone/>
            </a:pPr>
            <a:r>
              <a:rPr lang="en-US" altLang="zh-CN" smtClean="0">
                <a:latin typeface="楷体_GB2312" pitchFamily="49" charset="-122"/>
                <a:ea typeface="楷体_GB2312" pitchFamily="49" charset="-122"/>
              </a:rPr>
              <a:t>    55℃   30s         </a:t>
            </a:r>
            <a:r>
              <a:rPr lang="en-US" altLang="zh-CN" smtClean="0">
                <a:solidFill>
                  <a:srgbClr val="000000"/>
                </a:solidFill>
                <a:latin typeface="楷体_GB2312" pitchFamily="49" charset="-122"/>
                <a:ea typeface="楷体_GB2312" pitchFamily="49" charset="-122"/>
              </a:rPr>
              <a:t>35</a:t>
            </a:r>
            <a:r>
              <a:rPr lang="zh-CN" altLang="en-US" smtClean="0">
                <a:solidFill>
                  <a:srgbClr val="000000"/>
                </a:solidFill>
                <a:latin typeface="楷体_GB2312" pitchFamily="49" charset="-122"/>
                <a:ea typeface="楷体_GB2312" pitchFamily="49" charset="-122"/>
              </a:rPr>
              <a:t>个循环</a:t>
            </a:r>
            <a:endParaRPr lang="zh-CN" altLang="en-US" smtClean="0">
              <a:latin typeface="楷体_GB2312" pitchFamily="49" charset="-122"/>
              <a:ea typeface="楷体_GB2312" pitchFamily="49" charset="-122"/>
            </a:endParaRPr>
          </a:p>
          <a:p>
            <a:pPr lvl="1" eaLnBrk="1" hangingPunct="1">
              <a:lnSpc>
                <a:spcPct val="120000"/>
              </a:lnSpc>
              <a:buFont typeface="Wingdings" panose="05000000000000000000" pitchFamily="2" charset="2"/>
              <a:buNone/>
            </a:pPr>
            <a:r>
              <a:rPr lang="zh-CN" altLang="en-US" smtClean="0">
                <a:latin typeface="楷体_GB2312" pitchFamily="49" charset="-122"/>
                <a:ea typeface="楷体_GB2312" pitchFamily="49" charset="-122"/>
              </a:rPr>
              <a:t>    </a:t>
            </a:r>
            <a:r>
              <a:rPr lang="en-US" altLang="zh-CN" smtClean="0">
                <a:latin typeface="楷体_GB2312" pitchFamily="49" charset="-122"/>
                <a:ea typeface="楷体_GB2312" pitchFamily="49" charset="-122"/>
              </a:rPr>
              <a:t>72℃   30s</a:t>
            </a:r>
            <a:endParaRPr lang="en-US" altLang="zh-CN" smtClean="0">
              <a:solidFill>
                <a:srgbClr val="000000"/>
              </a:solidFill>
              <a:latin typeface="楷体_GB2312" pitchFamily="49" charset="-122"/>
              <a:ea typeface="楷体_GB2312" pitchFamily="49" charset="-122"/>
            </a:endParaRPr>
          </a:p>
          <a:p>
            <a:pPr lvl="1" eaLnBrk="1" hangingPunct="1">
              <a:lnSpc>
                <a:spcPct val="120000"/>
              </a:lnSpc>
              <a:buFont typeface="Wingdings" panose="05000000000000000000" pitchFamily="2" charset="2"/>
              <a:buNone/>
            </a:pPr>
            <a:r>
              <a:rPr lang="zh-CN" altLang="en-US" smtClean="0">
                <a:latin typeface="楷体_GB2312" pitchFamily="49" charset="-122"/>
                <a:ea typeface="楷体_GB2312" pitchFamily="49" charset="-122"/>
              </a:rPr>
              <a:t>（三）扩增结果：</a:t>
            </a:r>
            <a:r>
              <a:rPr lang="en-US" altLang="zh-CN" smtClean="0">
                <a:latin typeface="楷体_GB2312" pitchFamily="49" charset="-122"/>
                <a:ea typeface="楷体_GB2312" pitchFamily="49" charset="-122"/>
              </a:rPr>
              <a:t>220-242 bp              </a:t>
            </a:r>
          </a:p>
          <a:p>
            <a:pPr lvl="1" eaLnBrk="1" hangingPunct="1">
              <a:lnSpc>
                <a:spcPct val="120000"/>
              </a:lnSpc>
              <a:buFont typeface="Wingdings" panose="05000000000000000000" pitchFamily="2" charset="2"/>
              <a:buNone/>
            </a:pPr>
            <a:r>
              <a:rPr lang="en-US" altLang="zh-CN" smtClean="0">
                <a:latin typeface=""/>
                <a:ea typeface="楷体_GB2312" pitchFamily="49" charset="-122"/>
              </a:rPr>
              <a:t>            </a:t>
            </a:r>
            <a:r>
              <a:rPr lang="zh-CN" altLang="en-US" smtClean="0">
                <a:latin typeface=""/>
                <a:ea typeface="楷体_GB2312" pitchFamily="49" charset="-122"/>
              </a:rPr>
              <a:t>对于</a:t>
            </a:r>
            <a:r>
              <a:rPr lang="en-US" altLang="zh-CN" smtClean="0">
                <a:latin typeface=""/>
                <a:ea typeface="楷体_GB2312" pitchFamily="49" charset="-122"/>
              </a:rPr>
              <a:t>100</a:t>
            </a:r>
            <a:r>
              <a:rPr lang="zh-CN" altLang="en-US" smtClean="0">
                <a:latin typeface=""/>
                <a:ea typeface="楷体_GB2312" pitchFamily="49" charset="-122"/>
              </a:rPr>
              <a:t>～</a:t>
            </a:r>
            <a:r>
              <a:rPr lang="en-US" altLang="zh-CN" smtClean="0">
                <a:latin typeface=""/>
                <a:ea typeface="楷体_GB2312" pitchFamily="49" charset="-122"/>
              </a:rPr>
              <a:t>300bp</a:t>
            </a:r>
            <a:r>
              <a:rPr lang="zh-CN" altLang="en-US" smtClean="0">
                <a:latin typeface=""/>
                <a:ea typeface="楷体_GB2312" pitchFamily="49" charset="-122"/>
              </a:rPr>
              <a:t>之间的短序列片段，采用快速、简便的双温循环是行之有效的。</a:t>
            </a:r>
            <a:r>
              <a:rPr lang="zh-CN" altLang="en-US" smtClean="0">
                <a:solidFill>
                  <a:srgbClr val="FF3300"/>
                </a:solidFill>
                <a:latin typeface=""/>
                <a:ea typeface="楷体_GB2312" pitchFamily="49" charset="-122"/>
              </a:rPr>
              <a:t>双温</a:t>
            </a:r>
            <a:r>
              <a:rPr lang="en-US" altLang="zh-CN" smtClean="0">
                <a:solidFill>
                  <a:srgbClr val="FF3300"/>
                </a:solidFill>
                <a:latin typeface=""/>
                <a:ea typeface="楷体_GB2312" pitchFamily="49" charset="-122"/>
              </a:rPr>
              <a:t>PCR</a:t>
            </a:r>
            <a:r>
              <a:rPr lang="zh-CN" altLang="en-US" smtClean="0">
                <a:latin typeface=""/>
                <a:ea typeface="楷体_GB2312" pitchFamily="49" charset="-122"/>
              </a:rPr>
              <a:t>（</a:t>
            </a:r>
            <a:r>
              <a:rPr lang="en-US" altLang="zh-CN" smtClean="0">
                <a:latin typeface=""/>
                <a:ea typeface="楷体_GB2312" pitchFamily="49" charset="-122"/>
              </a:rPr>
              <a:t>two-temperature PCR</a:t>
            </a:r>
            <a:r>
              <a:rPr lang="zh-CN" altLang="en-US" smtClean="0">
                <a:latin typeface=""/>
                <a:ea typeface="楷体_GB2312" pitchFamily="49" charset="-122"/>
              </a:rPr>
              <a:t>）仅仅执行两步温度程序。合并退火与延伸温度。一般常用温度是</a:t>
            </a:r>
            <a:r>
              <a:rPr lang="en-US" altLang="zh-CN" smtClean="0">
                <a:latin typeface=""/>
                <a:ea typeface="楷体_GB2312" pitchFamily="49" charset="-122"/>
              </a:rPr>
              <a:t>94-95℃</a:t>
            </a:r>
            <a:r>
              <a:rPr lang="zh-CN" altLang="en-US" smtClean="0">
                <a:latin typeface=""/>
                <a:ea typeface="楷体_GB2312" pitchFamily="49" charset="-122"/>
              </a:rPr>
              <a:t>和</a:t>
            </a:r>
            <a:r>
              <a:rPr lang="en-US" altLang="zh-CN" smtClean="0">
                <a:latin typeface=""/>
                <a:ea typeface="楷体_GB2312" pitchFamily="49" charset="-122"/>
              </a:rPr>
              <a:t>46-47℃ </a:t>
            </a:r>
            <a:r>
              <a:rPr lang="zh-CN" altLang="en-US" smtClean="0">
                <a:latin typeface=""/>
                <a:ea typeface="楷体_GB2312" pitchFamily="49" charset="-122"/>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76327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6"/>
          <p:cNvSpPr txBox="1">
            <a:spLocks noChangeArrowheads="1"/>
          </p:cNvSpPr>
          <p:nvPr/>
        </p:nvSpPr>
        <p:spPr bwMode="auto">
          <a:xfrm>
            <a:off x="2590800" y="4724400"/>
            <a:ext cx="16002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a:latin typeface="Times New Roman" panose="02020603050405020304" pitchFamily="18" charset="0"/>
              </a:rPr>
              <a:t>maker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016125"/>
            <a:ext cx="459263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6" descr="11434456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925888"/>
            <a:ext cx="3505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11188" y="404813"/>
            <a:ext cx="7564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rgbClr val="FF33CC"/>
                </a:solidFill>
                <a:latin typeface="楷体_GB2312" pitchFamily="49" charset="-122"/>
                <a:ea typeface="楷体_GB2312" pitchFamily="49" charset="-122"/>
              </a:rPr>
              <a:t> PCR</a:t>
            </a:r>
            <a:r>
              <a:rPr lang="zh-CN" altLang="en-US" sz="4400" b="1">
                <a:solidFill>
                  <a:srgbClr val="FF33CC"/>
                </a:solidFill>
                <a:latin typeface="楷体_GB2312" pitchFamily="49" charset="-122"/>
                <a:ea typeface="楷体_GB2312" pitchFamily="49" charset="-122"/>
              </a:rPr>
              <a:t>中的注意事项</a:t>
            </a:r>
          </a:p>
        </p:txBody>
      </p:sp>
      <p:sp>
        <p:nvSpPr>
          <p:cNvPr id="31747" name="Rectangle 3"/>
          <p:cNvSpPr>
            <a:spLocks noChangeArrowheads="1"/>
          </p:cNvSpPr>
          <p:nvPr/>
        </p:nvSpPr>
        <p:spPr bwMode="auto">
          <a:xfrm>
            <a:off x="838200" y="1828800"/>
            <a:ext cx="76263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609600" indent="-609600">
              <a:defRPr>
                <a:solidFill>
                  <a:schemeClr val="tx1"/>
                </a:solidFill>
                <a:latin typeface="Arial" panose="020B0604020202020204" pitchFamily="34" charset="0"/>
                <a:ea typeface="宋体" panose="02010600030101010101" pitchFamily="2" charset="-122"/>
              </a:defRPr>
            </a:lvl1pPr>
            <a:lvl2pPr marL="990600" indent="-5334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752600" indent="-381000">
              <a:defRPr>
                <a:solidFill>
                  <a:schemeClr val="tx1"/>
                </a:solidFill>
                <a:latin typeface="Arial" panose="020B0604020202020204" pitchFamily="34" charset="0"/>
                <a:ea typeface="宋体" panose="02010600030101010101" pitchFamily="2" charset="-122"/>
              </a:defRPr>
            </a:lvl4pPr>
            <a:lvl5pPr marL="2209800" indent="-381000">
              <a:defRPr>
                <a:solidFill>
                  <a:schemeClr val="tx1"/>
                </a:solidFill>
                <a:latin typeface="Arial" panose="020B0604020202020204" pitchFamily="34" charset="0"/>
                <a:ea typeface="宋体" panose="02010600030101010101" pitchFamily="2" charset="-122"/>
              </a:defRPr>
            </a:lvl5pPr>
            <a:lvl6pPr marL="26670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242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814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386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600" b="1">
                <a:solidFill>
                  <a:srgbClr val="0000FF"/>
                </a:solidFill>
                <a:latin typeface="楷体_GB2312" pitchFamily="49" charset="-122"/>
                <a:ea typeface="楷体_GB2312" pitchFamily="49" charset="-122"/>
              </a:rPr>
              <a:t>PCR</a:t>
            </a:r>
            <a:r>
              <a:rPr lang="zh-CN" altLang="en-US" sz="3600" b="1">
                <a:solidFill>
                  <a:srgbClr val="0000FF"/>
                </a:solidFill>
                <a:latin typeface="楷体_GB2312" pitchFamily="49" charset="-122"/>
                <a:ea typeface="楷体_GB2312" pitchFamily="49" charset="-122"/>
              </a:rPr>
              <a:t>反应中可能出现的问题：</a:t>
            </a:r>
          </a:p>
          <a:p>
            <a:pPr eaLnBrk="1" hangingPunct="1">
              <a:spcBef>
                <a:spcPct val="20000"/>
              </a:spcBef>
              <a:buFontTx/>
              <a:buChar char="•"/>
            </a:pPr>
            <a:r>
              <a:rPr lang="zh-CN" altLang="en-US" sz="3600" b="1">
                <a:latin typeface="楷体_GB2312" pitchFamily="49" charset="-122"/>
                <a:ea typeface="楷体_GB2312" pitchFamily="49" charset="-122"/>
              </a:rPr>
              <a:t>假阴性，不出现扩增条带</a:t>
            </a:r>
          </a:p>
          <a:p>
            <a:pPr eaLnBrk="1" hangingPunct="1">
              <a:spcBef>
                <a:spcPct val="20000"/>
              </a:spcBef>
              <a:buFontTx/>
              <a:buChar char="•"/>
            </a:pPr>
            <a:r>
              <a:rPr lang="zh-CN" altLang="en-US" sz="3600" b="1">
                <a:latin typeface="楷体_GB2312" pitchFamily="49" charset="-122"/>
                <a:ea typeface="楷体_GB2312" pitchFamily="49" charset="-122"/>
              </a:rPr>
              <a:t>假阳性</a:t>
            </a:r>
          </a:p>
          <a:p>
            <a:pPr eaLnBrk="1" hangingPunct="1">
              <a:spcBef>
                <a:spcPct val="20000"/>
              </a:spcBef>
              <a:buFontTx/>
              <a:buChar char="•"/>
            </a:pPr>
            <a:r>
              <a:rPr lang="zh-CN" altLang="en-US" sz="3600" b="1">
                <a:latin typeface="楷体_GB2312" pitchFamily="49" charset="-122"/>
                <a:ea typeface="楷体_GB2312" pitchFamily="49" charset="-122"/>
              </a:rPr>
              <a:t>出现非特异扩增带</a:t>
            </a:r>
          </a:p>
          <a:p>
            <a:pPr eaLnBrk="1" hangingPunct="1">
              <a:spcBef>
                <a:spcPct val="20000"/>
              </a:spcBef>
            </a:pPr>
            <a:endParaRPr lang="en-US" altLang="zh-CN" sz="3600" b="1">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2000" y="1143000"/>
            <a:ext cx="76263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3200" b="1">
                <a:solidFill>
                  <a:srgbClr val="0000FF"/>
                </a:solidFill>
                <a:latin typeface="楷体_GB2312" pitchFamily="49" charset="-122"/>
                <a:ea typeface="楷体_GB2312" pitchFamily="49" charset="-122"/>
              </a:rPr>
              <a:t>（一）防止污染</a:t>
            </a:r>
          </a:p>
          <a:p>
            <a:pPr lvl="1" eaLnBrk="1" hangingPunct="1">
              <a:spcBef>
                <a:spcPct val="20000"/>
              </a:spcBef>
            </a:pPr>
            <a:r>
              <a:rPr lang="zh-CN" altLang="en-US" sz="2800" b="1">
                <a:latin typeface="楷体_GB2312" pitchFamily="49" charset="-122"/>
                <a:ea typeface="楷体_GB2312" pitchFamily="49" charset="-122"/>
              </a:rPr>
              <a:t>试剂小量分装</a:t>
            </a:r>
          </a:p>
          <a:p>
            <a:pPr lvl="1" eaLnBrk="1" hangingPunct="1">
              <a:spcBef>
                <a:spcPct val="20000"/>
              </a:spcBef>
            </a:pPr>
            <a:r>
              <a:rPr lang="zh-CN" altLang="en-US" sz="2800" b="1">
                <a:latin typeface="楷体_GB2312" pitchFamily="49" charset="-122"/>
                <a:ea typeface="楷体_GB2312" pitchFamily="49" charset="-122"/>
              </a:rPr>
              <a:t>吸头及</a:t>
            </a:r>
            <a:r>
              <a:rPr lang="en-US" altLang="zh-CN" sz="2800" b="1">
                <a:latin typeface="楷体_GB2312" pitchFamily="49" charset="-122"/>
                <a:ea typeface="楷体_GB2312" pitchFamily="49" charset="-122"/>
              </a:rPr>
              <a:t>EP</a:t>
            </a:r>
            <a:r>
              <a:rPr lang="zh-CN" altLang="en-US" sz="2800" b="1">
                <a:latin typeface="楷体_GB2312" pitchFamily="49" charset="-122"/>
                <a:ea typeface="楷体_GB2312" pitchFamily="49" charset="-122"/>
              </a:rPr>
              <a:t>管一次性使用</a:t>
            </a:r>
          </a:p>
          <a:p>
            <a:pPr lvl="1" eaLnBrk="1" hangingPunct="1">
              <a:spcBef>
                <a:spcPct val="20000"/>
              </a:spcBef>
            </a:pPr>
            <a:r>
              <a:rPr lang="zh-CN" altLang="en-US" sz="2800" b="1">
                <a:latin typeface="楷体_GB2312" pitchFamily="49" charset="-122"/>
                <a:ea typeface="楷体_GB2312" pitchFamily="49" charset="-122"/>
              </a:rPr>
              <a:t>器皿及工作区域要分开，无菌操作</a:t>
            </a:r>
          </a:p>
          <a:p>
            <a:pPr eaLnBrk="1" hangingPunct="1">
              <a:spcBef>
                <a:spcPct val="20000"/>
              </a:spcBef>
            </a:pPr>
            <a:r>
              <a:rPr lang="zh-CN" altLang="en-US" sz="3200" b="1">
                <a:solidFill>
                  <a:srgbClr val="0000FF"/>
                </a:solidFill>
                <a:latin typeface="楷体_GB2312" pitchFamily="49" charset="-122"/>
                <a:ea typeface="楷体_GB2312" pitchFamily="49" charset="-122"/>
              </a:rPr>
              <a:t>（二）设立对照</a:t>
            </a:r>
            <a:r>
              <a:rPr lang="zh-CN" altLang="en-US" sz="3200" b="1">
                <a:latin typeface="楷体_GB2312" pitchFamily="49" charset="-122"/>
                <a:ea typeface="楷体_GB2312" pitchFamily="49" charset="-122"/>
              </a:rPr>
              <a:t>：</a:t>
            </a:r>
          </a:p>
          <a:p>
            <a:pPr lvl="1" eaLnBrk="1" hangingPunct="1">
              <a:spcBef>
                <a:spcPct val="20000"/>
              </a:spcBef>
            </a:pPr>
            <a:r>
              <a:rPr lang="zh-CN" altLang="en-US" sz="2800" b="1">
                <a:latin typeface="楷体_GB2312" pitchFamily="49" charset="-122"/>
                <a:ea typeface="楷体_GB2312" pitchFamily="49" charset="-122"/>
              </a:rPr>
              <a:t>阳性对照：    阳性模板</a:t>
            </a:r>
          </a:p>
          <a:p>
            <a:pPr lvl="1" eaLnBrk="1" hangingPunct="1">
              <a:spcBef>
                <a:spcPct val="20000"/>
              </a:spcBef>
            </a:pPr>
            <a:r>
              <a:rPr lang="zh-CN" altLang="en-US" sz="2800" b="1">
                <a:latin typeface="楷体_GB2312" pitchFamily="49" charset="-122"/>
                <a:ea typeface="楷体_GB2312" pitchFamily="49" charset="-122"/>
              </a:rPr>
              <a:t>阴性对照：    阴性模板</a:t>
            </a:r>
          </a:p>
          <a:p>
            <a:pPr lvl="1" eaLnBrk="1" hangingPunct="1">
              <a:spcBef>
                <a:spcPct val="20000"/>
              </a:spcBef>
            </a:pPr>
            <a:r>
              <a:rPr lang="zh-CN" altLang="en-US" sz="2800" b="1">
                <a:latin typeface="楷体_GB2312" pitchFamily="49" charset="-122"/>
                <a:ea typeface="楷体_GB2312" pitchFamily="49" charset="-122"/>
              </a:rPr>
              <a:t>试剂对照：    除模板外的所有组分</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62000" y="836613"/>
            <a:ext cx="75644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a:solidFill>
                  <a:srgbClr val="FF33CC"/>
                </a:solidFill>
                <a:latin typeface="楷体_GB2312" pitchFamily="49" charset="-122"/>
                <a:ea typeface="楷体_GB2312" pitchFamily="49" charset="-122"/>
              </a:rPr>
              <a:t>PCR</a:t>
            </a:r>
            <a:r>
              <a:rPr lang="zh-CN" altLang="en-US" sz="4000" b="1">
                <a:solidFill>
                  <a:srgbClr val="FF33CC"/>
                </a:solidFill>
                <a:latin typeface="楷体_GB2312" pitchFamily="49" charset="-122"/>
                <a:ea typeface="楷体_GB2312" pitchFamily="49" charset="-122"/>
              </a:rPr>
              <a:t>技术的</a:t>
            </a:r>
            <a:r>
              <a:rPr lang="zh-CN" altLang="en-US" sz="4400" b="1">
                <a:solidFill>
                  <a:srgbClr val="FF33CC"/>
                </a:solidFill>
                <a:latin typeface="楷体_GB2312" pitchFamily="49" charset="-122"/>
                <a:ea typeface="楷体_GB2312" pitchFamily="49" charset="-122"/>
              </a:rPr>
              <a:t>特点</a:t>
            </a:r>
          </a:p>
        </p:txBody>
      </p:sp>
      <p:sp>
        <p:nvSpPr>
          <p:cNvPr id="33795" name="Rectangle 3"/>
          <p:cNvSpPr>
            <a:spLocks noChangeArrowheads="1"/>
          </p:cNvSpPr>
          <p:nvPr/>
        </p:nvSpPr>
        <p:spPr bwMode="auto">
          <a:xfrm>
            <a:off x="1258888" y="2420938"/>
            <a:ext cx="6983412"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609600" indent="-609600">
              <a:defRPr>
                <a:solidFill>
                  <a:schemeClr val="tx1"/>
                </a:solidFill>
                <a:latin typeface="Arial" panose="020B0604020202020204" pitchFamily="34" charset="0"/>
                <a:ea typeface="宋体" panose="02010600030101010101" pitchFamily="2" charset="-122"/>
              </a:defRPr>
            </a:lvl1pPr>
            <a:lvl2pPr marL="990600" indent="-5334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752600" indent="-381000">
              <a:defRPr>
                <a:solidFill>
                  <a:schemeClr val="tx1"/>
                </a:solidFill>
                <a:latin typeface="Arial" panose="020B0604020202020204" pitchFamily="34" charset="0"/>
                <a:ea typeface="宋体" panose="02010600030101010101" pitchFamily="2" charset="-122"/>
              </a:defRPr>
            </a:lvl4pPr>
            <a:lvl5pPr marL="2209800" indent="-381000">
              <a:defRPr>
                <a:solidFill>
                  <a:schemeClr val="tx1"/>
                </a:solidFill>
                <a:latin typeface="Arial" panose="020B0604020202020204" pitchFamily="34" charset="0"/>
                <a:ea typeface="宋体" panose="02010600030101010101" pitchFamily="2" charset="-122"/>
              </a:defRPr>
            </a:lvl5pPr>
            <a:lvl6pPr marL="26670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242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814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38600" indent="-381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Wingdings" panose="05000000000000000000" pitchFamily="2" charset="2"/>
              <a:buAutoNum type="arabicPeriod"/>
            </a:pPr>
            <a:r>
              <a:rPr lang="zh-CN" altLang="en-US" sz="2800" b="1">
                <a:solidFill>
                  <a:srgbClr val="0000FF"/>
                </a:solidFill>
                <a:latin typeface="楷体_GB2312" pitchFamily="49" charset="-122"/>
                <a:ea typeface="楷体_GB2312" pitchFamily="49" charset="-122"/>
              </a:rPr>
              <a:t>特异性强</a:t>
            </a:r>
            <a:endParaRPr lang="zh-CN" altLang="en-US" sz="2800" b="1">
              <a:latin typeface="楷体_GB2312" pitchFamily="49" charset="-122"/>
              <a:ea typeface="楷体_GB2312" pitchFamily="49" charset="-122"/>
            </a:endParaRPr>
          </a:p>
          <a:p>
            <a:pPr eaLnBrk="1" hangingPunct="1">
              <a:spcBef>
                <a:spcPct val="20000"/>
              </a:spcBef>
              <a:buFontTx/>
              <a:buAutoNum type="arabicPeriod"/>
            </a:pPr>
            <a:r>
              <a:rPr lang="zh-CN" altLang="en-US" sz="2800" b="1">
                <a:solidFill>
                  <a:srgbClr val="0000FF"/>
                </a:solidFill>
                <a:latin typeface="楷体_GB2312" pitchFamily="49" charset="-122"/>
                <a:ea typeface="楷体_GB2312" pitchFamily="49" charset="-122"/>
              </a:rPr>
              <a:t>灵敏度高</a:t>
            </a:r>
            <a:endParaRPr lang="zh-CN" altLang="en-US" sz="2800" b="1">
              <a:solidFill>
                <a:srgbClr val="000000"/>
              </a:solidFill>
              <a:latin typeface="楷体_GB2312" pitchFamily="49" charset="-122"/>
              <a:ea typeface="楷体_GB2312" pitchFamily="49" charset="-122"/>
            </a:endParaRPr>
          </a:p>
          <a:p>
            <a:pPr eaLnBrk="1" hangingPunct="1">
              <a:spcBef>
                <a:spcPct val="20000"/>
              </a:spcBef>
              <a:buFontTx/>
              <a:buAutoNum type="arabicPeriod"/>
            </a:pPr>
            <a:r>
              <a:rPr lang="zh-CN" altLang="en-US" sz="2800" b="1">
                <a:solidFill>
                  <a:srgbClr val="0000FF"/>
                </a:solidFill>
                <a:latin typeface="楷体_GB2312" pitchFamily="49" charset="-122"/>
                <a:ea typeface="楷体_GB2312" pitchFamily="49" charset="-122"/>
              </a:rPr>
              <a:t>简便、快速</a:t>
            </a:r>
            <a:endParaRPr lang="zh-CN" altLang="en-US" sz="2800" b="1">
              <a:solidFill>
                <a:srgbClr val="000000"/>
              </a:solidFill>
              <a:latin typeface="楷体_GB2312" pitchFamily="49" charset="-122"/>
              <a:ea typeface="楷体_GB2312" pitchFamily="49" charset="-122"/>
            </a:endParaRPr>
          </a:p>
          <a:p>
            <a:pPr eaLnBrk="1" hangingPunct="1">
              <a:spcBef>
                <a:spcPct val="20000"/>
              </a:spcBef>
              <a:buFontTx/>
              <a:buAutoNum type="arabicPeriod"/>
            </a:pPr>
            <a:r>
              <a:rPr lang="zh-CN" altLang="en-US" sz="2800" b="1">
                <a:solidFill>
                  <a:srgbClr val="0000FF"/>
                </a:solidFill>
                <a:latin typeface="楷体_GB2312" pitchFamily="49" charset="-122"/>
                <a:ea typeface="楷体_GB2312" pitchFamily="49" charset="-122"/>
              </a:rPr>
              <a:t>对标本的纯度要求低</a:t>
            </a:r>
            <a:endParaRPr lang="zh-CN" altLang="en-US" sz="2800" b="1">
              <a:solidFill>
                <a:srgbClr val="000000"/>
              </a:solidFill>
              <a:latin typeface="楷体_GB2312" pitchFamily="49" charset="-122"/>
              <a:ea typeface="楷体_GB2312" pitchFamily="49" charset="-122"/>
            </a:endParaRPr>
          </a:p>
          <a:p>
            <a:pPr eaLnBrk="1" hangingPunct="1">
              <a:spcBef>
                <a:spcPct val="20000"/>
              </a:spcBef>
            </a:pPr>
            <a:r>
              <a:rPr lang="zh-CN" altLang="en-US" sz="2800" b="1">
                <a:solidFill>
                  <a:srgbClr val="000000"/>
                </a:solidFill>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68313" y="260350"/>
            <a:ext cx="8229600" cy="1143000"/>
          </a:xfrm>
        </p:spPr>
        <p:txBody>
          <a:bodyPr/>
          <a:lstStyle/>
          <a:p>
            <a:pPr eaLnBrk="1" hangingPunct="1"/>
            <a:r>
              <a:rPr lang="en-US" altLang="zh-CN" b="0" smtClean="0">
                <a:latin typeface="楷体_GB2312" pitchFamily="49" charset="-122"/>
                <a:ea typeface="楷体_GB2312" pitchFamily="49" charset="-122"/>
              </a:rPr>
              <a:t>PCR</a:t>
            </a:r>
            <a:r>
              <a:rPr lang="zh-CN" altLang="en-US" b="0" smtClean="0">
                <a:latin typeface="楷体_GB2312" pitchFamily="49" charset="-122"/>
                <a:ea typeface="楷体_GB2312" pitchFamily="49" charset="-122"/>
              </a:rPr>
              <a:t>技术的特点：高特异性</a:t>
            </a:r>
          </a:p>
        </p:txBody>
      </p:sp>
      <p:sp>
        <p:nvSpPr>
          <p:cNvPr id="34819" name="Rectangle 3"/>
          <p:cNvSpPr>
            <a:spLocks noGrp="1" noChangeArrowheads="1"/>
          </p:cNvSpPr>
          <p:nvPr>
            <p:ph type="body" idx="4294967295"/>
          </p:nvPr>
        </p:nvSpPr>
        <p:spPr/>
        <p:txBody>
          <a:bodyPr/>
          <a:lstStyle/>
          <a:p>
            <a:pPr eaLnBrk="1" hangingPunct="1"/>
            <a:r>
              <a:rPr lang="zh-CN" altLang="en-US" sz="2600" b="1" smtClean="0">
                <a:latin typeface="楷体_GB2312" pitchFamily="49" charset="-122"/>
                <a:ea typeface="楷体_GB2312" pitchFamily="49" charset="-122"/>
              </a:rPr>
              <a:t>引物的特异性。</a:t>
            </a:r>
          </a:p>
          <a:p>
            <a:pPr eaLnBrk="1" hangingPunct="1"/>
            <a:r>
              <a:rPr lang="zh-CN" altLang="en-US" sz="2600" b="1" smtClean="0">
                <a:latin typeface="楷体_GB2312" pitchFamily="49" charset="-122"/>
                <a:ea typeface="楷体_GB2312" pitchFamily="49" charset="-122"/>
              </a:rPr>
              <a:t>引物延伸时，碱基配对的正确性。</a:t>
            </a:r>
          </a:p>
          <a:p>
            <a:pPr eaLnBrk="1" hangingPunct="1"/>
            <a:r>
              <a:rPr lang="en-US" altLang="zh-CN" sz="2600" b="1" smtClean="0">
                <a:latin typeface="楷体_GB2312" pitchFamily="49" charset="-122"/>
                <a:ea typeface="楷体_GB2312" pitchFamily="49" charset="-122"/>
              </a:rPr>
              <a:t>Taq DNA</a:t>
            </a:r>
            <a:r>
              <a:rPr lang="zh-CN" altLang="en-US" sz="2600" b="1" smtClean="0">
                <a:latin typeface="楷体_GB2312" pitchFamily="49" charset="-122"/>
                <a:ea typeface="楷体_GB2312" pitchFamily="49" charset="-122"/>
              </a:rPr>
              <a:t>聚合酶合成反应的忠实性。</a:t>
            </a:r>
          </a:p>
          <a:p>
            <a:pPr eaLnBrk="1" hangingPunct="1"/>
            <a:r>
              <a:rPr lang="zh-CN" altLang="en-US" sz="2600" b="1" smtClean="0">
                <a:latin typeface="楷体_GB2312" pitchFamily="49" charset="-122"/>
                <a:ea typeface="楷体_GB2312" pitchFamily="49" charset="-122"/>
              </a:rPr>
              <a:t>靶基因的特异性与保守性。选择扩增特异性和保守性高的靶基因区域，扩增产物的特异性程度就更高。</a:t>
            </a:r>
          </a:p>
          <a:p>
            <a:pPr eaLnBrk="1" hangingPunct="1"/>
            <a:r>
              <a:rPr lang="zh-CN" altLang="en-US" sz="2600" b="1" smtClean="0">
                <a:latin typeface="楷体_GB2312" pitchFamily="49" charset="-122"/>
                <a:ea typeface="楷体_GB2312" pitchFamily="49" charset="-122"/>
              </a:rPr>
              <a:t>作为临床测定的</a:t>
            </a:r>
            <a:r>
              <a:rPr lang="en-US" altLang="zh-CN" sz="2600" b="1" smtClean="0">
                <a:latin typeface="楷体_GB2312" pitchFamily="49" charset="-122"/>
                <a:ea typeface="楷体_GB2312" pitchFamily="49" charset="-122"/>
              </a:rPr>
              <a:t>PCR</a:t>
            </a:r>
            <a:r>
              <a:rPr lang="zh-CN" altLang="en-US" sz="2600" b="1" smtClean="0">
                <a:latin typeface="楷体_GB2312" pitchFamily="49" charset="-122"/>
                <a:ea typeface="楷体_GB2312" pitchFamily="49" charset="-122"/>
              </a:rPr>
              <a:t>方法，还有一个影响特异性的决定性因素是寡核苷酸杂交探针。</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68313" y="260350"/>
            <a:ext cx="8229600" cy="1143000"/>
          </a:xfrm>
        </p:spPr>
        <p:txBody>
          <a:bodyPr/>
          <a:lstStyle/>
          <a:p>
            <a:pPr eaLnBrk="1" hangingPunct="1"/>
            <a:r>
              <a:rPr lang="en-US" altLang="zh-CN" b="0" smtClean="0">
                <a:latin typeface="楷体_GB2312" pitchFamily="49" charset="-122"/>
                <a:ea typeface="楷体_GB2312" pitchFamily="49" charset="-122"/>
              </a:rPr>
              <a:t>PCR</a:t>
            </a:r>
            <a:r>
              <a:rPr lang="zh-CN" altLang="en-US" b="0" smtClean="0">
                <a:latin typeface="楷体_GB2312" pitchFamily="49" charset="-122"/>
                <a:ea typeface="楷体_GB2312" pitchFamily="49" charset="-122"/>
              </a:rPr>
              <a:t>技术的特点：高灵敏度</a:t>
            </a:r>
          </a:p>
        </p:txBody>
      </p:sp>
      <p:sp>
        <p:nvSpPr>
          <p:cNvPr id="36867" name="Rectangle 3"/>
          <p:cNvSpPr>
            <a:spLocks noGrp="1" noChangeArrowheads="1"/>
          </p:cNvSpPr>
          <p:nvPr>
            <p:ph type="body" idx="4294967295"/>
          </p:nvPr>
        </p:nvSpPr>
        <p:spPr/>
        <p:txBody>
          <a:bodyPr/>
          <a:lstStyle/>
          <a:p>
            <a:pPr eaLnBrk="1" hangingPunct="1"/>
            <a:r>
              <a:rPr lang="zh-CN" altLang="en-US" sz="2600" b="1" smtClean="0">
                <a:latin typeface="楷体_GB2312" pitchFamily="49" charset="-122"/>
                <a:ea typeface="楷体_GB2312" pitchFamily="49" charset="-122"/>
              </a:rPr>
              <a:t>从理论上，其能在</a:t>
            </a:r>
            <a:r>
              <a:rPr lang="en-US" altLang="zh-CN" sz="2600" b="1" smtClean="0">
                <a:latin typeface="楷体_GB2312" pitchFamily="49" charset="-122"/>
                <a:ea typeface="楷体_GB2312" pitchFamily="49" charset="-122"/>
              </a:rPr>
              <a:t>2-3</a:t>
            </a:r>
            <a:r>
              <a:rPr lang="zh-CN" altLang="en-US" sz="2600" b="1" smtClean="0">
                <a:latin typeface="楷体_GB2312" pitchFamily="49" charset="-122"/>
                <a:ea typeface="楷体_GB2312" pitchFamily="49" charset="-122"/>
              </a:rPr>
              <a:t>小时内，将</a:t>
            </a:r>
            <a:r>
              <a:rPr lang="en-US" altLang="zh-CN" sz="2600" b="1" smtClean="0">
                <a:latin typeface="楷体_GB2312" pitchFamily="49" charset="-122"/>
                <a:ea typeface="楷体_GB2312" pitchFamily="49" charset="-122"/>
              </a:rPr>
              <a:t>1</a:t>
            </a:r>
            <a:r>
              <a:rPr lang="zh-CN" altLang="en-US" sz="2600" b="1" smtClean="0">
                <a:latin typeface="楷体_GB2312" pitchFamily="49" charset="-122"/>
                <a:ea typeface="楷体_GB2312" pitchFamily="49" charset="-122"/>
              </a:rPr>
              <a:t>个分子靶</a:t>
            </a:r>
            <a:r>
              <a:rPr lang="en-US" altLang="zh-CN" sz="2600" b="1" smtClean="0">
                <a:latin typeface="楷体_GB2312" pitchFamily="49" charset="-122"/>
                <a:ea typeface="楷体_GB2312" pitchFamily="49" charset="-122"/>
              </a:rPr>
              <a:t>DNA</a:t>
            </a:r>
            <a:r>
              <a:rPr lang="zh-CN" altLang="en-US" sz="2600" b="1" smtClean="0">
                <a:latin typeface="楷体_GB2312" pitchFamily="49" charset="-122"/>
                <a:ea typeface="楷体_GB2312" pitchFamily="49" charset="-122"/>
              </a:rPr>
              <a:t>，扩增至</a:t>
            </a:r>
            <a:r>
              <a:rPr lang="en-US" altLang="zh-CN" sz="2600" b="1" smtClean="0">
                <a:latin typeface="楷体_GB2312" pitchFamily="49" charset="-122"/>
                <a:ea typeface="楷体_GB2312" pitchFamily="49" charset="-122"/>
              </a:rPr>
              <a:t>10</a:t>
            </a:r>
            <a:r>
              <a:rPr lang="zh-CN" altLang="en-US" sz="2600" b="1" smtClean="0">
                <a:latin typeface="楷体_GB2312" pitchFamily="49" charset="-122"/>
                <a:ea typeface="楷体_GB2312" pitchFamily="49" charset="-122"/>
              </a:rPr>
              <a:t>亿个分子。</a:t>
            </a:r>
          </a:p>
          <a:p>
            <a:pPr eaLnBrk="1" hangingPunct="1"/>
            <a:r>
              <a:rPr lang="zh-CN" altLang="en-US" sz="2600" b="1" smtClean="0">
                <a:latin typeface="楷体_GB2312" pitchFamily="49" charset="-122"/>
                <a:ea typeface="楷体_GB2312" pitchFamily="49" charset="-122"/>
              </a:rPr>
              <a:t>而就特定的扩增反应来说，从理论上，只要反应管中有</a:t>
            </a:r>
            <a:r>
              <a:rPr lang="en-US" altLang="zh-CN" sz="2600" b="1" smtClean="0">
                <a:latin typeface="楷体_GB2312" pitchFamily="49" charset="-122"/>
                <a:ea typeface="楷体_GB2312" pitchFamily="49" charset="-122"/>
              </a:rPr>
              <a:t>1</a:t>
            </a:r>
            <a:r>
              <a:rPr lang="zh-CN" altLang="en-US" sz="2600" b="1" smtClean="0">
                <a:latin typeface="楷体_GB2312" pitchFamily="49" charset="-122"/>
                <a:ea typeface="楷体_GB2312" pitchFamily="49" charset="-122"/>
              </a:rPr>
              <a:t>个分子，就能将其扩增至能检出的水平。如将一些干扰因素考虑在内，一个反应体系中，如有</a:t>
            </a:r>
            <a:r>
              <a:rPr lang="en-US" altLang="zh-CN" sz="2600" b="1" smtClean="0">
                <a:latin typeface="楷体_GB2312" pitchFamily="49" charset="-122"/>
                <a:ea typeface="楷体_GB2312" pitchFamily="49" charset="-122"/>
              </a:rPr>
              <a:t>2~3</a:t>
            </a:r>
            <a:r>
              <a:rPr lang="zh-CN" altLang="en-US" sz="2600" b="1" smtClean="0">
                <a:latin typeface="楷体_GB2312" pitchFamily="49" charset="-122"/>
                <a:ea typeface="楷体_GB2312" pitchFamily="49" charset="-122"/>
              </a:rPr>
              <a:t>个以上的靶分子，即可成功的通过</a:t>
            </a:r>
            <a:r>
              <a:rPr lang="en-US" altLang="zh-CN" sz="2600" b="1" smtClean="0">
                <a:latin typeface="楷体_GB2312" pitchFamily="49" charset="-122"/>
                <a:ea typeface="楷体_GB2312" pitchFamily="49" charset="-122"/>
              </a:rPr>
              <a:t>PCR</a:t>
            </a:r>
            <a:r>
              <a:rPr lang="zh-CN" altLang="en-US" sz="2600" b="1" smtClean="0">
                <a:latin typeface="楷体_GB2312" pitchFamily="49" charset="-122"/>
                <a:ea typeface="楷体_GB2312" pitchFamily="49" charset="-122"/>
              </a:rPr>
              <a:t>扩增，将其检测出来。</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altLang="zh-CN" b="0" smtClean="0">
                <a:latin typeface="楷体_GB2312" pitchFamily="49" charset="-122"/>
                <a:ea typeface="楷体_GB2312" pitchFamily="49" charset="-122"/>
              </a:rPr>
              <a:t>PCR</a:t>
            </a:r>
            <a:r>
              <a:rPr lang="zh-CN" altLang="en-US" b="0" smtClean="0">
                <a:latin typeface="楷体_GB2312" pitchFamily="49" charset="-122"/>
                <a:ea typeface="楷体_GB2312" pitchFamily="49" charset="-122"/>
              </a:rPr>
              <a:t>技术的特点：简便快速</a:t>
            </a:r>
          </a:p>
        </p:txBody>
      </p:sp>
      <p:sp>
        <p:nvSpPr>
          <p:cNvPr id="38915" name="Rectangle 3"/>
          <p:cNvSpPr>
            <a:spLocks noGrp="1" noChangeArrowheads="1"/>
          </p:cNvSpPr>
          <p:nvPr>
            <p:ph type="body" idx="4294967295"/>
          </p:nvPr>
        </p:nvSpPr>
        <p:spPr>
          <a:xfrm>
            <a:off x="457200" y="1711325"/>
            <a:ext cx="8229600" cy="4525963"/>
          </a:xfrm>
        </p:spPr>
        <p:txBody>
          <a:bodyPr/>
          <a:lstStyle/>
          <a:p>
            <a:pPr eaLnBrk="1" hangingPunct="1"/>
            <a:r>
              <a:rPr lang="zh-CN" altLang="en-US" sz="2600" b="1" smtClean="0">
                <a:latin typeface="楷体_GB2312" pitchFamily="49" charset="-122"/>
                <a:ea typeface="楷体_GB2312" pitchFamily="49" charset="-122"/>
              </a:rPr>
              <a:t>整个</a:t>
            </a:r>
            <a:r>
              <a:rPr lang="en-US" altLang="zh-CN" sz="2600" b="1" smtClean="0">
                <a:latin typeface="楷体_GB2312" pitchFamily="49" charset="-122"/>
                <a:ea typeface="楷体_GB2312" pitchFamily="49" charset="-122"/>
              </a:rPr>
              <a:t>PCR</a:t>
            </a:r>
            <a:r>
              <a:rPr lang="zh-CN" altLang="en-US" sz="2600" b="1" smtClean="0">
                <a:latin typeface="楷体_GB2312" pitchFamily="49" charset="-122"/>
                <a:ea typeface="楷体_GB2312" pitchFamily="49" charset="-122"/>
              </a:rPr>
              <a:t>的扩增在一个小小的离心管中完成，过程也只是简单的温度变化，耐高温的</a:t>
            </a:r>
            <a:r>
              <a:rPr lang="en-US" altLang="zh-CN" sz="2600" b="1" smtClean="0">
                <a:latin typeface="楷体_GB2312" pitchFamily="49" charset="-122"/>
                <a:ea typeface="楷体_GB2312" pitchFamily="49" charset="-122"/>
              </a:rPr>
              <a:t>Taq DNA</a:t>
            </a:r>
            <a:r>
              <a:rPr lang="zh-CN" altLang="en-US" sz="2600" b="1" smtClean="0">
                <a:latin typeface="楷体_GB2312" pitchFamily="49" charset="-122"/>
                <a:ea typeface="楷体_GB2312" pitchFamily="49" charset="-122"/>
              </a:rPr>
              <a:t>聚合酶的应用，避免了</a:t>
            </a:r>
            <a:r>
              <a:rPr lang="en-US" altLang="zh-CN" sz="2600" b="1" smtClean="0">
                <a:latin typeface="楷体_GB2312" pitchFamily="49" charset="-122"/>
                <a:ea typeface="楷体_GB2312" pitchFamily="49" charset="-122"/>
              </a:rPr>
              <a:t>DNA</a:t>
            </a:r>
            <a:r>
              <a:rPr lang="zh-CN" altLang="en-US" sz="2600" b="1" smtClean="0">
                <a:latin typeface="楷体_GB2312" pitchFamily="49" charset="-122"/>
                <a:ea typeface="楷体_GB2312" pitchFamily="49" charset="-122"/>
              </a:rPr>
              <a:t>聚合酶的反复加入。</a:t>
            </a:r>
          </a:p>
          <a:p>
            <a:pPr eaLnBrk="1" hangingPunct="1"/>
            <a:endParaRPr lang="zh-CN" altLang="en-US" sz="2600" b="1" smtClean="0">
              <a:latin typeface="楷体_GB2312" pitchFamily="49" charset="-122"/>
              <a:ea typeface="楷体_GB2312" pitchFamily="49" charset="-122"/>
            </a:endParaRPr>
          </a:p>
          <a:p>
            <a:pPr eaLnBrk="1" hangingPunct="1"/>
            <a:r>
              <a:rPr lang="zh-CN" altLang="en-US" sz="2600" b="1" smtClean="0">
                <a:latin typeface="楷体_GB2312" pitchFamily="49" charset="-122"/>
                <a:ea typeface="楷体_GB2312" pitchFamily="49" charset="-122"/>
              </a:rPr>
              <a:t>整个扩增反应可在</a:t>
            </a:r>
            <a:r>
              <a:rPr lang="en-US" altLang="zh-CN" sz="2600" b="1" smtClean="0">
                <a:latin typeface="楷体_GB2312" pitchFamily="49" charset="-122"/>
                <a:ea typeface="楷体_GB2312" pitchFamily="49" charset="-122"/>
              </a:rPr>
              <a:t>2</a:t>
            </a:r>
            <a:r>
              <a:rPr lang="zh-CN" altLang="en-US" sz="2600" b="1" smtClean="0">
                <a:latin typeface="楷体_GB2312" pitchFamily="49" charset="-122"/>
                <a:ea typeface="楷体_GB2312" pitchFamily="49" charset="-122"/>
              </a:rPr>
              <a:t>～</a:t>
            </a:r>
            <a:r>
              <a:rPr lang="en-US" altLang="zh-CN" sz="2600" b="1" smtClean="0">
                <a:latin typeface="楷体_GB2312" pitchFamily="49" charset="-122"/>
                <a:ea typeface="楷体_GB2312" pitchFamily="49" charset="-122"/>
              </a:rPr>
              <a:t>4 </a:t>
            </a:r>
            <a:r>
              <a:rPr lang="zh-CN" altLang="en-US" sz="2600" b="1" smtClean="0">
                <a:latin typeface="楷体_GB2312" pitchFamily="49" charset="-122"/>
                <a:ea typeface="楷体_GB2312" pitchFamily="49" charset="-122"/>
              </a:rPr>
              <a:t>小时完成。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8313" y="260350"/>
            <a:ext cx="8229600" cy="1143000"/>
          </a:xfrm>
        </p:spPr>
        <p:txBody>
          <a:bodyPr/>
          <a:lstStyle/>
          <a:p>
            <a:pPr eaLnBrk="1" hangingPunct="1"/>
            <a:r>
              <a:rPr lang="en-US" altLang="zh-CN" sz="5200" smtClean="0"/>
              <a:t>PCR?</a:t>
            </a:r>
          </a:p>
        </p:txBody>
      </p:sp>
      <p:sp>
        <p:nvSpPr>
          <p:cNvPr id="32771" name="Rectangle 3"/>
          <p:cNvSpPr>
            <a:spLocks noGrp="1" noChangeArrowheads="1"/>
          </p:cNvSpPr>
          <p:nvPr>
            <p:ph type="body" idx="4294967295"/>
          </p:nvPr>
        </p:nvSpPr>
        <p:spPr>
          <a:xfrm>
            <a:off x="0" y="1676400"/>
            <a:ext cx="9144000" cy="4800600"/>
          </a:xfrm>
        </p:spPr>
        <p:txBody>
          <a:bodyPr/>
          <a:lstStyle/>
          <a:p>
            <a:pPr eaLnBrk="1" hangingPunct="1">
              <a:buFont typeface="Wingdings" panose="05000000000000000000" pitchFamily="2" charset="2"/>
              <a:buNone/>
            </a:pPr>
            <a:r>
              <a:rPr lang="en-US" altLang="zh-CN" sz="3400" b="1" smtClean="0"/>
              <a:t>    </a:t>
            </a:r>
            <a:r>
              <a:rPr lang="en-US" altLang="zh-CN" sz="3400" b="1" smtClean="0">
                <a:latin typeface="Times New Roman" panose="02020603050405020304" pitchFamily="18" charset="0"/>
                <a:ea typeface="黑体" panose="02010609060101010101" pitchFamily="49" charset="-122"/>
                <a:cs typeface="Times New Roman" panose="02020603050405020304" pitchFamily="18" charset="0"/>
              </a:rPr>
              <a:t>PCR</a:t>
            </a:r>
            <a:r>
              <a:rPr lang="zh-CN" altLang="en-US" sz="3400" b="1" smtClean="0">
                <a:latin typeface="Times New Roman" panose="02020603050405020304" pitchFamily="18" charset="0"/>
                <a:ea typeface="黑体" panose="02010609060101010101" pitchFamily="49" charset="-122"/>
                <a:cs typeface="Times New Roman" panose="02020603050405020304" pitchFamily="18" charset="0"/>
              </a:rPr>
              <a:t>只是一个简单的不起眼玩艺</a:t>
            </a:r>
            <a:endParaRPr lang="zh-CN" altLang="en-US" sz="2600" b="1" smtClean="0">
              <a:latin typeface="Times New Roman" panose="02020603050405020304" pitchFamily="18" charset="0"/>
              <a:ea typeface="黑体" panose="02010609060101010101" pitchFamily="49" charset="-122"/>
              <a:cs typeface="Times New Roman" panose="02020603050405020304" pitchFamily="18" charset="0"/>
            </a:endParaRPr>
          </a:p>
          <a:p>
            <a:pPr eaLnBrk="1" hangingPunct="1">
              <a:buFont typeface="Wingdings" panose="05000000000000000000" pitchFamily="2" charset="2"/>
              <a:buNone/>
            </a:pPr>
            <a:r>
              <a:rPr lang="zh-CN" altLang="en-US" sz="260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10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smtClean="0">
                <a:latin typeface="Times New Roman" panose="02020603050405020304" pitchFamily="18" charset="0"/>
                <a:ea typeface="黑体" panose="02010609060101010101" pitchFamily="49" charset="-122"/>
                <a:cs typeface="Times New Roman" panose="02020603050405020304" pitchFamily="18" charset="0"/>
              </a:rPr>
              <a:t>凯利</a:t>
            </a:r>
            <a:r>
              <a:rPr lang="en-US" altLang="zh-CN" sz="210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smtClean="0">
                <a:latin typeface="Times New Roman" panose="02020603050405020304" pitchFamily="18" charset="0"/>
                <a:ea typeface="黑体" panose="02010609060101010101" pitchFamily="49" charset="-122"/>
                <a:cs typeface="Times New Roman" panose="02020603050405020304" pitchFamily="18" charset="0"/>
              </a:rPr>
              <a:t>穆利斯（</a:t>
            </a:r>
            <a:r>
              <a:rPr lang="en-US" altLang="zh-CN" sz="2100" smtClean="0">
                <a:latin typeface="Times New Roman" panose="02020603050405020304" pitchFamily="18" charset="0"/>
                <a:ea typeface="黑体" panose="02010609060101010101" pitchFamily="49" charset="-122"/>
                <a:cs typeface="Times New Roman" panose="02020603050405020304" pitchFamily="18" charset="0"/>
              </a:rPr>
              <a:t>Kary Mullis)</a:t>
            </a:r>
          </a:p>
          <a:p>
            <a:pPr eaLnBrk="1" hangingPunct="1">
              <a:buFont typeface="Wingdings" panose="05000000000000000000" pitchFamily="2" charset="2"/>
              <a:buNone/>
            </a:pPr>
            <a:r>
              <a:rPr lang="en-US" altLang="zh-CN" sz="340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400" b="1" smtClean="0">
                <a:latin typeface="Times New Roman" panose="02020603050405020304" pitchFamily="18" charset="0"/>
                <a:ea typeface="黑体" panose="02010609060101010101" pitchFamily="49" charset="-122"/>
                <a:cs typeface="Times New Roman" panose="02020603050405020304" pitchFamily="18" charset="0"/>
              </a:rPr>
              <a:t>PCR</a:t>
            </a:r>
            <a:r>
              <a:rPr lang="zh-CN" altLang="en-US" sz="3400" b="1" smtClean="0">
                <a:latin typeface="Times New Roman" panose="02020603050405020304" pitchFamily="18" charset="0"/>
                <a:ea typeface="黑体" panose="02010609060101010101" pitchFamily="49" charset="-122"/>
                <a:cs typeface="Times New Roman" panose="02020603050405020304" pitchFamily="18" charset="0"/>
              </a:rPr>
              <a:t>只是一个概念，所发生的奇迹是：</a:t>
            </a:r>
            <a:r>
              <a:rPr lang="en-US" altLang="zh-CN" sz="3400" b="1" smtClean="0">
                <a:latin typeface="Times New Roman" panose="02020603050405020304" pitchFamily="18" charset="0"/>
                <a:ea typeface="黑体" panose="02010609060101010101" pitchFamily="49" charset="-122"/>
                <a:cs typeface="Times New Roman" panose="02020603050405020304" pitchFamily="18" charset="0"/>
              </a:rPr>
              <a:t>PCR</a:t>
            </a:r>
            <a:r>
              <a:rPr lang="zh-CN" altLang="en-US" sz="3400" b="1" smtClean="0">
                <a:latin typeface="Times New Roman" panose="02020603050405020304" pitchFamily="18" charset="0"/>
                <a:ea typeface="黑体" panose="02010609060101010101" pitchFamily="49" charset="-122"/>
                <a:cs typeface="Times New Roman" panose="02020603050405020304" pitchFamily="18" charset="0"/>
              </a:rPr>
              <a:t>概念变成了可操作的实验系统，变成了一项成熟的技术，后者又上升成为新的概念。 </a:t>
            </a:r>
            <a:r>
              <a:rPr lang="en-US" altLang="zh-CN" sz="3400" b="1" smtClean="0">
                <a:latin typeface="Times New Roman" panose="02020603050405020304" pitchFamily="18" charset="0"/>
                <a:ea typeface="黑体" panose="02010609060101010101" pitchFamily="49" charset="-122"/>
                <a:cs typeface="Times New Roman" panose="02020603050405020304" pitchFamily="18" charset="0"/>
              </a:rPr>
              <a:t>…</a:t>
            </a:r>
          </a:p>
          <a:p>
            <a:pPr eaLnBrk="1" hangingPunct="1">
              <a:buFont typeface="Wingdings" panose="05000000000000000000" pitchFamily="2" charset="2"/>
              <a:buNone/>
            </a:pPr>
            <a:r>
              <a:rPr lang="en-US" altLang="zh-CN" sz="3400" b="1"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3400" b="1" i="1"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它最大的特点就是能不断推出新形式。</a:t>
            </a:r>
            <a:r>
              <a:rPr lang="zh-CN" altLang="en-US" sz="3400" smtClean="0">
                <a:latin typeface="Times New Roman" panose="02020603050405020304" pitchFamily="18" charset="0"/>
                <a:ea typeface="黑体" panose="02010609060101010101" pitchFamily="49" charset="-122"/>
                <a:cs typeface="Times New Roman" panose="02020603050405020304" pitchFamily="18" charset="0"/>
              </a:rPr>
              <a:t>       </a:t>
            </a:r>
          </a:p>
          <a:p>
            <a:pPr eaLnBrk="1" hangingPunct="1">
              <a:buFont typeface="Wingdings" panose="05000000000000000000" pitchFamily="2" charset="2"/>
              <a:buNone/>
            </a:pPr>
            <a:r>
              <a:rPr lang="zh-CN" altLang="en-US" sz="340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40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1900" smtClean="0">
                <a:latin typeface="Times New Roman" panose="02020603050405020304" pitchFamily="18" charset="0"/>
                <a:ea typeface="黑体" panose="02010609060101010101" pitchFamily="49" charset="-122"/>
                <a:cs typeface="Times New Roman" panose="02020603050405020304" pitchFamily="18" charset="0"/>
              </a:rPr>
              <a:t>摘自</a:t>
            </a:r>
            <a:r>
              <a:rPr lang="en-US" altLang="zh-CN" sz="1900" smtClean="0">
                <a:latin typeface="Times New Roman" panose="02020603050405020304" pitchFamily="18" charset="0"/>
                <a:ea typeface="黑体" panose="02010609060101010101" pitchFamily="49" charset="-122"/>
                <a:cs typeface="Times New Roman" panose="02020603050405020304" pitchFamily="18" charset="0"/>
              </a:rPr>
              <a:t>[Making PCR: A Story of    Biotechnology  by  Paul Rabinow]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left)">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left)">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wipe(left)">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zh-CN" altLang="en-US" b="0" smtClean="0">
                <a:latin typeface="楷体_GB2312" pitchFamily="49" charset="-122"/>
                <a:ea typeface="楷体_GB2312" pitchFamily="49" charset="-122"/>
              </a:rPr>
              <a:t>特定的低纯度标本也可使用</a:t>
            </a:r>
          </a:p>
        </p:txBody>
      </p:sp>
      <p:sp>
        <p:nvSpPr>
          <p:cNvPr id="40963" name="Rectangle 3"/>
          <p:cNvSpPr>
            <a:spLocks noGrp="1" noChangeArrowheads="1"/>
          </p:cNvSpPr>
          <p:nvPr>
            <p:ph type="body" idx="4294967295"/>
          </p:nvPr>
        </p:nvSpPr>
        <p:spPr>
          <a:xfrm>
            <a:off x="457200" y="1711325"/>
            <a:ext cx="8229600" cy="4525963"/>
          </a:xfrm>
        </p:spPr>
        <p:txBody>
          <a:bodyPr/>
          <a:lstStyle/>
          <a:p>
            <a:pPr eaLnBrk="1" hangingPunct="1"/>
            <a:r>
              <a:rPr lang="zh-CN" altLang="en-US" sz="2600" b="1" smtClean="0">
                <a:latin typeface="楷体_GB2312" pitchFamily="49" charset="-122"/>
                <a:ea typeface="楷体_GB2312" pitchFamily="49" charset="-122"/>
              </a:rPr>
              <a:t>某些靶基因含量高的标本，如人的组织、细胞、毛发、血液、培养后的细菌和病毒等病原体等，</a:t>
            </a:r>
            <a:r>
              <a:rPr lang="en-US" altLang="zh-CN" sz="2600" b="1" smtClean="0">
                <a:latin typeface="楷体_GB2312" pitchFamily="49" charset="-122"/>
                <a:ea typeface="楷体_GB2312" pitchFamily="49" charset="-122"/>
              </a:rPr>
              <a:t>DNA</a:t>
            </a:r>
            <a:r>
              <a:rPr lang="zh-CN" altLang="en-US" sz="2600" b="1" smtClean="0">
                <a:latin typeface="楷体_GB2312" pitchFamily="49" charset="-122"/>
                <a:ea typeface="楷体_GB2312" pitchFamily="49" charset="-122"/>
              </a:rPr>
              <a:t>粗制品及总</a:t>
            </a:r>
            <a:r>
              <a:rPr lang="en-US" altLang="zh-CN" sz="2600" b="1" smtClean="0">
                <a:latin typeface="楷体_GB2312" pitchFamily="49" charset="-122"/>
                <a:ea typeface="楷体_GB2312" pitchFamily="49" charset="-122"/>
              </a:rPr>
              <a:t>RNA</a:t>
            </a:r>
            <a:r>
              <a:rPr lang="zh-CN" altLang="en-US" sz="2600" b="1" smtClean="0">
                <a:latin typeface="楷体_GB2312" pitchFamily="49" charset="-122"/>
                <a:ea typeface="楷体_GB2312" pitchFamily="49" charset="-122"/>
              </a:rPr>
              <a:t>即可作为扩增模板，但在具体的扩增时，可对标本进行适当的稀释，在不影响靶基因模板的扩增浓度下，降低标本中</a:t>
            </a:r>
            <a:r>
              <a:rPr lang="en-US" altLang="zh-CN" sz="2600" b="1" smtClean="0">
                <a:latin typeface="楷体_GB2312" pitchFamily="49" charset="-122"/>
                <a:ea typeface="楷体_GB2312" pitchFamily="49" charset="-122"/>
              </a:rPr>
              <a:t>PCR</a:t>
            </a:r>
            <a:r>
              <a:rPr lang="zh-CN" altLang="en-US" sz="2600" b="1" smtClean="0">
                <a:latin typeface="楷体_GB2312" pitchFamily="49" charset="-122"/>
                <a:ea typeface="楷体_GB2312" pitchFamily="49" charset="-122"/>
              </a:rPr>
              <a:t>抑制物的浓度，以利于靶基因的扩增。</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95288" y="1916113"/>
            <a:ext cx="8208962"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363538" indent="-1841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eaLnBrk="1" hangingPunct="1">
              <a:lnSpc>
                <a:spcPct val="130000"/>
              </a:lnSpc>
              <a:spcBef>
                <a:spcPct val="50000"/>
              </a:spcBef>
              <a:buClr>
                <a:schemeClr val="tx1"/>
              </a:buClr>
              <a:buFontTx/>
              <a:buChar char="•"/>
            </a:pPr>
            <a:r>
              <a:rPr kumimoji="1" lang="zh-CN" altLang="en-US" sz="2800" b="1">
                <a:latin typeface="楷体_GB2312" pitchFamily="49" charset="-122"/>
                <a:ea typeface="楷体_GB2312" pitchFamily="49" charset="-122"/>
              </a:rPr>
              <a:t>利用特异性引物以</a:t>
            </a:r>
            <a:r>
              <a:rPr kumimoji="1" lang="en-US" altLang="zh-CN" sz="2800" b="1">
                <a:latin typeface="楷体_GB2312" pitchFamily="49" charset="-122"/>
                <a:ea typeface="楷体_GB2312" pitchFamily="49" charset="-122"/>
              </a:rPr>
              <a:t>cDNA</a:t>
            </a:r>
            <a:r>
              <a:rPr kumimoji="1" lang="zh-CN" altLang="en-US" sz="2800" b="1">
                <a:latin typeface="楷体_GB2312" pitchFamily="49" charset="-122"/>
                <a:ea typeface="楷体_GB2312" pitchFamily="49" charset="-122"/>
              </a:rPr>
              <a:t>或基因组</a:t>
            </a:r>
            <a:r>
              <a:rPr kumimoji="1" lang="en-US" altLang="zh-CN" sz="2800" b="1">
                <a:latin typeface="楷体_GB2312" pitchFamily="49" charset="-122"/>
                <a:ea typeface="楷体_GB2312" pitchFamily="49" charset="-122"/>
              </a:rPr>
              <a:t>DNA</a:t>
            </a:r>
            <a:r>
              <a:rPr kumimoji="1" lang="zh-CN" altLang="en-US" sz="2800" b="1">
                <a:latin typeface="楷体_GB2312" pitchFamily="49" charset="-122"/>
                <a:ea typeface="楷体_GB2312" pitchFamily="49" charset="-122"/>
              </a:rPr>
              <a:t>为模板获得已知目的基因片段</a:t>
            </a:r>
            <a:r>
              <a:rPr kumimoji="1" lang="en-US" altLang="zh-CN" sz="2800" b="1">
                <a:latin typeface="楷体_GB2312" pitchFamily="49" charset="-122"/>
                <a:ea typeface="楷体_GB2312" pitchFamily="49" charset="-122"/>
              </a:rPr>
              <a:t>, </a:t>
            </a:r>
            <a:r>
              <a:rPr kumimoji="1" lang="zh-CN" altLang="en-US" sz="2800" b="1">
                <a:latin typeface="楷体_GB2312" pitchFamily="49" charset="-122"/>
                <a:ea typeface="楷体_GB2312" pitchFamily="49" charset="-122"/>
              </a:rPr>
              <a:t>或与逆转录反应相结合，直接以组织和细胞的</a:t>
            </a:r>
            <a:r>
              <a:rPr kumimoji="1" lang="en-US" altLang="zh-CN" sz="2800" b="1">
                <a:latin typeface="楷体_GB2312" pitchFamily="49" charset="-122"/>
                <a:ea typeface="楷体_GB2312" pitchFamily="49" charset="-122"/>
              </a:rPr>
              <a:t>mRNA</a:t>
            </a:r>
            <a:r>
              <a:rPr kumimoji="1" lang="zh-CN" altLang="en-US" sz="2800" b="1">
                <a:latin typeface="楷体_GB2312" pitchFamily="49" charset="-122"/>
                <a:ea typeface="楷体_GB2312" pitchFamily="49" charset="-122"/>
              </a:rPr>
              <a:t>为模板获得目的片段；</a:t>
            </a:r>
          </a:p>
          <a:p>
            <a:pPr lvl="1" algn="just" eaLnBrk="1" hangingPunct="1">
              <a:lnSpc>
                <a:spcPct val="130000"/>
              </a:lnSpc>
              <a:spcBef>
                <a:spcPct val="50000"/>
              </a:spcBef>
              <a:buClr>
                <a:schemeClr val="tx1"/>
              </a:buClr>
              <a:buFontTx/>
              <a:buChar char="•"/>
            </a:pPr>
            <a:r>
              <a:rPr kumimoji="1" lang="zh-CN" altLang="en-US" sz="2800" b="1">
                <a:latin typeface="楷体_GB2312" pitchFamily="49" charset="-122"/>
                <a:ea typeface="楷体_GB2312" pitchFamily="49" charset="-122"/>
              </a:rPr>
              <a:t>利用简并引物从</a:t>
            </a:r>
            <a:r>
              <a:rPr kumimoji="1" lang="en-US" altLang="zh-CN" sz="2800" b="1">
                <a:latin typeface="楷体_GB2312" pitchFamily="49" charset="-122"/>
                <a:ea typeface="楷体_GB2312" pitchFamily="49" charset="-122"/>
              </a:rPr>
              <a:t>cDNA</a:t>
            </a:r>
            <a:r>
              <a:rPr kumimoji="1" lang="zh-CN" altLang="en-US" sz="2800" b="1">
                <a:latin typeface="楷体_GB2312" pitchFamily="49" charset="-122"/>
                <a:ea typeface="楷体_GB2312" pitchFamily="49" charset="-122"/>
              </a:rPr>
              <a:t>文库或基因组文库中获得序列相似的基因片段；</a:t>
            </a:r>
          </a:p>
          <a:p>
            <a:pPr lvl="1" algn="just" eaLnBrk="1" hangingPunct="1">
              <a:lnSpc>
                <a:spcPct val="130000"/>
              </a:lnSpc>
              <a:spcBef>
                <a:spcPct val="50000"/>
              </a:spcBef>
              <a:buClr>
                <a:schemeClr val="tx1"/>
              </a:buClr>
              <a:buFontTx/>
              <a:buChar char="•"/>
            </a:pPr>
            <a:r>
              <a:rPr kumimoji="1" lang="zh-CN" altLang="en-US" sz="2800" b="1">
                <a:latin typeface="楷体_GB2312" pitchFamily="49" charset="-122"/>
                <a:ea typeface="楷体_GB2312" pitchFamily="49" charset="-122"/>
              </a:rPr>
              <a:t>利用随机引物从</a:t>
            </a:r>
            <a:r>
              <a:rPr kumimoji="1" lang="en-US" altLang="zh-CN" sz="2800" b="1">
                <a:latin typeface="楷体_GB2312" pitchFamily="49" charset="-122"/>
                <a:ea typeface="楷体_GB2312" pitchFamily="49" charset="-122"/>
              </a:rPr>
              <a:t>cDNA</a:t>
            </a:r>
            <a:r>
              <a:rPr kumimoji="1" lang="zh-CN" altLang="en-US" sz="2800" b="1">
                <a:latin typeface="楷体_GB2312" pitchFamily="49" charset="-122"/>
                <a:ea typeface="楷体_GB2312" pitchFamily="49" charset="-122"/>
              </a:rPr>
              <a:t>文库或基因组文库中克隆基因。 </a:t>
            </a:r>
          </a:p>
        </p:txBody>
      </p:sp>
      <p:sp>
        <p:nvSpPr>
          <p:cNvPr id="60419" name="Rectangle 3"/>
          <p:cNvSpPr>
            <a:spLocks noChangeArrowheads="1"/>
          </p:cNvSpPr>
          <p:nvPr/>
        </p:nvSpPr>
        <p:spPr bwMode="auto">
          <a:xfrm>
            <a:off x="1403350" y="404813"/>
            <a:ext cx="6337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3600" b="1">
                <a:solidFill>
                  <a:srgbClr val="007600"/>
                </a:solidFill>
                <a:latin typeface="楷体_GB2312" pitchFamily="49" charset="-122"/>
                <a:ea typeface="楷体_GB2312" pitchFamily="49" charset="-122"/>
              </a:rPr>
              <a:t>二、</a:t>
            </a:r>
            <a:r>
              <a:rPr kumimoji="1" lang="en-US" altLang="zh-CN" sz="3600" b="1">
                <a:solidFill>
                  <a:srgbClr val="007600"/>
                </a:solidFill>
                <a:latin typeface="楷体_GB2312" pitchFamily="49" charset="-122"/>
                <a:ea typeface="楷体_GB2312" pitchFamily="49" charset="-122"/>
              </a:rPr>
              <a:t>PCR</a:t>
            </a:r>
            <a:r>
              <a:rPr kumimoji="1" lang="zh-CN" altLang="en-US" sz="3600" b="1">
                <a:solidFill>
                  <a:srgbClr val="007600"/>
                </a:solidFill>
                <a:latin typeface="楷体_GB2312" pitchFamily="49" charset="-122"/>
                <a:ea typeface="楷体_GB2312" pitchFamily="49" charset="-122"/>
              </a:rPr>
              <a:t>技术的主要用途</a:t>
            </a:r>
          </a:p>
        </p:txBody>
      </p:sp>
      <p:sp>
        <p:nvSpPr>
          <p:cNvPr id="60420" name="Rectangle 4"/>
          <p:cNvSpPr>
            <a:spLocks noChangeArrowheads="1"/>
          </p:cNvSpPr>
          <p:nvPr/>
        </p:nvSpPr>
        <p:spPr bwMode="auto">
          <a:xfrm>
            <a:off x="107950" y="1125538"/>
            <a:ext cx="5489575"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179388">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lnSpc>
                <a:spcPct val="120000"/>
              </a:lnSpc>
            </a:pPr>
            <a:r>
              <a:rPr kumimoji="1" lang="zh-CN" altLang="en-US" sz="3200" b="1">
                <a:solidFill>
                  <a:srgbClr val="D60093"/>
                </a:solidFill>
                <a:latin typeface="楷体_GB2312" pitchFamily="49" charset="-122"/>
                <a:ea typeface="楷体_GB2312" pitchFamily="49" charset="-122"/>
              </a:rPr>
              <a:t>（一）目的基因的克隆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0-#ppt_w/2"/>
                                          </p:val>
                                        </p:tav>
                                        <p:tav tm="100000">
                                          <p:val>
                                            <p:strVal val="#ppt_x"/>
                                          </p:val>
                                        </p:tav>
                                      </p:tavLst>
                                    </p:anim>
                                    <p:anim calcmode="lin" valueType="num">
                                      <p:cBhvr additive="base">
                                        <p:cTn id="8" dur="500" fill="hold"/>
                                        <p:tgtEl>
                                          <p:spTgt spid="604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ox(out)">
                                      <p:cBhvr>
                                        <p:cTn id="12" dur="500"/>
                                        <p:tgtEl>
                                          <p:spTgt spid="60420"/>
                                        </p:tgtEl>
                                      </p:cBhvr>
                                    </p:animEffect>
                                  </p:childTnLst>
                                </p:cTn>
                              </p:par>
                            </p:childTnLst>
                          </p:cTn>
                        </p:par>
                        <p:par>
                          <p:cTn id="13" fill="hold" nodeType="afterGroup">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60418"/>
                                        </p:tgtEl>
                                        <p:attrNameLst>
                                          <p:attrName>style.visibility</p:attrName>
                                        </p:attrNameLst>
                                      </p:cBhvr>
                                      <p:to>
                                        <p:strVal val="visible"/>
                                      </p:to>
                                    </p:set>
                                    <p:animEffect transition="in" filter="strips(downRight)">
                                      <p:cBhvr>
                                        <p:cTn id="16"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604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187450" y="1341438"/>
            <a:ext cx="6913563" cy="188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179388" indent="71437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eaLnBrk="1" hangingPunct="1">
              <a:lnSpc>
                <a:spcPct val="140000"/>
              </a:lnSpc>
              <a:spcBef>
                <a:spcPct val="50000"/>
              </a:spcBef>
              <a:buClr>
                <a:schemeClr val="hlink"/>
              </a:buClr>
              <a:buSzPct val="55000"/>
              <a:buFont typeface="Wingdings" panose="05000000000000000000" pitchFamily="2" charset="2"/>
              <a:buNone/>
            </a:pPr>
            <a:r>
              <a:rPr kumimoji="1" lang="zh-CN" altLang="en-US" sz="2800" b="1">
                <a:latin typeface="楷体_GB2312" pitchFamily="49" charset="-122"/>
                <a:ea typeface="楷体_GB2312" pitchFamily="49" charset="-122"/>
              </a:rPr>
              <a:t>利用</a:t>
            </a:r>
            <a:r>
              <a:rPr kumimoji="1" lang="en-US" altLang="zh-CN" sz="2800" b="1">
                <a:latin typeface="楷体_GB2312" pitchFamily="49" charset="-122"/>
                <a:ea typeface="楷体_GB2312" pitchFamily="49" charset="-122"/>
              </a:rPr>
              <a:t>PCR</a:t>
            </a:r>
            <a:r>
              <a:rPr kumimoji="1" lang="zh-CN" altLang="en-US" sz="2800" b="1">
                <a:latin typeface="楷体_GB2312" pitchFamily="49" charset="-122"/>
                <a:ea typeface="楷体_GB2312" pitchFamily="49" charset="-122"/>
              </a:rPr>
              <a:t>技术可以随意设计引物在体外对目的基因片段进行嵌和、缺失、点突变等改造。 </a:t>
            </a:r>
            <a:endParaRPr kumimoji="1" lang="zh-CN" altLang="en-US" sz="3200" b="1">
              <a:solidFill>
                <a:srgbClr val="D60093"/>
              </a:solidFill>
              <a:latin typeface="楷体_GB2312" pitchFamily="49" charset="-122"/>
              <a:ea typeface="楷体_GB2312" pitchFamily="49" charset="-122"/>
            </a:endParaRPr>
          </a:p>
        </p:txBody>
      </p:sp>
      <p:sp>
        <p:nvSpPr>
          <p:cNvPr id="61443" name="Rectangle 3"/>
          <p:cNvSpPr>
            <a:spLocks noChangeArrowheads="1"/>
          </p:cNvSpPr>
          <p:nvPr/>
        </p:nvSpPr>
        <p:spPr bwMode="auto">
          <a:xfrm>
            <a:off x="1258888" y="4292600"/>
            <a:ext cx="67691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179388" indent="71437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eaLnBrk="1" hangingPunct="1">
              <a:lnSpc>
                <a:spcPct val="140000"/>
              </a:lnSpc>
              <a:spcBef>
                <a:spcPct val="50000"/>
              </a:spcBef>
              <a:buClr>
                <a:schemeClr val="hlink"/>
              </a:buClr>
              <a:buSzPct val="55000"/>
              <a:buFont typeface="Wingdings" panose="05000000000000000000" pitchFamily="2" charset="2"/>
              <a:buNone/>
            </a:pPr>
            <a:r>
              <a:rPr kumimoji="1" lang="en-US" altLang="zh-CN" sz="2800" b="1">
                <a:latin typeface="楷体_GB2312" pitchFamily="49" charset="-122"/>
                <a:ea typeface="楷体_GB2312" pitchFamily="49" charset="-122"/>
              </a:rPr>
              <a:t>PCR</a:t>
            </a:r>
            <a:r>
              <a:rPr kumimoji="1" lang="zh-CN" altLang="en-US" sz="2800" b="1">
                <a:latin typeface="楷体_GB2312" pitchFamily="49" charset="-122"/>
                <a:ea typeface="楷体_GB2312" pitchFamily="49" charset="-122"/>
              </a:rPr>
              <a:t>技术高度敏感，对模板</a:t>
            </a:r>
            <a:r>
              <a:rPr kumimoji="1" lang="en-US" altLang="zh-CN" sz="2800" b="1">
                <a:latin typeface="楷体_GB2312" pitchFamily="49" charset="-122"/>
                <a:ea typeface="楷体_GB2312" pitchFamily="49" charset="-122"/>
              </a:rPr>
              <a:t>DNA</a:t>
            </a:r>
            <a:r>
              <a:rPr kumimoji="1" lang="zh-CN" altLang="en-US" sz="2800" b="1">
                <a:latin typeface="楷体_GB2312" pitchFamily="49" charset="-122"/>
                <a:ea typeface="楷体_GB2312" pitchFamily="49" charset="-122"/>
              </a:rPr>
              <a:t>的量要求很低，是</a:t>
            </a:r>
            <a:r>
              <a:rPr kumimoji="1" lang="en-US" altLang="zh-CN" sz="2800" b="1">
                <a:latin typeface="楷体_GB2312" pitchFamily="49" charset="-122"/>
                <a:ea typeface="楷体_GB2312" pitchFamily="49" charset="-122"/>
              </a:rPr>
              <a:t>DNA</a:t>
            </a:r>
            <a:r>
              <a:rPr kumimoji="1" lang="zh-CN" altLang="en-US" sz="2800" b="1">
                <a:latin typeface="楷体_GB2312" pitchFamily="49" charset="-122"/>
                <a:ea typeface="楷体_GB2312" pitchFamily="49" charset="-122"/>
              </a:rPr>
              <a:t>和</a:t>
            </a:r>
            <a:r>
              <a:rPr kumimoji="1" lang="en-US" altLang="zh-CN" sz="2800" b="1">
                <a:latin typeface="楷体_GB2312" pitchFamily="49" charset="-122"/>
                <a:ea typeface="楷体_GB2312" pitchFamily="49" charset="-122"/>
              </a:rPr>
              <a:t>RNA</a:t>
            </a:r>
            <a:r>
              <a:rPr kumimoji="1" lang="zh-CN" altLang="en-US" sz="2800" b="1">
                <a:latin typeface="楷体_GB2312" pitchFamily="49" charset="-122"/>
                <a:ea typeface="楷体_GB2312" pitchFamily="49" charset="-122"/>
              </a:rPr>
              <a:t>微量分析的最好方法。 </a:t>
            </a:r>
          </a:p>
        </p:txBody>
      </p:sp>
      <p:sp>
        <p:nvSpPr>
          <p:cNvPr id="61444" name="Rectangle 4"/>
          <p:cNvSpPr>
            <a:spLocks noChangeArrowheads="1"/>
          </p:cNvSpPr>
          <p:nvPr/>
        </p:nvSpPr>
        <p:spPr bwMode="auto">
          <a:xfrm>
            <a:off x="107950" y="3573463"/>
            <a:ext cx="6553200"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3200" b="1">
                <a:solidFill>
                  <a:srgbClr val="D60093"/>
                </a:solidFill>
                <a:latin typeface="楷体_GB2312" pitchFamily="49" charset="-122"/>
                <a:ea typeface="楷体_GB2312" pitchFamily="49" charset="-122"/>
              </a:rPr>
              <a:t>（三）</a:t>
            </a:r>
            <a:r>
              <a:rPr kumimoji="1" lang="en-US" altLang="zh-CN" sz="3200" b="1">
                <a:solidFill>
                  <a:srgbClr val="D60093"/>
                </a:solidFill>
                <a:latin typeface="楷体_GB2312" pitchFamily="49" charset="-122"/>
                <a:ea typeface="楷体_GB2312" pitchFamily="49" charset="-122"/>
              </a:rPr>
              <a:t>DNA</a:t>
            </a:r>
            <a:r>
              <a:rPr kumimoji="1" lang="zh-CN" altLang="en-US" sz="3200" b="1">
                <a:solidFill>
                  <a:srgbClr val="D60093"/>
                </a:solidFill>
                <a:latin typeface="楷体_GB2312" pitchFamily="49" charset="-122"/>
                <a:ea typeface="楷体_GB2312" pitchFamily="49" charset="-122"/>
              </a:rPr>
              <a:t>和</a:t>
            </a:r>
            <a:r>
              <a:rPr kumimoji="1" lang="en-US" altLang="zh-CN" sz="3200" b="1">
                <a:solidFill>
                  <a:srgbClr val="D60093"/>
                </a:solidFill>
                <a:latin typeface="楷体_GB2312" pitchFamily="49" charset="-122"/>
                <a:ea typeface="楷体_GB2312" pitchFamily="49" charset="-122"/>
              </a:rPr>
              <a:t>RNA</a:t>
            </a:r>
            <a:r>
              <a:rPr kumimoji="1" lang="zh-CN" altLang="en-US" sz="3200" b="1">
                <a:solidFill>
                  <a:srgbClr val="D60093"/>
                </a:solidFill>
                <a:latin typeface="楷体_GB2312" pitchFamily="49" charset="-122"/>
                <a:ea typeface="楷体_GB2312" pitchFamily="49" charset="-122"/>
              </a:rPr>
              <a:t>的微量分析</a:t>
            </a:r>
          </a:p>
        </p:txBody>
      </p:sp>
      <p:sp>
        <p:nvSpPr>
          <p:cNvPr id="61445" name="Rectangle 5"/>
          <p:cNvSpPr>
            <a:spLocks noChangeArrowheads="1"/>
          </p:cNvSpPr>
          <p:nvPr/>
        </p:nvSpPr>
        <p:spPr bwMode="auto">
          <a:xfrm>
            <a:off x="107950" y="620713"/>
            <a:ext cx="4752975"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3200" b="1">
                <a:solidFill>
                  <a:srgbClr val="D60093"/>
                </a:solidFill>
                <a:latin typeface="楷体_GB2312" pitchFamily="49" charset="-122"/>
                <a:ea typeface="楷体_GB2312" pitchFamily="49" charset="-122"/>
              </a:rPr>
              <a:t>（二）基因突变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ox(out)">
                                      <p:cBhvr>
                                        <p:cTn id="7" dur="500"/>
                                        <p:tgtEl>
                                          <p:spTgt spid="61445"/>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1442"/>
                                        </p:tgtEl>
                                        <p:attrNameLst>
                                          <p:attrName>style.visibility</p:attrName>
                                        </p:attrNameLst>
                                      </p:cBhvr>
                                      <p:to>
                                        <p:strVal val="visible"/>
                                      </p:to>
                                    </p:set>
                                    <p:animEffect transition="in" filter="strips(downRight)">
                                      <p:cBhvr>
                                        <p:cTn id="11" dur="500"/>
                                        <p:tgtEl>
                                          <p:spTgt spid="614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1444"/>
                                        </p:tgtEl>
                                        <p:attrNameLst>
                                          <p:attrName>style.visibility</p:attrName>
                                        </p:attrNameLst>
                                      </p:cBhvr>
                                      <p:to>
                                        <p:strVal val="visible"/>
                                      </p:to>
                                    </p:set>
                                    <p:animEffect transition="in" filter="box(out)">
                                      <p:cBhvr>
                                        <p:cTn id="16" dur="500"/>
                                        <p:tgtEl>
                                          <p:spTgt spid="61444"/>
                                        </p:tgtEl>
                                      </p:cBhvr>
                                    </p:animEffect>
                                  </p:childTnLst>
                                </p:cTn>
                              </p:par>
                            </p:childTnLst>
                          </p:cTn>
                        </p:par>
                        <p:par>
                          <p:cTn id="17" fill="hold" nodeType="afterGroup">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61443"/>
                                        </p:tgtEl>
                                        <p:attrNameLst>
                                          <p:attrName>style.visibility</p:attrName>
                                        </p:attrNameLst>
                                      </p:cBhvr>
                                      <p:to>
                                        <p:strVal val="visible"/>
                                      </p:to>
                                    </p:set>
                                    <p:animEffect transition="in" filter="strips(downRight)">
                                      <p:cBhvr>
                                        <p:cTn id="20"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p:bldP spid="61444" grpId="0"/>
      <p:bldP spid="614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900113" y="1674813"/>
            <a:ext cx="7416800"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179388" indent="71437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eaLnBrk="1" hangingPunct="1">
              <a:lnSpc>
                <a:spcPct val="110000"/>
              </a:lnSpc>
              <a:spcBef>
                <a:spcPct val="50000"/>
              </a:spcBef>
              <a:buClr>
                <a:schemeClr val="hlink"/>
              </a:buClr>
              <a:buSzPct val="55000"/>
              <a:buFont typeface="Wingdings" panose="05000000000000000000" pitchFamily="2" charset="2"/>
              <a:buNone/>
            </a:pPr>
            <a:r>
              <a:rPr kumimoji="1" lang="zh-CN" altLang="en-US" sz="2800" b="1">
                <a:latin typeface="楷体_GB2312" pitchFamily="49" charset="-122"/>
                <a:ea typeface="楷体_GB2312" pitchFamily="49" charset="-122"/>
              </a:rPr>
              <a:t>将</a:t>
            </a:r>
            <a:r>
              <a:rPr kumimoji="1" lang="en-US" altLang="zh-CN" sz="2800" b="1">
                <a:latin typeface="楷体_GB2312" pitchFamily="49" charset="-122"/>
                <a:ea typeface="楷体_GB2312" pitchFamily="49" charset="-122"/>
              </a:rPr>
              <a:t>PCR</a:t>
            </a:r>
            <a:r>
              <a:rPr kumimoji="1" lang="zh-CN" altLang="en-US" sz="2800" b="1">
                <a:latin typeface="楷体_GB2312" pitchFamily="49" charset="-122"/>
                <a:ea typeface="楷体_GB2312" pitchFamily="49" charset="-122"/>
              </a:rPr>
              <a:t>技术引入</a:t>
            </a:r>
            <a:r>
              <a:rPr kumimoji="1" lang="en-US" altLang="zh-CN" sz="2800" b="1">
                <a:latin typeface="楷体_GB2312" pitchFamily="49" charset="-122"/>
                <a:ea typeface="楷体_GB2312" pitchFamily="49" charset="-122"/>
              </a:rPr>
              <a:t>DNA</a:t>
            </a:r>
            <a:r>
              <a:rPr kumimoji="1" lang="zh-CN" altLang="en-US" sz="2800" b="1">
                <a:latin typeface="楷体_GB2312" pitchFamily="49" charset="-122"/>
                <a:ea typeface="楷体_GB2312" pitchFamily="49" charset="-122"/>
              </a:rPr>
              <a:t>序列测定，使测序工作大为简化，也提高了测序的速度；</a:t>
            </a:r>
          </a:p>
          <a:p>
            <a:pPr lvl="1" algn="just" eaLnBrk="1" hangingPunct="1">
              <a:lnSpc>
                <a:spcPct val="110000"/>
              </a:lnSpc>
              <a:spcBef>
                <a:spcPct val="50000"/>
              </a:spcBef>
              <a:buClr>
                <a:schemeClr val="hlink"/>
              </a:buClr>
              <a:buSzPct val="55000"/>
              <a:buFont typeface="Wingdings" panose="05000000000000000000" pitchFamily="2" charset="2"/>
              <a:buNone/>
            </a:pPr>
            <a:r>
              <a:rPr kumimoji="1" lang="zh-CN" altLang="en-US" sz="2800" b="1">
                <a:latin typeface="楷体_GB2312" pitchFamily="49" charset="-122"/>
                <a:ea typeface="楷体_GB2312" pitchFamily="49" charset="-122"/>
              </a:rPr>
              <a:t>待测</a:t>
            </a:r>
            <a:r>
              <a:rPr kumimoji="1" lang="en-US" altLang="zh-CN" sz="2800" b="1">
                <a:latin typeface="楷体_GB2312" pitchFamily="49" charset="-122"/>
                <a:ea typeface="楷体_GB2312" pitchFamily="49" charset="-122"/>
              </a:rPr>
              <a:t>DNA</a:t>
            </a:r>
            <a:r>
              <a:rPr kumimoji="1" lang="zh-CN" altLang="en-US" sz="2800" b="1">
                <a:latin typeface="楷体_GB2312" pitchFamily="49" charset="-122"/>
                <a:ea typeface="楷体_GB2312" pitchFamily="49" charset="-122"/>
              </a:rPr>
              <a:t>片段既可克隆到特定的载体后进行序列测定，也可直接测定。</a:t>
            </a:r>
          </a:p>
        </p:txBody>
      </p:sp>
      <p:sp>
        <p:nvSpPr>
          <p:cNvPr id="62467" name="Rectangle 3"/>
          <p:cNvSpPr>
            <a:spLocks noChangeArrowheads="1"/>
          </p:cNvSpPr>
          <p:nvPr/>
        </p:nvSpPr>
        <p:spPr bwMode="auto">
          <a:xfrm>
            <a:off x="1187450" y="4941888"/>
            <a:ext cx="719931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179388" indent="714375">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eaLnBrk="1" hangingPunct="1">
              <a:lnSpc>
                <a:spcPct val="110000"/>
              </a:lnSpc>
              <a:spcBef>
                <a:spcPct val="50000"/>
              </a:spcBef>
              <a:buClr>
                <a:schemeClr val="hlink"/>
              </a:buClr>
              <a:buSzPct val="55000"/>
              <a:buFont typeface="Wingdings" panose="05000000000000000000" pitchFamily="2" charset="2"/>
              <a:buNone/>
            </a:pPr>
            <a:r>
              <a:rPr kumimoji="1" lang="en-US" altLang="zh-CN" sz="2800" b="1">
                <a:latin typeface="楷体_GB2312" pitchFamily="49" charset="-122"/>
                <a:ea typeface="楷体_GB2312" pitchFamily="49" charset="-122"/>
              </a:rPr>
              <a:t>PCR</a:t>
            </a:r>
            <a:r>
              <a:rPr kumimoji="1" lang="zh-CN" altLang="en-US" sz="2800" b="1">
                <a:latin typeface="楷体_GB2312" pitchFamily="49" charset="-122"/>
                <a:ea typeface="楷体_GB2312" pitchFamily="49" charset="-122"/>
              </a:rPr>
              <a:t>与其他技术的结合可以大大提高基因突变检测的敏感性 。</a:t>
            </a:r>
          </a:p>
        </p:txBody>
      </p:sp>
      <p:sp>
        <p:nvSpPr>
          <p:cNvPr id="62468" name="Rectangle 4"/>
          <p:cNvSpPr>
            <a:spLocks noChangeArrowheads="1"/>
          </p:cNvSpPr>
          <p:nvPr/>
        </p:nvSpPr>
        <p:spPr bwMode="auto">
          <a:xfrm>
            <a:off x="107950" y="881063"/>
            <a:ext cx="4752975"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3200" b="1">
                <a:solidFill>
                  <a:srgbClr val="D60093"/>
                </a:solidFill>
                <a:latin typeface="楷体_GB2312" pitchFamily="49" charset="-122"/>
                <a:ea typeface="楷体_GB2312" pitchFamily="49" charset="-122"/>
              </a:rPr>
              <a:t>（四）</a:t>
            </a:r>
            <a:r>
              <a:rPr kumimoji="1" lang="en-US" altLang="zh-CN" sz="3200" b="1">
                <a:solidFill>
                  <a:srgbClr val="D60093"/>
                </a:solidFill>
                <a:latin typeface="楷体_GB2312" pitchFamily="49" charset="-122"/>
                <a:ea typeface="楷体_GB2312" pitchFamily="49" charset="-122"/>
              </a:rPr>
              <a:t>DNA</a:t>
            </a:r>
            <a:r>
              <a:rPr kumimoji="1" lang="zh-CN" altLang="en-US" sz="3200" b="1">
                <a:solidFill>
                  <a:srgbClr val="D60093"/>
                </a:solidFill>
                <a:latin typeface="楷体_GB2312" pitchFamily="49" charset="-122"/>
                <a:ea typeface="楷体_GB2312" pitchFamily="49" charset="-122"/>
              </a:rPr>
              <a:t>序列测定</a:t>
            </a:r>
          </a:p>
        </p:txBody>
      </p:sp>
      <p:sp>
        <p:nvSpPr>
          <p:cNvPr id="62469" name="Rectangle 5"/>
          <p:cNvSpPr>
            <a:spLocks noChangeArrowheads="1"/>
          </p:cNvSpPr>
          <p:nvPr/>
        </p:nvSpPr>
        <p:spPr bwMode="auto">
          <a:xfrm>
            <a:off x="107950" y="4149725"/>
            <a:ext cx="4608513"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3200" b="1">
                <a:solidFill>
                  <a:srgbClr val="D60093"/>
                </a:solidFill>
                <a:latin typeface="楷体_GB2312" pitchFamily="49" charset="-122"/>
                <a:ea typeface="楷体_GB2312" pitchFamily="49" charset="-122"/>
              </a:rPr>
              <a:t>（五）基因突变分析</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ox(out)">
                                      <p:cBhvr>
                                        <p:cTn id="7" dur="500"/>
                                        <p:tgtEl>
                                          <p:spTgt spid="62468"/>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strips(downRight)">
                                      <p:cBhvr>
                                        <p:cTn id="11" dur="500"/>
                                        <p:tgtEl>
                                          <p:spTgt spid="624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2469"/>
                                        </p:tgtEl>
                                        <p:attrNameLst>
                                          <p:attrName>style.visibility</p:attrName>
                                        </p:attrNameLst>
                                      </p:cBhvr>
                                      <p:to>
                                        <p:strVal val="visible"/>
                                      </p:to>
                                    </p:set>
                                    <p:animEffect transition="in" filter="box(out)">
                                      <p:cBhvr>
                                        <p:cTn id="16" dur="500"/>
                                        <p:tgtEl>
                                          <p:spTgt spid="62469"/>
                                        </p:tgtEl>
                                      </p:cBhvr>
                                    </p:animEffect>
                                  </p:childTnLst>
                                </p:cTn>
                              </p:par>
                            </p:childTnLst>
                          </p:cTn>
                        </p:par>
                        <p:par>
                          <p:cTn id="17" fill="hold" nodeType="afterGroup">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62467"/>
                                        </p:tgtEl>
                                        <p:attrNameLst>
                                          <p:attrName>style.visibility</p:attrName>
                                        </p:attrNameLst>
                                      </p:cBhvr>
                                      <p:to>
                                        <p:strVal val="visible"/>
                                      </p:to>
                                    </p:set>
                                    <p:animEffect transition="in" filter="strips(downRight)">
                                      <p:cBhvr>
                                        <p:cTn id="20"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p:bldP spid="62468" grpId="0"/>
      <p:bldP spid="624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827088" y="2438400"/>
            <a:ext cx="7561262" cy="36242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marL="269875" indent="-269875" eaLnBrk="1" hangingPunct="1">
              <a:lnSpc>
                <a:spcPct val="140000"/>
              </a:lnSpc>
              <a:spcBef>
                <a:spcPct val="50000"/>
              </a:spcBef>
              <a:buClr>
                <a:schemeClr val="tx1"/>
              </a:buClr>
              <a:buFontTx/>
              <a:buChar char="•"/>
            </a:pPr>
            <a:r>
              <a:rPr kumimoji="1" lang="zh-CN" altLang="en-US" sz="2600" b="1" smtClean="0">
                <a:latin typeface="楷体_GB2312" pitchFamily="49" charset="-122"/>
                <a:ea typeface="楷体_GB2312" pitchFamily="49" charset="-122"/>
              </a:rPr>
              <a:t>逆转录</a:t>
            </a:r>
            <a:r>
              <a:rPr kumimoji="1" lang="en-US" altLang="zh-CN" sz="2600" b="1" smtClean="0">
                <a:latin typeface="楷体_GB2312" pitchFamily="49" charset="-122"/>
                <a:ea typeface="楷体_GB2312" pitchFamily="49" charset="-122"/>
              </a:rPr>
              <a:t>PCR(reverse transcription PCR</a:t>
            </a:r>
            <a:r>
              <a:rPr kumimoji="1" lang="zh-CN" altLang="en-US" sz="2600" b="1" smtClean="0">
                <a:latin typeface="楷体_GB2312" pitchFamily="49" charset="-122"/>
                <a:ea typeface="楷体_GB2312" pitchFamily="49" charset="-122"/>
              </a:rPr>
              <a:t>，</a:t>
            </a:r>
            <a:r>
              <a:rPr kumimoji="1" lang="en-US" altLang="zh-CN" sz="2600" b="1" smtClean="0">
                <a:latin typeface="楷体_GB2312" pitchFamily="49" charset="-122"/>
                <a:ea typeface="楷体_GB2312" pitchFamily="49" charset="-122"/>
              </a:rPr>
              <a:t>RT-PCR)</a:t>
            </a:r>
            <a:r>
              <a:rPr kumimoji="1" lang="zh-CN" altLang="en-US" sz="2600" b="1" smtClean="0">
                <a:latin typeface="楷体_GB2312" pitchFamily="49" charset="-122"/>
                <a:ea typeface="楷体_GB2312" pitchFamily="49" charset="-122"/>
              </a:rPr>
              <a:t>是将</a:t>
            </a:r>
            <a:r>
              <a:rPr kumimoji="1" lang="en-US" altLang="zh-CN" sz="2600" b="1" smtClean="0">
                <a:latin typeface="楷体_GB2312" pitchFamily="49" charset="-122"/>
                <a:ea typeface="楷体_GB2312" pitchFamily="49" charset="-122"/>
              </a:rPr>
              <a:t>RNA</a:t>
            </a:r>
            <a:r>
              <a:rPr kumimoji="1" lang="zh-CN" altLang="en-US" sz="2600" b="1" smtClean="0">
                <a:latin typeface="楷体_GB2312" pitchFamily="49" charset="-122"/>
                <a:ea typeface="楷体_GB2312" pitchFamily="49" charset="-122"/>
              </a:rPr>
              <a:t>的逆转录反应和</a:t>
            </a:r>
            <a:r>
              <a:rPr kumimoji="1" lang="en-US" altLang="zh-CN" sz="2600" b="1" smtClean="0">
                <a:latin typeface="楷体_GB2312" pitchFamily="49" charset="-122"/>
                <a:ea typeface="楷体_GB2312" pitchFamily="49" charset="-122"/>
              </a:rPr>
              <a:t>PCR</a:t>
            </a:r>
            <a:r>
              <a:rPr kumimoji="1" lang="zh-CN" altLang="en-US" sz="2600" b="1" smtClean="0">
                <a:latin typeface="楷体_GB2312" pitchFamily="49" charset="-122"/>
                <a:ea typeface="楷体_GB2312" pitchFamily="49" charset="-122"/>
              </a:rPr>
              <a:t>反应联合应用的一种技术。</a:t>
            </a:r>
          </a:p>
          <a:p>
            <a:pPr marL="269875" indent="-269875" eaLnBrk="1" hangingPunct="1">
              <a:lnSpc>
                <a:spcPct val="140000"/>
              </a:lnSpc>
              <a:spcBef>
                <a:spcPct val="50000"/>
              </a:spcBef>
              <a:buClr>
                <a:schemeClr val="tx1"/>
              </a:buClr>
              <a:buFontTx/>
              <a:buChar char="•"/>
            </a:pPr>
            <a:r>
              <a:rPr kumimoji="1" lang="en-US" altLang="zh-CN" sz="2600" b="1" smtClean="0">
                <a:latin typeface="楷体_GB2312" pitchFamily="49" charset="-122"/>
                <a:ea typeface="楷体_GB2312" pitchFamily="49" charset="-122"/>
              </a:rPr>
              <a:t>RT-PCR</a:t>
            </a:r>
            <a:r>
              <a:rPr kumimoji="1" lang="zh-CN" altLang="en-US" sz="2600" b="1" smtClean="0">
                <a:latin typeface="楷体_GB2312" pitchFamily="49" charset="-122"/>
                <a:ea typeface="楷体_GB2312" pitchFamily="49" charset="-122"/>
              </a:rPr>
              <a:t>是目前从组织或细胞中获得目的基因以及对已知序列的</a:t>
            </a:r>
            <a:r>
              <a:rPr kumimoji="1" lang="en-US" altLang="zh-CN" sz="2600" b="1" smtClean="0">
                <a:latin typeface="楷体_GB2312" pitchFamily="49" charset="-122"/>
                <a:ea typeface="楷体_GB2312" pitchFamily="49" charset="-122"/>
              </a:rPr>
              <a:t>RNA</a:t>
            </a:r>
            <a:r>
              <a:rPr kumimoji="1" lang="zh-CN" altLang="en-US" sz="2600" b="1" smtClean="0">
                <a:latin typeface="楷体_GB2312" pitchFamily="49" charset="-122"/>
                <a:ea typeface="楷体_GB2312" pitchFamily="49" charset="-122"/>
              </a:rPr>
              <a:t>进行定性及半定量分析的最有效方法。 </a:t>
            </a:r>
          </a:p>
        </p:txBody>
      </p:sp>
      <p:sp>
        <p:nvSpPr>
          <p:cNvPr id="63491" name="Rectangle 3"/>
          <p:cNvSpPr>
            <a:spLocks noChangeArrowheads="1"/>
          </p:cNvSpPr>
          <p:nvPr/>
        </p:nvSpPr>
        <p:spPr bwMode="auto">
          <a:xfrm>
            <a:off x="107950" y="1412875"/>
            <a:ext cx="4895850"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3200" b="1">
                <a:solidFill>
                  <a:srgbClr val="D60093"/>
                </a:solidFill>
                <a:latin typeface="楷体_GB2312" pitchFamily="49" charset="-122"/>
                <a:ea typeface="楷体_GB2312" pitchFamily="49" charset="-122"/>
              </a:rPr>
              <a:t>（一）逆转录</a:t>
            </a:r>
            <a:r>
              <a:rPr kumimoji="1" lang="en-US" altLang="zh-CN" sz="3200" b="1">
                <a:solidFill>
                  <a:srgbClr val="D60093"/>
                </a:solidFill>
                <a:latin typeface="楷体_GB2312" pitchFamily="49" charset="-122"/>
                <a:ea typeface="楷体_GB2312" pitchFamily="49" charset="-122"/>
              </a:rPr>
              <a:t>PCR</a:t>
            </a:r>
            <a:r>
              <a:rPr kumimoji="1" lang="zh-CN" altLang="en-US" sz="3200" b="1">
                <a:solidFill>
                  <a:srgbClr val="D60093"/>
                </a:solidFill>
                <a:latin typeface="楷体_GB2312" pitchFamily="49" charset="-122"/>
                <a:ea typeface="楷体_GB2312" pitchFamily="49" charset="-122"/>
              </a:rPr>
              <a:t>技术</a:t>
            </a:r>
          </a:p>
        </p:txBody>
      </p:sp>
      <p:sp>
        <p:nvSpPr>
          <p:cNvPr id="63492" name="Rectangle 4"/>
          <p:cNvSpPr>
            <a:spLocks noChangeArrowheads="1"/>
          </p:cNvSpPr>
          <p:nvPr/>
        </p:nvSpPr>
        <p:spPr bwMode="auto">
          <a:xfrm>
            <a:off x="1114425" y="549275"/>
            <a:ext cx="6913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3600" b="1">
                <a:solidFill>
                  <a:srgbClr val="007600"/>
                </a:solidFill>
                <a:latin typeface="楷体_GB2312" pitchFamily="49" charset="-122"/>
                <a:ea typeface="楷体_GB2312" pitchFamily="49" charset="-122"/>
              </a:rPr>
              <a:t>三、几种重要的</a:t>
            </a:r>
            <a:r>
              <a:rPr kumimoji="1" lang="en-US" altLang="zh-CN" sz="3600" b="1">
                <a:solidFill>
                  <a:srgbClr val="007600"/>
                </a:solidFill>
                <a:latin typeface="楷体_GB2312" pitchFamily="49" charset="-122"/>
                <a:ea typeface="楷体_GB2312" pitchFamily="49" charset="-122"/>
              </a:rPr>
              <a:t>PCR</a:t>
            </a:r>
            <a:r>
              <a:rPr kumimoji="1" lang="zh-CN" altLang="en-US" sz="3600" b="1">
                <a:solidFill>
                  <a:srgbClr val="007600"/>
                </a:solidFill>
                <a:latin typeface="楷体_GB2312" pitchFamily="49" charset="-122"/>
                <a:ea typeface="楷体_GB2312" pitchFamily="49" charset="-122"/>
              </a:rPr>
              <a:t>衍生技术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0-#ppt_w/2"/>
                                          </p:val>
                                        </p:tav>
                                        <p:tav tm="100000">
                                          <p:val>
                                            <p:strVal val="#ppt_x"/>
                                          </p:val>
                                        </p:tav>
                                      </p:tavLst>
                                    </p:anim>
                                    <p:anim calcmode="lin" valueType="num">
                                      <p:cBhvr additive="base">
                                        <p:cTn id="8" dur="500" fill="hold"/>
                                        <p:tgtEl>
                                          <p:spTgt spid="634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box(out)">
                                      <p:cBhvr>
                                        <p:cTn id="12" dur="500"/>
                                        <p:tgtEl>
                                          <p:spTgt spid="63491"/>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63490">
                                            <p:txEl>
                                              <p:pRg st="0" end="0"/>
                                            </p:txEl>
                                          </p:spTgt>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P spid="63491" grpId="0"/>
      <p:bldP spid="6349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539750" y="2238375"/>
            <a:ext cx="7920038" cy="23399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marL="269875" indent="-269875" algn="just" eaLnBrk="1" hangingPunct="1">
              <a:lnSpc>
                <a:spcPct val="130000"/>
              </a:lnSpc>
              <a:spcBef>
                <a:spcPct val="50000"/>
              </a:spcBef>
              <a:buClr>
                <a:schemeClr val="tx1"/>
              </a:buClr>
              <a:buFontTx/>
              <a:buChar char="•"/>
            </a:pPr>
            <a:r>
              <a:rPr kumimoji="1" lang="zh-CN" altLang="en-US" sz="2100" b="1" smtClean="0">
                <a:latin typeface="楷体_GB2312" pitchFamily="49" charset="-122"/>
                <a:ea typeface="楷体_GB2312" pitchFamily="49" charset="-122"/>
              </a:rPr>
              <a:t>原位</a:t>
            </a:r>
            <a:r>
              <a:rPr kumimoji="1" lang="en-US" altLang="zh-CN" sz="2100" b="1" smtClean="0">
                <a:latin typeface="楷体_GB2312" pitchFamily="49" charset="-122"/>
                <a:ea typeface="楷体_GB2312" pitchFamily="49" charset="-122"/>
              </a:rPr>
              <a:t>PCR(in situ PCR)</a:t>
            </a:r>
            <a:r>
              <a:rPr kumimoji="1" lang="zh-CN" altLang="en-US" sz="2100" b="1" smtClean="0">
                <a:latin typeface="楷体_GB2312" pitchFamily="49" charset="-122"/>
                <a:ea typeface="楷体_GB2312" pitchFamily="49" charset="-122"/>
              </a:rPr>
              <a:t>是在组织切片或细胞涂片上的单个细胞内进行的</a:t>
            </a:r>
            <a:r>
              <a:rPr kumimoji="1" lang="en-US" altLang="zh-CN" sz="2100" b="1" smtClean="0">
                <a:latin typeface="楷体_GB2312" pitchFamily="49" charset="-122"/>
                <a:ea typeface="楷体_GB2312" pitchFamily="49" charset="-122"/>
              </a:rPr>
              <a:t>PCR</a:t>
            </a:r>
            <a:r>
              <a:rPr kumimoji="1" lang="zh-CN" altLang="en-US" sz="2100" b="1" smtClean="0">
                <a:latin typeface="楷体_GB2312" pitchFamily="49" charset="-122"/>
                <a:ea typeface="楷体_GB2312" pitchFamily="49" charset="-122"/>
              </a:rPr>
              <a:t>反应，然后用特异性探针进行原位杂交，即可检出待测</a:t>
            </a:r>
            <a:r>
              <a:rPr kumimoji="1" lang="en-US" altLang="zh-CN" sz="2100" b="1" smtClean="0">
                <a:latin typeface="楷体_GB2312" pitchFamily="49" charset="-122"/>
                <a:ea typeface="楷体_GB2312" pitchFamily="49" charset="-122"/>
              </a:rPr>
              <a:t>DNA</a:t>
            </a:r>
            <a:r>
              <a:rPr kumimoji="1" lang="zh-CN" altLang="en-US" sz="2100" b="1" smtClean="0">
                <a:latin typeface="楷体_GB2312" pitchFamily="49" charset="-122"/>
                <a:ea typeface="楷体_GB2312" pitchFamily="49" charset="-122"/>
              </a:rPr>
              <a:t>或</a:t>
            </a:r>
            <a:r>
              <a:rPr kumimoji="1" lang="en-US" altLang="zh-CN" sz="2100" b="1" smtClean="0">
                <a:latin typeface="楷体_GB2312" pitchFamily="49" charset="-122"/>
                <a:ea typeface="楷体_GB2312" pitchFamily="49" charset="-122"/>
              </a:rPr>
              <a:t>RNA</a:t>
            </a:r>
            <a:r>
              <a:rPr kumimoji="1" lang="zh-CN" altLang="en-US" sz="2100" b="1" smtClean="0">
                <a:latin typeface="楷体_GB2312" pitchFamily="49" charset="-122"/>
                <a:ea typeface="楷体_GB2312" pitchFamily="49" charset="-122"/>
              </a:rPr>
              <a:t>是否在该组织或细胞中存在。</a:t>
            </a:r>
          </a:p>
          <a:p>
            <a:pPr marL="269875" indent="-269875" algn="just" eaLnBrk="1" hangingPunct="1">
              <a:lnSpc>
                <a:spcPct val="130000"/>
              </a:lnSpc>
              <a:spcBef>
                <a:spcPct val="50000"/>
              </a:spcBef>
              <a:buClr>
                <a:schemeClr val="tx1"/>
              </a:buClr>
              <a:buFontTx/>
              <a:buChar char="•"/>
            </a:pPr>
            <a:r>
              <a:rPr kumimoji="1" lang="zh-CN" altLang="en-US" sz="2100" b="1" smtClean="0">
                <a:latin typeface="楷体_GB2312" pitchFamily="49" charset="-122"/>
                <a:ea typeface="楷体_GB2312" pitchFamily="49" charset="-122"/>
              </a:rPr>
              <a:t>原位</a:t>
            </a:r>
            <a:r>
              <a:rPr kumimoji="1" lang="en-US" altLang="zh-CN" sz="2100" b="1" smtClean="0">
                <a:latin typeface="楷体_GB2312" pitchFamily="49" charset="-122"/>
                <a:ea typeface="楷体_GB2312" pitchFamily="49" charset="-122"/>
              </a:rPr>
              <a:t>PCR</a:t>
            </a:r>
            <a:r>
              <a:rPr kumimoji="1" lang="zh-CN" altLang="en-US" sz="2100" b="1" smtClean="0">
                <a:latin typeface="楷体_GB2312" pitchFamily="49" charset="-122"/>
                <a:ea typeface="楷体_GB2312" pitchFamily="49" charset="-122"/>
              </a:rPr>
              <a:t>方法弥补了</a:t>
            </a:r>
            <a:r>
              <a:rPr kumimoji="1" lang="en-US" altLang="zh-CN" sz="2100" b="1" smtClean="0">
                <a:latin typeface="楷体_GB2312" pitchFamily="49" charset="-122"/>
                <a:ea typeface="楷体_GB2312" pitchFamily="49" charset="-122"/>
              </a:rPr>
              <a:t>PCR</a:t>
            </a:r>
            <a:r>
              <a:rPr kumimoji="1" lang="zh-CN" altLang="en-US" sz="2100" b="1" smtClean="0">
                <a:latin typeface="楷体_GB2312" pitchFamily="49" charset="-122"/>
                <a:ea typeface="楷体_GB2312" pitchFamily="49" charset="-122"/>
              </a:rPr>
              <a:t>技术和原位杂交技术的不足，是将目的基因的扩增与定位相结合的一种最佳方法。</a:t>
            </a:r>
          </a:p>
        </p:txBody>
      </p:sp>
      <p:sp>
        <p:nvSpPr>
          <p:cNvPr id="64515" name="Rectangle 3"/>
          <p:cNvSpPr>
            <a:spLocks noChangeArrowheads="1"/>
          </p:cNvSpPr>
          <p:nvPr/>
        </p:nvSpPr>
        <p:spPr bwMode="auto">
          <a:xfrm>
            <a:off x="684213" y="981075"/>
            <a:ext cx="4718050"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3200" b="1">
                <a:solidFill>
                  <a:srgbClr val="D60093"/>
                </a:solidFill>
                <a:latin typeface="楷体_GB2312" pitchFamily="49" charset="-122"/>
                <a:ea typeface="楷体_GB2312" pitchFamily="49" charset="-122"/>
              </a:rPr>
              <a:t>（二）原位</a:t>
            </a:r>
            <a:r>
              <a:rPr kumimoji="1" lang="en-US" altLang="zh-CN" sz="3200" b="1">
                <a:solidFill>
                  <a:srgbClr val="D60093"/>
                </a:solidFill>
                <a:latin typeface="楷体_GB2312" pitchFamily="49" charset="-122"/>
                <a:ea typeface="楷体_GB2312" pitchFamily="49" charset="-122"/>
              </a:rPr>
              <a:t>PCR</a:t>
            </a:r>
            <a:r>
              <a:rPr kumimoji="1" lang="zh-CN" altLang="en-US" sz="3200" b="1">
                <a:solidFill>
                  <a:srgbClr val="D60093"/>
                </a:solidFill>
                <a:latin typeface="楷体_GB2312" pitchFamily="49" charset="-122"/>
                <a:ea typeface="楷体_GB2312" pitchFamily="49" charset="-122"/>
              </a:rPr>
              <a:t>技术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ox(out)">
                                      <p:cBhvr>
                                        <p:cTn id="7" dur="500"/>
                                        <p:tgtEl>
                                          <p:spTgt spid="6451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4514">
                                            <p:txEl>
                                              <p:pRg st="0" end="0"/>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45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P spid="645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4213" y="1268413"/>
            <a:ext cx="7200900" cy="6762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kumimoji="1" lang="zh-CN" altLang="en-US" sz="3200" b="1">
                <a:solidFill>
                  <a:srgbClr val="D60093"/>
                </a:solidFill>
                <a:latin typeface="楷体_GB2312" pitchFamily="49" charset="-122"/>
                <a:ea typeface="楷体_GB2312" pitchFamily="49" charset="-122"/>
              </a:rPr>
              <a:t>（三）实时</a:t>
            </a:r>
            <a:r>
              <a:rPr kumimoji="1" lang="en-US" altLang="zh-CN" sz="3200" b="1">
                <a:solidFill>
                  <a:srgbClr val="D60093"/>
                </a:solidFill>
                <a:latin typeface="楷体_GB2312" pitchFamily="49" charset="-122"/>
                <a:ea typeface="楷体_GB2312" pitchFamily="49" charset="-122"/>
              </a:rPr>
              <a:t>PCR</a:t>
            </a:r>
            <a:r>
              <a:rPr kumimoji="1" lang="zh-CN" altLang="en-US" sz="3200" b="1">
                <a:solidFill>
                  <a:srgbClr val="D60093"/>
                </a:solidFill>
                <a:latin typeface="楷体_GB2312" pitchFamily="49" charset="-122"/>
                <a:ea typeface="楷体_GB2312" pitchFamily="49" charset="-122"/>
              </a:rPr>
              <a:t>技术</a:t>
            </a:r>
            <a:r>
              <a:rPr kumimoji="1" lang="en-US" altLang="zh-CN" sz="3200" b="1">
                <a:solidFill>
                  <a:srgbClr val="D60093"/>
                </a:solidFill>
                <a:latin typeface="楷体_GB2312" pitchFamily="49" charset="-122"/>
                <a:ea typeface="楷体_GB2312" pitchFamily="49" charset="-122"/>
              </a:rPr>
              <a:t>(</a:t>
            </a:r>
            <a:r>
              <a:rPr kumimoji="1" lang="zh-CN" altLang="en-US" sz="3200" b="1">
                <a:solidFill>
                  <a:srgbClr val="D60093"/>
                </a:solidFill>
                <a:latin typeface="楷体_GB2312" pitchFamily="49" charset="-122"/>
                <a:ea typeface="楷体_GB2312" pitchFamily="49" charset="-122"/>
              </a:rPr>
              <a:t>荧光定量</a:t>
            </a:r>
            <a:r>
              <a:rPr kumimoji="1" lang="en-US" altLang="zh-CN" sz="3200" b="1">
                <a:solidFill>
                  <a:srgbClr val="D60093"/>
                </a:solidFill>
                <a:latin typeface="楷体_GB2312" pitchFamily="49" charset="-122"/>
                <a:ea typeface="楷体_GB2312" pitchFamily="49" charset="-122"/>
              </a:rPr>
              <a:t>PCR)</a:t>
            </a:r>
          </a:p>
        </p:txBody>
      </p:sp>
      <p:sp>
        <p:nvSpPr>
          <p:cNvPr id="65539" name="Text Box 3"/>
          <p:cNvSpPr txBox="1">
            <a:spLocks noChangeArrowheads="1"/>
          </p:cNvSpPr>
          <p:nvPr/>
        </p:nvSpPr>
        <p:spPr bwMode="auto">
          <a:xfrm>
            <a:off x="755650" y="2060575"/>
            <a:ext cx="6985000"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indent="7175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kumimoji="1" lang="zh-CN" altLang="en-US" sz="2000" b="1">
                <a:latin typeface="楷体_GB2312" pitchFamily="49" charset="-122"/>
                <a:ea typeface="楷体_GB2312" pitchFamily="49" charset="-122"/>
              </a:rPr>
              <a:t>实时</a:t>
            </a:r>
            <a:r>
              <a:rPr kumimoji="1" lang="en-US" altLang="zh-CN" sz="2000" b="1">
                <a:latin typeface="楷体_GB2312" pitchFamily="49" charset="-122"/>
                <a:ea typeface="楷体_GB2312" pitchFamily="49" charset="-122"/>
              </a:rPr>
              <a:t>PCR(real-time PCR)</a:t>
            </a:r>
            <a:r>
              <a:rPr kumimoji="1" lang="zh-CN" altLang="en-US" sz="2000" b="1">
                <a:latin typeface="楷体_GB2312" pitchFamily="49" charset="-122"/>
                <a:ea typeface="楷体_GB2312" pitchFamily="49" charset="-122"/>
              </a:rPr>
              <a:t>技术通过动态监测反应过程中的产物量，消除了产物堆积对定量分析的干扰，亦被称为定量</a:t>
            </a:r>
            <a:r>
              <a:rPr kumimoji="1" lang="en-US" altLang="zh-CN" sz="2000" b="1">
                <a:latin typeface="楷体_GB2312" pitchFamily="49" charset="-122"/>
                <a:ea typeface="楷体_GB2312" pitchFamily="49" charset="-122"/>
              </a:rPr>
              <a:t>PCR</a:t>
            </a:r>
            <a:r>
              <a:rPr kumimoji="1" lang="zh-CN" altLang="en-US" sz="2000" b="1">
                <a:latin typeface="楷体_GB2312" pitchFamily="49" charset="-122"/>
                <a:ea typeface="楷体_GB2312" pitchFamily="49" charset="-122"/>
              </a:rPr>
              <a:t>。</a:t>
            </a:r>
          </a:p>
          <a:p>
            <a:pPr eaLnBrk="1" hangingPunct="1">
              <a:lnSpc>
                <a:spcPct val="120000"/>
              </a:lnSpc>
              <a:spcBef>
                <a:spcPct val="50000"/>
              </a:spcBef>
            </a:pPr>
            <a:r>
              <a:rPr kumimoji="1" lang="zh-CN" altLang="en-US" sz="2000" b="1">
                <a:latin typeface="楷体_GB2312" pitchFamily="49" charset="-122"/>
                <a:ea typeface="楷体_GB2312" pitchFamily="49" charset="-122"/>
              </a:rPr>
              <a:t>荧光定量</a:t>
            </a:r>
            <a:r>
              <a:rPr kumimoji="1" lang="en-US" altLang="zh-CN" sz="2000" b="1">
                <a:latin typeface="楷体_GB2312" pitchFamily="49" charset="-122"/>
                <a:ea typeface="楷体_GB2312" pitchFamily="49" charset="-122"/>
              </a:rPr>
              <a:t>PCR</a:t>
            </a:r>
            <a:r>
              <a:rPr kumimoji="1" lang="zh-CN" altLang="en-US" sz="2000" b="1">
                <a:latin typeface="楷体_GB2312" pitchFamily="49" charset="-122"/>
                <a:ea typeface="楷体_GB2312" pitchFamily="49" charset="-122"/>
              </a:rPr>
              <a:t>不同于其他</a:t>
            </a:r>
            <a:r>
              <a:rPr kumimoji="1" lang="en-US" altLang="zh-CN" sz="2000" b="1">
                <a:latin typeface="楷体_GB2312" pitchFamily="49" charset="-122"/>
                <a:ea typeface="楷体_GB2312" pitchFamily="49" charset="-122"/>
              </a:rPr>
              <a:t>PCR</a:t>
            </a:r>
            <a:r>
              <a:rPr kumimoji="1" lang="zh-CN" altLang="en-US" sz="2000" b="1">
                <a:latin typeface="楷体_GB2312" pitchFamily="49" charset="-122"/>
                <a:ea typeface="楷体_GB2312" pitchFamily="49" charset="-122"/>
              </a:rPr>
              <a:t>的地方在于</a:t>
            </a:r>
            <a:r>
              <a:rPr kumimoji="1" lang="en-US" altLang="zh-CN" sz="2000" b="1">
                <a:latin typeface="楷体_GB2312" pitchFamily="49" charset="-122"/>
                <a:ea typeface="楷体_GB2312" pitchFamily="49" charset="-122"/>
              </a:rPr>
              <a:t>PCR</a:t>
            </a:r>
            <a:r>
              <a:rPr kumimoji="1" lang="zh-CN" altLang="en-US" sz="2000" b="1">
                <a:latin typeface="楷体_GB2312" pitchFamily="49" charset="-122"/>
                <a:ea typeface="楷体_GB2312" pitchFamily="49" charset="-122"/>
              </a:rPr>
              <a:t>过程中利用荧光染料在光刺激下释放的荧光能量的变化直接反映出</a:t>
            </a:r>
            <a:r>
              <a:rPr kumimoji="1" lang="en-US" altLang="zh-CN" sz="2000" b="1">
                <a:latin typeface="楷体_GB2312" pitchFamily="49" charset="-122"/>
                <a:ea typeface="楷体_GB2312" pitchFamily="49" charset="-122"/>
              </a:rPr>
              <a:t>PCR</a:t>
            </a:r>
            <a:r>
              <a:rPr kumimoji="1" lang="zh-CN" altLang="en-US" sz="2000" b="1">
                <a:latin typeface="楷体_GB2312" pitchFamily="49" charset="-122"/>
                <a:ea typeface="楷体_GB2312" pitchFamily="49" charset="-122"/>
              </a:rPr>
              <a:t>扩增产物量的变化，荧光信号变量与扩增产物变量成正比，并通过足够灵敏的自动化仪器实现对荧光的采集和分析以达到对原始模板量定量的目的。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ox(out)">
                                      <p:cBhvr>
                                        <p:cTn id="7" dur="500"/>
                                        <p:tgtEl>
                                          <p:spTgt spid="65538"/>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5539"/>
                                        </p:tgtEl>
                                        <p:attrNameLst>
                                          <p:attrName>style.visibility</p:attrName>
                                        </p:attrNameLst>
                                      </p:cBhvr>
                                      <p:to>
                                        <p:strVal val="visible"/>
                                      </p:to>
                                    </p:set>
                                    <p:animEffect transition="in" filter="strips(downRight)">
                                      <p:cBhvr>
                                        <p:cTn id="11"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650875" y="982663"/>
            <a:ext cx="4954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966" b="1" smtClean="0">
                <a:solidFill>
                  <a:srgbClr val="800080"/>
                </a:solidFill>
                <a:latin typeface="Times New Roman" panose="02020603050405020304" pitchFamily="18" charset="0"/>
                <a:ea typeface="黑体" panose="02010609060101010101" pitchFamily="49" charset="-122"/>
              </a:rPr>
              <a:t>内容概要</a:t>
            </a:r>
          </a:p>
        </p:txBody>
      </p:sp>
      <p:sp>
        <p:nvSpPr>
          <p:cNvPr id="366601" name="Text Box 9"/>
          <p:cNvSpPr txBox="1">
            <a:spLocks noChangeArrowheads="1"/>
          </p:cNvSpPr>
          <p:nvPr/>
        </p:nvSpPr>
        <p:spPr bwMode="auto">
          <a:xfrm>
            <a:off x="1100138" y="1693863"/>
            <a:ext cx="6129337"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defRPr/>
            </a:pPr>
            <a:r>
              <a:rPr kumimoji="1" lang="en-US" altLang="zh-CN" sz="2595" b="1" smtClean="0">
                <a:latin typeface="Times New Roman" panose="02020603050405020304" pitchFamily="18" charset="0"/>
                <a:ea typeface="黑体" panose="02010609060101010101" pitchFamily="49" charset="-122"/>
              </a:rPr>
              <a:t> </a:t>
            </a:r>
            <a:r>
              <a:rPr kumimoji="1" lang="zh-CN" altLang="en-US" sz="2595" b="1" smtClean="0">
                <a:latin typeface="Times New Roman" panose="02020603050405020304" pitchFamily="18" charset="0"/>
                <a:ea typeface="黑体" panose="02010609060101010101" pitchFamily="49" charset="-122"/>
              </a:rPr>
              <a:t>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的原理</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解析方法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t> </a:t>
            </a:r>
            <a:r>
              <a:rPr kumimoji="1" lang="en-US" altLang="zh-CN" sz="2595" b="1" smtClean="0"/>
              <a:t>SYBR</a:t>
            </a:r>
            <a:r>
              <a:rPr kumimoji="1" lang="zh-CN" altLang="en-US" sz="2595" b="1" smtClean="0"/>
              <a:t>法实验流程及注意事项</a:t>
            </a:r>
          </a:p>
        </p:txBody>
      </p:sp>
      <p:sp>
        <p:nvSpPr>
          <p:cNvPr id="49156" name="Line 10"/>
          <p:cNvSpPr>
            <a:spLocks noChangeShapeType="1"/>
          </p:cNvSpPr>
          <p:nvPr/>
        </p:nvSpPr>
        <p:spPr bwMode="auto">
          <a:xfrm>
            <a:off x="1100138" y="3162300"/>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57" name="Line 11"/>
          <p:cNvSpPr>
            <a:spLocks noChangeShapeType="1"/>
          </p:cNvSpPr>
          <p:nvPr/>
        </p:nvSpPr>
        <p:spPr bwMode="auto">
          <a:xfrm>
            <a:off x="1100138" y="2360613"/>
            <a:ext cx="61166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58" name="Line 18"/>
          <p:cNvSpPr>
            <a:spLocks noChangeShapeType="1"/>
          </p:cNvSpPr>
          <p:nvPr/>
        </p:nvSpPr>
        <p:spPr bwMode="auto">
          <a:xfrm>
            <a:off x="1100138" y="3962400"/>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59" name="Line 19"/>
          <p:cNvSpPr>
            <a:spLocks noChangeShapeType="1"/>
          </p:cNvSpPr>
          <p:nvPr/>
        </p:nvSpPr>
        <p:spPr bwMode="auto">
          <a:xfrm>
            <a:off x="1100138" y="4764088"/>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66601">
                                            <p:txEl>
                                              <p:pRg st="0" end="0"/>
                                            </p:txEl>
                                          </p:spTgt>
                                        </p:tgtEl>
                                        <p:attrNameLst>
                                          <p:attrName>style.color</p:attrName>
                                        </p:attrNameLst>
                                      </p:cBhvr>
                                      <p:to>
                                        <a:srgbClr val="E400E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Text Box 3"/>
          <p:cNvSpPr txBox="1">
            <a:spLocks noChangeArrowheads="1"/>
          </p:cNvSpPr>
          <p:nvPr/>
        </p:nvSpPr>
        <p:spPr bwMode="auto">
          <a:xfrm>
            <a:off x="433388" y="1989138"/>
            <a:ext cx="7669212"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225" b="1" dirty="0" smtClean="0">
                <a:latin typeface="Times New Roman" panose="02020603050405020304" pitchFamily="18" charset="0"/>
                <a:ea typeface="黑体" panose="02010609060101010101" pitchFamily="49" charset="-122"/>
              </a:rPr>
              <a:t>实时定量</a:t>
            </a:r>
            <a:r>
              <a:rPr kumimoji="1" lang="en-US" altLang="zh-CN" sz="2225" b="1" dirty="0" smtClean="0">
                <a:latin typeface="Times New Roman" panose="02020603050405020304" pitchFamily="18" charset="0"/>
                <a:ea typeface="黑体" panose="02010609060101010101" pitchFamily="49" charset="-122"/>
              </a:rPr>
              <a:t>PCR</a:t>
            </a:r>
            <a:r>
              <a:rPr kumimoji="1" lang="zh-CN" altLang="en-US" sz="2225" b="1" dirty="0" smtClean="0">
                <a:latin typeface="Times New Roman" panose="02020603050405020304" pitchFamily="18" charset="0"/>
                <a:ea typeface="黑体" panose="02010609060101010101" pitchFamily="49" charset="-122"/>
              </a:rPr>
              <a:t>技术：</a:t>
            </a:r>
          </a:p>
          <a:p>
            <a:pPr eaLnBrk="1" hangingPunct="1">
              <a:lnSpc>
                <a:spcPct val="110000"/>
              </a:lnSpc>
              <a:spcBef>
                <a:spcPct val="50000"/>
              </a:spcBef>
              <a:buClr>
                <a:schemeClr val="accent2"/>
              </a:buClr>
              <a:buSzTx/>
              <a:buFontTx/>
              <a:buNone/>
              <a:defRPr/>
            </a:pPr>
            <a:r>
              <a:rPr lang="zh-CN" altLang="en-US" sz="2225" dirty="0" smtClean="0">
                <a:latin typeface="Times New Roman" panose="02020603050405020304" pitchFamily="18" charset="0"/>
                <a:ea typeface="黑体" panose="02010609060101010101" pitchFamily="49" charset="-122"/>
              </a:rPr>
              <a:t>利用</a:t>
            </a:r>
            <a:r>
              <a:rPr lang="zh-CN" altLang="en-US" sz="2225" u="sng" dirty="0" smtClean="0">
                <a:solidFill>
                  <a:srgbClr val="800080"/>
                </a:solidFill>
                <a:latin typeface="Times New Roman" panose="02020603050405020304" pitchFamily="18" charset="0"/>
                <a:ea typeface="黑体" panose="02010609060101010101" pitchFamily="49" charset="-122"/>
              </a:rPr>
              <a:t>荧光信号的变化实时检测</a:t>
            </a:r>
            <a:r>
              <a:rPr lang="en-US" altLang="zh-CN" sz="2225" dirty="0" smtClean="0">
                <a:latin typeface="Times New Roman" panose="02020603050405020304" pitchFamily="18" charset="0"/>
                <a:ea typeface="黑体" panose="02010609060101010101" pitchFamily="49" charset="-122"/>
              </a:rPr>
              <a:t>PCR</a:t>
            </a:r>
            <a:r>
              <a:rPr lang="zh-CN" altLang="en-US" sz="2225" dirty="0" smtClean="0">
                <a:latin typeface="Times New Roman" panose="02020603050405020304" pitchFamily="18" charset="0"/>
                <a:ea typeface="黑体" panose="02010609060101010101" pitchFamily="49" charset="-122"/>
              </a:rPr>
              <a:t>扩增反应中</a:t>
            </a:r>
            <a:r>
              <a:rPr lang="zh-CN" altLang="en-US" sz="2225" u="sng" dirty="0" smtClean="0">
                <a:solidFill>
                  <a:srgbClr val="800080"/>
                </a:solidFill>
                <a:latin typeface="Times New Roman" panose="02020603050405020304" pitchFamily="18" charset="0"/>
                <a:ea typeface="黑体" panose="02010609060101010101" pitchFamily="49" charset="-122"/>
              </a:rPr>
              <a:t>每一个循环扩增产物量的变化</a:t>
            </a:r>
            <a:r>
              <a:rPr lang="zh-CN" altLang="en-US" sz="2225" dirty="0" smtClean="0">
                <a:latin typeface="Times New Roman" panose="02020603050405020304" pitchFamily="18" charset="0"/>
                <a:ea typeface="黑体" panose="02010609060101010101" pitchFamily="49" charset="-122"/>
              </a:rPr>
              <a:t>，通过</a:t>
            </a:r>
            <a:r>
              <a:rPr lang="en-US" altLang="zh-CN" sz="2225" dirty="0" smtClean="0">
                <a:latin typeface="Times New Roman" panose="02020603050405020304" pitchFamily="18" charset="0"/>
                <a:ea typeface="黑体" panose="02010609060101010101" pitchFamily="49" charset="-122"/>
              </a:rPr>
              <a:t>Ct</a:t>
            </a:r>
            <a:r>
              <a:rPr lang="zh-CN" altLang="en-US" sz="2225" dirty="0" smtClean="0">
                <a:latin typeface="Times New Roman" panose="02020603050405020304" pitchFamily="18" charset="0"/>
                <a:ea typeface="黑体" panose="02010609060101010101" pitchFamily="49" charset="-122"/>
              </a:rPr>
              <a:t>值和标准曲线的关系对</a:t>
            </a:r>
            <a:r>
              <a:rPr lang="zh-CN" altLang="en-US" sz="2225" u="sng" dirty="0" smtClean="0">
                <a:solidFill>
                  <a:srgbClr val="800080"/>
                </a:solidFill>
                <a:latin typeface="Times New Roman" panose="02020603050405020304" pitchFamily="18" charset="0"/>
                <a:ea typeface="黑体" panose="02010609060101010101" pitchFamily="49" charset="-122"/>
              </a:rPr>
              <a:t>起始模板</a:t>
            </a:r>
            <a:r>
              <a:rPr lang="zh-CN" altLang="en-US" sz="2225" dirty="0" smtClean="0">
                <a:latin typeface="Times New Roman" panose="02020603050405020304" pitchFamily="18" charset="0"/>
                <a:ea typeface="黑体" panose="02010609060101010101" pitchFamily="49" charset="-122"/>
              </a:rPr>
              <a:t>进行定量分析。</a:t>
            </a:r>
          </a:p>
        </p:txBody>
      </p:sp>
      <p:sp>
        <p:nvSpPr>
          <p:cNvPr id="364548" name="Text Box 4"/>
          <p:cNvSpPr txBox="1">
            <a:spLocks noChangeArrowheads="1"/>
          </p:cNvSpPr>
          <p:nvPr/>
        </p:nvSpPr>
        <p:spPr bwMode="auto">
          <a:xfrm>
            <a:off x="433388" y="4029075"/>
            <a:ext cx="823118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225" b="1" dirty="0" smtClean="0">
                <a:latin typeface="Times New Roman" panose="02020603050405020304" pitchFamily="18" charset="0"/>
                <a:ea typeface="黑体" panose="02010609060101010101" pitchFamily="49" charset="-122"/>
              </a:rPr>
              <a:t>与常规 </a:t>
            </a:r>
            <a:r>
              <a:rPr kumimoji="1" lang="en-US" altLang="zh-CN" sz="2225" b="1" dirty="0" smtClean="0">
                <a:latin typeface="Times New Roman" panose="02020603050405020304" pitchFamily="18" charset="0"/>
                <a:ea typeface="黑体" panose="02010609060101010101" pitchFamily="49" charset="-122"/>
              </a:rPr>
              <a:t>PCR</a:t>
            </a:r>
            <a:r>
              <a:rPr kumimoji="1" lang="zh-CN" altLang="en-US" sz="2225" b="1" dirty="0" smtClean="0">
                <a:latin typeface="Times New Roman" panose="02020603050405020304" pitchFamily="18" charset="0"/>
                <a:ea typeface="黑体" panose="02010609060101010101" pitchFamily="49" charset="-122"/>
              </a:rPr>
              <a:t>技术比较：</a:t>
            </a:r>
          </a:p>
          <a:p>
            <a:pPr eaLnBrk="1" hangingPunct="1">
              <a:lnSpc>
                <a:spcPct val="110000"/>
              </a:lnSpc>
              <a:spcBef>
                <a:spcPct val="50000"/>
              </a:spcBef>
              <a:buClrTx/>
              <a:buSzTx/>
              <a:buFontTx/>
              <a:buNone/>
              <a:defRPr/>
            </a:pPr>
            <a:r>
              <a:rPr kumimoji="1" lang="zh-CN" altLang="en-US" sz="2225" dirty="0" smtClean="0">
                <a:latin typeface="Times New Roman" panose="02020603050405020304" pitchFamily="18" charset="0"/>
                <a:ea typeface="黑体" panose="02010609060101010101" pitchFamily="49" charset="-122"/>
              </a:rPr>
              <a:t>对</a:t>
            </a:r>
            <a:r>
              <a:rPr kumimoji="1" lang="en-US" altLang="zh-CN" sz="2225" dirty="0" smtClean="0">
                <a:latin typeface="Times New Roman" panose="02020603050405020304" pitchFamily="18" charset="0"/>
                <a:ea typeface="黑体" panose="02010609060101010101" pitchFamily="49" charset="-122"/>
              </a:rPr>
              <a:t>PCR</a:t>
            </a:r>
            <a:r>
              <a:rPr kumimoji="1" lang="zh-CN" altLang="en-US" sz="2225" dirty="0" smtClean="0">
                <a:latin typeface="Times New Roman" panose="02020603050405020304" pitchFamily="18" charset="0"/>
                <a:ea typeface="黑体" panose="02010609060101010101" pitchFamily="49" charset="-122"/>
              </a:rPr>
              <a:t>扩增反应的终点产物进行定量和定性分析，</a:t>
            </a:r>
            <a:r>
              <a:rPr lang="zh-CN" altLang="en-US" sz="2225" u="sng" dirty="0" smtClean="0">
                <a:solidFill>
                  <a:srgbClr val="800080"/>
                </a:solidFill>
                <a:latin typeface="Times New Roman" panose="02020603050405020304" pitchFamily="18" charset="0"/>
                <a:ea typeface="黑体" panose="02010609060101010101" pitchFamily="49" charset="-122"/>
              </a:rPr>
              <a:t>无法对起始模板准确定量</a:t>
            </a:r>
            <a:r>
              <a:rPr lang="zh-CN" altLang="en-US" sz="2225" dirty="0" smtClean="0">
                <a:latin typeface="Times New Roman" panose="02020603050405020304" pitchFamily="18" charset="0"/>
                <a:ea typeface="黑体" panose="02010609060101010101" pitchFamily="49" charset="-122"/>
              </a:rPr>
              <a:t>，无法对扩增反应实时检测。</a:t>
            </a:r>
          </a:p>
        </p:txBody>
      </p:sp>
      <p:sp>
        <p:nvSpPr>
          <p:cNvPr id="10244" name="Text Box 5"/>
          <p:cNvSpPr txBox="1">
            <a:spLocks noChangeArrowheads="1"/>
          </p:cNvSpPr>
          <p:nvPr/>
        </p:nvSpPr>
        <p:spPr bwMode="auto">
          <a:xfrm>
            <a:off x="366713" y="825500"/>
            <a:ext cx="56054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kumimoji="1" lang="zh-CN" altLang="en-US" sz="2966" b="1" smtClean="0">
                <a:solidFill>
                  <a:srgbClr val="3333FF"/>
                </a:solidFill>
                <a:latin typeface="Times New Roman" panose="02020603050405020304" pitchFamily="18" charset="0"/>
                <a:ea typeface="黑体" panose="02010609060101010101" pitchFamily="49" charset="-122"/>
              </a:rPr>
              <a:t>荧光定量</a:t>
            </a:r>
            <a:r>
              <a:rPr kumimoji="1" lang="en-US" altLang="zh-CN" sz="2966" b="1" smtClean="0">
                <a:solidFill>
                  <a:srgbClr val="3333FF"/>
                </a:solidFill>
                <a:latin typeface="Times New Roman" panose="02020603050405020304" pitchFamily="18" charset="0"/>
                <a:ea typeface="黑体" panose="02010609060101010101" pitchFamily="49" charset="-122"/>
              </a:rPr>
              <a:t>PCR</a:t>
            </a:r>
            <a:r>
              <a:rPr kumimoji="1" lang="zh-CN" altLang="en-US" sz="2966" b="1" smtClean="0">
                <a:solidFill>
                  <a:srgbClr val="3333FF"/>
                </a:solidFill>
                <a:latin typeface="Times New Roman" panose="02020603050405020304" pitchFamily="18" charset="0"/>
                <a:ea typeface="黑体" panose="02010609060101010101" pitchFamily="49" charset="-122"/>
              </a:rPr>
              <a:t>原理</a:t>
            </a:r>
            <a:r>
              <a:rPr kumimoji="1" lang="zh-CN" altLang="en-US" sz="2966" b="1" smtClean="0">
                <a:solidFill>
                  <a:schemeClr val="folHlink"/>
                </a:solidFill>
                <a:latin typeface="Times New Roman" panose="02020603050405020304" pitchFamily="18" charset="0"/>
                <a:ea typeface="黑体" panose="02010609060101010101" pitchFamily="49"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定义</a:t>
            </a:r>
            <a:endParaRPr kumimoji="1" lang="en-US" altLang="zh-CN" sz="2966" b="1" smtClean="0">
              <a:solidFill>
                <a:srgbClr val="FF0066"/>
              </a:solidFill>
              <a:latin typeface="Times New Roman" panose="02020603050405020304" pitchFamily="18" charset="0"/>
              <a:ea typeface="方正舒体" panose="02010601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4547"/>
                                        </p:tgtEl>
                                        <p:attrNameLst>
                                          <p:attrName>style.visibility</p:attrName>
                                        </p:attrNameLst>
                                      </p:cBhvr>
                                      <p:to>
                                        <p:strVal val="visible"/>
                                      </p:to>
                                    </p:set>
                                    <p:animEffect transition="in" filter="dissolve">
                                      <p:cBhvr>
                                        <p:cTn id="7" dur="500"/>
                                        <p:tgtEl>
                                          <p:spTgt spid="364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4548"/>
                                        </p:tgtEl>
                                        <p:attrNameLst>
                                          <p:attrName>style.visibility</p:attrName>
                                        </p:attrNameLst>
                                      </p:cBhvr>
                                      <p:to>
                                        <p:strVal val="visible"/>
                                      </p:to>
                                    </p:set>
                                    <p:animEffect transition="in" filter="dissolve">
                                      <p:cBhvr>
                                        <p:cTn id="12" dur="500"/>
                                        <p:tgtEl>
                                          <p:spTgt spid="364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autoUpdateAnimBg="0"/>
      <p:bldP spid="36454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700088" y="2293938"/>
            <a:ext cx="5938837"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rgbClr val="800080"/>
              </a:buClr>
              <a:buSzTx/>
              <a:buFont typeface="Wingdings" panose="05000000000000000000" pitchFamily="2" charset="2"/>
              <a:buChar char="+"/>
              <a:defRPr/>
            </a:pPr>
            <a:r>
              <a:rPr kumimoji="1" lang="en-US" altLang="zh-CN" sz="2595" b="1" smtClean="0">
                <a:latin typeface="Times New Roman" panose="02020603050405020304" pitchFamily="18" charset="0"/>
                <a:ea typeface="黑体" panose="02010609060101010101" pitchFamily="49" charset="-122"/>
              </a:rPr>
              <a:t> </a:t>
            </a:r>
            <a:r>
              <a:rPr kumimoji="1" lang="zh-CN" altLang="en-US" sz="2595" b="1" smtClean="0">
                <a:latin typeface="Times New Roman" panose="02020603050405020304" pitchFamily="18" charset="0"/>
                <a:ea typeface="黑体" panose="02010609060101010101" pitchFamily="49" charset="-122"/>
              </a:rPr>
              <a:t>扩增曲线</a:t>
            </a:r>
          </a:p>
          <a:p>
            <a:pPr eaLnBrk="1" hangingPunct="1">
              <a:lnSpc>
                <a:spcPct val="150000"/>
              </a:lnSpc>
              <a:buClr>
                <a:srgbClr val="800080"/>
              </a:buClr>
              <a:buSzTx/>
              <a:buFont typeface="Wingdings" panose="05000000000000000000" pitchFamily="2" charset="2"/>
              <a:buChar char="+"/>
              <a:defRPr/>
            </a:pPr>
            <a:r>
              <a:rPr kumimoji="1" lang="zh-CN" altLang="en-US" sz="2595" b="1" smtClean="0">
                <a:latin typeface="Times New Roman" panose="02020603050405020304" pitchFamily="18" charset="0"/>
                <a:ea typeface="黑体" panose="02010609060101010101" pitchFamily="49" charset="-122"/>
              </a:rPr>
              <a:t> 荧光阈值</a:t>
            </a:r>
          </a:p>
          <a:p>
            <a:pPr eaLnBrk="1" hangingPunct="1">
              <a:lnSpc>
                <a:spcPct val="150000"/>
              </a:lnSpc>
              <a:buClr>
                <a:srgbClr val="800080"/>
              </a:buClr>
              <a:buSzTx/>
              <a:buFont typeface="Wingdings" panose="05000000000000000000" pitchFamily="2" charset="2"/>
              <a:buChar char="+"/>
              <a:defRPr/>
            </a:pPr>
            <a:r>
              <a:rPr kumimoji="1" lang="zh-CN" altLang="en-US" sz="2595" b="1" smtClean="0">
                <a:latin typeface="Times New Roman" panose="02020603050405020304" pitchFamily="18" charset="0"/>
                <a:ea typeface="黑体" panose="02010609060101010101" pitchFamily="49" charset="-122"/>
              </a:rPr>
              <a:t> </a:t>
            </a:r>
            <a:r>
              <a:rPr kumimoji="1" lang="en-US" altLang="zh-CN" sz="2595" b="1" smtClean="0">
                <a:latin typeface="Times New Roman" panose="02020603050405020304" pitchFamily="18" charset="0"/>
                <a:ea typeface="黑体" panose="02010609060101010101" pitchFamily="49" charset="-122"/>
              </a:rPr>
              <a:t>Ct</a:t>
            </a:r>
            <a:r>
              <a:rPr kumimoji="1" lang="zh-CN" altLang="en-US" sz="2595" b="1" smtClean="0">
                <a:latin typeface="Times New Roman" panose="02020603050405020304" pitchFamily="18" charset="0"/>
                <a:ea typeface="黑体" panose="02010609060101010101" pitchFamily="49" charset="-122"/>
              </a:rPr>
              <a:t>值</a:t>
            </a:r>
          </a:p>
        </p:txBody>
      </p:sp>
      <p:sp>
        <p:nvSpPr>
          <p:cNvPr id="12291" name="Text Box 5"/>
          <p:cNvSpPr txBox="1">
            <a:spLocks noChangeArrowheads="1"/>
          </p:cNvSpPr>
          <p:nvPr/>
        </p:nvSpPr>
        <p:spPr bwMode="auto">
          <a:xfrm>
            <a:off x="233363" y="825500"/>
            <a:ext cx="71421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kumimoji="1" lang="zh-CN" altLang="en-US" sz="2966" b="1" smtClean="0">
                <a:solidFill>
                  <a:srgbClr val="3333FF"/>
                </a:solidFill>
                <a:latin typeface="Times New Roman" panose="02020603050405020304" pitchFamily="18" charset="0"/>
                <a:ea typeface="黑体" panose="02010609060101010101" pitchFamily="49" charset="-122"/>
              </a:rPr>
              <a:t>荧光定量</a:t>
            </a:r>
            <a:r>
              <a:rPr kumimoji="1" lang="en-US" altLang="zh-CN" sz="2966" b="1" smtClean="0">
                <a:solidFill>
                  <a:srgbClr val="3333FF"/>
                </a:solidFill>
                <a:latin typeface="Times New Roman" panose="02020603050405020304" pitchFamily="18" charset="0"/>
                <a:ea typeface="黑体" panose="02010609060101010101" pitchFamily="49" charset="-122"/>
              </a:rPr>
              <a:t>PCR</a:t>
            </a:r>
            <a:r>
              <a:rPr kumimoji="1" lang="zh-CN" altLang="en-US" sz="2966" b="1" smtClean="0">
                <a:solidFill>
                  <a:srgbClr val="3333FF"/>
                </a:solidFill>
                <a:latin typeface="Times New Roman" panose="02020603050405020304" pitchFamily="18" charset="0"/>
                <a:ea typeface="黑体" panose="02010609060101010101" pitchFamily="49" charset="-122"/>
              </a:rPr>
              <a:t>原理</a:t>
            </a:r>
            <a:r>
              <a:rPr kumimoji="1" lang="zh-CN" altLang="en-US" sz="2966" b="1" smtClean="0">
                <a:solidFill>
                  <a:schemeClr val="folHlink"/>
                </a:solidFill>
                <a:latin typeface="Times New Roman" panose="02020603050405020304" pitchFamily="18" charset="0"/>
                <a:ea typeface="黑体" panose="02010609060101010101" pitchFamily="49"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常用名词概念</a:t>
            </a:r>
            <a:endParaRPr kumimoji="1" lang="en-US" altLang="zh-CN" sz="2966" b="1" smtClean="0">
              <a:solidFill>
                <a:srgbClr val="FF0066"/>
              </a:solidFill>
              <a:latin typeface="Times New Roman" panose="02020603050405020304" pitchFamily="18" charset="0"/>
              <a:ea typeface="方正舒体" panose="02010601030101010101" pitchFamily="2" charset="-122"/>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68313" y="1341438"/>
            <a:ext cx="82089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en-US" altLang="zh-CN" sz="2100"/>
              <a:t>          </a:t>
            </a:r>
            <a:r>
              <a:rPr lang="zh-CN" altLang="en-US" sz="2100">
                <a:latin typeface="Times New Roman" panose="02020603050405020304" pitchFamily="18" charset="0"/>
                <a:ea typeface="黑体" panose="02010609060101010101" pitchFamily="49" charset="-122"/>
                <a:cs typeface="Times New Roman" panose="02020603050405020304" pitchFamily="18" charset="0"/>
              </a:rPr>
              <a:t>我不认为</a:t>
            </a:r>
            <a:r>
              <a:rPr lang="en-US" altLang="zh-CN" sz="2100">
                <a:latin typeface="Times New Roman" panose="02020603050405020304" pitchFamily="18" charset="0"/>
                <a:ea typeface="黑体" panose="02010609060101010101" pitchFamily="49" charset="-122"/>
                <a:cs typeface="Times New Roman" panose="02020603050405020304" pitchFamily="18" charset="0"/>
              </a:rPr>
              <a:t>PCR</a:t>
            </a:r>
            <a:r>
              <a:rPr lang="zh-CN" altLang="en-US" sz="2100">
                <a:latin typeface="Times New Roman" panose="02020603050405020304" pitchFamily="18" charset="0"/>
                <a:ea typeface="黑体" panose="02010609060101010101" pitchFamily="49" charset="-122"/>
                <a:cs typeface="Times New Roman" panose="02020603050405020304" pitchFamily="18" charset="0"/>
              </a:rPr>
              <a:t>能够用两种“革命”</a:t>
            </a:r>
            <a:r>
              <a:rPr lang="en-US" altLang="zh-CN" sz="210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a:latin typeface="Times New Roman" panose="02020603050405020304" pitchFamily="18" charset="0"/>
                <a:ea typeface="黑体" panose="02010609060101010101" pitchFamily="49" charset="-122"/>
                <a:cs typeface="Times New Roman" panose="02020603050405020304" pitchFamily="18" charset="0"/>
              </a:rPr>
              <a:t>政治革命和科学革命</a:t>
            </a:r>
            <a:r>
              <a:rPr lang="en-US" altLang="zh-CN" sz="210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a:latin typeface="Times New Roman" panose="02020603050405020304" pitchFamily="18" charset="0"/>
                <a:ea typeface="黑体" panose="02010609060101010101" pitchFamily="49" charset="-122"/>
                <a:cs typeface="Times New Roman" panose="02020603050405020304" pitchFamily="18" charset="0"/>
              </a:rPr>
              <a:t>加以说明。</a:t>
            </a:r>
            <a:r>
              <a:rPr lang="en-US" altLang="zh-CN" sz="210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a:latin typeface="Times New Roman" panose="02020603050405020304" pitchFamily="18" charset="0"/>
                <a:ea typeface="黑体" panose="02010609060101010101" pitchFamily="49" charset="-122"/>
                <a:cs typeface="Times New Roman" panose="02020603050405020304" pitchFamily="18" charset="0"/>
              </a:rPr>
              <a:t>它的发明并没有改变基因操作的本质。有了</a:t>
            </a:r>
            <a:r>
              <a:rPr lang="en-US" altLang="zh-CN" sz="2100">
                <a:latin typeface="Times New Roman" panose="02020603050405020304" pitchFamily="18" charset="0"/>
                <a:ea typeface="黑体" panose="02010609060101010101" pitchFamily="49" charset="-122"/>
                <a:cs typeface="Times New Roman" panose="02020603050405020304" pitchFamily="18" charset="0"/>
              </a:rPr>
              <a:t>PCR</a:t>
            </a:r>
            <a:r>
              <a:rPr lang="zh-CN" altLang="en-US" sz="2100">
                <a:latin typeface="Times New Roman" panose="02020603050405020304" pitchFamily="18" charset="0"/>
                <a:ea typeface="黑体" panose="02010609060101010101" pitchFamily="49" charset="-122"/>
                <a:cs typeface="Times New Roman" panose="02020603050405020304" pitchFamily="18" charset="0"/>
              </a:rPr>
              <a:t>，我们能在更广的范围内更快、更容易地进行基因操作，学术界也完全不用等到某人死去或退休后才能接受</a:t>
            </a:r>
            <a:r>
              <a:rPr lang="en-US" altLang="zh-CN" sz="2100">
                <a:latin typeface="Times New Roman" panose="02020603050405020304" pitchFamily="18" charset="0"/>
                <a:ea typeface="黑体" panose="02010609060101010101" pitchFamily="49" charset="-122"/>
                <a:cs typeface="Times New Roman" panose="02020603050405020304" pitchFamily="18" charset="0"/>
              </a:rPr>
              <a:t>PCR</a:t>
            </a:r>
            <a:r>
              <a:rPr lang="zh-CN" altLang="en-US" sz="210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b="1">
                <a:latin typeface="Times New Roman" panose="02020603050405020304" pitchFamily="18" charset="0"/>
                <a:ea typeface="黑体" panose="02010609060101010101" pitchFamily="49" charset="-122"/>
                <a:cs typeface="Times New Roman" panose="02020603050405020304" pitchFamily="18" charset="0"/>
              </a:rPr>
              <a:t>它只不过是一种新工具。</a:t>
            </a:r>
          </a:p>
          <a:p>
            <a:pPr eaLnBrk="1" hangingPunct="1">
              <a:buFont typeface="Wingdings" panose="05000000000000000000" pitchFamily="2" charset="2"/>
              <a:buNone/>
            </a:pPr>
            <a:r>
              <a:rPr lang="zh-CN" altLang="en-US" sz="2100">
                <a:latin typeface="Times New Roman" panose="02020603050405020304" pitchFamily="18" charset="0"/>
                <a:ea typeface="黑体" panose="02010609060101010101" pitchFamily="49" charset="-122"/>
                <a:cs typeface="Times New Roman" panose="02020603050405020304" pitchFamily="18" charset="0"/>
              </a:rPr>
              <a:t>                      </a:t>
            </a:r>
            <a:r>
              <a:rPr lang="en-US" altLang="zh-CN" sz="210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a:latin typeface="Times New Roman" panose="02020603050405020304" pitchFamily="18" charset="0"/>
                <a:ea typeface="黑体" panose="02010609060101010101" pitchFamily="49" charset="-122"/>
                <a:cs typeface="Times New Roman" panose="02020603050405020304" pitchFamily="18" charset="0"/>
              </a:rPr>
              <a:t>凯利</a:t>
            </a:r>
            <a:r>
              <a:rPr lang="en-US" altLang="zh-CN" sz="2100">
                <a:latin typeface="Times New Roman" panose="02020603050405020304" pitchFamily="18" charset="0"/>
                <a:ea typeface="黑体" panose="02010609060101010101" pitchFamily="49" charset="-122"/>
                <a:cs typeface="Times New Roman" panose="02020603050405020304" pitchFamily="18" charset="0"/>
              </a:rPr>
              <a:t>·</a:t>
            </a:r>
            <a:r>
              <a:rPr lang="zh-CN" altLang="en-US" sz="2100">
                <a:latin typeface="Times New Roman" panose="02020603050405020304" pitchFamily="18" charset="0"/>
                <a:ea typeface="黑体" panose="02010609060101010101" pitchFamily="49" charset="-122"/>
                <a:cs typeface="Times New Roman" panose="02020603050405020304" pitchFamily="18" charset="0"/>
              </a:rPr>
              <a:t>穆利斯（</a:t>
            </a:r>
            <a:r>
              <a:rPr lang="en-US" altLang="zh-CN" sz="2100">
                <a:latin typeface="Times New Roman" panose="02020603050405020304" pitchFamily="18" charset="0"/>
                <a:ea typeface="黑体" panose="02010609060101010101" pitchFamily="49" charset="-122"/>
                <a:cs typeface="Times New Roman" panose="02020603050405020304" pitchFamily="18" charset="0"/>
              </a:rPr>
              <a:t>Kary Mullis)</a:t>
            </a:r>
          </a:p>
        </p:txBody>
      </p:sp>
      <p:sp>
        <p:nvSpPr>
          <p:cNvPr id="11267" name="Text Box 5"/>
          <p:cNvSpPr txBox="1">
            <a:spLocks noChangeArrowheads="1"/>
          </p:cNvSpPr>
          <p:nvPr/>
        </p:nvSpPr>
        <p:spPr bwMode="auto">
          <a:xfrm>
            <a:off x="539750" y="3716338"/>
            <a:ext cx="828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kumimoji="1" lang="en-US" altLang="zh-CN" sz="2400" b="1">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400" b="1">
                <a:latin typeface="Times New Roman" panose="02020603050405020304" pitchFamily="18" charset="0"/>
                <a:ea typeface="黑体" panose="02010609060101010101" pitchFamily="49" charset="-122"/>
                <a:cs typeface="Times New Roman" panose="02020603050405020304" pitchFamily="18" charset="0"/>
              </a:rPr>
              <a:t>真正惊人的是</a:t>
            </a:r>
            <a:r>
              <a:rPr kumimoji="1" lang="en-US" altLang="zh-CN" sz="2400" b="1">
                <a:latin typeface="Times New Roman" panose="02020603050405020304" pitchFamily="18" charset="0"/>
                <a:ea typeface="黑体" panose="02010609060101010101" pitchFamily="49" charset="-122"/>
                <a:cs typeface="Times New Roman" panose="02020603050405020304" pitchFamily="18" charset="0"/>
              </a:rPr>
              <a:t>PCR</a:t>
            </a:r>
            <a:r>
              <a:rPr kumimoji="1" lang="zh-CN" altLang="en-US" sz="2400" b="1">
                <a:latin typeface="Times New Roman" panose="02020603050405020304" pitchFamily="18" charset="0"/>
                <a:ea typeface="黑体" panose="02010609060101010101" pitchFamily="49" charset="-122"/>
                <a:cs typeface="Times New Roman" panose="02020603050405020304" pitchFamily="18" charset="0"/>
              </a:rPr>
              <a:t>完全不是为解决某一个难题而设计的</a:t>
            </a:r>
            <a:r>
              <a:rPr kumimoji="1" lang="en-US" altLang="zh-CN" sz="2400" b="1">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400" b="1">
                <a:latin typeface="Times New Roman" panose="02020603050405020304" pitchFamily="18" charset="0"/>
                <a:ea typeface="黑体" panose="02010609060101010101" pitchFamily="49" charset="-122"/>
                <a:cs typeface="Times New Roman" panose="02020603050405020304" pitchFamily="18" charset="0"/>
              </a:rPr>
              <a:t>该技术成熟之后</a:t>
            </a:r>
            <a:r>
              <a:rPr kumimoji="1" lang="en-US" altLang="zh-CN" sz="2400" b="1">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400" b="1">
                <a:latin typeface="Times New Roman" panose="02020603050405020304" pitchFamily="18" charset="0"/>
                <a:ea typeface="黑体" panose="02010609060101010101" pitchFamily="49" charset="-122"/>
                <a:cs typeface="Times New Roman" panose="02020603050405020304" pitchFamily="18" charset="0"/>
              </a:rPr>
              <a:t>它所能解决 的难题才开始涌现</a:t>
            </a:r>
            <a:r>
              <a:rPr kumimoji="1" lang="en-US" altLang="zh-CN" sz="2400" b="1">
                <a:latin typeface="Times New Roman" panose="02020603050405020304" pitchFamily="18" charset="0"/>
                <a:ea typeface="黑体" panose="02010609060101010101" pitchFamily="49" charset="-122"/>
                <a:cs typeface="Times New Roman" panose="02020603050405020304" pitchFamily="18" charset="0"/>
              </a:rPr>
              <a:t>…”</a:t>
            </a:r>
          </a:p>
          <a:p>
            <a:pPr eaLnBrk="1" hangingPunct="1">
              <a:lnSpc>
                <a:spcPct val="200000"/>
              </a:lnSpc>
            </a:pPr>
            <a:r>
              <a:rPr kumimoji="1" lang="en-US" altLang="zh-CN" sz="2400" b="1">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1600" b="1">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1600" b="1">
                <a:latin typeface="Times New Roman" panose="02020603050405020304" pitchFamily="18" charset="0"/>
                <a:ea typeface="黑体" panose="02010609060101010101" pitchFamily="49" charset="-122"/>
                <a:cs typeface="Times New Roman" panose="02020603050405020304" pitchFamily="18" charset="0"/>
              </a:rPr>
              <a:t>史蒂文</a:t>
            </a:r>
            <a:r>
              <a:rPr kumimoji="1" lang="en-US" altLang="zh-CN" sz="1600" b="1">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1600" b="1">
                <a:latin typeface="Times New Roman" panose="02020603050405020304" pitchFamily="18" charset="0"/>
                <a:ea typeface="黑体" panose="02010609060101010101" pitchFamily="49" charset="-122"/>
                <a:cs typeface="Times New Roman" panose="02020603050405020304" pitchFamily="18" charset="0"/>
              </a:rPr>
              <a:t>沙夫</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3"/>
          <p:cNvGrpSpPr>
            <a:grpSpLocks/>
          </p:cNvGrpSpPr>
          <p:nvPr/>
        </p:nvGrpSpPr>
        <p:grpSpPr bwMode="auto">
          <a:xfrm>
            <a:off x="4103688" y="2560638"/>
            <a:ext cx="4538662" cy="2801937"/>
            <a:chOff x="2245" y="981"/>
            <a:chExt cx="3583" cy="2057"/>
          </a:xfrm>
        </p:grpSpPr>
        <p:pic>
          <p:nvPicPr>
            <p:cNvPr id="553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 y="981"/>
              <a:ext cx="3583" cy="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20" name="Line 5"/>
            <p:cNvSpPr>
              <a:spLocks noChangeShapeType="1"/>
            </p:cNvSpPr>
            <p:nvPr/>
          </p:nvSpPr>
          <p:spPr bwMode="auto">
            <a:xfrm>
              <a:off x="2381" y="2523"/>
              <a:ext cx="3402"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39" name="Text Box 6"/>
          <p:cNvSpPr txBox="1">
            <a:spLocks noChangeArrowheads="1"/>
          </p:cNvSpPr>
          <p:nvPr/>
        </p:nvSpPr>
        <p:spPr bwMode="auto">
          <a:xfrm>
            <a:off x="6775450" y="5364163"/>
            <a:ext cx="16017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Cycle</a:t>
            </a:r>
            <a:r>
              <a:rPr lang="zh-CN" altLang="en-US" sz="1112" b="1" smtClean="0"/>
              <a:t>（循环数）</a:t>
            </a:r>
          </a:p>
        </p:txBody>
      </p:sp>
      <p:sp>
        <p:nvSpPr>
          <p:cNvPr id="14340" name="Text Box 7"/>
          <p:cNvSpPr txBox="1">
            <a:spLocks noChangeArrowheads="1"/>
          </p:cNvSpPr>
          <p:nvPr/>
        </p:nvSpPr>
        <p:spPr bwMode="auto">
          <a:xfrm rot="16200000">
            <a:off x="3264694" y="2994819"/>
            <a:ext cx="12001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Rn</a:t>
            </a:r>
            <a:r>
              <a:rPr lang="zh-CN" altLang="en-US" sz="1112" b="1" smtClean="0"/>
              <a:t>（荧光强度）</a:t>
            </a:r>
          </a:p>
        </p:txBody>
      </p:sp>
      <p:sp>
        <p:nvSpPr>
          <p:cNvPr id="14341" name="AutoShape 8"/>
          <p:cNvSpPr>
            <a:spLocks/>
          </p:cNvSpPr>
          <p:nvPr/>
        </p:nvSpPr>
        <p:spPr bwMode="auto">
          <a:xfrm rot="16200000">
            <a:off x="5072857" y="4196556"/>
            <a:ext cx="133350" cy="1668463"/>
          </a:xfrm>
          <a:prstGeom prst="leftBrace">
            <a:avLst>
              <a:gd name="adj1" fmla="val 1038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4342" name="Text Box 9"/>
          <p:cNvSpPr txBox="1">
            <a:spLocks noChangeArrowheads="1"/>
          </p:cNvSpPr>
          <p:nvPr/>
        </p:nvSpPr>
        <p:spPr bwMode="auto">
          <a:xfrm>
            <a:off x="4770438" y="4975225"/>
            <a:ext cx="8016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Baseline</a:t>
            </a:r>
          </a:p>
        </p:txBody>
      </p:sp>
      <p:sp>
        <p:nvSpPr>
          <p:cNvPr id="14343" name="AutoShape 10"/>
          <p:cNvSpPr>
            <a:spLocks/>
          </p:cNvSpPr>
          <p:nvPr/>
        </p:nvSpPr>
        <p:spPr bwMode="auto">
          <a:xfrm>
            <a:off x="5973763" y="2895600"/>
            <a:ext cx="200025" cy="1733550"/>
          </a:xfrm>
          <a:prstGeom prst="leftBrace">
            <a:avLst>
              <a:gd name="adj1" fmla="val 7224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4344" name="Text Box 11"/>
          <p:cNvSpPr txBox="1">
            <a:spLocks noChangeArrowheads="1"/>
          </p:cNvSpPr>
          <p:nvPr/>
        </p:nvSpPr>
        <p:spPr bwMode="auto">
          <a:xfrm>
            <a:off x="4638675" y="3575050"/>
            <a:ext cx="13350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Log</a:t>
            </a:r>
            <a:r>
              <a:rPr lang="zh-CN" altLang="en-US" sz="1112" b="1" smtClean="0"/>
              <a:t>－</a:t>
            </a:r>
            <a:r>
              <a:rPr lang="en-US" altLang="zh-CN" sz="1112" b="1" smtClean="0"/>
              <a:t>liner phase</a:t>
            </a:r>
          </a:p>
        </p:txBody>
      </p:sp>
      <p:sp>
        <p:nvSpPr>
          <p:cNvPr id="14345" name="AutoShape 12"/>
          <p:cNvSpPr>
            <a:spLocks/>
          </p:cNvSpPr>
          <p:nvPr/>
        </p:nvSpPr>
        <p:spPr bwMode="auto">
          <a:xfrm rot="5400000" flipV="1">
            <a:off x="7674769" y="1926431"/>
            <a:ext cx="134938" cy="1533525"/>
          </a:xfrm>
          <a:prstGeom prst="leftBrace">
            <a:avLst>
              <a:gd name="adj1" fmla="val 944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4346" name="Text Box 13"/>
          <p:cNvSpPr txBox="1">
            <a:spLocks noChangeArrowheads="1"/>
          </p:cNvSpPr>
          <p:nvPr/>
        </p:nvSpPr>
        <p:spPr bwMode="auto">
          <a:xfrm>
            <a:off x="7043738" y="2306638"/>
            <a:ext cx="14001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Log</a:t>
            </a:r>
            <a:r>
              <a:rPr lang="zh-CN" altLang="en-US" sz="1112" b="1" smtClean="0"/>
              <a:t>－</a:t>
            </a:r>
            <a:r>
              <a:rPr lang="en-US" altLang="zh-CN" sz="1112" b="1" smtClean="0"/>
              <a:t>liner phase</a:t>
            </a:r>
          </a:p>
        </p:txBody>
      </p:sp>
      <p:grpSp>
        <p:nvGrpSpPr>
          <p:cNvPr id="55307" name="Group 18"/>
          <p:cNvGrpSpPr>
            <a:grpSpLocks/>
          </p:cNvGrpSpPr>
          <p:nvPr/>
        </p:nvGrpSpPr>
        <p:grpSpPr bwMode="auto">
          <a:xfrm>
            <a:off x="433388" y="2293938"/>
            <a:ext cx="1619250" cy="744537"/>
            <a:chOff x="144" y="912"/>
            <a:chExt cx="1104" cy="506"/>
          </a:xfrm>
        </p:grpSpPr>
        <p:grpSp>
          <p:nvGrpSpPr>
            <p:cNvPr id="55314" name="Group 19"/>
            <p:cNvGrpSpPr>
              <a:grpSpLocks/>
            </p:cNvGrpSpPr>
            <p:nvPr/>
          </p:nvGrpSpPr>
          <p:grpSpPr bwMode="auto">
            <a:xfrm>
              <a:off x="624" y="912"/>
              <a:ext cx="624" cy="480"/>
              <a:chOff x="432" y="1440"/>
              <a:chExt cx="816" cy="768"/>
            </a:xfrm>
          </p:grpSpPr>
          <p:sp>
            <p:nvSpPr>
              <p:cNvPr id="14356" name="AutoShape 20"/>
              <p:cNvSpPr>
                <a:spLocks noChangeArrowheads="1"/>
              </p:cNvSpPr>
              <p:nvPr/>
            </p:nvSpPr>
            <p:spPr bwMode="auto">
              <a:xfrm>
                <a:off x="768" y="1825"/>
                <a:ext cx="432" cy="383"/>
              </a:xfrm>
              <a:prstGeom prst="sun">
                <a:avLst>
                  <a:gd name="adj" fmla="val 25000"/>
                </a:avLst>
              </a:prstGeom>
              <a:solidFill>
                <a:srgbClr val="66FF33"/>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4357" name="AutoShape 21"/>
              <p:cNvSpPr>
                <a:spLocks noChangeArrowheads="1"/>
              </p:cNvSpPr>
              <p:nvPr/>
            </p:nvSpPr>
            <p:spPr bwMode="auto">
              <a:xfrm>
                <a:off x="430" y="1583"/>
                <a:ext cx="433" cy="385"/>
              </a:xfrm>
              <a:prstGeom prst="sun">
                <a:avLst>
                  <a:gd name="adj" fmla="val 25000"/>
                </a:avLst>
              </a:prstGeom>
              <a:solidFill>
                <a:srgbClr val="66FF33"/>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4358" name="AutoShape 22"/>
              <p:cNvSpPr>
                <a:spLocks noChangeArrowheads="1"/>
              </p:cNvSpPr>
              <p:nvPr/>
            </p:nvSpPr>
            <p:spPr bwMode="auto">
              <a:xfrm>
                <a:off x="816" y="1440"/>
                <a:ext cx="432" cy="385"/>
              </a:xfrm>
              <a:prstGeom prst="sun">
                <a:avLst>
                  <a:gd name="adj" fmla="val 25000"/>
                </a:avLst>
              </a:prstGeom>
              <a:solidFill>
                <a:srgbClr val="66FF33"/>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grpSp>
        <p:sp>
          <p:nvSpPr>
            <p:cNvPr id="14355" name="Text Box 23"/>
            <p:cNvSpPr txBox="1">
              <a:spLocks noChangeArrowheads="1"/>
            </p:cNvSpPr>
            <p:nvPr/>
          </p:nvSpPr>
          <p:spPr bwMode="auto">
            <a:xfrm>
              <a:off x="144" y="1200"/>
              <a:ext cx="72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1483" smtClean="0">
                  <a:solidFill>
                    <a:srgbClr val="850085"/>
                  </a:solidFill>
                  <a:latin typeface="华文新魏" panose="02010800040101010101" pitchFamily="2" charset="-122"/>
                  <a:ea typeface="华文新魏" panose="02010800040101010101" pitchFamily="2" charset="-122"/>
                </a:rPr>
                <a:t>荧光基团</a:t>
              </a:r>
            </a:p>
          </p:txBody>
        </p:sp>
      </p:grpSp>
      <p:sp>
        <p:nvSpPr>
          <p:cNvPr id="14348" name="AutoShape 24"/>
          <p:cNvSpPr>
            <a:spLocks noChangeArrowheads="1"/>
          </p:cNvSpPr>
          <p:nvPr/>
        </p:nvSpPr>
        <p:spPr bwMode="auto">
          <a:xfrm>
            <a:off x="2770188" y="4229100"/>
            <a:ext cx="584200" cy="63500"/>
          </a:xfrm>
          <a:prstGeom prst="rightArrow">
            <a:avLst>
              <a:gd name="adj1" fmla="val 50000"/>
              <a:gd name="adj2" fmla="val 231394"/>
            </a:avLst>
          </a:prstGeom>
          <a:solidFill>
            <a:schemeClr val="accent1"/>
          </a:solidFill>
          <a:ln w="9525">
            <a:solidFill>
              <a:schemeClr val="tx1"/>
            </a:solidFill>
            <a:miter lim="800000"/>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grpSp>
        <p:nvGrpSpPr>
          <p:cNvPr id="55309" name="Group 25"/>
          <p:cNvGrpSpPr>
            <a:grpSpLocks/>
          </p:cNvGrpSpPr>
          <p:nvPr/>
        </p:nvGrpSpPr>
        <p:grpSpPr bwMode="auto">
          <a:xfrm>
            <a:off x="835025" y="3095625"/>
            <a:ext cx="1617663" cy="2720975"/>
            <a:chOff x="384" y="1488"/>
            <a:chExt cx="1104" cy="1850"/>
          </a:xfrm>
        </p:grpSpPr>
        <p:graphicFrame>
          <p:nvGraphicFramePr>
            <p:cNvPr id="55311" name="Object 26"/>
            <p:cNvGraphicFramePr>
              <a:graphicFrameLocks noChangeAspect="1"/>
            </p:cNvGraphicFramePr>
            <p:nvPr/>
          </p:nvGraphicFramePr>
          <p:xfrm>
            <a:off x="384" y="2016"/>
            <a:ext cx="1104" cy="1020"/>
          </p:xfrm>
          <a:graphic>
            <a:graphicData uri="http://schemas.openxmlformats.org/presentationml/2006/ole">
              <mc:AlternateContent xmlns:mc="http://schemas.openxmlformats.org/markup-compatibility/2006">
                <mc:Choice xmlns:v="urn:schemas-microsoft-com:vml" Requires="v">
                  <p:oleObj spid="_x0000_s55321" name="位图图像" r:id="rId5" imgW="3761905" imgH="3476190" progId="Paint.Picture">
                    <p:embed/>
                  </p:oleObj>
                </mc:Choice>
                <mc:Fallback>
                  <p:oleObj name="位图图像" r:id="rId5" imgW="3761905" imgH="3476190" progId="Paint.Picture">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016"/>
                          <a:ext cx="1104" cy="102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2" name="AutoShape 27"/>
            <p:cNvSpPr>
              <a:spLocks noChangeArrowheads="1"/>
            </p:cNvSpPr>
            <p:nvPr/>
          </p:nvSpPr>
          <p:spPr bwMode="auto">
            <a:xfrm>
              <a:off x="912" y="1488"/>
              <a:ext cx="50" cy="336"/>
            </a:xfrm>
            <a:prstGeom prst="downArrow">
              <a:avLst>
                <a:gd name="adj1" fmla="val 50000"/>
                <a:gd name="adj2" fmla="val 175000"/>
              </a:avLst>
            </a:prstGeom>
            <a:solidFill>
              <a:schemeClr val="accent1"/>
            </a:solidFill>
            <a:ln w="9525">
              <a:solidFill>
                <a:schemeClr val="tx1"/>
              </a:solidFill>
              <a:miter lim="800000"/>
              <a:headEnd/>
              <a:tailEnd/>
            </a:ln>
          </p:spPr>
          <p:txBody>
            <a:bodyPr vert="eaVert"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4353" name="Text Box 28"/>
            <p:cNvSpPr txBox="1">
              <a:spLocks noChangeArrowheads="1"/>
            </p:cNvSpPr>
            <p:nvPr/>
          </p:nvSpPr>
          <p:spPr bwMode="auto">
            <a:xfrm>
              <a:off x="432" y="3120"/>
              <a:ext cx="101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1483" smtClean="0">
                  <a:solidFill>
                    <a:srgbClr val="850085"/>
                  </a:solidFill>
                  <a:latin typeface="华文新魏" panose="02010800040101010101" pitchFamily="2" charset="-122"/>
                  <a:ea typeface="华文新魏" panose="02010800040101010101" pitchFamily="2" charset="-122"/>
                </a:rPr>
                <a:t>荧光检测元件</a:t>
              </a:r>
            </a:p>
          </p:txBody>
        </p:sp>
      </p:grpSp>
      <p:sp>
        <p:nvSpPr>
          <p:cNvPr id="14350" name="Text Box 29"/>
          <p:cNvSpPr txBox="1">
            <a:spLocks noChangeArrowheads="1"/>
          </p:cNvSpPr>
          <p:nvPr/>
        </p:nvSpPr>
        <p:spPr bwMode="auto">
          <a:xfrm rot="10800000" flipV="1">
            <a:off x="231775" y="752475"/>
            <a:ext cx="76787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kumimoji="1" lang="zh-CN" altLang="en-US" sz="2966" b="1" smtClean="0">
                <a:solidFill>
                  <a:srgbClr val="3333FF"/>
                </a:solidFill>
                <a:latin typeface="Times New Roman" panose="02020603050405020304" pitchFamily="18" charset="0"/>
                <a:ea typeface="黑体" panose="02010609060101010101" pitchFamily="49" charset="-122"/>
              </a:rPr>
              <a:t>荧光定量</a:t>
            </a:r>
            <a:r>
              <a:rPr kumimoji="1" lang="en-US" altLang="zh-CN" sz="2966" b="1" smtClean="0">
                <a:solidFill>
                  <a:srgbClr val="3333FF"/>
                </a:solidFill>
                <a:latin typeface="Times New Roman" panose="02020603050405020304" pitchFamily="18" charset="0"/>
                <a:ea typeface="黑体" panose="02010609060101010101" pitchFamily="49" charset="-122"/>
              </a:rPr>
              <a:t>PCR</a:t>
            </a:r>
            <a:r>
              <a:rPr kumimoji="1" lang="zh-CN" altLang="en-US" sz="2966" b="1" smtClean="0">
                <a:solidFill>
                  <a:srgbClr val="3333FF"/>
                </a:solidFill>
                <a:latin typeface="Times New Roman" panose="02020603050405020304" pitchFamily="18" charset="0"/>
                <a:ea typeface="黑体" panose="02010609060101010101" pitchFamily="49" charset="-122"/>
              </a:rPr>
              <a:t>原理</a:t>
            </a:r>
            <a:r>
              <a:rPr kumimoji="1" lang="zh-CN" altLang="en-US" sz="2966" b="1" smtClean="0">
                <a:solidFill>
                  <a:schemeClr val="folHlink"/>
                </a:solidFill>
                <a:latin typeface="Times New Roman" panose="02020603050405020304" pitchFamily="18" charset="0"/>
                <a:ea typeface="黑体" panose="02010609060101010101" pitchFamily="49"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扩增曲线</a:t>
            </a:r>
            <a:endParaRPr kumimoji="1" lang="en-US" altLang="zh-CN" sz="2966" b="1" smtClean="0">
              <a:solidFill>
                <a:srgbClr val="FF0066"/>
              </a:solidFill>
              <a:latin typeface="Times New Roman" panose="02020603050405020304" pitchFamily="18" charset="0"/>
              <a:ea typeface="黑体" panose="02010609060101010101" pitchFamily="49" charset="-122"/>
            </a:endParaRP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14"/>
          <p:cNvGrpSpPr>
            <a:grpSpLocks/>
          </p:cNvGrpSpPr>
          <p:nvPr/>
        </p:nvGrpSpPr>
        <p:grpSpPr bwMode="auto">
          <a:xfrm>
            <a:off x="4103688" y="2560638"/>
            <a:ext cx="4538662" cy="2801937"/>
            <a:chOff x="2245" y="981"/>
            <a:chExt cx="3583" cy="2057"/>
          </a:xfrm>
        </p:grpSpPr>
        <p:pic>
          <p:nvPicPr>
            <p:cNvPr id="5736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 y="981"/>
              <a:ext cx="3583" cy="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361" name="Line 16"/>
            <p:cNvSpPr>
              <a:spLocks noChangeShapeType="1"/>
            </p:cNvSpPr>
            <p:nvPr/>
          </p:nvSpPr>
          <p:spPr bwMode="auto">
            <a:xfrm>
              <a:off x="2381" y="2523"/>
              <a:ext cx="3402"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6387" name="Text Box 17"/>
          <p:cNvSpPr txBox="1">
            <a:spLocks noChangeArrowheads="1"/>
          </p:cNvSpPr>
          <p:nvPr/>
        </p:nvSpPr>
        <p:spPr bwMode="auto">
          <a:xfrm>
            <a:off x="7308850" y="5364163"/>
            <a:ext cx="113506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Cycle</a:t>
            </a:r>
            <a:r>
              <a:rPr lang="zh-CN" altLang="en-US" sz="1112" b="1" smtClean="0"/>
              <a:t>（循环数）</a:t>
            </a:r>
          </a:p>
        </p:txBody>
      </p:sp>
      <p:sp>
        <p:nvSpPr>
          <p:cNvPr id="16388" name="Text Box 18"/>
          <p:cNvSpPr txBox="1">
            <a:spLocks noChangeArrowheads="1"/>
          </p:cNvSpPr>
          <p:nvPr/>
        </p:nvSpPr>
        <p:spPr bwMode="auto">
          <a:xfrm rot="16200000">
            <a:off x="3298031" y="2894807"/>
            <a:ext cx="11334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Rn</a:t>
            </a:r>
            <a:r>
              <a:rPr lang="zh-CN" altLang="en-US" sz="1112" b="1" smtClean="0"/>
              <a:t>（荧光强度）</a:t>
            </a:r>
          </a:p>
        </p:txBody>
      </p:sp>
      <p:sp>
        <p:nvSpPr>
          <p:cNvPr id="16389" name="AutoShape 19"/>
          <p:cNvSpPr>
            <a:spLocks/>
          </p:cNvSpPr>
          <p:nvPr/>
        </p:nvSpPr>
        <p:spPr bwMode="auto">
          <a:xfrm rot="16200000">
            <a:off x="5072857" y="4196556"/>
            <a:ext cx="133350" cy="1668463"/>
          </a:xfrm>
          <a:prstGeom prst="leftBrace">
            <a:avLst>
              <a:gd name="adj1" fmla="val 1038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6390" name="Text Box 20"/>
          <p:cNvSpPr txBox="1">
            <a:spLocks noChangeArrowheads="1"/>
          </p:cNvSpPr>
          <p:nvPr/>
        </p:nvSpPr>
        <p:spPr bwMode="auto">
          <a:xfrm>
            <a:off x="4770438" y="4975225"/>
            <a:ext cx="80168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Baseline</a:t>
            </a:r>
          </a:p>
        </p:txBody>
      </p:sp>
      <p:sp>
        <p:nvSpPr>
          <p:cNvPr id="16391" name="AutoShape 21"/>
          <p:cNvSpPr>
            <a:spLocks/>
          </p:cNvSpPr>
          <p:nvPr/>
        </p:nvSpPr>
        <p:spPr bwMode="auto">
          <a:xfrm>
            <a:off x="5973763" y="2895600"/>
            <a:ext cx="200025" cy="1733550"/>
          </a:xfrm>
          <a:prstGeom prst="leftBrace">
            <a:avLst>
              <a:gd name="adj1" fmla="val 7224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6392" name="Text Box 22"/>
          <p:cNvSpPr txBox="1">
            <a:spLocks noChangeArrowheads="1"/>
          </p:cNvSpPr>
          <p:nvPr/>
        </p:nvSpPr>
        <p:spPr bwMode="auto">
          <a:xfrm>
            <a:off x="4638675" y="3575050"/>
            <a:ext cx="13350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Log</a:t>
            </a:r>
            <a:r>
              <a:rPr lang="zh-CN" altLang="en-US" sz="1112" b="1" smtClean="0"/>
              <a:t>－</a:t>
            </a:r>
            <a:r>
              <a:rPr lang="en-US" altLang="zh-CN" sz="1112" b="1" smtClean="0"/>
              <a:t>liner phase</a:t>
            </a:r>
          </a:p>
        </p:txBody>
      </p:sp>
      <p:sp>
        <p:nvSpPr>
          <p:cNvPr id="16393" name="AutoShape 23"/>
          <p:cNvSpPr>
            <a:spLocks/>
          </p:cNvSpPr>
          <p:nvPr/>
        </p:nvSpPr>
        <p:spPr bwMode="auto">
          <a:xfrm rot="5400000" flipV="1">
            <a:off x="7674769" y="1926431"/>
            <a:ext cx="134938" cy="1533525"/>
          </a:xfrm>
          <a:prstGeom prst="leftBrace">
            <a:avLst>
              <a:gd name="adj1" fmla="val 944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16394" name="Text Box 24"/>
          <p:cNvSpPr txBox="1">
            <a:spLocks noChangeArrowheads="1"/>
          </p:cNvSpPr>
          <p:nvPr/>
        </p:nvSpPr>
        <p:spPr bwMode="auto">
          <a:xfrm>
            <a:off x="7043738" y="2306638"/>
            <a:ext cx="14001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Log</a:t>
            </a:r>
            <a:r>
              <a:rPr lang="zh-CN" altLang="en-US" sz="1112" b="1" smtClean="0"/>
              <a:t>－</a:t>
            </a:r>
            <a:r>
              <a:rPr lang="en-US" altLang="zh-CN" sz="1112" b="1" smtClean="0"/>
              <a:t>liner phase</a:t>
            </a:r>
          </a:p>
        </p:txBody>
      </p:sp>
      <p:sp>
        <p:nvSpPr>
          <p:cNvPr id="16395" name="Text Box 25"/>
          <p:cNvSpPr txBox="1">
            <a:spLocks noChangeArrowheads="1"/>
          </p:cNvSpPr>
          <p:nvPr/>
        </p:nvSpPr>
        <p:spPr bwMode="auto">
          <a:xfrm>
            <a:off x="366713" y="2093913"/>
            <a:ext cx="3203575" cy="337343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1"/>
              <a:defRPr/>
            </a:pPr>
            <a:r>
              <a:rPr kumimoji="1" lang="en-US" altLang="zh-CN" sz="1854" smtClean="0">
                <a:latin typeface="Times New Roman" panose="02020603050405020304" pitchFamily="18" charset="0"/>
                <a:ea typeface="黑体" panose="02010609060101010101" pitchFamily="49" charset="-122"/>
              </a:rPr>
              <a:t> </a:t>
            </a:r>
            <a:r>
              <a:rPr kumimoji="1" lang="zh-CN" altLang="en-US" sz="1854" smtClean="0">
                <a:latin typeface="Times New Roman" panose="02020603050405020304" pitchFamily="18" charset="0"/>
                <a:ea typeface="黑体" panose="02010609060101010101" pitchFamily="49" charset="-122"/>
              </a:rPr>
              <a:t>前</a:t>
            </a:r>
            <a:r>
              <a:rPr kumimoji="1" lang="en-US" altLang="zh-CN" sz="1854" smtClean="0">
                <a:latin typeface="Times New Roman" panose="02020603050405020304" pitchFamily="18" charset="0"/>
                <a:ea typeface="黑体" panose="02010609060101010101" pitchFamily="49" charset="-122"/>
              </a:rPr>
              <a:t>15</a:t>
            </a:r>
            <a:r>
              <a:rPr kumimoji="1" lang="zh-CN" altLang="en-US" sz="1854" smtClean="0">
                <a:latin typeface="Times New Roman" panose="02020603050405020304" pitchFamily="18" charset="0"/>
                <a:ea typeface="黑体" panose="02010609060101010101" pitchFamily="49" charset="-122"/>
              </a:rPr>
              <a:t>个循环信号作为荧光本底信号（</a:t>
            </a:r>
            <a:r>
              <a:rPr kumimoji="1" lang="en-US" altLang="zh-CN" sz="1854" smtClean="0">
                <a:latin typeface="Times New Roman" panose="02020603050405020304" pitchFamily="18" charset="0"/>
                <a:ea typeface="黑体" panose="02010609060101010101" pitchFamily="49" charset="-122"/>
              </a:rPr>
              <a:t>baseline</a:t>
            </a:r>
            <a:r>
              <a:rPr kumimoji="1" lang="zh-CN" altLang="en-US" sz="1854" smtClean="0">
                <a:latin typeface="Times New Roman" panose="02020603050405020304" pitchFamily="18" charset="0"/>
                <a:ea typeface="黑体" panose="02010609060101010101" pitchFamily="49" charset="-122"/>
              </a:rPr>
              <a:t>）</a:t>
            </a:r>
          </a:p>
          <a:p>
            <a:pPr eaLnBrk="1" hangingPunct="1">
              <a:spcBef>
                <a:spcPct val="50000"/>
              </a:spcBef>
              <a:buClr>
                <a:srgbClr val="91278F"/>
              </a:buClr>
              <a:buSzTx/>
              <a:buFont typeface="Wingdings" panose="05000000000000000000" pitchFamily="2" charset="2"/>
              <a:buChar char="1"/>
              <a:defRPr/>
            </a:pPr>
            <a:r>
              <a:rPr kumimoji="1" lang="zh-CN" altLang="en-US" sz="1854" smtClean="0">
                <a:latin typeface="Times New Roman" panose="02020603050405020304" pitchFamily="18" charset="0"/>
                <a:ea typeface="黑体" panose="02010609060101010101" pitchFamily="49" charset="-122"/>
              </a:rPr>
              <a:t> 荧光阈值的缺省设置是</a:t>
            </a:r>
            <a:r>
              <a:rPr kumimoji="1" lang="en-US" altLang="zh-CN" sz="1854" smtClean="0">
                <a:latin typeface="Times New Roman" panose="02020603050405020304" pitchFamily="18" charset="0"/>
                <a:ea typeface="黑体" panose="02010609060101010101" pitchFamily="49" charset="-122"/>
              </a:rPr>
              <a:t>3</a:t>
            </a:r>
            <a:r>
              <a:rPr kumimoji="1" lang="zh-CN" altLang="en-US" sz="1854" smtClean="0">
                <a:latin typeface="Times New Roman" panose="02020603050405020304" pitchFamily="18" charset="0"/>
                <a:ea typeface="黑体" panose="02010609060101010101" pitchFamily="49" charset="-122"/>
              </a:rPr>
              <a:t>～</a:t>
            </a:r>
            <a:r>
              <a:rPr kumimoji="1" lang="en-US" altLang="zh-CN" sz="1854" smtClean="0">
                <a:latin typeface="Times New Roman" panose="02020603050405020304" pitchFamily="18" charset="0"/>
                <a:ea typeface="黑体" panose="02010609060101010101" pitchFamily="49" charset="-122"/>
              </a:rPr>
              <a:t>15</a:t>
            </a:r>
            <a:r>
              <a:rPr kumimoji="1" lang="zh-CN" altLang="en-US" sz="1854" smtClean="0">
                <a:latin typeface="Times New Roman" panose="02020603050405020304" pitchFamily="18" charset="0"/>
                <a:ea typeface="黑体" panose="02010609060101010101" pitchFamily="49" charset="-122"/>
              </a:rPr>
              <a:t>个循环的荧光信号的标准偏差的</a:t>
            </a:r>
            <a:r>
              <a:rPr kumimoji="1" lang="en-US" altLang="zh-CN" sz="1854" smtClean="0">
                <a:latin typeface="Times New Roman" panose="02020603050405020304" pitchFamily="18" charset="0"/>
                <a:ea typeface="黑体" panose="02010609060101010101" pitchFamily="49" charset="-122"/>
              </a:rPr>
              <a:t>10</a:t>
            </a:r>
            <a:r>
              <a:rPr kumimoji="1" lang="zh-CN" altLang="en-US" sz="1854" smtClean="0">
                <a:latin typeface="Times New Roman" panose="02020603050405020304" pitchFamily="18" charset="0"/>
                <a:ea typeface="黑体" panose="02010609060101010101" pitchFamily="49" charset="-122"/>
              </a:rPr>
              <a:t>倍</a:t>
            </a:r>
          </a:p>
          <a:p>
            <a:pPr eaLnBrk="1" hangingPunct="1">
              <a:spcBef>
                <a:spcPct val="50000"/>
              </a:spcBef>
              <a:buClr>
                <a:srgbClr val="91278F"/>
              </a:buClr>
              <a:buSzTx/>
              <a:buFont typeface="Wingdings" panose="05000000000000000000" pitchFamily="2" charset="2"/>
              <a:buChar char="1"/>
              <a:defRPr/>
            </a:pPr>
            <a:r>
              <a:rPr lang="zh-CN" altLang="en-US" sz="1854" smtClean="0">
                <a:latin typeface="Times New Roman" panose="02020603050405020304" pitchFamily="18" charset="0"/>
                <a:ea typeface="黑体" panose="02010609060101010101" pitchFamily="49" charset="-122"/>
              </a:rPr>
              <a:t>  手动设置：大于荧光背景值和阴性对照的荧光最高值；进入指数期的最初阶段</a:t>
            </a:r>
            <a:endParaRPr kumimoji="1" lang="zh-CN" altLang="en-US" sz="1854" smtClean="0">
              <a:latin typeface="Times New Roman" panose="02020603050405020304" pitchFamily="18" charset="0"/>
              <a:ea typeface="黑体" panose="02010609060101010101" pitchFamily="49" charset="-122"/>
            </a:endParaRPr>
          </a:p>
          <a:p>
            <a:pPr eaLnBrk="1" hangingPunct="1">
              <a:spcBef>
                <a:spcPct val="50000"/>
              </a:spcBef>
              <a:buClr>
                <a:srgbClr val="91278F"/>
              </a:buClr>
              <a:buSzTx/>
              <a:buFont typeface="Wingdings" panose="05000000000000000000" pitchFamily="2" charset="2"/>
              <a:buChar char="1"/>
              <a:defRPr/>
            </a:pPr>
            <a:r>
              <a:rPr kumimoji="1" lang="zh-CN" altLang="en-US" sz="1854" smtClean="0">
                <a:latin typeface="Times New Roman" panose="02020603050405020304" pitchFamily="18" charset="0"/>
                <a:ea typeface="黑体" panose="02010609060101010101" pitchFamily="49" charset="-122"/>
              </a:rPr>
              <a:t>  真正的信号</a:t>
            </a:r>
            <a:r>
              <a:rPr kumimoji="1" lang="en-US" altLang="zh-CN" sz="1854" smtClean="0">
                <a:latin typeface="Times New Roman" panose="02020603050405020304" pitchFamily="18" charset="0"/>
                <a:ea typeface="黑体" panose="02010609060101010101" pitchFamily="49" charset="-122"/>
              </a:rPr>
              <a:t>:</a:t>
            </a:r>
            <a:r>
              <a:rPr kumimoji="1" lang="zh-CN" altLang="en-US" sz="1854" smtClean="0">
                <a:latin typeface="Times New Roman" panose="02020603050405020304" pitchFamily="18" charset="0"/>
                <a:ea typeface="黑体" panose="02010609060101010101" pitchFamily="49" charset="-122"/>
              </a:rPr>
              <a:t>荧光信号超过阈值</a:t>
            </a:r>
          </a:p>
        </p:txBody>
      </p:sp>
      <p:sp>
        <p:nvSpPr>
          <p:cNvPr id="16396" name="Text Box 26"/>
          <p:cNvSpPr txBox="1">
            <a:spLocks noChangeArrowheads="1"/>
          </p:cNvSpPr>
          <p:nvPr/>
        </p:nvSpPr>
        <p:spPr bwMode="auto">
          <a:xfrm>
            <a:off x="7442200" y="3841750"/>
            <a:ext cx="9334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Threshold</a:t>
            </a:r>
          </a:p>
        </p:txBody>
      </p:sp>
      <p:sp>
        <p:nvSpPr>
          <p:cNvPr id="16397" name="Oval 27"/>
          <p:cNvSpPr>
            <a:spLocks noChangeArrowheads="1"/>
          </p:cNvSpPr>
          <p:nvPr/>
        </p:nvSpPr>
        <p:spPr bwMode="auto">
          <a:xfrm>
            <a:off x="4276725" y="4452938"/>
            <a:ext cx="4335463" cy="400050"/>
          </a:xfrm>
          <a:prstGeom prst="ellipse">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7358" name="Line 28"/>
          <p:cNvSpPr>
            <a:spLocks noChangeShapeType="1"/>
          </p:cNvSpPr>
          <p:nvPr/>
        </p:nvSpPr>
        <p:spPr bwMode="auto">
          <a:xfrm flipH="1">
            <a:off x="7307263" y="4095750"/>
            <a:ext cx="201612"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9" name="Text Box 29"/>
          <p:cNvSpPr txBox="1">
            <a:spLocks noChangeArrowheads="1"/>
          </p:cNvSpPr>
          <p:nvPr/>
        </p:nvSpPr>
        <p:spPr bwMode="auto">
          <a:xfrm>
            <a:off x="233363" y="692150"/>
            <a:ext cx="7877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kumimoji="1" lang="zh-CN" altLang="en-US" sz="2966" b="1" smtClean="0">
                <a:solidFill>
                  <a:srgbClr val="3333FF"/>
                </a:solidFill>
                <a:latin typeface="Times New Roman" panose="02020603050405020304" pitchFamily="18" charset="0"/>
                <a:ea typeface="黑体" panose="02010609060101010101" pitchFamily="49" charset="-122"/>
              </a:rPr>
              <a:t>荧光定量</a:t>
            </a:r>
            <a:r>
              <a:rPr kumimoji="1" lang="en-US" altLang="zh-CN" sz="2966" b="1" smtClean="0">
                <a:solidFill>
                  <a:srgbClr val="3333FF"/>
                </a:solidFill>
                <a:latin typeface="Times New Roman" panose="02020603050405020304" pitchFamily="18" charset="0"/>
                <a:ea typeface="黑体" panose="02010609060101010101" pitchFamily="49" charset="-122"/>
              </a:rPr>
              <a:t>PCR</a:t>
            </a:r>
            <a:r>
              <a:rPr kumimoji="1" lang="zh-CN" altLang="en-US" sz="2966" b="1" smtClean="0">
                <a:solidFill>
                  <a:srgbClr val="3333FF"/>
                </a:solidFill>
                <a:latin typeface="Times New Roman" panose="02020603050405020304" pitchFamily="18" charset="0"/>
                <a:ea typeface="黑体" panose="02010609060101010101" pitchFamily="49" charset="-122"/>
              </a:rPr>
              <a:t>原理</a:t>
            </a:r>
            <a:r>
              <a:rPr kumimoji="1" lang="zh-CN" altLang="en-US" sz="2966" b="1" smtClean="0">
                <a:solidFill>
                  <a:schemeClr val="folHlink"/>
                </a:solidFill>
                <a:latin typeface="Times New Roman" panose="02020603050405020304" pitchFamily="18" charset="0"/>
                <a:ea typeface="黑体" panose="02010609060101010101" pitchFamily="49"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荧光阈值</a:t>
            </a:r>
            <a:endParaRPr kumimoji="1" lang="en-US" altLang="zh-CN" sz="2966" b="1" smtClean="0">
              <a:solidFill>
                <a:srgbClr val="FF0066"/>
              </a:solidFill>
              <a:latin typeface="Times New Roman" panose="02020603050405020304" pitchFamily="18" charset="0"/>
              <a:ea typeface="方正舒体" panose="02010601030101010101" pitchFamily="2" charset="-122"/>
            </a:endParaRP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8"/>
          <p:cNvSpPr txBox="1">
            <a:spLocks noChangeArrowheads="1"/>
          </p:cNvSpPr>
          <p:nvPr/>
        </p:nvSpPr>
        <p:spPr bwMode="auto">
          <a:xfrm>
            <a:off x="635000" y="2960688"/>
            <a:ext cx="2736850" cy="1890712"/>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2"/>
              </a:buClr>
              <a:buSzTx/>
              <a:buFontTx/>
              <a:buNone/>
              <a:defRPr/>
            </a:pPr>
            <a:r>
              <a:rPr kumimoji="1" lang="en-US" altLang="zh-CN" sz="1854" b="1" dirty="0" smtClean="0">
                <a:latin typeface="Times New Roman" panose="02020603050405020304" pitchFamily="18" charset="0"/>
                <a:ea typeface="黑体" panose="02010609060101010101" pitchFamily="49" charset="-122"/>
              </a:rPr>
              <a:t>Ct</a:t>
            </a:r>
            <a:r>
              <a:rPr kumimoji="1" lang="zh-CN" altLang="en-US" sz="1854" b="1" dirty="0" smtClean="0">
                <a:latin typeface="Times New Roman" panose="02020603050405020304" pitchFamily="18" charset="0"/>
                <a:ea typeface="黑体" panose="02010609060101010101" pitchFamily="49" charset="-122"/>
              </a:rPr>
              <a:t>值的定义：</a:t>
            </a:r>
          </a:p>
          <a:p>
            <a:pPr eaLnBrk="1" hangingPunct="1">
              <a:lnSpc>
                <a:spcPct val="120000"/>
              </a:lnSpc>
              <a:spcBef>
                <a:spcPct val="50000"/>
              </a:spcBef>
              <a:spcAft>
                <a:spcPct val="50000"/>
              </a:spcAft>
              <a:buClr>
                <a:schemeClr val="accent2"/>
              </a:buClr>
              <a:buSzTx/>
              <a:buFont typeface="Wingdings" panose="05000000000000000000" pitchFamily="2" charset="2"/>
              <a:buNone/>
              <a:defRPr/>
            </a:pPr>
            <a:r>
              <a:rPr lang="zh-CN" altLang="en-US" sz="1854" b="1" dirty="0" smtClean="0">
                <a:solidFill>
                  <a:schemeClr val="tx2"/>
                </a:solidFill>
                <a:latin typeface="Times New Roman" panose="02020603050405020304" pitchFamily="18" charset="0"/>
                <a:ea typeface="黑体" panose="02010609060101010101" pitchFamily="49" charset="-122"/>
              </a:rPr>
              <a:t>    </a:t>
            </a:r>
            <a:r>
              <a:rPr lang="en-US" altLang="zh-CN" sz="1854" dirty="0" smtClean="0">
                <a:latin typeface="Times New Roman" panose="02020603050405020304" pitchFamily="18" charset="0"/>
                <a:ea typeface="黑体" panose="02010609060101010101" pitchFamily="49" charset="-122"/>
              </a:rPr>
              <a:t>PCR</a:t>
            </a:r>
            <a:r>
              <a:rPr lang="zh-CN" altLang="en-US" sz="1854" dirty="0" smtClean="0">
                <a:latin typeface="Times New Roman" panose="02020603050405020304" pitchFamily="18" charset="0"/>
                <a:ea typeface="黑体" panose="02010609060101010101" pitchFamily="49" charset="-122"/>
              </a:rPr>
              <a:t>扩增过程中，扩增产物的荧光信号达到设定的阈值时所经过的扩增循环次数。</a:t>
            </a:r>
            <a:endParaRPr kumimoji="1" lang="zh-CN" altLang="en-US" sz="1854" dirty="0" smtClean="0">
              <a:latin typeface="Times New Roman" panose="02020603050405020304" pitchFamily="18" charset="0"/>
              <a:ea typeface="黑体" panose="02010609060101010101" pitchFamily="49" charset="-122"/>
            </a:endParaRPr>
          </a:p>
        </p:txBody>
      </p:sp>
      <p:grpSp>
        <p:nvGrpSpPr>
          <p:cNvPr id="59395" name="Group 3"/>
          <p:cNvGrpSpPr>
            <a:grpSpLocks/>
          </p:cNvGrpSpPr>
          <p:nvPr/>
        </p:nvGrpSpPr>
        <p:grpSpPr bwMode="auto">
          <a:xfrm>
            <a:off x="3903663" y="2293938"/>
            <a:ext cx="4538662" cy="2801937"/>
            <a:chOff x="2245" y="981"/>
            <a:chExt cx="3583" cy="2057"/>
          </a:xfrm>
        </p:grpSpPr>
        <p:pic>
          <p:nvPicPr>
            <p:cNvPr id="59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 y="981"/>
              <a:ext cx="3583" cy="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9411" name="Line 5"/>
            <p:cNvSpPr>
              <a:spLocks noChangeShapeType="1"/>
            </p:cNvSpPr>
            <p:nvPr/>
          </p:nvSpPr>
          <p:spPr bwMode="auto">
            <a:xfrm>
              <a:off x="2381" y="2523"/>
              <a:ext cx="3402"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36" name="Text Box 6"/>
          <p:cNvSpPr txBox="1">
            <a:spLocks noChangeArrowheads="1"/>
          </p:cNvSpPr>
          <p:nvPr/>
        </p:nvSpPr>
        <p:spPr bwMode="auto">
          <a:xfrm>
            <a:off x="6840538" y="5164138"/>
            <a:ext cx="12033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Cycle</a:t>
            </a:r>
            <a:r>
              <a:rPr lang="zh-CN" altLang="en-US" sz="1112" b="1" smtClean="0"/>
              <a:t>（循环数）</a:t>
            </a:r>
          </a:p>
        </p:txBody>
      </p:sp>
      <p:sp>
        <p:nvSpPr>
          <p:cNvPr id="18437" name="Text Box 7"/>
          <p:cNvSpPr txBox="1">
            <a:spLocks noChangeArrowheads="1"/>
          </p:cNvSpPr>
          <p:nvPr/>
        </p:nvSpPr>
        <p:spPr bwMode="auto">
          <a:xfrm rot="16200000">
            <a:off x="3098006" y="2694782"/>
            <a:ext cx="11334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112" b="1" smtClean="0"/>
              <a:t>Rn</a:t>
            </a:r>
            <a:r>
              <a:rPr lang="zh-CN" altLang="en-US" sz="1112" b="1" smtClean="0"/>
              <a:t>（荧光强度）</a:t>
            </a:r>
          </a:p>
        </p:txBody>
      </p:sp>
      <p:sp>
        <p:nvSpPr>
          <p:cNvPr id="18438" name="Rectangle 19"/>
          <p:cNvSpPr>
            <a:spLocks noChangeArrowheads="1"/>
          </p:cNvSpPr>
          <p:nvPr/>
        </p:nvSpPr>
        <p:spPr bwMode="auto">
          <a:xfrm>
            <a:off x="5276850" y="3559175"/>
            <a:ext cx="619125" cy="17145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defRPr/>
            </a:pPr>
            <a:r>
              <a:rPr lang="en-US" altLang="zh-CN" sz="1112" b="1" smtClean="0">
                <a:solidFill>
                  <a:srgbClr val="000000"/>
                </a:solidFill>
                <a:latin typeface="Century Gothic" panose="020B0502020202020204" pitchFamily="34" charset="0"/>
              </a:rPr>
              <a:t>Ct value </a:t>
            </a:r>
            <a:endParaRPr lang="en-US" altLang="zh-CN" sz="1112" smtClean="0">
              <a:solidFill>
                <a:schemeClr val="accent2"/>
              </a:solidFill>
              <a:latin typeface="Century Gothic" panose="020B0502020202020204" pitchFamily="34" charset="0"/>
            </a:endParaRPr>
          </a:p>
        </p:txBody>
      </p:sp>
      <p:sp>
        <p:nvSpPr>
          <p:cNvPr id="59399" name="Freeform 20"/>
          <p:cNvSpPr>
            <a:spLocks noEditPoints="1"/>
          </p:cNvSpPr>
          <p:nvPr/>
        </p:nvSpPr>
        <p:spPr bwMode="auto">
          <a:xfrm>
            <a:off x="5718175" y="3806825"/>
            <a:ext cx="341313" cy="458788"/>
          </a:xfrm>
          <a:custGeom>
            <a:avLst/>
            <a:gdLst>
              <a:gd name="T0" fmla="*/ 2147483646 w 233"/>
              <a:gd name="T1" fmla="*/ 0 h 312"/>
              <a:gd name="T2" fmla="*/ 2147483646 w 233"/>
              <a:gd name="T3" fmla="*/ 2147483646 h 312"/>
              <a:gd name="T4" fmla="*/ 2147483646 w 233"/>
              <a:gd name="T5" fmla="*/ 2147483646 h 312"/>
              <a:gd name="T6" fmla="*/ 0 w 233"/>
              <a:gd name="T7" fmla="*/ 2147483646 h 312"/>
              <a:gd name="T8" fmla="*/ 2147483646 w 233"/>
              <a:gd name="T9" fmla="*/ 0 h 312"/>
              <a:gd name="T10" fmla="*/ 2147483646 w 233"/>
              <a:gd name="T11" fmla="*/ 2147483646 h 312"/>
              <a:gd name="T12" fmla="*/ 2147483646 w 233"/>
              <a:gd name="T13" fmla="*/ 2147483646 h 312"/>
              <a:gd name="T14" fmla="*/ 2147483646 w 233"/>
              <a:gd name="T15" fmla="*/ 2147483646 h 312"/>
              <a:gd name="T16" fmla="*/ 2147483646 w 233"/>
              <a:gd name="T17" fmla="*/ 2147483646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12"/>
              <a:gd name="T29" fmla="*/ 233 w 233"/>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12">
                <a:moveTo>
                  <a:pt x="14" y="0"/>
                </a:moveTo>
                <a:lnTo>
                  <a:pt x="211" y="272"/>
                </a:lnTo>
                <a:lnTo>
                  <a:pt x="198" y="282"/>
                </a:lnTo>
                <a:lnTo>
                  <a:pt x="0" y="11"/>
                </a:lnTo>
                <a:lnTo>
                  <a:pt x="14" y="0"/>
                </a:lnTo>
                <a:close/>
                <a:moveTo>
                  <a:pt x="221" y="253"/>
                </a:moveTo>
                <a:lnTo>
                  <a:pt x="233" y="312"/>
                </a:lnTo>
                <a:lnTo>
                  <a:pt x="179" y="286"/>
                </a:lnTo>
                <a:lnTo>
                  <a:pt x="221" y="253"/>
                </a:lnTo>
                <a:close/>
              </a:path>
            </a:pathLst>
          </a:custGeom>
          <a:solidFill>
            <a:srgbClr val="000000"/>
          </a:solidFill>
          <a:ln w="3175">
            <a:solidFill>
              <a:srgbClr val="800080"/>
            </a:solidFill>
            <a:round/>
            <a:headEnd/>
            <a:tailEnd/>
          </a:ln>
        </p:spPr>
        <p:txBody>
          <a:bodyPr/>
          <a:lstStyle/>
          <a:p>
            <a:endParaRPr lang="zh-CN" altLang="en-US"/>
          </a:p>
        </p:txBody>
      </p:sp>
      <p:sp>
        <p:nvSpPr>
          <p:cNvPr id="59400" name="Freeform 21"/>
          <p:cNvSpPr>
            <a:spLocks/>
          </p:cNvSpPr>
          <p:nvPr/>
        </p:nvSpPr>
        <p:spPr bwMode="auto">
          <a:xfrm>
            <a:off x="5762625" y="3962400"/>
            <a:ext cx="600075" cy="601663"/>
          </a:xfrm>
          <a:custGeom>
            <a:avLst/>
            <a:gdLst>
              <a:gd name="T0" fmla="*/ 2147483646 w 559"/>
              <a:gd name="T1" fmla="*/ 2147483646 h 558"/>
              <a:gd name="T2" fmla="*/ 2147483646 w 559"/>
              <a:gd name="T3" fmla="*/ 2147483646 h 558"/>
              <a:gd name="T4" fmla="*/ 2147483646 w 559"/>
              <a:gd name="T5" fmla="*/ 2147483646 h 558"/>
              <a:gd name="T6" fmla="*/ 2147483646 w 559"/>
              <a:gd name="T7" fmla="*/ 2147483646 h 558"/>
              <a:gd name="T8" fmla="*/ 2147483646 w 559"/>
              <a:gd name="T9" fmla="*/ 2147483646 h 558"/>
              <a:gd name="T10" fmla="*/ 2147483646 w 559"/>
              <a:gd name="T11" fmla="*/ 2147483646 h 558"/>
              <a:gd name="T12" fmla="*/ 2147483646 w 559"/>
              <a:gd name="T13" fmla="*/ 2147483646 h 558"/>
              <a:gd name="T14" fmla="*/ 2147483646 w 559"/>
              <a:gd name="T15" fmla="*/ 2147483646 h 558"/>
              <a:gd name="T16" fmla="*/ 2147483646 w 559"/>
              <a:gd name="T17" fmla="*/ 2147483646 h 558"/>
              <a:gd name="T18" fmla="*/ 2147483646 w 559"/>
              <a:gd name="T19" fmla="*/ 2147483646 h 558"/>
              <a:gd name="T20" fmla="*/ 0 w 559"/>
              <a:gd name="T21" fmla="*/ 2147483646 h 558"/>
              <a:gd name="T22" fmla="*/ 2147483646 w 559"/>
              <a:gd name="T23" fmla="*/ 2147483646 h 558"/>
              <a:gd name="T24" fmla="*/ 2147483646 w 559"/>
              <a:gd name="T25" fmla="*/ 2147483646 h 558"/>
              <a:gd name="T26" fmla="*/ 2147483646 w 559"/>
              <a:gd name="T27" fmla="*/ 2147483646 h 558"/>
              <a:gd name="T28" fmla="*/ 2147483646 w 559"/>
              <a:gd name="T29" fmla="*/ 2147483646 h 558"/>
              <a:gd name="T30" fmla="*/ 2147483646 w 559"/>
              <a:gd name="T31" fmla="*/ 2147483646 h 558"/>
              <a:gd name="T32" fmla="*/ 2147483646 w 559"/>
              <a:gd name="T33" fmla="*/ 2147483646 h 558"/>
              <a:gd name="T34" fmla="*/ 2147483646 w 559"/>
              <a:gd name="T35" fmla="*/ 2147483646 h 558"/>
              <a:gd name="T36" fmla="*/ 2147483646 w 559"/>
              <a:gd name="T37" fmla="*/ 2147483646 h 558"/>
              <a:gd name="T38" fmla="*/ 2147483646 w 559"/>
              <a:gd name="T39" fmla="*/ 2147483646 h 558"/>
              <a:gd name="T40" fmla="*/ 2147483646 w 559"/>
              <a:gd name="T41" fmla="*/ 2147483646 h 558"/>
              <a:gd name="T42" fmla="*/ 2147483646 w 559"/>
              <a:gd name="T43" fmla="*/ 2147483646 h 558"/>
              <a:gd name="T44" fmla="*/ 2147483646 w 559"/>
              <a:gd name="T45" fmla="*/ 2147483646 h 558"/>
              <a:gd name="T46" fmla="*/ 2147483646 w 559"/>
              <a:gd name="T47" fmla="*/ 2147483646 h 558"/>
              <a:gd name="T48" fmla="*/ 2147483646 w 559"/>
              <a:gd name="T49" fmla="*/ 2147483646 h 558"/>
              <a:gd name="T50" fmla="*/ 2147483646 w 559"/>
              <a:gd name="T51" fmla="*/ 2147483646 h 558"/>
              <a:gd name="T52" fmla="*/ 2147483646 w 559"/>
              <a:gd name="T53" fmla="*/ 2147483646 h 558"/>
              <a:gd name="T54" fmla="*/ 2147483646 w 559"/>
              <a:gd name="T55" fmla="*/ 2147483646 h 558"/>
              <a:gd name="T56" fmla="*/ 2147483646 w 559"/>
              <a:gd name="T57" fmla="*/ 2147483646 h 558"/>
              <a:gd name="T58" fmla="*/ 2147483646 w 559"/>
              <a:gd name="T59" fmla="*/ 2147483646 h 558"/>
              <a:gd name="T60" fmla="*/ 2147483646 w 559"/>
              <a:gd name="T61" fmla="*/ 2147483646 h 558"/>
              <a:gd name="T62" fmla="*/ 2147483646 w 559"/>
              <a:gd name="T63" fmla="*/ 2147483646 h 558"/>
              <a:gd name="T64" fmla="*/ 2147483646 w 559"/>
              <a:gd name="T65" fmla="*/ 2147483646 h 558"/>
              <a:gd name="T66" fmla="*/ 2147483646 w 559"/>
              <a:gd name="T67" fmla="*/ 2147483646 h 558"/>
              <a:gd name="T68" fmla="*/ 2147483646 w 559"/>
              <a:gd name="T69" fmla="*/ 2147483646 h 558"/>
              <a:gd name="T70" fmla="*/ 2147483646 w 559"/>
              <a:gd name="T71" fmla="*/ 2147483646 h 558"/>
              <a:gd name="T72" fmla="*/ 2147483646 w 559"/>
              <a:gd name="T73" fmla="*/ 2147483646 h 558"/>
              <a:gd name="T74" fmla="*/ 2147483646 w 559"/>
              <a:gd name="T75" fmla="*/ 2147483646 h 558"/>
              <a:gd name="T76" fmla="*/ 2147483646 w 559"/>
              <a:gd name="T77" fmla="*/ 2147483646 h 558"/>
              <a:gd name="T78" fmla="*/ 2147483646 w 559"/>
              <a:gd name="T79" fmla="*/ 2147483646 h 558"/>
              <a:gd name="T80" fmla="*/ 2147483646 w 559"/>
              <a:gd name="T81" fmla="*/ 2147483646 h 558"/>
              <a:gd name="T82" fmla="*/ 2147483646 w 559"/>
              <a:gd name="T83" fmla="*/ 2147483646 h 558"/>
              <a:gd name="T84" fmla="*/ 2147483646 w 559"/>
              <a:gd name="T85" fmla="*/ 0 h 5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9"/>
              <a:gd name="T130" fmla="*/ 0 h 558"/>
              <a:gd name="T131" fmla="*/ 559 w 559"/>
              <a:gd name="T132" fmla="*/ 558 h 5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9" h="558">
                <a:moveTo>
                  <a:pt x="278" y="0"/>
                </a:moveTo>
                <a:lnTo>
                  <a:pt x="265" y="0"/>
                </a:lnTo>
                <a:lnTo>
                  <a:pt x="251" y="1"/>
                </a:lnTo>
                <a:lnTo>
                  <a:pt x="236" y="1"/>
                </a:lnTo>
                <a:lnTo>
                  <a:pt x="223" y="5"/>
                </a:lnTo>
                <a:lnTo>
                  <a:pt x="209" y="7"/>
                </a:lnTo>
                <a:lnTo>
                  <a:pt x="196" y="11"/>
                </a:lnTo>
                <a:lnTo>
                  <a:pt x="182" y="17"/>
                </a:lnTo>
                <a:lnTo>
                  <a:pt x="171" y="21"/>
                </a:lnTo>
                <a:lnTo>
                  <a:pt x="157" y="26"/>
                </a:lnTo>
                <a:lnTo>
                  <a:pt x="146" y="32"/>
                </a:lnTo>
                <a:lnTo>
                  <a:pt x="134" y="40"/>
                </a:lnTo>
                <a:lnTo>
                  <a:pt x="123" y="48"/>
                </a:lnTo>
                <a:lnTo>
                  <a:pt x="111" y="55"/>
                </a:lnTo>
                <a:lnTo>
                  <a:pt x="102" y="63"/>
                </a:lnTo>
                <a:lnTo>
                  <a:pt x="92" y="72"/>
                </a:lnTo>
                <a:lnTo>
                  <a:pt x="81" y="80"/>
                </a:lnTo>
                <a:lnTo>
                  <a:pt x="73" y="90"/>
                </a:lnTo>
                <a:lnTo>
                  <a:pt x="63" y="101"/>
                </a:lnTo>
                <a:lnTo>
                  <a:pt x="56" y="111"/>
                </a:lnTo>
                <a:lnTo>
                  <a:pt x="48" y="122"/>
                </a:lnTo>
                <a:lnTo>
                  <a:pt x="40" y="134"/>
                </a:lnTo>
                <a:lnTo>
                  <a:pt x="33" y="145"/>
                </a:lnTo>
                <a:lnTo>
                  <a:pt x="27" y="157"/>
                </a:lnTo>
                <a:lnTo>
                  <a:pt x="21" y="170"/>
                </a:lnTo>
                <a:lnTo>
                  <a:pt x="17" y="182"/>
                </a:lnTo>
                <a:lnTo>
                  <a:pt x="12" y="195"/>
                </a:lnTo>
                <a:lnTo>
                  <a:pt x="8" y="209"/>
                </a:lnTo>
                <a:lnTo>
                  <a:pt x="6" y="222"/>
                </a:lnTo>
                <a:lnTo>
                  <a:pt x="4" y="236"/>
                </a:lnTo>
                <a:lnTo>
                  <a:pt x="2" y="249"/>
                </a:lnTo>
                <a:lnTo>
                  <a:pt x="0" y="264"/>
                </a:lnTo>
                <a:lnTo>
                  <a:pt x="0" y="278"/>
                </a:lnTo>
                <a:lnTo>
                  <a:pt x="0" y="293"/>
                </a:lnTo>
                <a:lnTo>
                  <a:pt x="2" y="307"/>
                </a:lnTo>
                <a:lnTo>
                  <a:pt x="4" y="322"/>
                </a:lnTo>
                <a:lnTo>
                  <a:pt x="6" y="335"/>
                </a:lnTo>
                <a:lnTo>
                  <a:pt x="8" y="349"/>
                </a:lnTo>
                <a:lnTo>
                  <a:pt x="12" y="362"/>
                </a:lnTo>
                <a:lnTo>
                  <a:pt x="17" y="374"/>
                </a:lnTo>
                <a:lnTo>
                  <a:pt x="21" y="387"/>
                </a:lnTo>
                <a:lnTo>
                  <a:pt x="27" y="399"/>
                </a:lnTo>
                <a:lnTo>
                  <a:pt x="33" y="412"/>
                </a:lnTo>
                <a:lnTo>
                  <a:pt x="40" y="424"/>
                </a:lnTo>
                <a:lnTo>
                  <a:pt x="48" y="435"/>
                </a:lnTo>
                <a:lnTo>
                  <a:pt x="56" y="445"/>
                </a:lnTo>
                <a:lnTo>
                  <a:pt x="63" y="456"/>
                </a:lnTo>
                <a:lnTo>
                  <a:pt x="73" y="466"/>
                </a:lnTo>
                <a:lnTo>
                  <a:pt x="81" y="476"/>
                </a:lnTo>
                <a:lnTo>
                  <a:pt x="92" y="485"/>
                </a:lnTo>
                <a:lnTo>
                  <a:pt x="102" y="495"/>
                </a:lnTo>
                <a:lnTo>
                  <a:pt x="111" y="502"/>
                </a:lnTo>
                <a:lnTo>
                  <a:pt x="123" y="510"/>
                </a:lnTo>
                <a:lnTo>
                  <a:pt x="134" y="518"/>
                </a:lnTo>
                <a:lnTo>
                  <a:pt x="146" y="524"/>
                </a:lnTo>
                <a:lnTo>
                  <a:pt x="157" y="531"/>
                </a:lnTo>
                <a:lnTo>
                  <a:pt x="171" y="535"/>
                </a:lnTo>
                <a:lnTo>
                  <a:pt x="182" y="541"/>
                </a:lnTo>
                <a:lnTo>
                  <a:pt x="196" y="545"/>
                </a:lnTo>
                <a:lnTo>
                  <a:pt x="209" y="548"/>
                </a:lnTo>
                <a:lnTo>
                  <a:pt x="223" y="552"/>
                </a:lnTo>
                <a:lnTo>
                  <a:pt x="236" y="554"/>
                </a:lnTo>
                <a:lnTo>
                  <a:pt x="251" y="556"/>
                </a:lnTo>
                <a:lnTo>
                  <a:pt x="265" y="558"/>
                </a:lnTo>
                <a:lnTo>
                  <a:pt x="278" y="558"/>
                </a:lnTo>
                <a:lnTo>
                  <a:pt x="294" y="558"/>
                </a:lnTo>
                <a:lnTo>
                  <a:pt x="307" y="556"/>
                </a:lnTo>
                <a:lnTo>
                  <a:pt x="322" y="554"/>
                </a:lnTo>
                <a:lnTo>
                  <a:pt x="336" y="552"/>
                </a:lnTo>
                <a:lnTo>
                  <a:pt x="349" y="548"/>
                </a:lnTo>
                <a:lnTo>
                  <a:pt x="363" y="545"/>
                </a:lnTo>
                <a:lnTo>
                  <a:pt x="374" y="541"/>
                </a:lnTo>
                <a:lnTo>
                  <a:pt x="388" y="535"/>
                </a:lnTo>
                <a:lnTo>
                  <a:pt x="399" y="531"/>
                </a:lnTo>
                <a:lnTo>
                  <a:pt x="413" y="524"/>
                </a:lnTo>
                <a:lnTo>
                  <a:pt x="424" y="518"/>
                </a:lnTo>
                <a:lnTo>
                  <a:pt x="436" y="510"/>
                </a:lnTo>
                <a:lnTo>
                  <a:pt x="445" y="502"/>
                </a:lnTo>
                <a:lnTo>
                  <a:pt x="457" y="495"/>
                </a:lnTo>
                <a:lnTo>
                  <a:pt x="466" y="485"/>
                </a:lnTo>
                <a:lnTo>
                  <a:pt x="476" y="476"/>
                </a:lnTo>
                <a:lnTo>
                  <a:pt x="486" y="466"/>
                </a:lnTo>
                <a:lnTo>
                  <a:pt x="495" y="456"/>
                </a:lnTo>
                <a:lnTo>
                  <a:pt x="503" y="445"/>
                </a:lnTo>
                <a:lnTo>
                  <a:pt x="511" y="435"/>
                </a:lnTo>
                <a:lnTo>
                  <a:pt x="518" y="424"/>
                </a:lnTo>
                <a:lnTo>
                  <a:pt x="524" y="412"/>
                </a:lnTo>
                <a:lnTo>
                  <a:pt x="532" y="399"/>
                </a:lnTo>
                <a:lnTo>
                  <a:pt x="537" y="387"/>
                </a:lnTo>
                <a:lnTo>
                  <a:pt x="541" y="374"/>
                </a:lnTo>
                <a:lnTo>
                  <a:pt x="545" y="362"/>
                </a:lnTo>
                <a:lnTo>
                  <a:pt x="549" y="349"/>
                </a:lnTo>
                <a:lnTo>
                  <a:pt x="553" y="335"/>
                </a:lnTo>
                <a:lnTo>
                  <a:pt x="555" y="322"/>
                </a:lnTo>
                <a:lnTo>
                  <a:pt x="557" y="307"/>
                </a:lnTo>
                <a:lnTo>
                  <a:pt x="559" y="293"/>
                </a:lnTo>
                <a:lnTo>
                  <a:pt x="559" y="278"/>
                </a:lnTo>
                <a:lnTo>
                  <a:pt x="559" y="264"/>
                </a:lnTo>
                <a:lnTo>
                  <a:pt x="557" y="249"/>
                </a:lnTo>
                <a:lnTo>
                  <a:pt x="555" y="236"/>
                </a:lnTo>
                <a:lnTo>
                  <a:pt x="553" y="222"/>
                </a:lnTo>
                <a:lnTo>
                  <a:pt x="549" y="209"/>
                </a:lnTo>
                <a:lnTo>
                  <a:pt x="545" y="195"/>
                </a:lnTo>
                <a:lnTo>
                  <a:pt x="541" y="182"/>
                </a:lnTo>
                <a:lnTo>
                  <a:pt x="537" y="170"/>
                </a:lnTo>
                <a:lnTo>
                  <a:pt x="532" y="157"/>
                </a:lnTo>
                <a:lnTo>
                  <a:pt x="524" y="145"/>
                </a:lnTo>
                <a:lnTo>
                  <a:pt x="518" y="134"/>
                </a:lnTo>
                <a:lnTo>
                  <a:pt x="511" y="122"/>
                </a:lnTo>
                <a:lnTo>
                  <a:pt x="503" y="111"/>
                </a:lnTo>
                <a:lnTo>
                  <a:pt x="495" y="101"/>
                </a:lnTo>
                <a:lnTo>
                  <a:pt x="486" y="90"/>
                </a:lnTo>
                <a:lnTo>
                  <a:pt x="476" y="80"/>
                </a:lnTo>
                <a:lnTo>
                  <a:pt x="466" y="72"/>
                </a:lnTo>
                <a:lnTo>
                  <a:pt x="457" y="63"/>
                </a:lnTo>
                <a:lnTo>
                  <a:pt x="445" y="55"/>
                </a:lnTo>
                <a:lnTo>
                  <a:pt x="436" y="48"/>
                </a:lnTo>
                <a:lnTo>
                  <a:pt x="424" y="40"/>
                </a:lnTo>
                <a:lnTo>
                  <a:pt x="413" y="32"/>
                </a:lnTo>
                <a:lnTo>
                  <a:pt x="399" y="26"/>
                </a:lnTo>
                <a:lnTo>
                  <a:pt x="388" y="21"/>
                </a:lnTo>
                <a:lnTo>
                  <a:pt x="374" y="17"/>
                </a:lnTo>
                <a:lnTo>
                  <a:pt x="363" y="11"/>
                </a:lnTo>
                <a:lnTo>
                  <a:pt x="349" y="7"/>
                </a:lnTo>
                <a:lnTo>
                  <a:pt x="336" y="5"/>
                </a:lnTo>
                <a:lnTo>
                  <a:pt x="322" y="1"/>
                </a:lnTo>
                <a:lnTo>
                  <a:pt x="307" y="1"/>
                </a:lnTo>
                <a:lnTo>
                  <a:pt x="294" y="0"/>
                </a:lnTo>
                <a:lnTo>
                  <a:pt x="278" y="0"/>
                </a:lnTo>
              </a:path>
            </a:pathLst>
          </a:custGeom>
          <a:noFill/>
          <a:ln w="27051">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9401" name="Group 30"/>
          <p:cNvGrpSpPr>
            <a:grpSpLocks/>
          </p:cNvGrpSpPr>
          <p:nvPr/>
        </p:nvGrpSpPr>
        <p:grpSpPr bwMode="auto">
          <a:xfrm>
            <a:off x="6629400" y="3495675"/>
            <a:ext cx="1536700" cy="1492250"/>
            <a:chOff x="4558" y="2432"/>
            <a:chExt cx="1044" cy="1014"/>
          </a:xfrm>
        </p:grpSpPr>
        <p:pic>
          <p:nvPicPr>
            <p:cNvPr id="5940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 y="2477"/>
              <a:ext cx="907"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40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 y="3202"/>
              <a:ext cx="86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5" name="Freeform 25"/>
            <p:cNvSpPr>
              <a:spLocks/>
            </p:cNvSpPr>
            <p:nvPr/>
          </p:nvSpPr>
          <p:spPr bwMode="auto">
            <a:xfrm>
              <a:off x="4558" y="2432"/>
              <a:ext cx="1044" cy="1014"/>
            </a:xfrm>
            <a:custGeom>
              <a:avLst/>
              <a:gdLst>
                <a:gd name="T0" fmla="*/ 776 w 921"/>
                <a:gd name="T1" fmla="*/ 2 h 923"/>
                <a:gd name="T2" fmla="*/ 646 w 921"/>
                <a:gd name="T3" fmla="*/ 20 h 923"/>
                <a:gd name="T4" fmla="*/ 528 w 921"/>
                <a:gd name="T5" fmla="*/ 58 h 923"/>
                <a:gd name="T6" fmla="*/ 415 w 921"/>
                <a:gd name="T7" fmla="*/ 108 h 923"/>
                <a:gd name="T8" fmla="*/ 312 w 921"/>
                <a:gd name="T9" fmla="*/ 167 h 923"/>
                <a:gd name="T10" fmla="*/ 222 w 921"/>
                <a:gd name="T11" fmla="*/ 242 h 923"/>
                <a:gd name="T12" fmla="*/ 148 w 921"/>
                <a:gd name="T13" fmla="*/ 325 h 923"/>
                <a:gd name="T14" fmla="*/ 84 w 921"/>
                <a:gd name="T15" fmla="*/ 417 h 923"/>
                <a:gd name="T16" fmla="*/ 40 w 921"/>
                <a:gd name="T17" fmla="*/ 519 h 923"/>
                <a:gd name="T18" fmla="*/ 11 w 921"/>
                <a:gd name="T19" fmla="*/ 626 h 923"/>
                <a:gd name="T20" fmla="*/ 0 w 921"/>
                <a:gd name="T21" fmla="*/ 736 h 923"/>
                <a:gd name="T22" fmla="*/ 11 w 921"/>
                <a:gd name="T23" fmla="*/ 848 h 923"/>
                <a:gd name="T24" fmla="*/ 40 w 921"/>
                <a:gd name="T25" fmla="*/ 957 h 923"/>
                <a:gd name="T26" fmla="*/ 84 w 921"/>
                <a:gd name="T27" fmla="*/ 1055 h 923"/>
                <a:gd name="T28" fmla="*/ 148 w 921"/>
                <a:gd name="T29" fmla="*/ 1151 h 923"/>
                <a:gd name="T30" fmla="*/ 222 w 921"/>
                <a:gd name="T31" fmla="*/ 1235 h 923"/>
                <a:gd name="T32" fmla="*/ 312 w 921"/>
                <a:gd name="T33" fmla="*/ 1308 h 923"/>
                <a:gd name="T34" fmla="*/ 415 w 921"/>
                <a:gd name="T35" fmla="*/ 1370 h 923"/>
                <a:gd name="T36" fmla="*/ 528 w 921"/>
                <a:gd name="T37" fmla="*/ 1417 h 923"/>
                <a:gd name="T38" fmla="*/ 646 w 921"/>
                <a:gd name="T39" fmla="*/ 1453 h 923"/>
                <a:gd name="T40" fmla="*/ 776 w 921"/>
                <a:gd name="T41" fmla="*/ 1471 h 923"/>
                <a:gd name="T42" fmla="*/ 910 w 921"/>
                <a:gd name="T43" fmla="*/ 1474 h 923"/>
                <a:gd name="T44" fmla="*/ 1038 w 921"/>
                <a:gd name="T45" fmla="*/ 1461 h 923"/>
                <a:gd name="T46" fmla="*/ 1161 w 921"/>
                <a:gd name="T47" fmla="*/ 1430 h 923"/>
                <a:gd name="T48" fmla="*/ 1276 w 921"/>
                <a:gd name="T49" fmla="*/ 1386 h 923"/>
                <a:gd name="T50" fmla="*/ 1378 w 921"/>
                <a:gd name="T51" fmla="*/ 1330 h 923"/>
                <a:gd name="T52" fmla="*/ 1472 w 921"/>
                <a:gd name="T53" fmla="*/ 1260 h 923"/>
                <a:gd name="T54" fmla="*/ 1556 w 921"/>
                <a:gd name="T55" fmla="*/ 1180 h 923"/>
                <a:gd name="T56" fmla="*/ 1622 w 921"/>
                <a:gd name="T57" fmla="*/ 1090 h 923"/>
                <a:gd name="T58" fmla="*/ 1677 w 921"/>
                <a:gd name="T59" fmla="*/ 992 h 923"/>
                <a:gd name="T60" fmla="*/ 1711 w 921"/>
                <a:gd name="T61" fmla="*/ 887 h 923"/>
                <a:gd name="T62" fmla="*/ 1723 w 921"/>
                <a:gd name="T63" fmla="*/ 777 h 923"/>
                <a:gd name="T64" fmla="*/ 1722 w 921"/>
                <a:gd name="T65" fmla="*/ 662 h 923"/>
                <a:gd name="T66" fmla="*/ 1699 w 921"/>
                <a:gd name="T67" fmla="*/ 551 h 923"/>
                <a:gd name="T68" fmla="*/ 1658 w 921"/>
                <a:gd name="T69" fmla="*/ 453 h 923"/>
                <a:gd name="T70" fmla="*/ 1603 w 921"/>
                <a:gd name="T71" fmla="*/ 355 h 923"/>
                <a:gd name="T72" fmla="*/ 1530 w 921"/>
                <a:gd name="T73" fmla="*/ 267 h 923"/>
                <a:gd name="T74" fmla="*/ 1444 w 921"/>
                <a:gd name="T75" fmla="*/ 191 h 923"/>
                <a:gd name="T76" fmla="*/ 1344 w 921"/>
                <a:gd name="T77" fmla="*/ 124 h 923"/>
                <a:gd name="T78" fmla="*/ 1234 w 921"/>
                <a:gd name="T79" fmla="*/ 70 h 923"/>
                <a:gd name="T80" fmla="*/ 1122 w 921"/>
                <a:gd name="T81" fmla="*/ 33 h 923"/>
                <a:gd name="T82" fmla="*/ 996 w 921"/>
                <a:gd name="T83" fmla="*/ 5 h 923"/>
                <a:gd name="T84" fmla="*/ 864 w 921"/>
                <a:gd name="T85" fmla="*/ 0 h 9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1"/>
                <a:gd name="T130" fmla="*/ 0 h 923"/>
                <a:gd name="T131" fmla="*/ 921 w 921"/>
                <a:gd name="T132" fmla="*/ 923 h 9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1" h="923">
                  <a:moveTo>
                    <a:pt x="461" y="0"/>
                  </a:moveTo>
                  <a:lnTo>
                    <a:pt x="438" y="0"/>
                  </a:lnTo>
                  <a:lnTo>
                    <a:pt x="415" y="2"/>
                  </a:lnTo>
                  <a:lnTo>
                    <a:pt x="392" y="5"/>
                  </a:lnTo>
                  <a:lnTo>
                    <a:pt x="369" y="9"/>
                  </a:lnTo>
                  <a:lnTo>
                    <a:pt x="346" y="13"/>
                  </a:lnTo>
                  <a:lnTo>
                    <a:pt x="324" y="21"/>
                  </a:lnTo>
                  <a:lnTo>
                    <a:pt x="301" y="26"/>
                  </a:lnTo>
                  <a:lnTo>
                    <a:pt x="282" y="36"/>
                  </a:lnTo>
                  <a:lnTo>
                    <a:pt x="261" y="44"/>
                  </a:lnTo>
                  <a:lnTo>
                    <a:pt x="242" y="55"/>
                  </a:lnTo>
                  <a:lnTo>
                    <a:pt x="221" y="67"/>
                  </a:lnTo>
                  <a:lnTo>
                    <a:pt x="204" y="78"/>
                  </a:lnTo>
                  <a:lnTo>
                    <a:pt x="184" y="92"/>
                  </a:lnTo>
                  <a:lnTo>
                    <a:pt x="167" y="105"/>
                  </a:lnTo>
                  <a:lnTo>
                    <a:pt x="150" y="119"/>
                  </a:lnTo>
                  <a:lnTo>
                    <a:pt x="134" y="134"/>
                  </a:lnTo>
                  <a:lnTo>
                    <a:pt x="119" y="151"/>
                  </a:lnTo>
                  <a:lnTo>
                    <a:pt x="106" y="167"/>
                  </a:lnTo>
                  <a:lnTo>
                    <a:pt x="90" y="184"/>
                  </a:lnTo>
                  <a:lnTo>
                    <a:pt x="79" y="203"/>
                  </a:lnTo>
                  <a:lnTo>
                    <a:pt x="67" y="222"/>
                  </a:lnTo>
                  <a:lnTo>
                    <a:pt x="56" y="241"/>
                  </a:lnTo>
                  <a:lnTo>
                    <a:pt x="44" y="261"/>
                  </a:lnTo>
                  <a:lnTo>
                    <a:pt x="37" y="282"/>
                  </a:lnTo>
                  <a:lnTo>
                    <a:pt x="27" y="301"/>
                  </a:lnTo>
                  <a:lnTo>
                    <a:pt x="21" y="324"/>
                  </a:lnTo>
                  <a:lnTo>
                    <a:pt x="13" y="345"/>
                  </a:lnTo>
                  <a:lnTo>
                    <a:pt x="10" y="368"/>
                  </a:lnTo>
                  <a:lnTo>
                    <a:pt x="6" y="391"/>
                  </a:lnTo>
                  <a:lnTo>
                    <a:pt x="2" y="414"/>
                  </a:lnTo>
                  <a:lnTo>
                    <a:pt x="0" y="437"/>
                  </a:lnTo>
                  <a:lnTo>
                    <a:pt x="0" y="460"/>
                  </a:lnTo>
                  <a:lnTo>
                    <a:pt x="0" y="485"/>
                  </a:lnTo>
                  <a:lnTo>
                    <a:pt x="2" y="508"/>
                  </a:lnTo>
                  <a:lnTo>
                    <a:pt x="6" y="531"/>
                  </a:lnTo>
                  <a:lnTo>
                    <a:pt x="10" y="554"/>
                  </a:lnTo>
                  <a:lnTo>
                    <a:pt x="13" y="575"/>
                  </a:lnTo>
                  <a:lnTo>
                    <a:pt x="21" y="598"/>
                  </a:lnTo>
                  <a:lnTo>
                    <a:pt x="27" y="620"/>
                  </a:lnTo>
                  <a:lnTo>
                    <a:pt x="37" y="641"/>
                  </a:lnTo>
                  <a:lnTo>
                    <a:pt x="44" y="660"/>
                  </a:lnTo>
                  <a:lnTo>
                    <a:pt x="56" y="681"/>
                  </a:lnTo>
                  <a:lnTo>
                    <a:pt x="67" y="700"/>
                  </a:lnTo>
                  <a:lnTo>
                    <a:pt x="79" y="719"/>
                  </a:lnTo>
                  <a:lnTo>
                    <a:pt x="90" y="737"/>
                  </a:lnTo>
                  <a:lnTo>
                    <a:pt x="106" y="754"/>
                  </a:lnTo>
                  <a:lnTo>
                    <a:pt x="119" y="771"/>
                  </a:lnTo>
                  <a:lnTo>
                    <a:pt x="134" y="787"/>
                  </a:lnTo>
                  <a:lnTo>
                    <a:pt x="150" y="802"/>
                  </a:lnTo>
                  <a:lnTo>
                    <a:pt x="167" y="817"/>
                  </a:lnTo>
                  <a:lnTo>
                    <a:pt x="184" y="831"/>
                  </a:lnTo>
                  <a:lnTo>
                    <a:pt x="204" y="842"/>
                  </a:lnTo>
                  <a:lnTo>
                    <a:pt x="221" y="856"/>
                  </a:lnTo>
                  <a:lnTo>
                    <a:pt x="242" y="867"/>
                  </a:lnTo>
                  <a:lnTo>
                    <a:pt x="261" y="877"/>
                  </a:lnTo>
                  <a:lnTo>
                    <a:pt x="282" y="886"/>
                  </a:lnTo>
                  <a:lnTo>
                    <a:pt x="301" y="894"/>
                  </a:lnTo>
                  <a:lnTo>
                    <a:pt x="324" y="902"/>
                  </a:lnTo>
                  <a:lnTo>
                    <a:pt x="346" y="908"/>
                  </a:lnTo>
                  <a:lnTo>
                    <a:pt x="369" y="913"/>
                  </a:lnTo>
                  <a:lnTo>
                    <a:pt x="392" y="917"/>
                  </a:lnTo>
                  <a:lnTo>
                    <a:pt x="415" y="919"/>
                  </a:lnTo>
                  <a:lnTo>
                    <a:pt x="438" y="921"/>
                  </a:lnTo>
                  <a:lnTo>
                    <a:pt x="461" y="923"/>
                  </a:lnTo>
                  <a:lnTo>
                    <a:pt x="486" y="921"/>
                  </a:lnTo>
                  <a:lnTo>
                    <a:pt x="509" y="919"/>
                  </a:lnTo>
                  <a:lnTo>
                    <a:pt x="532" y="917"/>
                  </a:lnTo>
                  <a:lnTo>
                    <a:pt x="555" y="913"/>
                  </a:lnTo>
                  <a:lnTo>
                    <a:pt x="576" y="908"/>
                  </a:lnTo>
                  <a:lnTo>
                    <a:pt x="599" y="902"/>
                  </a:lnTo>
                  <a:lnTo>
                    <a:pt x="620" y="894"/>
                  </a:lnTo>
                  <a:lnTo>
                    <a:pt x="641" y="886"/>
                  </a:lnTo>
                  <a:lnTo>
                    <a:pt x="660" y="877"/>
                  </a:lnTo>
                  <a:lnTo>
                    <a:pt x="682" y="867"/>
                  </a:lnTo>
                  <a:lnTo>
                    <a:pt x="701" y="856"/>
                  </a:lnTo>
                  <a:lnTo>
                    <a:pt x="718" y="842"/>
                  </a:lnTo>
                  <a:lnTo>
                    <a:pt x="737" y="831"/>
                  </a:lnTo>
                  <a:lnTo>
                    <a:pt x="754" y="817"/>
                  </a:lnTo>
                  <a:lnTo>
                    <a:pt x="772" y="802"/>
                  </a:lnTo>
                  <a:lnTo>
                    <a:pt x="787" y="787"/>
                  </a:lnTo>
                  <a:lnTo>
                    <a:pt x="802" y="771"/>
                  </a:lnTo>
                  <a:lnTo>
                    <a:pt x="818" y="754"/>
                  </a:lnTo>
                  <a:lnTo>
                    <a:pt x="831" y="737"/>
                  </a:lnTo>
                  <a:lnTo>
                    <a:pt x="843" y="719"/>
                  </a:lnTo>
                  <a:lnTo>
                    <a:pt x="856" y="700"/>
                  </a:lnTo>
                  <a:lnTo>
                    <a:pt x="866" y="681"/>
                  </a:lnTo>
                  <a:lnTo>
                    <a:pt x="877" y="660"/>
                  </a:lnTo>
                  <a:lnTo>
                    <a:pt x="887" y="641"/>
                  </a:lnTo>
                  <a:lnTo>
                    <a:pt x="895" y="620"/>
                  </a:lnTo>
                  <a:lnTo>
                    <a:pt x="902" y="598"/>
                  </a:lnTo>
                  <a:lnTo>
                    <a:pt x="908" y="575"/>
                  </a:lnTo>
                  <a:lnTo>
                    <a:pt x="914" y="554"/>
                  </a:lnTo>
                  <a:lnTo>
                    <a:pt x="918" y="531"/>
                  </a:lnTo>
                  <a:lnTo>
                    <a:pt x="920" y="508"/>
                  </a:lnTo>
                  <a:lnTo>
                    <a:pt x="921" y="485"/>
                  </a:lnTo>
                  <a:lnTo>
                    <a:pt x="921" y="460"/>
                  </a:lnTo>
                  <a:lnTo>
                    <a:pt x="921" y="437"/>
                  </a:lnTo>
                  <a:lnTo>
                    <a:pt x="920" y="414"/>
                  </a:lnTo>
                  <a:lnTo>
                    <a:pt x="918" y="391"/>
                  </a:lnTo>
                  <a:lnTo>
                    <a:pt x="914" y="368"/>
                  </a:lnTo>
                  <a:lnTo>
                    <a:pt x="908" y="345"/>
                  </a:lnTo>
                  <a:lnTo>
                    <a:pt x="902" y="324"/>
                  </a:lnTo>
                  <a:lnTo>
                    <a:pt x="895" y="301"/>
                  </a:lnTo>
                  <a:lnTo>
                    <a:pt x="887" y="282"/>
                  </a:lnTo>
                  <a:lnTo>
                    <a:pt x="877" y="261"/>
                  </a:lnTo>
                  <a:lnTo>
                    <a:pt x="866" y="241"/>
                  </a:lnTo>
                  <a:lnTo>
                    <a:pt x="856" y="222"/>
                  </a:lnTo>
                  <a:lnTo>
                    <a:pt x="843" y="203"/>
                  </a:lnTo>
                  <a:lnTo>
                    <a:pt x="831" y="184"/>
                  </a:lnTo>
                  <a:lnTo>
                    <a:pt x="818" y="167"/>
                  </a:lnTo>
                  <a:lnTo>
                    <a:pt x="802" y="151"/>
                  </a:lnTo>
                  <a:lnTo>
                    <a:pt x="787" y="134"/>
                  </a:lnTo>
                  <a:lnTo>
                    <a:pt x="772" y="119"/>
                  </a:lnTo>
                  <a:lnTo>
                    <a:pt x="754" y="105"/>
                  </a:lnTo>
                  <a:lnTo>
                    <a:pt x="737" y="92"/>
                  </a:lnTo>
                  <a:lnTo>
                    <a:pt x="718" y="78"/>
                  </a:lnTo>
                  <a:lnTo>
                    <a:pt x="701" y="67"/>
                  </a:lnTo>
                  <a:lnTo>
                    <a:pt x="682" y="55"/>
                  </a:lnTo>
                  <a:lnTo>
                    <a:pt x="660" y="44"/>
                  </a:lnTo>
                  <a:lnTo>
                    <a:pt x="641" y="36"/>
                  </a:lnTo>
                  <a:lnTo>
                    <a:pt x="620" y="26"/>
                  </a:lnTo>
                  <a:lnTo>
                    <a:pt x="599" y="21"/>
                  </a:lnTo>
                  <a:lnTo>
                    <a:pt x="576" y="13"/>
                  </a:lnTo>
                  <a:lnTo>
                    <a:pt x="555" y="9"/>
                  </a:lnTo>
                  <a:lnTo>
                    <a:pt x="532" y="5"/>
                  </a:lnTo>
                  <a:lnTo>
                    <a:pt x="509" y="2"/>
                  </a:lnTo>
                  <a:lnTo>
                    <a:pt x="486" y="0"/>
                  </a:lnTo>
                  <a:lnTo>
                    <a:pt x="461" y="0"/>
                  </a:lnTo>
                </a:path>
              </a:pathLst>
            </a:custGeom>
            <a:noFill/>
            <a:ln w="68326">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46" name="Rectangle 26"/>
            <p:cNvSpPr>
              <a:spLocks noChangeArrowheads="1"/>
            </p:cNvSpPr>
            <p:nvPr/>
          </p:nvSpPr>
          <p:spPr bwMode="auto">
            <a:xfrm>
              <a:off x="4648" y="2477"/>
              <a:ext cx="908" cy="90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9407" name="Freeform 27"/>
            <p:cNvSpPr>
              <a:spLocks noEditPoints="1"/>
            </p:cNvSpPr>
            <p:nvPr/>
          </p:nvSpPr>
          <p:spPr bwMode="auto">
            <a:xfrm>
              <a:off x="4830" y="2613"/>
              <a:ext cx="198" cy="263"/>
            </a:xfrm>
            <a:custGeom>
              <a:avLst/>
              <a:gdLst>
                <a:gd name="T0" fmla="*/ 28 w 199"/>
                <a:gd name="T1" fmla="*/ 0 h 263"/>
                <a:gd name="T2" fmla="*/ 156 w 199"/>
                <a:gd name="T3" fmla="*/ 180 h 263"/>
                <a:gd name="T4" fmla="*/ 127 w 199"/>
                <a:gd name="T5" fmla="*/ 201 h 263"/>
                <a:gd name="T6" fmla="*/ 0 w 199"/>
                <a:gd name="T7" fmla="*/ 21 h 263"/>
                <a:gd name="T8" fmla="*/ 28 w 199"/>
                <a:gd name="T9" fmla="*/ 0 h 263"/>
                <a:gd name="T10" fmla="*/ 175 w 199"/>
                <a:gd name="T11" fmla="*/ 144 h 263"/>
                <a:gd name="T12" fmla="*/ 194 w 199"/>
                <a:gd name="T13" fmla="*/ 263 h 263"/>
                <a:gd name="T14" fmla="*/ 92 w 199"/>
                <a:gd name="T15" fmla="*/ 207 h 263"/>
                <a:gd name="T16" fmla="*/ 175 w 199"/>
                <a:gd name="T17" fmla="*/ 144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263"/>
                <a:gd name="T29" fmla="*/ 199 w 199"/>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263">
                  <a:moveTo>
                    <a:pt x="28" y="0"/>
                  </a:moveTo>
                  <a:lnTo>
                    <a:pt x="161" y="180"/>
                  </a:lnTo>
                  <a:lnTo>
                    <a:pt x="132" y="201"/>
                  </a:lnTo>
                  <a:lnTo>
                    <a:pt x="0" y="21"/>
                  </a:lnTo>
                  <a:lnTo>
                    <a:pt x="28" y="0"/>
                  </a:lnTo>
                  <a:close/>
                  <a:moveTo>
                    <a:pt x="180" y="144"/>
                  </a:moveTo>
                  <a:lnTo>
                    <a:pt x="199" y="263"/>
                  </a:lnTo>
                  <a:lnTo>
                    <a:pt x="92" y="207"/>
                  </a:lnTo>
                  <a:lnTo>
                    <a:pt x="180" y="144"/>
                  </a:lnTo>
                  <a:close/>
                </a:path>
              </a:pathLst>
            </a:custGeom>
            <a:solidFill>
              <a:srgbClr val="000000"/>
            </a:solidFill>
            <a:ln w="3175">
              <a:solidFill>
                <a:srgbClr val="800080"/>
              </a:solidFill>
              <a:round/>
              <a:headEnd/>
              <a:tailEnd/>
            </a:ln>
          </p:spPr>
          <p:txBody>
            <a:bodyPr/>
            <a:lstStyle/>
            <a:p>
              <a:endParaRPr lang="zh-CN" altLang="en-US"/>
            </a:p>
          </p:txBody>
        </p:sp>
        <p:sp>
          <p:nvSpPr>
            <p:cNvPr id="59408" name="Freeform 28"/>
            <p:cNvSpPr>
              <a:spLocks noEditPoints="1"/>
            </p:cNvSpPr>
            <p:nvPr/>
          </p:nvSpPr>
          <p:spPr bwMode="auto">
            <a:xfrm>
              <a:off x="5011" y="2978"/>
              <a:ext cx="91" cy="225"/>
            </a:xfrm>
            <a:custGeom>
              <a:avLst/>
              <a:gdLst>
                <a:gd name="T0" fmla="*/ 31 w 107"/>
                <a:gd name="T1" fmla="*/ 0 h 134"/>
                <a:gd name="T2" fmla="*/ 31 w 107"/>
                <a:gd name="T3" fmla="*/ 1080 h 134"/>
                <a:gd name="T4" fmla="*/ 15 w 107"/>
                <a:gd name="T5" fmla="*/ 1080 h 134"/>
                <a:gd name="T6" fmla="*/ 15 w 107"/>
                <a:gd name="T7" fmla="*/ 0 h 134"/>
                <a:gd name="T8" fmla="*/ 31 w 107"/>
                <a:gd name="T9" fmla="*/ 0 h 134"/>
                <a:gd name="T10" fmla="*/ 47 w 107"/>
                <a:gd name="T11" fmla="*/ 809 h 134"/>
                <a:gd name="T12" fmla="*/ 24 w 107"/>
                <a:gd name="T13" fmla="*/ 1790 h 134"/>
                <a:gd name="T14" fmla="*/ 0 w 107"/>
                <a:gd name="T15" fmla="*/ 809 h 134"/>
                <a:gd name="T16" fmla="*/ 47 w 107"/>
                <a:gd name="T17" fmla="*/ 809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34"/>
                <a:gd name="T29" fmla="*/ 107 w 107"/>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34">
                  <a:moveTo>
                    <a:pt x="71" y="0"/>
                  </a:moveTo>
                  <a:lnTo>
                    <a:pt x="71" y="81"/>
                  </a:lnTo>
                  <a:lnTo>
                    <a:pt x="34" y="81"/>
                  </a:lnTo>
                  <a:lnTo>
                    <a:pt x="34" y="0"/>
                  </a:lnTo>
                  <a:lnTo>
                    <a:pt x="71" y="0"/>
                  </a:lnTo>
                  <a:close/>
                  <a:moveTo>
                    <a:pt x="107" y="61"/>
                  </a:moveTo>
                  <a:lnTo>
                    <a:pt x="54" y="134"/>
                  </a:lnTo>
                  <a:lnTo>
                    <a:pt x="0" y="61"/>
                  </a:lnTo>
                  <a:lnTo>
                    <a:pt x="107" y="61"/>
                  </a:lnTo>
                  <a:close/>
                </a:path>
              </a:pathLst>
            </a:custGeom>
            <a:solidFill>
              <a:srgbClr val="000000"/>
            </a:solidFill>
            <a:ln w="3175">
              <a:solidFill>
                <a:srgbClr val="800080"/>
              </a:solidFill>
              <a:round/>
              <a:headEnd/>
              <a:tailEnd/>
            </a:ln>
          </p:spPr>
          <p:txBody>
            <a:bodyPr/>
            <a:lstStyle/>
            <a:p>
              <a:endParaRPr lang="zh-CN" altLang="en-US"/>
            </a:p>
          </p:txBody>
        </p:sp>
        <p:sp>
          <p:nvSpPr>
            <p:cNvPr id="59409" name="Line 29"/>
            <p:cNvSpPr>
              <a:spLocks noChangeShapeType="1"/>
            </p:cNvSpPr>
            <p:nvPr/>
          </p:nvSpPr>
          <p:spPr bwMode="auto">
            <a:xfrm>
              <a:off x="4648" y="2901"/>
              <a:ext cx="908"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42" name="Text Box 31"/>
          <p:cNvSpPr txBox="1">
            <a:spLocks noChangeArrowheads="1"/>
          </p:cNvSpPr>
          <p:nvPr/>
        </p:nvSpPr>
        <p:spPr bwMode="auto">
          <a:xfrm>
            <a:off x="233363" y="825500"/>
            <a:ext cx="70754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kumimoji="1" lang="zh-CN" altLang="en-US" sz="2966" b="1" smtClean="0">
                <a:solidFill>
                  <a:srgbClr val="3333FF"/>
                </a:solidFill>
                <a:latin typeface="Times New Roman" panose="02020603050405020304" pitchFamily="18" charset="0"/>
                <a:ea typeface="黑体" panose="02010609060101010101" pitchFamily="49" charset="-122"/>
              </a:rPr>
              <a:t>荧光定量</a:t>
            </a:r>
            <a:r>
              <a:rPr kumimoji="1" lang="en-US" altLang="zh-CN" sz="2966" b="1" smtClean="0">
                <a:solidFill>
                  <a:srgbClr val="3333FF"/>
                </a:solidFill>
                <a:latin typeface="Times New Roman" panose="02020603050405020304" pitchFamily="18" charset="0"/>
                <a:ea typeface="黑体" panose="02010609060101010101" pitchFamily="49" charset="-122"/>
              </a:rPr>
              <a:t>PCR</a:t>
            </a:r>
            <a:r>
              <a:rPr kumimoji="1" lang="zh-CN" altLang="en-US" sz="2966" b="1" smtClean="0">
                <a:solidFill>
                  <a:srgbClr val="3333FF"/>
                </a:solidFill>
                <a:latin typeface="Times New Roman" panose="02020603050405020304" pitchFamily="18" charset="0"/>
                <a:ea typeface="黑体" panose="02010609060101010101" pitchFamily="49" charset="-122"/>
              </a:rPr>
              <a:t>原理</a:t>
            </a:r>
            <a:r>
              <a:rPr kumimoji="1" lang="zh-CN" altLang="en-US" sz="2966" b="1" smtClean="0">
                <a:solidFill>
                  <a:schemeClr val="folHlink"/>
                </a:solidFill>
                <a:latin typeface="Times New Roman" panose="02020603050405020304" pitchFamily="18" charset="0"/>
                <a:ea typeface="黑体" panose="02010609060101010101" pitchFamily="49" charset="-122"/>
              </a:rPr>
              <a:t>－－</a:t>
            </a:r>
            <a:r>
              <a:rPr kumimoji="1" lang="en-US" altLang="zh-CN" sz="2966" b="1" smtClean="0">
                <a:solidFill>
                  <a:srgbClr val="FF0066"/>
                </a:solidFill>
                <a:latin typeface="方正舒体" panose="02010601030101010101" pitchFamily="2" charset="-122"/>
                <a:ea typeface="方正舒体" panose="02010601030101010101" pitchFamily="2" charset="-122"/>
              </a:rPr>
              <a:t>Ct</a:t>
            </a:r>
            <a:r>
              <a:rPr kumimoji="1" lang="zh-CN" altLang="en-US" sz="2966" b="1" smtClean="0">
                <a:solidFill>
                  <a:srgbClr val="FF0066"/>
                </a:solidFill>
                <a:latin typeface="方正舒体" panose="02010601030101010101" pitchFamily="2" charset="-122"/>
                <a:ea typeface="方正舒体" panose="02010601030101010101" pitchFamily="2" charset="-122"/>
              </a:rPr>
              <a:t>值</a:t>
            </a:r>
            <a:endParaRPr kumimoji="1" lang="en-US" altLang="zh-CN" sz="2966" b="1" smtClean="0">
              <a:solidFill>
                <a:srgbClr val="FF0066"/>
              </a:solidFill>
              <a:latin typeface="方正舒体" panose="02010601030101010101" pitchFamily="2" charset="-122"/>
              <a:ea typeface="方正舒体" panose="02010601030101010101" pitchFamily="2" charset="-122"/>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3829050"/>
            <a:ext cx="32480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44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1625600"/>
            <a:ext cx="33178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4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34321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3"/>
          <p:cNvSpPr txBox="1">
            <a:spLocks noChangeArrowheads="1"/>
          </p:cNvSpPr>
          <p:nvPr/>
        </p:nvSpPr>
        <p:spPr bwMode="auto">
          <a:xfrm rot="16200000">
            <a:off x="4109244" y="4021931"/>
            <a:ext cx="1449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1112" smtClean="0"/>
              <a:t>Cycle number</a:t>
            </a:r>
          </a:p>
        </p:txBody>
      </p:sp>
      <p:sp>
        <p:nvSpPr>
          <p:cNvPr id="20486" name="Text Box 12"/>
          <p:cNvSpPr txBox="1">
            <a:spLocks noChangeArrowheads="1"/>
          </p:cNvSpPr>
          <p:nvPr/>
        </p:nvSpPr>
        <p:spPr bwMode="auto">
          <a:xfrm>
            <a:off x="5421313" y="2293938"/>
            <a:ext cx="685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1298" smtClean="0">
                <a:latin typeface="Times New Roman" panose="02020603050405020304" pitchFamily="18" charset="0"/>
              </a:rPr>
              <a:t>Ck 10</a:t>
            </a:r>
            <a:r>
              <a:rPr kumimoji="1" lang="en-US" altLang="zh-CN" sz="1298" baseline="30000" smtClean="0">
                <a:latin typeface="Times New Roman" panose="02020603050405020304" pitchFamily="18" charset="0"/>
              </a:rPr>
              <a:t>4</a:t>
            </a:r>
          </a:p>
        </p:txBody>
      </p:sp>
      <p:sp>
        <p:nvSpPr>
          <p:cNvPr id="61447" name="Line 13"/>
          <p:cNvSpPr>
            <a:spLocks noChangeShapeType="1"/>
          </p:cNvSpPr>
          <p:nvPr/>
        </p:nvSpPr>
        <p:spPr bwMode="auto">
          <a:xfrm>
            <a:off x="5972175" y="2493963"/>
            <a:ext cx="334963" cy="134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88" name="Text Box 14"/>
          <p:cNvSpPr txBox="1">
            <a:spLocks noChangeArrowheads="1"/>
          </p:cNvSpPr>
          <p:nvPr/>
        </p:nvSpPr>
        <p:spPr bwMode="auto">
          <a:xfrm>
            <a:off x="7442200" y="2146300"/>
            <a:ext cx="684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1298" smtClean="0">
                <a:latin typeface="Times New Roman" panose="02020603050405020304" pitchFamily="18" charset="0"/>
              </a:rPr>
              <a:t>Ck 10</a:t>
            </a:r>
            <a:r>
              <a:rPr kumimoji="1" lang="en-US" altLang="zh-CN" sz="1298" baseline="30000" smtClean="0">
                <a:latin typeface="Times New Roman" panose="02020603050405020304" pitchFamily="18" charset="0"/>
              </a:rPr>
              <a:t>2</a:t>
            </a:r>
          </a:p>
        </p:txBody>
      </p:sp>
      <p:sp>
        <p:nvSpPr>
          <p:cNvPr id="61449" name="Line 15"/>
          <p:cNvSpPr>
            <a:spLocks noChangeShapeType="1"/>
          </p:cNvSpPr>
          <p:nvPr/>
        </p:nvSpPr>
        <p:spPr bwMode="auto">
          <a:xfrm flipH="1">
            <a:off x="7204075" y="2360613"/>
            <a:ext cx="304800" cy="200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0" name="Text Box 16"/>
          <p:cNvSpPr txBox="1">
            <a:spLocks noChangeArrowheads="1"/>
          </p:cNvSpPr>
          <p:nvPr/>
        </p:nvSpPr>
        <p:spPr bwMode="auto">
          <a:xfrm>
            <a:off x="5727700" y="1916113"/>
            <a:ext cx="912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1483" smtClean="0">
                <a:latin typeface="Times New Roman" panose="02020603050405020304" pitchFamily="18" charset="0"/>
              </a:rPr>
              <a:t>Sample</a:t>
            </a:r>
          </a:p>
        </p:txBody>
      </p:sp>
      <p:sp>
        <p:nvSpPr>
          <p:cNvPr id="61451" name="Line 17"/>
          <p:cNvSpPr>
            <a:spLocks noChangeShapeType="1"/>
          </p:cNvSpPr>
          <p:nvPr/>
        </p:nvSpPr>
        <p:spPr bwMode="auto">
          <a:xfrm>
            <a:off x="6375400" y="2160588"/>
            <a:ext cx="333375" cy="468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2" name="Oval 18"/>
          <p:cNvSpPr>
            <a:spLocks noChangeArrowheads="1"/>
          </p:cNvSpPr>
          <p:nvPr/>
        </p:nvSpPr>
        <p:spPr bwMode="auto">
          <a:xfrm>
            <a:off x="6092825" y="4405313"/>
            <a:ext cx="152400" cy="84137"/>
          </a:xfrm>
          <a:prstGeom prst="ellipse">
            <a:avLst/>
          </a:prstGeom>
          <a:solidFill>
            <a:srgbClr val="FF0000"/>
          </a:solidFill>
          <a:ln w="9525">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20493" name="Oval 19"/>
          <p:cNvSpPr>
            <a:spLocks noChangeArrowheads="1"/>
          </p:cNvSpPr>
          <p:nvPr/>
        </p:nvSpPr>
        <p:spPr bwMode="auto">
          <a:xfrm>
            <a:off x="6440488" y="4567238"/>
            <a:ext cx="155575" cy="84137"/>
          </a:xfrm>
          <a:prstGeom prst="ellipse">
            <a:avLst/>
          </a:prstGeom>
          <a:solidFill>
            <a:srgbClr val="008000"/>
          </a:solidFill>
          <a:ln w="9525">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20494" name="Oval 20"/>
          <p:cNvSpPr>
            <a:spLocks noChangeArrowheads="1"/>
          </p:cNvSpPr>
          <p:nvPr/>
        </p:nvSpPr>
        <p:spPr bwMode="auto">
          <a:xfrm>
            <a:off x="7059613" y="4891088"/>
            <a:ext cx="155575" cy="84137"/>
          </a:xfrm>
          <a:prstGeom prst="ellipse">
            <a:avLst/>
          </a:prstGeom>
          <a:solidFill>
            <a:srgbClr val="FF0000"/>
          </a:solidFill>
          <a:ln w="9525">
            <a:solidFill>
              <a:schemeClr val="tx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1455" name="Line 22"/>
          <p:cNvSpPr>
            <a:spLocks noChangeShapeType="1"/>
          </p:cNvSpPr>
          <p:nvPr/>
        </p:nvSpPr>
        <p:spPr bwMode="auto">
          <a:xfrm flipH="1">
            <a:off x="6507163" y="3162300"/>
            <a:ext cx="9525" cy="1335088"/>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61456" name="Line 23"/>
          <p:cNvSpPr>
            <a:spLocks noChangeShapeType="1"/>
          </p:cNvSpPr>
          <p:nvPr/>
        </p:nvSpPr>
        <p:spPr bwMode="auto">
          <a:xfrm>
            <a:off x="6165850" y="3127375"/>
            <a:ext cx="942975" cy="1703388"/>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61457" name="Line 24"/>
          <p:cNvSpPr>
            <a:spLocks noChangeShapeType="1"/>
          </p:cNvSpPr>
          <p:nvPr/>
        </p:nvSpPr>
        <p:spPr bwMode="auto">
          <a:xfrm flipH="1">
            <a:off x="6240463" y="3162300"/>
            <a:ext cx="534987" cy="1201738"/>
          </a:xfrm>
          <a:prstGeom prst="line">
            <a:avLst/>
          </a:prstGeom>
          <a:noFill/>
          <a:ln w="9525">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20498" name="Text Box 30"/>
          <p:cNvSpPr txBox="1">
            <a:spLocks noChangeArrowheads="1"/>
          </p:cNvSpPr>
          <p:nvPr/>
        </p:nvSpPr>
        <p:spPr bwMode="auto">
          <a:xfrm>
            <a:off x="5641975" y="5565775"/>
            <a:ext cx="17335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1112" smtClean="0">
                <a:latin typeface="Times New Roman" panose="02020603050405020304" pitchFamily="18" charset="0"/>
              </a:rPr>
              <a:t>Log of DNA concentration</a:t>
            </a:r>
          </a:p>
        </p:txBody>
      </p:sp>
      <p:sp>
        <p:nvSpPr>
          <p:cNvPr id="61459" name="Line 31"/>
          <p:cNvSpPr>
            <a:spLocks noChangeShapeType="1"/>
          </p:cNvSpPr>
          <p:nvPr/>
        </p:nvSpPr>
        <p:spPr bwMode="auto">
          <a:xfrm>
            <a:off x="6507163" y="4567238"/>
            <a:ext cx="0" cy="919162"/>
          </a:xfrm>
          <a:prstGeom prst="line">
            <a:avLst/>
          </a:prstGeom>
          <a:noFill/>
          <a:ln w="28575">
            <a:solidFill>
              <a:srgbClr val="008000"/>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0" name="Line 32"/>
          <p:cNvSpPr>
            <a:spLocks noChangeShapeType="1"/>
          </p:cNvSpPr>
          <p:nvPr/>
        </p:nvSpPr>
        <p:spPr bwMode="auto">
          <a:xfrm>
            <a:off x="5172075" y="4633913"/>
            <a:ext cx="1316038" cy="0"/>
          </a:xfrm>
          <a:prstGeom prst="line">
            <a:avLst/>
          </a:prstGeom>
          <a:noFill/>
          <a:ln w="28575">
            <a:solidFill>
              <a:srgbClr val="008000"/>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1" name="Text Box 33"/>
          <p:cNvSpPr txBox="1">
            <a:spLocks noChangeArrowheads="1"/>
          </p:cNvSpPr>
          <p:nvPr/>
        </p:nvSpPr>
        <p:spPr bwMode="auto">
          <a:xfrm>
            <a:off x="366713" y="2293938"/>
            <a:ext cx="3871912" cy="197643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0"/>
              <a:defRPr/>
            </a:pPr>
            <a:r>
              <a:rPr kumimoji="1" lang="en-US" altLang="zh-CN" sz="2225" smtClean="0">
                <a:latin typeface="Times New Roman" panose="02020603050405020304" pitchFamily="18" charset="0"/>
                <a:ea typeface="黑体" panose="02010609060101010101" pitchFamily="49" charset="-122"/>
              </a:rPr>
              <a:t>  </a:t>
            </a:r>
            <a:r>
              <a:rPr kumimoji="1" lang="zh-CN" altLang="en-US" sz="2225" smtClean="0">
                <a:latin typeface="Times New Roman" panose="02020603050405020304" pitchFamily="18" charset="0"/>
                <a:ea typeface="黑体" panose="02010609060101010101" pitchFamily="49" charset="-122"/>
              </a:rPr>
              <a:t>模板</a:t>
            </a:r>
            <a:r>
              <a:rPr kumimoji="1" lang="en-US" altLang="zh-CN" sz="2225" smtClean="0">
                <a:latin typeface="Times New Roman" panose="02020603050405020304" pitchFamily="18" charset="0"/>
                <a:ea typeface="黑体" panose="02010609060101010101" pitchFamily="49" charset="-122"/>
              </a:rPr>
              <a:t>DNA</a:t>
            </a:r>
            <a:r>
              <a:rPr kumimoji="1" lang="zh-CN" altLang="en-US" sz="2225" smtClean="0">
                <a:latin typeface="Times New Roman" panose="02020603050405020304" pitchFamily="18" charset="0"/>
                <a:ea typeface="黑体" panose="02010609060101010101" pitchFamily="49" charset="-122"/>
              </a:rPr>
              <a:t>量越多，荧光达到阈值的循环数越少，即</a:t>
            </a:r>
            <a:r>
              <a:rPr kumimoji="1" lang="en-US" altLang="zh-CN" sz="2225" smtClean="0">
                <a:latin typeface="Times New Roman" panose="02020603050405020304" pitchFamily="18" charset="0"/>
                <a:ea typeface="黑体" panose="02010609060101010101" pitchFamily="49" charset="-122"/>
              </a:rPr>
              <a:t>Ct</a:t>
            </a:r>
            <a:r>
              <a:rPr kumimoji="1" lang="zh-CN" altLang="en-US" sz="2225" smtClean="0">
                <a:latin typeface="Times New Roman" panose="02020603050405020304" pitchFamily="18" charset="0"/>
                <a:ea typeface="黑体" panose="02010609060101010101" pitchFamily="49" charset="-122"/>
              </a:rPr>
              <a:t>值越小。</a:t>
            </a:r>
          </a:p>
          <a:p>
            <a:pPr eaLnBrk="1" hangingPunct="1">
              <a:spcBef>
                <a:spcPct val="50000"/>
              </a:spcBef>
              <a:buClr>
                <a:srgbClr val="800080"/>
              </a:buClr>
              <a:buSzTx/>
              <a:buFont typeface="Wingdings" panose="05000000000000000000" pitchFamily="2" charset="2"/>
              <a:buChar char="0"/>
              <a:defRPr/>
            </a:pPr>
            <a:r>
              <a:rPr kumimoji="1" lang="zh-CN" altLang="en-US" sz="2225" smtClean="0">
                <a:latin typeface="Times New Roman" panose="02020603050405020304" pitchFamily="18" charset="0"/>
                <a:ea typeface="黑体" panose="02010609060101010101" pitchFamily="49" charset="-122"/>
              </a:rPr>
              <a:t>  </a:t>
            </a:r>
            <a:r>
              <a:rPr kumimoji="1" lang="en-US" altLang="zh-CN" sz="2225" smtClean="0">
                <a:latin typeface="Times New Roman" panose="02020603050405020304" pitchFamily="18" charset="0"/>
                <a:ea typeface="黑体" panose="02010609060101010101" pitchFamily="49" charset="-122"/>
              </a:rPr>
              <a:t>Log</a:t>
            </a:r>
            <a:r>
              <a:rPr kumimoji="1" lang="zh-CN" altLang="en-US" sz="2225" smtClean="0">
                <a:latin typeface="Times New Roman" panose="02020603050405020304" pitchFamily="18" charset="0"/>
                <a:ea typeface="黑体" panose="02010609060101010101" pitchFamily="49" charset="-122"/>
              </a:rPr>
              <a:t>模板起始浓度与</a:t>
            </a:r>
            <a:r>
              <a:rPr kumimoji="1" lang="en-US" altLang="zh-CN" sz="2225" smtClean="0">
                <a:latin typeface="Times New Roman" panose="02020603050405020304" pitchFamily="18" charset="0"/>
                <a:ea typeface="黑体" panose="02010609060101010101" pitchFamily="49" charset="-122"/>
              </a:rPr>
              <a:t>Ct</a:t>
            </a:r>
            <a:r>
              <a:rPr kumimoji="1" lang="zh-CN" altLang="en-US" sz="2225" smtClean="0">
                <a:latin typeface="Times New Roman" panose="02020603050405020304" pitchFamily="18" charset="0"/>
                <a:ea typeface="黑体" panose="02010609060101010101" pitchFamily="49" charset="-122"/>
              </a:rPr>
              <a:t>值呈线性关系。</a:t>
            </a:r>
          </a:p>
        </p:txBody>
      </p:sp>
      <p:sp>
        <p:nvSpPr>
          <p:cNvPr id="61462" name="Line 39"/>
          <p:cNvSpPr>
            <a:spLocks noChangeShapeType="1"/>
          </p:cNvSpPr>
          <p:nvPr/>
        </p:nvSpPr>
        <p:spPr bwMode="auto">
          <a:xfrm>
            <a:off x="5094288" y="3098800"/>
            <a:ext cx="320357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3" name="Text Box 43"/>
          <p:cNvSpPr txBox="1">
            <a:spLocks noChangeArrowheads="1"/>
          </p:cNvSpPr>
          <p:nvPr/>
        </p:nvSpPr>
        <p:spPr bwMode="auto">
          <a:xfrm>
            <a:off x="233363" y="692150"/>
            <a:ext cx="84105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kumimoji="1" lang="zh-CN" altLang="en-US" sz="2966" b="1" smtClean="0">
                <a:solidFill>
                  <a:srgbClr val="3333FF"/>
                </a:solidFill>
                <a:latin typeface="Times New Roman" panose="02020603050405020304" pitchFamily="18" charset="0"/>
                <a:ea typeface="黑体" panose="02010609060101010101" pitchFamily="49" charset="-122"/>
              </a:rPr>
              <a:t>荧光定量</a:t>
            </a:r>
            <a:r>
              <a:rPr kumimoji="1" lang="en-US" altLang="zh-CN" sz="2966" b="1" smtClean="0">
                <a:solidFill>
                  <a:srgbClr val="3333FF"/>
                </a:solidFill>
                <a:latin typeface="Times New Roman" panose="02020603050405020304" pitchFamily="18" charset="0"/>
                <a:ea typeface="黑体" panose="02010609060101010101" pitchFamily="49" charset="-122"/>
              </a:rPr>
              <a:t>PCR</a:t>
            </a:r>
            <a:r>
              <a:rPr kumimoji="1" lang="zh-CN" altLang="en-US" sz="2966" b="1" smtClean="0">
                <a:solidFill>
                  <a:srgbClr val="3333FF"/>
                </a:solidFill>
                <a:latin typeface="Times New Roman" panose="02020603050405020304" pitchFamily="18" charset="0"/>
                <a:ea typeface="黑体" panose="02010609060101010101" pitchFamily="49" charset="-122"/>
              </a:rPr>
              <a:t>原理</a:t>
            </a:r>
            <a:r>
              <a:rPr kumimoji="1" lang="zh-CN" altLang="en-US" sz="2966" b="1" smtClean="0">
                <a:solidFill>
                  <a:schemeClr val="folHlink"/>
                </a:solidFill>
                <a:latin typeface="Times New Roman" panose="02020603050405020304" pitchFamily="18" charset="0"/>
                <a:ea typeface="黑体" panose="02010609060101010101" pitchFamily="49" charset="-122"/>
              </a:rPr>
              <a:t>－－</a:t>
            </a:r>
            <a:r>
              <a:rPr kumimoji="1" lang="en-US" altLang="zh-CN" sz="2966" b="1" smtClean="0">
                <a:solidFill>
                  <a:srgbClr val="FF0066"/>
                </a:solidFill>
                <a:latin typeface="方正舒体" panose="02010601030101010101" pitchFamily="2" charset="-122"/>
                <a:ea typeface="方正舒体" panose="02010601030101010101" pitchFamily="2" charset="-122"/>
              </a:rPr>
              <a:t>Ct</a:t>
            </a:r>
            <a:r>
              <a:rPr kumimoji="1" lang="zh-CN" altLang="en-US" sz="2966" b="1" smtClean="0">
                <a:solidFill>
                  <a:srgbClr val="FF0066"/>
                </a:solidFill>
                <a:latin typeface="方正舒体" panose="02010601030101010101" pitchFamily="2" charset="-122"/>
                <a:ea typeface="方正舒体" panose="02010601030101010101" pitchFamily="2" charset="-122"/>
              </a:rPr>
              <a:t>值与模板起始量的关系</a:t>
            </a: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35000" y="960438"/>
            <a:ext cx="49545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966" b="1" smtClean="0">
                <a:solidFill>
                  <a:srgbClr val="800080"/>
                </a:solidFill>
                <a:latin typeface="Times New Roman" panose="02020603050405020304" pitchFamily="18" charset="0"/>
                <a:ea typeface="黑体" panose="02010609060101010101" pitchFamily="49" charset="-122"/>
              </a:rPr>
              <a:t>内容概要</a:t>
            </a:r>
          </a:p>
        </p:txBody>
      </p:sp>
      <p:sp>
        <p:nvSpPr>
          <p:cNvPr id="588803" name="Text Box 3"/>
          <p:cNvSpPr txBox="1">
            <a:spLocks noChangeArrowheads="1"/>
          </p:cNvSpPr>
          <p:nvPr/>
        </p:nvSpPr>
        <p:spPr bwMode="auto">
          <a:xfrm>
            <a:off x="1101725" y="1827213"/>
            <a:ext cx="61293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defRPr/>
            </a:pPr>
            <a:r>
              <a:rPr kumimoji="1" lang="en-US" altLang="zh-CN" sz="2595" b="1" smtClean="0">
                <a:latin typeface="Times New Roman" panose="02020603050405020304" pitchFamily="18" charset="0"/>
                <a:ea typeface="黑体" panose="02010609060101010101" pitchFamily="49" charset="-122"/>
              </a:rPr>
              <a:t> </a:t>
            </a:r>
            <a:r>
              <a:rPr kumimoji="1" lang="zh-CN" altLang="en-US" sz="2595" b="1" smtClean="0">
                <a:latin typeface="Times New Roman" panose="02020603050405020304" pitchFamily="18" charset="0"/>
                <a:ea typeface="黑体" panose="02010609060101010101" pitchFamily="49" charset="-122"/>
              </a:rPr>
              <a:t>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的原理</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的解析方法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t> </a:t>
            </a:r>
            <a:r>
              <a:rPr kumimoji="1" lang="en-US" altLang="zh-CN" sz="2595" b="1" smtClean="0"/>
              <a:t>SYBR</a:t>
            </a:r>
            <a:r>
              <a:rPr kumimoji="1" lang="zh-CN" altLang="en-US" sz="2595" b="1" smtClean="0"/>
              <a:t>法实验流程及注意事项</a:t>
            </a:r>
          </a:p>
        </p:txBody>
      </p:sp>
      <p:sp>
        <p:nvSpPr>
          <p:cNvPr id="63492" name="Line 4"/>
          <p:cNvSpPr>
            <a:spLocks noChangeShapeType="1"/>
          </p:cNvSpPr>
          <p:nvPr/>
        </p:nvSpPr>
        <p:spPr bwMode="auto">
          <a:xfrm>
            <a:off x="1100138" y="3295650"/>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3" name="Line 5"/>
          <p:cNvSpPr>
            <a:spLocks noChangeShapeType="1"/>
          </p:cNvSpPr>
          <p:nvPr/>
        </p:nvSpPr>
        <p:spPr bwMode="auto">
          <a:xfrm>
            <a:off x="1100138" y="2493963"/>
            <a:ext cx="61166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4" name="Line 6"/>
          <p:cNvSpPr>
            <a:spLocks noChangeShapeType="1"/>
          </p:cNvSpPr>
          <p:nvPr/>
        </p:nvSpPr>
        <p:spPr bwMode="auto">
          <a:xfrm>
            <a:off x="1100138" y="4097338"/>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5" name="Line 7"/>
          <p:cNvSpPr>
            <a:spLocks noChangeShapeType="1"/>
          </p:cNvSpPr>
          <p:nvPr/>
        </p:nvSpPr>
        <p:spPr bwMode="auto">
          <a:xfrm>
            <a:off x="1100138" y="4897438"/>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88803">
                                            <p:txEl>
                                              <p:pRg st="1" end="1"/>
                                            </p:txEl>
                                          </p:spTgt>
                                        </p:tgtEl>
                                        <p:attrNameLst>
                                          <p:attrName>style.color</p:attrName>
                                        </p:attrNameLst>
                                      </p:cBhvr>
                                      <p:to>
                                        <a:srgbClr val="D6009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566738" y="2160588"/>
            <a:ext cx="33369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225" b="1" smtClean="0">
                <a:solidFill>
                  <a:srgbClr val="990000"/>
                </a:solidFill>
                <a:latin typeface="黑体" panose="02010609060101010101" pitchFamily="49" charset="-122"/>
                <a:ea typeface="黑体" panose="02010609060101010101" pitchFamily="49" charset="-122"/>
              </a:rPr>
              <a:t>非特异性荧光标记</a:t>
            </a:r>
          </a:p>
          <a:p>
            <a:pPr eaLnBrk="1" hangingPunct="1">
              <a:spcBef>
                <a:spcPct val="50000"/>
              </a:spcBef>
              <a:buClrTx/>
              <a:buSzTx/>
              <a:defRPr/>
            </a:pPr>
            <a:r>
              <a:rPr kumimoji="1" lang="zh-CN" altLang="en-US" sz="2225" smtClean="0">
                <a:latin typeface="华文中宋" panose="02010600040101010101" pitchFamily="2" charset="-122"/>
                <a:ea typeface="华文中宋" panose="02010600040101010101" pitchFamily="2" charset="-122"/>
              </a:rPr>
              <a:t>  </a:t>
            </a:r>
            <a:r>
              <a:rPr kumimoji="1" lang="en-US" altLang="zh-CN" sz="2225" smtClean="0">
                <a:latin typeface="Times New Roman" panose="02020603050405020304" pitchFamily="18" charset="0"/>
                <a:ea typeface="华文中宋" panose="02010600040101010101" pitchFamily="2" charset="-122"/>
              </a:rPr>
              <a:t>SYBR Green I</a:t>
            </a:r>
            <a:endParaRPr kumimoji="1" lang="en-US" altLang="zh-CN" sz="2225" smtClean="0">
              <a:latin typeface="黑体" panose="02010609060101010101" pitchFamily="49" charset="-122"/>
              <a:ea typeface="黑体" panose="02010609060101010101" pitchFamily="49" charset="-122"/>
            </a:endParaRPr>
          </a:p>
          <a:p>
            <a:pPr eaLnBrk="1" hangingPunct="1">
              <a:lnSpc>
                <a:spcPct val="140000"/>
              </a:lnSpc>
              <a:buFont typeface="Wingdings" panose="05000000000000000000" pitchFamily="2" charset="2"/>
              <a:buNone/>
              <a:defRPr/>
            </a:pPr>
            <a:endParaRPr kumimoji="1" lang="en-US" altLang="zh-CN" sz="2225" smtClean="0">
              <a:latin typeface="Times New Roman" panose="02020603050405020304" pitchFamily="18" charset="0"/>
              <a:ea typeface="华文中宋" panose="02010600040101010101" pitchFamily="2" charset="-122"/>
            </a:endParaRPr>
          </a:p>
          <a:p>
            <a:pPr eaLnBrk="1" hangingPunct="1">
              <a:lnSpc>
                <a:spcPct val="140000"/>
              </a:lnSpc>
              <a:buFont typeface="Wingdings" panose="05000000000000000000" pitchFamily="2" charset="2"/>
              <a:buNone/>
              <a:defRPr/>
            </a:pPr>
            <a:r>
              <a:rPr kumimoji="1" lang="zh-CN" altLang="en-US" sz="2225" b="1" smtClean="0">
                <a:solidFill>
                  <a:srgbClr val="990000"/>
                </a:solidFill>
                <a:latin typeface="Times New Roman" panose="02020603050405020304" pitchFamily="18" charset="0"/>
                <a:ea typeface="黑体" panose="02010609060101010101" pitchFamily="49" charset="-122"/>
              </a:rPr>
              <a:t>特异性荧光标记</a:t>
            </a:r>
          </a:p>
          <a:p>
            <a:pPr eaLnBrk="1" hangingPunct="1">
              <a:lnSpc>
                <a:spcPct val="140000"/>
              </a:lnSpc>
              <a:buClr>
                <a:schemeClr val="tx1"/>
              </a:buClr>
              <a:defRPr/>
            </a:pPr>
            <a:r>
              <a:rPr kumimoji="1" lang="zh-CN" altLang="en-US" sz="2225" smtClean="0">
                <a:latin typeface="Times New Roman" panose="02020603050405020304" pitchFamily="18" charset="0"/>
                <a:ea typeface="华文中宋" panose="02010600040101010101" pitchFamily="2" charset="-122"/>
              </a:rPr>
              <a:t> </a:t>
            </a:r>
            <a:r>
              <a:rPr kumimoji="1" lang="en-US" altLang="zh-CN" sz="2225" smtClean="0">
                <a:latin typeface="Times New Roman" panose="02020603050405020304" pitchFamily="18" charset="0"/>
                <a:ea typeface="华文中宋" panose="02010600040101010101" pitchFamily="2" charset="-122"/>
              </a:rPr>
              <a:t>TaqMan Probe</a:t>
            </a:r>
          </a:p>
          <a:p>
            <a:pPr eaLnBrk="1" hangingPunct="1">
              <a:lnSpc>
                <a:spcPct val="140000"/>
              </a:lnSpc>
              <a:buClr>
                <a:schemeClr val="tx1"/>
              </a:buClr>
              <a:buFont typeface="Wingdings" panose="05000000000000000000" pitchFamily="2" charset="2"/>
              <a:buNone/>
              <a:defRPr/>
            </a:pPr>
            <a:endParaRPr kumimoji="1" lang="en-US" altLang="zh-CN" sz="2225" smtClean="0">
              <a:latin typeface="Times New Roman" panose="02020603050405020304" pitchFamily="18" charset="0"/>
              <a:ea typeface="华文中宋" panose="02010600040101010101" pitchFamily="2" charset="-122"/>
            </a:endParaRPr>
          </a:p>
        </p:txBody>
      </p:sp>
      <p:graphicFrame>
        <p:nvGraphicFramePr>
          <p:cNvPr id="65539" name="Object 6"/>
          <p:cNvGraphicFramePr>
            <a:graphicFrameLocks noChangeAspect="1"/>
          </p:cNvGraphicFramePr>
          <p:nvPr/>
        </p:nvGraphicFramePr>
        <p:xfrm>
          <a:off x="4238625" y="3829050"/>
          <a:ext cx="3319463" cy="735013"/>
        </p:xfrm>
        <a:graphic>
          <a:graphicData uri="http://schemas.openxmlformats.org/presentationml/2006/ole">
            <mc:AlternateContent xmlns:mc="http://schemas.openxmlformats.org/markup-compatibility/2006">
              <mc:Choice xmlns:v="urn:schemas-microsoft-com:vml" Requires="v">
                <p:oleObj spid="_x0000_s65542" name="位图图像" r:id="rId4" imgW="4048690" imgH="895238" progId="Paint.Picture">
                  <p:embed/>
                </p:oleObj>
              </mc:Choice>
              <mc:Fallback>
                <p:oleObj name="位图图像" r:id="rId4" imgW="4048690" imgH="89523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3829050"/>
                        <a:ext cx="3319463"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7"/>
          <p:cNvGraphicFramePr>
            <a:graphicFrameLocks noChangeAspect="1"/>
          </p:cNvGraphicFramePr>
          <p:nvPr/>
        </p:nvGraphicFramePr>
        <p:xfrm>
          <a:off x="3971925" y="2560638"/>
          <a:ext cx="3148013" cy="741362"/>
        </p:xfrm>
        <a:graphic>
          <a:graphicData uri="http://schemas.openxmlformats.org/presentationml/2006/ole">
            <mc:AlternateContent xmlns:mc="http://schemas.openxmlformats.org/markup-compatibility/2006">
              <mc:Choice xmlns:v="urn:schemas-microsoft-com:vml" Requires="v">
                <p:oleObj spid="_x0000_s65543" name="位图图像" r:id="rId6" imgW="5819048" imgH="2629267" progId="Paint.Picture">
                  <p:embed/>
                </p:oleObj>
              </mc:Choice>
              <mc:Fallback>
                <p:oleObj name="位图图像" r:id="rId6" imgW="5819048" imgH="2629267"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1925" y="2560638"/>
                        <a:ext cx="3148013"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Rectangle 8"/>
          <p:cNvSpPr>
            <a:spLocks noChangeArrowheads="1"/>
          </p:cNvSpPr>
          <p:nvPr/>
        </p:nvSpPr>
        <p:spPr bwMode="auto">
          <a:xfrm>
            <a:off x="500063" y="760413"/>
            <a:ext cx="32369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defRPr/>
            </a:pPr>
            <a:r>
              <a:rPr kumimoji="1" lang="zh-CN" altLang="en-US" sz="2966" b="1" smtClean="0">
                <a:solidFill>
                  <a:srgbClr val="0033CC"/>
                </a:solidFill>
                <a:ea typeface="黑体" panose="02010609060101010101" pitchFamily="49" charset="-122"/>
              </a:rPr>
              <a:t>常用荧光标记方法</a:t>
            </a:r>
          </a:p>
        </p:txBody>
      </p:sp>
    </p:spTree>
  </p:cSld>
  <p:clrMapOvr>
    <a:masterClrMapping/>
  </p:clrMapOvr>
  <p:transition>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533400"/>
            <a:ext cx="8839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endParaRPr kumimoji="1" lang="en-US" altLang="zh-CN" sz="2595" b="1" smtClean="0">
              <a:solidFill>
                <a:srgbClr val="66FF33"/>
              </a:solidFill>
              <a:latin typeface="华文新魏" panose="02010800040101010101" pitchFamily="2" charset="-122"/>
              <a:ea typeface="华文新魏" panose="02010800040101010101" pitchFamily="2" charset="-122"/>
            </a:endParaRPr>
          </a:p>
        </p:txBody>
      </p:sp>
      <p:sp>
        <p:nvSpPr>
          <p:cNvPr id="29699" name="Text Box 3"/>
          <p:cNvSpPr txBox="1">
            <a:spLocks noChangeArrowheads="1"/>
          </p:cNvSpPr>
          <p:nvPr/>
        </p:nvSpPr>
        <p:spPr bwMode="auto">
          <a:xfrm>
            <a:off x="433388" y="960438"/>
            <a:ext cx="64293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SYBR Green I</a:t>
            </a:r>
            <a:r>
              <a:rPr kumimoji="1" lang="zh-CN" altLang="en-US" sz="2966" b="1" smtClean="0">
                <a:solidFill>
                  <a:srgbClr val="0033CC"/>
                </a:solidFill>
                <a:latin typeface="Times New Roman" panose="02020603050405020304" pitchFamily="18" charset="0"/>
                <a:ea typeface="黑体" panose="02010609060101010101" pitchFamily="49" charset="-122"/>
              </a:rPr>
              <a:t>染料法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原理</a:t>
            </a:r>
          </a:p>
        </p:txBody>
      </p:sp>
      <p:sp>
        <p:nvSpPr>
          <p:cNvPr id="29700" name="Rectangle 7"/>
          <p:cNvSpPr>
            <a:spLocks noChangeArrowheads="1"/>
          </p:cNvSpPr>
          <p:nvPr/>
        </p:nvSpPr>
        <p:spPr bwMode="auto">
          <a:xfrm>
            <a:off x="500063" y="2027238"/>
            <a:ext cx="787558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defRPr/>
            </a:pPr>
            <a:r>
              <a:rPr lang="en-US" altLang="zh-CN" sz="2225" smtClean="0">
                <a:latin typeface="Times New Roman" panose="02020603050405020304" pitchFamily="18" charset="0"/>
                <a:ea typeface="黑体" panose="02010609060101010101" pitchFamily="49" charset="-122"/>
              </a:rPr>
              <a:t> SYBR Green I</a:t>
            </a:r>
            <a:r>
              <a:rPr lang="zh-CN" altLang="en-US" sz="2225" smtClean="0">
                <a:latin typeface="Times New Roman" panose="02020603050405020304" pitchFamily="18" charset="0"/>
                <a:ea typeface="黑体" panose="02010609060101010101" pitchFamily="49" charset="-122"/>
              </a:rPr>
              <a:t>是一种结合于所有</a:t>
            </a:r>
            <a:r>
              <a:rPr lang="en-US" altLang="zh-CN" sz="2225" smtClean="0">
                <a:latin typeface="Times New Roman" panose="02020603050405020304" pitchFamily="18" charset="0"/>
                <a:ea typeface="黑体" panose="02010609060101010101" pitchFamily="49" charset="-122"/>
              </a:rPr>
              <a:t>dsDNA</a:t>
            </a:r>
            <a:r>
              <a:rPr lang="zh-CN" altLang="en-US" sz="2225" smtClean="0">
                <a:latin typeface="Times New Roman" panose="02020603050405020304" pitchFamily="18" charset="0"/>
                <a:ea typeface="黑体" panose="02010609060101010101" pitchFamily="49" charset="-122"/>
              </a:rPr>
              <a:t>双螺旋小沟</a:t>
            </a:r>
          </a:p>
          <a:p>
            <a:pPr eaLnBrk="1" hangingPunct="1">
              <a:buFont typeface="Wingdings" panose="05000000000000000000" pitchFamily="2" charset="2"/>
              <a:buNone/>
              <a:defRPr/>
            </a:pPr>
            <a:r>
              <a:rPr lang="zh-CN" altLang="en-US" sz="2225" smtClean="0">
                <a:latin typeface="Times New Roman" panose="02020603050405020304" pitchFamily="18" charset="0"/>
                <a:ea typeface="黑体" panose="02010609060101010101" pitchFamily="49" charset="-122"/>
              </a:rPr>
              <a:t>区域的具有绿色激发波长的染料。</a:t>
            </a:r>
          </a:p>
        </p:txBody>
      </p:sp>
      <p:sp>
        <p:nvSpPr>
          <p:cNvPr id="376842" name="Rectangle 10"/>
          <p:cNvSpPr>
            <a:spLocks noChangeArrowheads="1"/>
          </p:cNvSpPr>
          <p:nvPr/>
        </p:nvSpPr>
        <p:spPr bwMode="auto">
          <a:xfrm>
            <a:off x="835025" y="3762375"/>
            <a:ext cx="2203450" cy="492125"/>
          </a:xfrm>
          <a:prstGeom prst="rect">
            <a:avLst/>
          </a:prstGeom>
          <a:noFill/>
          <a:ln w="9525">
            <a:noFill/>
            <a:miter lim="800000"/>
            <a:headEnd/>
            <a:tailEnd/>
          </a:ln>
          <a:effectLst/>
        </p:spPr>
        <p:txBody>
          <a:bodyPr wrap="none">
            <a:spAutoFit/>
          </a:bodyPr>
          <a:lstStyle/>
          <a:p>
            <a:pPr eaLnBrk="1" hangingPunct="1">
              <a:spcBef>
                <a:spcPct val="50000"/>
              </a:spcBef>
              <a:defRPr/>
            </a:pPr>
            <a:r>
              <a:rPr kumimoji="1" lang="en-US" altLang="zh-CN" sz="2595" b="1">
                <a:solidFill>
                  <a:srgbClr val="006600"/>
                </a:solidFill>
                <a:effectLst>
                  <a:outerShdw blurRad="38100" dist="38100" dir="2700000" algn="tl">
                    <a:srgbClr val="C0C0C0"/>
                  </a:outerShdw>
                </a:effectLst>
                <a:latin typeface="楷体_GB2312" pitchFamily="49" charset="-122"/>
                <a:ea typeface="楷体_GB2312" pitchFamily="49" charset="-122"/>
              </a:rPr>
              <a:t>SYBR Green I</a:t>
            </a:r>
          </a:p>
        </p:txBody>
      </p:sp>
      <p:pic>
        <p:nvPicPr>
          <p:cNvPr id="6759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29000"/>
            <a:ext cx="36052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Line 9"/>
          <p:cNvSpPr>
            <a:spLocks noChangeShapeType="1"/>
          </p:cNvSpPr>
          <p:nvPr/>
        </p:nvSpPr>
        <p:spPr bwMode="auto">
          <a:xfrm>
            <a:off x="3036888" y="4097338"/>
            <a:ext cx="2403475" cy="531812"/>
          </a:xfrm>
          <a:prstGeom prst="line">
            <a:avLst/>
          </a:prstGeom>
          <a:noFill/>
          <a:ln w="57150">
            <a:solidFill>
              <a:srgbClr val="FF00FF"/>
            </a:solidFill>
            <a:round/>
            <a:headEnd/>
            <a:tailEnd type="triangle" w="sm" len="med"/>
          </a:ln>
          <a:extLst>
            <a:ext uri="{909E8E84-426E-40DD-AFC4-6F175D3DCCD1}">
              <a14:hiddenFill xmlns:a14="http://schemas.microsoft.com/office/drawing/2010/main">
                <a:noFill/>
              </a14:hiddenFill>
            </a:ext>
          </a:extLst>
        </p:spPr>
        <p:txBody>
          <a:bodyPr vert="eaVert">
            <a:spAutoFit/>
          </a:bodyPr>
          <a:lstStyle/>
          <a:p>
            <a:endParaRPr lang="zh-CN" altLang="en-US"/>
          </a:p>
        </p:txBody>
      </p:sp>
    </p:spTree>
  </p:cSld>
  <p:clrMapOvr>
    <a:masterClrMapping/>
  </p:clrMapOvr>
  <p:transition>
    <p:zoom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4"/>
          <p:cNvGraphicFramePr>
            <a:graphicFrameLocks noChangeAspect="1"/>
          </p:cNvGraphicFramePr>
          <p:nvPr/>
        </p:nvGraphicFramePr>
        <p:xfrm>
          <a:off x="1435100" y="1760538"/>
          <a:ext cx="6416675" cy="1219200"/>
        </p:xfrm>
        <a:graphic>
          <a:graphicData uri="http://schemas.openxmlformats.org/presentationml/2006/ole">
            <mc:AlternateContent xmlns:mc="http://schemas.openxmlformats.org/markup-compatibility/2006">
              <mc:Choice xmlns:v="urn:schemas-microsoft-com:vml" Requires="v">
                <p:oleObj spid="_x0000_s69641" name="位图图像" r:id="rId3" imgW="6249272" imgH="1104762" progId="Paint.Picture">
                  <p:embed/>
                </p:oleObj>
              </mc:Choice>
              <mc:Fallback>
                <p:oleObj name="位图图像" r:id="rId3" imgW="6249272" imgH="1104762"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1760538"/>
                        <a:ext cx="64166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5"/>
          <p:cNvGraphicFramePr>
            <a:graphicFrameLocks noChangeAspect="1"/>
          </p:cNvGraphicFramePr>
          <p:nvPr/>
        </p:nvGraphicFramePr>
        <p:xfrm>
          <a:off x="1435100" y="3162300"/>
          <a:ext cx="6208713" cy="1228725"/>
        </p:xfrm>
        <a:graphic>
          <a:graphicData uri="http://schemas.openxmlformats.org/presentationml/2006/ole">
            <mc:AlternateContent xmlns:mc="http://schemas.openxmlformats.org/markup-compatibility/2006">
              <mc:Choice xmlns:v="urn:schemas-microsoft-com:vml" Requires="v">
                <p:oleObj spid="_x0000_s69642" name="位图图像" r:id="rId5" imgW="6230220" imgH="1228571" progId="Paint.Picture">
                  <p:embed/>
                </p:oleObj>
              </mc:Choice>
              <mc:Fallback>
                <p:oleObj name="位图图像" r:id="rId5" imgW="6230220" imgH="1228571"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100" y="3162300"/>
                        <a:ext cx="6208713"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6"/>
          <p:cNvGraphicFramePr>
            <a:graphicFrameLocks noChangeAspect="1"/>
          </p:cNvGraphicFramePr>
          <p:nvPr/>
        </p:nvGraphicFramePr>
        <p:xfrm>
          <a:off x="1368425" y="4697413"/>
          <a:ext cx="6356350" cy="1195387"/>
        </p:xfrm>
        <a:graphic>
          <a:graphicData uri="http://schemas.openxmlformats.org/presentationml/2006/ole">
            <mc:AlternateContent xmlns:mc="http://schemas.openxmlformats.org/markup-compatibility/2006">
              <mc:Choice xmlns:v="urn:schemas-microsoft-com:vml" Requires="v">
                <p:oleObj spid="_x0000_s69643" name="位图图像" r:id="rId7" imgW="6230220" imgH="1181265" progId="Paint.Picture">
                  <p:embed/>
                </p:oleObj>
              </mc:Choice>
              <mc:Fallback>
                <p:oleObj name="位图图像" r:id="rId7" imgW="6230220" imgH="1181265" progId="Paint.Picture">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8425" y="4697413"/>
                        <a:ext cx="635635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07" name="Text Box 7"/>
          <p:cNvSpPr txBox="1">
            <a:spLocks noChangeArrowheads="1"/>
          </p:cNvSpPr>
          <p:nvPr/>
        </p:nvSpPr>
        <p:spPr bwMode="auto">
          <a:xfrm>
            <a:off x="900113" y="1893888"/>
            <a:ext cx="1335087" cy="434975"/>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2225" b="1">
                <a:solidFill>
                  <a:srgbClr val="990033"/>
                </a:solidFill>
                <a:effectLst>
                  <a:outerShdw blurRad="38100" dist="38100" dir="2700000" algn="tl">
                    <a:srgbClr val="C0C0C0"/>
                  </a:outerShdw>
                </a:effectLst>
                <a:latin typeface="Times New Roman" pitchFamily="18" charset="0"/>
                <a:ea typeface="楷体_GB2312" pitchFamily="49" charset="-122"/>
              </a:rPr>
              <a:t>热 变 性</a:t>
            </a:r>
          </a:p>
        </p:txBody>
      </p:sp>
      <p:sp>
        <p:nvSpPr>
          <p:cNvPr id="614408" name="Text Box 8"/>
          <p:cNvSpPr txBox="1">
            <a:spLocks noChangeArrowheads="1"/>
          </p:cNvSpPr>
          <p:nvPr/>
        </p:nvSpPr>
        <p:spPr bwMode="auto">
          <a:xfrm>
            <a:off x="900113" y="3295650"/>
            <a:ext cx="1412875" cy="433388"/>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2225" b="1">
                <a:solidFill>
                  <a:srgbClr val="990033"/>
                </a:solidFill>
                <a:effectLst>
                  <a:outerShdw blurRad="38100" dist="38100" dir="2700000" algn="tl">
                    <a:srgbClr val="C0C0C0"/>
                  </a:outerShdw>
                </a:effectLst>
                <a:latin typeface="Times New Roman" pitchFamily="18" charset="0"/>
                <a:ea typeface="楷体_GB2312" pitchFamily="49" charset="-122"/>
              </a:rPr>
              <a:t>引物退火</a:t>
            </a:r>
          </a:p>
        </p:txBody>
      </p:sp>
      <p:sp>
        <p:nvSpPr>
          <p:cNvPr id="614409" name="Text Box 9"/>
          <p:cNvSpPr txBox="1">
            <a:spLocks noChangeArrowheads="1"/>
          </p:cNvSpPr>
          <p:nvPr/>
        </p:nvSpPr>
        <p:spPr bwMode="auto">
          <a:xfrm>
            <a:off x="900113" y="4764088"/>
            <a:ext cx="1403350" cy="434975"/>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2225" b="1">
                <a:solidFill>
                  <a:srgbClr val="990033"/>
                </a:solidFill>
                <a:effectLst>
                  <a:outerShdw blurRad="38100" dist="38100" dir="2700000" algn="tl">
                    <a:srgbClr val="C0C0C0"/>
                  </a:outerShdw>
                </a:effectLst>
                <a:latin typeface="Times New Roman" pitchFamily="18" charset="0"/>
                <a:ea typeface="楷体_GB2312" pitchFamily="49" charset="-122"/>
              </a:rPr>
              <a:t>延伸反应</a:t>
            </a:r>
          </a:p>
        </p:txBody>
      </p:sp>
      <p:sp>
        <p:nvSpPr>
          <p:cNvPr id="31752" name="Text Box 10"/>
          <p:cNvSpPr txBox="1">
            <a:spLocks noChangeArrowheads="1"/>
          </p:cNvSpPr>
          <p:nvPr/>
        </p:nvSpPr>
        <p:spPr bwMode="auto">
          <a:xfrm>
            <a:off x="433388" y="960438"/>
            <a:ext cx="64293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SYBR Green I</a:t>
            </a:r>
            <a:r>
              <a:rPr kumimoji="1" lang="zh-CN" altLang="en-US" sz="2966" b="1" smtClean="0">
                <a:solidFill>
                  <a:srgbClr val="0033CC"/>
                </a:solidFill>
                <a:latin typeface="Times New Roman" panose="02020603050405020304" pitchFamily="18" charset="0"/>
                <a:ea typeface="黑体" panose="02010609060101010101" pitchFamily="49" charset="-122"/>
              </a:rPr>
              <a:t>染料法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作用机理</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566738" y="2093913"/>
            <a:ext cx="8034337"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80000"/>
              </a:lnSpc>
              <a:spcBef>
                <a:spcPct val="50000"/>
              </a:spcBef>
              <a:buClrTx/>
              <a:buSzTx/>
              <a:buFontTx/>
              <a:buNone/>
              <a:defRPr/>
            </a:pPr>
            <a:r>
              <a:rPr kumimoji="1" lang="zh-CN" altLang="en-US" sz="2225" b="1" smtClean="0">
                <a:solidFill>
                  <a:srgbClr val="990000"/>
                </a:solidFill>
                <a:latin typeface="Times New Roman" panose="02020603050405020304" pitchFamily="18" charset="0"/>
                <a:ea typeface="黑体" panose="02010609060101010101" pitchFamily="49" charset="-122"/>
              </a:rPr>
              <a:t>问题点：</a:t>
            </a:r>
          </a:p>
          <a:p>
            <a:pPr eaLnBrk="1" hangingPunct="1">
              <a:lnSpc>
                <a:spcPct val="80000"/>
              </a:lnSpc>
              <a:spcBef>
                <a:spcPct val="50000"/>
              </a:spcBef>
              <a:buClrTx/>
              <a:buSzTx/>
              <a:buFontTx/>
              <a:buNone/>
              <a:defRPr/>
            </a:pPr>
            <a:r>
              <a:rPr kumimoji="1" lang="zh-CN" altLang="en-US" sz="2225" b="1" smtClean="0">
                <a:latin typeface="Times New Roman" panose="02020603050405020304" pitchFamily="18" charset="0"/>
                <a:ea typeface="黑体" panose="02010609060101010101" pitchFamily="49" charset="-122"/>
              </a:rPr>
              <a:t>           </a:t>
            </a:r>
            <a:r>
              <a:rPr kumimoji="1" lang="en-US" altLang="ja-JP" sz="2225" b="1" smtClean="0">
                <a:latin typeface="Times New Roman" panose="02020603050405020304" pitchFamily="18" charset="0"/>
                <a:ea typeface="黑体" panose="02010609060101010101" pitchFamily="49" charset="-122"/>
              </a:rPr>
              <a:t>SYBR Green I</a:t>
            </a:r>
            <a:r>
              <a:rPr kumimoji="1" lang="zh-CN" altLang="en-US" sz="2225" b="1" smtClean="0">
                <a:latin typeface="Times New Roman" panose="02020603050405020304" pitchFamily="18" charset="0"/>
                <a:ea typeface="黑体" panose="02010609060101010101" pitchFamily="49" charset="-122"/>
              </a:rPr>
              <a:t>与双链</a:t>
            </a:r>
            <a:r>
              <a:rPr kumimoji="1" lang="en-US" altLang="zh-CN" sz="2225" b="1" smtClean="0">
                <a:latin typeface="Times New Roman" panose="02020603050405020304" pitchFamily="18" charset="0"/>
                <a:ea typeface="黑体" panose="02010609060101010101" pitchFamily="49" charset="-122"/>
              </a:rPr>
              <a:t>DNA</a:t>
            </a:r>
            <a:r>
              <a:rPr kumimoji="1" lang="zh-CN" altLang="en-US" sz="2225" b="1" smtClean="0">
                <a:latin typeface="Times New Roman" panose="02020603050405020304" pitchFamily="18" charset="0"/>
                <a:ea typeface="黑体" panose="02010609060101010101" pitchFamily="49" charset="-122"/>
              </a:rPr>
              <a:t>进行结合后散发荧光，因此如</a:t>
            </a:r>
          </a:p>
          <a:p>
            <a:pPr eaLnBrk="1" hangingPunct="1">
              <a:lnSpc>
                <a:spcPct val="80000"/>
              </a:lnSpc>
              <a:spcBef>
                <a:spcPct val="50000"/>
              </a:spcBef>
              <a:buClrTx/>
              <a:buSzTx/>
              <a:buFontTx/>
              <a:buNone/>
              <a:defRPr/>
            </a:pPr>
            <a:r>
              <a:rPr kumimoji="1" lang="zh-CN" altLang="en-US" sz="2225" b="1" smtClean="0">
                <a:latin typeface="Times New Roman" panose="02020603050405020304" pitchFamily="18" charset="0"/>
                <a:ea typeface="黑体" panose="02010609060101010101" pitchFamily="49" charset="-122"/>
              </a:rPr>
              <a:t>          果反应体系中有非特异性扩增或引物二聚体的产生，也将 </a:t>
            </a:r>
          </a:p>
          <a:p>
            <a:pPr eaLnBrk="1" hangingPunct="1">
              <a:lnSpc>
                <a:spcPct val="80000"/>
              </a:lnSpc>
              <a:spcBef>
                <a:spcPct val="50000"/>
              </a:spcBef>
              <a:buClrTx/>
              <a:buSzTx/>
              <a:buFontTx/>
              <a:buNone/>
              <a:defRPr/>
            </a:pPr>
            <a:r>
              <a:rPr kumimoji="1" lang="zh-CN" altLang="en-US" sz="2225" b="1" smtClean="0">
                <a:latin typeface="Times New Roman" panose="02020603050405020304" pitchFamily="18" charset="0"/>
                <a:ea typeface="黑体" panose="02010609060101010101" pitchFamily="49" charset="-122"/>
              </a:rPr>
              <a:t>          同时被检测，从而可能导致检测结果不准确。</a:t>
            </a:r>
          </a:p>
          <a:p>
            <a:pPr eaLnBrk="1" hangingPunct="1">
              <a:lnSpc>
                <a:spcPct val="80000"/>
              </a:lnSpc>
              <a:spcBef>
                <a:spcPct val="50000"/>
              </a:spcBef>
              <a:buClrTx/>
              <a:buSzTx/>
              <a:buFontTx/>
              <a:buNone/>
              <a:defRPr/>
            </a:pPr>
            <a:endParaRPr kumimoji="1" lang="en-US" altLang="ja-JP" sz="2225" b="1" smtClean="0">
              <a:latin typeface="Times New Roman" panose="02020603050405020304" pitchFamily="18" charset="0"/>
              <a:ea typeface="黑体" panose="02010609060101010101" pitchFamily="49" charset="-122"/>
            </a:endParaRPr>
          </a:p>
        </p:txBody>
      </p:sp>
      <p:sp>
        <p:nvSpPr>
          <p:cNvPr id="32771" name="Text Box 5"/>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SYBR Green I</a:t>
            </a:r>
            <a:r>
              <a:rPr kumimoji="1" lang="zh-CN" altLang="en-US" sz="2966" b="1" smtClean="0">
                <a:solidFill>
                  <a:srgbClr val="0033CC"/>
                </a:solidFill>
                <a:latin typeface="Times New Roman" panose="02020603050405020304" pitchFamily="18" charset="0"/>
                <a:ea typeface="黑体" panose="02010609060101010101" pitchFamily="49" charset="-122"/>
              </a:rPr>
              <a:t>染料法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问题点与关键点</a:t>
            </a:r>
          </a:p>
        </p:txBody>
      </p:sp>
      <p:sp>
        <p:nvSpPr>
          <p:cNvPr id="32772" name="Rectangle 6"/>
          <p:cNvSpPr>
            <a:spLocks noChangeArrowheads="1"/>
          </p:cNvSpPr>
          <p:nvPr/>
        </p:nvSpPr>
        <p:spPr bwMode="auto">
          <a:xfrm>
            <a:off x="635000" y="3897313"/>
            <a:ext cx="754221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defRPr/>
            </a:pPr>
            <a:r>
              <a:rPr lang="zh-CN" altLang="en-US" sz="2225" b="1" smtClean="0">
                <a:solidFill>
                  <a:srgbClr val="990000"/>
                </a:solidFill>
                <a:latin typeface="Times New Roman" panose="02020603050405020304" pitchFamily="18" charset="0"/>
                <a:ea typeface="黑体" panose="02010609060101010101" pitchFamily="49" charset="-122"/>
              </a:rPr>
              <a:t>关键点：</a:t>
            </a:r>
          </a:p>
          <a:p>
            <a:pPr eaLnBrk="1" hangingPunct="1">
              <a:lnSpc>
                <a:spcPct val="140000"/>
              </a:lnSpc>
              <a:buFont typeface="Wingdings" panose="05000000000000000000" pitchFamily="2" charset="2"/>
              <a:buNone/>
              <a:defRPr/>
            </a:pPr>
            <a:r>
              <a:rPr lang="zh-CN" altLang="en-US" sz="2225" b="1" smtClean="0">
                <a:solidFill>
                  <a:srgbClr val="0000CC"/>
                </a:solidFill>
                <a:latin typeface="Times New Roman" panose="02020603050405020304" pitchFamily="18" charset="0"/>
                <a:ea typeface="黑体" panose="02010609060101010101" pitchFamily="49" charset="-122"/>
              </a:rPr>
              <a:t>           </a:t>
            </a:r>
            <a:r>
              <a:rPr lang="zh-CN" altLang="en-US" sz="2225" b="1" smtClean="0">
                <a:latin typeface="Times New Roman" panose="02020603050405020304" pitchFamily="18" charset="0"/>
                <a:ea typeface="黑体" panose="02010609060101010101" pitchFamily="49" charset="-122"/>
              </a:rPr>
              <a:t>设计合适引物，防止非特异性扩增！</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2103438" y="5565775"/>
            <a:ext cx="5005387" cy="565150"/>
          </a:xfrm>
          <a:prstGeom prst="rect">
            <a:avLst/>
          </a:prstGeom>
          <a:noFill/>
          <a:ln w="9525">
            <a:noFill/>
            <a:miter lim="800000"/>
            <a:headEnd/>
            <a:tailEnd/>
          </a:ln>
          <a:effectLst/>
        </p:spPr>
        <p:txBody>
          <a:bodyPr/>
          <a:lstStyle/>
          <a:p>
            <a:pPr marL="317834" indent="-317834" eaLnBrk="1" hangingPunct="1">
              <a:spcBef>
                <a:spcPct val="20000"/>
              </a:spcBef>
              <a:buClr>
                <a:srgbClr val="0000CC"/>
              </a:buClr>
              <a:buSzPct val="75000"/>
              <a:defRPr/>
            </a:pPr>
            <a:r>
              <a:rPr lang="zh-CN" altLang="en-US" sz="2225" b="1">
                <a:effectLst>
                  <a:outerShdw blurRad="38100" dist="38100" dir="2700000" algn="tl">
                    <a:srgbClr val="C0C0C0"/>
                  </a:outerShdw>
                </a:effectLst>
                <a:latin typeface="Times New Roman" pitchFamily="18" charset="0"/>
                <a:ea typeface="黑体" pitchFamily="2" charset="-122"/>
              </a:rPr>
              <a:t>将温度与荧光强度的变化求导 </a:t>
            </a:r>
            <a:r>
              <a:rPr lang="en-US" altLang="zh-CN" sz="2225">
                <a:effectLst>
                  <a:outerShdw blurRad="38100" dist="38100" dir="2700000" algn="tl">
                    <a:srgbClr val="C0C0C0"/>
                  </a:outerShdw>
                </a:effectLst>
                <a:latin typeface="Times New Roman" pitchFamily="18" charset="0"/>
                <a:ea typeface="黑体" pitchFamily="2" charset="-122"/>
              </a:rPr>
              <a:t>(-dI/dT)</a:t>
            </a:r>
          </a:p>
        </p:txBody>
      </p:sp>
      <p:pic>
        <p:nvPicPr>
          <p:cNvPr id="71683" name="Picture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2628900"/>
            <a:ext cx="38036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684"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2693988"/>
            <a:ext cx="380206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7" name="Text Box 6"/>
          <p:cNvSpPr txBox="1">
            <a:spLocks noChangeArrowheads="1"/>
          </p:cNvSpPr>
          <p:nvPr/>
        </p:nvSpPr>
        <p:spPr bwMode="auto">
          <a:xfrm>
            <a:off x="2303463" y="2760663"/>
            <a:ext cx="11350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zh-CN" altLang="en-US" sz="1483" b="1" smtClean="0"/>
              <a:t>原始图谱</a:t>
            </a:r>
          </a:p>
        </p:txBody>
      </p:sp>
      <p:sp>
        <p:nvSpPr>
          <p:cNvPr id="33798" name="Text Box 7"/>
          <p:cNvSpPr txBox="1">
            <a:spLocks noChangeArrowheads="1"/>
          </p:cNvSpPr>
          <p:nvPr/>
        </p:nvSpPr>
        <p:spPr bwMode="auto">
          <a:xfrm>
            <a:off x="5307013" y="2760663"/>
            <a:ext cx="11350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zh-CN" altLang="en-US" sz="1483" b="1" smtClean="0"/>
              <a:t>对数图谱</a:t>
            </a:r>
          </a:p>
        </p:txBody>
      </p:sp>
      <p:sp>
        <p:nvSpPr>
          <p:cNvPr id="33799" name="Rectangle 8"/>
          <p:cNvSpPr>
            <a:spLocks noChangeArrowheads="1"/>
          </p:cNvSpPr>
          <p:nvPr/>
        </p:nvSpPr>
        <p:spPr bwMode="auto">
          <a:xfrm>
            <a:off x="635000" y="2428875"/>
            <a:ext cx="3868738" cy="2711450"/>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33800" name="Rectangle 9"/>
          <p:cNvSpPr>
            <a:spLocks noChangeArrowheads="1"/>
          </p:cNvSpPr>
          <p:nvPr/>
        </p:nvSpPr>
        <p:spPr bwMode="auto">
          <a:xfrm>
            <a:off x="4505325" y="2428875"/>
            <a:ext cx="3870325" cy="2711450"/>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33801" name="Text Box 11"/>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SYBR Green I</a:t>
            </a:r>
            <a:r>
              <a:rPr kumimoji="1" lang="zh-CN" altLang="en-US" sz="2966" b="1" smtClean="0">
                <a:solidFill>
                  <a:srgbClr val="0033CC"/>
                </a:solidFill>
                <a:latin typeface="Times New Roman" panose="02020603050405020304" pitchFamily="18" charset="0"/>
                <a:ea typeface="黑体" panose="02010609060101010101" pitchFamily="49" charset="-122"/>
              </a:rPr>
              <a:t>染料法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融解曲线</a:t>
            </a:r>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62000" y="381000"/>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4000" b="1">
                <a:solidFill>
                  <a:srgbClr val="FF3300"/>
                </a:solidFill>
                <a:latin typeface="楷体_GB2312" pitchFamily="49" charset="-122"/>
                <a:ea typeface="楷体_GB2312" pitchFamily="49" charset="-122"/>
              </a:rPr>
              <a:t>PCR</a:t>
            </a:r>
            <a:r>
              <a:rPr lang="zh-CN" altLang="en-US" sz="4000" b="1">
                <a:solidFill>
                  <a:srgbClr val="FF3300"/>
                </a:solidFill>
                <a:latin typeface="楷体_GB2312" pitchFamily="49" charset="-122"/>
                <a:ea typeface="楷体_GB2312" pitchFamily="49" charset="-122"/>
              </a:rPr>
              <a:t>的基本原理</a:t>
            </a:r>
          </a:p>
        </p:txBody>
      </p:sp>
      <p:sp>
        <p:nvSpPr>
          <p:cNvPr id="12291" name="Rectangle 3"/>
          <p:cNvSpPr>
            <a:spLocks noChangeArrowheads="1"/>
          </p:cNvSpPr>
          <p:nvPr/>
        </p:nvSpPr>
        <p:spPr bwMode="auto">
          <a:xfrm>
            <a:off x="1371600" y="13716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楷体_GB2312" pitchFamily="49" charset="-122"/>
                <a:ea typeface="楷体_GB2312" pitchFamily="49" charset="-122"/>
              </a:rPr>
              <a:t>   </a:t>
            </a:r>
            <a:r>
              <a:rPr lang="zh-CN" altLang="en-US" sz="3200" b="1">
                <a:solidFill>
                  <a:srgbClr val="0000FF"/>
                </a:solidFill>
                <a:latin typeface="楷体_GB2312" pitchFamily="49" charset="-122"/>
                <a:ea typeface="楷体_GB2312" pitchFamily="49" charset="-122"/>
              </a:rPr>
              <a:t>变性、复性、半保留复制</a:t>
            </a:r>
          </a:p>
        </p:txBody>
      </p:sp>
      <p:sp>
        <p:nvSpPr>
          <p:cNvPr id="12292" name="Rectangle 4"/>
          <p:cNvSpPr>
            <a:spLocks noChangeArrowheads="1"/>
          </p:cNvSpPr>
          <p:nvPr/>
        </p:nvSpPr>
        <p:spPr bwMode="auto">
          <a:xfrm>
            <a:off x="1524000" y="56388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spcBef>
                <a:spcPct val="50000"/>
              </a:spcBef>
            </a:pPr>
            <a:r>
              <a:rPr lang="zh-CN" altLang="en-US" sz="3200" b="1">
                <a:latin typeface="楷体_GB2312" pitchFamily="49" charset="-122"/>
                <a:ea typeface="楷体_GB2312" pitchFamily="49" charset="-122"/>
              </a:rPr>
              <a:t>一生二，二生四，四生万物</a:t>
            </a:r>
          </a:p>
        </p:txBody>
      </p:sp>
      <p:sp>
        <p:nvSpPr>
          <p:cNvPr id="12293" name="Rectangle 5"/>
          <p:cNvSpPr>
            <a:spLocks noChangeArrowheads="1"/>
          </p:cNvSpPr>
          <p:nvPr/>
        </p:nvSpPr>
        <p:spPr bwMode="auto">
          <a:xfrm>
            <a:off x="2286000" y="2057400"/>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spcBef>
                <a:spcPct val="50000"/>
              </a:spcBef>
            </a:pPr>
            <a:r>
              <a:rPr lang="en-US" altLang="zh-CN" sz="4000" b="1">
                <a:solidFill>
                  <a:srgbClr val="0000FF"/>
                </a:solidFill>
                <a:latin typeface="楷体_GB2312" pitchFamily="49" charset="-122"/>
                <a:ea typeface="楷体_GB2312" pitchFamily="49" charset="-122"/>
              </a:rPr>
              <a:t> </a:t>
            </a:r>
            <a:r>
              <a:rPr lang="en-US" altLang="zh-CN" sz="4000" b="1">
                <a:solidFill>
                  <a:srgbClr val="FF3300"/>
                </a:solidFill>
                <a:latin typeface="楷体_GB2312" pitchFamily="49" charset="-122"/>
                <a:ea typeface="楷体_GB2312" pitchFamily="49" charset="-122"/>
              </a:rPr>
              <a:t>PCR</a:t>
            </a:r>
            <a:r>
              <a:rPr lang="zh-CN" altLang="en-US" sz="4000" b="1">
                <a:solidFill>
                  <a:srgbClr val="FF3300"/>
                </a:solidFill>
                <a:latin typeface="楷体_GB2312" pitchFamily="49" charset="-122"/>
                <a:ea typeface="楷体_GB2312" pitchFamily="49" charset="-122"/>
              </a:rPr>
              <a:t>三步曲</a:t>
            </a:r>
          </a:p>
        </p:txBody>
      </p:sp>
      <p:sp>
        <p:nvSpPr>
          <p:cNvPr id="12294" name="Rectangle 6"/>
          <p:cNvSpPr>
            <a:spLocks noChangeArrowheads="1"/>
          </p:cNvSpPr>
          <p:nvPr/>
        </p:nvSpPr>
        <p:spPr bwMode="auto">
          <a:xfrm>
            <a:off x="2057400" y="2895600"/>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spcBef>
                <a:spcPct val="50000"/>
              </a:spcBef>
            </a:pPr>
            <a:r>
              <a:rPr lang="zh-CN" altLang="en-US" sz="3200" b="1">
                <a:latin typeface="楷体_GB2312" pitchFamily="49" charset="-122"/>
                <a:ea typeface="楷体_GB2312" pitchFamily="49" charset="-122"/>
              </a:rPr>
              <a:t>变性    </a:t>
            </a:r>
            <a:r>
              <a:rPr lang="en-US" altLang="zh-CN" sz="3200" b="1">
                <a:latin typeface="楷体_GB2312" pitchFamily="49" charset="-122"/>
                <a:ea typeface="楷体_GB2312" pitchFamily="49" charset="-122"/>
              </a:rPr>
              <a:t>90</a:t>
            </a:r>
            <a:r>
              <a:rPr lang="zh-CN" altLang="en-US" sz="3200" b="1">
                <a:latin typeface="楷体_GB2312" pitchFamily="49" charset="-122"/>
                <a:ea typeface="楷体_GB2312" pitchFamily="49" charset="-122"/>
              </a:rPr>
              <a:t>～</a:t>
            </a:r>
            <a:r>
              <a:rPr lang="en-US" altLang="zh-CN" sz="3200" b="1">
                <a:latin typeface="楷体_GB2312" pitchFamily="49" charset="-122"/>
                <a:ea typeface="楷体_GB2312" pitchFamily="49" charset="-122"/>
              </a:rPr>
              <a:t>97℃</a:t>
            </a:r>
          </a:p>
        </p:txBody>
      </p:sp>
      <p:sp>
        <p:nvSpPr>
          <p:cNvPr id="12295" name="Rectangle 7"/>
          <p:cNvSpPr>
            <a:spLocks noChangeArrowheads="1"/>
          </p:cNvSpPr>
          <p:nvPr/>
        </p:nvSpPr>
        <p:spPr bwMode="auto">
          <a:xfrm>
            <a:off x="2514600" y="3535363"/>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spcBef>
                <a:spcPct val="50000"/>
              </a:spcBef>
            </a:pPr>
            <a:r>
              <a:rPr lang="zh-CN" altLang="en-US" sz="3200" b="1">
                <a:latin typeface="楷体_GB2312" pitchFamily="49" charset="-122"/>
                <a:ea typeface="楷体_GB2312" pitchFamily="49" charset="-122"/>
              </a:rPr>
              <a:t>退火    </a:t>
            </a:r>
            <a:r>
              <a:rPr lang="en-US" altLang="zh-CN" sz="3200" b="1">
                <a:latin typeface="楷体_GB2312" pitchFamily="49" charset="-122"/>
                <a:ea typeface="楷体_GB2312" pitchFamily="49" charset="-122"/>
              </a:rPr>
              <a:t>45</a:t>
            </a:r>
            <a:r>
              <a:rPr lang="zh-CN" altLang="en-US" sz="3200" b="1">
                <a:latin typeface="楷体_GB2312" pitchFamily="49" charset="-122"/>
                <a:ea typeface="楷体_GB2312" pitchFamily="49" charset="-122"/>
              </a:rPr>
              <a:t>～</a:t>
            </a:r>
            <a:r>
              <a:rPr lang="en-US" altLang="zh-CN" sz="3200" b="1">
                <a:latin typeface="楷体_GB2312" pitchFamily="49" charset="-122"/>
                <a:ea typeface="楷体_GB2312" pitchFamily="49" charset="-122"/>
              </a:rPr>
              <a:t>55℃</a:t>
            </a:r>
          </a:p>
        </p:txBody>
      </p:sp>
      <p:sp>
        <p:nvSpPr>
          <p:cNvPr id="12296" name="Rectangle 8"/>
          <p:cNvSpPr>
            <a:spLocks noChangeArrowheads="1"/>
          </p:cNvSpPr>
          <p:nvPr/>
        </p:nvSpPr>
        <p:spPr bwMode="auto">
          <a:xfrm>
            <a:off x="2971800" y="4191000"/>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spcBef>
                <a:spcPct val="50000"/>
              </a:spcBef>
            </a:pPr>
            <a:r>
              <a:rPr lang="zh-CN" altLang="en-US" sz="3200" b="1">
                <a:latin typeface="楷体_GB2312" pitchFamily="49" charset="-122"/>
                <a:ea typeface="楷体_GB2312" pitchFamily="49" charset="-122"/>
              </a:rPr>
              <a:t>延伸    </a:t>
            </a:r>
            <a:r>
              <a:rPr lang="en-US" altLang="zh-CN" sz="3200" b="1">
                <a:latin typeface="楷体_GB2312" pitchFamily="49" charset="-122"/>
                <a:ea typeface="楷体_GB2312" pitchFamily="49" charset="-122"/>
              </a:rPr>
              <a:t>72℃</a:t>
            </a:r>
            <a:r>
              <a:rPr lang="zh-CN" altLang="en-US" sz="3200" b="1">
                <a:latin typeface="楷体_GB2312" pitchFamily="49" charset="-122"/>
                <a:ea typeface="楷体_GB2312" pitchFamily="49" charset="-122"/>
              </a:rPr>
              <a:t>左右</a:t>
            </a:r>
          </a:p>
        </p:txBody>
      </p:sp>
      <p:sp>
        <p:nvSpPr>
          <p:cNvPr id="12297" name="Rectangle 9"/>
          <p:cNvSpPr>
            <a:spLocks noChangeArrowheads="1"/>
          </p:cNvSpPr>
          <p:nvPr/>
        </p:nvSpPr>
        <p:spPr bwMode="auto">
          <a:xfrm>
            <a:off x="3429000" y="4876800"/>
            <a:ext cx="1970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F3300"/>
                </a:solidFill>
                <a:latin typeface="楷体_GB2312" pitchFamily="49" charset="-122"/>
                <a:ea typeface="楷体_GB2312" pitchFamily="49" charset="-122"/>
              </a:rPr>
              <a:t>PCR</a:t>
            </a:r>
            <a:r>
              <a:rPr lang="zh-CN" altLang="en-US" sz="4000" b="1">
                <a:solidFill>
                  <a:srgbClr val="FF3300"/>
                </a:solidFill>
                <a:latin typeface="楷体_GB2312" pitchFamily="49" charset="-122"/>
                <a:ea typeface="楷体_GB2312" pitchFamily="49" charset="-122"/>
              </a:rPr>
              <a:t>过程</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40388" y="2628900"/>
            <a:ext cx="2978150" cy="990600"/>
            <a:chOff x="3888" y="1056"/>
            <a:chExt cx="2032" cy="597"/>
          </a:xfrm>
        </p:grpSpPr>
        <p:sp>
          <p:nvSpPr>
            <p:cNvPr id="35856" name="Text Box 3"/>
            <p:cNvSpPr txBox="1">
              <a:spLocks noChangeArrowheads="1"/>
            </p:cNvSpPr>
            <p:nvPr/>
          </p:nvSpPr>
          <p:spPr bwMode="auto">
            <a:xfrm>
              <a:off x="4288" y="1056"/>
              <a:ext cx="1632" cy="59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1668" b="1" smtClean="0">
                  <a:latin typeface="华文中宋" panose="02010600040101010101" pitchFamily="2" charset="-122"/>
                  <a:ea typeface="华文中宋" panose="02010600040101010101" pitchFamily="2" charset="-122"/>
                </a:rPr>
                <a:t>融解曲线分析，单一峰无非特异性荧光</a:t>
              </a:r>
            </a:p>
            <a:p>
              <a:pPr eaLnBrk="1" hangingPunct="1">
                <a:spcBef>
                  <a:spcPct val="50000"/>
                </a:spcBef>
                <a:buClrTx/>
                <a:buSzTx/>
                <a:buFontTx/>
                <a:buNone/>
                <a:defRPr/>
              </a:pPr>
              <a:r>
                <a:rPr kumimoji="1" lang="zh-CN" altLang="en-US" sz="1668" b="1" smtClean="0">
                  <a:latin typeface="华文中宋" panose="02010600040101010101" pitchFamily="2" charset="-122"/>
                  <a:ea typeface="华文中宋" panose="02010600040101010101" pitchFamily="2" charset="-122"/>
                </a:rPr>
                <a:t>定量准确</a:t>
              </a:r>
            </a:p>
          </p:txBody>
        </p:sp>
        <p:sp>
          <p:nvSpPr>
            <p:cNvPr id="35857" name="AutoShape 4"/>
            <p:cNvSpPr>
              <a:spLocks noChangeArrowheads="1"/>
            </p:cNvSpPr>
            <p:nvPr/>
          </p:nvSpPr>
          <p:spPr bwMode="auto">
            <a:xfrm>
              <a:off x="3888" y="1344"/>
              <a:ext cx="336" cy="192"/>
            </a:xfrm>
            <a:prstGeom prst="rightArrow">
              <a:avLst>
                <a:gd name="adj1" fmla="val 50000"/>
                <a:gd name="adj2" fmla="val 43750"/>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grpSp>
      <p:grpSp>
        <p:nvGrpSpPr>
          <p:cNvPr id="3" name="Group 5"/>
          <p:cNvGrpSpPr>
            <a:grpSpLocks/>
          </p:cNvGrpSpPr>
          <p:nvPr/>
        </p:nvGrpSpPr>
        <p:grpSpPr bwMode="auto">
          <a:xfrm>
            <a:off x="5640388" y="4497388"/>
            <a:ext cx="3119437" cy="862012"/>
            <a:chOff x="3904" y="2784"/>
            <a:chExt cx="2128" cy="571"/>
          </a:xfrm>
        </p:grpSpPr>
        <p:sp>
          <p:nvSpPr>
            <p:cNvPr id="35854" name="Text Box 6"/>
            <p:cNvSpPr txBox="1">
              <a:spLocks noChangeArrowheads="1"/>
            </p:cNvSpPr>
            <p:nvPr/>
          </p:nvSpPr>
          <p:spPr bwMode="auto">
            <a:xfrm>
              <a:off x="4304" y="2784"/>
              <a:ext cx="1728" cy="571"/>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1668" b="1" smtClean="0">
                  <a:latin typeface="华文中宋" panose="02010600040101010101" pitchFamily="2" charset="-122"/>
                  <a:ea typeface="华文中宋" panose="02010600040101010101" pitchFamily="2" charset="-122"/>
                </a:rPr>
                <a:t>融解曲线分析，出现杂峰其他产物出现非特异性荧光，因此定量不准确</a:t>
              </a:r>
            </a:p>
          </p:txBody>
        </p:sp>
        <p:sp>
          <p:nvSpPr>
            <p:cNvPr id="35855" name="AutoShape 7"/>
            <p:cNvSpPr>
              <a:spLocks noChangeArrowheads="1"/>
            </p:cNvSpPr>
            <p:nvPr/>
          </p:nvSpPr>
          <p:spPr bwMode="auto">
            <a:xfrm>
              <a:off x="3904" y="3024"/>
              <a:ext cx="336" cy="192"/>
            </a:xfrm>
            <a:prstGeom prst="rightArrow">
              <a:avLst>
                <a:gd name="adj1" fmla="val 50000"/>
                <a:gd name="adj2" fmla="val 43750"/>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grpSp>
      <p:sp>
        <p:nvSpPr>
          <p:cNvPr id="35844" name="Text Box 8"/>
          <p:cNvSpPr txBox="1">
            <a:spLocks noChangeArrowheads="1"/>
          </p:cNvSpPr>
          <p:nvPr/>
        </p:nvSpPr>
        <p:spPr bwMode="auto">
          <a:xfrm>
            <a:off x="1054100" y="4346575"/>
            <a:ext cx="1057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endParaRPr kumimoji="1" lang="en-US" altLang="zh-CN" sz="2225" smtClean="0">
              <a:latin typeface="Times New Roman" panose="02020603050405020304" pitchFamily="18" charset="0"/>
            </a:endParaRPr>
          </a:p>
        </p:txBody>
      </p:sp>
      <p:grpSp>
        <p:nvGrpSpPr>
          <p:cNvPr id="73733" name="Group 10"/>
          <p:cNvGrpSpPr>
            <a:grpSpLocks/>
          </p:cNvGrpSpPr>
          <p:nvPr/>
        </p:nvGrpSpPr>
        <p:grpSpPr bwMode="auto">
          <a:xfrm>
            <a:off x="233363" y="2293938"/>
            <a:ext cx="5273675" cy="1736725"/>
            <a:chOff x="204" y="1071"/>
            <a:chExt cx="3583" cy="1180"/>
          </a:xfrm>
        </p:grpSpPr>
        <p:pic>
          <p:nvPicPr>
            <p:cNvPr id="73739" name="Picture 1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 y="1123"/>
              <a:ext cx="1996"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3740" name="Picture 1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 y="1117"/>
              <a:ext cx="1905"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53" name="Rectangle 13"/>
            <p:cNvSpPr>
              <a:spLocks noChangeArrowheads="1"/>
            </p:cNvSpPr>
            <p:nvPr/>
          </p:nvSpPr>
          <p:spPr bwMode="auto">
            <a:xfrm>
              <a:off x="204" y="1071"/>
              <a:ext cx="3583" cy="1180"/>
            </a:xfrm>
            <a:prstGeom prst="rect">
              <a:avLst/>
            </a:prstGeom>
            <a:noFill/>
            <a:ln w="9525" algn="ctr">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grpSp>
      <p:grpSp>
        <p:nvGrpSpPr>
          <p:cNvPr id="73734" name="Group 14"/>
          <p:cNvGrpSpPr>
            <a:grpSpLocks/>
          </p:cNvGrpSpPr>
          <p:nvPr/>
        </p:nvGrpSpPr>
        <p:grpSpPr bwMode="auto">
          <a:xfrm>
            <a:off x="300038" y="4164013"/>
            <a:ext cx="5272087" cy="1801812"/>
            <a:chOff x="204" y="2432"/>
            <a:chExt cx="3583" cy="1225"/>
          </a:xfrm>
        </p:grpSpPr>
        <p:sp>
          <p:nvSpPr>
            <p:cNvPr id="35848" name="Rectangle 15"/>
            <p:cNvSpPr>
              <a:spLocks noChangeArrowheads="1"/>
            </p:cNvSpPr>
            <p:nvPr/>
          </p:nvSpPr>
          <p:spPr bwMode="auto">
            <a:xfrm>
              <a:off x="204" y="2432"/>
              <a:ext cx="3583" cy="1225"/>
            </a:xfrm>
            <a:prstGeom prst="rect">
              <a:avLst/>
            </a:prstGeom>
            <a:noFill/>
            <a:ln w="9525" algn="ctr">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pic>
          <p:nvPicPr>
            <p:cNvPr id="73737" name="Picture 1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478"/>
              <a:ext cx="167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3738" name="Picture 1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 y="2478"/>
              <a:ext cx="1917"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5847" name="Text Box 19"/>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SYBR Green I</a:t>
            </a:r>
            <a:r>
              <a:rPr kumimoji="1" lang="zh-CN" altLang="en-US" sz="2966" b="1" smtClean="0">
                <a:solidFill>
                  <a:srgbClr val="0033CC"/>
                </a:solidFill>
                <a:latin typeface="Times New Roman" panose="02020603050405020304" pitchFamily="18" charset="0"/>
                <a:ea typeface="黑体" panose="02010609060101010101" pitchFamily="49" charset="-122"/>
              </a:rPr>
              <a:t>染料法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融解曲线</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900113" y="3162300"/>
            <a:ext cx="3070225" cy="2090738"/>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
              <a:defRPr/>
            </a:pPr>
            <a:r>
              <a:rPr kumimoji="1" lang="en-US" altLang="zh-CN" sz="1854" b="1" smtClean="0">
                <a:latin typeface="Times New Roman" panose="02020603050405020304" pitchFamily="18" charset="0"/>
                <a:ea typeface="黑体" panose="02010609060101010101" pitchFamily="49" charset="-122"/>
              </a:rPr>
              <a:t> </a:t>
            </a:r>
            <a:r>
              <a:rPr kumimoji="1" lang="zh-CN" altLang="en-US" sz="1854" b="1" smtClean="0">
                <a:latin typeface="Times New Roman" panose="02020603050405020304" pitchFamily="18" charset="0"/>
                <a:ea typeface="黑体" panose="02010609060101010101" pitchFamily="49" charset="-122"/>
              </a:rPr>
              <a:t>对</a:t>
            </a:r>
            <a:r>
              <a:rPr kumimoji="1" lang="en-US" altLang="zh-CN" sz="1854" b="1" smtClean="0">
                <a:latin typeface="Times New Roman" panose="02020603050405020304" pitchFamily="18" charset="0"/>
                <a:ea typeface="黑体" panose="02010609060101010101" pitchFamily="49" charset="-122"/>
              </a:rPr>
              <a:t>DNA</a:t>
            </a:r>
            <a:r>
              <a:rPr kumimoji="1" lang="zh-CN" altLang="en-US" sz="1854" b="1" smtClean="0">
                <a:latin typeface="Times New Roman" panose="02020603050405020304" pitchFamily="18" charset="0"/>
                <a:ea typeface="黑体" panose="02010609060101010101" pitchFamily="49" charset="-122"/>
              </a:rPr>
              <a:t>模板没有选择性</a:t>
            </a:r>
          </a:p>
          <a:p>
            <a:pPr eaLnBrk="1" hangingPunct="1">
              <a:spcBef>
                <a:spcPct val="50000"/>
              </a:spcBef>
              <a:buClr>
                <a:srgbClr val="800080"/>
              </a:buClr>
              <a:buSzTx/>
              <a:buFont typeface="Wingdings" panose="05000000000000000000" pitchFamily="2" charset="2"/>
              <a:buNone/>
              <a:defRPr/>
            </a:pPr>
            <a:r>
              <a:rPr kumimoji="1" lang="zh-CN" altLang="en-US" sz="1854" b="1" smtClean="0">
                <a:latin typeface="Times New Roman" panose="02020603050405020304" pitchFamily="18" charset="0"/>
                <a:ea typeface="黑体" panose="02010609060101010101" pitchFamily="49" charset="-122"/>
              </a:rPr>
              <a:t>    适用于任何</a:t>
            </a:r>
            <a:r>
              <a:rPr kumimoji="1" lang="en-US" altLang="zh-CN" sz="1854" b="1" smtClean="0">
                <a:latin typeface="Times New Roman" panose="02020603050405020304" pitchFamily="18" charset="0"/>
                <a:ea typeface="黑体" panose="02010609060101010101" pitchFamily="49" charset="-122"/>
              </a:rPr>
              <a:t>DNA </a:t>
            </a:r>
          </a:p>
          <a:p>
            <a:pPr eaLnBrk="1" hangingPunct="1">
              <a:spcBef>
                <a:spcPct val="50000"/>
              </a:spcBef>
              <a:buClr>
                <a:srgbClr val="800080"/>
              </a:buClr>
              <a:buSzTx/>
              <a:buFont typeface="Wingdings" panose="05000000000000000000" pitchFamily="2" charset="2"/>
              <a:buChar char="%"/>
              <a:defRPr/>
            </a:pPr>
            <a:r>
              <a:rPr kumimoji="1" lang="en-US" altLang="zh-CN" sz="1854" b="1" smtClean="0">
                <a:latin typeface="Times New Roman" panose="02020603050405020304" pitchFamily="18" charset="0"/>
                <a:ea typeface="黑体" panose="02010609060101010101" pitchFamily="49" charset="-122"/>
              </a:rPr>
              <a:t> </a:t>
            </a:r>
            <a:r>
              <a:rPr kumimoji="1" lang="zh-CN" altLang="en-US" sz="1854" b="1" smtClean="0">
                <a:latin typeface="Times New Roman" panose="02020603050405020304" pitchFamily="18" charset="0"/>
                <a:ea typeface="黑体" panose="02010609060101010101" pitchFamily="49" charset="-122"/>
              </a:rPr>
              <a:t>使用方便，不必设计复杂</a:t>
            </a:r>
          </a:p>
          <a:p>
            <a:pPr eaLnBrk="1" hangingPunct="1">
              <a:spcBef>
                <a:spcPct val="50000"/>
              </a:spcBef>
              <a:buClr>
                <a:srgbClr val="800080"/>
              </a:buClr>
              <a:buSzTx/>
              <a:buFont typeface="Wingdings" panose="05000000000000000000" pitchFamily="2" charset="2"/>
              <a:buNone/>
              <a:defRPr/>
            </a:pPr>
            <a:r>
              <a:rPr kumimoji="1" lang="zh-CN" altLang="en-US" sz="1854" b="1" smtClean="0">
                <a:latin typeface="Times New Roman" panose="02020603050405020304" pitchFamily="18" charset="0"/>
                <a:ea typeface="黑体" panose="02010609060101010101" pitchFamily="49" charset="-122"/>
              </a:rPr>
              <a:t>    探针</a:t>
            </a:r>
          </a:p>
          <a:p>
            <a:pPr eaLnBrk="1" hangingPunct="1">
              <a:spcBef>
                <a:spcPct val="50000"/>
              </a:spcBef>
              <a:buClr>
                <a:srgbClr val="800080"/>
              </a:buClr>
              <a:buSzTx/>
              <a:buFont typeface="Wingdings" panose="05000000000000000000" pitchFamily="2" charset="2"/>
              <a:buChar char="%"/>
              <a:defRPr/>
            </a:pPr>
            <a:r>
              <a:rPr kumimoji="1" lang="zh-CN" altLang="en-US" sz="1854" b="1" smtClean="0">
                <a:latin typeface="Times New Roman" panose="02020603050405020304" pitchFamily="18" charset="0"/>
                <a:ea typeface="黑体" panose="02010609060101010101" pitchFamily="49" charset="-122"/>
              </a:rPr>
              <a:t> 具有价格优势</a:t>
            </a:r>
          </a:p>
        </p:txBody>
      </p:sp>
      <p:sp>
        <p:nvSpPr>
          <p:cNvPr id="37891" name="Text Box 4"/>
          <p:cNvSpPr txBox="1">
            <a:spLocks noChangeArrowheads="1"/>
          </p:cNvSpPr>
          <p:nvPr/>
        </p:nvSpPr>
        <p:spPr bwMode="auto">
          <a:xfrm>
            <a:off x="1500188" y="2093913"/>
            <a:ext cx="1804987" cy="492125"/>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defRPr/>
            </a:pPr>
            <a:r>
              <a:rPr kumimoji="1" lang="zh-CN" altLang="en-US" sz="2595" b="1" smtClean="0">
                <a:latin typeface="Times New Roman" panose="02020603050405020304" pitchFamily="18" charset="0"/>
                <a:ea typeface="黑体" panose="02010609060101010101" pitchFamily="49" charset="-122"/>
              </a:rPr>
              <a:t>优  点</a:t>
            </a:r>
          </a:p>
        </p:txBody>
      </p:sp>
      <p:sp>
        <p:nvSpPr>
          <p:cNvPr id="37892" name="Text Box 5"/>
          <p:cNvSpPr txBox="1">
            <a:spLocks noChangeArrowheads="1"/>
          </p:cNvSpPr>
          <p:nvPr/>
        </p:nvSpPr>
        <p:spPr bwMode="auto">
          <a:xfrm>
            <a:off x="4705350" y="3162300"/>
            <a:ext cx="3603625" cy="2517775"/>
          </a:xfrm>
          <a:prstGeom prst="rect">
            <a:avLst/>
          </a:prstGeom>
          <a:noFill/>
          <a:ln w="9525">
            <a:solidFill>
              <a:srgbClr val="91278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91278F"/>
              </a:buClr>
              <a:buSzTx/>
              <a:buFont typeface="Wingdings" panose="05000000000000000000" pitchFamily="2" charset="2"/>
              <a:buChar char="%"/>
              <a:defRPr/>
            </a:pPr>
            <a:r>
              <a:rPr kumimoji="1" lang="en-US" altLang="zh-CN" sz="1854" b="1" smtClean="0">
                <a:latin typeface="Times New Roman" panose="02020603050405020304" pitchFamily="18" charset="0"/>
                <a:ea typeface="黑体" panose="02010609060101010101" pitchFamily="49" charset="-122"/>
              </a:rPr>
              <a:t> </a:t>
            </a:r>
            <a:r>
              <a:rPr kumimoji="1" lang="zh-CN" altLang="en-US" sz="1854" b="1" smtClean="0">
                <a:solidFill>
                  <a:srgbClr val="800080"/>
                </a:solidFill>
                <a:latin typeface="Times New Roman" panose="02020603050405020304" pitchFamily="18" charset="0"/>
                <a:ea typeface="黑体" panose="02010609060101010101" pitchFamily="49" charset="-122"/>
              </a:rPr>
              <a:t>容易与非特异性双链</a:t>
            </a:r>
            <a:r>
              <a:rPr kumimoji="1" lang="en-US" altLang="zh-CN" sz="1854" b="1" smtClean="0">
                <a:solidFill>
                  <a:srgbClr val="800080"/>
                </a:solidFill>
                <a:latin typeface="Times New Roman" panose="02020603050405020304" pitchFamily="18" charset="0"/>
                <a:ea typeface="黑体" panose="02010609060101010101" pitchFamily="49" charset="-122"/>
              </a:rPr>
              <a:t>DNA</a:t>
            </a:r>
            <a:r>
              <a:rPr kumimoji="1" lang="zh-CN" altLang="en-US" sz="1854" b="1" smtClean="0">
                <a:solidFill>
                  <a:srgbClr val="800080"/>
                </a:solidFill>
                <a:latin typeface="Times New Roman" panose="02020603050405020304" pitchFamily="18" charset="0"/>
                <a:ea typeface="黑体" panose="02010609060101010101" pitchFamily="49" charset="-122"/>
              </a:rPr>
              <a:t>结合，产生假阳性 但可以通过融解曲线的分析，优化反应条件</a:t>
            </a:r>
          </a:p>
          <a:p>
            <a:pPr eaLnBrk="1" hangingPunct="1">
              <a:lnSpc>
                <a:spcPct val="150000"/>
              </a:lnSpc>
              <a:spcBef>
                <a:spcPct val="50000"/>
              </a:spcBef>
              <a:buClr>
                <a:srgbClr val="91278F"/>
              </a:buClr>
              <a:buSzTx/>
              <a:buFont typeface="Wingdings" panose="05000000000000000000" pitchFamily="2" charset="2"/>
              <a:buChar char="%"/>
              <a:defRPr/>
            </a:pPr>
            <a:r>
              <a:rPr kumimoji="1" lang="zh-CN" altLang="en-US" sz="1854" b="1" smtClean="0">
                <a:solidFill>
                  <a:srgbClr val="800080"/>
                </a:solidFill>
                <a:latin typeface="Times New Roman" panose="02020603050405020304" pitchFamily="18" charset="0"/>
                <a:ea typeface="黑体" panose="02010609060101010101" pitchFamily="49" charset="-122"/>
              </a:rPr>
              <a:t> 对引物特异性要求较高</a:t>
            </a:r>
          </a:p>
          <a:p>
            <a:pPr eaLnBrk="1" hangingPunct="1">
              <a:lnSpc>
                <a:spcPct val="150000"/>
              </a:lnSpc>
              <a:spcBef>
                <a:spcPct val="50000"/>
              </a:spcBef>
              <a:buClr>
                <a:srgbClr val="91278F"/>
              </a:buClr>
              <a:buSzTx/>
              <a:buFont typeface="Wingdings" panose="05000000000000000000" pitchFamily="2" charset="2"/>
              <a:buChar char="%"/>
              <a:defRPr/>
            </a:pPr>
            <a:r>
              <a:rPr kumimoji="1" lang="zh-CN" altLang="en-US" sz="1854" b="1" smtClean="0">
                <a:solidFill>
                  <a:srgbClr val="800080"/>
                </a:solidFill>
                <a:latin typeface="Times New Roman" panose="02020603050405020304" pitchFamily="18" charset="0"/>
                <a:ea typeface="黑体" panose="02010609060101010101" pitchFamily="49" charset="-122"/>
              </a:rPr>
              <a:t> 不能进行多重定量</a:t>
            </a:r>
          </a:p>
        </p:txBody>
      </p:sp>
      <p:sp>
        <p:nvSpPr>
          <p:cNvPr id="37893" name="Text Box 6"/>
          <p:cNvSpPr txBox="1">
            <a:spLocks noChangeArrowheads="1"/>
          </p:cNvSpPr>
          <p:nvPr/>
        </p:nvSpPr>
        <p:spPr bwMode="auto">
          <a:xfrm>
            <a:off x="5307013" y="2093913"/>
            <a:ext cx="1687512" cy="492125"/>
          </a:xfrm>
          <a:prstGeom prst="rect">
            <a:avLst/>
          </a:prstGeom>
          <a:noFill/>
          <a:ln w="9525">
            <a:solidFill>
              <a:srgbClr val="91278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defRPr/>
            </a:pPr>
            <a:r>
              <a:rPr kumimoji="1" lang="zh-CN" altLang="en-US" sz="2595" b="1" smtClean="0">
                <a:solidFill>
                  <a:srgbClr val="800080"/>
                </a:solidFill>
                <a:latin typeface="黑体" panose="02010609060101010101" pitchFamily="49" charset="-122"/>
                <a:ea typeface="黑体" panose="02010609060101010101" pitchFamily="49" charset="-122"/>
              </a:rPr>
              <a:t>缺  点</a:t>
            </a:r>
          </a:p>
        </p:txBody>
      </p:sp>
      <p:sp>
        <p:nvSpPr>
          <p:cNvPr id="37894" name="Text Box 8"/>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SYBR Green I</a:t>
            </a:r>
            <a:r>
              <a:rPr kumimoji="1" lang="zh-CN" altLang="en-US" sz="2966" b="1" smtClean="0">
                <a:solidFill>
                  <a:srgbClr val="0033CC"/>
                </a:solidFill>
                <a:latin typeface="Times New Roman" panose="02020603050405020304" pitchFamily="18" charset="0"/>
                <a:ea typeface="黑体" panose="02010609060101010101" pitchFamily="49" charset="-122"/>
              </a:rPr>
              <a:t>染料法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优缺点</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Taqman</a:t>
            </a:r>
            <a:r>
              <a:rPr kumimoji="1" lang="zh-CN" altLang="en-US" sz="2966" b="1" smtClean="0">
                <a:solidFill>
                  <a:srgbClr val="0033CC"/>
                </a:solidFill>
                <a:latin typeface="Times New Roman" panose="02020603050405020304" pitchFamily="18" charset="0"/>
                <a:ea typeface="黑体" panose="02010609060101010101" pitchFamily="49" charset="-122"/>
              </a:rPr>
              <a:t>探针法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原理</a:t>
            </a:r>
          </a:p>
        </p:txBody>
      </p:sp>
      <p:pic>
        <p:nvPicPr>
          <p:cNvPr id="768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2027238"/>
            <a:ext cx="33369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6" name="Text Box 9"/>
          <p:cNvSpPr txBox="1">
            <a:spLocks noChangeArrowheads="1"/>
          </p:cNvSpPr>
          <p:nvPr/>
        </p:nvSpPr>
        <p:spPr bwMode="auto">
          <a:xfrm>
            <a:off x="635000" y="3695700"/>
            <a:ext cx="832802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Clr>
                <a:srgbClr val="91278F"/>
              </a:buClr>
              <a:buSzPct val="110000"/>
              <a:buFont typeface="Wingdings" panose="05000000000000000000" pitchFamily="2" charset="2"/>
              <a:buChar char="+"/>
              <a:defRPr/>
            </a:pPr>
            <a:r>
              <a:rPr kumimoji="1" lang="en-US" altLang="zh-CN" sz="1668" smtClean="0">
                <a:latin typeface="华文新魏" panose="02010800040101010101" pitchFamily="2" charset="-122"/>
                <a:ea typeface="华文新魏" panose="02010800040101010101" pitchFamily="2" charset="-122"/>
              </a:rPr>
              <a:t>  </a:t>
            </a:r>
            <a:r>
              <a:rPr kumimoji="1" lang="en-US" altLang="zh-CN" sz="1668" smtClean="0">
                <a:latin typeface="Times New Roman" panose="02020603050405020304" pitchFamily="18" charset="0"/>
                <a:ea typeface="黑体" panose="02010609060101010101" pitchFamily="49" charset="-122"/>
              </a:rPr>
              <a:t>5′</a:t>
            </a:r>
            <a:r>
              <a:rPr kumimoji="1" lang="zh-CN" altLang="en-US" sz="1668" smtClean="0">
                <a:latin typeface="Times New Roman" panose="02020603050405020304" pitchFamily="18" charset="0"/>
                <a:ea typeface="黑体" panose="02010609060101010101" pitchFamily="49" charset="-122"/>
              </a:rPr>
              <a:t>端标记有报告基团</a:t>
            </a:r>
            <a:r>
              <a:rPr kumimoji="1" lang="en-US" altLang="zh-CN" sz="1668" smtClean="0">
                <a:latin typeface="Times New Roman" panose="02020603050405020304" pitchFamily="18" charset="0"/>
                <a:ea typeface="黑体" panose="02010609060101010101" pitchFamily="49" charset="-122"/>
              </a:rPr>
              <a:t>(Reporter, R)  </a:t>
            </a:r>
            <a:r>
              <a:rPr kumimoji="1" lang="zh-CN" altLang="en-US" sz="1668" smtClean="0">
                <a:latin typeface="Times New Roman" panose="02020603050405020304" pitchFamily="18" charset="0"/>
                <a:ea typeface="黑体" panose="02010609060101010101" pitchFamily="49" charset="-122"/>
              </a:rPr>
              <a:t>，如</a:t>
            </a:r>
            <a:r>
              <a:rPr kumimoji="1" lang="en-US" altLang="zh-CN" sz="1668" smtClean="0">
                <a:latin typeface="Times New Roman" panose="02020603050405020304" pitchFamily="18" charset="0"/>
                <a:ea typeface="黑体" panose="02010609060101010101" pitchFamily="49" charset="-122"/>
              </a:rPr>
              <a:t>FAM</a:t>
            </a:r>
            <a:r>
              <a:rPr kumimoji="1" lang="zh-CN" altLang="en-US" sz="1668" smtClean="0">
                <a:latin typeface="Times New Roman" panose="02020603050405020304" pitchFamily="18" charset="0"/>
                <a:ea typeface="黑体" panose="02010609060101010101" pitchFamily="49" charset="-122"/>
              </a:rPr>
              <a:t>、</a:t>
            </a:r>
            <a:r>
              <a:rPr kumimoji="1" lang="en-US" altLang="zh-CN" sz="1668" smtClean="0">
                <a:latin typeface="Times New Roman" panose="02020603050405020304" pitchFamily="18" charset="0"/>
                <a:ea typeface="黑体" panose="02010609060101010101" pitchFamily="49" charset="-122"/>
              </a:rPr>
              <a:t>VIC</a:t>
            </a:r>
            <a:r>
              <a:rPr kumimoji="1" lang="zh-CN" altLang="en-US" sz="1668" smtClean="0">
                <a:latin typeface="Times New Roman" panose="02020603050405020304" pitchFamily="18" charset="0"/>
                <a:ea typeface="黑体" panose="02010609060101010101" pitchFamily="49" charset="-122"/>
              </a:rPr>
              <a:t>等 </a:t>
            </a:r>
          </a:p>
          <a:p>
            <a:pPr eaLnBrk="1" hangingPunct="1">
              <a:lnSpc>
                <a:spcPct val="125000"/>
              </a:lnSpc>
              <a:spcBef>
                <a:spcPct val="50000"/>
              </a:spcBef>
              <a:buClr>
                <a:srgbClr val="91278F"/>
              </a:buClr>
              <a:buSzTx/>
              <a:buFont typeface="Wingdings" panose="05000000000000000000" pitchFamily="2" charset="2"/>
              <a:buChar char="+"/>
              <a:defRPr/>
            </a:pPr>
            <a:r>
              <a:rPr kumimoji="1" lang="zh-CN" altLang="en-US" sz="1668" smtClean="0">
                <a:latin typeface="Times New Roman" panose="02020603050405020304" pitchFamily="18" charset="0"/>
                <a:ea typeface="黑体" panose="02010609060101010101" pitchFamily="49" charset="-122"/>
              </a:rPr>
              <a:t>  </a:t>
            </a:r>
            <a:r>
              <a:rPr kumimoji="1" lang="en-US" altLang="zh-CN" sz="1668" smtClean="0">
                <a:latin typeface="Times New Roman" panose="02020603050405020304" pitchFamily="18" charset="0"/>
                <a:ea typeface="黑体" panose="02010609060101010101" pitchFamily="49" charset="-122"/>
              </a:rPr>
              <a:t>3′</a:t>
            </a:r>
            <a:r>
              <a:rPr kumimoji="1" lang="zh-CN" altLang="en-US" sz="1668" smtClean="0">
                <a:latin typeface="Times New Roman" panose="02020603050405020304" pitchFamily="18" charset="0"/>
                <a:ea typeface="黑体" panose="02010609060101010101" pitchFamily="49" charset="-122"/>
              </a:rPr>
              <a:t>端标记有荧光淬灭基团 </a:t>
            </a:r>
            <a:r>
              <a:rPr kumimoji="1" lang="en-US" altLang="zh-CN" sz="1668" smtClean="0">
                <a:latin typeface="Times New Roman" panose="02020603050405020304" pitchFamily="18" charset="0"/>
                <a:ea typeface="黑体" panose="02010609060101010101" pitchFamily="49" charset="-122"/>
              </a:rPr>
              <a:t>(Quencher, Q)</a:t>
            </a:r>
          </a:p>
          <a:p>
            <a:pPr eaLnBrk="1" hangingPunct="1">
              <a:lnSpc>
                <a:spcPct val="125000"/>
              </a:lnSpc>
              <a:spcBef>
                <a:spcPct val="50000"/>
              </a:spcBef>
              <a:buClr>
                <a:srgbClr val="91278F"/>
              </a:buClr>
              <a:buSzTx/>
              <a:buFont typeface="Wingdings" panose="05000000000000000000" pitchFamily="2" charset="2"/>
              <a:buChar char="+"/>
              <a:defRPr/>
            </a:pPr>
            <a:r>
              <a:rPr kumimoji="1" lang="en-US" altLang="zh-CN" sz="1668" smtClean="0">
                <a:latin typeface="Times New Roman" panose="02020603050405020304" pitchFamily="18" charset="0"/>
                <a:ea typeface="黑体" panose="02010609060101010101" pitchFamily="49" charset="-122"/>
              </a:rPr>
              <a:t>  </a:t>
            </a:r>
            <a:r>
              <a:rPr kumimoji="1" lang="zh-CN" altLang="en-US" sz="1668" smtClean="0">
                <a:latin typeface="Times New Roman" panose="02020603050405020304" pitchFamily="18" charset="0"/>
                <a:ea typeface="黑体" panose="02010609060101010101" pitchFamily="49" charset="-122"/>
              </a:rPr>
              <a:t>探针完整，</a:t>
            </a:r>
            <a:r>
              <a:rPr kumimoji="1" lang="en-US" altLang="zh-CN" sz="1668" smtClean="0">
                <a:latin typeface="Times New Roman" panose="02020603050405020304" pitchFamily="18" charset="0"/>
                <a:ea typeface="黑体" panose="02010609060101010101" pitchFamily="49" charset="-122"/>
              </a:rPr>
              <a:t>R</a:t>
            </a:r>
            <a:r>
              <a:rPr kumimoji="1" lang="zh-CN" altLang="en-US" sz="1668" smtClean="0">
                <a:latin typeface="Times New Roman" panose="02020603050405020304" pitchFamily="18" charset="0"/>
                <a:ea typeface="黑体" panose="02010609060101010101" pitchFamily="49" charset="-122"/>
              </a:rPr>
              <a:t>发射的荧光能量被</a:t>
            </a:r>
            <a:r>
              <a:rPr kumimoji="1" lang="en-US" altLang="zh-CN" sz="1668" smtClean="0">
                <a:latin typeface="Times New Roman" panose="02020603050405020304" pitchFamily="18" charset="0"/>
                <a:ea typeface="黑体" panose="02010609060101010101" pitchFamily="49" charset="-122"/>
              </a:rPr>
              <a:t>Q</a:t>
            </a:r>
            <a:r>
              <a:rPr kumimoji="1" lang="zh-CN" altLang="en-US" sz="1668" smtClean="0">
                <a:latin typeface="Times New Roman" panose="02020603050405020304" pitchFamily="18" charset="0"/>
                <a:ea typeface="黑体" panose="02010609060101010101" pitchFamily="49" charset="-122"/>
              </a:rPr>
              <a:t>基团吸收 ，无荧光， </a:t>
            </a:r>
            <a:r>
              <a:rPr kumimoji="1" lang="en-US" altLang="zh-CN" sz="1668" smtClean="0">
                <a:latin typeface="Times New Roman" panose="02020603050405020304" pitchFamily="18" charset="0"/>
                <a:ea typeface="黑体" panose="02010609060101010101" pitchFamily="49" charset="-122"/>
              </a:rPr>
              <a:t>R</a:t>
            </a:r>
            <a:r>
              <a:rPr kumimoji="1" lang="zh-CN" altLang="en-US" sz="1668" smtClean="0">
                <a:latin typeface="Times New Roman" panose="02020603050405020304" pitchFamily="18" charset="0"/>
                <a:ea typeface="黑体" panose="02010609060101010101" pitchFamily="49" charset="-122"/>
              </a:rPr>
              <a:t>与</a:t>
            </a:r>
            <a:r>
              <a:rPr kumimoji="1" lang="en-US" altLang="zh-CN" sz="1668" smtClean="0">
                <a:latin typeface="Times New Roman" panose="02020603050405020304" pitchFamily="18" charset="0"/>
                <a:ea typeface="黑体" panose="02010609060101010101" pitchFamily="49" charset="-122"/>
              </a:rPr>
              <a:t>Q</a:t>
            </a:r>
            <a:r>
              <a:rPr kumimoji="1" lang="zh-CN" altLang="en-US" sz="1668" smtClean="0">
                <a:latin typeface="Times New Roman" panose="02020603050405020304" pitchFamily="18" charset="0"/>
                <a:ea typeface="黑体" panose="02010609060101010101" pitchFamily="49" charset="-122"/>
              </a:rPr>
              <a:t>分开，发荧光</a:t>
            </a:r>
          </a:p>
          <a:p>
            <a:pPr eaLnBrk="1" hangingPunct="1">
              <a:lnSpc>
                <a:spcPct val="125000"/>
              </a:lnSpc>
              <a:spcBef>
                <a:spcPct val="50000"/>
              </a:spcBef>
              <a:buClr>
                <a:srgbClr val="91278F"/>
              </a:buClr>
              <a:buSzTx/>
              <a:buFont typeface="Wingdings" panose="05000000000000000000" pitchFamily="2" charset="2"/>
              <a:buChar char="+"/>
              <a:defRPr/>
            </a:pPr>
            <a:r>
              <a:rPr kumimoji="1" lang="zh-CN" altLang="en-US" sz="1668" smtClean="0">
                <a:latin typeface="Times New Roman" panose="02020603050405020304" pitchFamily="18" charset="0"/>
                <a:ea typeface="黑体" panose="02010609060101010101" pitchFamily="49" charset="-122"/>
              </a:rPr>
              <a:t>  </a:t>
            </a:r>
            <a:r>
              <a:rPr kumimoji="1" lang="en-US" altLang="zh-CN" sz="1668" smtClean="0">
                <a:latin typeface="Times New Roman" panose="02020603050405020304" pitchFamily="18" charset="0"/>
                <a:ea typeface="黑体" panose="02010609060101010101" pitchFamily="49" charset="-122"/>
              </a:rPr>
              <a:t>Taq</a:t>
            </a:r>
            <a:r>
              <a:rPr kumimoji="1" lang="zh-CN" altLang="en-US" sz="1668" smtClean="0">
                <a:latin typeface="Times New Roman" panose="02020603050405020304" pitchFamily="18" charset="0"/>
                <a:ea typeface="黑体" panose="02010609060101010101" pitchFamily="49" charset="-122"/>
              </a:rPr>
              <a:t>酶有 </a:t>
            </a:r>
            <a:r>
              <a:rPr kumimoji="1" lang="en-US" altLang="zh-CN" sz="1668" smtClean="0">
                <a:latin typeface="Times New Roman" panose="02020603050405020304" pitchFamily="18" charset="0"/>
                <a:ea typeface="黑体" panose="02010609060101010101" pitchFamily="49" charset="-122"/>
              </a:rPr>
              <a:t>5′→3′</a:t>
            </a:r>
            <a:r>
              <a:rPr kumimoji="1" lang="zh-CN" altLang="en-US" sz="1668" smtClean="0">
                <a:latin typeface="Times New Roman" panose="02020603050405020304" pitchFamily="18" charset="0"/>
                <a:ea typeface="黑体" panose="02010609060101010101" pitchFamily="49" charset="-122"/>
              </a:rPr>
              <a:t>外切核酸酶活性，可水解探针</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386013" y="2078038"/>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39939" name="Text Box 7"/>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Taqman</a:t>
            </a:r>
            <a:r>
              <a:rPr kumimoji="1" lang="zh-CN" altLang="en-US" sz="2966" b="1" smtClean="0">
                <a:solidFill>
                  <a:srgbClr val="0033CC"/>
                </a:solidFill>
                <a:latin typeface="Times New Roman" panose="02020603050405020304" pitchFamily="18" charset="0"/>
                <a:ea typeface="黑体" panose="02010609060101010101" pitchFamily="49" charset="-122"/>
              </a:rPr>
              <a:t>探针法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工作机理</a:t>
            </a:r>
          </a:p>
        </p:txBody>
      </p:sp>
      <p:grpSp>
        <p:nvGrpSpPr>
          <p:cNvPr id="77828" name="Group 32"/>
          <p:cNvGrpSpPr>
            <a:grpSpLocks/>
          </p:cNvGrpSpPr>
          <p:nvPr/>
        </p:nvGrpSpPr>
        <p:grpSpPr bwMode="auto">
          <a:xfrm>
            <a:off x="1035050" y="1627188"/>
            <a:ext cx="5762625" cy="4070350"/>
            <a:chOff x="612" y="1026"/>
            <a:chExt cx="3917" cy="2767"/>
          </a:xfrm>
        </p:grpSpPr>
        <p:pic>
          <p:nvPicPr>
            <p:cNvPr id="77829" name="Picture 10" descr="TaqMan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 y="1298"/>
              <a:ext cx="3735"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47" name="Text Box 11"/>
            <p:cNvSpPr txBox="1">
              <a:spLocks noChangeArrowheads="1"/>
            </p:cNvSpPr>
            <p:nvPr/>
          </p:nvSpPr>
          <p:spPr bwMode="auto">
            <a:xfrm>
              <a:off x="658" y="1389"/>
              <a:ext cx="664" cy="237"/>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668" b="1">
                  <a:solidFill>
                    <a:srgbClr val="990033"/>
                  </a:solidFill>
                  <a:effectLst>
                    <a:outerShdw blurRad="38100" dist="38100" dir="2700000" algn="tl">
                      <a:srgbClr val="C0C0C0"/>
                    </a:outerShdw>
                  </a:effectLst>
                  <a:latin typeface="Times New Roman" pitchFamily="18" charset="0"/>
                  <a:ea typeface="楷体_GB2312" pitchFamily="49" charset="-122"/>
                </a:rPr>
                <a:t>热变性</a:t>
              </a:r>
            </a:p>
          </p:txBody>
        </p:sp>
        <p:sp>
          <p:nvSpPr>
            <p:cNvPr id="577548" name="Text Box 12"/>
            <p:cNvSpPr txBox="1">
              <a:spLocks noChangeArrowheads="1"/>
            </p:cNvSpPr>
            <p:nvPr/>
          </p:nvSpPr>
          <p:spPr bwMode="auto">
            <a:xfrm>
              <a:off x="612" y="1933"/>
              <a:ext cx="3320" cy="237"/>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668" b="1">
                  <a:solidFill>
                    <a:srgbClr val="990033"/>
                  </a:solidFill>
                  <a:effectLst>
                    <a:outerShdw blurRad="38100" dist="38100" dir="2700000" algn="tl">
                      <a:srgbClr val="C0C0C0"/>
                    </a:outerShdw>
                  </a:effectLst>
                  <a:latin typeface="Times New Roman" pitchFamily="18" charset="0"/>
                  <a:ea typeface="楷体_GB2312" pitchFamily="49" charset="-122"/>
                </a:rPr>
                <a:t>引物和探针与模板退火</a:t>
              </a:r>
            </a:p>
          </p:txBody>
        </p:sp>
        <p:sp>
          <p:nvSpPr>
            <p:cNvPr id="577549" name="Text Box 13"/>
            <p:cNvSpPr txBox="1">
              <a:spLocks noChangeArrowheads="1"/>
            </p:cNvSpPr>
            <p:nvPr/>
          </p:nvSpPr>
          <p:spPr bwMode="auto">
            <a:xfrm>
              <a:off x="658" y="2676"/>
              <a:ext cx="1161" cy="237"/>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668" b="1">
                  <a:solidFill>
                    <a:srgbClr val="990033"/>
                  </a:solidFill>
                  <a:effectLst>
                    <a:outerShdw blurRad="38100" dist="38100" dir="2700000" algn="tl">
                      <a:srgbClr val="C0C0C0"/>
                    </a:outerShdw>
                  </a:effectLst>
                  <a:latin typeface="Times New Roman" pitchFamily="18" charset="0"/>
                  <a:ea typeface="楷体_GB2312" pitchFamily="49" charset="-122"/>
                </a:rPr>
                <a:t>延伸反应</a:t>
              </a:r>
            </a:p>
          </p:txBody>
        </p:sp>
        <p:sp>
          <p:nvSpPr>
            <p:cNvPr id="577550" name="Text Box 14"/>
            <p:cNvSpPr txBox="1">
              <a:spLocks noChangeArrowheads="1"/>
            </p:cNvSpPr>
            <p:nvPr/>
          </p:nvSpPr>
          <p:spPr bwMode="auto">
            <a:xfrm>
              <a:off x="2971" y="1026"/>
              <a:ext cx="415" cy="237"/>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r>
                <a:rPr kumimoji="1" lang="zh-CN" altLang="en-US" sz="1668" b="1" dirty="0">
                  <a:effectLst>
                    <a:outerShdw blurRad="38100" dist="38100" dir="2700000" algn="tl">
                      <a:srgbClr val="C0C0C0"/>
                    </a:outerShdw>
                  </a:effectLst>
                  <a:latin typeface="Times New Roman" pitchFamily="18" charset="0"/>
                  <a:ea typeface="楷体_GB2312" pitchFamily="49" charset="-122"/>
                </a:rPr>
                <a:t>探针</a:t>
              </a:r>
            </a:p>
          </p:txBody>
        </p:sp>
        <p:sp>
          <p:nvSpPr>
            <p:cNvPr id="577551" name="Text Box 15"/>
            <p:cNvSpPr txBox="1">
              <a:spLocks noChangeArrowheads="1"/>
            </p:cNvSpPr>
            <p:nvPr/>
          </p:nvSpPr>
          <p:spPr bwMode="auto">
            <a:xfrm>
              <a:off x="2517" y="1344"/>
              <a:ext cx="637" cy="40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endParaRPr kumimoji="1" lang="en-US" altLang="zh-CN" sz="1298" b="1">
                <a:effectLst>
                  <a:outerShdw blurRad="38100" dist="38100" dir="2700000" algn="tl">
                    <a:srgbClr val="C0C0C0"/>
                  </a:outerShdw>
                </a:effectLst>
                <a:latin typeface="Times New Roman" pitchFamily="18" charset="0"/>
                <a:ea typeface="楷体_GB2312" pitchFamily="49" charset="-122"/>
              </a:endParaRPr>
            </a:p>
            <a:p>
              <a:pPr algn="ctr" eaLnBrk="1" hangingPunct="1">
                <a:spcBef>
                  <a:spcPct val="50000"/>
                </a:spcBef>
                <a:defRPr/>
              </a:pPr>
              <a:r>
                <a:rPr kumimoji="1" lang="zh-CN" altLang="en-US" sz="1298" b="1">
                  <a:effectLst>
                    <a:outerShdw blurRad="38100" dist="38100" dir="2700000" algn="tl">
                      <a:srgbClr val="C0C0C0"/>
                    </a:outerShdw>
                  </a:effectLst>
                  <a:latin typeface="Times New Roman" pitchFamily="18" charset="0"/>
                  <a:ea typeface="楷体_GB2312" pitchFamily="49" charset="-122"/>
                </a:rPr>
                <a:t>报告基团</a:t>
              </a:r>
            </a:p>
          </p:txBody>
        </p:sp>
        <p:sp>
          <p:nvSpPr>
            <p:cNvPr id="577552" name="Text Box 16"/>
            <p:cNvSpPr txBox="1">
              <a:spLocks noChangeArrowheads="1"/>
            </p:cNvSpPr>
            <p:nvPr/>
          </p:nvSpPr>
          <p:spPr bwMode="auto">
            <a:xfrm>
              <a:off x="3606" y="1298"/>
              <a:ext cx="588" cy="403"/>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endParaRPr kumimoji="1" lang="en-US" altLang="zh-CN" sz="1298" b="1">
                <a:effectLst>
                  <a:outerShdw blurRad="38100" dist="38100" dir="2700000" algn="tl">
                    <a:srgbClr val="C0C0C0"/>
                  </a:outerShdw>
                </a:effectLst>
                <a:latin typeface="Times New Roman" pitchFamily="18" charset="0"/>
                <a:ea typeface="楷体_GB2312" pitchFamily="49" charset="-122"/>
              </a:endParaRPr>
            </a:p>
            <a:p>
              <a:pPr algn="ctr" eaLnBrk="1" hangingPunct="1">
                <a:spcBef>
                  <a:spcPct val="50000"/>
                </a:spcBef>
                <a:defRPr/>
              </a:pPr>
              <a:r>
                <a:rPr kumimoji="1" lang="zh-CN" altLang="en-US" sz="1298" b="1">
                  <a:effectLst>
                    <a:outerShdw blurRad="38100" dist="38100" dir="2700000" algn="tl">
                      <a:srgbClr val="C0C0C0"/>
                    </a:outerShdw>
                  </a:effectLst>
                  <a:latin typeface="Times New Roman" pitchFamily="18" charset="0"/>
                  <a:ea typeface="楷体_GB2312" pitchFamily="49" charset="-122"/>
                </a:rPr>
                <a:t>淬灭基团</a:t>
              </a:r>
            </a:p>
          </p:txBody>
        </p:sp>
        <p:sp>
          <p:nvSpPr>
            <p:cNvPr id="577553" name="Text Box 17"/>
            <p:cNvSpPr txBox="1">
              <a:spLocks noChangeArrowheads="1"/>
            </p:cNvSpPr>
            <p:nvPr/>
          </p:nvSpPr>
          <p:spPr bwMode="auto">
            <a:xfrm>
              <a:off x="3107" y="2115"/>
              <a:ext cx="624" cy="237"/>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kumimoji="1" lang="zh-CN" altLang="en-US" sz="1668" b="1" dirty="0">
                  <a:effectLst>
                    <a:outerShdw blurRad="38100" dist="38100" dir="2700000" algn="tl">
                      <a:srgbClr val="C0C0C0"/>
                    </a:outerShdw>
                  </a:effectLst>
                  <a:latin typeface="Times New Roman" pitchFamily="18" charset="0"/>
                  <a:ea typeface="楷体_GB2312" pitchFamily="49" charset="-122"/>
                </a:rPr>
                <a:t>探针</a:t>
              </a:r>
            </a:p>
          </p:txBody>
        </p:sp>
        <p:sp>
          <p:nvSpPr>
            <p:cNvPr id="577554" name="Text Box 18"/>
            <p:cNvSpPr txBox="1">
              <a:spLocks noChangeArrowheads="1"/>
            </p:cNvSpPr>
            <p:nvPr/>
          </p:nvSpPr>
          <p:spPr bwMode="auto">
            <a:xfrm>
              <a:off x="1928" y="2115"/>
              <a:ext cx="789" cy="174"/>
            </a:xfrm>
            <a:prstGeom prst="rect">
              <a:avLst/>
            </a:prstGeom>
            <a:solidFill>
              <a:schemeClr val="bg1"/>
            </a:solidFill>
            <a:ln w="9525">
              <a:noFill/>
              <a:miter lim="800000"/>
              <a:headEnd/>
              <a:tailEnd/>
            </a:ln>
            <a:effectLst/>
          </p:spPr>
          <p:txBody>
            <a:bodyPr tIns="0" bIns="0">
              <a:spAutoFit/>
            </a:bodyPr>
            <a:lstStyle/>
            <a:p>
              <a:pPr algn="ctr" eaLnBrk="1" hangingPunct="1">
                <a:spcBef>
                  <a:spcPct val="50000"/>
                </a:spcBef>
                <a:defRPr/>
              </a:pPr>
              <a:r>
                <a:rPr kumimoji="1" lang="en-US" altLang="zh-CN" sz="1668" b="1">
                  <a:effectLst>
                    <a:outerShdw blurRad="38100" dist="38100" dir="2700000" algn="tl">
                      <a:srgbClr val="C0C0C0"/>
                    </a:outerShdw>
                  </a:effectLst>
                  <a:latin typeface="楷体_GB2312" pitchFamily="49" charset="-122"/>
                  <a:ea typeface="楷体_GB2312" pitchFamily="49" charset="-122"/>
                </a:rPr>
                <a:t>DNA</a:t>
              </a:r>
              <a:r>
                <a:rPr kumimoji="1" lang="zh-CN" altLang="en-US" sz="1668" b="1">
                  <a:effectLst>
                    <a:outerShdw blurRad="38100" dist="38100" dir="2700000" algn="tl">
                      <a:srgbClr val="C0C0C0"/>
                    </a:outerShdw>
                  </a:effectLst>
                  <a:latin typeface="楷体_GB2312" pitchFamily="49" charset="-122"/>
                  <a:ea typeface="楷体_GB2312" pitchFamily="49" charset="-122"/>
                </a:rPr>
                <a:t>聚合酶</a:t>
              </a:r>
            </a:p>
          </p:txBody>
        </p:sp>
        <p:sp>
          <p:nvSpPr>
            <p:cNvPr id="577555" name="Text Box 19"/>
            <p:cNvSpPr txBox="1">
              <a:spLocks noChangeArrowheads="1"/>
            </p:cNvSpPr>
            <p:nvPr/>
          </p:nvSpPr>
          <p:spPr bwMode="auto">
            <a:xfrm>
              <a:off x="1384" y="1434"/>
              <a:ext cx="641" cy="174"/>
            </a:xfrm>
            <a:prstGeom prst="rect">
              <a:avLst/>
            </a:prstGeom>
            <a:solidFill>
              <a:schemeClr val="bg1"/>
            </a:solidFill>
            <a:ln w="9525">
              <a:noFill/>
              <a:miter lim="800000"/>
              <a:headEnd/>
              <a:tailEnd/>
            </a:ln>
            <a:effectLst/>
          </p:spPr>
          <p:txBody>
            <a:bodyPr tIns="0" bIns="0">
              <a:spAutoFit/>
            </a:bodyPr>
            <a:lstStyle/>
            <a:p>
              <a:pPr algn="ctr" eaLnBrk="1" hangingPunct="1">
                <a:spcBef>
                  <a:spcPct val="50000"/>
                </a:spcBef>
                <a:defRPr/>
              </a:pPr>
              <a:r>
                <a:rPr kumimoji="1" lang="zh-CN" altLang="en-US" sz="1668" b="1">
                  <a:effectLst>
                    <a:outerShdw blurRad="38100" dist="38100" dir="2700000" algn="tl">
                      <a:srgbClr val="C0C0C0"/>
                    </a:outerShdw>
                  </a:effectLst>
                  <a:latin typeface="楷体_GB2312" pitchFamily="49" charset="-122"/>
                  <a:ea typeface="楷体_GB2312" pitchFamily="49" charset="-122"/>
                </a:rPr>
                <a:t>引物</a:t>
              </a:r>
            </a:p>
          </p:txBody>
        </p:sp>
        <p:grpSp>
          <p:nvGrpSpPr>
            <p:cNvPr id="77839" name="Group 20"/>
            <p:cNvGrpSpPr>
              <a:grpSpLocks/>
            </p:cNvGrpSpPr>
            <p:nvPr/>
          </p:nvGrpSpPr>
          <p:grpSpPr bwMode="auto">
            <a:xfrm>
              <a:off x="2957" y="1589"/>
              <a:ext cx="559" cy="218"/>
              <a:chOff x="4969" y="1599"/>
              <a:chExt cx="647" cy="280"/>
            </a:xfrm>
          </p:grpSpPr>
          <p:sp>
            <p:nvSpPr>
              <p:cNvPr id="39961" name="Oval 21"/>
              <p:cNvSpPr>
                <a:spLocks noChangeArrowheads="1"/>
              </p:cNvSpPr>
              <p:nvPr/>
            </p:nvSpPr>
            <p:spPr bwMode="auto">
              <a:xfrm>
                <a:off x="4969" y="1634"/>
                <a:ext cx="647" cy="158"/>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77558" name="Rectangle 22"/>
              <p:cNvSpPr>
                <a:spLocks noChangeArrowheads="1"/>
              </p:cNvSpPr>
              <p:nvPr/>
            </p:nvSpPr>
            <p:spPr bwMode="auto">
              <a:xfrm>
                <a:off x="5177" y="1599"/>
                <a:ext cx="254" cy="280"/>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483" b="1">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nvGrpSpPr>
            <p:cNvPr id="77840" name="Group 23"/>
            <p:cNvGrpSpPr>
              <a:grpSpLocks/>
            </p:cNvGrpSpPr>
            <p:nvPr/>
          </p:nvGrpSpPr>
          <p:grpSpPr bwMode="auto">
            <a:xfrm>
              <a:off x="2626" y="2178"/>
              <a:ext cx="559" cy="218"/>
              <a:chOff x="4969" y="1599"/>
              <a:chExt cx="647" cy="280"/>
            </a:xfrm>
          </p:grpSpPr>
          <p:sp>
            <p:nvSpPr>
              <p:cNvPr id="39959" name="Oval 24"/>
              <p:cNvSpPr>
                <a:spLocks noChangeArrowheads="1"/>
              </p:cNvSpPr>
              <p:nvPr/>
            </p:nvSpPr>
            <p:spPr bwMode="auto">
              <a:xfrm>
                <a:off x="4967" y="1632"/>
                <a:ext cx="647" cy="159"/>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77561" name="Rectangle 25"/>
              <p:cNvSpPr>
                <a:spLocks noChangeArrowheads="1"/>
              </p:cNvSpPr>
              <p:nvPr/>
            </p:nvSpPr>
            <p:spPr bwMode="auto">
              <a:xfrm>
                <a:off x="5177" y="1597"/>
                <a:ext cx="254" cy="280"/>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483" b="1">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nvGrpSpPr>
            <p:cNvPr id="77841" name="Group 26"/>
            <p:cNvGrpSpPr>
              <a:grpSpLocks/>
            </p:cNvGrpSpPr>
            <p:nvPr/>
          </p:nvGrpSpPr>
          <p:grpSpPr bwMode="auto">
            <a:xfrm>
              <a:off x="2954" y="2672"/>
              <a:ext cx="559" cy="218"/>
              <a:chOff x="4969" y="1599"/>
              <a:chExt cx="645" cy="280"/>
            </a:xfrm>
          </p:grpSpPr>
          <p:sp>
            <p:nvSpPr>
              <p:cNvPr id="39957" name="Oval 27"/>
              <p:cNvSpPr>
                <a:spLocks noChangeArrowheads="1"/>
              </p:cNvSpPr>
              <p:nvPr/>
            </p:nvSpPr>
            <p:spPr bwMode="auto">
              <a:xfrm>
                <a:off x="4969" y="1632"/>
                <a:ext cx="645" cy="159"/>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77564" name="Rectangle 28"/>
              <p:cNvSpPr>
                <a:spLocks noChangeArrowheads="1"/>
              </p:cNvSpPr>
              <p:nvPr/>
            </p:nvSpPr>
            <p:spPr bwMode="auto">
              <a:xfrm>
                <a:off x="5175" y="1599"/>
                <a:ext cx="253" cy="280"/>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483" b="1">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nvGrpSpPr>
            <p:cNvPr id="77842" name="Group 29"/>
            <p:cNvGrpSpPr>
              <a:grpSpLocks/>
            </p:cNvGrpSpPr>
            <p:nvPr/>
          </p:nvGrpSpPr>
          <p:grpSpPr bwMode="auto">
            <a:xfrm>
              <a:off x="2971" y="3277"/>
              <a:ext cx="559" cy="218"/>
              <a:chOff x="4969" y="1599"/>
              <a:chExt cx="647" cy="280"/>
            </a:xfrm>
          </p:grpSpPr>
          <p:sp>
            <p:nvSpPr>
              <p:cNvPr id="39955" name="Oval 30"/>
              <p:cNvSpPr>
                <a:spLocks noChangeArrowheads="1"/>
              </p:cNvSpPr>
              <p:nvPr/>
            </p:nvSpPr>
            <p:spPr bwMode="auto">
              <a:xfrm>
                <a:off x="4969" y="1632"/>
                <a:ext cx="647" cy="159"/>
              </a:xfrm>
              <a:prstGeom prst="ellipse">
                <a:avLst/>
              </a:prstGeom>
              <a:gradFill rotWithShape="0">
                <a:gsLst>
                  <a:gs pos="0">
                    <a:srgbClr val="E3F4AB"/>
                  </a:gs>
                  <a:gs pos="100000">
                    <a:srgbClr val="ACDF0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77567" name="Rectangle 31"/>
              <p:cNvSpPr>
                <a:spLocks noChangeArrowheads="1"/>
              </p:cNvSpPr>
              <p:nvPr/>
            </p:nvSpPr>
            <p:spPr bwMode="auto">
              <a:xfrm>
                <a:off x="5177" y="1599"/>
                <a:ext cx="254" cy="280"/>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lnSpc>
                    <a:spcPct val="140000"/>
                  </a:lnSpc>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1483" b="1">
                    <a:effectLst>
                      <a:outerShdw blurRad="38100" dist="38100" dir="2700000" algn="tl">
                        <a:srgbClr val="C0C0C0"/>
                      </a:outerShdw>
                    </a:effectLst>
                    <a:latin typeface="Times New Roman" panose="02020603050405020304" pitchFamily="18" charset="0"/>
                    <a:ea typeface="楷体_GB2312" pitchFamily="49" charset="-122"/>
                  </a:rPr>
                  <a:t>R</a:t>
                </a:r>
              </a:p>
            </p:txBody>
          </p:sp>
        </p:gr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35000" y="2027238"/>
            <a:ext cx="8010525" cy="4138612"/>
          </a:xfrm>
        </p:spPr>
        <p:txBody>
          <a:bodyPr/>
          <a:lstStyle/>
          <a:p>
            <a:pPr eaLnBrk="1" hangingPunct="1">
              <a:lnSpc>
                <a:spcPct val="80000"/>
              </a:lnSpc>
              <a:buFont typeface="Wingdings" panose="05000000000000000000" pitchFamily="2" charset="2"/>
              <a:buNone/>
              <a:defRPr/>
            </a:pPr>
            <a:r>
              <a:rPr kumimoji="1" lang="en-US" altLang="zh-CN" sz="1854" b="1">
                <a:solidFill>
                  <a:srgbClr val="990000"/>
                </a:solidFill>
                <a:latin typeface="Times New Roman" panose="02020603050405020304" pitchFamily="18" charset="0"/>
                <a:ea typeface="黑体" panose="02010609060101010101" pitchFamily="49" charset="-122"/>
              </a:rPr>
              <a:t>1</a:t>
            </a:r>
            <a:r>
              <a:rPr kumimoji="1" lang="zh-CN" altLang="en-US" sz="1854" b="1">
                <a:solidFill>
                  <a:srgbClr val="990000"/>
                </a:solidFill>
                <a:latin typeface="Times New Roman" panose="02020603050405020304" pitchFamily="18" charset="0"/>
                <a:ea typeface="黑体" panose="02010609060101010101" pitchFamily="49" charset="-122"/>
              </a:rPr>
              <a:t>、引物、探针的设计：</a:t>
            </a:r>
          </a:p>
          <a:p>
            <a:pPr eaLnBrk="1" hangingPunct="1">
              <a:lnSpc>
                <a:spcPct val="80000"/>
              </a:lnSpc>
              <a:buFont typeface="Wingdings" panose="05000000000000000000" pitchFamily="2" charset="2"/>
              <a:buNone/>
              <a:defRPr/>
            </a:pPr>
            <a:r>
              <a:rPr kumimoji="1" lang="zh-CN" altLang="en-US" sz="1854">
                <a:latin typeface="Times New Roman" panose="02020603050405020304" pitchFamily="18" charset="0"/>
                <a:ea typeface="黑体" panose="02010609060101010101" pitchFamily="49" charset="-122"/>
              </a:rPr>
              <a:t>      </a:t>
            </a:r>
            <a:r>
              <a:rPr kumimoji="1" lang="zh-CN" altLang="en-US" sz="1668">
                <a:latin typeface="Times New Roman" panose="02020603050405020304" pitchFamily="18" charset="0"/>
                <a:ea typeface="黑体" panose="02010609060101010101" pitchFamily="49" charset="-122"/>
              </a:rPr>
              <a:t>探针</a:t>
            </a:r>
            <a:r>
              <a:rPr kumimoji="1" lang="en-US" altLang="zh-CN" sz="1668">
                <a:latin typeface="Times New Roman" panose="02020603050405020304" pitchFamily="18" charset="0"/>
                <a:ea typeface="黑体" panose="02010609060101010101" pitchFamily="49" charset="-122"/>
              </a:rPr>
              <a:t>Tm</a:t>
            </a:r>
            <a:r>
              <a:rPr kumimoji="1" lang="zh-CN" altLang="en-US" sz="1668">
                <a:latin typeface="Times New Roman" panose="02020603050405020304" pitchFamily="18" charset="0"/>
                <a:ea typeface="黑体" panose="02010609060101010101" pitchFamily="49" charset="-122"/>
              </a:rPr>
              <a:t>为</a:t>
            </a:r>
            <a:r>
              <a:rPr kumimoji="1" lang="en-US" altLang="zh-CN" sz="1668">
                <a:latin typeface="Times New Roman" panose="02020603050405020304" pitchFamily="18" charset="0"/>
                <a:ea typeface="黑体" panose="02010609060101010101" pitchFamily="49" charset="-122"/>
              </a:rPr>
              <a:t>68-70℃ </a:t>
            </a:r>
            <a:r>
              <a:rPr kumimoji="1" lang="zh-CN" altLang="en-US" sz="1668">
                <a:latin typeface="Times New Roman" panose="02020603050405020304" pitchFamily="18" charset="0"/>
                <a:ea typeface="黑体" panose="02010609060101010101" pitchFamily="49" charset="-122"/>
              </a:rPr>
              <a:t>，</a:t>
            </a:r>
            <a:r>
              <a:rPr kumimoji="1" lang="en-US" altLang="zh-CN" sz="1668">
                <a:latin typeface="Times New Roman" panose="02020603050405020304" pitchFamily="18" charset="0"/>
                <a:ea typeface="黑体" panose="02010609060101010101" pitchFamily="49" charset="-122"/>
              </a:rPr>
              <a:t>&lt;30 bp, 5’</a:t>
            </a:r>
            <a:r>
              <a:rPr kumimoji="1" lang="zh-CN" altLang="en-US" sz="1668">
                <a:latin typeface="Times New Roman" panose="02020603050405020304" pitchFamily="18" charset="0"/>
                <a:ea typeface="黑体" panose="02010609060101010101" pitchFamily="49" charset="-122"/>
              </a:rPr>
              <a:t>不能有</a:t>
            </a:r>
            <a:r>
              <a:rPr kumimoji="1" lang="en-US" altLang="zh-CN" sz="1668">
                <a:latin typeface="Times New Roman" panose="02020603050405020304" pitchFamily="18" charset="0"/>
                <a:ea typeface="黑体" panose="02010609060101010101" pitchFamily="49" charset="-122"/>
              </a:rPr>
              <a:t>G</a:t>
            </a:r>
            <a:r>
              <a:rPr kumimoji="1" lang="zh-CN" altLang="en-US" sz="1668">
                <a:latin typeface="Times New Roman" panose="02020603050405020304" pitchFamily="18" charset="0"/>
                <a:ea typeface="黑体" panose="02010609060101010101" pitchFamily="49" charset="-122"/>
              </a:rPr>
              <a:t>，</a:t>
            </a:r>
            <a:r>
              <a:rPr kumimoji="1" lang="en-US" altLang="zh-CN" sz="1668">
                <a:latin typeface="Times New Roman" panose="02020603050405020304" pitchFamily="18" charset="0"/>
                <a:ea typeface="黑体" panose="02010609060101010101" pitchFamily="49" charset="-122"/>
              </a:rPr>
              <a:t>G</a:t>
            </a:r>
            <a:r>
              <a:rPr kumimoji="1" lang="zh-CN" altLang="en-US" sz="1668">
                <a:latin typeface="Times New Roman" panose="02020603050405020304" pitchFamily="18" charset="0"/>
                <a:ea typeface="黑体" panose="02010609060101010101" pitchFamily="49" charset="-122"/>
              </a:rPr>
              <a:t>可能会淬灭荧光素，</a:t>
            </a:r>
          </a:p>
          <a:p>
            <a:pPr eaLnBrk="1" hangingPunct="1">
              <a:lnSpc>
                <a:spcPct val="80000"/>
              </a:lnSpc>
              <a:buFont typeface="Wingdings" panose="05000000000000000000" pitchFamily="2" charset="2"/>
              <a:buNone/>
              <a:defRPr/>
            </a:pPr>
            <a:r>
              <a:rPr kumimoji="1" lang="zh-CN" altLang="en-US" sz="1668">
                <a:latin typeface="Times New Roman" panose="02020603050405020304" pitchFamily="18" charset="0"/>
                <a:ea typeface="黑体" panose="02010609060101010101" pitchFamily="49" charset="-122"/>
              </a:rPr>
              <a:t>       引物尽量靠近探针，扩增片段</a:t>
            </a:r>
            <a:r>
              <a:rPr kumimoji="1" lang="en-US" altLang="zh-CN" sz="1668">
                <a:latin typeface="Times New Roman" panose="02020603050405020304" pitchFamily="18" charset="0"/>
                <a:ea typeface="黑体" panose="02010609060101010101" pitchFamily="49" charset="-122"/>
              </a:rPr>
              <a:t>&lt;400 bp</a:t>
            </a:r>
            <a:r>
              <a:rPr kumimoji="1" lang="zh-CN" altLang="en-US" sz="1668">
                <a:latin typeface="Times New Roman" panose="02020603050405020304" pitchFamily="18" charset="0"/>
                <a:ea typeface="黑体" panose="02010609060101010101" pitchFamily="49" charset="-122"/>
              </a:rPr>
              <a:t>，引物</a:t>
            </a:r>
            <a:r>
              <a:rPr kumimoji="1" lang="en-US" altLang="zh-CN" sz="1668">
                <a:latin typeface="Times New Roman" panose="02020603050405020304" pitchFamily="18" charset="0"/>
                <a:ea typeface="黑体" panose="02010609060101010101" pitchFamily="49" charset="-122"/>
              </a:rPr>
              <a:t>Tm</a:t>
            </a:r>
            <a:r>
              <a:rPr kumimoji="1" lang="zh-CN" altLang="en-US" sz="1668">
                <a:latin typeface="Times New Roman" panose="02020603050405020304" pitchFamily="18" charset="0"/>
                <a:ea typeface="黑体" panose="02010609060101010101" pitchFamily="49" charset="-122"/>
              </a:rPr>
              <a:t>为</a:t>
            </a:r>
            <a:r>
              <a:rPr kumimoji="1" lang="en-US" altLang="zh-CN" sz="1668">
                <a:latin typeface="Times New Roman" panose="02020603050405020304" pitchFamily="18" charset="0"/>
                <a:ea typeface="黑体" panose="02010609060101010101" pitchFamily="49" charset="-122"/>
              </a:rPr>
              <a:t>59-60℃ </a:t>
            </a:r>
          </a:p>
          <a:p>
            <a:pPr eaLnBrk="1" hangingPunct="1">
              <a:lnSpc>
                <a:spcPct val="80000"/>
              </a:lnSpc>
              <a:buFont typeface="Wingdings" panose="05000000000000000000" pitchFamily="2" charset="2"/>
              <a:buNone/>
              <a:defRPr/>
            </a:pPr>
            <a:endParaRPr kumimoji="1" lang="en-US" altLang="zh-CN" sz="1668" b="1">
              <a:latin typeface="Times New Roman" panose="02020603050405020304" pitchFamily="18" charset="0"/>
              <a:ea typeface="黑体" panose="02010609060101010101" pitchFamily="49" charset="-122"/>
            </a:endParaRPr>
          </a:p>
          <a:p>
            <a:pPr eaLnBrk="1" hangingPunct="1">
              <a:lnSpc>
                <a:spcPct val="80000"/>
              </a:lnSpc>
              <a:buFont typeface="Wingdings" panose="05000000000000000000" pitchFamily="2" charset="2"/>
              <a:buNone/>
              <a:defRPr/>
            </a:pPr>
            <a:r>
              <a:rPr kumimoji="1" lang="en-US" altLang="zh-CN" sz="1854" b="1">
                <a:solidFill>
                  <a:srgbClr val="990000"/>
                </a:solidFill>
                <a:latin typeface="Times New Roman" panose="02020603050405020304" pitchFamily="18" charset="0"/>
                <a:ea typeface="黑体" panose="02010609060101010101" pitchFamily="49" charset="-122"/>
              </a:rPr>
              <a:t>2</a:t>
            </a:r>
            <a:r>
              <a:rPr kumimoji="1" lang="zh-CN" altLang="en-US" sz="1854" b="1">
                <a:solidFill>
                  <a:srgbClr val="990000"/>
                </a:solidFill>
                <a:latin typeface="Times New Roman" panose="02020603050405020304" pitchFamily="18" charset="0"/>
                <a:ea typeface="黑体" panose="02010609060101010101" pitchFamily="49" charset="-122"/>
              </a:rPr>
              <a:t>、反应参数的确定：</a:t>
            </a:r>
          </a:p>
          <a:p>
            <a:pPr eaLnBrk="1" hangingPunct="1">
              <a:lnSpc>
                <a:spcPct val="80000"/>
              </a:lnSpc>
              <a:buFont typeface="Wingdings" panose="05000000000000000000" pitchFamily="2" charset="2"/>
              <a:buNone/>
              <a:defRPr/>
            </a:pPr>
            <a:r>
              <a:rPr kumimoji="1" lang="zh-CN" altLang="en-US" sz="1854">
                <a:latin typeface="Times New Roman" panose="02020603050405020304" pitchFamily="18" charset="0"/>
                <a:ea typeface="黑体" panose="02010609060101010101" pitchFamily="49" charset="-122"/>
              </a:rPr>
              <a:t>       </a:t>
            </a:r>
            <a:r>
              <a:rPr kumimoji="1" lang="zh-CN" altLang="en-US" sz="1668">
                <a:latin typeface="Times New Roman" panose="02020603050405020304" pitchFamily="18" charset="0"/>
                <a:ea typeface="黑体" panose="02010609060101010101" pitchFamily="49" charset="-122"/>
              </a:rPr>
              <a:t>一般为：</a:t>
            </a:r>
            <a:r>
              <a:rPr kumimoji="1" lang="en-US" altLang="zh-CN" sz="1668">
                <a:latin typeface="Times New Roman" panose="02020603050405020304" pitchFamily="18" charset="0"/>
                <a:ea typeface="黑体" panose="02010609060101010101" pitchFamily="49" charset="-122"/>
              </a:rPr>
              <a:t>94 ℃</a:t>
            </a:r>
            <a:r>
              <a:rPr kumimoji="1" lang="zh-CN" altLang="en-US" sz="1668">
                <a:latin typeface="Times New Roman" panose="02020603050405020304" pitchFamily="18" charset="0"/>
                <a:ea typeface="黑体" panose="02010609060101010101" pitchFamily="49" charset="-122"/>
              </a:rPr>
              <a:t>，</a:t>
            </a:r>
            <a:r>
              <a:rPr kumimoji="1" lang="en-US" altLang="zh-CN" sz="1668">
                <a:latin typeface="Times New Roman" panose="02020603050405020304" pitchFamily="18" charset="0"/>
                <a:ea typeface="黑体" panose="02010609060101010101" pitchFamily="49" charset="-122"/>
              </a:rPr>
              <a:t>10-20S</a:t>
            </a:r>
          </a:p>
          <a:p>
            <a:pPr eaLnBrk="1" hangingPunct="1">
              <a:lnSpc>
                <a:spcPct val="80000"/>
              </a:lnSpc>
              <a:buFont typeface="Wingdings" panose="05000000000000000000" pitchFamily="2" charset="2"/>
              <a:buNone/>
              <a:defRPr/>
            </a:pPr>
            <a:r>
              <a:rPr kumimoji="1" lang="en-US" altLang="zh-CN" sz="1668">
                <a:latin typeface="Times New Roman" panose="02020603050405020304" pitchFamily="18" charset="0"/>
                <a:ea typeface="黑体" panose="02010609060101010101" pitchFamily="49" charset="-122"/>
              </a:rPr>
              <a:t>                        60℃</a:t>
            </a:r>
            <a:r>
              <a:rPr kumimoji="1" lang="zh-CN" altLang="en-US" sz="1668">
                <a:latin typeface="Times New Roman" panose="02020603050405020304" pitchFamily="18" charset="0"/>
                <a:ea typeface="黑体" panose="02010609060101010101" pitchFamily="49" charset="-122"/>
              </a:rPr>
              <a:t>，</a:t>
            </a:r>
            <a:r>
              <a:rPr kumimoji="1" lang="en-US" altLang="zh-CN" sz="1668">
                <a:latin typeface="Times New Roman" panose="02020603050405020304" pitchFamily="18" charset="0"/>
                <a:ea typeface="黑体" panose="02010609060101010101" pitchFamily="49" charset="-122"/>
              </a:rPr>
              <a:t>30-60S</a:t>
            </a:r>
            <a:r>
              <a:rPr kumimoji="1" lang="zh-CN" altLang="en-US" sz="1668">
                <a:latin typeface="Times New Roman" panose="02020603050405020304" pitchFamily="18" charset="0"/>
                <a:ea typeface="黑体" panose="02010609060101010101" pitchFamily="49" charset="-122"/>
              </a:rPr>
              <a:t>（</a:t>
            </a:r>
            <a:r>
              <a:rPr kumimoji="1" lang="en-US" altLang="zh-CN" sz="1668">
                <a:latin typeface="Times New Roman" panose="02020603050405020304" pitchFamily="18" charset="0"/>
                <a:ea typeface="黑体" panose="02010609060101010101" pitchFamily="49" charset="-122"/>
              </a:rPr>
              <a:t>Taq</a:t>
            </a:r>
            <a:r>
              <a:rPr kumimoji="1" lang="zh-CN" altLang="en-US" sz="1668">
                <a:latin typeface="Times New Roman" panose="02020603050405020304" pitchFamily="18" charset="0"/>
                <a:ea typeface="黑体" panose="02010609060101010101" pitchFamily="49" charset="-122"/>
              </a:rPr>
              <a:t>酶</a:t>
            </a:r>
            <a:r>
              <a:rPr kumimoji="1" lang="en-US" altLang="zh-CN" sz="1668">
                <a:latin typeface="Times New Roman" panose="02020603050405020304" pitchFamily="18" charset="0"/>
                <a:ea typeface="黑体" panose="02010609060101010101" pitchFamily="49" charset="-122"/>
              </a:rPr>
              <a:t>5′→3′</a:t>
            </a:r>
            <a:r>
              <a:rPr kumimoji="1" lang="zh-CN" altLang="en-US" sz="1668">
                <a:latin typeface="Times New Roman" panose="02020603050405020304" pitchFamily="18" charset="0"/>
                <a:ea typeface="黑体" panose="02010609060101010101" pitchFamily="49" charset="-122"/>
              </a:rPr>
              <a:t>外切核酸酶活性在</a:t>
            </a:r>
            <a:r>
              <a:rPr kumimoji="1" lang="en-US" altLang="zh-CN" sz="1668">
                <a:latin typeface="Times New Roman" panose="02020603050405020304" pitchFamily="18" charset="0"/>
                <a:ea typeface="黑体" panose="02010609060101010101" pitchFamily="49" charset="-122"/>
              </a:rPr>
              <a:t>60℃ </a:t>
            </a:r>
            <a:r>
              <a:rPr kumimoji="1" lang="zh-CN" altLang="en-US" sz="1668">
                <a:latin typeface="Times New Roman" panose="02020603050405020304" pitchFamily="18" charset="0"/>
                <a:ea typeface="黑体" panose="02010609060101010101" pitchFamily="49" charset="-122"/>
              </a:rPr>
              <a:t>最高），也可通过温度梯度优化退火温度</a:t>
            </a:r>
          </a:p>
          <a:p>
            <a:pPr eaLnBrk="1" hangingPunct="1">
              <a:lnSpc>
                <a:spcPct val="80000"/>
              </a:lnSpc>
              <a:buFont typeface="Wingdings" panose="05000000000000000000" pitchFamily="2" charset="2"/>
              <a:buNone/>
              <a:defRPr/>
            </a:pPr>
            <a:r>
              <a:rPr kumimoji="1" lang="zh-CN" altLang="en-US" sz="1854">
                <a:solidFill>
                  <a:srgbClr val="990000"/>
                </a:solidFill>
                <a:latin typeface="Times New Roman" panose="02020603050405020304" pitchFamily="18" charset="0"/>
                <a:ea typeface="黑体" panose="02010609060101010101" pitchFamily="49" charset="-122"/>
              </a:rPr>
              <a:t>                     </a:t>
            </a:r>
          </a:p>
          <a:p>
            <a:pPr eaLnBrk="1" hangingPunct="1">
              <a:lnSpc>
                <a:spcPct val="80000"/>
              </a:lnSpc>
              <a:buFont typeface="Wingdings" panose="05000000000000000000" pitchFamily="2" charset="2"/>
              <a:buNone/>
              <a:defRPr/>
            </a:pPr>
            <a:r>
              <a:rPr kumimoji="1" lang="en-US" altLang="zh-CN" sz="1854" b="1">
                <a:solidFill>
                  <a:srgbClr val="990000"/>
                </a:solidFill>
                <a:latin typeface="Times New Roman" panose="02020603050405020304" pitchFamily="18" charset="0"/>
                <a:ea typeface="黑体" panose="02010609060101010101" pitchFamily="49" charset="-122"/>
              </a:rPr>
              <a:t>3</a:t>
            </a:r>
            <a:r>
              <a:rPr kumimoji="1" lang="zh-CN" altLang="en-US" sz="1854" b="1">
                <a:solidFill>
                  <a:srgbClr val="990000"/>
                </a:solidFill>
                <a:latin typeface="Times New Roman" panose="02020603050405020304" pitchFamily="18" charset="0"/>
                <a:ea typeface="黑体" panose="02010609060101010101" pitchFamily="49" charset="-122"/>
              </a:rPr>
              <a:t>、优化引物和探针浓度：获得最小</a:t>
            </a:r>
            <a:r>
              <a:rPr kumimoji="1" lang="en-US" altLang="zh-CN" sz="1854" b="1">
                <a:solidFill>
                  <a:srgbClr val="990000"/>
                </a:solidFill>
                <a:latin typeface="Times New Roman" panose="02020603050405020304" pitchFamily="18" charset="0"/>
                <a:ea typeface="黑体" panose="02010609060101010101" pitchFamily="49" charset="-122"/>
              </a:rPr>
              <a:t>Ct</a:t>
            </a:r>
            <a:r>
              <a:rPr kumimoji="1" lang="zh-CN" altLang="en-US" sz="1854" b="1">
                <a:solidFill>
                  <a:srgbClr val="990000"/>
                </a:solidFill>
                <a:latin typeface="Times New Roman" panose="02020603050405020304" pitchFamily="18" charset="0"/>
                <a:ea typeface="黑体" panose="02010609060101010101" pitchFamily="49" charset="-122"/>
              </a:rPr>
              <a:t>值，最大信号</a:t>
            </a:r>
            <a:r>
              <a:rPr kumimoji="1" lang="en-US" altLang="zh-CN" sz="1854" b="1">
                <a:solidFill>
                  <a:srgbClr val="990000"/>
                </a:solidFill>
                <a:latin typeface="Times New Roman" panose="02020603050405020304" pitchFamily="18" charset="0"/>
                <a:ea typeface="黑体" panose="02010609060101010101" pitchFamily="49" charset="-122"/>
              </a:rPr>
              <a:t>/</a:t>
            </a:r>
            <a:r>
              <a:rPr kumimoji="1" lang="zh-CN" altLang="en-US" sz="1854" b="1">
                <a:solidFill>
                  <a:srgbClr val="990000"/>
                </a:solidFill>
                <a:latin typeface="Times New Roman" panose="02020603050405020304" pitchFamily="18" charset="0"/>
                <a:ea typeface="黑体" panose="02010609060101010101" pitchFamily="49" charset="-122"/>
              </a:rPr>
              <a:t>背景比值</a:t>
            </a:r>
          </a:p>
          <a:p>
            <a:pPr eaLnBrk="1" hangingPunct="1">
              <a:lnSpc>
                <a:spcPct val="80000"/>
              </a:lnSpc>
              <a:buFont typeface="Wingdings" panose="05000000000000000000" pitchFamily="2" charset="2"/>
              <a:buNone/>
              <a:defRPr/>
            </a:pPr>
            <a:r>
              <a:rPr kumimoji="1" lang="zh-CN" altLang="en-US" sz="1854">
                <a:latin typeface="Times New Roman" panose="02020603050405020304" pitchFamily="18" charset="0"/>
                <a:ea typeface="黑体" panose="02010609060101010101" pitchFamily="49" charset="-122"/>
              </a:rPr>
              <a:t>       引物浓度：</a:t>
            </a:r>
            <a:r>
              <a:rPr kumimoji="1" lang="en-US" altLang="zh-CN" sz="1854">
                <a:latin typeface="Times New Roman" panose="02020603050405020304" pitchFamily="18" charset="0"/>
                <a:ea typeface="黑体" panose="02010609060101010101" pitchFamily="49" charset="-122"/>
              </a:rPr>
              <a:t>50-900nM</a:t>
            </a:r>
          </a:p>
          <a:p>
            <a:pPr eaLnBrk="1" hangingPunct="1">
              <a:lnSpc>
                <a:spcPct val="80000"/>
              </a:lnSpc>
              <a:buFont typeface="Wingdings" panose="05000000000000000000" pitchFamily="2" charset="2"/>
              <a:buNone/>
              <a:defRPr/>
            </a:pPr>
            <a:r>
              <a:rPr kumimoji="1" lang="en-US" altLang="zh-CN" sz="1854">
                <a:latin typeface="Times New Roman" panose="02020603050405020304" pitchFamily="18" charset="0"/>
                <a:ea typeface="黑体" panose="02010609060101010101" pitchFamily="49" charset="-122"/>
              </a:rPr>
              <a:t>       </a:t>
            </a:r>
            <a:r>
              <a:rPr kumimoji="1" lang="zh-CN" altLang="en-US" sz="1854">
                <a:latin typeface="Times New Roman" panose="02020603050405020304" pitchFamily="18" charset="0"/>
                <a:ea typeface="黑体" panose="02010609060101010101" pitchFamily="49" charset="-122"/>
              </a:rPr>
              <a:t>探针浓度：</a:t>
            </a:r>
            <a:r>
              <a:rPr kumimoji="1" lang="en-US" altLang="zh-CN" sz="1854">
                <a:latin typeface="Times New Roman" panose="02020603050405020304" pitchFamily="18" charset="0"/>
                <a:ea typeface="黑体" panose="02010609060101010101" pitchFamily="49" charset="-122"/>
              </a:rPr>
              <a:t>50-250nM</a:t>
            </a:r>
          </a:p>
          <a:p>
            <a:pPr eaLnBrk="1" hangingPunct="1">
              <a:lnSpc>
                <a:spcPct val="80000"/>
              </a:lnSpc>
              <a:buFont typeface="Wingdings" panose="05000000000000000000" pitchFamily="2" charset="2"/>
              <a:buNone/>
              <a:defRPr/>
            </a:pPr>
            <a:endParaRPr kumimoji="1" lang="en-US" altLang="zh-CN" sz="1854">
              <a:latin typeface="Times New Roman" panose="02020603050405020304" pitchFamily="18" charset="0"/>
              <a:ea typeface="黑体" panose="02010609060101010101" pitchFamily="49" charset="-122"/>
            </a:endParaRPr>
          </a:p>
          <a:p>
            <a:pPr eaLnBrk="1" hangingPunct="1">
              <a:lnSpc>
                <a:spcPct val="80000"/>
              </a:lnSpc>
              <a:buFont typeface="Wingdings" panose="05000000000000000000" pitchFamily="2" charset="2"/>
              <a:buNone/>
              <a:defRPr/>
            </a:pPr>
            <a:r>
              <a:rPr kumimoji="1" lang="en-US" altLang="zh-CN" sz="1854" b="1">
                <a:solidFill>
                  <a:srgbClr val="990000"/>
                </a:solidFill>
                <a:latin typeface="Times New Roman" panose="02020603050405020304" pitchFamily="18" charset="0"/>
                <a:ea typeface="黑体" panose="02010609060101010101" pitchFamily="49" charset="-122"/>
              </a:rPr>
              <a:t>4</a:t>
            </a:r>
            <a:r>
              <a:rPr kumimoji="1" lang="zh-CN" altLang="en-US" sz="1854" b="1">
                <a:solidFill>
                  <a:srgbClr val="990000"/>
                </a:solidFill>
                <a:latin typeface="Times New Roman" panose="02020603050405020304" pitchFamily="18" charset="0"/>
                <a:ea typeface="黑体" panose="02010609060101010101" pitchFamily="49" charset="-122"/>
              </a:rPr>
              <a:t>、其他与常规</a:t>
            </a:r>
            <a:r>
              <a:rPr kumimoji="1" lang="en-US" altLang="zh-CN" sz="1854" b="1">
                <a:solidFill>
                  <a:srgbClr val="990000"/>
                </a:solidFill>
                <a:latin typeface="Times New Roman" panose="02020603050405020304" pitchFamily="18" charset="0"/>
                <a:ea typeface="黑体" panose="02010609060101010101" pitchFamily="49" charset="-122"/>
              </a:rPr>
              <a:t>PCR</a:t>
            </a:r>
            <a:r>
              <a:rPr kumimoji="1" lang="zh-CN" altLang="en-US" sz="1854" b="1">
                <a:solidFill>
                  <a:srgbClr val="990000"/>
                </a:solidFill>
                <a:latin typeface="Times New Roman" panose="02020603050405020304" pitchFamily="18" charset="0"/>
                <a:ea typeface="黑体" panose="02010609060101010101" pitchFamily="49" charset="-122"/>
              </a:rPr>
              <a:t>相同</a:t>
            </a:r>
          </a:p>
        </p:txBody>
      </p:sp>
      <p:sp>
        <p:nvSpPr>
          <p:cNvPr id="40963" name="Text Box 7"/>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Taqman</a:t>
            </a:r>
            <a:r>
              <a:rPr kumimoji="1" lang="zh-CN" altLang="en-US" sz="2966" b="1" smtClean="0">
                <a:solidFill>
                  <a:srgbClr val="0033CC"/>
                </a:solidFill>
                <a:latin typeface="Times New Roman" panose="02020603050405020304" pitchFamily="18" charset="0"/>
                <a:ea typeface="黑体" panose="02010609060101010101" pitchFamily="49" charset="-122"/>
              </a:rPr>
              <a:t>探针法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en-US" altLang="zh-CN" sz="2966" b="1" smtClean="0">
                <a:solidFill>
                  <a:srgbClr val="FF0066"/>
                </a:solidFill>
                <a:latin typeface="Times New Roman" panose="02020603050405020304" pitchFamily="18" charset="0"/>
                <a:ea typeface="方正舒体" panose="02010601030101010101" pitchFamily="2" charset="-122"/>
              </a:rPr>
              <a:t>PCR</a:t>
            </a:r>
            <a:r>
              <a:rPr kumimoji="1" lang="zh-CN" altLang="en-US" sz="2966" b="1" smtClean="0">
                <a:solidFill>
                  <a:srgbClr val="FF0066"/>
                </a:solidFill>
                <a:latin typeface="Times New Roman" panose="02020603050405020304" pitchFamily="18" charset="0"/>
                <a:ea typeface="方正舒体" panose="02010601030101010101" pitchFamily="2" charset="-122"/>
              </a:rPr>
              <a:t>体系的建立</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497" name="Group 25"/>
          <p:cNvGraphicFramePr>
            <a:graphicFrameLocks noGrp="1"/>
          </p:cNvGraphicFramePr>
          <p:nvPr/>
        </p:nvGraphicFramePr>
        <p:xfrm>
          <a:off x="1100138" y="2428875"/>
          <a:ext cx="5862637" cy="2681288"/>
        </p:xfrm>
        <a:graphic>
          <a:graphicData uri="http://schemas.openxmlformats.org/drawingml/2006/table">
            <a:tbl>
              <a:tblPr/>
              <a:tblGrid>
                <a:gridCol w="1342050">
                  <a:extLst>
                    <a:ext uri="{9D8B030D-6E8A-4147-A177-3AD203B41FA5}">
                      <a16:colId xmlns:a16="http://schemas.microsoft.com/office/drawing/2014/main" val="20000"/>
                    </a:ext>
                  </a:extLst>
                </a:gridCol>
                <a:gridCol w="1624586">
                  <a:extLst>
                    <a:ext uri="{9D8B030D-6E8A-4147-A177-3AD203B41FA5}">
                      <a16:colId xmlns:a16="http://schemas.microsoft.com/office/drawing/2014/main" val="20001"/>
                    </a:ext>
                  </a:extLst>
                </a:gridCol>
                <a:gridCol w="2896001">
                  <a:extLst>
                    <a:ext uri="{9D8B030D-6E8A-4147-A177-3AD203B41FA5}">
                      <a16:colId xmlns:a16="http://schemas.microsoft.com/office/drawing/2014/main" val="20002"/>
                    </a:ext>
                  </a:extLst>
                </a:gridCol>
              </a:tblGrid>
              <a:tr h="774071">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3</a:t>
                      </a:r>
                      <a:r>
                        <a:rPr kumimoji="0" lang="en-US" altLang="zh-CN" sz="1900" b="1" i="0" u="none" strike="noStrike" cap="none" normalizeH="0" baseline="0" smtClean="0">
                          <a:ln>
                            <a:noFill/>
                          </a:ln>
                          <a:solidFill>
                            <a:srgbClr val="000066"/>
                          </a:solidFill>
                          <a:effectLst>
                            <a:outerShdw blurRad="38100" dist="38100" dir="2700000" algn="tl">
                              <a:srgbClr val="000000"/>
                            </a:outerShdw>
                          </a:effectLst>
                          <a:latin typeface="Arial"/>
                          <a:ea typeface="楷体_GB2312" pitchFamily="49" charset="-122"/>
                        </a:rPr>
                        <a:t>’</a:t>
                      </a:r>
                      <a:r>
                        <a:rPr kumimoji="0" lang="zh-CN" altLang="en-US" sz="19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淬灭基团</a:t>
                      </a:r>
                    </a:p>
                  </a:txBody>
                  <a:tcPr marL="84761" marR="84761" marT="42383" marB="423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FFFF"/>
                        </a:gs>
                        <a:gs pos="50000">
                          <a:srgbClr val="CCFFFF">
                            <a:gamma/>
                            <a:shade val="89804"/>
                            <a:invGamma/>
                          </a:srgbClr>
                        </a:gs>
                        <a:gs pos="100000">
                          <a:srgbClr val="CCFF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淬灭基团性质</a:t>
                      </a:r>
                    </a:p>
                  </a:txBody>
                  <a:tcPr marL="84761" marR="84761" marT="42383" marB="423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FFFF"/>
                        </a:gs>
                        <a:gs pos="50000">
                          <a:srgbClr val="CCFFFF">
                            <a:gamma/>
                            <a:shade val="89804"/>
                            <a:invGamma/>
                          </a:srgbClr>
                        </a:gs>
                        <a:gs pos="100000">
                          <a:srgbClr val="CCFF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建议使用的</a:t>
                      </a:r>
                      <a:r>
                        <a:rPr kumimoji="0" lang="en-US" altLang="zh-CN" sz="19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5</a:t>
                      </a:r>
                      <a:r>
                        <a:rPr kumimoji="0" lang="en-US" altLang="zh-CN" sz="1900" b="1" i="0" u="none" strike="noStrike" cap="none" normalizeH="0" baseline="0" smtClean="0">
                          <a:ln>
                            <a:noFill/>
                          </a:ln>
                          <a:solidFill>
                            <a:srgbClr val="000066"/>
                          </a:solidFill>
                          <a:effectLst>
                            <a:outerShdw blurRad="38100" dist="38100" dir="2700000" algn="tl">
                              <a:srgbClr val="000000"/>
                            </a:outerShdw>
                          </a:effectLst>
                          <a:latin typeface="Arial"/>
                          <a:ea typeface="楷体_GB2312" pitchFamily="49" charset="-122"/>
                        </a:rPr>
                        <a:t>’</a:t>
                      </a:r>
                      <a:r>
                        <a:rPr kumimoji="0" lang="zh-CN" altLang="en-US" sz="1900" b="1" i="0" u="none" strike="noStrike" cap="none" normalizeH="0" baseline="0" smtClean="0">
                          <a:ln>
                            <a:noFill/>
                          </a:ln>
                          <a:solidFill>
                            <a:srgbClr val="000066"/>
                          </a:solidFill>
                          <a:effectLst>
                            <a:outerShdw blurRad="38100" dist="38100" dir="2700000" algn="tl">
                              <a:srgbClr val="000000"/>
                            </a:outerShdw>
                          </a:effectLst>
                          <a:latin typeface="楷体_GB2312" pitchFamily="49" charset="-122"/>
                          <a:ea typeface="楷体_GB2312" pitchFamily="49" charset="-122"/>
                        </a:rPr>
                        <a:t>报告基团</a:t>
                      </a:r>
                    </a:p>
                  </a:txBody>
                  <a:tcPr marL="84761" marR="84761" marT="42383" marB="423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FFFF"/>
                        </a:gs>
                        <a:gs pos="50000">
                          <a:srgbClr val="CCFFFF">
                            <a:gamma/>
                            <a:shade val="89804"/>
                            <a:invGamma/>
                          </a:srgbClr>
                        </a:gs>
                        <a:gs pos="100000">
                          <a:srgbClr val="CCFFFF"/>
                        </a:gs>
                      </a:gsLst>
                      <a:lin ang="5400000" scaled="1"/>
                    </a:gradFill>
                  </a:tcPr>
                </a:tc>
                <a:extLst>
                  <a:ext uri="{0D108BD9-81ED-4DB2-BD59-A6C34878D82A}">
                    <a16:rowId xmlns:a16="http://schemas.microsoft.com/office/drawing/2014/main" val="10000"/>
                  </a:ext>
                </a:extLst>
              </a:tr>
              <a:tr h="941836">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TAMRA</a:t>
                      </a:r>
                    </a:p>
                  </a:txBody>
                  <a:tcPr marL="84761" marR="84761" marT="42383" marB="423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荧光物质</a:t>
                      </a:r>
                    </a:p>
                  </a:txBody>
                  <a:tcPr marL="84761" marR="84761" marT="42383" marB="423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FAM, HEX, TET, JOE</a:t>
                      </a:r>
                      <a:r>
                        <a:rPr kumimoji="0" lang="zh-CN" altLang="en-US"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等</a:t>
                      </a:r>
                    </a:p>
                  </a:txBody>
                  <a:tcPr marL="84761" marR="84761" marT="42383" marB="423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5381">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Eclipse</a:t>
                      </a:r>
                    </a:p>
                  </a:txBody>
                  <a:tcPr marL="84761" marR="84761" marT="42383" marB="4238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非荧光物质</a:t>
                      </a:r>
                    </a:p>
                  </a:txBody>
                  <a:tcPr marL="84761" marR="84761" marT="42383" marB="423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FAM, HEX, TET, </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JOE, TAMRA, ROX</a:t>
                      </a:r>
                      <a:r>
                        <a:rPr kumimoji="0" lang="zh-CN" altLang="en-US" sz="1900" b="1" i="0" u="none" strike="noStrike" cap="none" normalizeH="0" baseline="0" smtClean="0">
                          <a:ln>
                            <a:noFill/>
                          </a:ln>
                          <a:solidFill>
                            <a:srgbClr val="0000FF"/>
                          </a:solidFill>
                          <a:effectLst>
                            <a:outerShdw blurRad="38100" dist="38100" dir="2700000" algn="tl">
                              <a:srgbClr val="C0C0C0"/>
                            </a:outerShdw>
                          </a:effectLst>
                          <a:latin typeface="楷体_GB2312" pitchFamily="49" charset="-122"/>
                          <a:ea typeface="楷体_GB2312" pitchFamily="49" charset="-122"/>
                        </a:rPr>
                        <a:t>等</a:t>
                      </a:r>
                    </a:p>
                  </a:txBody>
                  <a:tcPr marL="84761" marR="84761" marT="42383" marB="4238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2004" name="Text Box 23"/>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Taqman</a:t>
            </a:r>
            <a:r>
              <a:rPr kumimoji="1" lang="zh-CN" altLang="en-US" sz="2966" b="1" smtClean="0">
                <a:solidFill>
                  <a:srgbClr val="0033CC"/>
                </a:solidFill>
                <a:latin typeface="Times New Roman" panose="02020603050405020304" pitchFamily="18" charset="0"/>
                <a:ea typeface="黑体" panose="02010609060101010101" pitchFamily="49" charset="-122"/>
              </a:rPr>
              <a:t>探针法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荧光标记物的选择</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700088" y="3429000"/>
            <a:ext cx="3538537" cy="1233488"/>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800080"/>
              </a:buClr>
              <a:buSzTx/>
              <a:buFont typeface="Wingdings" panose="05000000000000000000" pitchFamily="2" charset="2"/>
              <a:buChar char="%"/>
              <a:defRPr/>
            </a:pPr>
            <a:r>
              <a:rPr kumimoji="1" lang="en-US" altLang="zh-CN" sz="1854" b="1" smtClean="0">
                <a:solidFill>
                  <a:srgbClr val="00A651"/>
                </a:solidFill>
                <a:latin typeface="黑体" panose="02010609060101010101" pitchFamily="49" charset="-122"/>
                <a:ea typeface="黑体" panose="02010609060101010101" pitchFamily="49" charset="-122"/>
              </a:rPr>
              <a:t>  </a:t>
            </a:r>
            <a:r>
              <a:rPr kumimoji="1" lang="zh-CN" altLang="en-US" sz="1854" b="1" smtClean="0">
                <a:latin typeface="黑体" panose="02010609060101010101" pitchFamily="49" charset="-122"/>
                <a:ea typeface="黑体" panose="02010609060101010101" pitchFamily="49" charset="-122"/>
              </a:rPr>
              <a:t>高度特异性</a:t>
            </a:r>
          </a:p>
          <a:p>
            <a:pPr eaLnBrk="1" hangingPunct="1">
              <a:spcBef>
                <a:spcPct val="50000"/>
              </a:spcBef>
              <a:buClr>
                <a:srgbClr val="800080"/>
              </a:buClr>
              <a:buSzTx/>
              <a:buFont typeface="Wingdings" panose="05000000000000000000" pitchFamily="2" charset="2"/>
              <a:buChar char="%"/>
              <a:defRPr/>
            </a:pPr>
            <a:r>
              <a:rPr kumimoji="1" lang="zh-CN" altLang="en-US" sz="1854" b="1" smtClean="0">
                <a:latin typeface="黑体" panose="02010609060101010101" pitchFamily="49" charset="-122"/>
                <a:ea typeface="黑体" panose="02010609060101010101" pitchFamily="49" charset="-122"/>
              </a:rPr>
              <a:t>  重复性好</a:t>
            </a:r>
          </a:p>
          <a:p>
            <a:pPr eaLnBrk="1" hangingPunct="1">
              <a:spcBef>
                <a:spcPct val="50000"/>
              </a:spcBef>
              <a:buClr>
                <a:srgbClr val="800080"/>
              </a:buClr>
              <a:buSzTx/>
              <a:buFont typeface="Wingdings" panose="05000000000000000000" pitchFamily="2" charset="2"/>
              <a:buChar char="%"/>
              <a:defRPr/>
            </a:pPr>
            <a:r>
              <a:rPr kumimoji="1" lang="zh-CN" altLang="en-US" sz="1854" b="1" smtClean="0">
                <a:latin typeface="黑体" panose="02010609060101010101" pitchFamily="49" charset="-122"/>
                <a:ea typeface="黑体" panose="02010609060101010101" pitchFamily="49" charset="-122"/>
              </a:rPr>
              <a:t>  可进行多重定量</a:t>
            </a:r>
          </a:p>
        </p:txBody>
      </p:sp>
      <p:sp>
        <p:nvSpPr>
          <p:cNvPr id="43011" name="Text Box 4"/>
          <p:cNvSpPr txBox="1">
            <a:spLocks noChangeArrowheads="1"/>
          </p:cNvSpPr>
          <p:nvPr/>
        </p:nvSpPr>
        <p:spPr bwMode="auto">
          <a:xfrm>
            <a:off x="1435100" y="2493963"/>
            <a:ext cx="1970088" cy="492125"/>
          </a:xfrm>
          <a:prstGeom prst="rect">
            <a:avLst/>
          </a:prstGeom>
          <a:noFill/>
          <a:ln w="9525">
            <a:solidFill>
              <a:srgbClr val="00A65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defRPr/>
            </a:pPr>
            <a:r>
              <a:rPr kumimoji="1" lang="zh-CN" altLang="en-US" sz="2595" b="1" smtClean="0">
                <a:latin typeface="黑体" panose="02010609060101010101" pitchFamily="49" charset="-122"/>
                <a:ea typeface="黑体" panose="02010609060101010101" pitchFamily="49" charset="-122"/>
              </a:rPr>
              <a:t>优 点</a:t>
            </a:r>
          </a:p>
        </p:txBody>
      </p:sp>
      <p:sp>
        <p:nvSpPr>
          <p:cNvPr id="43012" name="Text Box 5"/>
          <p:cNvSpPr txBox="1">
            <a:spLocks noChangeArrowheads="1"/>
          </p:cNvSpPr>
          <p:nvPr/>
        </p:nvSpPr>
        <p:spPr bwMode="auto">
          <a:xfrm>
            <a:off x="4772025" y="3429000"/>
            <a:ext cx="4043363" cy="1404938"/>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buClr>
                <a:srgbClr val="91278F"/>
              </a:buClr>
              <a:buSzTx/>
              <a:buFont typeface="Wingdings" panose="05000000000000000000" pitchFamily="2" charset="2"/>
              <a:buChar char="%"/>
              <a:defRPr/>
            </a:pPr>
            <a:r>
              <a:rPr kumimoji="1" lang="en-US" altLang="zh-CN" sz="1854" b="1" smtClean="0">
                <a:latin typeface="黑体" panose="02010609060101010101" pitchFamily="49" charset="-122"/>
                <a:ea typeface="黑体" panose="02010609060101010101" pitchFamily="49" charset="-122"/>
              </a:rPr>
              <a:t>   </a:t>
            </a:r>
            <a:r>
              <a:rPr kumimoji="1" lang="zh-CN" altLang="en-US" sz="1854" b="1" smtClean="0">
                <a:solidFill>
                  <a:srgbClr val="800080"/>
                </a:solidFill>
                <a:latin typeface="黑体" panose="02010609060101010101" pitchFamily="49" charset="-122"/>
                <a:ea typeface="黑体" panose="02010609060101010101" pitchFamily="49" charset="-122"/>
              </a:rPr>
              <a:t>只适合一个特定的目标</a:t>
            </a:r>
          </a:p>
          <a:p>
            <a:pPr eaLnBrk="1" hangingPunct="1">
              <a:lnSpc>
                <a:spcPct val="120000"/>
              </a:lnSpc>
              <a:spcBef>
                <a:spcPct val="50000"/>
              </a:spcBef>
              <a:buClr>
                <a:srgbClr val="91278F"/>
              </a:buClr>
              <a:buSzTx/>
              <a:buFont typeface="Wingdings" panose="05000000000000000000" pitchFamily="2" charset="2"/>
              <a:buChar char="%"/>
              <a:defRPr/>
            </a:pPr>
            <a:r>
              <a:rPr kumimoji="1" lang="zh-CN" altLang="en-US" sz="1854" b="1" smtClean="0">
                <a:solidFill>
                  <a:srgbClr val="800080"/>
                </a:solidFill>
                <a:latin typeface="黑体" panose="02010609060101010101" pitchFamily="49" charset="-122"/>
                <a:ea typeface="黑体" panose="02010609060101010101" pitchFamily="49" charset="-122"/>
              </a:rPr>
              <a:t>   委托公司标记，价格较高</a:t>
            </a:r>
          </a:p>
          <a:p>
            <a:pPr eaLnBrk="1" hangingPunct="1">
              <a:lnSpc>
                <a:spcPct val="120000"/>
              </a:lnSpc>
              <a:spcBef>
                <a:spcPct val="50000"/>
              </a:spcBef>
              <a:buClr>
                <a:srgbClr val="91278F"/>
              </a:buClr>
              <a:buSzTx/>
              <a:buFont typeface="Wingdings" panose="05000000000000000000" pitchFamily="2" charset="2"/>
              <a:buChar char="%"/>
              <a:defRPr/>
            </a:pPr>
            <a:r>
              <a:rPr kumimoji="1" lang="zh-CN" altLang="en-US" sz="1854" b="1" smtClean="0">
                <a:solidFill>
                  <a:srgbClr val="800080"/>
                </a:solidFill>
                <a:latin typeface="黑体" panose="02010609060101010101" pitchFamily="49" charset="-122"/>
                <a:ea typeface="黑体" panose="02010609060101010101" pitchFamily="49" charset="-122"/>
              </a:rPr>
              <a:t>   不易找到本底低的探针</a:t>
            </a:r>
          </a:p>
        </p:txBody>
      </p:sp>
      <p:sp>
        <p:nvSpPr>
          <p:cNvPr id="43013" name="Text Box 6"/>
          <p:cNvSpPr txBox="1">
            <a:spLocks noChangeArrowheads="1"/>
          </p:cNvSpPr>
          <p:nvPr/>
        </p:nvSpPr>
        <p:spPr bwMode="auto">
          <a:xfrm>
            <a:off x="5772150" y="2493963"/>
            <a:ext cx="1971675" cy="49212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defRPr/>
            </a:pPr>
            <a:r>
              <a:rPr kumimoji="1" lang="zh-CN" altLang="en-US" sz="2595" b="1" smtClean="0">
                <a:solidFill>
                  <a:srgbClr val="800080"/>
                </a:solidFill>
                <a:latin typeface="黑体" panose="02010609060101010101" pitchFamily="49" charset="-122"/>
                <a:ea typeface="黑体" panose="02010609060101010101" pitchFamily="49" charset="-122"/>
              </a:rPr>
              <a:t>缺 点</a:t>
            </a:r>
          </a:p>
        </p:txBody>
      </p:sp>
      <p:sp>
        <p:nvSpPr>
          <p:cNvPr id="43014" name="Text Box 11"/>
          <p:cNvSpPr txBox="1">
            <a:spLocks noChangeArrowheads="1"/>
          </p:cNvSpPr>
          <p:nvPr/>
        </p:nvSpPr>
        <p:spPr bwMode="auto">
          <a:xfrm>
            <a:off x="433388" y="960438"/>
            <a:ext cx="70754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0033CC"/>
                </a:solidFill>
                <a:latin typeface="Times New Roman" panose="02020603050405020304" pitchFamily="18" charset="0"/>
                <a:ea typeface="黑体" panose="02010609060101010101" pitchFamily="49" charset="-122"/>
              </a:rPr>
              <a:t>Taqman</a:t>
            </a:r>
            <a:r>
              <a:rPr kumimoji="1" lang="zh-CN" altLang="en-US" sz="2966" b="1" smtClean="0">
                <a:solidFill>
                  <a:srgbClr val="0033CC"/>
                </a:solidFill>
                <a:latin typeface="Times New Roman" panose="02020603050405020304" pitchFamily="18" charset="0"/>
                <a:ea typeface="黑体" panose="02010609060101010101" pitchFamily="49" charset="-122"/>
              </a:rPr>
              <a:t>探针法</a:t>
            </a:r>
            <a:r>
              <a:rPr kumimoji="1" lang="en-US" altLang="zh-CN" sz="2966" b="1" smtClean="0">
                <a:solidFill>
                  <a:schemeClr val="folHlink"/>
                </a:solidFill>
                <a:latin typeface="Times New Roman" panose="02020603050405020304" pitchFamily="18" charset="0"/>
                <a:ea typeface="方正舒体" panose="02010601030101010101" pitchFamily="2" charset="-122"/>
              </a:rPr>
              <a:t>——</a:t>
            </a:r>
            <a:r>
              <a:rPr kumimoji="1" lang="zh-CN" altLang="en-US" sz="2966" b="1" smtClean="0">
                <a:solidFill>
                  <a:srgbClr val="FF0066"/>
                </a:solidFill>
                <a:latin typeface="Times New Roman" panose="02020603050405020304" pitchFamily="18" charset="0"/>
                <a:ea typeface="方正舒体" panose="02010601030101010101" pitchFamily="2" charset="-122"/>
              </a:rPr>
              <a:t>优缺点</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00063" y="892175"/>
            <a:ext cx="4381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966" b="1" smtClean="0">
                <a:solidFill>
                  <a:srgbClr val="3333FF"/>
                </a:solidFill>
                <a:ea typeface="黑体" panose="02010609060101010101" pitchFamily="49" charset="-122"/>
              </a:rPr>
              <a:t>不同定量方法的比较</a:t>
            </a:r>
            <a:endParaRPr kumimoji="1" lang="zh-CN" altLang="en-US" sz="2966" b="1" smtClean="0">
              <a:solidFill>
                <a:schemeClr val="folHlink"/>
              </a:solidFill>
              <a:latin typeface="Times New Roman" panose="02020603050405020304" pitchFamily="18" charset="0"/>
              <a:ea typeface="黑体" panose="02010609060101010101" pitchFamily="49" charset="-122"/>
            </a:endParaRPr>
          </a:p>
        </p:txBody>
      </p:sp>
      <p:graphicFrame>
        <p:nvGraphicFramePr>
          <p:cNvPr id="399399" name="Group 39"/>
          <p:cNvGraphicFramePr>
            <a:graphicFrameLocks noGrp="1"/>
          </p:cNvGraphicFramePr>
          <p:nvPr/>
        </p:nvGraphicFramePr>
        <p:xfrm>
          <a:off x="633413" y="1960563"/>
          <a:ext cx="7737475" cy="3792537"/>
        </p:xfrm>
        <a:graphic>
          <a:graphicData uri="http://schemas.openxmlformats.org/drawingml/2006/table">
            <a:tbl>
              <a:tblPr/>
              <a:tblGrid>
                <a:gridCol w="1680204">
                  <a:extLst>
                    <a:ext uri="{9D8B030D-6E8A-4147-A177-3AD203B41FA5}">
                      <a16:colId xmlns:a16="http://schemas.microsoft.com/office/drawing/2014/main" val="20000"/>
                    </a:ext>
                  </a:extLst>
                </a:gridCol>
                <a:gridCol w="1257947">
                  <a:extLst>
                    <a:ext uri="{9D8B030D-6E8A-4147-A177-3AD203B41FA5}">
                      <a16:colId xmlns:a16="http://schemas.microsoft.com/office/drawing/2014/main" val="20001"/>
                    </a:ext>
                  </a:extLst>
                </a:gridCol>
                <a:gridCol w="2055381">
                  <a:extLst>
                    <a:ext uri="{9D8B030D-6E8A-4147-A177-3AD203B41FA5}">
                      <a16:colId xmlns:a16="http://schemas.microsoft.com/office/drawing/2014/main" val="20002"/>
                    </a:ext>
                  </a:extLst>
                </a:gridCol>
                <a:gridCol w="2743943">
                  <a:extLst>
                    <a:ext uri="{9D8B030D-6E8A-4147-A177-3AD203B41FA5}">
                      <a16:colId xmlns:a16="http://schemas.microsoft.com/office/drawing/2014/main" val="20003"/>
                    </a:ext>
                  </a:extLst>
                </a:gridCol>
              </a:tblGrid>
              <a:tr h="376286">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bg1"/>
                          </a:solidFill>
                          <a:effectLst/>
                          <a:latin typeface="华文新魏" pitchFamily="2" charset="-122"/>
                          <a:ea typeface="华文新魏" pitchFamily="2" charset="-122"/>
                        </a:rPr>
                        <a:t>方法</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bg1"/>
                          </a:solidFill>
                          <a:effectLst/>
                          <a:latin typeface="华文新魏" pitchFamily="2" charset="-122"/>
                          <a:ea typeface="华文新魏" pitchFamily="2" charset="-122"/>
                        </a:rPr>
                        <a:t>优点</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bg1"/>
                          </a:solidFill>
                          <a:effectLst/>
                          <a:latin typeface="华文新魏" pitchFamily="2" charset="-122"/>
                          <a:ea typeface="华文新魏" pitchFamily="2" charset="-122"/>
                        </a:rPr>
                        <a:t>缺点</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bg1"/>
                          </a:solidFill>
                          <a:effectLst/>
                          <a:latin typeface="华文新魏" pitchFamily="2" charset="-122"/>
                          <a:ea typeface="华文新魏" pitchFamily="2" charset="-122"/>
                        </a:rPr>
                        <a:t>适用范围</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0"/>
                  </a:ext>
                </a:extLst>
              </a:tr>
              <a:tr h="1997656">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endParaRPr kumimoji="0" lang="en-US" altLang="zh-CN" sz="19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chemeClr val="tx1"/>
                          </a:solidFill>
                          <a:effectLst/>
                          <a:latin typeface="华文新魏" pitchFamily="2" charset="-122"/>
                          <a:ea typeface="华文新魏" pitchFamily="2" charset="-122"/>
                        </a:rPr>
                        <a:t>SYBR Green I </a:t>
                      </a: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方法</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适用性广</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灵敏</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方便</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便宜</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endParaRPr kumimoji="0" lang="en-US" altLang="zh-CN" sz="19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引物要求高</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易出现非特异性带</a:t>
                      </a: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不能进行多重定量</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适合科研中对各种目的基因定量分析，基因表达量的研究，转基因重组动植物的研究</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8595">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endParaRPr kumimoji="0" lang="en-US" altLang="zh-CN" sz="19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900" b="1" i="0" u="none" strike="noStrike" cap="none" normalizeH="0" baseline="0" smtClean="0">
                          <a:ln>
                            <a:noFill/>
                          </a:ln>
                          <a:solidFill>
                            <a:schemeClr val="tx1"/>
                          </a:solidFill>
                          <a:effectLst/>
                          <a:latin typeface="华文新魏" pitchFamily="2" charset="-122"/>
                          <a:ea typeface="华文新魏" pitchFamily="2" charset="-122"/>
                        </a:rPr>
                        <a:t>TaqMan </a:t>
                      </a: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方法</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特异性高</a:t>
                      </a:r>
                    </a:p>
                    <a:p>
                      <a:pPr marL="0" marR="0" lvl="0" indent="0" algn="ctr" defTabSz="914400" rtl="0" eaLnBrk="1" fontAlgn="base" latinLnBrk="0" hangingPunct="1">
                        <a:lnSpc>
                          <a:spcPct val="14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重复性好</a:t>
                      </a:r>
                    </a:p>
                    <a:p>
                      <a:pPr marL="0" marR="0" lvl="0" indent="0" algn="ctr" defTabSz="914400" rtl="0" eaLnBrk="1" fontAlgn="base" latinLnBrk="0" hangingPunct="1">
                        <a:lnSpc>
                          <a:spcPct val="14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多重定量</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价格高</a:t>
                      </a:r>
                    </a:p>
                    <a:p>
                      <a:pPr marL="0" marR="0" lvl="0" indent="0" algn="ctr" defTabSz="914400" rtl="0" eaLnBrk="1" fontAlgn="base" latinLnBrk="0" hangingPunct="1">
                        <a:lnSpc>
                          <a:spcPct val="15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只适合特定目标</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病原体检测，疾病耐药基因研究</a:t>
                      </a:r>
                      <a:r>
                        <a:rPr kumimoji="0" lang="en-US" altLang="zh-CN" sz="1900" b="1" i="0" u="none" strike="noStrike" cap="none" normalizeH="0" baseline="0" smtClean="0">
                          <a:ln>
                            <a:noFill/>
                          </a:ln>
                          <a:solidFill>
                            <a:schemeClr val="tx1"/>
                          </a:solidFill>
                          <a:effectLst/>
                          <a:latin typeface="华文新魏" pitchFamily="2" charset="-122"/>
                          <a:ea typeface="华文新魏" pitchFamily="2" charset="-122"/>
                        </a:rPr>
                        <a:t>,</a:t>
                      </a:r>
                      <a:r>
                        <a:rPr kumimoji="0" lang="zh-CN" altLang="en-US" sz="1900" b="1" i="0" u="none" strike="noStrike" cap="none" normalizeH="0" baseline="0" smtClean="0">
                          <a:ln>
                            <a:noFill/>
                          </a:ln>
                          <a:solidFill>
                            <a:srgbClr val="000000"/>
                          </a:solidFill>
                          <a:effectLst/>
                          <a:latin typeface="华文新魏" pitchFamily="2" charset="-122"/>
                          <a:ea typeface="华文新魏" pitchFamily="2" charset="-122"/>
                        </a:rPr>
                        <a:t>药物疗效考核</a:t>
                      </a:r>
                      <a:endParaRPr kumimoji="0" lang="zh-CN" altLang="en-US" sz="1900" b="1" i="0" u="none" strike="noStrike" cap="none" normalizeH="0" baseline="0" smtClean="0">
                        <a:ln>
                          <a:noFill/>
                        </a:ln>
                        <a:solidFill>
                          <a:schemeClr val="tx1"/>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900" b="1" i="0" u="none" strike="noStrike" cap="none" normalizeH="0" baseline="0" smtClean="0">
                          <a:ln>
                            <a:noFill/>
                          </a:ln>
                          <a:solidFill>
                            <a:schemeClr val="tx1"/>
                          </a:solidFill>
                          <a:effectLst/>
                          <a:latin typeface="华文新魏" pitchFamily="2" charset="-122"/>
                          <a:ea typeface="华文新魏" pitchFamily="2" charset="-122"/>
                        </a:rPr>
                        <a:t>遗传疾病的诊断</a:t>
                      </a:r>
                    </a:p>
                  </a:txBody>
                  <a:tcPr marL="83412" marR="83412" marT="43378" marB="43378" horzOverflow="overflow">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zoom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50875" y="982663"/>
            <a:ext cx="4954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966" b="1" smtClean="0">
                <a:solidFill>
                  <a:srgbClr val="800080"/>
                </a:solidFill>
                <a:latin typeface="Times New Roman" panose="02020603050405020304" pitchFamily="18" charset="0"/>
                <a:ea typeface="黑体" panose="02010609060101010101" pitchFamily="49" charset="-122"/>
              </a:rPr>
              <a:t>内容概要</a:t>
            </a:r>
          </a:p>
        </p:txBody>
      </p:sp>
      <p:sp>
        <p:nvSpPr>
          <p:cNvPr id="590851" name="Text Box 3"/>
          <p:cNvSpPr txBox="1">
            <a:spLocks noChangeArrowheads="1"/>
          </p:cNvSpPr>
          <p:nvPr/>
        </p:nvSpPr>
        <p:spPr bwMode="auto">
          <a:xfrm>
            <a:off x="1101725" y="1827213"/>
            <a:ext cx="61293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defRPr/>
            </a:pPr>
            <a:r>
              <a:rPr kumimoji="1" lang="en-US" altLang="zh-CN" sz="2595" b="1" smtClean="0">
                <a:latin typeface="Times New Roman" panose="02020603050405020304" pitchFamily="18" charset="0"/>
                <a:ea typeface="黑体" panose="02010609060101010101" pitchFamily="49" charset="-122"/>
              </a:rPr>
              <a:t> </a:t>
            </a:r>
            <a:r>
              <a:rPr kumimoji="1" lang="zh-CN" altLang="en-US" sz="2595" b="1" smtClean="0">
                <a:latin typeface="Times New Roman" panose="02020603050405020304" pitchFamily="18" charset="0"/>
                <a:ea typeface="黑体" panose="02010609060101010101" pitchFamily="49" charset="-122"/>
              </a:rPr>
              <a:t>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原理</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的解析方法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t> </a:t>
            </a:r>
            <a:r>
              <a:rPr kumimoji="1" lang="en-US" altLang="zh-CN" sz="2595" b="1" smtClean="0"/>
              <a:t>SYBR</a:t>
            </a:r>
            <a:r>
              <a:rPr kumimoji="1" lang="zh-CN" altLang="en-US" sz="2595" b="1" smtClean="0"/>
              <a:t>法实验流程及注意事项</a:t>
            </a:r>
          </a:p>
        </p:txBody>
      </p:sp>
      <p:sp>
        <p:nvSpPr>
          <p:cNvPr id="83972" name="Line 4"/>
          <p:cNvSpPr>
            <a:spLocks noChangeShapeType="1"/>
          </p:cNvSpPr>
          <p:nvPr/>
        </p:nvSpPr>
        <p:spPr bwMode="auto">
          <a:xfrm>
            <a:off x="1111250" y="3429000"/>
            <a:ext cx="61198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973" name="Line 5"/>
          <p:cNvSpPr>
            <a:spLocks noChangeShapeType="1"/>
          </p:cNvSpPr>
          <p:nvPr/>
        </p:nvSpPr>
        <p:spPr bwMode="auto">
          <a:xfrm>
            <a:off x="1116013" y="2693988"/>
            <a:ext cx="61150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974" name="Line 6"/>
          <p:cNvSpPr>
            <a:spLocks noChangeShapeType="1"/>
          </p:cNvSpPr>
          <p:nvPr/>
        </p:nvSpPr>
        <p:spPr bwMode="auto">
          <a:xfrm>
            <a:off x="1100138" y="4229100"/>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975" name="Line 7"/>
          <p:cNvSpPr>
            <a:spLocks noChangeShapeType="1"/>
          </p:cNvSpPr>
          <p:nvPr/>
        </p:nvSpPr>
        <p:spPr bwMode="auto">
          <a:xfrm>
            <a:off x="1090613" y="5030788"/>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90851">
                                            <p:txEl>
                                              <p:pRg st="2" end="2"/>
                                            </p:txEl>
                                          </p:spTgt>
                                        </p:tgtEl>
                                        <p:attrNameLst>
                                          <p:attrName>style.color</p:attrName>
                                        </p:attrNameLst>
                                      </p:cBhvr>
                                      <p:to>
                                        <a:srgbClr val="D6009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905000" y="2622550"/>
            <a:ext cx="39687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Blip>
                <a:blip r:embed="rId2"/>
              </a:buBlip>
              <a:defRPr/>
            </a:pPr>
            <a:r>
              <a:rPr lang="zh-CN" altLang="en-US" sz="3337" b="1" smtClean="0">
                <a:ea typeface="隶书" panose="02010509060101010101" pitchFamily="49" charset="-122"/>
              </a:rPr>
              <a:t>绝对定量解析方法</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0" y="4419600"/>
            <a:ext cx="914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TGAACGTAGTAGCATAGCAATGTACATCATCAGATAGACGATTGACAGTGATCTCGACGATGCATCATGACATCGATTTGATCGAT</a:t>
            </a:r>
            <a:endParaRPr lang="en-US" altLang="zh-CN"/>
          </a:p>
        </p:txBody>
      </p:sp>
      <p:sp>
        <p:nvSpPr>
          <p:cNvPr id="13315" name="Text Box 6"/>
          <p:cNvSpPr txBox="1">
            <a:spLocks noChangeArrowheads="1"/>
          </p:cNvSpPr>
          <p:nvPr/>
        </p:nvSpPr>
        <p:spPr bwMode="auto">
          <a:xfrm>
            <a:off x="12700" y="4572000"/>
            <a:ext cx="914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ACTTGCATCATCGTATCGTTACATGTAGTAGTCTATCTGCTAACTGTCACTAGAGCTGCTACGTAGTACTGTAGCTAAACTAGCTA</a:t>
            </a:r>
            <a:endParaRPr lang="en-US" altLang="zh-CN"/>
          </a:p>
        </p:txBody>
      </p:sp>
      <p:sp>
        <p:nvSpPr>
          <p:cNvPr id="13316" name="Text Box 7"/>
          <p:cNvSpPr txBox="1">
            <a:spLocks noChangeArrowheads="1"/>
          </p:cNvSpPr>
          <p:nvPr/>
        </p:nvSpPr>
        <p:spPr bwMode="auto">
          <a:xfrm>
            <a:off x="2587625" y="1069975"/>
            <a:ext cx="5127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latin typeface="Times" panose="02020603050405020304" pitchFamily="18" charset="0"/>
              </a:rPr>
              <a:t>Step 1 : Denaturation  </a:t>
            </a:r>
            <a:r>
              <a:rPr lang="zh-CN" altLang="en-US" sz="3200" b="1">
                <a:latin typeface="楷体_GB2312" pitchFamily="49" charset="-122"/>
                <a:ea typeface="楷体_GB2312" pitchFamily="49" charset="-122"/>
              </a:rPr>
              <a:t>变性</a:t>
            </a:r>
          </a:p>
        </p:txBody>
      </p:sp>
      <p:sp>
        <p:nvSpPr>
          <p:cNvPr id="13317" name="Text Box 8"/>
          <p:cNvSpPr txBox="1">
            <a:spLocks noChangeArrowheads="1"/>
          </p:cNvSpPr>
          <p:nvPr/>
        </p:nvSpPr>
        <p:spPr bwMode="auto">
          <a:xfrm>
            <a:off x="2689225" y="1771650"/>
            <a:ext cx="1243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solidFill>
                  <a:srgbClr val="CC0000"/>
                </a:solidFill>
                <a:latin typeface="Times" panose="02020603050405020304" pitchFamily="18" charset="0"/>
              </a:rPr>
              <a:t>94°C</a:t>
            </a:r>
            <a:r>
              <a:rPr lang="fr-FR" altLang="zh-CN" sz="3600">
                <a:latin typeface="Times" panose="02020603050405020304" pitchFamily="18" charset="0"/>
              </a:rPr>
              <a:t> </a:t>
            </a:r>
            <a:endParaRPr lang="en-US" altLang="zh-C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7"/>
          <p:cNvGrpSpPr>
            <a:grpSpLocks/>
          </p:cNvGrpSpPr>
          <p:nvPr/>
        </p:nvGrpSpPr>
        <p:grpSpPr bwMode="auto">
          <a:xfrm>
            <a:off x="1701800" y="3429000"/>
            <a:ext cx="6007100" cy="2770188"/>
            <a:chOff x="1066" y="2160"/>
            <a:chExt cx="4082" cy="1883"/>
          </a:xfrm>
        </p:grpSpPr>
        <p:sp>
          <p:nvSpPr>
            <p:cNvPr id="87045" name="Freeform 2"/>
            <p:cNvSpPr>
              <a:spLocks/>
            </p:cNvSpPr>
            <p:nvPr/>
          </p:nvSpPr>
          <p:spPr bwMode="auto">
            <a:xfrm>
              <a:off x="2378" y="2221"/>
              <a:ext cx="725" cy="746"/>
            </a:xfrm>
            <a:custGeom>
              <a:avLst/>
              <a:gdLst>
                <a:gd name="T0" fmla="*/ 0 w 874"/>
                <a:gd name="T1" fmla="*/ 572 h 797"/>
                <a:gd name="T2" fmla="*/ 27 w 874"/>
                <a:gd name="T3" fmla="*/ 557 h 797"/>
                <a:gd name="T4" fmla="*/ 40 w 874"/>
                <a:gd name="T5" fmla="*/ 542 h 797"/>
                <a:gd name="T6" fmla="*/ 61 w 874"/>
                <a:gd name="T7" fmla="*/ 504 h 797"/>
                <a:gd name="T8" fmla="*/ 69 w 874"/>
                <a:gd name="T9" fmla="*/ 469 h 797"/>
                <a:gd name="T10" fmla="*/ 95 w 874"/>
                <a:gd name="T11" fmla="*/ 350 h 797"/>
                <a:gd name="T12" fmla="*/ 115 w 874"/>
                <a:gd name="T13" fmla="*/ 240 h 797"/>
                <a:gd name="T14" fmla="*/ 144 w 874"/>
                <a:gd name="T15" fmla="*/ 82 h 797"/>
                <a:gd name="T16" fmla="*/ 153 w 874"/>
                <a:gd name="T17" fmla="*/ 59 h 797"/>
                <a:gd name="T18" fmla="*/ 166 w 874"/>
                <a:gd name="T19" fmla="*/ 44 h 797"/>
                <a:gd name="T20" fmla="*/ 178 w 874"/>
                <a:gd name="T21" fmla="*/ 24 h 797"/>
                <a:gd name="T22" fmla="*/ 216 w 874"/>
                <a:gd name="T23" fmla="*/ 13 h 797"/>
                <a:gd name="T24" fmla="*/ 313 w 874"/>
                <a:gd name="T25" fmla="*/ 18 h 797"/>
                <a:gd name="T26" fmla="*/ 329 w 874"/>
                <a:gd name="T27" fmla="*/ 24 h 797"/>
                <a:gd name="T28" fmla="*/ 343 w 874"/>
                <a:gd name="T29" fmla="*/ 21 h 7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4"/>
                <a:gd name="T46" fmla="*/ 0 h 797"/>
                <a:gd name="T47" fmla="*/ 874 w 874"/>
                <a:gd name="T48" fmla="*/ 797 h 7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4" h="797">
                  <a:moveTo>
                    <a:pt x="0" y="797"/>
                  </a:moveTo>
                  <a:cubicBezTo>
                    <a:pt x="19" y="791"/>
                    <a:pt x="49" y="785"/>
                    <a:pt x="69" y="775"/>
                  </a:cubicBezTo>
                  <a:cubicBezTo>
                    <a:pt x="80" y="768"/>
                    <a:pt x="101" y="754"/>
                    <a:pt x="101" y="754"/>
                  </a:cubicBezTo>
                  <a:cubicBezTo>
                    <a:pt x="114" y="734"/>
                    <a:pt x="133" y="713"/>
                    <a:pt x="154" y="701"/>
                  </a:cubicBezTo>
                  <a:cubicBezTo>
                    <a:pt x="160" y="682"/>
                    <a:pt x="165" y="668"/>
                    <a:pt x="176" y="653"/>
                  </a:cubicBezTo>
                  <a:cubicBezTo>
                    <a:pt x="193" y="595"/>
                    <a:pt x="227" y="544"/>
                    <a:pt x="245" y="487"/>
                  </a:cubicBezTo>
                  <a:cubicBezTo>
                    <a:pt x="252" y="434"/>
                    <a:pt x="276" y="384"/>
                    <a:pt x="293" y="333"/>
                  </a:cubicBezTo>
                  <a:cubicBezTo>
                    <a:pt x="302" y="260"/>
                    <a:pt x="327" y="175"/>
                    <a:pt x="368" y="114"/>
                  </a:cubicBezTo>
                  <a:cubicBezTo>
                    <a:pt x="375" y="103"/>
                    <a:pt x="378" y="89"/>
                    <a:pt x="389" y="82"/>
                  </a:cubicBezTo>
                  <a:cubicBezTo>
                    <a:pt x="399" y="75"/>
                    <a:pt x="411" y="70"/>
                    <a:pt x="421" y="61"/>
                  </a:cubicBezTo>
                  <a:cubicBezTo>
                    <a:pt x="431" y="50"/>
                    <a:pt x="439" y="40"/>
                    <a:pt x="453" y="34"/>
                  </a:cubicBezTo>
                  <a:cubicBezTo>
                    <a:pt x="482" y="19"/>
                    <a:pt x="517" y="20"/>
                    <a:pt x="549" y="18"/>
                  </a:cubicBezTo>
                  <a:cubicBezTo>
                    <a:pt x="624" y="0"/>
                    <a:pt x="719" y="20"/>
                    <a:pt x="794" y="23"/>
                  </a:cubicBezTo>
                  <a:cubicBezTo>
                    <a:pt x="796" y="23"/>
                    <a:pt x="833" y="34"/>
                    <a:pt x="837" y="34"/>
                  </a:cubicBezTo>
                  <a:cubicBezTo>
                    <a:pt x="837" y="34"/>
                    <a:pt x="873" y="29"/>
                    <a:pt x="874" y="29"/>
                  </a:cubicBezTo>
                </a:path>
              </a:pathLst>
            </a:custGeom>
            <a:noFill/>
            <a:ln w="349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9158" name="Text Box 3"/>
            <p:cNvSpPr txBox="1">
              <a:spLocks noChangeArrowheads="1"/>
            </p:cNvSpPr>
            <p:nvPr/>
          </p:nvSpPr>
          <p:spPr bwMode="auto">
            <a:xfrm>
              <a:off x="1579" y="2345"/>
              <a:ext cx="84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defRPr/>
              </a:pPr>
              <a:r>
                <a:rPr lang="en-US" altLang="zh-CN" sz="1483" b="1" smtClean="0">
                  <a:solidFill>
                    <a:srgbClr val="FF00FF"/>
                  </a:solidFill>
                  <a:latin typeface="Century Gothic" panose="020B0502020202020204" pitchFamily="34" charset="0"/>
                </a:rPr>
                <a:t>Sample</a:t>
              </a:r>
            </a:p>
          </p:txBody>
        </p:sp>
        <p:sp>
          <p:nvSpPr>
            <p:cNvPr id="87047" name="Line 4"/>
            <p:cNvSpPr>
              <a:spLocks noChangeShapeType="1"/>
            </p:cNvSpPr>
            <p:nvPr/>
          </p:nvSpPr>
          <p:spPr bwMode="auto">
            <a:xfrm>
              <a:off x="2081" y="2513"/>
              <a:ext cx="424" cy="205"/>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870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2160"/>
              <a:ext cx="4082"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49" name="Group 8"/>
            <p:cNvGrpSpPr>
              <a:grpSpLocks/>
            </p:cNvGrpSpPr>
            <p:nvPr/>
          </p:nvGrpSpPr>
          <p:grpSpPr bwMode="auto">
            <a:xfrm>
              <a:off x="2718" y="3342"/>
              <a:ext cx="747" cy="701"/>
              <a:chOff x="2200" y="3024"/>
              <a:chExt cx="921" cy="923"/>
            </a:xfrm>
          </p:grpSpPr>
          <p:pic>
            <p:nvPicPr>
              <p:cNvPr id="870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024"/>
                <a:ext cx="885"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0" name="Freeform 10"/>
              <p:cNvSpPr>
                <a:spLocks noEditPoints="1"/>
              </p:cNvSpPr>
              <p:nvPr/>
            </p:nvSpPr>
            <p:spPr bwMode="auto">
              <a:xfrm>
                <a:off x="2387" y="3116"/>
                <a:ext cx="199" cy="263"/>
              </a:xfrm>
              <a:custGeom>
                <a:avLst/>
                <a:gdLst>
                  <a:gd name="T0" fmla="*/ 28 w 199"/>
                  <a:gd name="T1" fmla="*/ 0 h 263"/>
                  <a:gd name="T2" fmla="*/ 161 w 199"/>
                  <a:gd name="T3" fmla="*/ 180 h 263"/>
                  <a:gd name="T4" fmla="*/ 132 w 199"/>
                  <a:gd name="T5" fmla="*/ 201 h 263"/>
                  <a:gd name="T6" fmla="*/ 0 w 199"/>
                  <a:gd name="T7" fmla="*/ 21 h 263"/>
                  <a:gd name="T8" fmla="*/ 28 w 199"/>
                  <a:gd name="T9" fmla="*/ 0 h 263"/>
                  <a:gd name="T10" fmla="*/ 180 w 199"/>
                  <a:gd name="T11" fmla="*/ 144 h 263"/>
                  <a:gd name="T12" fmla="*/ 199 w 199"/>
                  <a:gd name="T13" fmla="*/ 263 h 263"/>
                  <a:gd name="T14" fmla="*/ 92 w 199"/>
                  <a:gd name="T15" fmla="*/ 207 h 263"/>
                  <a:gd name="T16" fmla="*/ 180 w 199"/>
                  <a:gd name="T17" fmla="*/ 144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263"/>
                  <a:gd name="T29" fmla="*/ 199 w 199"/>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263">
                    <a:moveTo>
                      <a:pt x="28" y="0"/>
                    </a:moveTo>
                    <a:lnTo>
                      <a:pt x="161" y="180"/>
                    </a:lnTo>
                    <a:lnTo>
                      <a:pt x="132" y="201"/>
                    </a:lnTo>
                    <a:lnTo>
                      <a:pt x="0" y="21"/>
                    </a:lnTo>
                    <a:lnTo>
                      <a:pt x="28" y="0"/>
                    </a:lnTo>
                    <a:close/>
                    <a:moveTo>
                      <a:pt x="180" y="144"/>
                    </a:moveTo>
                    <a:lnTo>
                      <a:pt x="199" y="263"/>
                    </a:lnTo>
                    <a:lnTo>
                      <a:pt x="92" y="207"/>
                    </a:lnTo>
                    <a:lnTo>
                      <a:pt x="180" y="144"/>
                    </a:lnTo>
                    <a:close/>
                  </a:path>
                </a:pathLst>
              </a:custGeom>
              <a:solidFill>
                <a:srgbClr val="FF00FF"/>
              </a:solidFill>
              <a:ln w="3175">
                <a:solidFill>
                  <a:srgbClr val="FF00FF"/>
                </a:solidFill>
                <a:round/>
                <a:headEnd/>
                <a:tailEnd/>
              </a:ln>
            </p:spPr>
            <p:txBody>
              <a:bodyPr/>
              <a:lstStyle/>
              <a:p>
                <a:endParaRPr lang="zh-CN" altLang="en-US"/>
              </a:p>
            </p:txBody>
          </p:sp>
          <p:sp>
            <p:nvSpPr>
              <p:cNvPr id="87061" name="Freeform 11"/>
              <p:cNvSpPr>
                <a:spLocks noEditPoints="1"/>
              </p:cNvSpPr>
              <p:nvPr/>
            </p:nvSpPr>
            <p:spPr bwMode="auto">
              <a:xfrm>
                <a:off x="2569" y="3444"/>
                <a:ext cx="107" cy="134"/>
              </a:xfrm>
              <a:custGeom>
                <a:avLst/>
                <a:gdLst>
                  <a:gd name="T0" fmla="*/ 71 w 107"/>
                  <a:gd name="T1" fmla="*/ 0 h 134"/>
                  <a:gd name="T2" fmla="*/ 71 w 107"/>
                  <a:gd name="T3" fmla="*/ 81 h 134"/>
                  <a:gd name="T4" fmla="*/ 34 w 107"/>
                  <a:gd name="T5" fmla="*/ 81 h 134"/>
                  <a:gd name="T6" fmla="*/ 34 w 107"/>
                  <a:gd name="T7" fmla="*/ 0 h 134"/>
                  <a:gd name="T8" fmla="*/ 71 w 107"/>
                  <a:gd name="T9" fmla="*/ 0 h 134"/>
                  <a:gd name="T10" fmla="*/ 107 w 107"/>
                  <a:gd name="T11" fmla="*/ 61 h 134"/>
                  <a:gd name="T12" fmla="*/ 54 w 107"/>
                  <a:gd name="T13" fmla="*/ 134 h 134"/>
                  <a:gd name="T14" fmla="*/ 0 w 107"/>
                  <a:gd name="T15" fmla="*/ 61 h 134"/>
                  <a:gd name="T16" fmla="*/ 107 w 107"/>
                  <a:gd name="T17" fmla="*/ 61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34"/>
                  <a:gd name="T29" fmla="*/ 107 w 107"/>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34">
                    <a:moveTo>
                      <a:pt x="71" y="0"/>
                    </a:moveTo>
                    <a:lnTo>
                      <a:pt x="71" y="81"/>
                    </a:lnTo>
                    <a:lnTo>
                      <a:pt x="34" y="81"/>
                    </a:lnTo>
                    <a:lnTo>
                      <a:pt x="34" y="0"/>
                    </a:lnTo>
                    <a:lnTo>
                      <a:pt x="71" y="0"/>
                    </a:lnTo>
                    <a:close/>
                    <a:moveTo>
                      <a:pt x="107" y="61"/>
                    </a:moveTo>
                    <a:lnTo>
                      <a:pt x="54" y="134"/>
                    </a:lnTo>
                    <a:lnTo>
                      <a:pt x="0" y="61"/>
                    </a:lnTo>
                    <a:lnTo>
                      <a:pt x="107" y="61"/>
                    </a:lnTo>
                    <a:close/>
                  </a:path>
                </a:pathLst>
              </a:custGeom>
              <a:solidFill>
                <a:srgbClr val="FF00FF"/>
              </a:solidFill>
              <a:ln w="3175">
                <a:solidFill>
                  <a:srgbClr val="FF00FF"/>
                </a:solidFill>
                <a:round/>
                <a:headEnd/>
                <a:tailEnd/>
              </a:ln>
            </p:spPr>
            <p:txBody>
              <a:bodyPr/>
              <a:lstStyle/>
              <a:p>
                <a:endParaRPr lang="zh-CN" altLang="en-US"/>
              </a:p>
            </p:txBody>
          </p:sp>
          <p:grpSp>
            <p:nvGrpSpPr>
              <p:cNvPr id="87062" name="Group 12"/>
              <p:cNvGrpSpPr>
                <a:grpSpLocks/>
              </p:cNvGrpSpPr>
              <p:nvPr/>
            </p:nvGrpSpPr>
            <p:grpSpPr bwMode="auto">
              <a:xfrm>
                <a:off x="2200" y="3024"/>
                <a:ext cx="921" cy="923"/>
                <a:chOff x="2208" y="3024"/>
                <a:chExt cx="921" cy="923"/>
              </a:xfrm>
            </p:grpSpPr>
            <p:sp>
              <p:nvSpPr>
                <p:cNvPr id="87063" name="Freeform 13"/>
                <p:cNvSpPr>
                  <a:spLocks/>
                </p:cNvSpPr>
                <p:nvPr/>
              </p:nvSpPr>
              <p:spPr bwMode="auto">
                <a:xfrm>
                  <a:off x="2208" y="3024"/>
                  <a:ext cx="921" cy="923"/>
                </a:xfrm>
                <a:custGeom>
                  <a:avLst/>
                  <a:gdLst>
                    <a:gd name="T0" fmla="*/ 415 w 921"/>
                    <a:gd name="T1" fmla="*/ 2 h 923"/>
                    <a:gd name="T2" fmla="*/ 346 w 921"/>
                    <a:gd name="T3" fmla="*/ 13 h 923"/>
                    <a:gd name="T4" fmla="*/ 282 w 921"/>
                    <a:gd name="T5" fmla="*/ 36 h 923"/>
                    <a:gd name="T6" fmla="*/ 221 w 921"/>
                    <a:gd name="T7" fmla="*/ 67 h 923"/>
                    <a:gd name="T8" fmla="*/ 167 w 921"/>
                    <a:gd name="T9" fmla="*/ 105 h 923"/>
                    <a:gd name="T10" fmla="*/ 119 w 921"/>
                    <a:gd name="T11" fmla="*/ 151 h 923"/>
                    <a:gd name="T12" fmla="*/ 79 w 921"/>
                    <a:gd name="T13" fmla="*/ 203 h 923"/>
                    <a:gd name="T14" fmla="*/ 44 w 921"/>
                    <a:gd name="T15" fmla="*/ 261 h 923"/>
                    <a:gd name="T16" fmla="*/ 21 w 921"/>
                    <a:gd name="T17" fmla="*/ 324 h 923"/>
                    <a:gd name="T18" fmla="*/ 6 w 921"/>
                    <a:gd name="T19" fmla="*/ 391 h 923"/>
                    <a:gd name="T20" fmla="*/ 0 w 921"/>
                    <a:gd name="T21" fmla="*/ 460 h 923"/>
                    <a:gd name="T22" fmla="*/ 6 w 921"/>
                    <a:gd name="T23" fmla="*/ 531 h 923"/>
                    <a:gd name="T24" fmla="*/ 21 w 921"/>
                    <a:gd name="T25" fmla="*/ 598 h 923"/>
                    <a:gd name="T26" fmla="*/ 44 w 921"/>
                    <a:gd name="T27" fmla="*/ 660 h 923"/>
                    <a:gd name="T28" fmla="*/ 79 w 921"/>
                    <a:gd name="T29" fmla="*/ 719 h 923"/>
                    <a:gd name="T30" fmla="*/ 119 w 921"/>
                    <a:gd name="T31" fmla="*/ 771 h 923"/>
                    <a:gd name="T32" fmla="*/ 167 w 921"/>
                    <a:gd name="T33" fmla="*/ 817 h 923"/>
                    <a:gd name="T34" fmla="*/ 221 w 921"/>
                    <a:gd name="T35" fmla="*/ 856 h 923"/>
                    <a:gd name="T36" fmla="*/ 282 w 921"/>
                    <a:gd name="T37" fmla="*/ 886 h 923"/>
                    <a:gd name="T38" fmla="*/ 346 w 921"/>
                    <a:gd name="T39" fmla="*/ 908 h 923"/>
                    <a:gd name="T40" fmla="*/ 415 w 921"/>
                    <a:gd name="T41" fmla="*/ 919 h 923"/>
                    <a:gd name="T42" fmla="*/ 486 w 921"/>
                    <a:gd name="T43" fmla="*/ 921 h 923"/>
                    <a:gd name="T44" fmla="*/ 555 w 921"/>
                    <a:gd name="T45" fmla="*/ 913 h 923"/>
                    <a:gd name="T46" fmla="*/ 620 w 921"/>
                    <a:gd name="T47" fmla="*/ 894 h 923"/>
                    <a:gd name="T48" fmla="*/ 682 w 921"/>
                    <a:gd name="T49" fmla="*/ 867 h 923"/>
                    <a:gd name="T50" fmla="*/ 737 w 921"/>
                    <a:gd name="T51" fmla="*/ 831 h 923"/>
                    <a:gd name="T52" fmla="*/ 787 w 921"/>
                    <a:gd name="T53" fmla="*/ 787 h 923"/>
                    <a:gd name="T54" fmla="*/ 831 w 921"/>
                    <a:gd name="T55" fmla="*/ 737 h 923"/>
                    <a:gd name="T56" fmla="*/ 866 w 921"/>
                    <a:gd name="T57" fmla="*/ 681 h 923"/>
                    <a:gd name="T58" fmla="*/ 895 w 921"/>
                    <a:gd name="T59" fmla="*/ 620 h 923"/>
                    <a:gd name="T60" fmla="*/ 914 w 921"/>
                    <a:gd name="T61" fmla="*/ 554 h 923"/>
                    <a:gd name="T62" fmla="*/ 921 w 921"/>
                    <a:gd name="T63" fmla="*/ 485 h 923"/>
                    <a:gd name="T64" fmla="*/ 920 w 921"/>
                    <a:gd name="T65" fmla="*/ 414 h 923"/>
                    <a:gd name="T66" fmla="*/ 908 w 921"/>
                    <a:gd name="T67" fmla="*/ 345 h 923"/>
                    <a:gd name="T68" fmla="*/ 887 w 921"/>
                    <a:gd name="T69" fmla="*/ 282 h 923"/>
                    <a:gd name="T70" fmla="*/ 856 w 921"/>
                    <a:gd name="T71" fmla="*/ 222 h 923"/>
                    <a:gd name="T72" fmla="*/ 818 w 921"/>
                    <a:gd name="T73" fmla="*/ 167 h 923"/>
                    <a:gd name="T74" fmla="*/ 772 w 921"/>
                    <a:gd name="T75" fmla="*/ 119 h 923"/>
                    <a:gd name="T76" fmla="*/ 718 w 921"/>
                    <a:gd name="T77" fmla="*/ 78 h 923"/>
                    <a:gd name="T78" fmla="*/ 660 w 921"/>
                    <a:gd name="T79" fmla="*/ 44 h 923"/>
                    <a:gd name="T80" fmla="*/ 599 w 921"/>
                    <a:gd name="T81" fmla="*/ 21 h 923"/>
                    <a:gd name="T82" fmla="*/ 532 w 921"/>
                    <a:gd name="T83" fmla="*/ 5 h 923"/>
                    <a:gd name="T84" fmla="*/ 461 w 921"/>
                    <a:gd name="T85" fmla="*/ 0 h 9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1"/>
                    <a:gd name="T130" fmla="*/ 0 h 923"/>
                    <a:gd name="T131" fmla="*/ 921 w 921"/>
                    <a:gd name="T132" fmla="*/ 923 h 9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1" h="923">
                      <a:moveTo>
                        <a:pt x="461" y="0"/>
                      </a:moveTo>
                      <a:lnTo>
                        <a:pt x="438" y="0"/>
                      </a:lnTo>
                      <a:lnTo>
                        <a:pt x="415" y="2"/>
                      </a:lnTo>
                      <a:lnTo>
                        <a:pt x="392" y="5"/>
                      </a:lnTo>
                      <a:lnTo>
                        <a:pt x="369" y="9"/>
                      </a:lnTo>
                      <a:lnTo>
                        <a:pt x="346" y="13"/>
                      </a:lnTo>
                      <a:lnTo>
                        <a:pt x="324" y="21"/>
                      </a:lnTo>
                      <a:lnTo>
                        <a:pt x="301" y="26"/>
                      </a:lnTo>
                      <a:lnTo>
                        <a:pt x="282" y="36"/>
                      </a:lnTo>
                      <a:lnTo>
                        <a:pt x="261" y="44"/>
                      </a:lnTo>
                      <a:lnTo>
                        <a:pt x="242" y="55"/>
                      </a:lnTo>
                      <a:lnTo>
                        <a:pt x="221" y="67"/>
                      </a:lnTo>
                      <a:lnTo>
                        <a:pt x="204" y="78"/>
                      </a:lnTo>
                      <a:lnTo>
                        <a:pt x="184" y="92"/>
                      </a:lnTo>
                      <a:lnTo>
                        <a:pt x="167" y="105"/>
                      </a:lnTo>
                      <a:lnTo>
                        <a:pt x="150" y="119"/>
                      </a:lnTo>
                      <a:lnTo>
                        <a:pt x="134" y="134"/>
                      </a:lnTo>
                      <a:lnTo>
                        <a:pt x="119" y="151"/>
                      </a:lnTo>
                      <a:lnTo>
                        <a:pt x="106" y="167"/>
                      </a:lnTo>
                      <a:lnTo>
                        <a:pt x="90" y="184"/>
                      </a:lnTo>
                      <a:lnTo>
                        <a:pt x="79" y="203"/>
                      </a:lnTo>
                      <a:lnTo>
                        <a:pt x="67" y="222"/>
                      </a:lnTo>
                      <a:lnTo>
                        <a:pt x="56" y="241"/>
                      </a:lnTo>
                      <a:lnTo>
                        <a:pt x="44" y="261"/>
                      </a:lnTo>
                      <a:lnTo>
                        <a:pt x="37" y="282"/>
                      </a:lnTo>
                      <a:lnTo>
                        <a:pt x="27" y="301"/>
                      </a:lnTo>
                      <a:lnTo>
                        <a:pt x="21" y="324"/>
                      </a:lnTo>
                      <a:lnTo>
                        <a:pt x="13" y="345"/>
                      </a:lnTo>
                      <a:lnTo>
                        <a:pt x="10" y="368"/>
                      </a:lnTo>
                      <a:lnTo>
                        <a:pt x="6" y="391"/>
                      </a:lnTo>
                      <a:lnTo>
                        <a:pt x="2" y="414"/>
                      </a:lnTo>
                      <a:lnTo>
                        <a:pt x="0" y="437"/>
                      </a:lnTo>
                      <a:lnTo>
                        <a:pt x="0" y="460"/>
                      </a:lnTo>
                      <a:lnTo>
                        <a:pt x="0" y="485"/>
                      </a:lnTo>
                      <a:lnTo>
                        <a:pt x="2" y="508"/>
                      </a:lnTo>
                      <a:lnTo>
                        <a:pt x="6" y="531"/>
                      </a:lnTo>
                      <a:lnTo>
                        <a:pt x="10" y="554"/>
                      </a:lnTo>
                      <a:lnTo>
                        <a:pt x="13" y="575"/>
                      </a:lnTo>
                      <a:lnTo>
                        <a:pt x="21" y="598"/>
                      </a:lnTo>
                      <a:lnTo>
                        <a:pt x="27" y="620"/>
                      </a:lnTo>
                      <a:lnTo>
                        <a:pt x="37" y="641"/>
                      </a:lnTo>
                      <a:lnTo>
                        <a:pt x="44" y="660"/>
                      </a:lnTo>
                      <a:lnTo>
                        <a:pt x="56" y="681"/>
                      </a:lnTo>
                      <a:lnTo>
                        <a:pt x="67" y="700"/>
                      </a:lnTo>
                      <a:lnTo>
                        <a:pt x="79" y="719"/>
                      </a:lnTo>
                      <a:lnTo>
                        <a:pt x="90" y="737"/>
                      </a:lnTo>
                      <a:lnTo>
                        <a:pt x="106" y="754"/>
                      </a:lnTo>
                      <a:lnTo>
                        <a:pt x="119" y="771"/>
                      </a:lnTo>
                      <a:lnTo>
                        <a:pt x="134" y="787"/>
                      </a:lnTo>
                      <a:lnTo>
                        <a:pt x="150" y="802"/>
                      </a:lnTo>
                      <a:lnTo>
                        <a:pt x="167" y="817"/>
                      </a:lnTo>
                      <a:lnTo>
                        <a:pt x="184" y="831"/>
                      </a:lnTo>
                      <a:lnTo>
                        <a:pt x="204" y="842"/>
                      </a:lnTo>
                      <a:lnTo>
                        <a:pt x="221" y="856"/>
                      </a:lnTo>
                      <a:lnTo>
                        <a:pt x="242" y="867"/>
                      </a:lnTo>
                      <a:lnTo>
                        <a:pt x="261" y="877"/>
                      </a:lnTo>
                      <a:lnTo>
                        <a:pt x="282" y="886"/>
                      </a:lnTo>
                      <a:lnTo>
                        <a:pt x="301" y="894"/>
                      </a:lnTo>
                      <a:lnTo>
                        <a:pt x="324" y="902"/>
                      </a:lnTo>
                      <a:lnTo>
                        <a:pt x="346" y="908"/>
                      </a:lnTo>
                      <a:lnTo>
                        <a:pt x="369" y="913"/>
                      </a:lnTo>
                      <a:lnTo>
                        <a:pt x="392" y="917"/>
                      </a:lnTo>
                      <a:lnTo>
                        <a:pt x="415" y="919"/>
                      </a:lnTo>
                      <a:lnTo>
                        <a:pt x="438" y="921"/>
                      </a:lnTo>
                      <a:lnTo>
                        <a:pt x="461" y="923"/>
                      </a:lnTo>
                      <a:lnTo>
                        <a:pt x="486" y="921"/>
                      </a:lnTo>
                      <a:lnTo>
                        <a:pt x="509" y="919"/>
                      </a:lnTo>
                      <a:lnTo>
                        <a:pt x="532" y="917"/>
                      </a:lnTo>
                      <a:lnTo>
                        <a:pt x="555" y="913"/>
                      </a:lnTo>
                      <a:lnTo>
                        <a:pt x="576" y="908"/>
                      </a:lnTo>
                      <a:lnTo>
                        <a:pt x="599" y="902"/>
                      </a:lnTo>
                      <a:lnTo>
                        <a:pt x="620" y="894"/>
                      </a:lnTo>
                      <a:lnTo>
                        <a:pt x="641" y="886"/>
                      </a:lnTo>
                      <a:lnTo>
                        <a:pt x="660" y="877"/>
                      </a:lnTo>
                      <a:lnTo>
                        <a:pt x="682" y="867"/>
                      </a:lnTo>
                      <a:lnTo>
                        <a:pt x="701" y="856"/>
                      </a:lnTo>
                      <a:lnTo>
                        <a:pt x="718" y="842"/>
                      </a:lnTo>
                      <a:lnTo>
                        <a:pt x="737" y="831"/>
                      </a:lnTo>
                      <a:lnTo>
                        <a:pt x="754" y="817"/>
                      </a:lnTo>
                      <a:lnTo>
                        <a:pt x="772" y="802"/>
                      </a:lnTo>
                      <a:lnTo>
                        <a:pt x="787" y="787"/>
                      </a:lnTo>
                      <a:lnTo>
                        <a:pt x="802" y="771"/>
                      </a:lnTo>
                      <a:lnTo>
                        <a:pt x="818" y="754"/>
                      </a:lnTo>
                      <a:lnTo>
                        <a:pt x="831" y="737"/>
                      </a:lnTo>
                      <a:lnTo>
                        <a:pt x="843" y="719"/>
                      </a:lnTo>
                      <a:lnTo>
                        <a:pt x="856" y="700"/>
                      </a:lnTo>
                      <a:lnTo>
                        <a:pt x="866" y="681"/>
                      </a:lnTo>
                      <a:lnTo>
                        <a:pt x="877" y="660"/>
                      </a:lnTo>
                      <a:lnTo>
                        <a:pt x="887" y="641"/>
                      </a:lnTo>
                      <a:lnTo>
                        <a:pt x="895" y="620"/>
                      </a:lnTo>
                      <a:lnTo>
                        <a:pt x="902" y="598"/>
                      </a:lnTo>
                      <a:lnTo>
                        <a:pt x="908" y="575"/>
                      </a:lnTo>
                      <a:lnTo>
                        <a:pt x="914" y="554"/>
                      </a:lnTo>
                      <a:lnTo>
                        <a:pt x="918" y="531"/>
                      </a:lnTo>
                      <a:lnTo>
                        <a:pt x="920" y="508"/>
                      </a:lnTo>
                      <a:lnTo>
                        <a:pt x="921" y="485"/>
                      </a:lnTo>
                      <a:lnTo>
                        <a:pt x="921" y="460"/>
                      </a:lnTo>
                      <a:lnTo>
                        <a:pt x="921" y="437"/>
                      </a:lnTo>
                      <a:lnTo>
                        <a:pt x="920" y="414"/>
                      </a:lnTo>
                      <a:lnTo>
                        <a:pt x="918" y="391"/>
                      </a:lnTo>
                      <a:lnTo>
                        <a:pt x="914" y="368"/>
                      </a:lnTo>
                      <a:lnTo>
                        <a:pt x="908" y="345"/>
                      </a:lnTo>
                      <a:lnTo>
                        <a:pt x="902" y="324"/>
                      </a:lnTo>
                      <a:lnTo>
                        <a:pt x="895" y="301"/>
                      </a:lnTo>
                      <a:lnTo>
                        <a:pt x="887" y="282"/>
                      </a:lnTo>
                      <a:lnTo>
                        <a:pt x="877" y="261"/>
                      </a:lnTo>
                      <a:lnTo>
                        <a:pt x="866" y="241"/>
                      </a:lnTo>
                      <a:lnTo>
                        <a:pt x="856" y="222"/>
                      </a:lnTo>
                      <a:lnTo>
                        <a:pt x="843" y="203"/>
                      </a:lnTo>
                      <a:lnTo>
                        <a:pt x="831" y="184"/>
                      </a:lnTo>
                      <a:lnTo>
                        <a:pt x="818" y="167"/>
                      </a:lnTo>
                      <a:lnTo>
                        <a:pt x="802" y="151"/>
                      </a:lnTo>
                      <a:lnTo>
                        <a:pt x="787" y="134"/>
                      </a:lnTo>
                      <a:lnTo>
                        <a:pt x="772" y="119"/>
                      </a:lnTo>
                      <a:lnTo>
                        <a:pt x="754" y="105"/>
                      </a:lnTo>
                      <a:lnTo>
                        <a:pt x="737" y="92"/>
                      </a:lnTo>
                      <a:lnTo>
                        <a:pt x="718" y="78"/>
                      </a:lnTo>
                      <a:lnTo>
                        <a:pt x="701" y="67"/>
                      </a:lnTo>
                      <a:lnTo>
                        <a:pt x="682" y="55"/>
                      </a:lnTo>
                      <a:lnTo>
                        <a:pt x="660" y="44"/>
                      </a:lnTo>
                      <a:lnTo>
                        <a:pt x="641" y="36"/>
                      </a:lnTo>
                      <a:lnTo>
                        <a:pt x="620" y="26"/>
                      </a:lnTo>
                      <a:lnTo>
                        <a:pt x="599" y="21"/>
                      </a:lnTo>
                      <a:lnTo>
                        <a:pt x="576" y="13"/>
                      </a:lnTo>
                      <a:lnTo>
                        <a:pt x="555" y="9"/>
                      </a:lnTo>
                      <a:lnTo>
                        <a:pt x="532" y="5"/>
                      </a:lnTo>
                      <a:lnTo>
                        <a:pt x="509" y="2"/>
                      </a:lnTo>
                      <a:lnTo>
                        <a:pt x="486" y="0"/>
                      </a:lnTo>
                      <a:lnTo>
                        <a:pt x="461" y="0"/>
                      </a:lnTo>
                    </a:path>
                  </a:pathLst>
                </a:custGeom>
                <a:noFill/>
                <a:ln w="396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6" name="Oval 14"/>
                <p:cNvSpPr>
                  <a:spLocks noChangeArrowheads="1"/>
                </p:cNvSpPr>
                <p:nvPr/>
              </p:nvSpPr>
              <p:spPr bwMode="auto">
                <a:xfrm>
                  <a:off x="2815" y="3696"/>
                  <a:ext cx="145" cy="98"/>
                </a:xfrm>
                <a:prstGeom prst="ellipse">
                  <a:avLst/>
                </a:prstGeom>
                <a:solidFill>
                  <a:schemeClr val="bg1"/>
                </a:solidFill>
                <a:ln w="9525">
                  <a:solidFill>
                    <a:schemeClr val="bg1"/>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grpSp>
        </p:grpSp>
        <p:sp>
          <p:nvSpPr>
            <p:cNvPr id="49162" name="Text Box 15"/>
            <p:cNvSpPr txBox="1">
              <a:spLocks noChangeArrowheads="1"/>
            </p:cNvSpPr>
            <p:nvPr/>
          </p:nvSpPr>
          <p:spPr bwMode="auto">
            <a:xfrm>
              <a:off x="2952" y="3779"/>
              <a:ext cx="19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742" smtClean="0"/>
                <a:t>25</a:t>
              </a:r>
            </a:p>
          </p:txBody>
        </p:sp>
        <p:sp>
          <p:nvSpPr>
            <p:cNvPr id="87051" name="Line 16"/>
            <p:cNvSpPr>
              <a:spLocks noChangeShapeType="1"/>
            </p:cNvSpPr>
            <p:nvPr/>
          </p:nvSpPr>
          <p:spPr bwMode="auto">
            <a:xfrm>
              <a:off x="2511" y="3044"/>
              <a:ext cx="311" cy="36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7052" name="Group 17"/>
            <p:cNvGrpSpPr>
              <a:grpSpLocks/>
            </p:cNvGrpSpPr>
            <p:nvPr/>
          </p:nvGrpSpPr>
          <p:grpSpPr bwMode="auto">
            <a:xfrm>
              <a:off x="3361" y="2665"/>
              <a:ext cx="939" cy="1100"/>
              <a:chOff x="3216" y="2200"/>
              <a:chExt cx="1158" cy="1448"/>
            </a:xfrm>
          </p:grpSpPr>
          <p:sp>
            <p:nvSpPr>
              <p:cNvPr id="49165" name="Oval 18"/>
              <p:cNvSpPr>
                <a:spLocks noChangeArrowheads="1"/>
              </p:cNvSpPr>
              <p:nvPr/>
            </p:nvSpPr>
            <p:spPr bwMode="auto">
              <a:xfrm>
                <a:off x="4272" y="2200"/>
                <a:ext cx="102" cy="91"/>
              </a:xfrm>
              <a:prstGeom prst="ellipse">
                <a:avLst/>
              </a:prstGeom>
              <a:solidFill>
                <a:srgbClr val="FF00FF"/>
              </a:solidFill>
              <a:ln w="9525">
                <a:solidFill>
                  <a:srgbClr val="FF00FF"/>
                </a:solidFill>
                <a:round/>
                <a:headEnd/>
                <a:tailEnd/>
              </a:ln>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endParaRPr kumimoji="1" lang="en-US" altLang="zh-CN" sz="2225" smtClean="0">
                  <a:latin typeface="Times New Roman" panose="02020603050405020304" pitchFamily="18" charset="0"/>
                </a:endParaRPr>
              </a:p>
            </p:txBody>
          </p:sp>
          <p:sp>
            <p:nvSpPr>
              <p:cNvPr id="87054" name="Line 19"/>
              <p:cNvSpPr>
                <a:spLocks noChangeShapeType="1"/>
              </p:cNvSpPr>
              <p:nvPr/>
            </p:nvSpPr>
            <p:spPr bwMode="auto">
              <a:xfrm>
                <a:off x="4320" y="2296"/>
                <a:ext cx="0" cy="480"/>
              </a:xfrm>
              <a:prstGeom prst="line">
                <a:avLst/>
              </a:prstGeom>
              <a:noFill/>
              <a:ln w="22225">
                <a:solidFill>
                  <a:srgbClr val="00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55" name="Line 20"/>
              <p:cNvSpPr>
                <a:spLocks noChangeShapeType="1"/>
              </p:cNvSpPr>
              <p:nvPr/>
            </p:nvSpPr>
            <p:spPr bwMode="auto">
              <a:xfrm rot="5400000" flipV="1">
                <a:off x="3859" y="1845"/>
                <a:ext cx="0" cy="806"/>
              </a:xfrm>
              <a:prstGeom prst="line">
                <a:avLst/>
              </a:prstGeom>
              <a:noFill/>
              <a:ln w="22225">
                <a:solidFill>
                  <a:srgbClr val="00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7056" name="Group 21"/>
              <p:cNvGrpSpPr>
                <a:grpSpLocks/>
              </p:cNvGrpSpPr>
              <p:nvPr/>
            </p:nvGrpSpPr>
            <p:grpSpPr bwMode="auto">
              <a:xfrm>
                <a:off x="3216" y="3168"/>
                <a:ext cx="1056" cy="480"/>
                <a:chOff x="3216" y="3168"/>
                <a:chExt cx="1056" cy="480"/>
              </a:xfrm>
            </p:grpSpPr>
            <p:sp>
              <p:nvSpPr>
                <p:cNvPr id="87057" name="Line 22"/>
                <p:cNvSpPr>
                  <a:spLocks noChangeShapeType="1"/>
                </p:cNvSpPr>
                <p:nvPr/>
              </p:nvSpPr>
              <p:spPr bwMode="auto">
                <a:xfrm>
                  <a:off x="3216" y="3648"/>
                  <a:ext cx="10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58" name="Line 23"/>
                <p:cNvSpPr>
                  <a:spLocks noChangeShapeType="1"/>
                </p:cNvSpPr>
                <p:nvPr/>
              </p:nvSpPr>
              <p:spPr bwMode="auto">
                <a:xfrm flipV="1">
                  <a:off x="4272" y="3168"/>
                  <a:ext cx="0" cy="48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49155" name="Text Box 24"/>
          <p:cNvSpPr txBox="1">
            <a:spLocks noChangeArrowheads="1"/>
          </p:cNvSpPr>
          <p:nvPr/>
        </p:nvSpPr>
        <p:spPr bwMode="auto">
          <a:xfrm>
            <a:off x="433388" y="892175"/>
            <a:ext cx="38560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966" b="1" dirty="0" smtClean="0">
                <a:solidFill>
                  <a:srgbClr val="3333FF"/>
                </a:solidFill>
                <a:ea typeface="黑体" panose="02010609060101010101" pitchFamily="49" charset="-122"/>
              </a:rPr>
              <a:t>绝对定量的定义</a:t>
            </a:r>
            <a:endParaRPr kumimoji="1" lang="zh-CN" altLang="en-US" sz="2966" b="1" dirty="0" smtClean="0">
              <a:solidFill>
                <a:schemeClr val="folHlink"/>
              </a:solidFill>
              <a:ea typeface="黑体" panose="02010609060101010101" pitchFamily="49" charset="-122"/>
            </a:endParaRPr>
          </a:p>
        </p:txBody>
      </p:sp>
      <p:sp>
        <p:nvSpPr>
          <p:cNvPr id="49156" name="Text Box 25"/>
          <p:cNvSpPr txBox="1">
            <a:spLocks noChangeArrowheads="1"/>
          </p:cNvSpPr>
          <p:nvPr/>
        </p:nvSpPr>
        <p:spPr bwMode="auto">
          <a:xfrm>
            <a:off x="768350" y="1893888"/>
            <a:ext cx="7735888" cy="1090612"/>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660066"/>
              </a:buClr>
              <a:buSzPct val="90000"/>
              <a:buFont typeface="Wingdings" panose="05000000000000000000" pitchFamily="2" charset="2"/>
              <a:buChar char="0"/>
              <a:defRPr/>
            </a:pPr>
            <a:r>
              <a:rPr kumimoji="1" lang="en-US" altLang="zh-CN" sz="1854" smtClean="0">
                <a:solidFill>
                  <a:srgbClr val="00CC00"/>
                </a:solidFill>
                <a:latin typeface="Times New Roman" panose="02020603050405020304" pitchFamily="18" charset="0"/>
                <a:ea typeface="黑体" panose="02010609060101010101" pitchFamily="49" charset="-122"/>
              </a:rPr>
              <a:t> </a:t>
            </a:r>
            <a:r>
              <a:rPr kumimoji="1" lang="en-US" altLang="zh-CN" sz="1854" smtClean="0">
                <a:latin typeface="Times New Roman" panose="02020603050405020304" pitchFamily="18" charset="0"/>
                <a:ea typeface="黑体" panose="02010609060101010101" pitchFamily="49" charset="-122"/>
              </a:rPr>
              <a:t>Log</a:t>
            </a:r>
            <a:r>
              <a:rPr kumimoji="1" lang="zh-CN" altLang="en-US" sz="1854" smtClean="0">
                <a:latin typeface="Times New Roman" panose="02020603050405020304" pitchFamily="18" charset="0"/>
                <a:ea typeface="黑体" panose="02010609060101010101" pitchFamily="49" charset="-122"/>
              </a:rPr>
              <a:t>（起始浓度）与循环数呈线性关系，通过已知起始拷贝数的标准品  可作出标准曲线</a:t>
            </a:r>
            <a:r>
              <a:rPr kumimoji="1" lang="en-US" altLang="zh-CN" sz="1854" smtClean="0">
                <a:latin typeface="Times New Roman" panose="02020603050405020304" pitchFamily="18" charset="0"/>
                <a:ea typeface="黑体" panose="02010609060101010101" pitchFamily="49" charset="-122"/>
              </a:rPr>
              <a:t>,</a:t>
            </a:r>
            <a:r>
              <a:rPr kumimoji="1" lang="zh-CN" altLang="en-US" sz="1854" smtClean="0">
                <a:latin typeface="Times New Roman" panose="02020603050405020304" pitchFamily="18" charset="0"/>
                <a:ea typeface="黑体" panose="02010609060101010101" pitchFamily="49" charset="-122"/>
              </a:rPr>
              <a:t>即得到该扩增反应存在的线性关系</a:t>
            </a:r>
          </a:p>
          <a:p>
            <a:pPr eaLnBrk="1" hangingPunct="1">
              <a:spcBef>
                <a:spcPct val="50000"/>
              </a:spcBef>
              <a:buClr>
                <a:srgbClr val="660066"/>
              </a:buClr>
              <a:buSzTx/>
              <a:buFont typeface="Wingdings" panose="05000000000000000000" pitchFamily="2" charset="2"/>
              <a:buChar char="0"/>
              <a:defRPr/>
            </a:pPr>
            <a:r>
              <a:rPr kumimoji="1" lang="zh-CN" altLang="en-US" sz="1854" smtClean="0">
                <a:solidFill>
                  <a:srgbClr val="91278F"/>
                </a:solidFill>
                <a:latin typeface="Times New Roman" panose="02020603050405020304" pitchFamily="18" charset="0"/>
                <a:ea typeface="黑体" panose="02010609060101010101" pitchFamily="49" charset="-122"/>
              </a:rPr>
              <a:t> </a:t>
            </a:r>
            <a:r>
              <a:rPr kumimoji="1" lang="zh-CN" altLang="en-US" sz="1854" smtClean="0">
                <a:latin typeface="Times New Roman" panose="02020603050405020304" pitchFamily="18" charset="0"/>
                <a:ea typeface="黑体" panose="02010609060101010101" pitchFamily="49" charset="-122"/>
              </a:rPr>
              <a:t>根据样品</a:t>
            </a:r>
            <a:r>
              <a:rPr kumimoji="1" lang="en-US" altLang="zh-CN" sz="1854" smtClean="0">
                <a:latin typeface="Times New Roman" panose="02020603050405020304" pitchFamily="18" charset="0"/>
                <a:ea typeface="黑体" panose="02010609060101010101" pitchFamily="49" charset="-122"/>
              </a:rPr>
              <a:t>Ct</a:t>
            </a:r>
            <a:r>
              <a:rPr kumimoji="1" lang="zh-CN" altLang="en-US" sz="1854" smtClean="0">
                <a:latin typeface="Times New Roman" panose="02020603050405020304" pitchFamily="18" charset="0"/>
                <a:ea typeface="黑体" panose="02010609060101010101" pitchFamily="49" charset="-122"/>
              </a:rPr>
              <a:t>值，就可以计算出样品中所含的模板量</a:t>
            </a:r>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6"/>
          <p:cNvSpPr>
            <a:spLocks noChangeArrowheads="1"/>
          </p:cNvSpPr>
          <p:nvPr/>
        </p:nvSpPr>
        <p:spPr bwMode="auto">
          <a:xfrm>
            <a:off x="4102100" y="2522538"/>
            <a:ext cx="228600" cy="533400"/>
          </a:xfrm>
          <a:prstGeom prst="downArrow">
            <a:avLst>
              <a:gd name="adj1" fmla="val 50000"/>
              <a:gd name="adj2" fmla="val 58333"/>
            </a:avLst>
          </a:prstGeom>
          <a:solidFill>
            <a:srgbClr val="8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89091" name="Text Box 7"/>
          <p:cNvSpPr txBox="1">
            <a:spLocks noChangeArrowheads="1"/>
          </p:cNvSpPr>
          <p:nvPr/>
        </p:nvSpPr>
        <p:spPr bwMode="auto">
          <a:xfrm>
            <a:off x="4483100" y="2598738"/>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2000" b="1">
                <a:latin typeface="楷体_GB2312" pitchFamily="49" charset="-122"/>
                <a:ea typeface="楷体_GB2312" pitchFamily="49" charset="-122"/>
              </a:rPr>
              <a:t>PCR</a:t>
            </a:r>
          </a:p>
        </p:txBody>
      </p:sp>
      <p:sp>
        <p:nvSpPr>
          <p:cNvPr id="89092" name="Text Box 8"/>
          <p:cNvSpPr txBox="1">
            <a:spLocks noChangeArrowheads="1"/>
          </p:cNvSpPr>
          <p:nvPr/>
        </p:nvSpPr>
        <p:spPr bwMode="auto">
          <a:xfrm>
            <a:off x="4483100" y="39084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1800" b="1">
                <a:latin typeface="楷体_GB2312" pitchFamily="49" charset="-122"/>
                <a:ea typeface="楷体_GB2312" pitchFamily="49" charset="-122"/>
              </a:rPr>
              <a:t>目的基因克隆</a:t>
            </a:r>
          </a:p>
        </p:txBody>
      </p:sp>
      <p:sp>
        <p:nvSpPr>
          <p:cNvPr id="89093" name="Rectangle 9"/>
          <p:cNvSpPr>
            <a:spLocks noChangeArrowheads="1"/>
          </p:cNvSpPr>
          <p:nvPr/>
        </p:nvSpPr>
        <p:spPr bwMode="auto">
          <a:xfrm>
            <a:off x="1379538" y="6165850"/>
            <a:ext cx="673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accent2"/>
              </a:buClr>
              <a:buSzPct val="80000"/>
              <a:buFont typeface="Wingdings" panose="05000000000000000000" pitchFamily="2" charset="2"/>
              <a:buNone/>
            </a:pPr>
            <a:r>
              <a:rPr kumimoji="1" lang="zh-CN" altLang="en-US" b="1">
                <a:solidFill>
                  <a:srgbClr val="330066"/>
                </a:solidFill>
                <a:latin typeface="楷体_GB2312" pitchFamily="49" charset="-122"/>
                <a:ea typeface="楷体_GB2312" pitchFamily="49" charset="-122"/>
              </a:rPr>
              <a:t>质粒提取，</a:t>
            </a:r>
            <a:r>
              <a:rPr kumimoji="1" lang="en-US" altLang="zh-CN" b="1">
                <a:solidFill>
                  <a:srgbClr val="330066"/>
                </a:solidFill>
                <a:latin typeface="楷体_GB2312" pitchFamily="49" charset="-122"/>
                <a:ea typeface="楷体_GB2312" pitchFamily="49" charset="-122"/>
              </a:rPr>
              <a:t>OD</a:t>
            </a:r>
            <a:r>
              <a:rPr kumimoji="1" lang="zh-CN" altLang="en-US" b="1">
                <a:solidFill>
                  <a:srgbClr val="330066"/>
                </a:solidFill>
                <a:latin typeface="楷体_GB2312" pitchFamily="49" charset="-122"/>
                <a:ea typeface="楷体_GB2312" pitchFamily="49" charset="-122"/>
              </a:rPr>
              <a:t>值定量，将质粒梯度稀释作为标准品使用</a:t>
            </a:r>
          </a:p>
        </p:txBody>
      </p:sp>
      <p:sp>
        <p:nvSpPr>
          <p:cNvPr id="89094" name="Rectangle 10"/>
          <p:cNvSpPr>
            <a:spLocks noChangeArrowheads="1"/>
          </p:cNvSpPr>
          <p:nvPr/>
        </p:nvSpPr>
        <p:spPr bwMode="auto">
          <a:xfrm>
            <a:off x="900113" y="1989138"/>
            <a:ext cx="6478587" cy="304800"/>
          </a:xfrm>
          <a:prstGeom prst="rect">
            <a:avLst/>
          </a:prstGeom>
          <a:solidFill>
            <a:srgbClr val="0066FF"/>
          </a:solidFill>
          <a:ln w="9525">
            <a:solidFill>
              <a:srgbClr val="0066FF"/>
            </a:solidFill>
            <a:miter lim="800000"/>
            <a:headEnd/>
            <a:tailEnd/>
          </a:ln>
        </p:spPr>
        <p:txBody>
          <a:bodyPr vert="eaVert"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89095" name="AutoShape 11"/>
          <p:cNvSpPr>
            <a:spLocks noChangeArrowheads="1"/>
          </p:cNvSpPr>
          <p:nvPr/>
        </p:nvSpPr>
        <p:spPr bwMode="auto">
          <a:xfrm>
            <a:off x="4102100" y="3741738"/>
            <a:ext cx="228600" cy="533400"/>
          </a:xfrm>
          <a:prstGeom prst="downArrow">
            <a:avLst>
              <a:gd name="adj1" fmla="val 50000"/>
              <a:gd name="adj2" fmla="val 58333"/>
            </a:avLst>
          </a:prstGeom>
          <a:solidFill>
            <a:srgbClr val="8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89096" name="Rectangle 12"/>
          <p:cNvSpPr>
            <a:spLocks noChangeArrowheads="1"/>
          </p:cNvSpPr>
          <p:nvPr/>
        </p:nvSpPr>
        <p:spPr bwMode="auto">
          <a:xfrm>
            <a:off x="3767138" y="1989138"/>
            <a:ext cx="792162" cy="304800"/>
          </a:xfrm>
          <a:prstGeom prst="rect">
            <a:avLst/>
          </a:prstGeom>
          <a:solidFill>
            <a:srgbClr val="FF99CC"/>
          </a:solidFill>
          <a:ln w="9525">
            <a:solidFill>
              <a:srgbClr val="FF99CC"/>
            </a:solidFill>
            <a:miter lim="800000"/>
            <a:headEnd/>
            <a:tailEnd/>
          </a:ln>
        </p:spPr>
        <p:txBody>
          <a:bodyPr vert="eaVert"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89097" name="AutoShape 13"/>
          <p:cNvSpPr>
            <a:spLocks noChangeArrowheads="1"/>
          </p:cNvSpPr>
          <p:nvPr/>
        </p:nvSpPr>
        <p:spPr bwMode="auto">
          <a:xfrm>
            <a:off x="2882900" y="1820863"/>
            <a:ext cx="381000" cy="152400"/>
          </a:xfrm>
          <a:prstGeom prst="rightArrow">
            <a:avLst>
              <a:gd name="adj1" fmla="val 50000"/>
              <a:gd name="adj2" fmla="val 6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89098" name="AutoShape 14"/>
          <p:cNvSpPr>
            <a:spLocks noChangeArrowheads="1"/>
          </p:cNvSpPr>
          <p:nvPr/>
        </p:nvSpPr>
        <p:spPr bwMode="auto">
          <a:xfrm rot="10800000">
            <a:off x="5245100" y="2309813"/>
            <a:ext cx="381000" cy="152400"/>
          </a:xfrm>
          <a:prstGeom prst="rightArrow">
            <a:avLst>
              <a:gd name="adj1" fmla="val 50000"/>
              <a:gd name="adj2" fmla="val 6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89099" name="Rectangle 15"/>
          <p:cNvSpPr>
            <a:spLocks noChangeArrowheads="1"/>
          </p:cNvSpPr>
          <p:nvPr/>
        </p:nvSpPr>
        <p:spPr bwMode="auto">
          <a:xfrm>
            <a:off x="2178050" y="3208338"/>
            <a:ext cx="1619250" cy="304800"/>
          </a:xfrm>
          <a:prstGeom prst="rect">
            <a:avLst/>
          </a:prstGeom>
          <a:solidFill>
            <a:srgbClr val="0066FF"/>
          </a:solidFill>
          <a:ln w="9525">
            <a:solidFill>
              <a:srgbClr val="0066FF"/>
            </a:solidFill>
            <a:miter lim="800000"/>
            <a:headEnd/>
            <a:tailEnd/>
          </a:ln>
        </p:spPr>
        <p:txBody>
          <a:bodyPr vert="eaVert"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89100" name="Rectangle 16"/>
          <p:cNvSpPr>
            <a:spLocks noChangeArrowheads="1"/>
          </p:cNvSpPr>
          <p:nvPr/>
        </p:nvSpPr>
        <p:spPr bwMode="auto">
          <a:xfrm>
            <a:off x="4559300" y="3208338"/>
            <a:ext cx="1619250" cy="304800"/>
          </a:xfrm>
          <a:prstGeom prst="rect">
            <a:avLst/>
          </a:prstGeom>
          <a:solidFill>
            <a:srgbClr val="0066FF"/>
          </a:solidFill>
          <a:ln w="9525">
            <a:solidFill>
              <a:srgbClr val="0066FF"/>
            </a:solidFill>
            <a:miter lim="800000"/>
            <a:headEnd/>
            <a:tailEnd/>
          </a:ln>
        </p:spPr>
        <p:txBody>
          <a:bodyPr vert="eaVert"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14" name="Rectangle 17"/>
          <p:cNvSpPr>
            <a:spLocks noChangeArrowheads="1"/>
          </p:cNvSpPr>
          <p:nvPr/>
        </p:nvSpPr>
        <p:spPr bwMode="auto">
          <a:xfrm>
            <a:off x="3708400" y="2005013"/>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89102" name="Rectangle 18"/>
          <p:cNvSpPr>
            <a:spLocks noChangeArrowheads="1"/>
          </p:cNvSpPr>
          <p:nvPr/>
        </p:nvSpPr>
        <p:spPr bwMode="auto">
          <a:xfrm>
            <a:off x="3767138" y="3208338"/>
            <a:ext cx="792162" cy="304800"/>
          </a:xfrm>
          <a:prstGeom prst="rect">
            <a:avLst/>
          </a:prstGeom>
          <a:solidFill>
            <a:srgbClr val="FF99CC"/>
          </a:solidFill>
          <a:ln w="9525">
            <a:solidFill>
              <a:srgbClr val="FF99CC"/>
            </a:solidFill>
            <a:miter lim="800000"/>
            <a:headEnd/>
            <a:tailEnd/>
          </a:ln>
        </p:spPr>
        <p:txBody>
          <a:bodyPr vert="eaVert"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Clr>
                <a:srgbClr val="0000CC"/>
              </a:buClr>
              <a:buSzPct val="75000"/>
              <a:buFont typeface="Wingdings" panose="05000000000000000000" pitchFamily="2" charset="2"/>
              <a:buChar char="Ø"/>
            </a:pPr>
            <a:endParaRPr lang="zh-CN" altLang="en-US" sz="2000"/>
          </a:p>
        </p:txBody>
      </p:sp>
      <p:sp>
        <p:nvSpPr>
          <p:cNvPr id="16" name="Rectangle 19"/>
          <p:cNvSpPr>
            <a:spLocks noChangeArrowheads="1"/>
          </p:cNvSpPr>
          <p:nvPr/>
        </p:nvSpPr>
        <p:spPr bwMode="auto">
          <a:xfrm>
            <a:off x="3705225" y="3208338"/>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17" name="Rectangle 21"/>
          <p:cNvSpPr>
            <a:spLocks noChangeArrowheads="1"/>
          </p:cNvSpPr>
          <p:nvPr/>
        </p:nvSpPr>
        <p:spPr bwMode="auto">
          <a:xfrm>
            <a:off x="3752850" y="4371975"/>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89105" name="Text Box 22"/>
          <p:cNvSpPr txBox="1">
            <a:spLocks noChangeArrowheads="1"/>
          </p:cNvSpPr>
          <p:nvPr/>
        </p:nvSpPr>
        <p:spPr bwMode="auto">
          <a:xfrm>
            <a:off x="6769100" y="494665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000" b="1">
                <a:latin typeface="楷体_GB2312" pitchFamily="49" charset="-122"/>
                <a:ea typeface="楷体_GB2312" pitchFamily="49" charset="-122"/>
              </a:rPr>
              <a:t>质粒</a:t>
            </a:r>
          </a:p>
        </p:txBody>
      </p:sp>
      <p:pic>
        <p:nvPicPr>
          <p:cNvPr id="8910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365625"/>
            <a:ext cx="480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4"/>
          <p:cNvSpPr>
            <a:spLocks noChangeArrowheads="1"/>
          </p:cNvSpPr>
          <p:nvPr/>
        </p:nvSpPr>
        <p:spPr bwMode="auto">
          <a:xfrm>
            <a:off x="3852863" y="4437063"/>
            <a:ext cx="895350" cy="304800"/>
          </a:xfrm>
          <a:prstGeom prst="rect">
            <a:avLst/>
          </a:prstGeom>
          <a:noFill/>
          <a:ln w="9525">
            <a:noFill/>
            <a:miter lim="800000"/>
            <a:headEnd/>
            <a:tailEnd/>
          </a:ln>
          <a:effectLst/>
        </p:spPr>
        <p:txBody>
          <a:bodyPr wrap="none">
            <a:spAutoFit/>
          </a:bodyPr>
          <a:lstStyle/>
          <a:p>
            <a:pPr eaLnBrk="1" hangingPunct="1">
              <a:spcBef>
                <a:spcPct val="50000"/>
              </a:spcBef>
              <a:defRPr/>
            </a:pPr>
            <a:r>
              <a:rPr kumimoji="1" lang="zh-CN" altLang="en-US" sz="1400" b="1">
                <a:effectLst>
                  <a:outerShdw blurRad="38100" dist="38100" dir="2700000" algn="tl">
                    <a:srgbClr val="C0C0C0"/>
                  </a:outerShdw>
                </a:effectLst>
                <a:latin typeface="Times New Roman" pitchFamily="18" charset="0"/>
                <a:ea typeface="楷体_GB2312" pitchFamily="49" charset="-122"/>
              </a:rPr>
              <a:t>目的基因</a:t>
            </a:r>
          </a:p>
        </p:txBody>
      </p:sp>
      <p:sp>
        <p:nvSpPr>
          <p:cNvPr id="89108" name="Text Box 25"/>
          <p:cNvSpPr txBox="1">
            <a:spLocks noChangeArrowheads="1"/>
          </p:cNvSpPr>
          <p:nvPr/>
        </p:nvSpPr>
        <p:spPr bwMode="auto">
          <a:xfrm>
            <a:off x="7607300" y="1943100"/>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zh-CN" altLang="en-US" sz="2000" b="1">
                <a:latin typeface="楷体_GB2312" pitchFamily="49" charset="-122"/>
                <a:ea typeface="楷体_GB2312" pitchFamily="49" charset="-122"/>
              </a:rPr>
              <a:t>基因组</a:t>
            </a:r>
            <a:r>
              <a:rPr lang="en-US" altLang="zh-CN" sz="2000" b="1">
                <a:latin typeface="楷体_GB2312" pitchFamily="49" charset="-122"/>
                <a:ea typeface="楷体_GB2312" pitchFamily="49" charset="-122"/>
              </a:rPr>
              <a:t>DNA</a:t>
            </a:r>
          </a:p>
        </p:txBody>
      </p:sp>
      <p:sp>
        <p:nvSpPr>
          <p:cNvPr id="89109" name="Text Box 5"/>
          <p:cNvSpPr txBox="1">
            <a:spLocks noChangeArrowheads="1"/>
          </p:cNvSpPr>
          <p:nvPr/>
        </p:nvSpPr>
        <p:spPr bwMode="auto">
          <a:xfrm>
            <a:off x="468313" y="692150"/>
            <a:ext cx="4824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kumimoji="1" lang="zh-CN" altLang="en-US" sz="3200" b="1">
                <a:solidFill>
                  <a:srgbClr val="3333FF"/>
                </a:solidFill>
                <a:ea typeface="黑体" panose="02010609060101010101" pitchFamily="49" charset="-122"/>
              </a:rPr>
              <a:t>质粒标准品的制备</a:t>
            </a:r>
            <a:endParaRPr kumimoji="1" lang="zh-CN" altLang="en-US" sz="3200" b="1">
              <a:solidFill>
                <a:schemeClr val="folHlink"/>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CC"/>
              </a:buClr>
              <a:buSzPct val="75000"/>
              <a:buFont typeface="Wingdings" panose="05000000000000000000" pitchFamily="2" charset="2"/>
              <a:buChar char="Ø"/>
              <a:defRPr sz="2966">
                <a:solidFill>
                  <a:schemeClr val="tx1"/>
                </a:solidFill>
                <a:latin typeface="Arial" panose="020B0604020202020204" pitchFamily="34" charset="0"/>
                <a:ea typeface="宋体" panose="02010600030101010101" pitchFamily="2" charset="-122"/>
              </a:defRPr>
            </a:lvl1pPr>
            <a:lvl2pPr marL="688640" indent="-264862">
              <a:spcBef>
                <a:spcPct val="20000"/>
              </a:spcBef>
              <a:buClr>
                <a:srgbClr val="0000CC"/>
              </a:buClr>
              <a:buSzPct val="75000"/>
              <a:buFont typeface="Wingdings" panose="05000000000000000000" pitchFamily="2" charset="2"/>
              <a:buChar char="Ø"/>
              <a:defRPr sz="2595">
                <a:solidFill>
                  <a:schemeClr val="tx1"/>
                </a:solidFill>
                <a:latin typeface="Arial" panose="020B0604020202020204" pitchFamily="34" charset="0"/>
                <a:ea typeface="宋体" panose="02010600030101010101" pitchFamily="2" charset="-122"/>
              </a:defRPr>
            </a:lvl2pPr>
            <a:lvl3pPr marL="1059447" indent="-211889">
              <a:spcBef>
                <a:spcPct val="20000"/>
              </a:spcBef>
              <a:buClr>
                <a:srgbClr val="0000CC"/>
              </a:buClr>
              <a:buSzPct val="75000"/>
              <a:buFont typeface="Wingdings" panose="05000000000000000000" pitchFamily="2" charset="2"/>
              <a:buChar char="Ø"/>
              <a:defRPr sz="2225">
                <a:solidFill>
                  <a:schemeClr val="tx1"/>
                </a:solidFill>
                <a:latin typeface="Arial" panose="020B0604020202020204" pitchFamily="34" charset="0"/>
                <a:ea typeface="宋体" panose="02010600030101010101" pitchFamily="2" charset="-122"/>
              </a:defRPr>
            </a:lvl3pPr>
            <a:lvl4pPr marL="1483225" indent="-211889">
              <a:spcBef>
                <a:spcPct val="20000"/>
              </a:spcBef>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4pPr>
            <a:lvl5pPr marL="1907004" indent="-211889">
              <a:spcBef>
                <a:spcPct val="20000"/>
              </a:spcBef>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5pPr>
            <a:lvl6pPr marL="2330783"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6pPr>
            <a:lvl7pPr marL="2754561"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7pPr>
            <a:lvl8pPr marL="3178340"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8pPr>
            <a:lvl9pPr marL="3602119"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defRPr/>
            </a:pPr>
            <a:fld id="{CE28BB7F-E11B-4042-8D3A-4A02C07D1F76}" type="datetime1">
              <a:rPr lang="zh-CN" altLang="en-US" sz="1112" smtClean="0">
                <a:latin typeface="Verdana" panose="020B0604030504040204" pitchFamily="34" charset="0"/>
              </a:rPr>
              <a:pPr>
                <a:spcBef>
                  <a:spcPct val="0"/>
                </a:spcBef>
                <a:buClrTx/>
                <a:buSzTx/>
                <a:buFontTx/>
                <a:buNone/>
                <a:defRPr/>
              </a:pPr>
              <a:t>2020/12/29</a:t>
            </a:fld>
            <a:endParaRPr lang="en-US" altLang="zh-CN" sz="1112" smtClean="0">
              <a:latin typeface="Verdana" panose="020B0604030504040204" pitchFamily="34" charset="0"/>
            </a:endParaRPr>
          </a:p>
        </p:txBody>
      </p:sp>
      <p:sp>
        <p:nvSpPr>
          <p:cNvPr id="52227" name="灯片编号占位符 5"/>
          <p:cNvSpPr>
            <a:spLocks noGrp="1"/>
          </p:cNvSpPr>
          <p:nvPr>
            <p:ph type="sldNum" sz="quarter" idx="12"/>
          </p:nvPr>
        </p:nvSpPr>
        <p:spPr>
          <a:xfrm>
            <a:off x="0" y="250825"/>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CC"/>
              </a:buClr>
              <a:buSzPct val="75000"/>
              <a:buFont typeface="Wingdings" panose="05000000000000000000" pitchFamily="2" charset="2"/>
              <a:buChar char="Ø"/>
              <a:defRPr sz="2966">
                <a:solidFill>
                  <a:schemeClr val="tx1"/>
                </a:solidFill>
                <a:latin typeface="Arial" panose="020B0604020202020204" pitchFamily="34" charset="0"/>
                <a:ea typeface="宋体" panose="02010600030101010101" pitchFamily="2" charset="-122"/>
              </a:defRPr>
            </a:lvl1pPr>
            <a:lvl2pPr marL="688640" indent="-264862">
              <a:spcBef>
                <a:spcPct val="20000"/>
              </a:spcBef>
              <a:buClr>
                <a:srgbClr val="0000CC"/>
              </a:buClr>
              <a:buSzPct val="75000"/>
              <a:buFont typeface="Wingdings" panose="05000000000000000000" pitchFamily="2" charset="2"/>
              <a:buChar char="Ø"/>
              <a:defRPr sz="2595">
                <a:solidFill>
                  <a:schemeClr val="tx1"/>
                </a:solidFill>
                <a:latin typeface="Arial" panose="020B0604020202020204" pitchFamily="34" charset="0"/>
                <a:ea typeface="宋体" panose="02010600030101010101" pitchFamily="2" charset="-122"/>
              </a:defRPr>
            </a:lvl2pPr>
            <a:lvl3pPr marL="1059447" indent="-211889">
              <a:spcBef>
                <a:spcPct val="20000"/>
              </a:spcBef>
              <a:buClr>
                <a:srgbClr val="0000CC"/>
              </a:buClr>
              <a:buSzPct val="75000"/>
              <a:buFont typeface="Wingdings" panose="05000000000000000000" pitchFamily="2" charset="2"/>
              <a:buChar char="Ø"/>
              <a:defRPr sz="2225">
                <a:solidFill>
                  <a:schemeClr val="tx1"/>
                </a:solidFill>
                <a:latin typeface="Arial" panose="020B0604020202020204" pitchFamily="34" charset="0"/>
                <a:ea typeface="宋体" panose="02010600030101010101" pitchFamily="2" charset="-122"/>
              </a:defRPr>
            </a:lvl3pPr>
            <a:lvl4pPr marL="1483225" indent="-211889">
              <a:spcBef>
                <a:spcPct val="20000"/>
              </a:spcBef>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4pPr>
            <a:lvl5pPr marL="1907004" indent="-211889">
              <a:spcBef>
                <a:spcPct val="20000"/>
              </a:spcBef>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5pPr>
            <a:lvl6pPr marL="2330783"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6pPr>
            <a:lvl7pPr marL="2754561"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7pPr>
            <a:lvl8pPr marL="3178340"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8pPr>
            <a:lvl9pPr marL="3602119" indent="-211889" eaLnBrk="0" fontAlgn="base" hangingPunct="0">
              <a:spcBef>
                <a:spcPct val="20000"/>
              </a:spcBef>
              <a:spcAft>
                <a:spcPct val="0"/>
              </a:spcAft>
              <a:buClr>
                <a:srgbClr val="0000CC"/>
              </a:buClr>
              <a:buSzPct val="75000"/>
              <a:buFont typeface="Wingdings" panose="05000000000000000000" pitchFamily="2" charset="2"/>
              <a:buChar char="Ø"/>
              <a:defRPr sz="1854">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defRPr/>
            </a:pPr>
            <a:fld id="{CA32655D-37FC-4C8C-8A98-DE05CF09F544}" type="slidenum">
              <a:rPr lang="en-US" altLang="zh-CN" sz="1112" smtClean="0">
                <a:latin typeface="Verdana" panose="020B0604030504040204" pitchFamily="34" charset="0"/>
              </a:rPr>
              <a:pPr>
                <a:spcBef>
                  <a:spcPct val="0"/>
                </a:spcBef>
                <a:buClrTx/>
                <a:buSzTx/>
                <a:buFontTx/>
                <a:buNone/>
                <a:defRPr/>
              </a:pPr>
              <a:t>62</a:t>
            </a:fld>
            <a:endParaRPr lang="en-US" altLang="zh-CN" sz="1112" smtClean="0">
              <a:latin typeface="Verdana" panose="020B0604030504040204" pitchFamily="34" charset="0"/>
            </a:endParaRPr>
          </a:p>
        </p:txBody>
      </p:sp>
      <p:sp>
        <p:nvSpPr>
          <p:cNvPr id="52228" name="Rectangle 2"/>
          <p:cNvSpPr>
            <a:spLocks noGrp="1" noChangeArrowheads="1"/>
          </p:cNvSpPr>
          <p:nvPr>
            <p:ph type="title"/>
          </p:nvPr>
        </p:nvSpPr>
        <p:spPr>
          <a:xfrm>
            <a:off x="566738" y="787400"/>
            <a:ext cx="5724525" cy="774700"/>
          </a:xfrm>
        </p:spPr>
        <p:txBody>
          <a:bodyPr/>
          <a:lstStyle/>
          <a:p>
            <a:pPr eaLnBrk="1" hangingPunct="1">
              <a:defRPr/>
            </a:pPr>
            <a:r>
              <a:rPr lang="zh-CN" altLang="en-US" sz="2595">
                <a:solidFill>
                  <a:srgbClr val="0066FF"/>
                </a:solidFill>
              </a:rPr>
              <a:t>绝对定量数据处理举例</a:t>
            </a:r>
          </a:p>
        </p:txBody>
      </p:sp>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8" y="4276725"/>
            <a:ext cx="60039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1804988"/>
            <a:ext cx="437991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2598738" y="2828925"/>
            <a:ext cx="39671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Blip>
                <a:blip r:embed="rId2"/>
              </a:buBlip>
              <a:defRPr/>
            </a:pPr>
            <a:r>
              <a:rPr lang="zh-CN" altLang="en-US" sz="3337" b="1" smtClean="0">
                <a:ea typeface="隶书" panose="02010509060101010101" pitchFamily="49" charset="-122"/>
              </a:rPr>
              <a:t>相对定量解析方法</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39"/>
          <p:cNvGrpSpPr>
            <a:grpSpLocks/>
          </p:cNvGrpSpPr>
          <p:nvPr/>
        </p:nvGrpSpPr>
        <p:grpSpPr bwMode="auto">
          <a:xfrm>
            <a:off x="968375" y="1625600"/>
            <a:ext cx="7013575" cy="4519613"/>
            <a:chOff x="904" y="232"/>
            <a:chExt cx="4766" cy="3071"/>
          </a:xfrm>
        </p:grpSpPr>
        <p:grpSp>
          <p:nvGrpSpPr>
            <p:cNvPr id="92164" name="Group 5"/>
            <p:cNvGrpSpPr>
              <a:grpSpLocks/>
            </p:cNvGrpSpPr>
            <p:nvPr/>
          </p:nvGrpSpPr>
          <p:grpSpPr bwMode="auto">
            <a:xfrm>
              <a:off x="2886" y="856"/>
              <a:ext cx="854" cy="2280"/>
              <a:chOff x="2524" y="960"/>
              <a:chExt cx="854" cy="2280"/>
            </a:xfrm>
          </p:grpSpPr>
          <p:sp>
            <p:nvSpPr>
              <p:cNvPr id="54303" name="AutoShape 6"/>
              <p:cNvSpPr>
                <a:spLocks noChangeArrowheads="1"/>
              </p:cNvSpPr>
              <p:nvPr/>
            </p:nvSpPr>
            <p:spPr bwMode="auto">
              <a:xfrm>
                <a:off x="2524" y="1890"/>
                <a:ext cx="840" cy="505"/>
              </a:xfrm>
              <a:prstGeom prst="flowChartSummingJunction">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4304" name="AutoShape 7"/>
              <p:cNvSpPr>
                <a:spLocks noChangeArrowheads="1"/>
              </p:cNvSpPr>
              <p:nvPr/>
            </p:nvSpPr>
            <p:spPr bwMode="auto">
              <a:xfrm>
                <a:off x="2538" y="958"/>
                <a:ext cx="840" cy="504"/>
              </a:xfrm>
              <a:prstGeom prst="flowChartSummingJunction">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4305" name="AutoShape 8"/>
              <p:cNvSpPr>
                <a:spLocks noChangeArrowheads="1"/>
              </p:cNvSpPr>
              <p:nvPr/>
            </p:nvSpPr>
            <p:spPr bwMode="auto">
              <a:xfrm>
                <a:off x="2524" y="2736"/>
                <a:ext cx="840" cy="504"/>
              </a:xfrm>
              <a:prstGeom prst="flowChartSummingJunction">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grpSp>
        <p:grpSp>
          <p:nvGrpSpPr>
            <p:cNvPr id="92165" name="Group 10"/>
            <p:cNvGrpSpPr>
              <a:grpSpLocks/>
            </p:cNvGrpSpPr>
            <p:nvPr/>
          </p:nvGrpSpPr>
          <p:grpSpPr bwMode="auto">
            <a:xfrm>
              <a:off x="1317" y="1336"/>
              <a:ext cx="3955" cy="928"/>
              <a:chOff x="912" y="1496"/>
              <a:chExt cx="3955" cy="928"/>
            </a:xfrm>
          </p:grpSpPr>
          <p:sp>
            <p:nvSpPr>
              <p:cNvPr id="92187" name="Freeform 11"/>
              <p:cNvSpPr>
                <a:spLocks/>
              </p:cNvSpPr>
              <p:nvPr/>
            </p:nvSpPr>
            <p:spPr bwMode="auto">
              <a:xfrm>
                <a:off x="912" y="1896"/>
                <a:ext cx="827" cy="528"/>
              </a:xfrm>
              <a:custGeom>
                <a:avLst/>
                <a:gdLst>
                  <a:gd name="T0" fmla="*/ 0 w 955"/>
                  <a:gd name="T1" fmla="*/ 14 h 680"/>
                  <a:gd name="T2" fmla="*/ 105 w 955"/>
                  <a:gd name="T3" fmla="*/ 9 h 680"/>
                  <a:gd name="T4" fmla="*/ 137 w 955"/>
                  <a:gd name="T5" fmla="*/ 33 h 680"/>
                  <a:gd name="T6" fmla="*/ 144 w 955"/>
                  <a:gd name="T7" fmla="*/ 47 h 680"/>
                  <a:gd name="T8" fmla="*/ 148 w 955"/>
                  <a:gd name="T9" fmla="*/ 54 h 680"/>
                  <a:gd name="T10" fmla="*/ 125 w 955"/>
                  <a:gd name="T11" fmla="*/ 99 h 680"/>
                  <a:gd name="T12" fmla="*/ 78 w 955"/>
                  <a:gd name="T13" fmla="*/ 97 h 680"/>
                  <a:gd name="T14" fmla="*/ 59 w 955"/>
                  <a:gd name="T15" fmla="*/ 78 h 680"/>
                  <a:gd name="T16" fmla="*/ 62 w 955"/>
                  <a:gd name="T17" fmla="*/ 47 h 680"/>
                  <a:gd name="T18" fmla="*/ 66 w 955"/>
                  <a:gd name="T19" fmla="*/ 41 h 680"/>
                  <a:gd name="T20" fmla="*/ 113 w 955"/>
                  <a:gd name="T21" fmla="*/ 23 h 680"/>
                  <a:gd name="T22" fmla="*/ 137 w 955"/>
                  <a:gd name="T23" fmla="*/ 18 h 680"/>
                  <a:gd name="T24" fmla="*/ 148 w 955"/>
                  <a:gd name="T25" fmla="*/ 16 h 680"/>
                  <a:gd name="T26" fmla="*/ 218 w 955"/>
                  <a:gd name="T27" fmla="*/ 27 h 680"/>
                  <a:gd name="T28" fmla="*/ 249 w 955"/>
                  <a:gd name="T29" fmla="*/ 47 h 680"/>
                  <a:gd name="T30" fmla="*/ 245 w 955"/>
                  <a:gd name="T31" fmla="*/ 99 h 680"/>
                  <a:gd name="T32" fmla="*/ 230 w 955"/>
                  <a:gd name="T33" fmla="*/ 120 h 680"/>
                  <a:gd name="T34" fmla="*/ 234 w 955"/>
                  <a:gd name="T35" fmla="*/ 142 h 680"/>
                  <a:gd name="T36" fmla="*/ 257 w 955"/>
                  <a:gd name="T37" fmla="*/ 147 h 680"/>
                  <a:gd name="T38" fmla="*/ 269 w 955"/>
                  <a:gd name="T39" fmla="*/ 149 h 680"/>
                  <a:gd name="T40" fmla="*/ 320 w 955"/>
                  <a:gd name="T41" fmla="*/ 144 h 680"/>
                  <a:gd name="T42" fmla="*/ 343 w 955"/>
                  <a:gd name="T43" fmla="*/ 130 h 680"/>
                  <a:gd name="T44" fmla="*/ 359 w 955"/>
                  <a:gd name="T45" fmla="*/ 110 h 680"/>
                  <a:gd name="T46" fmla="*/ 316 w 955"/>
                  <a:gd name="T47" fmla="*/ 32 h 680"/>
                  <a:gd name="T48" fmla="*/ 284 w 955"/>
                  <a:gd name="T49" fmla="*/ 18 h 680"/>
                  <a:gd name="T50" fmla="*/ 261 w 955"/>
                  <a:gd name="T51" fmla="*/ 33 h 680"/>
                  <a:gd name="T52" fmla="*/ 230 w 955"/>
                  <a:gd name="T53" fmla="*/ 61 h 680"/>
                  <a:gd name="T54" fmla="*/ 206 w 955"/>
                  <a:gd name="T55" fmla="*/ 88 h 680"/>
                  <a:gd name="T56" fmla="*/ 195 w 955"/>
                  <a:gd name="T57" fmla="*/ 108 h 680"/>
                  <a:gd name="T58" fmla="*/ 144 w 955"/>
                  <a:gd name="T59" fmla="*/ 149 h 680"/>
                  <a:gd name="T60" fmla="*/ 125 w 955"/>
                  <a:gd name="T61" fmla="*/ 167 h 680"/>
                  <a:gd name="T62" fmla="*/ 94 w 955"/>
                  <a:gd name="T63" fmla="*/ 156 h 680"/>
                  <a:gd name="T64" fmla="*/ 86 w 955"/>
                  <a:gd name="T65" fmla="*/ 149 h 680"/>
                  <a:gd name="T66" fmla="*/ 78 w 955"/>
                  <a:gd name="T67" fmla="*/ 136 h 680"/>
                  <a:gd name="T68" fmla="*/ 94 w 955"/>
                  <a:gd name="T69" fmla="*/ 117 h 680"/>
                  <a:gd name="T70" fmla="*/ 117 w 955"/>
                  <a:gd name="T71" fmla="*/ 120 h 680"/>
                  <a:gd name="T72" fmla="*/ 140 w 955"/>
                  <a:gd name="T73" fmla="*/ 125 h 680"/>
                  <a:gd name="T74" fmla="*/ 167 w 955"/>
                  <a:gd name="T75" fmla="*/ 142 h 680"/>
                  <a:gd name="T76" fmla="*/ 191 w 955"/>
                  <a:gd name="T77" fmla="*/ 161 h 680"/>
                  <a:gd name="T78" fmla="*/ 242 w 955"/>
                  <a:gd name="T79" fmla="*/ 187 h 680"/>
                  <a:gd name="T80" fmla="*/ 265 w 955"/>
                  <a:gd name="T81" fmla="*/ 192 h 680"/>
                  <a:gd name="T82" fmla="*/ 335 w 955"/>
                  <a:gd name="T83" fmla="*/ 183 h 680"/>
                  <a:gd name="T84" fmla="*/ 359 w 955"/>
                  <a:gd name="T85" fmla="*/ 172 h 680"/>
                  <a:gd name="T86" fmla="*/ 390 w 955"/>
                  <a:gd name="T87" fmla="*/ 154 h 680"/>
                  <a:gd name="T88" fmla="*/ 404 w 955"/>
                  <a:gd name="T89" fmla="*/ 125 h 680"/>
                  <a:gd name="T90" fmla="*/ 401 w 955"/>
                  <a:gd name="T91" fmla="*/ 70 h 680"/>
                  <a:gd name="T92" fmla="*/ 332 w 955"/>
                  <a:gd name="T93" fmla="*/ 77 h 680"/>
                  <a:gd name="T94" fmla="*/ 296 w 955"/>
                  <a:gd name="T95" fmla="*/ 75 h 680"/>
                  <a:gd name="T96" fmla="*/ 323 w 955"/>
                  <a:gd name="T97" fmla="*/ 18 h 680"/>
                  <a:gd name="T98" fmla="*/ 371 w 955"/>
                  <a:gd name="T99" fmla="*/ 23 h 680"/>
                  <a:gd name="T100" fmla="*/ 374 w 955"/>
                  <a:gd name="T101" fmla="*/ 30 h 680"/>
                  <a:gd name="T102" fmla="*/ 385 w 955"/>
                  <a:gd name="T103" fmla="*/ 33 h 680"/>
                  <a:gd name="T104" fmla="*/ 410 w 955"/>
                  <a:gd name="T105" fmla="*/ 61 h 680"/>
                  <a:gd name="T106" fmla="*/ 417 w 955"/>
                  <a:gd name="T107" fmla="*/ 75 h 680"/>
                  <a:gd name="T108" fmla="*/ 421 w 955"/>
                  <a:gd name="T109" fmla="*/ 82 h 680"/>
                  <a:gd name="T110" fmla="*/ 378 w 955"/>
                  <a:gd name="T111" fmla="*/ 137 h 680"/>
                  <a:gd name="T112" fmla="*/ 378 w 955"/>
                  <a:gd name="T113" fmla="*/ 174 h 680"/>
                  <a:gd name="T114" fmla="*/ 382 w 955"/>
                  <a:gd name="T115" fmla="*/ 181 h 680"/>
                  <a:gd name="T116" fmla="*/ 404 w 955"/>
                  <a:gd name="T117" fmla="*/ 185 h 680"/>
                  <a:gd name="T118" fmla="*/ 449 w 955"/>
                  <a:gd name="T119" fmla="*/ 181 h 680"/>
                  <a:gd name="T120" fmla="*/ 463 w 955"/>
                  <a:gd name="T121" fmla="*/ 177 h 6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5"/>
                  <a:gd name="T184" fmla="*/ 0 h 680"/>
                  <a:gd name="T185" fmla="*/ 955 w 955"/>
                  <a:gd name="T186" fmla="*/ 680 h 6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5" h="680">
                    <a:moveTo>
                      <a:pt x="0" y="48"/>
                    </a:moveTo>
                    <a:cubicBezTo>
                      <a:pt x="72" y="0"/>
                      <a:pt x="102" y="27"/>
                      <a:pt x="216" y="32"/>
                    </a:cubicBezTo>
                    <a:cubicBezTo>
                      <a:pt x="238" y="47"/>
                      <a:pt x="272" y="97"/>
                      <a:pt x="280" y="120"/>
                    </a:cubicBezTo>
                    <a:cubicBezTo>
                      <a:pt x="285" y="136"/>
                      <a:pt x="291" y="152"/>
                      <a:pt x="296" y="168"/>
                    </a:cubicBezTo>
                    <a:cubicBezTo>
                      <a:pt x="299" y="176"/>
                      <a:pt x="304" y="192"/>
                      <a:pt x="304" y="192"/>
                    </a:cubicBezTo>
                    <a:cubicBezTo>
                      <a:pt x="298" y="282"/>
                      <a:pt x="319" y="310"/>
                      <a:pt x="256" y="352"/>
                    </a:cubicBezTo>
                    <a:cubicBezTo>
                      <a:pt x="224" y="349"/>
                      <a:pt x="191" y="350"/>
                      <a:pt x="160" y="344"/>
                    </a:cubicBezTo>
                    <a:cubicBezTo>
                      <a:pt x="135" y="339"/>
                      <a:pt x="120" y="280"/>
                      <a:pt x="120" y="280"/>
                    </a:cubicBezTo>
                    <a:cubicBezTo>
                      <a:pt x="123" y="243"/>
                      <a:pt x="124" y="205"/>
                      <a:pt x="128" y="168"/>
                    </a:cubicBezTo>
                    <a:cubicBezTo>
                      <a:pt x="129" y="160"/>
                      <a:pt x="130" y="150"/>
                      <a:pt x="136" y="144"/>
                    </a:cubicBezTo>
                    <a:cubicBezTo>
                      <a:pt x="159" y="121"/>
                      <a:pt x="203" y="99"/>
                      <a:pt x="232" y="80"/>
                    </a:cubicBezTo>
                    <a:cubicBezTo>
                      <a:pt x="246" y="71"/>
                      <a:pt x="264" y="69"/>
                      <a:pt x="280" y="64"/>
                    </a:cubicBezTo>
                    <a:cubicBezTo>
                      <a:pt x="288" y="61"/>
                      <a:pt x="304" y="56"/>
                      <a:pt x="304" y="56"/>
                    </a:cubicBezTo>
                    <a:cubicBezTo>
                      <a:pt x="347" y="62"/>
                      <a:pt x="414" y="62"/>
                      <a:pt x="448" y="96"/>
                    </a:cubicBezTo>
                    <a:cubicBezTo>
                      <a:pt x="474" y="122"/>
                      <a:pt x="481" y="147"/>
                      <a:pt x="512" y="168"/>
                    </a:cubicBezTo>
                    <a:cubicBezTo>
                      <a:pt x="531" y="226"/>
                      <a:pt x="532" y="297"/>
                      <a:pt x="504" y="352"/>
                    </a:cubicBezTo>
                    <a:cubicBezTo>
                      <a:pt x="492" y="375"/>
                      <a:pt x="472" y="424"/>
                      <a:pt x="472" y="424"/>
                    </a:cubicBezTo>
                    <a:cubicBezTo>
                      <a:pt x="475" y="451"/>
                      <a:pt x="466" y="481"/>
                      <a:pt x="480" y="504"/>
                    </a:cubicBezTo>
                    <a:cubicBezTo>
                      <a:pt x="488" y="519"/>
                      <a:pt x="512" y="515"/>
                      <a:pt x="528" y="520"/>
                    </a:cubicBezTo>
                    <a:cubicBezTo>
                      <a:pt x="536" y="523"/>
                      <a:pt x="552" y="528"/>
                      <a:pt x="552" y="528"/>
                    </a:cubicBezTo>
                    <a:cubicBezTo>
                      <a:pt x="587" y="525"/>
                      <a:pt x="628" y="534"/>
                      <a:pt x="656" y="512"/>
                    </a:cubicBezTo>
                    <a:cubicBezTo>
                      <a:pt x="674" y="498"/>
                      <a:pt x="704" y="464"/>
                      <a:pt x="704" y="464"/>
                    </a:cubicBezTo>
                    <a:cubicBezTo>
                      <a:pt x="713" y="438"/>
                      <a:pt x="727" y="418"/>
                      <a:pt x="736" y="392"/>
                    </a:cubicBezTo>
                    <a:cubicBezTo>
                      <a:pt x="733" y="328"/>
                      <a:pt x="745" y="144"/>
                      <a:pt x="648" y="112"/>
                    </a:cubicBezTo>
                    <a:cubicBezTo>
                      <a:pt x="629" y="84"/>
                      <a:pt x="616" y="75"/>
                      <a:pt x="584" y="64"/>
                    </a:cubicBezTo>
                    <a:cubicBezTo>
                      <a:pt x="548" y="76"/>
                      <a:pt x="553" y="90"/>
                      <a:pt x="536" y="120"/>
                    </a:cubicBezTo>
                    <a:cubicBezTo>
                      <a:pt x="520" y="149"/>
                      <a:pt x="496" y="192"/>
                      <a:pt x="472" y="216"/>
                    </a:cubicBezTo>
                    <a:cubicBezTo>
                      <a:pt x="460" y="251"/>
                      <a:pt x="439" y="279"/>
                      <a:pt x="424" y="312"/>
                    </a:cubicBezTo>
                    <a:cubicBezTo>
                      <a:pt x="424" y="312"/>
                      <a:pt x="404" y="372"/>
                      <a:pt x="400" y="384"/>
                    </a:cubicBezTo>
                    <a:cubicBezTo>
                      <a:pt x="390" y="415"/>
                      <a:pt x="324" y="500"/>
                      <a:pt x="296" y="528"/>
                    </a:cubicBezTo>
                    <a:cubicBezTo>
                      <a:pt x="277" y="585"/>
                      <a:pt x="294" y="567"/>
                      <a:pt x="256" y="592"/>
                    </a:cubicBezTo>
                    <a:cubicBezTo>
                      <a:pt x="225" y="582"/>
                      <a:pt x="223" y="562"/>
                      <a:pt x="192" y="552"/>
                    </a:cubicBezTo>
                    <a:cubicBezTo>
                      <a:pt x="187" y="544"/>
                      <a:pt x="180" y="537"/>
                      <a:pt x="176" y="528"/>
                    </a:cubicBezTo>
                    <a:cubicBezTo>
                      <a:pt x="169" y="513"/>
                      <a:pt x="160" y="480"/>
                      <a:pt x="160" y="480"/>
                    </a:cubicBezTo>
                    <a:cubicBezTo>
                      <a:pt x="165" y="447"/>
                      <a:pt x="152" y="416"/>
                      <a:pt x="192" y="416"/>
                    </a:cubicBezTo>
                    <a:cubicBezTo>
                      <a:pt x="208" y="416"/>
                      <a:pt x="224" y="420"/>
                      <a:pt x="240" y="424"/>
                    </a:cubicBezTo>
                    <a:cubicBezTo>
                      <a:pt x="256" y="428"/>
                      <a:pt x="288" y="440"/>
                      <a:pt x="288" y="440"/>
                    </a:cubicBezTo>
                    <a:cubicBezTo>
                      <a:pt x="325" y="496"/>
                      <a:pt x="304" y="477"/>
                      <a:pt x="344" y="504"/>
                    </a:cubicBezTo>
                    <a:cubicBezTo>
                      <a:pt x="355" y="536"/>
                      <a:pt x="364" y="549"/>
                      <a:pt x="392" y="568"/>
                    </a:cubicBezTo>
                    <a:cubicBezTo>
                      <a:pt x="418" y="607"/>
                      <a:pt x="457" y="638"/>
                      <a:pt x="496" y="664"/>
                    </a:cubicBezTo>
                    <a:cubicBezTo>
                      <a:pt x="510" y="673"/>
                      <a:pt x="544" y="680"/>
                      <a:pt x="544" y="680"/>
                    </a:cubicBezTo>
                    <a:cubicBezTo>
                      <a:pt x="595" y="674"/>
                      <a:pt x="640" y="664"/>
                      <a:pt x="688" y="648"/>
                    </a:cubicBezTo>
                    <a:cubicBezTo>
                      <a:pt x="758" y="578"/>
                      <a:pt x="669" y="664"/>
                      <a:pt x="736" y="608"/>
                    </a:cubicBezTo>
                    <a:cubicBezTo>
                      <a:pt x="762" y="587"/>
                      <a:pt x="772" y="563"/>
                      <a:pt x="800" y="544"/>
                    </a:cubicBezTo>
                    <a:cubicBezTo>
                      <a:pt x="812" y="509"/>
                      <a:pt x="823" y="476"/>
                      <a:pt x="832" y="440"/>
                    </a:cubicBezTo>
                    <a:cubicBezTo>
                      <a:pt x="829" y="376"/>
                      <a:pt x="850" y="307"/>
                      <a:pt x="824" y="248"/>
                    </a:cubicBezTo>
                    <a:cubicBezTo>
                      <a:pt x="819" y="237"/>
                      <a:pt x="698" y="268"/>
                      <a:pt x="680" y="272"/>
                    </a:cubicBezTo>
                    <a:cubicBezTo>
                      <a:pt x="656" y="269"/>
                      <a:pt x="618" y="286"/>
                      <a:pt x="608" y="264"/>
                    </a:cubicBezTo>
                    <a:cubicBezTo>
                      <a:pt x="574" y="193"/>
                      <a:pt x="617" y="111"/>
                      <a:pt x="664" y="64"/>
                    </a:cubicBezTo>
                    <a:cubicBezTo>
                      <a:pt x="696" y="68"/>
                      <a:pt x="737" y="57"/>
                      <a:pt x="760" y="80"/>
                    </a:cubicBezTo>
                    <a:cubicBezTo>
                      <a:pt x="766" y="86"/>
                      <a:pt x="763" y="97"/>
                      <a:pt x="768" y="104"/>
                    </a:cubicBezTo>
                    <a:cubicBezTo>
                      <a:pt x="774" y="112"/>
                      <a:pt x="784" y="115"/>
                      <a:pt x="792" y="120"/>
                    </a:cubicBezTo>
                    <a:cubicBezTo>
                      <a:pt x="804" y="155"/>
                      <a:pt x="825" y="183"/>
                      <a:pt x="840" y="216"/>
                    </a:cubicBezTo>
                    <a:cubicBezTo>
                      <a:pt x="847" y="231"/>
                      <a:pt x="851" y="248"/>
                      <a:pt x="856" y="264"/>
                    </a:cubicBezTo>
                    <a:cubicBezTo>
                      <a:pt x="859" y="272"/>
                      <a:pt x="864" y="288"/>
                      <a:pt x="864" y="288"/>
                    </a:cubicBezTo>
                    <a:cubicBezTo>
                      <a:pt x="857" y="389"/>
                      <a:pt x="859" y="433"/>
                      <a:pt x="776" y="488"/>
                    </a:cubicBezTo>
                    <a:cubicBezTo>
                      <a:pt x="758" y="542"/>
                      <a:pt x="763" y="515"/>
                      <a:pt x="776" y="616"/>
                    </a:cubicBezTo>
                    <a:cubicBezTo>
                      <a:pt x="777" y="624"/>
                      <a:pt x="777" y="635"/>
                      <a:pt x="784" y="640"/>
                    </a:cubicBezTo>
                    <a:cubicBezTo>
                      <a:pt x="798" y="650"/>
                      <a:pt x="832" y="656"/>
                      <a:pt x="832" y="656"/>
                    </a:cubicBezTo>
                    <a:cubicBezTo>
                      <a:pt x="854" y="653"/>
                      <a:pt x="895" y="652"/>
                      <a:pt x="920" y="640"/>
                    </a:cubicBezTo>
                    <a:cubicBezTo>
                      <a:pt x="955" y="623"/>
                      <a:pt x="932" y="624"/>
                      <a:pt x="952" y="624"/>
                    </a:cubicBezTo>
                  </a:path>
                </a:pathLst>
              </a:cu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2188" name="Freeform 12"/>
              <p:cNvSpPr>
                <a:spLocks/>
              </p:cNvSpPr>
              <p:nvPr/>
            </p:nvSpPr>
            <p:spPr bwMode="auto">
              <a:xfrm>
                <a:off x="4080" y="1776"/>
                <a:ext cx="787" cy="512"/>
              </a:xfrm>
              <a:custGeom>
                <a:avLst/>
                <a:gdLst>
                  <a:gd name="T0" fmla="*/ 0 w 955"/>
                  <a:gd name="T1" fmla="*/ 11 h 680"/>
                  <a:gd name="T2" fmla="*/ 82 w 955"/>
                  <a:gd name="T3" fmla="*/ 8 h 680"/>
                  <a:gd name="T4" fmla="*/ 106 w 955"/>
                  <a:gd name="T5" fmla="*/ 29 h 680"/>
                  <a:gd name="T6" fmla="*/ 113 w 955"/>
                  <a:gd name="T7" fmla="*/ 41 h 680"/>
                  <a:gd name="T8" fmla="*/ 116 w 955"/>
                  <a:gd name="T9" fmla="*/ 47 h 680"/>
                  <a:gd name="T10" fmla="*/ 97 w 955"/>
                  <a:gd name="T11" fmla="*/ 86 h 680"/>
                  <a:gd name="T12" fmla="*/ 61 w 955"/>
                  <a:gd name="T13" fmla="*/ 84 h 680"/>
                  <a:gd name="T14" fmla="*/ 46 w 955"/>
                  <a:gd name="T15" fmla="*/ 68 h 680"/>
                  <a:gd name="T16" fmla="*/ 49 w 955"/>
                  <a:gd name="T17" fmla="*/ 41 h 680"/>
                  <a:gd name="T18" fmla="*/ 52 w 955"/>
                  <a:gd name="T19" fmla="*/ 35 h 680"/>
                  <a:gd name="T20" fmla="*/ 87 w 955"/>
                  <a:gd name="T21" fmla="*/ 20 h 680"/>
                  <a:gd name="T22" fmla="*/ 106 w 955"/>
                  <a:gd name="T23" fmla="*/ 15 h 680"/>
                  <a:gd name="T24" fmla="*/ 116 w 955"/>
                  <a:gd name="T25" fmla="*/ 14 h 680"/>
                  <a:gd name="T26" fmla="*/ 171 w 955"/>
                  <a:gd name="T27" fmla="*/ 23 h 680"/>
                  <a:gd name="T28" fmla="*/ 195 w 955"/>
                  <a:gd name="T29" fmla="*/ 41 h 680"/>
                  <a:gd name="T30" fmla="*/ 191 w 955"/>
                  <a:gd name="T31" fmla="*/ 86 h 680"/>
                  <a:gd name="T32" fmla="*/ 180 w 955"/>
                  <a:gd name="T33" fmla="*/ 102 h 680"/>
                  <a:gd name="T34" fmla="*/ 183 w 955"/>
                  <a:gd name="T35" fmla="*/ 122 h 680"/>
                  <a:gd name="T36" fmla="*/ 200 w 955"/>
                  <a:gd name="T37" fmla="*/ 126 h 680"/>
                  <a:gd name="T38" fmla="*/ 210 w 955"/>
                  <a:gd name="T39" fmla="*/ 128 h 680"/>
                  <a:gd name="T40" fmla="*/ 250 w 955"/>
                  <a:gd name="T41" fmla="*/ 124 h 680"/>
                  <a:gd name="T42" fmla="*/ 268 w 955"/>
                  <a:gd name="T43" fmla="*/ 112 h 680"/>
                  <a:gd name="T44" fmla="*/ 280 w 955"/>
                  <a:gd name="T45" fmla="*/ 95 h 680"/>
                  <a:gd name="T46" fmla="*/ 246 w 955"/>
                  <a:gd name="T47" fmla="*/ 26 h 680"/>
                  <a:gd name="T48" fmla="*/ 222 w 955"/>
                  <a:gd name="T49" fmla="*/ 15 h 680"/>
                  <a:gd name="T50" fmla="*/ 204 w 955"/>
                  <a:gd name="T51" fmla="*/ 29 h 680"/>
                  <a:gd name="T52" fmla="*/ 180 w 955"/>
                  <a:gd name="T53" fmla="*/ 53 h 680"/>
                  <a:gd name="T54" fmla="*/ 161 w 955"/>
                  <a:gd name="T55" fmla="*/ 75 h 680"/>
                  <a:gd name="T56" fmla="*/ 152 w 955"/>
                  <a:gd name="T57" fmla="*/ 93 h 680"/>
                  <a:gd name="T58" fmla="*/ 113 w 955"/>
                  <a:gd name="T59" fmla="*/ 128 h 680"/>
                  <a:gd name="T60" fmla="*/ 97 w 955"/>
                  <a:gd name="T61" fmla="*/ 143 h 680"/>
                  <a:gd name="T62" fmla="*/ 73 w 955"/>
                  <a:gd name="T63" fmla="*/ 134 h 680"/>
                  <a:gd name="T64" fmla="*/ 67 w 955"/>
                  <a:gd name="T65" fmla="*/ 128 h 680"/>
                  <a:gd name="T66" fmla="*/ 61 w 955"/>
                  <a:gd name="T67" fmla="*/ 116 h 680"/>
                  <a:gd name="T68" fmla="*/ 73 w 955"/>
                  <a:gd name="T69" fmla="*/ 101 h 680"/>
                  <a:gd name="T70" fmla="*/ 91 w 955"/>
                  <a:gd name="T71" fmla="*/ 102 h 680"/>
                  <a:gd name="T72" fmla="*/ 110 w 955"/>
                  <a:gd name="T73" fmla="*/ 106 h 680"/>
                  <a:gd name="T74" fmla="*/ 130 w 955"/>
                  <a:gd name="T75" fmla="*/ 122 h 680"/>
                  <a:gd name="T76" fmla="*/ 148 w 955"/>
                  <a:gd name="T77" fmla="*/ 137 h 680"/>
                  <a:gd name="T78" fmla="*/ 189 w 955"/>
                  <a:gd name="T79" fmla="*/ 160 h 680"/>
                  <a:gd name="T80" fmla="*/ 207 w 955"/>
                  <a:gd name="T81" fmla="*/ 165 h 680"/>
                  <a:gd name="T82" fmla="*/ 261 w 955"/>
                  <a:gd name="T83" fmla="*/ 157 h 680"/>
                  <a:gd name="T84" fmla="*/ 280 w 955"/>
                  <a:gd name="T85" fmla="*/ 148 h 680"/>
                  <a:gd name="T86" fmla="*/ 303 w 955"/>
                  <a:gd name="T87" fmla="*/ 132 h 680"/>
                  <a:gd name="T88" fmla="*/ 316 w 955"/>
                  <a:gd name="T89" fmla="*/ 106 h 680"/>
                  <a:gd name="T90" fmla="*/ 313 w 955"/>
                  <a:gd name="T91" fmla="*/ 60 h 680"/>
                  <a:gd name="T92" fmla="*/ 258 w 955"/>
                  <a:gd name="T93" fmla="*/ 66 h 680"/>
                  <a:gd name="T94" fmla="*/ 231 w 955"/>
                  <a:gd name="T95" fmla="*/ 64 h 680"/>
                  <a:gd name="T96" fmla="*/ 253 w 955"/>
                  <a:gd name="T97" fmla="*/ 15 h 680"/>
                  <a:gd name="T98" fmla="*/ 288 w 955"/>
                  <a:gd name="T99" fmla="*/ 20 h 680"/>
                  <a:gd name="T100" fmla="*/ 292 w 955"/>
                  <a:gd name="T101" fmla="*/ 25 h 680"/>
                  <a:gd name="T102" fmla="*/ 301 w 955"/>
                  <a:gd name="T103" fmla="*/ 29 h 680"/>
                  <a:gd name="T104" fmla="*/ 319 w 955"/>
                  <a:gd name="T105" fmla="*/ 53 h 680"/>
                  <a:gd name="T106" fmla="*/ 326 w 955"/>
                  <a:gd name="T107" fmla="*/ 64 h 680"/>
                  <a:gd name="T108" fmla="*/ 329 w 955"/>
                  <a:gd name="T109" fmla="*/ 70 h 680"/>
                  <a:gd name="T110" fmla="*/ 295 w 955"/>
                  <a:gd name="T111" fmla="*/ 118 h 680"/>
                  <a:gd name="T112" fmla="*/ 295 w 955"/>
                  <a:gd name="T113" fmla="*/ 149 h 680"/>
                  <a:gd name="T114" fmla="*/ 297 w 955"/>
                  <a:gd name="T115" fmla="*/ 155 h 680"/>
                  <a:gd name="T116" fmla="*/ 316 w 955"/>
                  <a:gd name="T117" fmla="*/ 159 h 680"/>
                  <a:gd name="T118" fmla="*/ 349 w 955"/>
                  <a:gd name="T119" fmla="*/ 155 h 680"/>
                  <a:gd name="T120" fmla="*/ 362 w 955"/>
                  <a:gd name="T121" fmla="*/ 151 h 6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5"/>
                  <a:gd name="T184" fmla="*/ 0 h 680"/>
                  <a:gd name="T185" fmla="*/ 955 w 955"/>
                  <a:gd name="T186" fmla="*/ 680 h 6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5" h="680">
                    <a:moveTo>
                      <a:pt x="0" y="48"/>
                    </a:moveTo>
                    <a:cubicBezTo>
                      <a:pt x="72" y="0"/>
                      <a:pt x="102" y="27"/>
                      <a:pt x="216" y="32"/>
                    </a:cubicBezTo>
                    <a:cubicBezTo>
                      <a:pt x="238" y="47"/>
                      <a:pt x="272" y="97"/>
                      <a:pt x="280" y="120"/>
                    </a:cubicBezTo>
                    <a:cubicBezTo>
                      <a:pt x="285" y="136"/>
                      <a:pt x="291" y="152"/>
                      <a:pt x="296" y="168"/>
                    </a:cubicBezTo>
                    <a:cubicBezTo>
                      <a:pt x="299" y="176"/>
                      <a:pt x="304" y="192"/>
                      <a:pt x="304" y="192"/>
                    </a:cubicBezTo>
                    <a:cubicBezTo>
                      <a:pt x="298" y="282"/>
                      <a:pt x="319" y="310"/>
                      <a:pt x="256" y="352"/>
                    </a:cubicBezTo>
                    <a:cubicBezTo>
                      <a:pt x="224" y="349"/>
                      <a:pt x="191" y="350"/>
                      <a:pt x="160" y="344"/>
                    </a:cubicBezTo>
                    <a:cubicBezTo>
                      <a:pt x="135" y="339"/>
                      <a:pt x="120" y="280"/>
                      <a:pt x="120" y="280"/>
                    </a:cubicBezTo>
                    <a:cubicBezTo>
                      <a:pt x="123" y="243"/>
                      <a:pt x="124" y="205"/>
                      <a:pt x="128" y="168"/>
                    </a:cubicBezTo>
                    <a:cubicBezTo>
                      <a:pt x="129" y="160"/>
                      <a:pt x="130" y="150"/>
                      <a:pt x="136" y="144"/>
                    </a:cubicBezTo>
                    <a:cubicBezTo>
                      <a:pt x="159" y="121"/>
                      <a:pt x="203" y="99"/>
                      <a:pt x="232" y="80"/>
                    </a:cubicBezTo>
                    <a:cubicBezTo>
                      <a:pt x="246" y="71"/>
                      <a:pt x="264" y="69"/>
                      <a:pt x="280" y="64"/>
                    </a:cubicBezTo>
                    <a:cubicBezTo>
                      <a:pt x="288" y="61"/>
                      <a:pt x="304" y="56"/>
                      <a:pt x="304" y="56"/>
                    </a:cubicBezTo>
                    <a:cubicBezTo>
                      <a:pt x="347" y="62"/>
                      <a:pt x="414" y="62"/>
                      <a:pt x="448" y="96"/>
                    </a:cubicBezTo>
                    <a:cubicBezTo>
                      <a:pt x="474" y="122"/>
                      <a:pt x="481" y="147"/>
                      <a:pt x="512" y="168"/>
                    </a:cubicBezTo>
                    <a:cubicBezTo>
                      <a:pt x="531" y="226"/>
                      <a:pt x="532" y="297"/>
                      <a:pt x="504" y="352"/>
                    </a:cubicBezTo>
                    <a:cubicBezTo>
                      <a:pt x="492" y="375"/>
                      <a:pt x="472" y="424"/>
                      <a:pt x="472" y="424"/>
                    </a:cubicBezTo>
                    <a:cubicBezTo>
                      <a:pt x="475" y="451"/>
                      <a:pt x="466" y="481"/>
                      <a:pt x="480" y="504"/>
                    </a:cubicBezTo>
                    <a:cubicBezTo>
                      <a:pt x="488" y="519"/>
                      <a:pt x="512" y="515"/>
                      <a:pt x="528" y="520"/>
                    </a:cubicBezTo>
                    <a:cubicBezTo>
                      <a:pt x="536" y="523"/>
                      <a:pt x="552" y="528"/>
                      <a:pt x="552" y="528"/>
                    </a:cubicBezTo>
                    <a:cubicBezTo>
                      <a:pt x="587" y="525"/>
                      <a:pt x="628" y="534"/>
                      <a:pt x="656" y="512"/>
                    </a:cubicBezTo>
                    <a:cubicBezTo>
                      <a:pt x="674" y="498"/>
                      <a:pt x="704" y="464"/>
                      <a:pt x="704" y="464"/>
                    </a:cubicBezTo>
                    <a:cubicBezTo>
                      <a:pt x="713" y="438"/>
                      <a:pt x="727" y="418"/>
                      <a:pt x="736" y="392"/>
                    </a:cubicBezTo>
                    <a:cubicBezTo>
                      <a:pt x="733" y="328"/>
                      <a:pt x="745" y="144"/>
                      <a:pt x="648" y="112"/>
                    </a:cubicBezTo>
                    <a:cubicBezTo>
                      <a:pt x="629" y="84"/>
                      <a:pt x="616" y="75"/>
                      <a:pt x="584" y="64"/>
                    </a:cubicBezTo>
                    <a:cubicBezTo>
                      <a:pt x="548" y="76"/>
                      <a:pt x="553" y="90"/>
                      <a:pt x="536" y="120"/>
                    </a:cubicBezTo>
                    <a:cubicBezTo>
                      <a:pt x="520" y="149"/>
                      <a:pt x="496" y="192"/>
                      <a:pt x="472" y="216"/>
                    </a:cubicBezTo>
                    <a:cubicBezTo>
                      <a:pt x="460" y="251"/>
                      <a:pt x="439" y="279"/>
                      <a:pt x="424" y="312"/>
                    </a:cubicBezTo>
                    <a:cubicBezTo>
                      <a:pt x="424" y="312"/>
                      <a:pt x="404" y="372"/>
                      <a:pt x="400" y="384"/>
                    </a:cubicBezTo>
                    <a:cubicBezTo>
                      <a:pt x="390" y="415"/>
                      <a:pt x="324" y="500"/>
                      <a:pt x="296" y="528"/>
                    </a:cubicBezTo>
                    <a:cubicBezTo>
                      <a:pt x="277" y="585"/>
                      <a:pt x="294" y="567"/>
                      <a:pt x="256" y="592"/>
                    </a:cubicBezTo>
                    <a:cubicBezTo>
                      <a:pt x="225" y="582"/>
                      <a:pt x="223" y="562"/>
                      <a:pt x="192" y="552"/>
                    </a:cubicBezTo>
                    <a:cubicBezTo>
                      <a:pt x="187" y="544"/>
                      <a:pt x="180" y="537"/>
                      <a:pt x="176" y="528"/>
                    </a:cubicBezTo>
                    <a:cubicBezTo>
                      <a:pt x="169" y="513"/>
                      <a:pt x="160" y="480"/>
                      <a:pt x="160" y="480"/>
                    </a:cubicBezTo>
                    <a:cubicBezTo>
                      <a:pt x="165" y="447"/>
                      <a:pt x="152" y="416"/>
                      <a:pt x="192" y="416"/>
                    </a:cubicBezTo>
                    <a:cubicBezTo>
                      <a:pt x="208" y="416"/>
                      <a:pt x="224" y="420"/>
                      <a:pt x="240" y="424"/>
                    </a:cubicBezTo>
                    <a:cubicBezTo>
                      <a:pt x="256" y="428"/>
                      <a:pt x="288" y="440"/>
                      <a:pt x="288" y="440"/>
                    </a:cubicBezTo>
                    <a:cubicBezTo>
                      <a:pt x="325" y="496"/>
                      <a:pt x="304" y="477"/>
                      <a:pt x="344" y="504"/>
                    </a:cubicBezTo>
                    <a:cubicBezTo>
                      <a:pt x="355" y="536"/>
                      <a:pt x="364" y="549"/>
                      <a:pt x="392" y="568"/>
                    </a:cubicBezTo>
                    <a:cubicBezTo>
                      <a:pt x="418" y="607"/>
                      <a:pt x="457" y="638"/>
                      <a:pt x="496" y="664"/>
                    </a:cubicBezTo>
                    <a:cubicBezTo>
                      <a:pt x="510" y="673"/>
                      <a:pt x="544" y="680"/>
                      <a:pt x="544" y="680"/>
                    </a:cubicBezTo>
                    <a:cubicBezTo>
                      <a:pt x="595" y="674"/>
                      <a:pt x="640" y="664"/>
                      <a:pt x="688" y="648"/>
                    </a:cubicBezTo>
                    <a:cubicBezTo>
                      <a:pt x="758" y="578"/>
                      <a:pt x="669" y="664"/>
                      <a:pt x="736" y="608"/>
                    </a:cubicBezTo>
                    <a:cubicBezTo>
                      <a:pt x="762" y="587"/>
                      <a:pt x="772" y="563"/>
                      <a:pt x="800" y="544"/>
                    </a:cubicBezTo>
                    <a:cubicBezTo>
                      <a:pt x="812" y="509"/>
                      <a:pt x="823" y="476"/>
                      <a:pt x="832" y="440"/>
                    </a:cubicBezTo>
                    <a:cubicBezTo>
                      <a:pt x="829" y="376"/>
                      <a:pt x="850" y="307"/>
                      <a:pt x="824" y="248"/>
                    </a:cubicBezTo>
                    <a:cubicBezTo>
                      <a:pt x="819" y="237"/>
                      <a:pt x="698" y="268"/>
                      <a:pt x="680" y="272"/>
                    </a:cubicBezTo>
                    <a:cubicBezTo>
                      <a:pt x="656" y="269"/>
                      <a:pt x="618" y="286"/>
                      <a:pt x="608" y="264"/>
                    </a:cubicBezTo>
                    <a:cubicBezTo>
                      <a:pt x="574" y="193"/>
                      <a:pt x="617" y="111"/>
                      <a:pt x="664" y="64"/>
                    </a:cubicBezTo>
                    <a:cubicBezTo>
                      <a:pt x="696" y="68"/>
                      <a:pt x="737" y="57"/>
                      <a:pt x="760" y="80"/>
                    </a:cubicBezTo>
                    <a:cubicBezTo>
                      <a:pt x="766" y="86"/>
                      <a:pt x="763" y="97"/>
                      <a:pt x="768" y="104"/>
                    </a:cubicBezTo>
                    <a:cubicBezTo>
                      <a:pt x="774" y="112"/>
                      <a:pt x="784" y="115"/>
                      <a:pt x="792" y="120"/>
                    </a:cubicBezTo>
                    <a:cubicBezTo>
                      <a:pt x="804" y="155"/>
                      <a:pt x="825" y="183"/>
                      <a:pt x="840" y="216"/>
                    </a:cubicBezTo>
                    <a:cubicBezTo>
                      <a:pt x="847" y="231"/>
                      <a:pt x="851" y="248"/>
                      <a:pt x="856" y="264"/>
                    </a:cubicBezTo>
                    <a:cubicBezTo>
                      <a:pt x="859" y="272"/>
                      <a:pt x="864" y="288"/>
                      <a:pt x="864" y="288"/>
                    </a:cubicBezTo>
                    <a:cubicBezTo>
                      <a:pt x="857" y="389"/>
                      <a:pt x="859" y="433"/>
                      <a:pt x="776" y="488"/>
                    </a:cubicBezTo>
                    <a:cubicBezTo>
                      <a:pt x="758" y="542"/>
                      <a:pt x="763" y="515"/>
                      <a:pt x="776" y="616"/>
                    </a:cubicBezTo>
                    <a:cubicBezTo>
                      <a:pt x="777" y="624"/>
                      <a:pt x="777" y="635"/>
                      <a:pt x="784" y="640"/>
                    </a:cubicBezTo>
                    <a:cubicBezTo>
                      <a:pt x="798" y="650"/>
                      <a:pt x="832" y="656"/>
                      <a:pt x="832" y="656"/>
                    </a:cubicBezTo>
                    <a:cubicBezTo>
                      <a:pt x="854" y="653"/>
                      <a:pt x="895" y="652"/>
                      <a:pt x="920" y="640"/>
                    </a:cubicBezTo>
                    <a:cubicBezTo>
                      <a:pt x="955" y="623"/>
                      <a:pt x="932" y="624"/>
                      <a:pt x="952" y="624"/>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92189" name="Line 13"/>
              <p:cNvSpPr>
                <a:spLocks noChangeShapeType="1"/>
              </p:cNvSpPr>
              <p:nvPr/>
            </p:nvSpPr>
            <p:spPr bwMode="auto">
              <a:xfrm>
                <a:off x="1344" y="1632"/>
                <a:ext cx="0" cy="304"/>
              </a:xfrm>
              <a:prstGeom prst="line">
                <a:avLst/>
              </a:prstGeom>
              <a:noFill/>
              <a:ln w="412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190" name="Line 14"/>
              <p:cNvSpPr>
                <a:spLocks noChangeShapeType="1"/>
              </p:cNvSpPr>
              <p:nvPr/>
            </p:nvSpPr>
            <p:spPr bwMode="auto">
              <a:xfrm>
                <a:off x="4392" y="1496"/>
                <a:ext cx="0" cy="320"/>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92166" name="Group 15"/>
            <p:cNvGrpSpPr>
              <a:grpSpLocks/>
            </p:cNvGrpSpPr>
            <p:nvPr/>
          </p:nvGrpSpPr>
          <p:grpSpPr bwMode="auto">
            <a:xfrm>
              <a:off x="904" y="2248"/>
              <a:ext cx="4766" cy="1055"/>
              <a:chOff x="576" y="2350"/>
              <a:chExt cx="4766" cy="1055"/>
            </a:xfrm>
          </p:grpSpPr>
          <p:sp>
            <p:nvSpPr>
              <p:cNvPr id="92183" name="Line 16"/>
              <p:cNvSpPr>
                <a:spLocks noChangeShapeType="1"/>
              </p:cNvSpPr>
              <p:nvPr/>
            </p:nvSpPr>
            <p:spPr bwMode="auto">
              <a:xfrm>
                <a:off x="1352" y="2350"/>
                <a:ext cx="0" cy="324"/>
              </a:xfrm>
              <a:prstGeom prst="line">
                <a:avLst/>
              </a:prstGeom>
              <a:noFill/>
              <a:ln w="412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184" name="Line 17"/>
              <p:cNvSpPr>
                <a:spLocks noChangeShapeType="1"/>
              </p:cNvSpPr>
              <p:nvPr/>
            </p:nvSpPr>
            <p:spPr bwMode="auto">
              <a:xfrm>
                <a:off x="4464" y="2352"/>
                <a:ext cx="0" cy="304"/>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aphicFrame>
            <p:nvGraphicFramePr>
              <p:cNvPr id="92185" name="Object 18"/>
              <p:cNvGraphicFramePr>
                <a:graphicFrameLocks noChangeAspect="1"/>
              </p:cNvGraphicFramePr>
              <p:nvPr/>
            </p:nvGraphicFramePr>
            <p:xfrm>
              <a:off x="576" y="2688"/>
              <a:ext cx="1324" cy="706"/>
            </p:xfrm>
            <a:graphic>
              <a:graphicData uri="http://schemas.openxmlformats.org/presentationml/2006/ole">
                <mc:AlternateContent xmlns:mc="http://schemas.openxmlformats.org/markup-compatibility/2006">
                  <mc:Choice xmlns:v="urn:schemas-microsoft-com:vml" Requires="v">
                    <p:oleObj spid="_x0000_s92194" name="BMP 图象" r:id="rId3" imgW="4590476" imgH="2448267" progId="Paint.Picture">
                      <p:embed/>
                    </p:oleObj>
                  </mc:Choice>
                  <mc:Fallback>
                    <p:oleObj name="BMP 图象" r:id="rId3" imgW="4590476" imgH="2448267" progId="Paint.Picture">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688"/>
                            <a:ext cx="1324"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6" name="Object 19"/>
              <p:cNvGraphicFramePr>
                <a:graphicFrameLocks noChangeAspect="1"/>
              </p:cNvGraphicFramePr>
              <p:nvPr/>
            </p:nvGraphicFramePr>
            <p:xfrm>
              <a:off x="3984" y="2688"/>
              <a:ext cx="1358" cy="717"/>
            </p:xfrm>
            <a:graphic>
              <a:graphicData uri="http://schemas.openxmlformats.org/presentationml/2006/ole">
                <mc:AlternateContent xmlns:mc="http://schemas.openxmlformats.org/markup-compatibility/2006">
                  <mc:Choice xmlns:v="urn:schemas-microsoft-com:vml" Requires="v">
                    <p:oleObj spid="_x0000_s92195" name="BMP 图象" r:id="rId5" imgW="4619048" imgH="2438095" progId="Paint.Picture">
                      <p:embed/>
                    </p:oleObj>
                  </mc:Choice>
                  <mc:Fallback>
                    <p:oleObj name="BMP 图象" r:id="rId5" imgW="4619048" imgH="2438095" progId="Paint.Picture">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 y="2688"/>
                            <a:ext cx="1358"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05204" name="Rectangle 20"/>
            <p:cNvSpPr>
              <a:spLocks noChangeArrowheads="1"/>
            </p:cNvSpPr>
            <p:nvPr/>
          </p:nvSpPr>
          <p:spPr bwMode="auto">
            <a:xfrm>
              <a:off x="1864" y="232"/>
              <a:ext cx="2928" cy="294"/>
            </a:xfrm>
            <a:prstGeom prst="rect">
              <a:avLst/>
            </a:prstGeom>
            <a:noFill/>
            <a:ln w="9525">
              <a:noFill/>
              <a:miter lim="800000"/>
              <a:headEnd/>
              <a:tailEnd/>
            </a:ln>
            <a:effectLst/>
          </p:spPr>
          <p:txBody>
            <a:bodyPr>
              <a:spAutoFit/>
            </a:bodyPr>
            <a:lstStyle/>
            <a:p>
              <a:pPr eaLnBrk="1" hangingPunct="1">
                <a:defRPr/>
              </a:pPr>
              <a:r>
                <a:rPr lang="zh-CN" altLang="en-US" sz="2225" b="1">
                  <a:solidFill>
                    <a:srgbClr val="FF0066"/>
                  </a:solidFill>
                  <a:effectLst>
                    <a:outerShdw blurRad="38100" dist="38100" dir="2700000" algn="tl">
                      <a:srgbClr val="C0C0C0"/>
                    </a:outerShdw>
                  </a:effectLst>
                  <a:latin typeface="楷体_GB2312" pitchFamily="49" charset="-122"/>
                  <a:ea typeface="楷体_GB2312" pitchFamily="49" charset="-122"/>
                </a:rPr>
                <a:t>理论上目的基因表达量分析条件</a:t>
              </a:r>
            </a:p>
          </p:txBody>
        </p:sp>
        <p:grpSp>
          <p:nvGrpSpPr>
            <p:cNvPr id="92168" name="Group 21"/>
            <p:cNvGrpSpPr>
              <a:grpSpLocks/>
            </p:cNvGrpSpPr>
            <p:nvPr/>
          </p:nvGrpSpPr>
          <p:grpSpPr bwMode="auto">
            <a:xfrm>
              <a:off x="1311" y="608"/>
              <a:ext cx="3989" cy="920"/>
              <a:chOff x="907" y="312"/>
              <a:chExt cx="3989" cy="1087"/>
            </a:xfrm>
          </p:grpSpPr>
          <p:graphicFrame>
            <p:nvGraphicFramePr>
              <p:cNvPr id="92179" name="Object 22"/>
              <p:cNvGraphicFramePr>
                <a:graphicFrameLocks noChangeAspect="1"/>
              </p:cNvGraphicFramePr>
              <p:nvPr/>
            </p:nvGraphicFramePr>
            <p:xfrm>
              <a:off x="907" y="601"/>
              <a:ext cx="920" cy="798"/>
            </p:xfrm>
            <a:graphic>
              <a:graphicData uri="http://schemas.openxmlformats.org/presentationml/2006/ole">
                <mc:AlternateContent xmlns:mc="http://schemas.openxmlformats.org/markup-compatibility/2006">
                  <mc:Choice xmlns:v="urn:schemas-microsoft-com:vml" Requires="v">
                    <p:oleObj spid="_x0000_s92196" name="BMP 图象" r:id="rId7" imgW="1819529" imgH="1324160" progId="Paint.Picture">
                      <p:embed/>
                    </p:oleObj>
                  </mc:Choice>
                  <mc:Fallback>
                    <p:oleObj name="BMP 图象" r:id="rId7" imgW="1819529" imgH="1324160" progId="Paint.Picture">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 y="601"/>
                            <a:ext cx="920"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0" name="Object 23"/>
              <p:cNvGraphicFramePr>
                <a:graphicFrameLocks noChangeAspect="1"/>
              </p:cNvGraphicFramePr>
              <p:nvPr/>
            </p:nvGraphicFramePr>
            <p:xfrm>
              <a:off x="3835" y="513"/>
              <a:ext cx="920" cy="798"/>
            </p:xfrm>
            <a:graphic>
              <a:graphicData uri="http://schemas.openxmlformats.org/presentationml/2006/ole">
                <mc:AlternateContent xmlns:mc="http://schemas.openxmlformats.org/markup-compatibility/2006">
                  <mc:Choice xmlns:v="urn:schemas-microsoft-com:vml" Requires="v">
                    <p:oleObj spid="_x0000_s92197" name="BMP 图象" r:id="rId9" imgW="1819529" imgH="1324160" progId="Paint.Picture">
                      <p:embed/>
                    </p:oleObj>
                  </mc:Choice>
                  <mc:Fallback>
                    <p:oleObj name="BMP 图象" r:id="rId9" imgW="1819529" imgH="1324160" progId="Paint.Picture">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5" y="513"/>
                            <a:ext cx="920" cy="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5208" name="Text Box 24"/>
              <p:cNvSpPr txBox="1">
                <a:spLocks noChangeArrowheads="1"/>
              </p:cNvSpPr>
              <p:nvPr/>
            </p:nvSpPr>
            <p:spPr bwMode="auto">
              <a:xfrm>
                <a:off x="3960" y="314"/>
                <a:ext cx="936" cy="293"/>
              </a:xfrm>
              <a:prstGeom prst="rect">
                <a:avLst/>
              </a:prstGeom>
              <a:noFill/>
              <a:ln w="9525">
                <a:noFill/>
                <a:miter lim="800000"/>
                <a:headEnd/>
                <a:tailEnd/>
              </a:ln>
              <a:effectLst/>
            </p:spPr>
            <p:txBody>
              <a:bodyPr>
                <a:spAutoFit/>
              </a:bodyPr>
              <a:lstStyle/>
              <a:p>
                <a:pPr eaLnBrk="1" hangingPunct="1">
                  <a:spcBef>
                    <a:spcPct val="50000"/>
                  </a:spcBef>
                  <a:defRPr/>
                </a:pPr>
                <a:r>
                  <a:rPr lang="en-US" altLang="zh-CN" b="1">
                    <a:solidFill>
                      <a:srgbClr val="FF0000"/>
                    </a:solidFill>
                    <a:effectLst>
                      <a:outerShdw blurRad="38100" dist="38100" dir="2700000" algn="tl">
                        <a:srgbClr val="C0C0C0"/>
                      </a:outerShdw>
                    </a:effectLst>
                    <a:latin typeface="楷体_GB2312" pitchFamily="49" charset="-122"/>
                    <a:ea typeface="楷体_GB2312" pitchFamily="49" charset="-122"/>
                  </a:rPr>
                  <a:t>Sample B</a:t>
                </a:r>
              </a:p>
            </p:txBody>
          </p:sp>
          <p:sp>
            <p:nvSpPr>
              <p:cNvPr id="605209" name="Text Box 25"/>
              <p:cNvSpPr txBox="1">
                <a:spLocks noChangeArrowheads="1"/>
              </p:cNvSpPr>
              <p:nvPr/>
            </p:nvSpPr>
            <p:spPr bwMode="auto">
              <a:xfrm>
                <a:off x="942" y="329"/>
                <a:ext cx="970" cy="349"/>
              </a:xfrm>
              <a:prstGeom prst="rect">
                <a:avLst/>
              </a:prstGeom>
              <a:noFill/>
              <a:ln w="9525">
                <a:noFill/>
                <a:miter lim="800000"/>
                <a:headEnd/>
                <a:tailEnd/>
              </a:ln>
              <a:effectLst/>
            </p:spPr>
            <p:txBody>
              <a:bodyPr>
                <a:spAutoFit/>
              </a:bodyPr>
              <a:lstStyle/>
              <a:p>
                <a:pPr eaLnBrk="1" hangingPunct="1">
                  <a:spcBef>
                    <a:spcPct val="50000"/>
                  </a:spcBef>
                  <a:defRPr/>
                </a:pPr>
                <a:r>
                  <a:rPr lang="en-US" altLang="zh-CN" b="1">
                    <a:solidFill>
                      <a:srgbClr val="008000"/>
                    </a:solidFill>
                    <a:effectLst>
                      <a:outerShdw blurRad="38100" dist="38100" dir="2700000" algn="tl">
                        <a:srgbClr val="C0C0C0"/>
                      </a:outerShdw>
                    </a:effectLst>
                    <a:latin typeface="楷体_GB2312" pitchFamily="49" charset="-122"/>
                    <a:ea typeface="楷体_GB2312" pitchFamily="49" charset="-122"/>
                  </a:rPr>
                  <a:t>Sample A</a:t>
                </a:r>
                <a:endParaRPr lang="en-US" altLang="zh-CN" sz="2225" b="1">
                  <a:solidFill>
                    <a:srgbClr val="008000"/>
                  </a:solidFill>
                  <a:effectLst>
                    <a:outerShdw blurRad="38100" dist="38100" dir="2700000" algn="tl">
                      <a:srgbClr val="C0C0C0"/>
                    </a:outerShdw>
                  </a:effectLst>
                  <a:latin typeface="楷体_GB2312" pitchFamily="49" charset="-122"/>
                  <a:ea typeface="楷体_GB2312" pitchFamily="49" charset="-122"/>
                </a:endParaRPr>
              </a:p>
            </p:txBody>
          </p:sp>
        </p:grpSp>
        <p:grpSp>
          <p:nvGrpSpPr>
            <p:cNvPr id="92169" name="Group 26"/>
            <p:cNvGrpSpPr>
              <a:grpSpLocks/>
            </p:cNvGrpSpPr>
            <p:nvPr/>
          </p:nvGrpSpPr>
          <p:grpSpPr bwMode="auto">
            <a:xfrm>
              <a:off x="2243" y="2691"/>
              <a:ext cx="2100" cy="325"/>
              <a:chOff x="1936" y="2339"/>
              <a:chExt cx="1897" cy="325"/>
            </a:xfrm>
          </p:grpSpPr>
          <p:sp>
            <p:nvSpPr>
              <p:cNvPr id="605211" name="Rectangle 27"/>
              <p:cNvSpPr>
                <a:spLocks noChangeArrowheads="1"/>
              </p:cNvSpPr>
              <p:nvPr/>
            </p:nvSpPr>
            <p:spPr bwMode="auto">
              <a:xfrm>
                <a:off x="1958" y="2339"/>
                <a:ext cx="1875" cy="293"/>
              </a:xfrm>
              <a:prstGeom prst="rect">
                <a:avLst/>
              </a:prstGeom>
              <a:noFill/>
              <a:ln w="9525">
                <a:noFill/>
                <a:miter lim="800000"/>
                <a:headEnd/>
                <a:tailEnd/>
              </a:ln>
              <a:effectLst/>
            </p:spPr>
            <p:txBody>
              <a:bodyPr wrap="none">
                <a:spAutoFit/>
              </a:bodyPr>
              <a:lstStyle/>
              <a:p>
                <a:pPr eaLnBrk="1" hangingPunct="1">
                  <a:defRPr/>
                </a:pPr>
                <a:r>
                  <a:rPr lang="zh-CN" altLang="en-US" sz="2225" b="1">
                    <a:solidFill>
                      <a:srgbClr val="330066"/>
                    </a:solidFill>
                    <a:effectLst>
                      <a:outerShdw blurRad="38100" dist="38100" dir="2700000" algn="tl">
                        <a:srgbClr val="C0C0C0"/>
                      </a:outerShdw>
                    </a:effectLst>
                    <a:latin typeface="楷体_GB2312" pitchFamily="49" charset="-122"/>
                    <a:ea typeface="楷体_GB2312" pitchFamily="49" charset="-122"/>
                  </a:rPr>
                  <a:t>目的基因扩增效率相同</a:t>
                </a:r>
              </a:p>
            </p:txBody>
          </p:sp>
          <p:sp>
            <p:nvSpPr>
              <p:cNvPr id="92178" name="Line 28"/>
              <p:cNvSpPr>
                <a:spLocks noChangeShapeType="1"/>
              </p:cNvSpPr>
              <p:nvPr/>
            </p:nvSpPr>
            <p:spPr bwMode="auto">
              <a:xfrm>
                <a:off x="1936" y="2664"/>
                <a:ext cx="1872" cy="0"/>
              </a:xfrm>
              <a:prstGeom prst="line">
                <a:avLst/>
              </a:prstGeom>
              <a:noFill/>
              <a:ln w="476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92170" name="Group 29"/>
            <p:cNvGrpSpPr>
              <a:grpSpLocks/>
            </p:cNvGrpSpPr>
            <p:nvPr/>
          </p:nvGrpSpPr>
          <p:grpSpPr bwMode="auto">
            <a:xfrm>
              <a:off x="2370" y="1851"/>
              <a:ext cx="1872" cy="295"/>
              <a:chOff x="1968" y="1451"/>
              <a:chExt cx="1872" cy="295"/>
            </a:xfrm>
          </p:grpSpPr>
          <p:sp>
            <p:nvSpPr>
              <p:cNvPr id="92175" name="Line 30"/>
              <p:cNvSpPr>
                <a:spLocks noChangeShapeType="1"/>
              </p:cNvSpPr>
              <p:nvPr/>
            </p:nvSpPr>
            <p:spPr bwMode="auto">
              <a:xfrm>
                <a:off x="1968" y="1728"/>
                <a:ext cx="1872" cy="0"/>
              </a:xfrm>
              <a:prstGeom prst="line">
                <a:avLst/>
              </a:prstGeom>
              <a:noFill/>
              <a:ln w="476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05215" name="Rectangle 31"/>
              <p:cNvSpPr>
                <a:spLocks noChangeArrowheads="1"/>
              </p:cNvSpPr>
              <p:nvPr/>
            </p:nvSpPr>
            <p:spPr bwMode="auto">
              <a:xfrm>
                <a:off x="2040" y="1451"/>
                <a:ext cx="1588" cy="293"/>
              </a:xfrm>
              <a:prstGeom prst="rect">
                <a:avLst/>
              </a:prstGeom>
              <a:noFill/>
              <a:ln w="9525">
                <a:noFill/>
                <a:miter lim="800000"/>
                <a:headEnd/>
                <a:tailEnd/>
              </a:ln>
              <a:effectLst/>
            </p:spPr>
            <p:txBody>
              <a:bodyPr wrap="none">
                <a:spAutoFit/>
              </a:bodyPr>
              <a:lstStyle/>
              <a:p>
                <a:pPr eaLnBrk="1" hangingPunct="1">
                  <a:defRPr/>
                </a:pPr>
                <a:r>
                  <a:rPr lang="en-US" altLang="zh-CN" sz="2225" b="1">
                    <a:solidFill>
                      <a:srgbClr val="330066"/>
                    </a:solidFill>
                    <a:effectLst>
                      <a:outerShdw blurRad="38100" dist="38100" dir="2700000" algn="tl">
                        <a:srgbClr val="C0C0C0"/>
                      </a:outerShdw>
                    </a:effectLst>
                    <a:latin typeface="楷体_GB2312" pitchFamily="49" charset="-122"/>
                    <a:ea typeface="楷体_GB2312" pitchFamily="49" charset="-122"/>
                  </a:rPr>
                  <a:t>RNA</a:t>
                </a:r>
                <a:r>
                  <a:rPr lang="zh-CN" altLang="en-US" sz="2225" b="1">
                    <a:solidFill>
                      <a:srgbClr val="330066"/>
                    </a:solidFill>
                    <a:effectLst>
                      <a:outerShdw blurRad="38100" dist="38100" dir="2700000" algn="tl">
                        <a:srgbClr val="C0C0C0"/>
                      </a:outerShdw>
                    </a:effectLst>
                    <a:latin typeface="楷体_GB2312" pitchFamily="49" charset="-122"/>
                    <a:ea typeface="楷体_GB2312" pitchFamily="49" charset="-122"/>
                  </a:rPr>
                  <a:t>提取效率相同</a:t>
                </a:r>
              </a:p>
            </p:txBody>
          </p:sp>
        </p:grpSp>
        <p:grpSp>
          <p:nvGrpSpPr>
            <p:cNvPr id="92171" name="Group 32"/>
            <p:cNvGrpSpPr>
              <a:grpSpLocks/>
            </p:cNvGrpSpPr>
            <p:nvPr/>
          </p:nvGrpSpPr>
          <p:grpSpPr bwMode="auto">
            <a:xfrm>
              <a:off x="2296" y="856"/>
              <a:ext cx="1872" cy="336"/>
              <a:chOff x="3120" y="576"/>
              <a:chExt cx="1872" cy="336"/>
            </a:xfrm>
          </p:grpSpPr>
          <p:sp>
            <p:nvSpPr>
              <p:cNvPr id="92173" name="Line 33"/>
              <p:cNvSpPr>
                <a:spLocks noChangeShapeType="1"/>
              </p:cNvSpPr>
              <p:nvPr/>
            </p:nvSpPr>
            <p:spPr bwMode="auto">
              <a:xfrm>
                <a:off x="3120" y="912"/>
                <a:ext cx="1872" cy="0"/>
              </a:xfrm>
              <a:prstGeom prst="line">
                <a:avLst/>
              </a:prstGeom>
              <a:noFill/>
              <a:ln w="47625">
                <a:solidFill>
                  <a:srgbClr val="0000CC"/>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05218" name="Text Box 34"/>
              <p:cNvSpPr txBox="1">
                <a:spLocks noChangeArrowheads="1"/>
              </p:cNvSpPr>
              <p:nvPr/>
            </p:nvSpPr>
            <p:spPr bwMode="auto">
              <a:xfrm>
                <a:off x="3312" y="574"/>
                <a:ext cx="1682" cy="297"/>
              </a:xfrm>
              <a:prstGeom prst="rect">
                <a:avLst/>
              </a:prstGeom>
              <a:noFill/>
              <a:ln w="9525">
                <a:noFill/>
                <a:miter lim="800000"/>
                <a:headEnd/>
                <a:tailEnd/>
              </a:ln>
              <a:effectLst/>
            </p:spPr>
            <p:txBody>
              <a:bodyPr>
                <a:spAutoFit/>
              </a:bodyPr>
              <a:lstStyle/>
              <a:p>
                <a:pPr eaLnBrk="1" hangingPunct="1">
                  <a:spcBef>
                    <a:spcPct val="50000"/>
                  </a:spcBef>
                  <a:defRPr/>
                </a:pPr>
                <a:r>
                  <a:rPr lang="zh-CN" altLang="en-US" sz="2225" b="1">
                    <a:solidFill>
                      <a:srgbClr val="330066"/>
                    </a:solidFill>
                    <a:effectLst>
                      <a:outerShdw blurRad="38100" dist="38100" dir="2700000" algn="tl">
                        <a:srgbClr val="C0C0C0"/>
                      </a:outerShdw>
                    </a:effectLst>
                    <a:latin typeface="楷体_GB2312" pitchFamily="49" charset="-122"/>
                    <a:ea typeface="楷体_GB2312" pitchFamily="49" charset="-122"/>
                  </a:rPr>
                  <a:t>细胞起始数相同</a:t>
                </a:r>
              </a:p>
            </p:txBody>
          </p:sp>
        </p:grpSp>
        <p:sp>
          <p:nvSpPr>
            <p:cNvPr id="605220" name="Text Box 36"/>
            <p:cNvSpPr txBox="1">
              <a:spLocks noChangeArrowheads="1"/>
            </p:cNvSpPr>
            <p:nvPr/>
          </p:nvSpPr>
          <p:spPr bwMode="auto">
            <a:xfrm>
              <a:off x="1912" y="279"/>
              <a:ext cx="2738" cy="296"/>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kumimoji="1" lang="zh-CN" altLang="en-US" sz="2225" b="1">
                  <a:solidFill>
                    <a:srgbClr val="FF0066"/>
                  </a:solidFill>
                  <a:effectLst>
                    <a:outerShdw blurRad="38100" dist="38100" dir="2700000" algn="tl">
                      <a:srgbClr val="000000"/>
                    </a:outerShdw>
                  </a:effectLst>
                  <a:latin typeface="楷体_GB2312" pitchFamily="49" charset="-122"/>
                  <a:ea typeface="楷体_GB2312" pitchFamily="49" charset="-122"/>
                </a:rPr>
                <a:t>实际目的基因表达量分析</a:t>
              </a:r>
            </a:p>
          </p:txBody>
        </p:sp>
      </p:grpSp>
      <p:sp>
        <p:nvSpPr>
          <p:cNvPr id="54275" name="Text Box 40"/>
          <p:cNvSpPr txBox="1">
            <a:spLocks noChangeArrowheads="1"/>
          </p:cNvSpPr>
          <p:nvPr/>
        </p:nvSpPr>
        <p:spPr bwMode="auto">
          <a:xfrm>
            <a:off x="414338" y="760413"/>
            <a:ext cx="32369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2966" b="1" smtClean="0">
                <a:solidFill>
                  <a:srgbClr val="3333FF"/>
                </a:solidFill>
                <a:ea typeface="黑体" panose="02010609060101010101" pitchFamily="49" charset="-122"/>
              </a:rPr>
              <a:t>相对定量的必要性</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2" name="Text Box 4"/>
          <p:cNvSpPr txBox="1">
            <a:spLocks noChangeArrowheads="1"/>
          </p:cNvSpPr>
          <p:nvPr/>
        </p:nvSpPr>
        <p:spPr bwMode="auto">
          <a:xfrm>
            <a:off x="768350" y="2828925"/>
            <a:ext cx="7416800" cy="1631950"/>
          </a:xfrm>
          <a:prstGeom prst="rect">
            <a:avLst/>
          </a:prstGeom>
          <a:solidFill>
            <a:schemeClr val="accent1"/>
          </a:solidFill>
          <a:ln w="12700">
            <a:noFill/>
            <a:miter lim="800000"/>
            <a:headEnd type="none" w="sm" len="sm"/>
            <a:tailEnd type="none" w="sm" len="sm"/>
          </a:ln>
          <a:effectLst>
            <a:outerShdw dist="107763" dir="13500000" algn="ctr" rotWithShape="0">
              <a:schemeClr val="bg2"/>
            </a:outerShdw>
          </a:effectLst>
        </p:spPr>
        <p:txBody>
          <a:bodyPr>
            <a:spAutoFit/>
          </a:bodyPr>
          <a:lstStyle/>
          <a:p>
            <a:pPr eaLnBrk="1" hangingPunct="1">
              <a:defRPr/>
            </a:pPr>
            <a:r>
              <a:rPr kumimoji="1" lang="zh-CN" altLang="en-US" sz="3337" b="1">
                <a:solidFill>
                  <a:srgbClr val="3333FF"/>
                </a:solidFill>
                <a:latin typeface="隶书" pitchFamily="49" charset="-122"/>
                <a:ea typeface="隶书" pitchFamily="49" charset="-122"/>
              </a:rPr>
              <a:t>以上条件不可能同时得到满足，必须用内对照基因</a:t>
            </a:r>
            <a:r>
              <a:rPr kumimoji="1" lang="zh-CN" altLang="en-US" sz="3337" b="1">
                <a:solidFill>
                  <a:srgbClr val="FF0000"/>
                </a:solidFill>
                <a:latin typeface="隶书" pitchFamily="49" charset="-122"/>
                <a:ea typeface="隶书" pitchFamily="49" charset="-122"/>
              </a:rPr>
              <a:t>（管家基因）</a:t>
            </a:r>
            <a:r>
              <a:rPr kumimoji="1" lang="zh-CN" altLang="en-US" sz="3337" b="1">
                <a:solidFill>
                  <a:srgbClr val="3333FF"/>
                </a:solidFill>
                <a:latin typeface="隶书" pitchFamily="49" charset="-122"/>
                <a:ea typeface="隶书" pitchFamily="49" charset="-122"/>
              </a:rPr>
              <a:t>进行校正，进行相对表达量分析。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1572"/>
                                        </p:tgtEl>
                                        <p:attrNameLst>
                                          <p:attrName>style.visibility</p:attrName>
                                        </p:attrNameLst>
                                      </p:cBhvr>
                                      <p:to>
                                        <p:strVal val="visible"/>
                                      </p:to>
                                    </p:set>
                                    <p:animEffect transition="in" filter="dissolve">
                                      <p:cBhvr>
                                        <p:cTn id="7" dur="500"/>
                                        <p:tgtEl>
                                          <p:spTgt spid="621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2" name="Text Box 6"/>
          <p:cNvSpPr txBox="1">
            <a:spLocks noChangeArrowheads="1"/>
          </p:cNvSpPr>
          <p:nvPr/>
        </p:nvSpPr>
        <p:spPr bwMode="auto">
          <a:xfrm>
            <a:off x="300038" y="2027238"/>
            <a:ext cx="8193087" cy="1363662"/>
          </a:xfrm>
          <a:prstGeom prst="rect">
            <a:avLst/>
          </a:prstGeom>
          <a:noFill/>
          <a:ln w="9525">
            <a:noFill/>
            <a:miter lim="800000"/>
            <a:headEnd/>
            <a:tailEnd/>
          </a:ln>
          <a:effectLst/>
        </p:spPr>
        <p:txBody>
          <a:bodyPr>
            <a:spAutoFit/>
          </a:bodyPr>
          <a:lstStyle/>
          <a:p>
            <a:pPr eaLnBrk="1" hangingPunct="1">
              <a:spcBef>
                <a:spcPct val="50000"/>
              </a:spcBef>
              <a:defRPr/>
            </a:pPr>
            <a:r>
              <a:rPr lang="zh-CN" altLang="en-US" sz="2225" b="1">
                <a:solidFill>
                  <a:srgbClr val="FF0000"/>
                </a:solidFill>
                <a:effectLst>
                  <a:outerShdw blurRad="38100" dist="38100" dir="2700000" algn="tl">
                    <a:srgbClr val="C0C0C0"/>
                  </a:outerShdw>
                </a:effectLst>
                <a:latin typeface="楷体_GB2312" pitchFamily="49" charset="-122"/>
                <a:ea typeface="楷体_GB2312" pitchFamily="49" charset="-122"/>
              </a:rPr>
              <a:t>管家基因</a:t>
            </a:r>
            <a:r>
              <a:rPr lang="zh-CN" altLang="en-US" sz="2225" b="1">
                <a:solidFill>
                  <a:schemeClr val="tx2"/>
                </a:solidFill>
                <a:effectLst>
                  <a:outerShdw blurRad="38100" dist="38100" dir="2700000" algn="tl">
                    <a:srgbClr val="C0C0C0"/>
                  </a:outerShdw>
                </a:effectLst>
                <a:latin typeface="楷体_GB2312" pitchFamily="49" charset="-122"/>
                <a:ea typeface="楷体_GB2312" pitchFamily="49" charset="-122"/>
              </a:rPr>
              <a:t> </a:t>
            </a:r>
          </a:p>
          <a:p>
            <a:pPr eaLnBrk="1" hangingPunct="1">
              <a:spcBef>
                <a:spcPct val="50000"/>
              </a:spcBef>
              <a:defRPr/>
            </a:pPr>
            <a:r>
              <a:rPr lang="zh-CN" altLang="nb-NO" sz="2225" b="1">
                <a:solidFill>
                  <a:schemeClr val="tx2"/>
                </a:solidFill>
                <a:effectLst>
                  <a:outerShdw blurRad="38100" dist="38100" dir="2700000" algn="tl">
                    <a:srgbClr val="C0C0C0"/>
                  </a:outerShdw>
                </a:effectLst>
                <a:latin typeface="楷体_GB2312" pitchFamily="49" charset="-122"/>
                <a:ea typeface="楷体_GB2312" pitchFamily="49" charset="-122"/>
              </a:rPr>
              <a:t>    </a:t>
            </a:r>
            <a:r>
              <a:rPr lang="zh-CN" altLang="nb-NO" b="1">
                <a:solidFill>
                  <a:srgbClr val="330066"/>
                </a:solidFill>
                <a:effectLst>
                  <a:outerShdw blurRad="38100" dist="38100" dir="2700000" algn="tl">
                    <a:srgbClr val="C0C0C0"/>
                  </a:outerShdw>
                </a:effectLst>
                <a:latin typeface="楷体_GB2312" pitchFamily="49" charset="-122"/>
                <a:ea typeface="楷体_GB2312" pitchFamily="49" charset="-122"/>
              </a:rPr>
              <a:t>维持细胞基本代谢活动所必须的基因,</a:t>
            </a:r>
          </a:p>
          <a:p>
            <a:pPr eaLnBrk="1" hangingPunct="1">
              <a:spcBef>
                <a:spcPct val="50000"/>
              </a:spcBef>
              <a:defRPr/>
            </a:pPr>
            <a:r>
              <a:rPr lang="zh-CN" altLang="nb-NO" b="1">
                <a:solidFill>
                  <a:srgbClr val="330066"/>
                </a:solidFill>
                <a:effectLst>
                  <a:outerShdw blurRad="38100" dist="38100" dir="2700000" algn="tl">
                    <a:srgbClr val="C0C0C0"/>
                  </a:outerShdw>
                </a:effectLst>
                <a:latin typeface="楷体_GB2312" pitchFamily="49" charset="-122"/>
                <a:ea typeface="楷体_GB2312" pitchFamily="49" charset="-122"/>
              </a:rPr>
              <a:t>     如：</a:t>
            </a:r>
            <a:r>
              <a:rPr lang="nb-NO" altLang="zh-CN" b="1">
                <a:solidFill>
                  <a:srgbClr val="330066"/>
                </a:solidFill>
                <a:effectLst>
                  <a:outerShdw blurRad="38100" dist="38100" dir="2700000" algn="tl">
                    <a:srgbClr val="C0C0C0"/>
                  </a:outerShdw>
                </a:effectLst>
                <a:latin typeface="楷体_GB2312" pitchFamily="49" charset="-122"/>
                <a:ea typeface="楷体_GB2312" pitchFamily="49" charset="-122"/>
              </a:rPr>
              <a:t>GAPDH、Actin、18S rRNA</a:t>
            </a:r>
            <a:r>
              <a:rPr lang="zh-CN" altLang="nb-NO" b="1">
                <a:solidFill>
                  <a:srgbClr val="330066"/>
                </a:solidFill>
                <a:effectLst>
                  <a:outerShdw blurRad="38100" dist="38100" dir="2700000" algn="tl">
                    <a:srgbClr val="C0C0C0"/>
                  </a:outerShdw>
                </a:effectLst>
                <a:latin typeface="楷体_GB2312" pitchFamily="49" charset="-122"/>
                <a:ea typeface="楷体_GB2312" pitchFamily="49" charset="-122"/>
              </a:rPr>
              <a:t>等</a:t>
            </a:r>
            <a:endParaRPr lang="zh-CN" altLang="en-US"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263" name="Text Box 7"/>
          <p:cNvSpPr txBox="1">
            <a:spLocks noChangeArrowheads="1"/>
          </p:cNvSpPr>
          <p:nvPr/>
        </p:nvSpPr>
        <p:spPr bwMode="auto">
          <a:xfrm>
            <a:off x="366713" y="3695700"/>
            <a:ext cx="1989137" cy="434975"/>
          </a:xfrm>
          <a:prstGeom prst="rect">
            <a:avLst/>
          </a:prstGeom>
          <a:noFill/>
          <a:ln w="9525">
            <a:noFill/>
            <a:miter lim="800000"/>
            <a:headEnd/>
            <a:tailEnd/>
          </a:ln>
          <a:effectLst/>
        </p:spPr>
        <p:txBody>
          <a:bodyPr>
            <a:spAutoFit/>
          </a:bodyPr>
          <a:lstStyle/>
          <a:p>
            <a:pPr eaLnBrk="1" hangingPunct="1">
              <a:spcBef>
                <a:spcPct val="50000"/>
              </a:spcBef>
              <a:defRPr/>
            </a:pPr>
            <a:r>
              <a:rPr lang="zh-CN" altLang="en-US" sz="2225" b="1">
                <a:solidFill>
                  <a:srgbClr val="FF0000"/>
                </a:solidFill>
                <a:effectLst>
                  <a:outerShdw blurRad="38100" dist="38100" dir="2700000" algn="tl">
                    <a:srgbClr val="C0C0C0"/>
                  </a:outerShdw>
                </a:effectLst>
                <a:latin typeface="楷体_GB2312" pitchFamily="49" charset="-122"/>
                <a:ea typeface="楷体_GB2312" pitchFamily="49" charset="-122"/>
              </a:rPr>
              <a:t>筛选方法</a:t>
            </a:r>
          </a:p>
        </p:txBody>
      </p:sp>
      <p:sp>
        <p:nvSpPr>
          <p:cNvPr id="608265" name="Rectangle 9"/>
          <p:cNvSpPr>
            <a:spLocks noChangeArrowheads="1"/>
          </p:cNvSpPr>
          <p:nvPr/>
        </p:nvSpPr>
        <p:spPr bwMode="auto">
          <a:xfrm>
            <a:off x="900113" y="4229100"/>
            <a:ext cx="2336800" cy="735013"/>
          </a:xfrm>
          <a:prstGeom prst="rect">
            <a:avLst/>
          </a:prstGeom>
          <a:noFill/>
          <a:ln w="9525">
            <a:noFill/>
            <a:miter lim="800000"/>
            <a:headEnd/>
            <a:tailEnd/>
          </a:ln>
          <a:effectLst/>
        </p:spPr>
        <p:txBody>
          <a:bodyPr wrap="none">
            <a:spAutoFit/>
          </a:bodyPr>
          <a:lstStyle/>
          <a:p>
            <a:pPr eaLnBrk="1" hangingPunct="1">
              <a:lnSpc>
                <a:spcPct val="110000"/>
              </a:lnSpc>
              <a:spcBef>
                <a:spcPct val="10000"/>
              </a:spcBef>
              <a:buFontTx/>
              <a:buBlip>
                <a:blip r:embed="rId3"/>
              </a:buBlip>
              <a:defRPr/>
            </a:pPr>
            <a:r>
              <a:rPr kumimoji="1" lang="en-US" altLang="zh-CN" b="1">
                <a:solidFill>
                  <a:srgbClr val="330066"/>
                </a:solidFill>
                <a:effectLst>
                  <a:outerShdw blurRad="38100" dist="38100" dir="2700000" algn="tl">
                    <a:srgbClr val="C0C0C0"/>
                  </a:outerShdw>
                </a:effectLst>
                <a:latin typeface="楷体_GB2312" pitchFamily="49" charset="-122"/>
                <a:ea typeface="楷体_GB2312" pitchFamily="49" charset="-122"/>
              </a:rPr>
              <a:t> </a:t>
            </a:r>
            <a:r>
              <a:rPr kumimoji="1" lang="zh-CN" altLang="en-US" b="1">
                <a:solidFill>
                  <a:srgbClr val="330066"/>
                </a:solidFill>
                <a:effectLst>
                  <a:outerShdw blurRad="38100" dist="38100" dir="2700000" algn="tl">
                    <a:srgbClr val="C0C0C0"/>
                  </a:outerShdw>
                </a:effectLst>
                <a:latin typeface="楷体_GB2312" pitchFamily="49" charset="-122"/>
                <a:ea typeface="楷体_GB2312" pitchFamily="49" charset="-122"/>
              </a:rPr>
              <a:t>根据文献提供</a:t>
            </a:r>
          </a:p>
          <a:p>
            <a:pPr eaLnBrk="1" hangingPunct="1">
              <a:lnSpc>
                <a:spcPct val="110000"/>
              </a:lnSpc>
              <a:spcBef>
                <a:spcPct val="10000"/>
              </a:spcBef>
              <a:buFontTx/>
              <a:buBlip>
                <a:blip r:embed="rId3"/>
              </a:buBlip>
              <a:defRPr/>
            </a:pPr>
            <a:r>
              <a:rPr kumimoji="1" lang="zh-CN" altLang="en-US" b="1">
                <a:solidFill>
                  <a:srgbClr val="330066"/>
                </a:solidFill>
                <a:effectLst>
                  <a:outerShdw blurRad="38100" dist="38100" dir="2700000" algn="tl">
                    <a:srgbClr val="C0C0C0"/>
                  </a:outerShdw>
                </a:effectLst>
                <a:latin typeface="楷体_GB2312" pitchFamily="49" charset="-122"/>
                <a:ea typeface="楷体_GB2312" pitchFamily="49" charset="-122"/>
              </a:rPr>
              <a:t> 通过具体实验筛选</a:t>
            </a:r>
          </a:p>
        </p:txBody>
      </p:sp>
      <p:sp>
        <p:nvSpPr>
          <p:cNvPr id="608266" name="Rectangle 10"/>
          <p:cNvSpPr>
            <a:spLocks noChangeArrowheads="1"/>
          </p:cNvSpPr>
          <p:nvPr/>
        </p:nvSpPr>
        <p:spPr bwMode="auto">
          <a:xfrm>
            <a:off x="300038" y="892175"/>
            <a:ext cx="5522912" cy="549275"/>
          </a:xfrm>
          <a:prstGeom prst="rect">
            <a:avLst/>
          </a:prstGeom>
          <a:noFill/>
          <a:ln w="9525">
            <a:noFill/>
            <a:miter lim="800000"/>
            <a:headEnd/>
            <a:tailEnd/>
          </a:ln>
          <a:effectLst/>
        </p:spPr>
        <p:txBody>
          <a:bodyPr wrap="none">
            <a:spAutoFit/>
          </a:bodyPr>
          <a:lstStyle/>
          <a:p>
            <a:pPr eaLnBrk="1" hangingPunct="1">
              <a:defRPr/>
            </a:pPr>
            <a:r>
              <a:rPr kumimoji="1" lang="zh-CN" altLang="en-US" sz="2966"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2966" b="1">
                <a:solidFill>
                  <a:srgbClr val="3333FF"/>
                </a:solidFill>
                <a:effectLst>
                  <a:outerShdw blurRad="38100" dist="38100" dir="2700000" algn="tl">
                    <a:srgbClr val="C0C0C0"/>
                  </a:outerShdw>
                </a:effectLst>
                <a:latin typeface="Times New Roman"/>
                <a:ea typeface="黑体" pitchFamily="2" charset="-122"/>
              </a:rPr>
              <a:t>——</a:t>
            </a:r>
            <a:r>
              <a:rPr kumimoji="1" lang="zh-CN" altLang="en-US" sz="2966" b="1">
                <a:solidFill>
                  <a:srgbClr val="FF0000"/>
                </a:solidFill>
                <a:effectLst>
                  <a:outerShdw blurRad="38100" dist="38100" dir="2700000" algn="tl">
                    <a:srgbClr val="C0C0C0"/>
                  </a:outerShdw>
                </a:effectLst>
                <a:latin typeface="方正舒体" pitchFamily="2" charset="-122"/>
                <a:ea typeface="方正舒体" pitchFamily="2" charset="-122"/>
              </a:rPr>
              <a:t>管家基因筛选</a:t>
            </a:r>
          </a:p>
        </p:txBody>
      </p:sp>
      <p:grpSp>
        <p:nvGrpSpPr>
          <p:cNvPr id="2" name="Group 80"/>
          <p:cNvGrpSpPr>
            <a:grpSpLocks/>
          </p:cNvGrpSpPr>
          <p:nvPr/>
        </p:nvGrpSpPr>
        <p:grpSpPr bwMode="auto">
          <a:xfrm>
            <a:off x="3836988" y="3429000"/>
            <a:ext cx="4964112" cy="2203450"/>
            <a:chOff x="2380" y="2659"/>
            <a:chExt cx="3374" cy="1497"/>
          </a:xfrm>
        </p:grpSpPr>
        <p:grpSp>
          <p:nvGrpSpPr>
            <p:cNvPr id="94215" name="Group 12"/>
            <p:cNvGrpSpPr>
              <a:grpSpLocks/>
            </p:cNvGrpSpPr>
            <p:nvPr/>
          </p:nvGrpSpPr>
          <p:grpSpPr bwMode="auto">
            <a:xfrm>
              <a:off x="2689" y="2928"/>
              <a:ext cx="1734" cy="896"/>
              <a:chOff x="571" y="1402"/>
              <a:chExt cx="2985" cy="1824"/>
            </a:xfrm>
          </p:grpSpPr>
          <p:pic>
            <p:nvPicPr>
              <p:cNvPr id="94280" name="Picture 13"/>
              <p:cNvPicPr>
                <a:picLocks noChangeAspect="1" noChangeArrowheads="1"/>
              </p:cNvPicPr>
              <p:nvPr/>
            </p:nvPicPr>
            <p:blipFill>
              <a:blip r:embed="rId4">
                <a:extLst>
                  <a:ext uri="{28A0092B-C50C-407E-A947-70E740481C1C}">
                    <a14:useLocalDpi xmlns:a14="http://schemas.microsoft.com/office/drawing/2010/main" val="0"/>
                  </a:ext>
                </a:extLst>
              </a:blip>
              <a:srcRect b="3540"/>
              <a:stretch>
                <a:fillRect/>
              </a:stretch>
            </p:blipFill>
            <p:spPr bwMode="auto">
              <a:xfrm>
                <a:off x="571" y="1402"/>
                <a:ext cx="1799"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81" name="Picture 14"/>
              <p:cNvPicPr>
                <a:picLocks noChangeAspect="1" noChangeArrowheads="1"/>
              </p:cNvPicPr>
              <p:nvPr/>
            </p:nvPicPr>
            <p:blipFill>
              <a:blip r:embed="rId5">
                <a:extLst>
                  <a:ext uri="{28A0092B-C50C-407E-A947-70E740481C1C}">
                    <a14:useLocalDpi xmlns:a14="http://schemas.microsoft.com/office/drawing/2010/main" val="0"/>
                  </a:ext>
                </a:extLst>
              </a:blip>
              <a:srcRect r="34375" b="14844"/>
              <a:stretch>
                <a:fillRect/>
              </a:stretch>
            </p:blipFill>
            <p:spPr bwMode="auto">
              <a:xfrm>
                <a:off x="2370" y="1402"/>
                <a:ext cx="118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8" name="Rectangle 15"/>
            <p:cNvSpPr>
              <a:spLocks noChangeArrowheads="1"/>
            </p:cNvSpPr>
            <p:nvPr/>
          </p:nvSpPr>
          <p:spPr bwMode="auto">
            <a:xfrm>
              <a:off x="2689" y="2928"/>
              <a:ext cx="1734"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94217" name="Line 16"/>
            <p:cNvSpPr>
              <a:spLocks noChangeShapeType="1"/>
            </p:cNvSpPr>
            <p:nvPr/>
          </p:nvSpPr>
          <p:spPr bwMode="auto">
            <a:xfrm>
              <a:off x="2689" y="3676"/>
              <a:ext cx="1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18" name="Line 17"/>
            <p:cNvSpPr>
              <a:spLocks noChangeShapeType="1"/>
            </p:cNvSpPr>
            <p:nvPr/>
          </p:nvSpPr>
          <p:spPr bwMode="auto">
            <a:xfrm>
              <a:off x="2689" y="3523"/>
              <a:ext cx="1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19" name="Line 18"/>
            <p:cNvSpPr>
              <a:spLocks noChangeShapeType="1"/>
            </p:cNvSpPr>
            <p:nvPr/>
          </p:nvSpPr>
          <p:spPr bwMode="auto">
            <a:xfrm>
              <a:off x="2689" y="3376"/>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0" name="Line 19"/>
            <p:cNvSpPr>
              <a:spLocks noChangeShapeType="1"/>
            </p:cNvSpPr>
            <p:nvPr/>
          </p:nvSpPr>
          <p:spPr bwMode="auto">
            <a:xfrm>
              <a:off x="2689" y="3229"/>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1" name="Line 20"/>
            <p:cNvSpPr>
              <a:spLocks noChangeShapeType="1"/>
            </p:cNvSpPr>
            <p:nvPr/>
          </p:nvSpPr>
          <p:spPr bwMode="auto">
            <a:xfrm>
              <a:off x="2689" y="3075"/>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2" name="Line 21"/>
            <p:cNvSpPr>
              <a:spLocks noChangeShapeType="1"/>
            </p:cNvSpPr>
            <p:nvPr/>
          </p:nvSpPr>
          <p:spPr bwMode="auto">
            <a:xfrm>
              <a:off x="2689" y="2928"/>
              <a:ext cx="17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35" name="Rectangle 22"/>
            <p:cNvSpPr>
              <a:spLocks noChangeArrowheads="1"/>
            </p:cNvSpPr>
            <p:nvPr/>
          </p:nvSpPr>
          <p:spPr bwMode="auto">
            <a:xfrm>
              <a:off x="2689" y="2928"/>
              <a:ext cx="1734" cy="896"/>
            </a:xfrm>
            <a:prstGeom prst="rect">
              <a:avLst/>
            </a:prstGeom>
            <a:noFill/>
            <a:ln w="174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36" name="Rectangle 23"/>
            <p:cNvSpPr>
              <a:spLocks noChangeArrowheads="1"/>
            </p:cNvSpPr>
            <p:nvPr/>
          </p:nvSpPr>
          <p:spPr bwMode="auto">
            <a:xfrm>
              <a:off x="2746" y="3056"/>
              <a:ext cx="78" cy="768"/>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37" name="Rectangle 24"/>
            <p:cNvSpPr>
              <a:spLocks noChangeArrowheads="1"/>
            </p:cNvSpPr>
            <p:nvPr/>
          </p:nvSpPr>
          <p:spPr bwMode="auto">
            <a:xfrm>
              <a:off x="3198" y="3113"/>
              <a:ext cx="77" cy="717"/>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38" name="Rectangle 25"/>
            <p:cNvSpPr>
              <a:spLocks noChangeArrowheads="1"/>
            </p:cNvSpPr>
            <p:nvPr/>
          </p:nvSpPr>
          <p:spPr bwMode="auto">
            <a:xfrm>
              <a:off x="3613" y="3114"/>
              <a:ext cx="77" cy="710"/>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39" name="Rectangle 26"/>
            <p:cNvSpPr>
              <a:spLocks noChangeArrowheads="1"/>
            </p:cNvSpPr>
            <p:nvPr/>
          </p:nvSpPr>
          <p:spPr bwMode="auto">
            <a:xfrm>
              <a:off x="4046" y="3082"/>
              <a:ext cx="77" cy="742"/>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0" name="Rectangle 27"/>
            <p:cNvSpPr>
              <a:spLocks noChangeArrowheads="1"/>
            </p:cNvSpPr>
            <p:nvPr/>
          </p:nvSpPr>
          <p:spPr bwMode="auto">
            <a:xfrm>
              <a:off x="2823" y="3389"/>
              <a:ext cx="82" cy="435"/>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1" name="Rectangle 28"/>
            <p:cNvSpPr>
              <a:spLocks noChangeArrowheads="1"/>
            </p:cNvSpPr>
            <p:nvPr/>
          </p:nvSpPr>
          <p:spPr bwMode="auto">
            <a:xfrm>
              <a:off x="3256" y="3422"/>
              <a:ext cx="83" cy="402"/>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2" name="Rectangle 29"/>
            <p:cNvSpPr>
              <a:spLocks noChangeArrowheads="1"/>
            </p:cNvSpPr>
            <p:nvPr/>
          </p:nvSpPr>
          <p:spPr bwMode="auto">
            <a:xfrm>
              <a:off x="3690" y="3427"/>
              <a:ext cx="82" cy="397"/>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3" name="Rectangle 30"/>
            <p:cNvSpPr>
              <a:spLocks noChangeArrowheads="1"/>
            </p:cNvSpPr>
            <p:nvPr/>
          </p:nvSpPr>
          <p:spPr bwMode="auto">
            <a:xfrm>
              <a:off x="4123" y="3376"/>
              <a:ext cx="82" cy="448"/>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4" name="Rectangle 31"/>
            <p:cNvSpPr>
              <a:spLocks noChangeArrowheads="1"/>
            </p:cNvSpPr>
            <p:nvPr/>
          </p:nvSpPr>
          <p:spPr bwMode="auto">
            <a:xfrm>
              <a:off x="2905" y="3287"/>
              <a:ext cx="77" cy="537"/>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5" name="Rectangle 32"/>
            <p:cNvSpPr>
              <a:spLocks noChangeArrowheads="1"/>
            </p:cNvSpPr>
            <p:nvPr/>
          </p:nvSpPr>
          <p:spPr bwMode="auto">
            <a:xfrm>
              <a:off x="3339" y="3036"/>
              <a:ext cx="77" cy="786"/>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6" name="Rectangle 33"/>
            <p:cNvSpPr>
              <a:spLocks noChangeArrowheads="1"/>
            </p:cNvSpPr>
            <p:nvPr/>
          </p:nvSpPr>
          <p:spPr bwMode="auto">
            <a:xfrm>
              <a:off x="3772" y="3363"/>
              <a:ext cx="77" cy="461"/>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7" name="Rectangle 34"/>
            <p:cNvSpPr>
              <a:spLocks noChangeArrowheads="1"/>
            </p:cNvSpPr>
            <p:nvPr/>
          </p:nvSpPr>
          <p:spPr bwMode="auto">
            <a:xfrm>
              <a:off x="4205" y="3178"/>
              <a:ext cx="79" cy="646"/>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8" name="Rectangle 35"/>
            <p:cNvSpPr>
              <a:spLocks noChangeArrowheads="1"/>
            </p:cNvSpPr>
            <p:nvPr/>
          </p:nvSpPr>
          <p:spPr bwMode="auto">
            <a:xfrm>
              <a:off x="2982" y="3357"/>
              <a:ext cx="77" cy="467"/>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49" name="Rectangle 36"/>
            <p:cNvSpPr>
              <a:spLocks noChangeArrowheads="1"/>
            </p:cNvSpPr>
            <p:nvPr/>
          </p:nvSpPr>
          <p:spPr bwMode="auto">
            <a:xfrm>
              <a:off x="3416" y="3326"/>
              <a:ext cx="78" cy="498"/>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50" name="Rectangle 37"/>
            <p:cNvSpPr>
              <a:spLocks noChangeArrowheads="1"/>
            </p:cNvSpPr>
            <p:nvPr/>
          </p:nvSpPr>
          <p:spPr bwMode="auto">
            <a:xfrm>
              <a:off x="3849" y="3376"/>
              <a:ext cx="79" cy="448"/>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56351" name="Rectangle 38"/>
            <p:cNvSpPr>
              <a:spLocks noChangeArrowheads="1"/>
            </p:cNvSpPr>
            <p:nvPr/>
          </p:nvSpPr>
          <p:spPr bwMode="auto">
            <a:xfrm>
              <a:off x="4282" y="3293"/>
              <a:ext cx="77" cy="531"/>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94240" name="Line 39"/>
            <p:cNvSpPr>
              <a:spLocks noChangeShapeType="1"/>
            </p:cNvSpPr>
            <p:nvPr/>
          </p:nvSpPr>
          <p:spPr bwMode="auto">
            <a:xfrm>
              <a:off x="2689" y="2928"/>
              <a:ext cx="1" cy="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1" name="Line 40"/>
            <p:cNvSpPr>
              <a:spLocks noChangeShapeType="1"/>
            </p:cNvSpPr>
            <p:nvPr/>
          </p:nvSpPr>
          <p:spPr bwMode="auto">
            <a:xfrm>
              <a:off x="2689" y="3824"/>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2" name="Line 41"/>
            <p:cNvSpPr>
              <a:spLocks noChangeShapeType="1"/>
            </p:cNvSpPr>
            <p:nvPr/>
          </p:nvSpPr>
          <p:spPr bwMode="auto">
            <a:xfrm>
              <a:off x="2689" y="3676"/>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3" name="Line 42"/>
            <p:cNvSpPr>
              <a:spLocks noChangeShapeType="1"/>
            </p:cNvSpPr>
            <p:nvPr/>
          </p:nvSpPr>
          <p:spPr bwMode="auto">
            <a:xfrm>
              <a:off x="2689" y="352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4" name="Line 43"/>
            <p:cNvSpPr>
              <a:spLocks noChangeShapeType="1"/>
            </p:cNvSpPr>
            <p:nvPr/>
          </p:nvSpPr>
          <p:spPr bwMode="auto">
            <a:xfrm>
              <a:off x="2689" y="3376"/>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5" name="Line 44"/>
            <p:cNvSpPr>
              <a:spLocks noChangeShapeType="1"/>
            </p:cNvSpPr>
            <p:nvPr/>
          </p:nvSpPr>
          <p:spPr bwMode="auto">
            <a:xfrm>
              <a:off x="2689" y="3229"/>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6" name="Line 45"/>
            <p:cNvSpPr>
              <a:spLocks noChangeShapeType="1"/>
            </p:cNvSpPr>
            <p:nvPr/>
          </p:nvSpPr>
          <p:spPr bwMode="auto">
            <a:xfrm>
              <a:off x="2689" y="3075"/>
              <a:ext cx="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7" name="Line 46"/>
            <p:cNvSpPr>
              <a:spLocks noChangeShapeType="1"/>
            </p:cNvSpPr>
            <p:nvPr/>
          </p:nvSpPr>
          <p:spPr bwMode="auto">
            <a:xfrm>
              <a:off x="2689" y="2928"/>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8" name="Line 47"/>
            <p:cNvSpPr>
              <a:spLocks noChangeShapeType="1"/>
            </p:cNvSpPr>
            <p:nvPr/>
          </p:nvSpPr>
          <p:spPr bwMode="auto">
            <a:xfrm>
              <a:off x="2689" y="3824"/>
              <a:ext cx="173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9" name="Line 48"/>
            <p:cNvSpPr>
              <a:spLocks noChangeShapeType="1"/>
            </p:cNvSpPr>
            <p:nvPr/>
          </p:nvSpPr>
          <p:spPr bwMode="auto">
            <a:xfrm flipV="1">
              <a:off x="2689" y="3805"/>
              <a:ext cx="1"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50" name="Line 49"/>
            <p:cNvSpPr>
              <a:spLocks noChangeShapeType="1"/>
            </p:cNvSpPr>
            <p:nvPr/>
          </p:nvSpPr>
          <p:spPr bwMode="auto">
            <a:xfrm flipV="1">
              <a:off x="3122" y="3805"/>
              <a:ext cx="1"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51" name="Line 50"/>
            <p:cNvSpPr>
              <a:spLocks noChangeShapeType="1"/>
            </p:cNvSpPr>
            <p:nvPr/>
          </p:nvSpPr>
          <p:spPr bwMode="auto">
            <a:xfrm flipV="1">
              <a:off x="3556" y="3805"/>
              <a:ext cx="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52" name="Line 51"/>
            <p:cNvSpPr>
              <a:spLocks noChangeShapeType="1"/>
            </p:cNvSpPr>
            <p:nvPr/>
          </p:nvSpPr>
          <p:spPr bwMode="auto">
            <a:xfrm flipV="1">
              <a:off x="3989" y="3805"/>
              <a:ext cx="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53" name="Line 52"/>
            <p:cNvSpPr>
              <a:spLocks noChangeShapeType="1"/>
            </p:cNvSpPr>
            <p:nvPr/>
          </p:nvSpPr>
          <p:spPr bwMode="auto">
            <a:xfrm flipV="1">
              <a:off x="4423" y="3805"/>
              <a:ext cx="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8309" name="Rectangle 53"/>
            <p:cNvSpPr>
              <a:spLocks noChangeArrowheads="1"/>
            </p:cNvSpPr>
            <p:nvPr/>
          </p:nvSpPr>
          <p:spPr bwMode="auto">
            <a:xfrm>
              <a:off x="3837" y="2659"/>
              <a:ext cx="0" cy="188"/>
            </a:xfrm>
            <a:prstGeom prst="rect">
              <a:avLst/>
            </a:prstGeom>
            <a:noFill/>
            <a:ln w="9525">
              <a:noFill/>
              <a:miter lim="800000"/>
              <a:headEnd/>
              <a:tailEnd/>
            </a:ln>
          </p:spPr>
          <p:txBody>
            <a:bodyPr wrap="none" lIns="0" tIns="0" rIns="0" bIns="0">
              <a:spAutoFit/>
            </a:bodyPr>
            <a:lstStyle/>
            <a:p>
              <a:pPr algn="ctr">
                <a:defRPr/>
              </a:pPr>
              <a:endParaRPr lang="zh-CN"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0" name="Rectangle 54"/>
            <p:cNvSpPr>
              <a:spLocks noChangeArrowheads="1"/>
            </p:cNvSpPr>
            <p:nvPr/>
          </p:nvSpPr>
          <p:spPr bwMode="auto">
            <a:xfrm>
              <a:off x="2603" y="3793"/>
              <a:ext cx="65" cy="154"/>
            </a:xfrm>
            <a:prstGeom prst="rect">
              <a:avLst/>
            </a:prstGeom>
            <a:noFill/>
            <a:ln w="9525">
              <a:noFill/>
              <a:miter lim="800000"/>
              <a:headEnd/>
              <a:tailEnd/>
            </a:ln>
          </p:spPr>
          <p:txBody>
            <a:bodyPr wrap="none" lIns="0" tIns="0" rIns="0" bIns="0">
              <a:spAutoFit/>
            </a:bodyPr>
            <a:lstStyle/>
            <a:p>
              <a:pPr algn="ctr">
                <a:defRPr/>
              </a:pPr>
              <a:r>
                <a:rPr lang="en-US" altLang="zh-CN" sz="1483" b="1">
                  <a:solidFill>
                    <a:srgbClr val="330066"/>
                  </a:solidFill>
                  <a:effectLst>
                    <a:outerShdw blurRad="38100" dist="38100" dir="2700000" algn="tl">
                      <a:srgbClr val="C0C0C0"/>
                    </a:outerShdw>
                  </a:effectLst>
                  <a:latin typeface="楷体_GB2312" pitchFamily="49" charset="-122"/>
                  <a:ea typeface="楷体_GB2312" pitchFamily="49" charset="-122"/>
                </a:rPr>
                <a:t>0</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1" name="Rectangle 55"/>
            <p:cNvSpPr>
              <a:spLocks noChangeArrowheads="1"/>
            </p:cNvSpPr>
            <p:nvPr/>
          </p:nvSpPr>
          <p:spPr bwMode="auto">
            <a:xfrm>
              <a:off x="2603" y="3645"/>
              <a:ext cx="65" cy="155"/>
            </a:xfrm>
            <a:prstGeom prst="rect">
              <a:avLst/>
            </a:prstGeom>
            <a:noFill/>
            <a:ln w="9525">
              <a:noFill/>
              <a:miter lim="800000"/>
              <a:headEnd/>
              <a:tailEnd/>
            </a:ln>
          </p:spPr>
          <p:txBody>
            <a:bodyPr wrap="none" lIns="0" tIns="0" rIns="0" bIns="0">
              <a:spAutoFit/>
            </a:bodyPr>
            <a:lstStyle/>
            <a:p>
              <a:pPr algn="ctr">
                <a:defRPr/>
              </a:pPr>
              <a:r>
                <a:rPr lang="en-US" altLang="zh-CN" sz="1483" b="1">
                  <a:solidFill>
                    <a:srgbClr val="330066"/>
                  </a:solidFill>
                  <a:effectLst>
                    <a:outerShdw blurRad="38100" dist="38100" dir="2700000" algn="tl">
                      <a:srgbClr val="C0C0C0"/>
                    </a:outerShdw>
                  </a:effectLst>
                  <a:latin typeface="楷体_GB2312" pitchFamily="49" charset="-122"/>
                  <a:ea typeface="楷体_GB2312" pitchFamily="49" charset="-122"/>
                </a:rPr>
                <a:t>1</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2" name="Rectangle 56"/>
            <p:cNvSpPr>
              <a:spLocks noChangeArrowheads="1"/>
            </p:cNvSpPr>
            <p:nvPr/>
          </p:nvSpPr>
          <p:spPr bwMode="auto">
            <a:xfrm>
              <a:off x="2603" y="3491"/>
              <a:ext cx="65" cy="155"/>
            </a:xfrm>
            <a:prstGeom prst="rect">
              <a:avLst/>
            </a:prstGeom>
            <a:noFill/>
            <a:ln w="9525">
              <a:noFill/>
              <a:miter lim="800000"/>
              <a:headEnd/>
              <a:tailEnd/>
            </a:ln>
          </p:spPr>
          <p:txBody>
            <a:bodyPr wrap="none" lIns="0" tIns="0" rIns="0" bIns="0">
              <a:spAutoFit/>
            </a:bodyPr>
            <a:lstStyle/>
            <a:p>
              <a:pPr algn="ctr">
                <a:defRPr/>
              </a:pPr>
              <a:r>
                <a:rPr lang="en-US" altLang="zh-CN" sz="1483" b="1">
                  <a:solidFill>
                    <a:srgbClr val="330066"/>
                  </a:solidFill>
                  <a:effectLst>
                    <a:outerShdw blurRad="38100" dist="38100" dir="2700000" algn="tl">
                      <a:srgbClr val="C0C0C0"/>
                    </a:outerShdw>
                  </a:effectLst>
                  <a:latin typeface="楷体_GB2312" pitchFamily="49" charset="-122"/>
                  <a:ea typeface="楷体_GB2312" pitchFamily="49" charset="-122"/>
                </a:rPr>
                <a:t>2</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3" name="Rectangle 57"/>
            <p:cNvSpPr>
              <a:spLocks noChangeArrowheads="1"/>
            </p:cNvSpPr>
            <p:nvPr/>
          </p:nvSpPr>
          <p:spPr bwMode="auto">
            <a:xfrm>
              <a:off x="2603" y="3344"/>
              <a:ext cx="65" cy="155"/>
            </a:xfrm>
            <a:prstGeom prst="rect">
              <a:avLst/>
            </a:prstGeom>
            <a:noFill/>
            <a:ln w="9525">
              <a:noFill/>
              <a:miter lim="800000"/>
              <a:headEnd/>
              <a:tailEnd/>
            </a:ln>
          </p:spPr>
          <p:txBody>
            <a:bodyPr wrap="none" lIns="0" tIns="0" rIns="0" bIns="0">
              <a:spAutoFit/>
            </a:bodyPr>
            <a:lstStyle/>
            <a:p>
              <a:pPr algn="ctr">
                <a:defRPr/>
              </a:pPr>
              <a:r>
                <a:rPr lang="en-US" altLang="zh-CN" sz="1483" b="1">
                  <a:solidFill>
                    <a:srgbClr val="330066"/>
                  </a:solidFill>
                  <a:effectLst>
                    <a:outerShdw blurRad="38100" dist="38100" dir="2700000" algn="tl">
                      <a:srgbClr val="C0C0C0"/>
                    </a:outerShdw>
                  </a:effectLst>
                  <a:latin typeface="楷体_GB2312" pitchFamily="49" charset="-122"/>
                  <a:ea typeface="楷体_GB2312" pitchFamily="49" charset="-122"/>
                </a:rPr>
                <a:t>3</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4" name="Rectangle 58"/>
            <p:cNvSpPr>
              <a:spLocks noChangeArrowheads="1"/>
            </p:cNvSpPr>
            <p:nvPr/>
          </p:nvSpPr>
          <p:spPr bwMode="auto">
            <a:xfrm>
              <a:off x="2603" y="3196"/>
              <a:ext cx="65" cy="155"/>
            </a:xfrm>
            <a:prstGeom prst="rect">
              <a:avLst/>
            </a:prstGeom>
            <a:noFill/>
            <a:ln w="9525">
              <a:noFill/>
              <a:miter lim="800000"/>
              <a:headEnd/>
              <a:tailEnd/>
            </a:ln>
          </p:spPr>
          <p:txBody>
            <a:bodyPr wrap="none" lIns="0" tIns="0" rIns="0" bIns="0">
              <a:spAutoFit/>
            </a:bodyPr>
            <a:lstStyle/>
            <a:p>
              <a:pPr algn="ctr">
                <a:defRPr/>
              </a:pPr>
              <a:r>
                <a:rPr lang="en-US" altLang="zh-CN" sz="1483" b="1">
                  <a:solidFill>
                    <a:srgbClr val="330066"/>
                  </a:solidFill>
                  <a:effectLst>
                    <a:outerShdw blurRad="38100" dist="38100" dir="2700000" algn="tl">
                      <a:srgbClr val="C0C0C0"/>
                    </a:outerShdw>
                  </a:effectLst>
                  <a:latin typeface="楷体_GB2312" pitchFamily="49" charset="-122"/>
                  <a:ea typeface="楷体_GB2312" pitchFamily="49" charset="-122"/>
                </a:rPr>
                <a:t>4</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5" name="Rectangle 59"/>
            <p:cNvSpPr>
              <a:spLocks noChangeArrowheads="1"/>
            </p:cNvSpPr>
            <p:nvPr/>
          </p:nvSpPr>
          <p:spPr bwMode="auto">
            <a:xfrm>
              <a:off x="2603" y="3044"/>
              <a:ext cx="65" cy="155"/>
            </a:xfrm>
            <a:prstGeom prst="rect">
              <a:avLst/>
            </a:prstGeom>
            <a:noFill/>
            <a:ln w="9525">
              <a:noFill/>
              <a:miter lim="800000"/>
              <a:headEnd/>
              <a:tailEnd/>
            </a:ln>
          </p:spPr>
          <p:txBody>
            <a:bodyPr wrap="none" lIns="0" tIns="0" rIns="0" bIns="0">
              <a:spAutoFit/>
            </a:bodyPr>
            <a:lstStyle/>
            <a:p>
              <a:pPr algn="ctr">
                <a:defRPr/>
              </a:pPr>
              <a:r>
                <a:rPr lang="en-US" altLang="zh-CN" sz="1483" b="1">
                  <a:solidFill>
                    <a:srgbClr val="330066"/>
                  </a:solidFill>
                  <a:effectLst>
                    <a:outerShdw blurRad="38100" dist="38100" dir="2700000" algn="tl">
                      <a:srgbClr val="C0C0C0"/>
                    </a:outerShdw>
                  </a:effectLst>
                  <a:latin typeface="楷体_GB2312" pitchFamily="49" charset="-122"/>
                  <a:ea typeface="楷体_GB2312" pitchFamily="49" charset="-122"/>
                </a:rPr>
                <a:t>5</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6" name="Rectangle 60"/>
            <p:cNvSpPr>
              <a:spLocks noChangeArrowheads="1"/>
            </p:cNvSpPr>
            <p:nvPr/>
          </p:nvSpPr>
          <p:spPr bwMode="auto">
            <a:xfrm>
              <a:off x="2603" y="2896"/>
              <a:ext cx="65" cy="154"/>
            </a:xfrm>
            <a:prstGeom prst="rect">
              <a:avLst/>
            </a:prstGeom>
            <a:noFill/>
            <a:ln w="9525">
              <a:noFill/>
              <a:miter lim="800000"/>
              <a:headEnd/>
              <a:tailEnd/>
            </a:ln>
          </p:spPr>
          <p:txBody>
            <a:bodyPr wrap="none" lIns="0" tIns="0" rIns="0" bIns="0">
              <a:spAutoFit/>
            </a:bodyPr>
            <a:lstStyle/>
            <a:p>
              <a:pPr algn="ctr">
                <a:defRPr/>
              </a:pPr>
              <a:r>
                <a:rPr lang="en-US" altLang="zh-CN" sz="1483" b="1">
                  <a:solidFill>
                    <a:srgbClr val="330066"/>
                  </a:solidFill>
                  <a:effectLst>
                    <a:outerShdw blurRad="38100" dist="38100" dir="2700000" algn="tl">
                      <a:srgbClr val="C0C0C0"/>
                    </a:outerShdw>
                  </a:effectLst>
                  <a:latin typeface="楷体_GB2312" pitchFamily="49" charset="-122"/>
                  <a:ea typeface="楷体_GB2312" pitchFamily="49" charset="-122"/>
                </a:rPr>
                <a:t>6</a:t>
              </a:r>
              <a:endParaRPr lang="en-US" altLang="zh-CN" b="1">
                <a:solidFill>
                  <a:srgbClr val="330066"/>
                </a:solidFill>
                <a:effectLst>
                  <a:outerShdw blurRad="38100" dist="38100" dir="2700000" algn="tl">
                    <a:srgbClr val="C0C0C0"/>
                  </a:outerShdw>
                </a:effectLst>
                <a:latin typeface="楷体_GB2312" pitchFamily="49" charset="-122"/>
                <a:ea typeface="楷体_GB2312" pitchFamily="49" charset="-122"/>
              </a:endParaRPr>
            </a:p>
          </p:txBody>
        </p:sp>
        <p:sp>
          <p:nvSpPr>
            <p:cNvPr id="608317" name="Rectangle 61"/>
            <p:cNvSpPr>
              <a:spLocks noChangeArrowheads="1"/>
            </p:cNvSpPr>
            <p:nvPr/>
          </p:nvSpPr>
          <p:spPr bwMode="auto">
            <a:xfrm>
              <a:off x="2771" y="3889"/>
              <a:ext cx="284" cy="96"/>
            </a:xfrm>
            <a:prstGeom prst="rect">
              <a:avLst/>
            </a:prstGeom>
            <a:noFill/>
            <a:ln w="9525">
              <a:noFill/>
              <a:miter lim="800000"/>
              <a:headEnd/>
              <a:tailEnd/>
            </a:ln>
          </p:spPr>
          <p:txBody>
            <a:bodyPr wrap="none" lIns="0" tIns="0" rIns="0" bIns="0">
              <a:spAutoFit/>
            </a:bodyPr>
            <a:lstStyle/>
            <a:p>
              <a:pPr algn="ctr">
                <a:defRPr/>
              </a:pPr>
              <a:r>
                <a:rPr lang="en-US" altLang="zh-CN" sz="927" b="1">
                  <a:solidFill>
                    <a:srgbClr val="330066"/>
                  </a:solidFill>
                  <a:effectLst>
                    <a:outerShdw blurRad="38100" dist="38100" dir="2700000" algn="tl">
                      <a:srgbClr val="C0C0C0"/>
                    </a:outerShdw>
                  </a:effectLst>
                  <a:latin typeface="楷体_GB2312" pitchFamily="49" charset="-122"/>
                  <a:ea typeface="楷体_GB2312" pitchFamily="49" charset="-122"/>
                </a:rPr>
                <a:t>Sample1</a:t>
              </a:r>
            </a:p>
          </p:txBody>
        </p:sp>
        <p:sp>
          <p:nvSpPr>
            <p:cNvPr id="608318" name="Rectangle 62"/>
            <p:cNvSpPr>
              <a:spLocks noChangeArrowheads="1"/>
            </p:cNvSpPr>
            <p:nvPr/>
          </p:nvSpPr>
          <p:spPr bwMode="auto">
            <a:xfrm>
              <a:off x="3204" y="3889"/>
              <a:ext cx="282" cy="96"/>
            </a:xfrm>
            <a:prstGeom prst="rect">
              <a:avLst/>
            </a:prstGeom>
            <a:noFill/>
            <a:ln w="9525">
              <a:noFill/>
              <a:miter lim="800000"/>
              <a:headEnd/>
              <a:tailEnd/>
            </a:ln>
          </p:spPr>
          <p:txBody>
            <a:bodyPr wrap="none" lIns="0" tIns="0" rIns="0" bIns="0">
              <a:spAutoFit/>
            </a:bodyPr>
            <a:lstStyle/>
            <a:p>
              <a:pPr algn="ctr">
                <a:defRPr/>
              </a:pPr>
              <a:r>
                <a:rPr lang="en-US" altLang="zh-CN" sz="927" b="1">
                  <a:solidFill>
                    <a:srgbClr val="330066"/>
                  </a:solidFill>
                  <a:effectLst>
                    <a:outerShdw blurRad="38100" dist="38100" dir="2700000" algn="tl">
                      <a:srgbClr val="C0C0C0"/>
                    </a:outerShdw>
                  </a:effectLst>
                  <a:latin typeface="楷体_GB2312" pitchFamily="49" charset="-122"/>
                  <a:ea typeface="楷体_GB2312" pitchFamily="49" charset="-122"/>
                </a:rPr>
                <a:t>Sample2</a:t>
              </a:r>
            </a:p>
          </p:txBody>
        </p:sp>
        <p:sp>
          <p:nvSpPr>
            <p:cNvPr id="608319" name="Rectangle 63"/>
            <p:cNvSpPr>
              <a:spLocks noChangeArrowheads="1"/>
            </p:cNvSpPr>
            <p:nvPr/>
          </p:nvSpPr>
          <p:spPr bwMode="auto">
            <a:xfrm>
              <a:off x="3638" y="3889"/>
              <a:ext cx="282" cy="96"/>
            </a:xfrm>
            <a:prstGeom prst="rect">
              <a:avLst/>
            </a:prstGeom>
            <a:noFill/>
            <a:ln w="9525">
              <a:noFill/>
              <a:miter lim="800000"/>
              <a:headEnd/>
              <a:tailEnd/>
            </a:ln>
          </p:spPr>
          <p:txBody>
            <a:bodyPr wrap="none" lIns="0" tIns="0" rIns="0" bIns="0">
              <a:spAutoFit/>
            </a:bodyPr>
            <a:lstStyle/>
            <a:p>
              <a:pPr algn="ctr">
                <a:defRPr/>
              </a:pPr>
              <a:r>
                <a:rPr lang="en-US" altLang="zh-CN" sz="927" b="1">
                  <a:solidFill>
                    <a:srgbClr val="330066"/>
                  </a:solidFill>
                  <a:effectLst>
                    <a:outerShdw blurRad="38100" dist="38100" dir="2700000" algn="tl">
                      <a:srgbClr val="C0C0C0"/>
                    </a:outerShdw>
                  </a:effectLst>
                  <a:latin typeface="楷体_GB2312" pitchFamily="49" charset="-122"/>
                  <a:ea typeface="楷体_GB2312" pitchFamily="49" charset="-122"/>
                </a:rPr>
                <a:t>Sample3</a:t>
              </a:r>
            </a:p>
          </p:txBody>
        </p:sp>
        <p:sp>
          <p:nvSpPr>
            <p:cNvPr id="608320" name="Rectangle 64"/>
            <p:cNvSpPr>
              <a:spLocks noChangeArrowheads="1"/>
            </p:cNvSpPr>
            <p:nvPr/>
          </p:nvSpPr>
          <p:spPr bwMode="auto">
            <a:xfrm>
              <a:off x="4071" y="3889"/>
              <a:ext cx="283" cy="96"/>
            </a:xfrm>
            <a:prstGeom prst="rect">
              <a:avLst/>
            </a:prstGeom>
            <a:noFill/>
            <a:ln w="9525">
              <a:noFill/>
              <a:miter lim="800000"/>
              <a:headEnd/>
              <a:tailEnd/>
            </a:ln>
          </p:spPr>
          <p:txBody>
            <a:bodyPr wrap="none" lIns="0" tIns="0" rIns="0" bIns="0">
              <a:spAutoFit/>
            </a:bodyPr>
            <a:lstStyle/>
            <a:p>
              <a:pPr algn="ctr">
                <a:defRPr/>
              </a:pPr>
              <a:r>
                <a:rPr lang="en-US" altLang="zh-CN" sz="927" b="1">
                  <a:solidFill>
                    <a:srgbClr val="330066"/>
                  </a:solidFill>
                  <a:effectLst>
                    <a:outerShdw blurRad="38100" dist="38100" dir="2700000" algn="tl">
                      <a:srgbClr val="C0C0C0"/>
                    </a:outerShdw>
                  </a:effectLst>
                  <a:latin typeface="楷体_GB2312" pitchFamily="49" charset="-122"/>
                  <a:ea typeface="楷体_GB2312" pitchFamily="49" charset="-122"/>
                </a:rPr>
                <a:t>Sample4</a:t>
              </a:r>
            </a:p>
          </p:txBody>
        </p:sp>
        <p:sp>
          <p:nvSpPr>
            <p:cNvPr id="608321" name="Rectangle 65"/>
            <p:cNvSpPr>
              <a:spLocks noChangeArrowheads="1"/>
            </p:cNvSpPr>
            <p:nvPr/>
          </p:nvSpPr>
          <p:spPr bwMode="auto">
            <a:xfrm>
              <a:off x="3377" y="4020"/>
              <a:ext cx="340" cy="136"/>
            </a:xfrm>
            <a:prstGeom prst="rect">
              <a:avLst/>
            </a:prstGeom>
            <a:noFill/>
            <a:ln w="9525">
              <a:noFill/>
              <a:miter lim="800000"/>
              <a:headEnd/>
              <a:tailEnd/>
            </a:ln>
          </p:spPr>
          <p:txBody>
            <a:bodyPr wrap="none" lIns="0" tIns="0" rIns="0" bIns="0">
              <a:spAutoFit/>
            </a:bodyPr>
            <a:lstStyle/>
            <a:p>
              <a:pPr algn="ctr">
                <a:defRPr/>
              </a:pPr>
              <a:r>
                <a:rPr lang="zh-CN" altLang="en-US" sz="1298" b="1" dirty="0">
                  <a:solidFill>
                    <a:srgbClr val="330066"/>
                  </a:solidFill>
                  <a:effectLst>
                    <a:outerShdw blurRad="38100" dist="38100" dir="2700000" algn="tl">
                      <a:srgbClr val="C0C0C0"/>
                    </a:outerShdw>
                  </a:effectLst>
                  <a:latin typeface="楷体_GB2312" pitchFamily="49" charset="-122"/>
                  <a:ea typeface="楷体_GB2312" pitchFamily="49" charset="-122"/>
                </a:rPr>
                <a:t>实验组</a:t>
              </a:r>
            </a:p>
          </p:txBody>
        </p:sp>
        <p:sp>
          <p:nvSpPr>
            <p:cNvPr id="608322" name="Rectangle 66"/>
            <p:cNvSpPr>
              <a:spLocks noChangeArrowheads="1"/>
            </p:cNvSpPr>
            <p:nvPr/>
          </p:nvSpPr>
          <p:spPr bwMode="auto">
            <a:xfrm rot="16200000">
              <a:off x="2278" y="3394"/>
              <a:ext cx="340" cy="136"/>
            </a:xfrm>
            <a:prstGeom prst="rect">
              <a:avLst/>
            </a:prstGeom>
            <a:noFill/>
            <a:ln w="9525">
              <a:noFill/>
              <a:miter lim="800000"/>
              <a:headEnd/>
              <a:tailEnd/>
            </a:ln>
          </p:spPr>
          <p:txBody>
            <a:bodyPr wrap="none" lIns="0" tIns="0" rIns="0" bIns="0">
              <a:spAutoFit/>
            </a:bodyPr>
            <a:lstStyle/>
            <a:p>
              <a:pPr algn="ctr">
                <a:defRPr/>
              </a:pPr>
              <a:r>
                <a:rPr lang="zh-CN" altLang="en-US" sz="1298" b="1">
                  <a:solidFill>
                    <a:srgbClr val="330066"/>
                  </a:solidFill>
                  <a:effectLst>
                    <a:outerShdw blurRad="38100" dist="38100" dir="2700000" algn="tl">
                      <a:srgbClr val="C0C0C0"/>
                    </a:outerShdw>
                  </a:effectLst>
                  <a:latin typeface="楷体_GB2312" pitchFamily="49" charset="-122"/>
                  <a:ea typeface="楷体_GB2312" pitchFamily="49" charset="-122"/>
                </a:rPr>
                <a:t>实验值</a:t>
              </a:r>
            </a:p>
          </p:txBody>
        </p:sp>
        <p:sp>
          <p:nvSpPr>
            <p:cNvPr id="56380" name="Rectangle 68"/>
            <p:cNvSpPr>
              <a:spLocks noChangeArrowheads="1"/>
            </p:cNvSpPr>
            <p:nvPr/>
          </p:nvSpPr>
          <p:spPr bwMode="auto">
            <a:xfrm>
              <a:off x="4558" y="2970"/>
              <a:ext cx="78" cy="93"/>
            </a:xfrm>
            <a:prstGeom prst="rect">
              <a:avLst/>
            </a:prstGeom>
            <a:solidFill>
              <a:srgbClr val="99CC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08325" name="Rectangle 69"/>
            <p:cNvSpPr>
              <a:spLocks noChangeArrowheads="1"/>
            </p:cNvSpPr>
            <p:nvPr/>
          </p:nvSpPr>
          <p:spPr bwMode="auto">
            <a:xfrm>
              <a:off x="4737" y="2931"/>
              <a:ext cx="453" cy="136"/>
            </a:xfrm>
            <a:prstGeom prst="rect">
              <a:avLst/>
            </a:prstGeom>
            <a:noFill/>
            <a:ln w="9525">
              <a:noFill/>
              <a:miter lim="800000"/>
              <a:headEnd/>
              <a:tailEnd/>
            </a:ln>
          </p:spPr>
          <p:txBody>
            <a:bodyPr wrap="none" lIns="0" tIns="0" rIns="0" bIns="0">
              <a:spAutoFit/>
            </a:bodyPr>
            <a:lstStyle/>
            <a:p>
              <a:pPr algn="ctr">
                <a:defRPr/>
              </a:pPr>
              <a:r>
                <a:rPr lang="en-US" altLang="zh-CN" sz="1298" b="1">
                  <a:solidFill>
                    <a:srgbClr val="330066"/>
                  </a:solidFill>
                  <a:effectLst>
                    <a:outerShdw blurRad="38100" dist="38100" dir="2700000" algn="tl">
                      <a:srgbClr val="C0C0C0"/>
                    </a:outerShdw>
                  </a:effectLst>
                  <a:latin typeface="楷体_GB2312" pitchFamily="49" charset="-122"/>
                  <a:ea typeface="楷体_GB2312" pitchFamily="49" charset="-122"/>
                </a:rPr>
                <a:t>β-Actin</a:t>
              </a:r>
            </a:p>
          </p:txBody>
        </p:sp>
        <p:sp>
          <p:nvSpPr>
            <p:cNvPr id="56382" name="Rectangle 70"/>
            <p:cNvSpPr>
              <a:spLocks noChangeArrowheads="1"/>
            </p:cNvSpPr>
            <p:nvPr/>
          </p:nvSpPr>
          <p:spPr bwMode="auto">
            <a:xfrm>
              <a:off x="4558" y="3205"/>
              <a:ext cx="78" cy="93"/>
            </a:xfrm>
            <a:prstGeom prst="rect">
              <a:avLst/>
            </a:prstGeom>
            <a:solidFill>
              <a:srgbClr val="FFFF00"/>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08327" name="Rectangle 71"/>
            <p:cNvSpPr>
              <a:spLocks noChangeArrowheads="1"/>
            </p:cNvSpPr>
            <p:nvPr/>
          </p:nvSpPr>
          <p:spPr bwMode="auto">
            <a:xfrm>
              <a:off x="4793" y="3165"/>
              <a:ext cx="285" cy="136"/>
            </a:xfrm>
            <a:prstGeom prst="rect">
              <a:avLst/>
            </a:prstGeom>
            <a:noFill/>
            <a:ln w="9525">
              <a:noFill/>
              <a:miter lim="800000"/>
              <a:headEnd/>
              <a:tailEnd/>
            </a:ln>
          </p:spPr>
          <p:txBody>
            <a:bodyPr wrap="none" lIns="0" tIns="0" rIns="0" bIns="0">
              <a:spAutoFit/>
            </a:bodyPr>
            <a:lstStyle/>
            <a:p>
              <a:pPr algn="ctr">
                <a:defRPr/>
              </a:pPr>
              <a:r>
                <a:rPr lang="en-US" altLang="zh-CN" sz="1298" b="1">
                  <a:solidFill>
                    <a:srgbClr val="330066"/>
                  </a:solidFill>
                  <a:effectLst>
                    <a:outerShdw blurRad="38100" dist="38100" dir="2700000" algn="tl">
                      <a:srgbClr val="C0C0C0"/>
                    </a:outerShdw>
                  </a:effectLst>
                  <a:latin typeface="楷体_GB2312" pitchFamily="49" charset="-122"/>
                  <a:ea typeface="楷体_GB2312" pitchFamily="49" charset="-122"/>
                </a:rPr>
                <a:t>GAPDH</a:t>
              </a:r>
            </a:p>
          </p:txBody>
        </p:sp>
        <p:sp>
          <p:nvSpPr>
            <p:cNvPr id="56384" name="Rectangle 72"/>
            <p:cNvSpPr>
              <a:spLocks noChangeArrowheads="1"/>
            </p:cNvSpPr>
            <p:nvPr/>
          </p:nvSpPr>
          <p:spPr bwMode="auto">
            <a:xfrm>
              <a:off x="4558" y="3439"/>
              <a:ext cx="78" cy="93"/>
            </a:xfrm>
            <a:prstGeom prst="rect">
              <a:avLst/>
            </a:prstGeom>
            <a:solidFill>
              <a:srgbClr val="3366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08329" name="Rectangle 73"/>
            <p:cNvSpPr>
              <a:spLocks noChangeArrowheads="1"/>
            </p:cNvSpPr>
            <p:nvPr/>
          </p:nvSpPr>
          <p:spPr bwMode="auto">
            <a:xfrm>
              <a:off x="4734" y="3385"/>
              <a:ext cx="1020" cy="136"/>
            </a:xfrm>
            <a:prstGeom prst="rect">
              <a:avLst/>
            </a:prstGeom>
            <a:noFill/>
            <a:ln w="9525">
              <a:noFill/>
              <a:miter lim="800000"/>
              <a:headEnd/>
              <a:tailEnd/>
            </a:ln>
          </p:spPr>
          <p:txBody>
            <a:bodyPr wrap="none" lIns="0" tIns="0" rIns="0" bIns="0">
              <a:spAutoFit/>
            </a:bodyPr>
            <a:lstStyle/>
            <a:p>
              <a:pPr algn="ctr">
                <a:defRPr/>
              </a:pPr>
              <a:r>
                <a:rPr lang="en-US" altLang="zh-CN" sz="1298" b="1">
                  <a:solidFill>
                    <a:srgbClr val="330066"/>
                  </a:solidFill>
                  <a:effectLst>
                    <a:outerShdw blurRad="38100" dist="38100" dir="2700000" algn="tl">
                      <a:srgbClr val="C0C0C0"/>
                    </a:outerShdw>
                  </a:effectLst>
                  <a:latin typeface="楷体_GB2312" pitchFamily="49" charset="-122"/>
                  <a:ea typeface="楷体_GB2312" pitchFamily="49" charset="-122"/>
                </a:rPr>
                <a:t>β-2-microglobulin</a:t>
              </a:r>
            </a:p>
          </p:txBody>
        </p:sp>
        <p:sp>
          <p:nvSpPr>
            <p:cNvPr id="56386" name="Rectangle 74"/>
            <p:cNvSpPr>
              <a:spLocks noChangeArrowheads="1"/>
            </p:cNvSpPr>
            <p:nvPr/>
          </p:nvSpPr>
          <p:spPr bwMode="auto">
            <a:xfrm>
              <a:off x="4558" y="3674"/>
              <a:ext cx="78" cy="91"/>
            </a:xfrm>
            <a:prstGeom prst="rect">
              <a:avLst/>
            </a:prstGeom>
            <a:solidFill>
              <a:srgbClr val="FF00FF"/>
            </a:solidFill>
            <a:ln w="17463">
              <a:solidFill>
                <a:srgbClr val="000000"/>
              </a:solidFill>
              <a:miter lim="800000"/>
              <a:headEnd/>
              <a:tailEnd/>
            </a:ln>
          </p:spPr>
          <p:txBody>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08331" name="Rectangle 75"/>
            <p:cNvSpPr>
              <a:spLocks noChangeArrowheads="1"/>
            </p:cNvSpPr>
            <p:nvPr/>
          </p:nvSpPr>
          <p:spPr bwMode="auto">
            <a:xfrm>
              <a:off x="4756" y="3635"/>
              <a:ext cx="227" cy="136"/>
            </a:xfrm>
            <a:prstGeom prst="rect">
              <a:avLst/>
            </a:prstGeom>
            <a:noFill/>
            <a:ln w="9525">
              <a:noFill/>
              <a:miter lim="800000"/>
              <a:headEnd/>
              <a:tailEnd/>
            </a:ln>
          </p:spPr>
          <p:txBody>
            <a:bodyPr wrap="none" lIns="0" tIns="0" rIns="0" bIns="0">
              <a:spAutoFit/>
            </a:bodyPr>
            <a:lstStyle/>
            <a:p>
              <a:pPr algn="ctr">
                <a:defRPr/>
              </a:pPr>
              <a:r>
                <a:rPr lang="en-US" altLang="zh-CN" sz="1298" b="1">
                  <a:solidFill>
                    <a:srgbClr val="330066"/>
                  </a:solidFill>
                  <a:effectLst>
                    <a:outerShdw blurRad="38100" dist="38100" dir="2700000" algn="tl">
                      <a:srgbClr val="C0C0C0"/>
                    </a:outerShdw>
                  </a:effectLst>
                  <a:latin typeface="楷体_GB2312" pitchFamily="49" charset="-122"/>
                  <a:ea typeface="楷体_GB2312" pitchFamily="49" charset="-122"/>
                </a:rPr>
                <a:t>HPRT</a:t>
              </a:r>
            </a:p>
          </p:txBody>
        </p:sp>
        <p:sp>
          <p:nvSpPr>
            <p:cNvPr id="56388" name="Rectangle 76"/>
            <p:cNvSpPr>
              <a:spLocks noChangeArrowheads="1"/>
            </p:cNvSpPr>
            <p:nvPr/>
          </p:nvSpPr>
          <p:spPr bwMode="auto">
            <a:xfrm>
              <a:off x="4468" y="2750"/>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defRPr/>
              </a:pPr>
              <a:r>
                <a:rPr lang="en-US" altLang="zh-CN" sz="4449" b="1" smtClean="0">
                  <a:solidFill>
                    <a:srgbClr val="FF0000"/>
                  </a:solidFill>
                  <a:latin typeface="Wingdings 2" panose="05020102010507070707" pitchFamily="18" charset="2"/>
                </a:rPr>
                <a:t>P</a:t>
              </a:r>
              <a:r>
                <a:rPr lang="en-US" altLang="zh-CN" sz="1020" smtClean="0">
                  <a:latin typeface="Times New Roman" panose="02020603050405020304" pitchFamily="18" charset="0"/>
                </a:rPr>
                <a:t> </a:t>
              </a:r>
              <a:endParaRPr lang="en-US" altLang="zh-CN" sz="2225" smtClean="0">
                <a:latin typeface="Times New Roman" panose="02020603050405020304" pitchFamily="18" charset="0"/>
              </a:endParaRPr>
            </a:p>
          </p:txBody>
        </p:sp>
        <p:sp>
          <p:nvSpPr>
            <p:cNvPr id="56389" name="Rectangle 77"/>
            <p:cNvSpPr>
              <a:spLocks noChangeArrowheads="1"/>
            </p:cNvSpPr>
            <p:nvPr/>
          </p:nvSpPr>
          <p:spPr bwMode="auto">
            <a:xfrm>
              <a:off x="4485" y="3022"/>
              <a:ext cx="52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defRPr/>
              </a:pPr>
              <a:r>
                <a:rPr lang="en-US" altLang="zh-CN" sz="4449" b="1" smtClean="0">
                  <a:solidFill>
                    <a:srgbClr val="FF0000"/>
                  </a:solidFill>
                  <a:latin typeface="Wingdings 2" panose="05020102010507070707" pitchFamily="18" charset="2"/>
                </a:rPr>
                <a:t>P</a:t>
              </a:r>
              <a:r>
                <a:rPr lang="en-US" altLang="zh-CN" sz="1020" smtClean="0">
                  <a:latin typeface="Times New Roman" panose="02020603050405020304" pitchFamily="18" charset="0"/>
                </a:rPr>
                <a:t> </a:t>
              </a:r>
              <a:endParaRPr lang="en-US" altLang="zh-CN" sz="2225" smtClean="0">
                <a:latin typeface="Times New Roman" panose="02020603050405020304" pitchFamily="18" charset="0"/>
              </a:endParaRPr>
            </a:p>
          </p:txBody>
        </p:sp>
        <p:sp>
          <p:nvSpPr>
            <p:cNvPr id="56390" name="Rectangle 78"/>
            <p:cNvSpPr>
              <a:spLocks noChangeArrowheads="1"/>
            </p:cNvSpPr>
            <p:nvPr/>
          </p:nvSpPr>
          <p:spPr bwMode="auto">
            <a:xfrm>
              <a:off x="4468" y="3475"/>
              <a:ext cx="528"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defRPr/>
              </a:pPr>
              <a:r>
                <a:rPr lang="en-US" altLang="zh-CN" sz="4449" b="1" smtClean="0">
                  <a:solidFill>
                    <a:srgbClr val="FF0000"/>
                  </a:solidFill>
                  <a:latin typeface="Wingdings 2" panose="05020102010507070707" pitchFamily="18" charset="2"/>
                </a:rPr>
                <a:t>P</a:t>
              </a:r>
              <a:r>
                <a:rPr lang="en-US" altLang="zh-CN" sz="1020" smtClean="0">
                  <a:latin typeface="Times New Roman" panose="02020603050405020304" pitchFamily="18" charset="0"/>
                </a:rPr>
                <a:t> </a:t>
              </a:r>
              <a:endParaRPr lang="en-US" altLang="zh-CN" sz="2225" smtClean="0">
                <a:latin typeface="Times New Roman" panose="02020603050405020304" pitchFamily="18" charset="0"/>
              </a:endParaRPr>
            </a:p>
          </p:txBody>
        </p:sp>
        <p:sp>
          <p:nvSpPr>
            <p:cNvPr id="56391" name="Rectangle 79"/>
            <p:cNvSpPr>
              <a:spLocks noChangeArrowheads="1"/>
            </p:cNvSpPr>
            <p:nvPr/>
          </p:nvSpPr>
          <p:spPr bwMode="auto">
            <a:xfrm>
              <a:off x="4468" y="3203"/>
              <a:ext cx="48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defRPr/>
              </a:pPr>
              <a:r>
                <a:rPr lang="en-US" altLang="zh-CN" sz="4449" b="1" smtClean="0">
                  <a:solidFill>
                    <a:srgbClr val="FF0000"/>
                  </a:solidFill>
                  <a:latin typeface="Wingdings 2" panose="05020102010507070707" pitchFamily="18" charset="2"/>
                </a:rPr>
                <a:t>O</a:t>
              </a:r>
              <a:r>
                <a:rPr lang="en-US" altLang="zh-CN" sz="1020" smtClean="0">
                  <a:latin typeface="Times New Roman" panose="02020603050405020304" pitchFamily="18" charset="0"/>
                </a:rPr>
                <a:t> </a:t>
              </a:r>
              <a:endParaRPr lang="en-US" altLang="zh-CN" sz="2225" smtClean="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08262"/>
                                        </p:tgtEl>
                                        <p:attrNameLst>
                                          <p:attrName>style.visibility</p:attrName>
                                        </p:attrNameLst>
                                      </p:cBhvr>
                                      <p:to>
                                        <p:strVal val="visible"/>
                                      </p:to>
                                    </p:set>
                                    <p:animEffect transition="in" filter="blinds(horizontal)">
                                      <p:cBhvr>
                                        <p:cTn id="7" dur="500"/>
                                        <p:tgtEl>
                                          <p:spTgt spid="608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8263"/>
                                        </p:tgtEl>
                                        <p:attrNameLst>
                                          <p:attrName>style.visibility</p:attrName>
                                        </p:attrNameLst>
                                      </p:cBhvr>
                                      <p:to>
                                        <p:strVal val="visible"/>
                                      </p:to>
                                    </p:set>
                                    <p:animEffect transition="in" filter="blinds(horizontal)">
                                      <p:cBhvr>
                                        <p:cTn id="12" dur="500"/>
                                        <p:tgtEl>
                                          <p:spTgt spid="608263"/>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08265"/>
                                        </p:tgtEl>
                                        <p:attrNameLst>
                                          <p:attrName>style.visibility</p:attrName>
                                        </p:attrNameLst>
                                      </p:cBhvr>
                                      <p:to>
                                        <p:strVal val="visible"/>
                                      </p:to>
                                    </p:set>
                                    <p:animEffect transition="in" filter="blinds(horizontal)">
                                      <p:cBhvr>
                                        <p:cTn id="16" dur="500"/>
                                        <p:tgtEl>
                                          <p:spTgt spid="6082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2" grpId="0" autoUpdateAnimBg="0"/>
      <p:bldP spid="608263" grpId="0" autoUpdateAnimBg="0"/>
      <p:bldP spid="60826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68450" y="2560638"/>
            <a:ext cx="42052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FF0000"/>
              </a:buClr>
              <a:defRPr/>
            </a:pPr>
            <a:r>
              <a:rPr lang="en-US" altLang="zh-CN" sz="2595" b="1"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2595" b="1" dirty="0" smtClean="0">
                <a:latin typeface="Times New Roman" panose="02020603050405020304" pitchFamily="18" charset="0"/>
                <a:ea typeface="黑体" panose="02010609060101010101" pitchFamily="49" charset="-122"/>
                <a:cs typeface="Times New Roman" panose="02020603050405020304" pitchFamily="18" charset="0"/>
              </a:rPr>
              <a:t>双标准曲线法</a:t>
            </a:r>
          </a:p>
          <a:p>
            <a:pPr eaLnBrk="1" hangingPunct="1">
              <a:spcBef>
                <a:spcPct val="50000"/>
              </a:spcBef>
              <a:buClr>
                <a:schemeClr val="folHlink"/>
              </a:buClr>
              <a:buFont typeface="Wingdings" panose="05000000000000000000" pitchFamily="2" charset="2"/>
              <a:buNone/>
              <a:defRPr/>
            </a:pPr>
            <a:r>
              <a:rPr lang="zh-CN" altLang="en-US" sz="2595"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595" b="1" dirty="0" smtClean="0">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
                <a:srgbClr val="FF0000"/>
              </a:buClr>
              <a:defRPr/>
            </a:pPr>
            <a:r>
              <a:rPr lang="zh-CN" altLang="en-US" sz="2595"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595"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sz="2595" b="1" baseline="300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-△△Ct</a:t>
            </a:r>
            <a:r>
              <a:rPr lang="zh-CN" altLang="en-US" sz="2595" b="1" dirty="0" smtClean="0">
                <a:solidFill>
                  <a:srgbClr val="000000"/>
                </a:solidFill>
                <a:ea typeface="黑体" panose="02010609060101010101" pitchFamily="49" charset="-122"/>
                <a:cs typeface="Times New Roman" panose="02020603050405020304" pitchFamily="18" charset="0"/>
              </a:rPr>
              <a:t>法</a:t>
            </a:r>
            <a:endParaRPr lang="zh-CN" altLang="en-US" sz="2595" b="1" baseline="300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ct val="50000"/>
              </a:spcBef>
              <a:buClr>
                <a:schemeClr val="folHlink"/>
              </a:buClr>
              <a:buFont typeface="Wingdings" panose="05000000000000000000" pitchFamily="2" charset="2"/>
              <a:buNone/>
              <a:defRPr/>
            </a:pPr>
            <a:r>
              <a:rPr lang="zh-CN" altLang="en-US" sz="2595" b="1" dirty="0" smtClean="0">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516102" name="Rectangle 6"/>
          <p:cNvSpPr>
            <a:spLocks noChangeArrowheads="1"/>
          </p:cNvSpPr>
          <p:nvPr/>
        </p:nvSpPr>
        <p:spPr bwMode="auto">
          <a:xfrm>
            <a:off x="300038" y="892175"/>
            <a:ext cx="6667500" cy="549275"/>
          </a:xfrm>
          <a:prstGeom prst="rect">
            <a:avLst/>
          </a:prstGeom>
          <a:noFill/>
          <a:ln w="9525">
            <a:noFill/>
            <a:miter lim="800000"/>
            <a:headEnd/>
            <a:tailEnd/>
          </a:ln>
          <a:effectLst/>
        </p:spPr>
        <p:txBody>
          <a:bodyPr wrap="none">
            <a:spAutoFit/>
          </a:bodyPr>
          <a:lstStyle/>
          <a:p>
            <a:pPr eaLnBrk="1" hangingPunct="1">
              <a:defRPr/>
            </a:pPr>
            <a:r>
              <a:rPr kumimoji="1" lang="zh-CN" altLang="en-US" sz="2966"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2966" b="1">
                <a:solidFill>
                  <a:srgbClr val="3333FF"/>
                </a:solidFill>
                <a:effectLst>
                  <a:outerShdw blurRad="38100" dist="38100" dir="2700000" algn="tl">
                    <a:srgbClr val="C0C0C0"/>
                  </a:outerShdw>
                </a:effectLst>
                <a:latin typeface="Times New Roman"/>
                <a:ea typeface="黑体" pitchFamily="2" charset="-122"/>
              </a:rPr>
              <a:t>——</a:t>
            </a:r>
            <a:r>
              <a:rPr kumimoji="1" lang="zh-CN" altLang="en-US" sz="2966" b="1">
                <a:solidFill>
                  <a:srgbClr val="FF0000"/>
                </a:solidFill>
                <a:effectLst>
                  <a:outerShdw blurRad="38100" dist="38100" dir="2700000" algn="tl">
                    <a:srgbClr val="C0C0C0"/>
                  </a:outerShdw>
                </a:effectLst>
                <a:latin typeface="方正舒体" pitchFamily="2" charset="-122"/>
                <a:ea typeface="方正舒体" pitchFamily="2" charset="-122"/>
              </a:rPr>
              <a:t>两种常用的分析方法</a:t>
            </a:r>
          </a:p>
        </p:txBody>
      </p:sp>
    </p:spTree>
  </p:cSld>
  <p:clrMapOvr>
    <a:masterClrMapping/>
  </p:clrMapOvr>
  <p:transition>
    <p:zoom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body" idx="1"/>
          </p:nvPr>
        </p:nvSpPr>
        <p:spPr>
          <a:xfrm>
            <a:off x="366713" y="1960563"/>
            <a:ext cx="7407275" cy="1335087"/>
          </a:xfrm>
        </p:spPr>
        <p:txBody>
          <a:bodyPr/>
          <a:lstStyle/>
          <a:p>
            <a:pPr marL="267805" indent="-267805" eaLnBrk="1" hangingPunct="1">
              <a:lnSpc>
                <a:spcPct val="105000"/>
              </a:lnSpc>
              <a:spcBef>
                <a:spcPct val="0"/>
              </a:spcBef>
              <a:buFont typeface="Wingdings" panose="05000000000000000000" pitchFamily="2" charset="2"/>
              <a:buNone/>
              <a:defRPr/>
            </a:pPr>
            <a:r>
              <a:rPr lang="en-US" altLang="zh-CN" sz="2225">
                <a:latin typeface="黑体" panose="02010609060101010101" pitchFamily="49" charset="-122"/>
                <a:ea typeface="黑体" panose="02010609060101010101" pitchFamily="49" charset="-122"/>
              </a:rPr>
              <a:t>  </a:t>
            </a:r>
            <a:r>
              <a:rPr lang="zh-CN" altLang="en-US" sz="2225" b="1">
                <a:latin typeface="黑体" panose="02010609060101010101" pitchFamily="49" charset="-122"/>
                <a:ea typeface="黑体" panose="02010609060101010101" pitchFamily="49" charset="-122"/>
              </a:rPr>
              <a:t>通过标准曲线对对照样品、待测样品的目的基因及管家基因进行定量，然后根据计算公式求得相对值即为相对表达量。</a:t>
            </a:r>
            <a:r>
              <a:rPr lang="zh-CN" altLang="en-US" sz="2225">
                <a:latin typeface="黑体" panose="02010609060101010101" pitchFamily="49" charset="-122"/>
                <a:ea typeface="黑体" panose="02010609060101010101" pitchFamily="49" charset="-122"/>
              </a:rPr>
              <a:t> </a:t>
            </a:r>
          </a:p>
        </p:txBody>
      </p:sp>
      <p:sp>
        <p:nvSpPr>
          <p:cNvPr id="60419" name="Text Box 6"/>
          <p:cNvSpPr txBox="1">
            <a:spLocks noChangeArrowheads="1"/>
          </p:cNvSpPr>
          <p:nvPr/>
        </p:nvSpPr>
        <p:spPr bwMode="auto">
          <a:xfrm>
            <a:off x="2154238" y="4846638"/>
            <a:ext cx="13065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225" b="1" smtClean="0">
                <a:solidFill>
                  <a:srgbClr val="330066"/>
                </a:solidFill>
                <a:latin typeface="楷体_GB2312" pitchFamily="49" charset="-122"/>
                <a:ea typeface="楷体_GB2312" pitchFamily="49" charset="-122"/>
              </a:rPr>
              <a:t>相对值</a:t>
            </a:r>
            <a:r>
              <a:rPr kumimoji="1" lang="en-US" altLang="zh-CN" sz="2225" b="1" smtClean="0">
                <a:solidFill>
                  <a:srgbClr val="330066"/>
                </a:solidFill>
                <a:latin typeface="楷体_GB2312" pitchFamily="49" charset="-122"/>
                <a:ea typeface="楷体_GB2312" pitchFamily="49" charset="-122"/>
              </a:rPr>
              <a:t>=</a:t>
            </a:r>
          </a:p>
        </p:txBody>
      </p:sp>
      <p:sp>
        <p:nvSpPr>
          <p:cNvPr id="98308" name="Line 7"/>
          <p:cNvSpPr>
            <a:spLocks noChangeShapeType="1"/>
          </p:cNvSpPr>
          <p:nvPr/>
        </p:nvSpPr>
        <p:spPr bwMode="auto">
          <a:xfrm>
            <a:off x="3354388" y="5057775"/>
            <a:ext cx="2260600" cy="0"/>
          </a:xfrm>
          <a:prstGeom prst="line">
            <a:avLst/>
          </a:prstGeom>
          <a:noFill/>
          <a:ln w="38100">
            <a:solidFill>
              <a:srgbClr val="3300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1" name="Text Box 8"/>
          <p:cNvSpPr txBox="1">
            <a:spLocks noChangeArrowheads="1"/>
          </p:cNvSpPr>
          <p:nvPr/>
        </p:nvSpPr>
        <p:spPr bwMode="auto">
          <a:xfrm>
            <a:off x="2220913" y="3575050"/>
            <a:ext cx="13414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225" b="1" smtClean="0">
                <a:solidFill>
                  <a:srgbClr val="330066"/>
                </a:solidFill>
                <a:latin typeface="楷体_GB2312" pitchFamily="49" charset="-122"/>
                <a:ea typeface="楷体_GB2312" pitchFamily="49" charset="-122"/>
              </a:rPr>
              <a:t>校正值</a:t>
            </a:r>
            <a:r>
              <a:rPr kumimoji="1" lang="en-US" altLang="zh-CN" sz="2225" b="1" smtClean="0">
                <a:solidFill>
                  <a:srgbClr val="330066"/>
                </a:solidFill>
                <a:latin typeface="楷体_GB2312" pitchFamily="49" charset="-122"/>
                <a:ea typeface="楷体_GB2312" pitchFamily="49" charset="-122"/>
              </a:rPr>
              <a:t>=</a:t>
            </a:r>
          </a:p>
        </p:txBody>
      </p:sp>
      <p:sp>
        <p:nvSpPr>
          <p:cNvPr id="60422" name="Text Box 9"/>
          <p:cNvSpPr txBox="1">
            <a:spLocks noChangeArrowheads="1"/>
          </p:cNvSpPr>
          <p:nvPr/>
        </p:nvSpPr>
        <p:spPr bwMode="auto">
          <a:xfrm>
            <a:off x="3371850" y="3362325"/>
            <a:ext cx="21351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ClrTx/>
              <a:buSzTx/>
              <a:buFontTx/>
              <a:buNone/>
              <a:defRPr/>
            </a:pPr>
            <a:r>
              <a:rPr kumimoji="1" lang="zh-CN" altLang="en-US" sz="1854" b="1" dirty="0" smtClean="0">
                <a:solidFill>
                  <a:srgbClr val="330066"/>
                </a:solidFill>
                <a:latin typeface="楷体_GB2312" pitchFamily="49" charset="-122"/>
                <a:ea typeface="楷体_GB2312" pitchFamily="49" charset="-122"/>
              </a:rPr>
              <a:t>目的基因定量结果</a:t>
            </a:r>
          </a:p>
        </p:txBody>
      </p:sp>
      <p:sp>
        <p:nvSpPr>
          <p:cNvPr id="60423" name="Text Box 10"/>
          <p:cNvSpPr txBox="1">
            <a:spLocks noChangeArrowheads="1"/>
          </p:cNvSpPr>
          <p:nvPr/>
        </p:nvSpPr>
        <p:spPr bwMode="auto">
          <a:xfrm>
            <a:off x="3373438" y="3716338"/>
            <a:ext cx="24733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ClrTx/>
              <a:buSzTx/>
              <a:buFontTx/>
              <a:buNone/>
              <a:defRPr/>
            </a:pPr>
            <a:r>
              <a:rPr kumimoji="1" lang="zh-CN" altLang="en-US" sz="1854" b="1" dirty="0" smtClean="0">
                <a:solidFill>
                  <a:srgbClr val="330066"/>
                </a:solidFill>
                <a:latin typeface="楷体_GB2312" pitchFamily="49" charset="-122"/>
                <a:ea typeface="楷体_GB2312" pitchFamily="49" charset="-122"/>
              </a:rPr>
              <a:t>管家基因定量结果</a:t>
            </a:r>
          </a:p>
        </p:txBody>
      </p:sp>
      <p:sp>
        <p:nvSpPr>
          <p:cNvPr id="98312" name="Line 11"/>
          <p:cNvSpPr>
            <a:spLocks noChangeShapeType="1"/>
          </p:cNvSpPr>
          <p:nvPr/>
        </p:nvSpPr>
        <p:spPr bwMode="auto">
          <a:xfrm>
            <a:off x="3444875" y="3798888"/>
            <a:ext cx="1906588" cy="0"/>
          </a:xfrm>
          <a:prstGeom prst="line">
            <a:avLst/>
          </a:prstGeom>
          <a:noFill/>
          <a:ln w="38100">
            <a:solidFill>
              <a:srgbClr val="3300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5" name="Text Box 12"/>
          <p:cNvSpPr txBox="1">
            <a:spLocks noChangeArrowheads="1"/>
          </p:cNvSpPr>
          <p:nvPr/>
        </p:nvSpPr>
        <p:spPr bwMode="auto">
          <a:xfrm>
            <a:off x="3416300" y="4697413"/>
            <a:ext cx="2095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defRPr/>
            </a:pPr>
            <a:r>
              <a:rPr lang="zh-CN" altLang="en-US" sz="1854" b="1" smtClean="0">
                <a:solidFill>
                  <a:srgbClr val="330066"/>
                </a:solidFill>
                <a:latin typeface="楷体_GB2312" pitchFamily="49" charset="-122"/>
                <a:ea typeface="楷体_GB2312" pitchFamily="49" charset="-122"/>
              </a:rPr>
              <a:t>待测样品的校正值</a:t>
            </a:r>
          </a:p>
        </p:txBody>
      </p:sp>
      <p:sp>
        <p:nvSpPr>
          <p:cNvPr id="60426" name="Text Box 13"/>
          <p:cNvSpPr txBox="1">
            <a:spLocks noChangeArrowheads="1"/>
          </p:cNvSpPr>
          <p:nvPr/>
        </p:nvSpPr>
        <p:spPr bwMode="auto">
          <a:xfrm>
            <a:off x="3411538" y="5049838"/>
            <a:ext cx="2095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defRPr/>
            </a:pPr>
            <a:r>
              <a:rPr lang="zh-CN" altLang="en-US" sz="1854" b="1" smtClean="0">
                <a:solidFill>
                  <a:srgbClr val="330066"/>
                </a:solidFill>
                <a:latin typeface="楷体_GB2312" pitchFamily="49" charset="-122"/>
                <a:ea typeface="楷体_GB2312" pitchFamily="49" charset="-122"/>
              </a:rPr>
              <a:t>对照样品的校正值</a:t>
            </a:r>
          </a:p>
        </p:txBody>
      </p:sp>
      <p:sp>
        <p:nvSpPr>
          <p:cNvPr id="625714" name="Rectangle 50"/>
          <p:cNvSpPr>
            <a:spLocks noChangeArrowheads="1"/>
          </p:cNvSpPr>
          <p:nvPr/>
        </p:nvSpPr>
        <p:spPr bwMode="auto">
          <a:xfrm>
            <a:off x="300038" y="892175"/>
            <a:ext cx="5522912" cy="549275"/>
          </a:xfrm>
          <a:prstGeom prst="rect">
            <a:avLst/>
          </a:prstGeom>
          <a:noFill/>
          <a:ln w="9525">
            <a:noFill/>
            <a:miter lim="800000"/>
            <a:headEnd/>
            <a:tailEnd/>
          </a:ln>
          <a:effectLst/>
        </p:spPr>
        <p:txBody>
          <a:bodyPr wrap="none">
            <a:spAutoFit/>
          </a:bodyPr>
          <a:lstStyle/>
          <a:p>
            <a:pPr eaLnBrk="1" hangingPunct="1">
              <a:defRPr/>
            </a:pPr>
            <a:r>
              <a:rPr kumimoji="1" lang="zh-CN" altLang="en-US" sz="2966"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2966" b="1">
                <a:solidFill>
                  <a:srgbClr val="3333FF"/>
                </a:solidFill>
                <a:effectLst>
                  <a:outerShdw blurRad="38100" dist="38100" dir="2700000" algn="tl">
                    <a:srgbClr val="C0C0C0"/>
                  </a:outerShdw>
                </a:effectLst>
                <a:latin typeface="Times New Roman"/>
                <a:ea typeface="黑体" pitchFamily="2" charset="-122"/>
              </a:rPr>
              <a:t>——</a:t>
            </a:r>
            <a:r>
              <a:rPr kumimoji="1" lang="zh-CN" altLang="en-US" sz="2966" b="1">
                <a:solidFill>
                  <a:srgbClr val="FF0000"/>
                </a:solidFill>
                <a:effectLst>
                  <a:outerShdw blurRad="38100" dist="38100" dir="2700000" algn="tl">
                    <a:srgbClr val="C0C0C0"/>
                  </a:outerShdw>
                </a:effectLst>
                <a:latin typeface="方正舒体" pitchFamily="2" charset="-122"/>
                <a:ea typeface="方正舒体" pitchFamily="2" charset="-122"/>
              </a:rPr>
              <a:t>双标准曲线法</a:t>
            </a:r>
          </a:p>
        </p:txBody>
      </p:sp>
      <p:sp>
        <p:nvSpPr>
          <p:cNvPr id="60428" name="Rectangle 51"/>
          <p:cNvSpPr>
            <a:spLocks noChangeArrowheads="1"/>
          </p:cNvSpPr>
          <p:nvPr/>
        </p:nvSpPr>
        <p:spPr bwMode="auto">
          <a:xfrm>
            <a:off x="768350" y="3495675"/>
            <a:ext cx="1184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defRPr/>
            </a:pPr>
            <a:r>
              <a:rPr lang="zh-CN" altLang="en-US" sz="2595" b="1" smtClean="0">
                <a:solidFill>
                  <a:srgbClr val="FF0000"/>
                </a:solidFill>
                <a:ea typeface="黑体" panose="02010609060101010101" pitchFamily="49" charset="-122"/>
              </a:rPr>
              <a:t>公式：</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Rectangle 4"/>
          <p:cNvSpPr>
            <a:spLocks noChangeArrowheads="1"/>
          </p:cNvSpPr>
          <p:nvPr/>
        </p:nvSpPr>
        <p:spPr bwMode="auto">
          <a:xfrm>
            <a:off x="968375" y="4364038"/>
            <a:ext cx="734218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Clr>
                <a:schemeClr val="bg2"/>
              </a:buClr>
              <a:buSzTx/>
              <a:buFont typeface="Wingdings" panose="05000000000000000000" pitchFamily="2" charset="2"/>
              <a:buNone/>
              <a:defRPr/>
            </a:pPr>
            <a:r>
              <a:rPr lang="zh-CN" altLang="en-US" sz="1854" b="1" smtClean="0">
                <a:cs typeface="Arial" panose="020B0604020202020204" pitchFamily="34" charset="0"/>
              </a:rPr>
              <a:t>优点：分析简单，实验优化相对简单</a:t>
            </a:r>
          </a:p>
          <a:p>
            <a:pPr algn="just" eaLnBrk="1" hangingPunct="1">
              <a:lnSpc>
                <a:spcPct val="150000"/>
              </a:lnSpc>
              <a:spcBef>
                <a:spcPct val="0"/>
              </a:spcBef>
              <a:buClrTx/>
              <a:buSzTx/>
              <a:buFontTx/>
              <a:buNone/>
              <a:defRPr/>
            </a:pPr>
            <a:r>
              <a:rPr lang="zh-CN" altLang="en-US" sz="1854" b="1" smtClean="0">
                <a:cs typeface="Arial" panose="020B0604020202020204" pitchFamily="34" charset="0"/>
              </a:rPr>
              <a:t>缺点：对每一个基因，每一轮实验都必需做标准曲线</a:t>
            </a:r>
          </a:p>
          <a:p>
            <a:pPr algn="just" eaLnBrk="1" hangingPunct="1">
              <a:lnSpc>
                <a:spcPct val="150000"/>
              </a:lnSpc>
              <a:spcBef>
                <a:spcPct val="0"/>
              </a:spcBef>
              <a:buClrTx/>
              <a:buSzTx/>
              <a:buFontTx/>
              <a:buNone/>
              <a:defRPr/>
            </a:pPr>
            <a:r>
              <a:rPr lang="zh-CN" altLang="en-US" sz="1854" b="1" smtClean="0">
                <a:cs typeface="Arial" panose="020B0604020202020204" pitchFamily="34" charset="0"/>
              </a:rPr>
              <a:t>应用：基因表达调控研究中最常用与公认的两种相对定量方法之一</a:t>
            </a:r>
          </a:p>
        </p:txBody>
      </p:sp>
      <p:sp>
        <p:nvSpPr>
          <p:cNvPr id="61443" name="Rectangle 13"/>
          <p:cNvSpPr>
            <a:spLocks noChangeArrowheads="1"/>
          </p:cNvSpPr>
          <p:nvPr/>
        </p:nvSpPr>
        <p:spPr bwMode="auto">
          <a:xfrm>
            <a:off x="355600" y="960438"/>
            <a:ext cx="58848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endParaRPr kumimoji="1" lang="en-US" altLang="zh-CN" sz="2966" b="1" smtClean="0">
              <a:solidFill>
                <a:srgbClr val="800080"/>
              </a:solidFill>
              <a:latin typeface="Times New Roman" panose="02020603050405020304" pitchFamily="18" charset="0"/>
              <a:ea typeface="黑体" panose="02010609060101010101" pitchFamily="49" charset="-122"/>
            </a:endParaRPr>
          </a:p>
        </p:txBody>
      </p:sp>
      <p:sp>
        <p:nvSpPr>
          <p:cNvPr id="524303" name="Rectangle 15"/>
          <p:cNvSpPr>
            <a:spLocks noChangeArrowheads="1"/>
          </p:cNvSpPr>
          <p:nvPr/>
        </p:nvSpPr>
        <p:spPr bwMode="auto">
          <a:xfrm>
            <a:off x="300038" y="892175"/>
            <a:ext cx="5522912" cy="549275"/>
          </a:xfrm>
          <a:prstGeom prst="rect">
            <a:avLst/>
          </a:prstGeom>
          <a:noFill/>
          <a:ln w="9525">
            <a:noFill/>
            <a:miter lim="800000"/>
            <a:headEnd/>
            <a:tailEnd/>
          </a:ln>
          <a:effectLst/>
        </p:spPr>
        <p:txBody>
          <a:bodyPr wrap="none">
            <a:spAutoFit/>
          </a:bodyPr>
          <a:lstStyle/>
          <a:p>
            <a:pPr eaLnBrk="1" hangingPunct="1">
              <a:defRPr/>
            </a:pPr>
            <a:r>
              <a:rPr kumimoji="1" lang="zh-CN" altLang="en-US" sz="2966"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2966" b="1">
                <a:solidFill>
                  <a:srgbClr val="3333FF"/>
                </a:solidFill>
                <a:effectLst>
                  <a:outerShdw blurRad="38100" dist="38100" dir="2700000" algn="tl">
                    <a:srgbClr val="C0C0C0"/>
                  </a:outerShdw>
                </a:effectLst>
                <a:latin typeface="Times New Roman"/>
                <a:ea typeface="黑体" pitchFamily="2" charset="-122"/>
              </a:rPr>
              <a:t>——</a:t>
            </a:r>
            <a:r>
              <a:rPr kumimoji="1" lang="zh-CN" altLang="en-US" sz="2966" b="1">
                <a:solidFill>
                  <a:srgbClr val="FF0000"/>
                </a:solidFill>
                <a:effectLst>
                  <a:outerShdw blurRad="38100" dist="38100" dir="2700000" algn="tl">
                    <a:srgbClr val="C0C0C0"/>
                  </a:outerShdw>
                </a:effectLst>
                <a:latin typeface="方正舒体" pitchFamily="2" charset="-122"/>
                <a:ea typeface="方正舒体" pitchFamily="2" charset="-122"/>
              </a:rPr>
              <a:t>双标准曲线法</a:t>
            </a:r>
          </a:p>
        </p:txBody>
      </p:sp>
      <p:graphicFrame>
        <p:nvGraphicFramePr>
          <p:cNvPr id="524412" name="Group 124"/>
          <p:cNvGraphicFramePr>
            <a:graphicFrameLocks noGrp="1"/>
          </p:cNvGraphicFramePr>
          <p:nvPr/>
        </p:nvGraphicFramePr>
        <p:xfrm>
          <a:off x="2103438" y="2228850"/>
          <a:ext cx="4308475" cy="2003425"/>
        </p:xfrm>
        <a:graphic>
          <a:graphicData uri="http://schemas.openxmlformats.org/drawingml/2006/table">
            <a:tbl>
              <a:tblPr/>
              <a:tblGrid>
                <a:gridCol w="918200">
                  <a:extLst>
                    <a:ext uri="{9D8B030D-6E8A-4147-A177-3AD203B41FA5}">
                      <a16:colId xmlns:a16="http://schemas.microsoft.com/office/drawing/2014/main" val="20000"/>
                    </a:ext>
                  </a:extLst>
                </a:gridCol>
                <a:gridCol w="912314">
                  <a:extLst>
                    <a:ext uri="{9D8B030D-6E8A-4147-A177-3AD203B41FA5}">
                      <a16:colId xmlns:a16="http://schemas.microsoft.com/office/drawing/2014/main" val="20001"/>
                    </a:ext>
                  </a:extLst>
                </a:gridCol>
                <a:gridCol w="829911">
                  <a:extLst>
                    <a:ext uri="{9D8B030D-6E8A-4147-A177-3AD203B41FA5}">
                      <a16:colId xmlns:a16="http://schemas.microsoft.com/office/drawing/2014/main" val="20002"/>
                    </a:ext>
                  </a:extLst>
                </a:gridCol>
                <a:gridCol w="847569">
                  <a:extLst>
                    <a:ext uri="{9D8B030D-6E8A-4147-A177-3AD203B41FA5}">
                      <a16:colId xmlns:a16="http://schemas.microsoft.com/office/drawing/2014/main" val="20003"/>
                    </a:ext>
                  </a:extLst>
                </a:gridCol>
                <a:gridCol w="800482">
                  <a:extLst>
                    <a:ext uri="{9D8B030D-6E8A-4147-A177-3AD203B41FA5}">
                      <a16:colId xmlns:a16="http://schemas.microsoft.com/office/drawing/2014/main" val="20004"/>
                    </a:ext>
                  </a:extLst>
                </a:gridCol>
              </a:tblGrid>
              <a:tr h="480826">
                <a:tc rowSpan="2">
                  <a:txBody>
                    <a:bodyPr/>
                    <a:lstStyle/>
                    <a:p>
                      <a:pPr marL="0" marR="0" lvl="0" indent="0" algn="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检测样品</a:t>
                      </a:r>
                    </a:p>
                  </a:txBody>
                  <a:tcPr marL="84757" marR="84757" marT="42347" marB="4234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管家基因</a:t>
                      </a: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H</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目的基因</a:t>
                      </a: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X</a:t>
                      </a:r>
                    </a:p>
                  </a:txBody>
                  <a:tcPr marL="84757" marR="84757" marT="42347" marB="4234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8082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定量结果</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定量结果</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校正值</a:t>
                      </a:r>
                      <a:endParaRPr kumimoji="0" lang="zh-CN" altLang="en-US" sz="1300" b="1" i="0" u="none" strike="noStrike" cap="none" normalizeH="0" baseline="30000" smtClean="0">
                        <a:ln>
                          <a:noFill/>
                        </a:ln>
                        <a:solidFill>
                          <a:schemeClr val="tx1"/>
                        </a:solidFill>
                        <a:effectLst/>
                        <a:latin typeface="楷体_GB2312" pitchFamily="49" charset="-122"/>
                        <a:ea typeface="楷体_GB2312" pitchFamily="49" charset="-122"/>
                      </a:endParaRP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相对量</a:t>
                      </a:r>
                      <a:endParaRPr kumimoji="0" lang="zh-CN" altLang="en-US" sz="1300" b="1" i="0" u="none" strike="noStrike" cap="none" normalizeH="0" baseline="30000" smtClean="0">
                        <a:ln>
                          <a:noFill/>
                        </a:ln>
                        <a:solidFill>
                          <a:schemeClr val="tx1"/>
                        </a:solidFill>
                        <a:effectLst/>
                        <a:latin typeface="楷体_GB2312" pitchFamily="49" charset="-122"/>
                        <a:ea typeface="楷体_GB2312" pitchFamily="49" charset="-122"/>
                      </a:endParaRPr>
                    </a:p>
                  </a:txBody>
                  <a:tcPr marL="84757" marR="84757" marT="42347" marB="4234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54367">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对照样品</a:t>
                      </a:r>
                    </a:p>
                  </a:txBody>
                  <a:tcPr marL="84757" marR="84757" marT="42347" marB="4234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6391.5</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343.4</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rPr>
                        <a:t>0.0537</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rPr>
                        <a:t>1.000</a:t>
                      </a:r>
                    </a:p>
                  </a:txBody>
                  <a:tcPr marL="84757" marR="84757" marT="42347" marB="4234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343703">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待测样品</a:t>
                      </a: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1</a:t>
                      </a:r>
                    </a:p>
                  </a:txBody>
                  <a:tcPr marL="84757" marR="84757" marT="42347" marB="4234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8589.7</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17.3</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rPr>
                        <a:t>0.0020</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rPr>
                        <a:t>0.037</a:t>
                      </a:r>
                    </a:p>
                  </a:txBody>
                  <a:tcPr marL="84757" marR="84757" marT="42347" marB="4234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343703">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zh-CN" altLang="en-US" sz="1300" b="1" i="0" u="none" strike="noStrike" cap="none" normalizeH="0" baseline="0" smtClean="0">
                          <a:ln>
                            <a:noFill/>
                          </a:ln>
                          <a:solidFill>
                            <a:schemeClr val="tx1"/>
                          </a:solidFill>
                          <a:effectLst/>
                          <a:latin typeface="楷体_GB2312" pitchFamily="49" charset="-122"/>
                          <a:ea typeface="楷体_GB2312" pitchFamily="49" charset="-122"/>
                        </a:rPr>
                        <a:t>待测样品</a:t>
                      </a: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2</a:t>
                      </a:r>
                    </a:p>
                  </a:txBody>
                  <a:tcPr marL="84757" marR="84757" marT="42347" marB="4234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7432.9</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300" b="1" i="0" u="none" strike="noStrike" cap="none" normalizeH="0" baseline="0" smtClean="0">
                          <a:ln>
                            <a:noFill/>
                          </a:ln>
                          <a:solidFill>
                            <a:schemeClr val="tx1"/>
                          </a:solidFill>
                          <a:effectLst/>
                          <a:latin typeface="楷体_GB2312" pitchFamily="49" charset="-122"/>
                          <a:ea typeface="楷体_GB2312" pitchFamily="49" charset="-122"/>
                        </a:rPr>
                        <a:t>1946.1</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rPr>
                        <a:t>0.2618</a:t>
                      </a:r>
                    </a:p>
                  </a:txBody>
                  <a:tcPr marL="84757" marR="84757" marT="42347" marB="4234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Pct val="75000"/>
                        <a:buFont typeface="Wingdings" pitchFamily="2" charset="2"/>
                        <a:buNone/>
                        <a:tabLst/>
                      </a:pPr>
                      <a:r>
                        <a:rPr kumimoji="0" lang="en-US" altLang="zh-CN" sz="1700" b="1" i="0" u="none" strike="noStrike" cap="none" normalizeH="0" baseline="0" smtClean="0">
                          <a:ln>
                            <a:noFill/>
                          </a:ln>
                          <a:solidFill>
                            <a:schemeClr val="tx1"/>
                          </a:solidFill>
                          <a:effectLst/>
                          <a:latin typeface="楷体_GB2312" pitchFamily="49" charset="-122"/>
                          <a:ea typeface="楷体_GB2312" pitchFamily="49" charset="-122"/>
                        </a:rPr>
                        <a:t>4.874</a:t>
                      </a:r>
                    </a:p>
                  </a:txBody>
                  <a:tcPr marL="84757" marR="84757" marT="42347" marB="4234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
        <p:nvSpPr>
          <p:cNvPr id="61480" name="Text Box 160"/>
          <p:cNvSpPr txBox="1">
            <a:spLocks noChangeArrowheads="1"/>
          </p:cNvSpPr>
          <p:nvPr/>
        </p:nvSpPr>
        <p:spPr bwMode="auto">
          <a:xfrm>
            <a:off x="457200" y="1827213"/>
            <a:ext cx="13319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2225" b="1" smtClean="0">
                <a:solidFill>
                  <a:srgbClr val="FF0000"/>
                </a:solidFill>
                <a:ea typeface="黑体" panose="02010609060101010101" pitchFamily="49" charset="-122"/>
              </a:rPr>
              <a:t>实验数据</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4292">
                                            <p:txEl>
                                              <p:pRg st="0" end="0"/>
                                            </p:txEl>
                                          </p:spTgt>
                                        </p:tgtEl>
                                        <p:attrNameLst>
                                          <p:attrName>style.visibility</p:attrName>
                                        </p:attrNameLst>
                                      </p:cBhvr>
                                      <p:to>
                                        <p:strVal val="visible"/>
                                      </p:to>
                                    </p:set>
                                    <p:animEffect transition="in" filter="dissolve">
                                      <p:cBhvr>
                                        <p:cTn id="7" dur="500"/>
                                        <p:tgtEl>
                                          <p:spTgt spid="5242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4292">
                                            <p:txEl>
                                              <p:pRg st="1" end="1"/>
                                            </p:txEl>
                                          </p:spTgt>
                                        </p:tgtEl>
                                        <p:attrNameLst>
                                          <p:attrName>style.visibility</p:attrName>
                                        </p:attrNameLst>
                                      </p:cBhvr>
                                      <p:to>
                                        <p:strVal val="visible"/>
                                      </p:to>
                                    </p:set>
                                    <p:animEffect transition="in" filter="dissolve">
                                      <p:cBhvr>
                                        <p:cTn id="12" dur="500"/>
                                        <p:tgtEl>
                                          <p:spTgt spid="5242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4292">
                                            <p:txEl>
                                              <p:pRg st="2" end="2"/>
                                            </p:txEl>
                                          </p:spTgt>
                                        </p:tgtEl>
                                        <p:attrNameLst>
                                          <p:attrName>style.visibility</p:attrName>
                                        </p:attrNameLst>
                                      </p:cBhvr>
                                      <p:to>
                                        <p:strVal val="visible"/>
                                      </p:to>
                                    </p:set>
                                    <p:animEffect transition="in" filter="dissolve">
                                      <p:cBhvr>
                                        <p:cTn id="17" dur="500"/>
                                        <p:tgtEl>
                                          <p:spTgt spid="524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4419600"/>
            <a:ext cx="914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TGAACGTAGTAGCATAGCAATGTACATCATCAGATAGACGATTGACAGTGATCTCGACGATGCATCATGACATCGATTTGATCGAT</a:t>
            </a:r>
            <a:endParaRPr lang="en-US" altLang="zh-CN"/>
          </a:p>
        </p:txBody>
      </p:sp>
      <p:sp>
        <p:nvSpPr>
          <p:cNvPr id="14339" name="Text Box 6"/>
          <p:cNvSpPr txBox="1">
            <a:spLocks noChangeArrowheads="1"/>
          </p:cNvSpPr>
          <p:nvPr/>
        </p:nvSpPr>
        <p:spPr bwMode="auto">
          <a:xfrm>
            <a:off x="0" y="5124450"/>
            <a:ext cx="1041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ACTTGCATCATCGTATCGTTACATGTAGTAGTCTATCTGCTAACTGTCACTAGAGCTGCTACGTAGTACTGTAGCTAAACTAGCTA</a:t>
            </a:r>
            <a:endParaRPr lang="en-US" altLang="zh-CN"/>
          </a:p>
        </p:txBody>
      </p:sp>
      <p:sp>
        <p:nvSpPr>
          <p:cNvPr id="14340" name="Text Box 7"/>
          <p:cNvSpPr txBox="1">
            <a:spLocks noChangeArrowheads="1"/>
          </p:cNvSpPr>
          <p:nvPr/>
        </p:nvSpPr>
        <p:spPr bwMode="auto">
          <a:xfrm>
            <a:off x="2587625" y="1069975"/>
            <a:ext cx="462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latin typeface="Times" panose="02020603050405020304" pitchFamily="18" charset="0"/>
              </a:rPr>
              <a:t>Step 2 : Annealing </a:t>
            </a:r>
            <a:r>
              <a:rPr lang="zh-CN" altLang="fr-FR" sz="3600">
                <a:latin typeface="Times" panose="02020603050405020304" pitchFamily="18" charset="0"/>
                <a:ea typeface="楷体_GB2312" pitchFamily="49" charset="-122"/>
              </a:rPr>
              <a:t>退火</a:t>
            </a:r>
            <a:endParaRPr lang="zh-CN" altLang="en-US">
              <a:ea typeface="楷体_GB2312" pitchFamily="49" charset="-122"/>
            </a:endParaRPr>
          </a:p>
        </p:txBody>
      </p:sp>
      <p:sp>
        <p:nvSpPr>
          <p:cNvPr id="14341" name="Text Box 8"/>
          <p:cNvSpPr txBox="1">
            <a:spLocks noChangeArrowheads="1"/>
          </p:cNvSpPr>
          <p:nvPr/>
        </p:nvSpPr>
        <p:spPr bwMode="auto">
          <a:xfrm>
            <a:off x="2689225" y="1771650"/>
            <a:ext cx="41259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solidFill>
                  <a:srgbClr val="CC0000"/>
                </a:solidFill>
                <a:latin typeface="Times" panose="02020603050405020304" pitchFamily="18" charset="0"/>
              </a:rPr>
              <a:t>T° primer-dependent</a:t>
            </a:r>
            <a:r>
              <a:rPr lang="fr-FR" altLang="zh-CN" sz="3600">
                <a:latin typeface="Times" panose="02020603050405020304" pitchFamily="18" charset="0"/>
              </a:rPr>
              <a:t> </a:t>
            </a:r>
            <a:endParaRPr lang="en-US" altLang="zh-CN"/>
          </a:p>
        </p:txBody>
      </p:sp>
      <p:sp>
        <p:nvSpPr>
          <p:cNvPr id="14342" name="Rectangle 9"/>
          <p:cNvSpPr>
            <a:spLocks noChangeArrowheads="1"/>
          </p:cNvSpPr>
          <p:nvPr/>
        </p:nvSpPr>
        <p:spPr bwMode="auto">
          <a:xfrm>
            <a:off x="377825" y="4983163"/>
            <a:ext cx="1428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solidFill>
                  <a:srgbClr val="CC0000"/>
                </a:solidFill>
                <a:latin typeface="Courier" pitchFamily="49" charset="0"/>
              </a:rPr>
              <a:t>CGTAGTAGCA</a:t>
            </a:r>
            <a:endParaRPr lang="en-US" altLang="zh-CN"/>
          </a:p>
        </p:txBody>
      </p:sp>
      <p:sp>
        <p:nvSpPr>
          <p:cNvPr id="14343" name="Rectangle 10"/>
          <p:cNvSpPr>
            <a:spLocks noChangeArrowheads="1"/>
          </p:cNvSpPr>
          <p:nvPr/>
        </p:nvSpPr>
        <p:spPr bwMode="auto">
          <a:xfrm>
            <a:off x="6499225" y="4551363"/>
            <a:ext cx="1684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solidFill>
                  <a:srgbClr val="CC0000"/>
                </a:solidFill>
                <a:latin typeface="Courier" pitchFamily="49" charset="0"/>
              </a:rPr>
              <a:t>GCTGCTACGTAG</a:t>
            </a:r>
            <a:endParaRPr lang="en-US" altLang="zh-CN"/>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00038" y="1893888"/>
            <a:ext cx="1889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12800" indent="-8128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Clr>
                <a:schemeClr val="bg2"/>
              </a:buClr>
              <a:buSzTx/>
              <a:buFont typeface="Wingdings" panose="05000000000000000000" pitchFamily="2" charset="2"/>
              <a:buNone/>
              <a:defRPr/>
            </a:pPr>
            <a:r>
              <a:rPr lang="zh-CN" altLang="en-US" sz="2595" b="1" smtClean="0">
                <a:solidFill>
                  <a:srgbClr val="FF0000"/>
                </a:solidFill>
                <a:ea typeface="黑体" panose="02010609060101010101" pitchFamily="49" charset="-122"/>
                <a:cs typeface="Arial" panose="020B0604020202020204" pitchFamily="34" charset="0"/>
              </a:rPr>
              <a:t>公式：</a:t>
            </a:r>
            <a:endParaRPr lang="zh-CN" altLang="en-US" sz="1854" b="1" smtClean="0">
              <a:ea typeface="黑体" panose="02010609060101010101" pitchFamily="49" charset="-122"/>
              <a:cs typeface="Arial" panose="020B0604020202020204" pitchFamily="34" charset="0"/>
            </a:endParaRPr>
          </a:p>
        </p:txBody>
      </p:sp>
      <p:sp>
        <p:nvSpPr>
          <p:cNvPr id="62467" name="Text Box 17"/>
          <p:cNvSpPr txBox="1">
            <a:spLocks noChangeArrowheads="1"/>
          </p:cNvSpPr>
          <p:nvPr/>
        </p:nvSpPr>
        <p:spPr bwMode="auto">
          <a:xfrm>
            <a:off x="901700" y="2828925"/>
            <a:ext cx="10017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r>
              <a:rPr lang="en-US" altLang="zh-CN" sz="2595" b="1" smtClean="0">
                <a:ea typeface="黑体" panose="02010609060101010101" pitchFamily="49" charset="-122"/>
              </a:rPr>
              <a:t>F =</a:t>
            </a:r>
          </a:p>
        </p:txBody>
      </p:sp>
      <p:sp>
        <p:nvSpPr>
          <p:cNvPr id="62468" name="Text Box 18"/>
          <p:cNvSpPr txBox="1">
            <a:spLocks noChangeArrowheads="1"/>
          </p:cNvSpPr>
          <p:nvPr/>
        </p:nvSpPr>
        <p:spPr bwMode="auto">
          <a:xfrm>
            <a:off x="1628775" y="2828925"/>
            <a:ext cx="3698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r>
              <a:rPr lang="en-US" altLang="zh-CN" sz="2595" b="1" smtClean="0"/>
              <a:t>2</a:t>
            </a:r>
            <a:endParaRPr lang="en-US" altLang="zh-CN" sz="2595" b="1" baseline="30000" smtClean="0"/>
          </a:p>
        </p:txBody>
      </p:sp>
      <p:sp>
        <p:nvSpPr>
          <p:cNvPr id="62469" name="Text Box 19"/>
          <p:cNvSpPr txBox="1">
            <a:spLocks noChangeArrowheads="1"/>
          </p:cNvSpPr>
          <p:nvPr/>
        </p:nvSpPr>
        <p:spPr bwMode="auto">
          <a:xfrm>
            <a:off x="1816100" y="2749550"/>
            <a:ext cx="4206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r>
              <a:rPr lang="zh-CN" altLang="en-US" sz="1854" smtClean="0"/>
              <a:t>－</a:t>
            </a:r>
          </a:p>
        </p:txBody>
      </p:sp>
      <p:sp>
        <p:nvSpPr>
          <p:cNvPr id="607252" name="Rectangle 20"/>
          <p:cNvSpPr>
            <a:spLocks noChangeArrowheads="1"/>
          </p:cNvSpPr>
          <p:nvPr/>
        </p:nvSpPr>
        <p:spPr bwMode="auto">
          <a:xfrm>
            <a:off x="300038" y="893763"/>
            <a:ext cx="5340350" cy="549275"/>
          </a:xfrm>
          <a:prstGeom prst="rect">
            <a:avLst/>
          </a:prstGeom>
          <a:noFill/>
          <a:ln w="9525">
            <a:noFill/>
            <a:miter lim="800000"/>
            <a:headEnd/>
            <a:tailEnd/>
          </a:ln>
          <a:effectLst/>
        </p:spPr>
        <p:txBody>
          <a:bodyPr>
            <a:spAutoFit/>
          </a:bodyPr>
          <a:lstStyle/>
          <a:p>
            <a:pPr eaLnBrk="1" hangingPunct="1">
              <a:defRPr/>
            </a:pPr>
            <a:r>
              <a:rPr kumimoji="1" lang="zh-CN" altLang="en-US" sz="2966" b="1">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2966" b="1">
                <a:solidFill>
                  <a:srgbClr val="3333FF"/>
                </a:solidFill>
                <a:effectLst>
                  <a:outerShdw blurRad="38100" dist="38100" dir="2700000" algn="tl">
                    <a:srgbClr val="C0C0C0"/>
                  </a:outerShdw>
                </a:effectLst>
                <a:latin typeface="Times New Roman"/>
                <a:ea typeface="黑体" pitchFamily="2" charset="-122"/>
              </a:rPr>
              <a:t>——</a:t>
            </a:r>
            <a:r>
              <a:rPr lang="en-US" altLang="zh-CN" sz="2966" b="1">
                <a:solidFill>
                  <a:srgbClr val="FF0000"/>
                </a:solidFill>
                <a:latin typeface="方正舒体" pitchFamily="2" charset="-122"/>
                <a:ea typeface="方正舒体" pitchFamily="2" charset="-122"/>
              </a:rPr>
              <a:t>2           </a:t>
            </a:r>
            <a:r>
              <a:rPr lang="zh-CN" altLang="en-US" sz="2966" b="1">
                <a:solidFill>
                  <a:srgbClr val="FF0000"/>
                </a:solidFill>
                <a:latin typeface="方正舒体" pitchFamily="2" charset="-122"/>
                <a:ea typeface="方正舒体" pitchFamily="2" charset="-122"/>
              </a:rPr>
              <a:t>法</a:t>
            </a:r>
            <a:endParaRPr kumimoji="1" lang="zh-CN" altLang="en-US" sz="2966" b="1">
              <a:solidFill>
                <a:srgbClr val="FF0000"/>
              </a:solidFill>
              <a:effectLst>
                <a:outerShdw blurRad="38100" dist="38100" dir="2700000" algn="tl">
                  <a:srgbClr val="C0C0C0"/>
                </a:outerShdw>
              </a:effectLst>
              <a:latin typeface="方正舒体" pitchFamily="2" charset="-122"/>
              <a:ea typeface="方正舒体" pitchFamily="2" charset="-122"/>
            </a:endParaRPr>
          </a:p>
        </p:txBody>
      </p:sp>
      <p:sp>
        <p:nvSpPr>
          <p:cNvPr id="62471" name="Text Box 22"/>
          <p:cNvSpPr txBox="1">
            <a:spLocks noChangeArrowheads="1"/>
          </p:cNvSpPr>
          <p:nvPr/>
        </p:nvSpPr>
        <p:spPr bwMode="auto">
          <a:xfrm>
            <a:off x="835025" y="3695700"/>
            <a:ext cx="707548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defRPr/>
            </a:pPr>
            <a:r>
              <a:rPr lang="zh-CN" altLang="en-US" sz="1854" b="1" smtClean="0"/>
              <a:t>优点：无需作标准曲线</a:t>
            </a:r>
          </a:p>
          <a:p>
            <a:pPr eaLnBrk="1" hangingPunct="1">
              <a:lnSpc>
                <a:spcPct val="140000"/>
              </a:lnSpc>
              <a:buFont typeface="Wingdings" panose="05000000000000000000" pitchFamily="2" charset="2"/>
              <a:buNone/>
              <a:defRPr/>
            </a:pPr>
            <a:r>
              <a:rPr lang="zh-CN" altLang="en-US" sz="1854" b="1" smtClean="0"/>
              <a:t>缺点：假定扩增效率为 </a:t>
            </a:r>
            <a:r>
              <a:rPr lang="en-US" altLang="zh-CN" sz="1854" b="1" smtClean="0"/>
              <a:t>100 %</a:t>
            </a:r>
            <a:r>
              <a:rPr lang="zh-CN" altLang="en-US" sz="1854" b="1" smtClean="0"/>
              <a:t>；</a:t>
            </a:r>
          </a:p>
          <a:p>
            <a:pPr eaLnBrk="1" hangingPunct="1">
              <a:lnSpc>
                <a:spcPct val="140000"/>
              </a:lnSpc>
              <a:buFont typeface="Wingdings" panose="05000000000000000000" pitchFamily="2" charset="2"/>
              <a:buNone/>
              <a:defRPr/>
            </a:pPr>
            <a:r>
              <a:rPr lang="zh-CN" altLang="en-US" sz="1854" b="1" smtClean="0"/>
              <a:t>           假定标准曲线及每次扩增之际间的效率都保持一致；</a:t>
            </a:r>
          </a:p>
          <a:p>
            <a:pPr eaLnBrk="1" hangingPunct="1">
              <a:lnSpc>
                <a:spcPct val="140000"/>
              </a:lnSpc>
              <a:buFont typeface="Wingdings" panose="05000000000000000000" pitchFamily="2" charset="2"/>
              <a:buNone/>
              <a:defRPr/>
            </a:pPr>
            <a:r>
              <a:rPr lang="zh-CN" altLang="en-US" sz="1854" b="1" smtClean="0"/>
              <a:t>           实验条件优化较为复杂</a:t>
            </a:r>
          </a:p>
          <a:p>
            <a:pPr eaLnBrk="1" hangingPunct="1">
              <a:lnSpc>
                <a:spcPct val="140000"/>
              </a:lnSpc>
              <a:buFont typeface="Wingdings" panose="05000000000000000000" pitchFamily="2" charset="2"/>
              <a:buNone/>
              <a:defRPr/>
            </a:pPr>
            <a:r>
              <a:rPr lang="zh-CN" altLang="en-US" sz="1854" b="1" smtClean="0"/>
              <a:t>应用：基因表达调控研究中最常用与公认的两种相对定量方法之一</a:t>
            </a:r>
          </a:p>
          <a:p>
            <a:pPr algn="ctr" eaLnBrk="1" hangingPunct="1">
              <a:lnSpc>
                <a:spcPct val="140000"/>
              </a:lnSpc>
              <a:buFont typeface="Wingdings" panose="05000000000000000000" pitchFamily="2" charset="2"/>
              <a:buNone/>
              <a:defRPr/>
            </a:pPr>
            <a:endParaRPr lang="en-US" altLang="zh-CN" sz="1854" b="1" smtClean="0"/>
          </a:p>
        </p:txBody>
      </p:sp>
      <p:grpSp>
        <p:nvGrpSpPr>
          <p:cNvPr id="100360" name="Group 26"/>
          <p:cNvGrpSpPr>
            <a:grpSpLocks/>
          </p:cNvGrpSpPr>
          <p:nvPr/>
        </p:nvGrpSpPr>
        <p:grpSpPr bwMode="auto">
          <a:xfrm>
            <a:off x="2103438" y="2628900"/>
            <a:ext cx="6323012" cy="504825"/>
            <a:chOff x="1036" y="1525"/>
            <a:chExt cx="4297" cy="343"/>
          </a:xfrm>
        </p:grpSpPr>
        <p:sp>
          <p:nvSpPr>
            <p:cNvPr id="62474" name="AutoShape 5"/>
            <p:cNvSpPr>
              <a:spLocks/>
            </p:cNvSpPr>
            <p:nvPr/>
          </p:nvSpPr>
          <p:spPr bwMode="auto">
            <a:xfrm>
              <a:off x="1112" y="1570"/>
              <a:ext cx="53" cy="298"/>
            </a:xfrm>
            <a:prstGeom prst="leftBracket">
              <a:avLst>
                <a:gd name="adj" fmla="val 4775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2475" name="Text Box 7"/>
            <p:cNvSpPr txBox="1">
              <a:spLocks noChangeArrowheads="1"/>
            </p:cNvSpPr>
            <p:nvPr/>
          </p:nvSpPr>
          <p:spPr bwMode="auto">
            <a:xfrm>
              <a:off x="1036" y="1529"/>
              <a:ext cx="101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r>
                <a:rPr lang="en-US" altLang="zh-CN" sz="1298" smtClean="0">
                  <a:ea typeface="黑体" panose="02010609060101010101" pitchFamily="49" charset="-122"/>
                </a:rPr>
                <a:t> </a:t>
              </a:r>
              <a:r>
                <a:rPr lang="zh-CN" altLang="en-US" sz="1298" smtClean="0">
                  <a:ea typeface="黑体" panose="02010609060101010101" pitchFamily="49" charset="-122"/>
                </a:rPr>
                <a:t>待测组目的基因平均</a:t>
              </a:r>
              <a:r>
                <a:rPr lang="en-US" altLang="zh-CN" sz="1298" smtClean="0">
                  <a:ea typeface="黑体" panose="02010609060101010101" pitchFamily="49" charset="-122"/>
                </a:rPr>
                <a:t>Ct</a:t>
              </a:r>
              <a:r>
                <a:rPr lang="zh-CN" altLang="en-US" sz="1298" smtClean="0">
                  <a:ea typeface="黑体" panose="02010609060101010101" pitchFamily="49" charset="-122"/>
                </a:rPr>
                <a:t>值</a:t>
              </a:r>
            </a:p>
          </p:txBody>
        </p:sp>
        <p:sp>
          <p:nvSpPr>
            <p:cNvPr id="62476" name="Text Box 8"/>
            <p:cNvSpPr txBox="1">
              <a:spLocks noChangeArrowheads="1"/>
            </p:cNvSpPr>
            <p:nvPr/>
          </p:nvSpPr>
          <p:spPr bwMode="auto">
            <a:xfrm>
              <a:off x="2064" y="1525"/>
              <a:ext cx="105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r>
                <a:rPr lang="zh-CN" altLang="en-US" sz="1298" smtClean="0">
                  <a:ea typeface="黑体" panose="02010609060101010101" pitchFamily="49" charset="-122"/>
                </a:rPr>
                <a:t>待测组管家基因</a:t>
              </a:r>
            </a:p>
            <a:p>
              <a:pPr algn="ctr" eaLnBrk="1" hangingPunct="1">
                <a:spcBef>
                  <a:spcPct val="0"/>
                </a:spcBef>
                <a:buClrTx/>
                <a:buSzTx/>
                <a:buFontTx/>
                <a:buNone/>
                <a:defRPr/>
              </a:pPr>
              <a:r>
                <a:rPr lang="zh-CN" altLang="en-US" sz="1298" smtClean="0">
                  <a:ea typeface="黑体" panose="02010609060101010101" pitchFamily="49" charset="-122"/>
                </a:rPr>
                <a:t>平均</a:t>
              </a:r>
              <a:r>
                <a:rPr lang="en-US" altLang="zh-CN" sz="1298" smtClean="0">
                  <a:ea typeface="黑体" panose="02010609060101010101" pitchFamily="49" charset="-122"/>
                </a:rPr>
                <a:t>Ct</a:t>
              </a:r>
              <a:r>
                <a:rPr lang="zh-CN" altLang="en-US" sz="1298" smtClean="0">
                  <a:ea typeface="黑体" panose="02010609060101010101" pitchFamily="49" charset="-122"/>
                </a:rPr>
                <a:t>值</a:t>
              </a:r>
            </a:p>
          </p:txBody>
        </p:sp>
        <p:sp>
          <p:nvSpPr>
            <p:cNvPr id="62477" name="AutoShape 10"/>
            <p:cNvSpPr>
              <a:spLocks/>
            </p:cNvSpPr>
            <p:nvPr/>
          </p:nvSpPr>
          <p:spPr bwMode="auto">
            <a:xfrm>
              <a:off x="3016" y="1570"/>
              <a:ext cx="50" cy="277"/>
            </a:xfrm>
            <a:prstGeom prst="rightBracket">
              <a:avLst>
                <a:gd name="adj" fmla="val 4843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2478" name="AutoShape 11"/>
            <p:cNvSpPr>
              <a:spLocks/>
            </p:cNvSpPr>
            <p:nvPr/>
          </p:nvSpPr>
          <p:spPr bwMode="auto">
            <a:xfrm>
              <a:off x="3334" y="1570"/>
              <a:ext cx="52" cy="298"/>
            </a:xfrm>
            <a:prstGeom prst="leftBracket">
              <a:avLst>
                <a:gd name="adj" fmla="val 4775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2479" name="Text Box 13"/>
            <p:cNvSpPr txBox="1">
              <a:spLocks noChangeArrowheads="1"/>
            </p:cNvSpPr>
            <p:nvPr/>
          </p:nvSpPr>
          <p:spPr bwMode="auto">
            <a:xfrm>
              <a:off x="3288" y="1525"/>
              <a:ext cx="104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r>
                <a:rPr lang="zh-CN" altLang="en-US" sz="1298" smtClean="0">
                  <a:ea typeface="黑体" panose="02010609060101010101" pitchFamily="49" charset="-122"/>
                </a:rPr>
                <a:t>对照组目的基因</a:t>
              </a:r>
            </a:p>
            <a:p>
              <a:pPr algn="ctr" eaLnBrk="1" hangingPunct="1">
                <a:spcBef>
                  <a:spcPct val="0"/>
                </a:spcBef>
                <a:buClrTx/>
                <a:buSzTx/>
                <a:buFontTx/>
                <a:buNone/>
                <a:defRPr/>
              </a:pPr>
              <a:r>
                <a:rPr lang="zh-CN" altLang="en-US" sz="1298" smtClean="0">
                  <a:ea typeface="黑体" panose="02010609060101010101" pitchFamily="49" charset="-122"/>
                </a:rPr>
                <a:t>平均</a:t>
              </a:r>
              <a:r>
                <a:rPr lang="en-US" altLang="zh-CN" sz="1298" smtClean="0">
                  <a:ea typeface="黑体" panose="02010609060101010101" pitchFamily="49" charset="-122"/>
                </a:rPr>
                <a:t>Ct</a:t>
              </a:r>
              <a:r>
                <a:rPr lang="zh-CN" altLang="en-US" sz="1298" smtClean="0">
                  <a:ea typeface="黑体" panose="02010609060101010101" pitchFamily="49" charset="-122"/>
                </a:rPr>
                <a:t>值</a:t>
              </a:r>
            </a:p>
          </p:txBody>
        </p:sp>
        <p:sp>
          <p:nvSpPr>
            <p:cNvPr id="62480" name="Text Box 14"/>
            <p:cNvSpPr txBox="1">
              <a:spLocks noChangeArrowheads="1"/>
            </p:cNvSpPr>
            <p:nvPr/>
          </p:nvSpPr>
          <p:spPr bwMode="auto">
            <a:xfrm>
              <a:off x="4241" y="1525"/>
              <a:ext cx="109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defRPr/>
              </a:pPr>
              <a:r>
                <a:rPr lang="zh-CN" altLang="en-US" sz="1298" smtClean="0">
                  <a:ea typeface="黑体" panose="02010609060101010101" pitchFamily="49" charset="-122"/>
                </a:rPr>
                <a:t>对照组管家基因</a:t>
              </a:r>
            </a:p>
            <a:p>
              <a:pPr algn="ctr" eaLnBrk="1" hangingPunct="1">
                <a:spcBef>
                  <a:spcPct val="0"/>
                </a:spcBef>
                <a:buClrTx/>
                <a:buSzTx/>
                <a:buFontTx/>
                <a:buNone/>
                <a:defRPr/>
              </a:pPr>
              <a:r>
                <a:rPr lang="zh-CN" altLang="en-US" sz="1298" smtClean="0">
                  <a:ea typeface="黑体" panose="02010609060101010101" pitchFamily="49" charset="-122"/>
                </a:rPr>
                <a:t>平均</a:t>
              </a:r>
              <a:r>
                <a:rPr lang="en-US" altLang="zh-CN" sz="1298" smtClean="0">
                  <a:ea typeface="黑体" panose="02010609060101010101" pitchFamily="49" charset="-122"/>
                </a:rPr>
                <a:t>Ct</a:t>
              </a:r>
              <a:r>
                <a:rPr lang="zh-CN" altLang="en-US" sz="1298" smtClean="0">
                  <a:ea typeface="黑体" panose="02010609060101010101" pitchFamily="49" charset="-122"/>
                </a:rPr>
                <a:t>值</a:t>
              </a:r>
            </a:p>
          </p:txBody>
        </p:sp>
        <p:sp>
          <p:nvSpPr>
            <p:cNvPr id="62481" name="AutoShape 16"/>
            <p:cNvSpPr>
              <a:spLocks/>
            </p:cNvSpPr>
            <p:nvPr/>
          </p:nvSpPr>
          <p:spPr bwMode="auto">
            <a:xfrm>
              <a:off x="5149" y="1570"/>
              <a:ext cx="50" cy="277"/>
            </a:xfrm>
            <a:prstGeom prst="rightBracket">
              <a:avLst>
                <a:gd name="adj" fmla="val 4727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
          <p:nvSpPr>
            <p:cNvPr id="62482" name="Text Box 23"/>
            <p:cNvSpPr txBox="1">
              <a:spLocks noChangeArrowheads="1"/>
            </p:cNvSpPr>
            <p:nvPr/>
          </p:nvSpPr>
          <p:spPr bwMode="auto">
            <a:xfrm>
              <a:off x="1947" y="1595"/>
              <a:ext cx="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298" b="1" smtClean="0">
                  <a:ea typeface="黑体" panose="02010609060101010101" pitchFamily="49" charset="-122"/>
                </a:rPr>
                <a:t>－</a:t>
              </a:r>
            </a:p>
          </p:txBody>
        </p:sp>
        <p:sp>
          <p:nvSpPr>
            <p:cNvPr id="62483" name="Text Box 24"/>
            <p:cNvSpPr txBox="1">
              <a:spLocks noChangeArrowheads="1"/>
            </p:cNvSpPr>
            <p:nvPr/>
          </p:nvSpPr>
          <p:spPr bwMode="auto">
            <a:xfrm>
              <a:off x="4191" y="1570"/>
              <a:ext cx="23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298" b="1" smtClean="0">
                  <a:ea typeface="黑体" panose="02010609060101010101" pitchFamily="49" charset="-122"/>
                </a:rPr>
                <a:t>－</a:t>
              </a:r>
            </a:p>
          </p:txBody>
        </p:sp>
        <p:sp>
          <p:nvSpPr>
            <p:cNvPr id="62484" name="Text Box 25"/>
            <p:cNvSpPr txBox="1">
              <a:spLocks noChangeArrowheads="1"/>
            </p:cNvSpPr>
            <p:nvPr/>
          </p:nvSpPr>
          <p:spPr bwMode="auto">
            <a:xfrm>
              <a:off x="3056" y="1570"/>
              <a:ext cx="24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298" b="1" smtClean="0">
                  <a:ea typeface="黑体" panose="02010609060101010101" pitchFamily="49" charset="-122"/>
                </a:rPr>
                <a:t>－</a:t>
              </a:r>
            </a:p>
          </p:txBody>
        </p:sp>
      </p:grpSp>
      <p:sp>
        <p:nvSpPr>
          <p:cNvPr id="62473" name="Text Box 28"/>
          <p:cNvSpPr txBox="1">
            <a:spLocks noChangeArrowheads="1"/>
          </p:cNvSpPr>
          <p:nvPr/>
        </p:nvSpPr>
        <p:spPr bwMode="auto">
          <a:xfrm>
            <a:off x="3609975" y="760413"/>
            <a:ext cx="11572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solidFill>
                  <a:srgbClr val="FF0000"/>
                </a:solidFill>
                <a:latin typeface="方正舒体" panose="02010601030101010101" pitchFamily="2" charset="-122"/>
                <a:ea typeface="方正舒体" panose="02010601030101010101" pitchFamily="2" charset="-122"/>
              </a:rPr>
              <a:t>－△△</a:t>
            </a:r>
            <a:r>
              <a:rPr lang="en-US" altLang="zh-CN" sz="1854" b="1" smtClean="0">
                <a:solidFill>
                  <a:srgbClr val="FF0000"/>
                </a:solidFill>
                <a:latin typeface="方正舒体" panose="02010601030101010101" pitchFamily="2" charset="-122"/>
                <a:ea typeface="方正舒体" panose="02010601030101010101" pitchFamily="2" charset="-122"/>
              </a:rPr>
              <a:t>Ct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433388" y="1562100"/>
            <a:ext cx="16208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defRPr/>
            </a:pPr>
            <a:r>
              <a:rPr kumimoji="1" lang="zh-CN" altLang="en-US" sz="2225" b="1" smtClean="0">
                <a:solidFill>
                  <a:srgbClr val="FF0000"/>
                </a:solidFill>
                <a:latin typeface="Times New Roman" panose="02020603050405020304" pitchFamily="18" charset="0"/>
                <a:ea typeface="黑体" panose="02010609060101010101" pitchFamily="49" charset="-122"/>
              </a:rPr>
              <a:t>实验数据：</a:t>
            </a:r>
          </a:p>
        </p:txBody>
      </p:sp>
      <p:sp>
        <p:nvSpPr>
          <p:cNvPr id="101379" name="Line 4"/>
          <p:cNvSpPr>
            <a:spLocks noChangeShapeType="1"/>
          </p:cNvSpPr>
          <p:nvPr/>
        </p:nvSpPr>
        <p:spPr bwMode="auto">
          <a:xfrm>
            <a:off x="2370138" y="2227263"/>
            <a:ext cx="467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380" name="Line 5"/>
          <p:cNvSpPr>
            <a:spLocks noChangeShapeType="1"/>
          </p:cNvSpPr>
          <p:nvPr/>
        </p:nvSpPr>
        <p:spPr bwMode="auto">
          <a:xfrm>
            <a:off x="3571875" y="1960563"/>
            <a:ext cx="0" cy="935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3" name="Rectangle 6"/>
          <p:cNvSpPr>
            <a:spLocks noChangeArrowheads="1"/>
          </p:cNvSpPr>
          <p:nvPr/>
        </p:nvSpPr>
        <p:spPr bwMode="auto">
          <a:xfrm>
            <a:off x="2605088" y="1890713"/>
            <a:ext cx="881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defRPr/>
            </a:pPr>
            <a:r>
              <a:rPr kumimoji="1" lang="en-US" altLang="zh-CN" sz="1483" smtClean="0"/>
              <a:t>Sample </a:t>
            </a:r>
          </a:p>
        </p:txBody>
      </p:sp>
      <p:sp>
        <p:nvSpPr>
          <p:cNvPr id="63494" name="Rectangle 7"/>
          <p:cNvSpPr>
            <a:spLocks noChangeArrowheads="1"/>
          </p:cNvSpPr>
          <p:nvPr/>
        </p:nvSpPr>
        <p:spPr bwMode="auto">
          <a:xfrm>
            <a:off x="2582863" y="2290763"/>
            <a:ext cx="809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defRPr/>
            </a:pPr>
            <a:r>
              <a:rPr kumimoji="1" lang="zh-CN" altLang="en-US" sz="1483" smtClean="0"/>
              <a:t>处理前 </a:t>
            </a:r>
          </a:p>
        </p:txBody>
      </p:sp>
      <p:sp>
        <p:nvSpPr>
          <p:cNvPr id="63495" name="Rectangle 8"/>
          <p:cNvSpPr>
            <a:spLocks noChangeArrowheads="1"/>
          </p:cNvSpPr>
          <p:nvPr/>
        </p:nvSpPr>
        <p:spPr bwMode="auto">
          <a:xfrm>
            <a:off x="2582863" y="2555875"/>
            <a:ext cx="809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defRPr/>
            </a:pPr>
            <a:r>
              <a:rPr kumimoji="1" lang="zh-CN" altLang="en-US" sz="1483" smtClean="0"/>
              <a:t>处理后 </a:t>
            </a:r>
          </a:p>
        </p:txBody>
      </p:sp>
      <p:sp>
        <p:nvSpPr>
          <p:cNvPr id="63496" name="Text Box 9"/>
          <p:cNvSpPr txBox="1">
            <a:spLocks noChangeArrowheads="1"/>
          </p:cNvSpPr>
          <p:nvPr/>
        </p:nvSpPr>
        <p:spPr bwMode="auto">
          <a:xfrm>
            <a:off x="3571875" y="1827213"/>
            <a:ext cx="1333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483" smtClean="0"/>
              <a:t>Jun(MeanCt)</a:t>
            </a:r>
          </a:p>
        </p:txBody>
      </p:sp>
      <p:sp>
        <p:nvSpPr>
          <p:cNvPr id="101385" name="Line 10"/>
          <p:cNvSpPr>
            <a:spLocks noChangeShapeType="1"/>
          </p:cNvSpPr>
          <p:nvPr/>
        </p:nvSpPr>
        <p:spPr bwMode="auto">
          <a:xfrm>
            <a:off x="4840288" y="1960563"/>
            <a:ext cx="0" cy="935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98" name="Text Box 11"/>
          <p:cNvSpPr txBox="1">
            <a:spLocks noChangeArrowheads="1"/>
          </p:cNvSpPr>
          <p:nvPr/>
        </p:nvSpPr>
        <p:spPr bwMode="auto">
          <a:xfrm>
            <a:off x="4841875" y="1827213"/>
            <a:ext cx="17335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483" smtClean="0"/>
              <a:t>GAPDH(MeanCt)</a:t>
            </a:r>
          </a:p>
        </p:txBody>
      </p:sp>
      <p:sp>
        <p:nvSpPr>
          <p:cNvPr id="101387" name="Line 12"/>
          <p:cNvSpPr>
            <a:spLocks noChangeShapeType="1"/>
          </p:cNvSpPr>
          <p:nvPr/>
        </p:nvSpPr>
        <p:spPr bwMode="auto">
          <a:xfrm>
            <a:off x="6442075" y="1960563"/>
            <a:ext cx="0" cy="9350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500" name="Text Box 13"/>
          <p:cNvSpPr txBox="1">
            <a:spLocks noChangeArrowheads="1"/>
          </p:cNvSpPr>
          <p:nvPr/>
        </p:nvSpPr>
        <p:spPr bwMode="auto">
          <a:xfrm>
            <a:off x="6575425" y="1827213"/>
            <a:ext cx="4667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r>
              <a:rPr lang="en-US" altLang="zh-CN" sz="1483" smtClean="0"/>
              <a:t>E</a:t>
            </a:r>
          </a:p>
        </p:txBody>
      </p:sp>
      <p:sp>
        <p:nvSpPr>
          <p:cNvPr id="63501" name="Text Box 14"/>
          <p:cNvSpPr txBox="1">
            <a:spLocks noChangeArrowheads="1"/>
          </p:cNvSpPr>
          <p:nvPr/>
        </p:nvSpPr>
        <p:spPr bwMode="auto">
          <a:xfrm>
            <a:off x="3838575" y="2227263"/>
            <a:ext cx="601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Font typeface="Wingdings" panose="05000000000000000000" pitchFamily="2" charset="2"/>
              <a:buNone/>
              <a:defRPr/>
            </a:pPr>
            <a:r>
              <a:rPr lang="en-US" altLang="zh-CN" sz="1483" smtClean="0"/>
              <a:t>18</a:t>
            </a:r>
          </a:p>
          <a:p>
            <a:pPr eaLnBrk="1" hangingPunct="1">
              <a:lnSpc>
                <a:spcPct val="110000"/>
              </a:lnSpc>
              <a:spcBef>
                <a:spcPct val="50000"/>
              </a:spcBef>
              <a:buFont typeface="Wingdings" panose="05000000000000000000" pitchFamily="2" charset="2"/>
              <a:buNone/>
              <a:defRPr/>
            </a:pPr>
            <a:r>
              <a:rPr lang="en-US" altLang="zh-CN" sz="1483" smtClean="0"/>
              <a:t>16</a:t>
            </a:r>
          </a:p>
        </p:txBody>
      </p:sp>
      <p:sp>
        <p:nvSpPr>
          <p:cNvPr id="63502" name="Text Box 15"/>
          <p:cNvSpPr txBox="1">
            <a:spLocks noChangeArrowheads="1"/>
          </p:cNvSpPr>
          <p:nvPr/>
        </p:nvSpPr>
        <p:spPr bwMode="auto">
          <a:xfrm>
            <a:off x="5441950" y="2227263"/>
            <a:ext cx="66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Font typeface="Wingdings" panose="05000000000000000000" pitchFamily="2" charset="2"/>
              <a:buNone/>
              <a:defRPr/>
            </a:pPr>
            <a:r>
              <a:rPr lang="en-US" altLang="zh-CN" sz="1483" smtClean="0"/>
              <a:t>17</a:t>
            </a:r>
          </a:p>
          <a:p>
            <a:pPr eaLnBrk="1" hangingPunct="1">
              <a:lnSpc>
                <a:spcPct val="110000"/>
              </a:lnSpc>
              <a:spcBef>
                <a:spcPct val="50000"/>
              </a:spcBef>
              <a:buFont typeface="Wingdings" panose="05000000000000000000" pitchFamily="2" charset="2"/>
              <a:buNone/>
              <a:defRPr/>
            </a:pPr>
            <a:r>
              <a:rPr lang="en-US" altLang="zh-CN" sz="1483" smtClean="0"/>
              <a:t>17.4</a:t>
            </a:r>
          </a:p>
        </p:txBody>
      </p:sp>
      <p:sp>
        <p:nvSpPr>
          <p:cNvPr id="63503" name="Text Box 16"/>
          <p:cNvSpPr txBox="1">
            <a:spLocks noChangeArrowheads="1"/>
          </p:cNvSpPr>
          <p:nvPr/>
        </p:nvSpPr>
        <p:spPr bwMode="auto">
          <a:xfrm>
            <a:off x="6510338" y="2227263"/>
            <a:ext cx="66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Font typeface="Wingdings" panose="05000000000000000000" pitchFamily="2" charset="2"/>
              <a:buNone/>
              <a:defRPr/>
            </a:pPr>
            <a:r>
              <a:rPr lang="en-US" altLang="zh-CN" sz="1483" smtClean="0"/>
              <a:t>1.95</a:t>
            </a:r>
          </a:p>
          <a:p>
            <a:pPr eaLnBrk="1" hangingPunct="1">
              <a:lnSpc>
                <a:spcPct val="110000"/>
              </a:lnSpc>
              <a:spcBef>
                <a:spcPct val="50000"/>
              </a:spcBef>
              <a:buFont typeface="Wingdings" panose="05000000000000000000" pitchFamily="2" charset="2"/>
              <a:buNone/>
              <a:defRPr/>
            </a:pPr>
            <a:r>
              <a:rPr lang="en-US" altLang="zh-CN" sz="1483" smtClean="0"/>
              <a:t>1.95</a:t>
            </a:r>
          </a:p>
        </p:txBody>
      </p:sp>
      <p:sp>
        <p:nvSpPr>
          <p:cNvPr id="63504" name="Rectangle 17"/>
          <p:cNvSpPr>
            <a:spLocks noChangeArrowheads="1"/>
          </p:cNvSpPr>
          <p:nvPr/>
        </p:nvSpPr>
        <p:spPr bwMode="auto">
          <a:xfrm>
            <a:off x="566738" y="3097213"/>
            <a:ext cx="70754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defRPr/>
            </a:pPr>
            <a:r>
              <a:rPr lang="en-US" altLang="zh-CN" sz="1854" b="1" smtClean="0">
                <a:solidFill>
                  <a:srgbClr val="000000"/>
                </a:solidFill>
              </a:rPr>
              <a:t>2 </a:t>
            </a:r>
            <a:r>
              <a:rPr lang="en-US" altLang="zh-CN" sz="1854" b="1" baseline="30000" smtClean="0">
                <a:solidFill>
                  <a:srgbClr val="000000"/>
                </a:solidFill>
              </a:rPr>
              <a:t>-</a:t>
            </a:r>
            <a:r>
              <a:rPr lang="en-US" altLang="zh-CN" sz="1854" b="1" smtClean="0">
                <a:solidFill>
                  <a:srgbClr val="000000"/>
                </a:solidFill>
              </a:rPr>
              <a:t> </a:t>
            </a:r>
            <a:r>
              <a:rPr lang="en-US" altLang="zh-CN" sz="1854" b="1" baseline="30000" smtClean="0">
                <a:solidFill>
                  <a:srgbClr val="000000"/>
                </a:solidFill>
              </a:rPr>
              <a:t>△△Ct</a:t>
            </a:r>
            <a:r>
              <a:rPr lang="zh-CN" altLang="en-US" sz="1854" b="1" smtClean="0">
                <a:solidFill>
                  <a:srgbClr val="000000"/>
                </a:solidFill>
              </a:rPr>
              <a:t>法：</a:t>
            </a:r>
            <a:r>
              <a:rPr kumimoji="1" lang="zh-CN" altLang="en-US" sz="1854" b="1" smtClean="0"/>
              <a:t>假设目的基因和参照基因扩增效率都接近</a:t>
            </a:r>
            <a:r>
              <a:rPr kumimoji="1" lang="en-US" altLang="zh-CN" sz="1854" b="1" smtClean="0"/>
              <a:t>100%</a:t>
            </a:r>
          </a:p>
        </p:txBody>
      </p:sp>
      <p:sp>
        <p:nvSpPr>
          <p:cNvPr id="63505" name="Rectangle 18"/>
          <p:cNvSpPr>
            <a:spLocks noChangeArrowheads="1"/>
          </p:cNvSpPr>
          <p:nvPr/>
        </p:nvSpPr>
        <p:spPr bwMode="auto">
          <a:xfrm>
            <a:off x="700088" y="3425825"/>
            <a:ext cx="82121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Wingdings" panose="05000000000000000000" pitchFamily="2" charset="2"/>
              <a:buNone/>
              <a:defRPr/>
            </a:pPr>
            <a:r>
              <a:rPr kumimoji="1" lang="en-US" altLang="zh-CN" sz="1483" dirty="0" smtClean="0"/>
              <a:t>△Ct</a:t>
            </a:r>
            <a:r>
              <a:rPr kumimoji="1" lang="zh-CN" altLang="en-US" sz="1483" dirty="0" smtClean="0"/>
              <a:t>（处理前）＝</a:t>
            </a:r>
            <a:r>
              <a:rPr kumimoji="1" lang="en-US" altLang="zh-CN" sz="1483" dirty="0" smtClean="0"/>
              <a:t>18</a:t>
            </a:r>
            <a:r>
              <a:rPr kumimoji="1" lang="zh-CN" altLang="en-US" sz="1483" dirty="0" smtClean="0"/>
              <a:t>－</a:t>
            </a:r>
            <a:r>
              <a:rPr kumimoji="1" lang="en-US" altLang="zh-CN" sz="1483" dirty="0" smtClean="0"/>
              <a:t>17</a:t>
            </a:r>
            <a:r>
              <a:rPr kumimoji="1" lang="zh-CN" altLang="en-US" sz="1483" dirty="0" smtClean="0"/>
              <a:t>＝</a:t>
            </a:r>
            <a:r>
              <a:rPr kumimoji="1" lang="en-US" altLang="zh-CN" sz="1483" dirty="0" smtClean="0"/>
              <a:t>1        △Ct</a:t>
            </a:r>
            <a:r>
              <a:rPr kumimoji="1" lang="zh-CN" altLang="en-US" sz="1483" dirty="0" smtClean="0"/>
              <a:t>（处理后）＝</a:t>
            </a:r>
            <a:r>
              <a:rPr kumimoji="1" lang="en-US" altLang="zh-CN" sz="1483" dirty="0" smtClean="0"/>
              <a:t>16</a:t>
            </a:r>
            <a:r>
              <a:rPr kumimoji="1" lang="zh-CN" altLang="en-US" sz="1483" dirty="0" smtClean="0"/>
              <a:t>－</a:t>
            </a:r>
            <a:r>
              <a:rPr kumimoji="1" lang="en-US" altLang="zh-CN" sz="1483" dirty="0" smtClean="0"/>
              <a:t>17.4=</a:t>
            </a:r>
            <a:r>
              <a:rPr kumimoji="1" lang="zh-CN" altLang="en-US" sz="1483" dirty="0" smtClean="0"/>
              <a:t>－</a:t>
            </a:r>
            <a:r>
              <a:rPr kumimoji="1" lang="en-US" altLang="zh-CN" sz="1483" dirty="0" smtClean="0"/>
              <a:t>1.4</a:t>
            </a:r>
          </a:p>
          <a:p>
            <a:pPr eaLnBrk="1" hangingPunct="1">
              <a:lnSpc>
                <a:spcPct val="140000"/>
              </a:lnSpc>
              <a:buFont typeface="Wingdings" panose="05000000000000000000" pitchFamily="2" charset="2"/>
              <a:buNone/>
              <a:defRPr/>
            </a:pPr>
            <a:r>
              <a:rPr kumimoji="1" lang="en-US" altLang="zh-CN" sz="1483" dirty="0" smtClean="0"/>
              <a:t>△△Ct=△Ct</a:t>
            </a:r>
            <a:r>
              <a:rPr kumimoji="1" lang="zh-CN" altLang="en-US" sz="1483" dirty="0" smtClean="0"/>
              <a:t>（处理后）－△</a:t>
            </a:r>
            <a:r>
              <a:rPr kumimoji="1" lang="en-US" altLang="zh-CN" sz="1483" dirty="0" smtClean="0"/>
              <a:t>Ct</a:t>
            </a:r>
            <a:r>
              <a:rPr kumimoji="1" lang="zh-CN" altLang="en-US" sz="1483" dirty="0" smtClean="0"/>
              <a:t>（处理前）＝－</a:t>
            </a:r>
            <a:r>
              <a:rPr kumimoji="1" lang="en-US" altLang="zh-CN" sz="1483" dirty="0" smtClean="0"/>
              <a:t>1.4</a:t>
            </a:r>
            <a:r>
              <a:rPr kumimoji="1" lang="zh-CN" altLang="en-US" sz="1483" dirty="0" smtClean="0"/>
              <a:t>－</a:t>
            </a:r>
            <a:r>
              <a:rPr kumimoji="1" lang="en-US" altLang="zh-CN" sz="1483" dirty="0" smtClean="0"/>
              <a:t>1</a:t>
            </a:r>
            <a:r>
              <a:rPr kumimoji="1" lang="zh-CN" altLang="en-US" sz="1483" dirty="0" smtClean="0"/>
              <a:t>＝－</a:t>
            </a:r>
            <a:r>
              <a:rPr kumimoji="1" lang="en-US" altLang="zh-CN" sz="1483" dirty="0" smtClean="0"/>
              <a:t>2.4</a:t>
            </a:r>
          </a:p>
          <a:p>
            <a:pPr eaLnBrk="1" hangingPunct="1">
              <a:lnSpc>
                <a:spcPct val="140000"/>
              </a:lnSpc>
              <a:buFont typeface="Wingdings" panose="05000000000000000000" pitchFamily="2" charset="2"/>
              <a:buNone/>
              <a:defRPr/>
            </a:pPr>
            <a:r>
              <a:rPr kumimoji="1" lang="zh-CN" altLang="en-US" sz="1483" dirty="0" smtClean="0"/>
              <a:t>比率</a:t>
            </a:r>
            <a:r>
              <a:rPr kumimoji="1" lang="zh-CN" altLang="en-US" sz="1483" baseline="-25000" dirty="0" smtClean="0"/>
              <a:t>（处理后</a:t>
            </a:r>
            <a:r>
              <a:rPr kumimoji="1" lang="en-US" altLang="zh-CN" sz="1483" baseline="-25000" dirty="0" smtClean="0"/>
              <a:t>/</a:t>
            </a:r>
            <a:r>
              <a:rPr kumimoji="1" lang="zh-CN" altLang="en-US" sz="1483" baseline="-25000" dirty="0" smtClean="0"/>
              <a:t>处理前）</a:t>
            </a:r>
            <a:r>
              <a:rPr kumimoji="1" lang="en-US" altLang="zh-CN" sz="1483" dirty="0" smtClean="0"/>
              <a:t>=2</a:t>
            </a:r>
            <a:r>
              <a:rPr kumimoji="1" lang="zh-CN" altLang="en-US" sz="1483" baseline="30000" dirty="0" smtClean="0"/>
              <a:t>－△△</a:t>
            </a:r>
            <a:r>
              <a:rPr kumimoji="1" lang="en-US" altLang="zh-CN" sz="1483" baseline="30000" dirty="0" smtClean="0"/>
              <a:t>Ct</a:t>
            </a:r>
            <a:r>
              <a:rPr kumimoji="1" lang="zh-CN" altLang="en-US" sz="1483" dirty="0" smtClean="0"/>
              <a:t>＝</a:t>
            </a:r>
            <a:r>
              <a:rPr kumimoji="1" lang="en-US" altLang="zh-CN" sz="1483" dirty="0" smtClean="0"/>
              <a:t>2</a:t>
            </a:r>
            <a:r>
              <a:rPr kumimoji="1" lang="zh-CN" altLang="en-US" sz="1483" baseline="30000" dirty="0" smtClean="0"/>
              <a:t>－（－</a:t>
            </a:r>
            <a:r>
              <a:rPr kumimoji="1" lang="en-US" altLang="zh-CN" sz="1483" baseline="30000" dirty="0" smtClean="0"/>
              <a:t>2.4</a:t>
            </a:r>
            <a:r>
              <a:rPr kumimoji="1" lang="zh-CN" altLang="en-US" sz="1483" baseline="30000" dirty="0" smtClean="0"/>
              <a:t>） </a:t>
            </a:r>
            <a:r>
              <a:rPr kumimoji="1" lang="en-US" altLang="zh-CN" sz="1854" dirty="0" smtClean="0"/>
              <a:t>= </a:t>
            </a:r>
            <a:r>
              <a:rPr kumimoji="1" lang="en-US" altLang="zh-CN" sz="1483" dirty="0" smtClean="0"/>
              <a:t>5.3       </a:t>
            </a:r>
          </a:p>
          <a:p>
            <a:pPr eaLnBrk="1" hangingPunct="1">
              <a:lnSpc>
                <a:spcPct val="140000"/>
              </a:lnSpc>
              <a:buFont typeface="Wingdings" panose="05000000000000000000" pitchFamily="2" charset="2"/>
              <a:buNone/>
              <a:defRPr/>
            </a:pPr>
            <a:r>
              <a:rPr kumimoji="1" lang="zh-CN" altLang="en-US" sz="2225" b="1" dirty="0" smtClean="0">
                <a:solidFill>
                  <a:srgbClr val="FF0000"/>
                </a:solidFill>
                <a:latin typeface="方正舒体" panose="02010601030101010101" pitchFamily="2" charset="-122"/>
                <a:ea typeface="方正舒体" panose="02010601030101010101" pitchFamily="2" charset="-122"/>
              </a:rPr>
              <a:t>所以</a:t>
            </a:r>
            <a:r>
              <a:rPr kumimoji="1" lang="en-US" altLang="zh-CN" sz="2225" b="1" dirty="0" smtClean="0">
                <a:solidFill>
                  <a:srgbClr val="FF0000"/>
                </a:solidFill>
                <a:latin typeface="方正舒体" panose="02010601030101010101" pitchFamily="2" charset="-122"/>
                <a:ea typeface="方正舒体" panose="02010601030101010101" pitchFamily="2" charset="-122"/>
              </a:rPr>
              <a:t>Jun</a:t>
            </a:r>
            <a:r>
              <a:rPr kumimoji="1" lang="zh-CN" altLang="en-US" sz="2225" b="1" dirty="0" smtClean="0">
                <a:solidFill>
                  <a:srgbClr val="FF0000"/>
                </a:solidFill>
                <a:latin typeface="方正舒体" panose="02010601030101010101" pitchFamily="2" charset="-122"/>
                <a:ea typeface="方正舒体" panose="02010601030101010101" pitchFamily="2" charset="-122"/>
              </a:rPr>
              <a:t>基因在处理后表达水平比处理前高</a:t>
            </a:r>
            <a:r>
              <a:rPr kumimoji="1" lang="en-US" altLang="zh-CN" sz="2225" b="1" dirty="0" smtClean="0">
                <a:solidFill>
                  <a:srgbClr val="FF0000"/>
                </a:solidFill>
                <a:latin typeface="方正舒体" panose="02010601030101010101" pitchFamily="2" charset="-122"/>
                <a:ea typeface="方正舒体" panose="02010601030101010101" pitchFamily="2" charset="-122"/>
              </a:rPr>
              <a:t>5.3</a:t>
            </a:r>
            <a:r>
              <a:rPr kumimoji="1" lang="zh-CN" altLang="en-US" sz="2225" b="1" dirty="0" smtClean="0">
                <a:solidFill>
                  <a:srgbClr val="FF0000"/>
                </a:solidFill>
                <a:latin typeface="方正舒体" panose="02010601030101010101" pitchFamily="2" charset="-122"/>
                <a:ea typeface="方正舒体" panose="02010601030101010101" pitchFamily="2" charset="-122"/>
              </a:rPr>
              <a:t>倍</a:t>
            </a:r>
          </a:p>
        </p:txBody>
      </p:sp>
      <p:sp>
        <p:nvSpPr>
          <p:cNvPr id="101394" name="Line 20"/>
          <p:cNvSpPr>
            <a:spLocks noChangeShapeType="1"/>
          </p:cNvSpPr>
          <p:nvPr/>
        </p:nvSpPr>
        <p:spPr bwMode="auto">
          <a:xfrm>
            <a:off x="835025" y="4638675"/>
            <a:ext cx="360521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508" name="Rectangle 21"/>
          <p:cNvSpPr>
            <a:spLocks noChangeArrowheads="1"/>
          </p:cNvSpPr>
          <p:nvPr/>
        </p:nvSpPr>
        <p:spPr bwMode="auto">
          <a:xfrm>
            <a:off x="355600" y="960438"/>
            <a:ext cx="58848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endParaRPr kumimoji="1" lang="en-US" altLang="zh-CN" sz="2966" b="1" smtClean="0">
              <a:solidFill>
                <a:srgbClr val="800080"/>
              </a:solidFill>
              <a:latin typeface="Times New Roman" panose="02020603050405020304" pitchFamily="18" charset="0"/>
              <a:ea typeface="黑体" panose="02010609060101010101" pitchFamily="49" charset="-122"/>
            </a:endParaRPr>
          </a:p>
        </p:txBody>
      </p:sp>
      <p:sp>
        <p:nvSpPr>
          <p:cNvPr id="63509" name="Rectangle 22"/>
          <p:cNvSpPr>
            <a:spLocks noChangeArrowheads="1"/>
          </p:cNvSpPr>
          <p:nvPr/>
        </p:nvSpPr>
        <p:spPr bwMode="auto">
          <a:xfrm>
            <a:off x="355600" y="1612900"/>
            <a:ext cx="84216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50000"/>
              </a:spcBef>
              <a:buFont typeface="Wingdings" panose="05000000000000000000" pitchFamily="2" charset="2"/>
              <a:buNone/>
              <a:defRPr/>
            </a:pPr>
            <a:endParaRPr lang="en-US" altLang="zh-CN" sz="1854" b="1" smtClean="0"/>
          </a:p>
        </p:txBody>
      </p:sp>
      <p:sp>
        <p:nvSpPr>
          <p:cNvPr id="520216" name="Rectangle 24"/>
          <p:cNvSpPr>
            <a:spLocks noChangeArrowheads="1"/>
          </p:cNvSpPr>
          <p:nvPr/>
        </p:nvSpPr>
        <p:spPr bwMode="auto">
          <a:xfrm>
            <a:off x="300038" y="893763"/>
            <a:ext cx="6207125" cy="1004887"/>
          </a:xfrm>
          <a:prstGeom prst="rect">
            <a:avLst/>
          </a:prstGeom>
          <a:noFill/>
          <a:ln w="9525">
            <a:noFill/>
            <a:miter lim="800000"/>
            <a:headEnd/>
            <a:tailEnd/>
          </a:ln>
          <a:effectLst/>
        </p:spPr>
        <p:txBody>
          <a:bodyPr>
            <a:spAutoFit/>
          </a:bodyPr>
          <a:lstStyle/>
          <a:p>
            <a:pPr eaLnBrk="1" hangingPunct="1">
              <a:defRPr/>
            </a:pPr>
            <a:r>
              <a:rPr kumimoji="1" lang="zh-CN" altLang="en-US" sz="2966" b="1" dirty="0">
                <a:solidFill>
                  <a:srgbClr val="3333FF"/>
                </a:solidFill>
                <a:effectLst>
                  <a:outerShdw blurRad="38100" dist="38100" dir="2700000" algn="tl">
                    <a:srgbClr val="C0C0C0"/>
                  </a:outerShdw>
                </a:effectLst>
                <a:latin typeface="黑体" pitchFamily="2" charset="-122"/>
                <a:ea typeface="黑体" pitchFamily="2" charset="-122"/>
              </a:rPr>
              <a:t>相对定量分析</a:t>
            </a:r>
            <a:r>
              <a:rPr kumimoji="1" lang="en-US" altLang="zh-CN" sz="2966" b="1" dirty="0">
                <a:solidFill>
                  <a:srgbClr val="3333FF"/>
                </a:solidFill>
                <a:effectLst>
                  <a:outerShdw blurRad="38100" dist="38100" dir="2700000" algn="tl">
                    <a:srgbClr val="C0C0C0"/>
                  </a:outerShdw>
                </a:effectLst>
                <a:latin typeface="Times New Roman"/>
                <a:ea typeface="黑体" pitchFamily="2" charset="-122"/>
              </a:rPr>
              <a:t>——</a:t>
            </a:r>
            <a:r>
              <a:rPr lang="en-US" altLang="zh-CN" sz="2966" b="1" dirty="0">
                <a:solidFill>
                  <a:srgbClr val="FF0000"/>
                </a:solidFill>
                <a:latin typeface="方正舒体" pitchFamily="2" charset="-122"/>
                <a:ea typeface="方正舒体" pitchFamily="2" charset="-122"/>
              </a:rPr>
              <a:t>2 </a:t>
            </a:r>
            <a:r>
              <a:rPr lang="en-US" altLang="zh-CN" sz="2966" b="1" baseline="30000" dirty="0">
                <a:solidFill>
                  <a:srgbClr val="FF0000"/>
                </a:solidFill>
                <a:latin typeface="方正舒体" pitchFamily="2" charset="-122"/>
                <a:ea typeface="方正舒体" pitchFamily="2" charset="-122"/>
              </a:rPr>
              <a:t>-△△Ct</a:t>
            </a:r>
            <a:r>
              <a:rPr lang="zh-CN" altLang="en-US" sz="2966" b="1" dirty="0">
                <a:solidFill>
                  <a:srgbClr val="FF0000"/>
                </a:solidFill>
                <a:latin typeface="方正舒体" pitchFamily="2" charset="-122"/>
                <a:ea typeface="方正舒体" pitchFamily="2" charset="-122"/>
              </a:rPr>
              <a:t>法</a:t>
            </a:r>
          </a:p>
          <a:p>
            <a:pPr eaLnBrk="1" hangingPunct="1">
              <a:defRPr/>
            </a:pPr>
            <a:endParaRPr kumimoji="1" lang="en-US" altLang="zh-CN" sz="2966" b="1" dirty="0">
              <a:solidFill>
                <a:srgbClr val="FF0000"/>
              </a:solidFill>
              <a:effectLst>
                <a:outerShdw blurRad="38100" dist="38100" dir="2700000" algn="tl">
                  <a:srgbClr val="C0C0C0"/>
                </a:outerShdw>
              </a:effectLst>
              <a:latin typeface="方正舒体" pitchFamily="2" charset="-122"/>
              <a:ea typeface="方正舒体" pitchFamily="2" charset="-122"/>
            </a:endParaRPr>
          </a:p>
        </p:txBody>
      </p:sp>
    </p:spTree>
  </p:cSld>
  <p:clrMapOvr>
    <a:masterClrMapping/>
  </p:clrMapOvr>
  <p:transition>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50875" y="982663"/>
            <a:ext cx="4954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966" b="1" smtClean="0">
                <a:solidFill>
                  <a:srgbClr val="800080"/>
                </a:solidFill>
                <a:latin typeface="Times New Roman" panose="02020603050405020304" pitchFamily="18" charset="0"/>
                <a:ea typeface="黑体" panose="02010609060101010101" pitchFamily="49" charset="-122"/>
              </a:rPr>
              <a:t>内容概要</a:t>
            </a:r>
          </a:p>
        </p:txBody>
      </p:sp>
      <p:sp>
        <p:nvSpPr>
          <p:cNvPr id="594947" name="Text Box 3"/>
          <p:cNvSpPr txBox="1">
            <a:spLocks noChangeArrowheads="1"/>
          </p:cNvSpPr>
          <p:nvPr/>
        </p:nvSpPr>
        <p:spPr bwMode="auto">
          <a:xfrm>
            <a:off x="1101725" y="1827213"/>
            <a:ext cx="612933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Clr>
                <a:srgbClr val="8500A0"/>
              </a:buClr>
              <a:buSzPct val="80000"/>
              <a:buFont typeface="Wingdings" panose="05000000000000000000" pitchFamily="2" charset="2"/>
              <a:buChar char="1"/>
              <a:defRPr/>
            </a:pPr>
            <a:r>
              <a:rPr kumimoji="1" lang="en-US" altLang="zh-CN" sz="2595" b="1" smtClean="0">
                <a:latin typeface="Times New Roman" panose="02020603050405020304" pitchFamily="18" charset="0"/>
                <a:ea typeface="黑体" panose="02010609060101010101" pitchFamily="49" charset="-122"/>
              </a:rPr>
              <a:t> </a:t>
            </a:r>
            <a:r>
              <a:rPr kumimoji="1" lang="zh-CN" altLang="en-US" sz="2595" b="1" smtClean="0">
                <a:latin typeface="Times New Roman" panose="02020603050405020304" pitchFamily="18" charset="0"/>
                <a:ea typeface="黑体" panose="02010609060101010101" pitchFamily="49" charset="-122"/>
              </a:rPr>
              <a:t>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的原理</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的标记方法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latin typeface="Times New Roman" panose="02020603050405020304" pitchFamily="18" charset="0"/>
                <a:ea typeface="黑体" panose="02010609060101010101" pitchFamily="49" charset="-122"/>
              </a:rPr>
              <a:t> 荧光定量</a:t>
            </a:r>
            <a:r>
              <a:rPr kumimoji="1" lang="en-US" altLang="zh-CN" sz="2595" b="1" smtClean="0">
                <a:latin typeface="Times New Roman" panose="02020603050405020304" pitchFamily="18" charset="0"/>
                <a:ea typeface="黑体" panose="02010609060101010101" pitchFamily="49" charset="-122"/>
              </a:rPr>
              <a:t>PCR</a:t>
            </a:r>
            <a:r>
              <a:rPr kumimoji="1" lang="zh-CN" altLang="en-US" sz="2595" b="1" smtClean="0">
                <a:latin typeface="Times New Roman" panose="02020603050405020304" pitchFamily="18" charset="0"/>
                <a:ea typeface="黑体" panose="02010609060101010101" pitchFamily="49" charset="-122"/>
              </a:rPr>
              <a:t>的解析方法</a:t>
            </a:r>
          </a:p>
          <a:p>
            <a:pPr eaLnBrk="1" hangingPunct="1">
              <a:lnSpc>
                <a:spcPct val="150000"/>
              </a:lnSpc>
              <a:spcBef>
                <a:spcPct val="50000"/>
              </a:spcBef>
              <a:buClr>
                <a:srgbClr val="8500A0"/>
              </a:buClr>
              <a:buSzPct val="80000"/>
              <a:buFont typeface="Wingdings" panose="05000000000000000000" pitchFamily="2" charset="2"/>
              <a:buChar char="1"/>
              <a:defRPr/>
            </a:pPr>
            <a:r>
              <a:rPr kumimoji="1" lang="zh-CN" altLang="en-US" sz="2595" b="1" smtClean="0"/>
              <a:t> </a:t>
            </a:r>
            <a:r>
              <a:rPr kumimoji="1" lang="en-US" altLang="zh-CN" sz="2595" b="1" smtClean="0"/>
              <a:t>SYBR</a:t>
            </a:r>
            <a:r>
              <a:rPr kumimoji="1" lang="zh-CN" altLang="en-US" sz="2595" b="1" smtClean="0"/>
              <a:t>法实验流程及注意事项</a:t>
            </a:r>
          </a:p>
        </p:txBody>
      </p:sp>
      <p:sp>
        <p:nvSpPr>
          <p:cNvPr id="103428" name="Line 4"/>
          <p:cNvSpPr>
            <a:spLocks noChangeShapeType="1"/>
          </p:cNvSpPr>
          <p:nvPr/>
        </p:nvSpPr>
        <p:spPr bwMode="auto">
          <a:xfrm>
            <a:off x="1100138" y="3295650"/>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429" name="Line 5"/>
          <p:cNvSpPr>
            <a:spLocks noChangeShapeType="1"/>
          </p:cNvSpPr>
          <p:nvPr/>
        </p:nvSpPr>
        <p:spPr bwMode="auto">
          <a:xfrm>
            <a:off x="1035050" y="2493963"/>
            <a:ext cx="61150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430" name="Line 6"/>
          <p:cNvSpPr>
            <a:spLocks noChangeShapeType="1"/>
          </p:cNvSpPr>
          <p:nvPr/>
        </p:nvSpPr>
        <p:spPr bwMode="auto">
          <a:xfrm>
            <a:off x="1100138" y="4097338"/>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431" name="Line 7"/>
          <p:cNvSpPr>
            <a:spLocks noChangeShapeType="1"/>
          </p:cNvSpPr>
          <p:nvPr/>
        </p:nvSpPr>
        <p:spPr bwMode="auto">
          <a:xfrm>
            <a:off x="1100138" y="4897438"/>
            <a:ext cx="61198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94947">
                                            <p:txEl>
                                              <p:pRg st="3" end="3"/>
                                            </p:txEl>
                                          </p:spTgt>
                                        </p:tgtEl>
                                        <p:attrNameLst>
                                          <p:attrName>style.color</p:attrName>
                                        </p:attrNameLst>
                                      </p:cBhvr>
                                      <p:to>
                                        <a:srgbClr val="D6009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355600" y="960438"/>
            <a:ext cx="58848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en-US" altLang="zh-CN" sz="2966" b="1" smtClean="0">
                <a:solidFill>
                  <a:srgbClr val="800080"/>
                </a:solidFill>
                <a:latin typeface="Times New Roman" panose="02020603050405020304" pitchFamily="18" charset="0"/>
                <a:ea typeface="黑体" panose="02010609060101010101" pitchFamily="49" charset="-122"/>
              </a:rPr>
              <a:t>SYBR</a:t>
            </a:r>
            <a:r>
              <a:rPr kumimoji="1" lang="zh-CN" altLang="en-US" sz="2966" b="1" smtClean="0">
                <a:solidFill>
                  <a:srgbClr val="800080"/>
                </a:solidFill>
                <a:latin typeface="Times New Roman" panose="02020603050405020304" pitchFamily="18" charset="0"/>
                <a:ea typeface="黑体" panose="02010609060101010101" pitchFamily="49" charset="-122"/>
              </a:rPr>
              <a:t>法实验流程及注意事项</a:t>
            </a:r>
          </a:p>
        </p:txBody>
      </p:sp>
      <p:sp>
        <p:nvSpPr>
          <p:cNvPr id="67587" name="AutoShape 16"/>
          <p:cNvSpPr>
            <a:spLocks noChangeArrowheads="1"/>
          </p:cNvSpPr>
          <p:nvPr/>
        </p:nvSpPr>
        <p:spPr bwMode="auto">
          <a:xfrm>
            <a:off x="3703638" y="1827213"/>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样品制备</a:t>
            </a:r>
          </a:p>
        </p:txBody>
      </p:sp>
      <p:sp>
        <p:nvSpPr>
          <p:cNvPr id="67588" name="AutoShape 17"/>
          <p:cNvSpPr>
            <a:spLocks noChangeArrowheads="1"/>
          </p:cNvSpPr>
          <p:nvPr/>
        </p:nvSpPr>
        <p:spPr bwMode="auto">
          <a:xfrm>
            <a:off x="3703638" y="3562350"/>
            <a:ext cx="1736725" cy="534988"/>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模板准备</a:t>
            </a:r>
          </a:p>
        </p:txBody>
      </p:sp>
      <p:sp>
        <p:nvSpPr>
          <p:cNvPr id="67589" name="AutoShape 18"/>
          <p:cNvSpPr>
            <a:spLocks noChangeArrowheads="1"/>
          </p:cNvSpPr>
          <p:nvPr/>
        </p:nvSpPr>
        <p:spPr bwMode="auto">
          <a:xfrm>
            <a:off x="574675" y="1827213"/>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引物设计</a:t>
            </a:r>
          </a:p>
        </p:txBody>
      </p:sp>
      <p:sp>
        <p:nvSpPr>
          <p:cNvPr id="67590" name="AutoShape 19"/>
          <p:cNvSpPr>
            <a:spLocks noChangeArrowheads="1"/>
          </p:cNvSpPr>
          <p:nvPr/>
        </p:nvSpPr>
        <p:spPr bwMode="auto">
          <a:xfrm>
            <a:off x="574675" y="4364038"/>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反应条件优化</a:t>
            </a:r>
          </a:p>
        </p:txBody>
      </p:sp>
      <p:sp>
        <p:nvSpPr>
          <p:cNvPr id="67591" name="AutoShape 20"/>
          <p:cNvSpPr>
            <a:spLocks noChangeArrowheads="1"/>
          </p:cNvSpPr>
          <p:nvPr/>
        </p:nvSpPr>
        <p:spPr bwMode="auto">
          <a:xfrm>
            <a:off x="574675" y="2760663"/>
            <a:ext cx="1736725" cy="534987"/>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浓度确定</a:t>
            </a:r>
          </a:p>
        </p:txBody>
      </p:sp>
      <p:sp>
        <p:nvSpPr>
          <p:cNvPr id="67592" name="AutoShape 21"/>
          <p:cNvSpPr>
            <a:spLocks noChangeArrowheads="1"/>
          </p:cNvSpPr>
          <p:nvPr/>
        </p:nvSpPr>
        <p:spPr bwMode="auto">
          <a:xfrm>
            <a:off x="6840538" y="4297363"/>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技能要求</a:t>
            </a:r>
          </a:p>
        </p:txBody>
      </p:sp>
      <p:sp>
        <p:nvSpPr>
          <p:cNvPr id="67593" name="AutoShape 22"/>
          <p:cNvSpPr>
            <a:spLocks noChangeArrowheads="1"/>
          </p:cNvSpPr>
          <p:nvPr/>
        </p:nvSpPr>
        <p:spPr bwMode="auto">
          <a:xfrm>
            <a:off x="6840538" y="1827213"/>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环境要求</a:t>
            </a:r>
          </a:p>
        </p:txBody>
      </p:sp>
      <p:sp>
        <p:nvSpPr>
          <p:cNvPr id="67594" name="AutoShape 23"/>
          <p:cNvSpPr>
            <a:spLocks noChangeArrowheads="1"/>
          </p:cNvSpPr>
          <p:nvPr/>
        </p:nvSpPr>
        <p:spPr bwMode="auto">
          <a:xfrm>
            <a:off x="6840538" y="3562350"/>
            <a:ext cx="1736725" cy="534988"/>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误差控制</a:t>
            </a:r>
          </a:p>
        </p:txBody>
      </p:sp>
      <p:sp>
        <p:nvSpPr>
          <p:cNvPr id="67595" name="AutoShape 24"/>
          <p:cNvSpPr>
            <a:spLocks noChangeArrowheads="1"/>
          </p:cNvSpPr>
          <p:nvPr/>
        </p:nvSpPr>
        <p:spPr bwMode="auto">
          <a:xfrm>
            <a:off x="3703638" y="5232400"/>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数据分析</a:t>
            </a:r>
          </a:p>
        </p:txBody>
      </p:sp>
      <p:sp>
        <p:nvSpPr>
          <p:cNvPr id="67596" name="AutoShape 25"/>
          <p:cNvSpPr>
            <a:spLocks noChangeArrowheads="1"/>
          </p:cNvSpPr>
          <p:nvPr/>
        </p:nvSpPr>
        <p:spPr bwMode="auto">
          <a:xfrm>
            <a:off x="6840538" y="5232400"/>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仪器介绍</a:t>
            </a:r>
          </a:p>
        </p:txBody>
      </p:sp>
      <p:sp>
        <p:nvSpPr>
          <p:cNvPr id="67597" name="AutoShape 26"/>
          <p:cNvSpPr>
            <a:spLocks noChangeArrowheads="1"/>
          </p:cNvSpPr>
          <p:nvPr/>
        </p:nvSpPr>
        <p:spPr bwMode="auto">
          <a:xfrm>
            <a:off x="3703638" y="2693988"/>
            <a:ext cx="1736725" cy="534987"/>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en-US" altLang="zh-CN" sz="1854" b="1" smtClean="0"/>
              <a:t>RT</a:t>
            </a:r>
          </a:p>
        </p:txBody>
      </p:sp>
      <p:sp>
        <p:nvSpPr>
          <p:cNvPr id="67598" name="AutoShape 27"/>
          <p:cNvSpPr>
            <a:spLocks noChangeArrowheads="1"/>
          </p:cNvSpPr>
          <p:nvPr/>
        </p:nvSpPr>
        <p:spPr bwMode="auto">
          <a:xfrm>
            <a:off x="3703638" y="4364038"/>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上机</a:t>
            </a:r>
          </a:p>
        </p:txBody>
      </p:sp>
      <p:sp>
        <p:nvSpPr>
          <p:cNvPr id="67599" name="AutoShape 28"/>
          <p:cNvSpPr>
            <a:spLocks noChangeArrowheads="1"/>
          </p:cNvSpPr>
          <p:nvPr/>
        </p:nvSpPr>
        <p:spPr bwMode="auto">
          <a:xfrm>
            <a:off x="566738" y="3562350"/>
            <a:ext cx="1736725" cy="534988"/>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反应体系优化</a:t>
            </a:r>
          </a:p>
        </p:txBody>
      </p:sp>
      <p:sp>
        <p:nvSpPr>
          <p:cNvPr id="67600" name="AutoShape 29"/>
          <p:cNvSpPr>
            <a:spLocks noChangeArrowheads="1"/>
          </p:cNvSpPr>
          <p:nvPr/>
        </p:nvSpPr>
        <p:spPr bwMode="auto">
          <a:xfrm>
            <a:off x="6840538" y="2693988"/>
            <a:ext cx="1736725" cy="534987"/>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试剂选择</a:t>
            </a:r>
          </a:p>
        </p:txBody>
      </p:sp>
      <p:sp>
        <p:nvSpPr>
          <p:cNvPr id="67601" name="AutoShape 30"/>
          <p:cNvSpPr>
            <a:spLocks noChangeArrowheads="1"/>
          </p:cNvSpPr>
          <p:nvPr/>
        </p:nvSpPr>
        <p:spPr bwMode="auto">
          <a:xfrm>
            <a:off x="566738" y="5232400"/>
            <a:ext cx="1736725" cy="533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buFont typeface="Wingdings" panose="05000000000000000000" pitchFamily="2" charset="2"/>
              <a:buNone/>
              <a:defRPr/>
            </a:pPr>
            <a:r>
              <a:rPr lang="zh-CN" altLang="en-US" sz="1854" b="1" smtClean="0"/>
              <a:t>分析方法</a:t>
            </a:r>
          </a:p>
        </p:txBody>
      </p:sp>
      <p:sp>
        <p:nvSpPr>
          <p:cNvPr id="400415" name="AutoShape 31"/>
          <p:cNvSpPr>
            <a:spLocks noChangeArrowheads="1"/>
          </p:cNvSpPr>
          <p:nvPr/>
        </p:nvSpPr>
        <p:spPr bwMode="auto">
          <a:xfrm>
            <a:off x="2703513" y="1693863"/>
            <a:ext cx="3736975" cy="4913312"/>
          </a:xfrm>
          <a:prstGeom prst="downArrow">
            <a:avLst>
              <a:gd name="adj1" fmla="val 50000"/>
              <a:gd name="adj2" fmla="val 32864"/>
            </a:avLst>
          </a:prstGeom>
          <a:noFill/>
          <a:ln w="38100" algn="ctr">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40000"/>
              </a:lnSpc>
              <a:defRPr/>
            </a:pPr>
            <a:endParaRPr lang="zh-CN" altLang="en-US" sz="1854" smtClean="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415"/>
                                        </p:tgtEl>
                                        <p:attrNameLst>
                                          <p:attrName>style.visibility</p:attrName>
                                        </p:attrNameLst>
                                      </p:cBhvr>
                                      <p:to>
                                        <p:strVal val="visible"/>
                                      </p:to>
                                    </p:set>
                                    <p:animEffect transition="in" filter="wipe(up)">
                                      <p:cBhvr>
                                        <p:cTn id="7" dur="5000"/>
                                        <p:tgtEl>
                                          <p:spTgt spid="400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19200" y="461963"/>
            <a:ext cx="7010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endParaRPr kumimoji="1" lang="en-US" altLang="zh-CN" sz="2225" smtClean="0">
              <a:latin typeface="Times New Roman" panose="02020603050405020304" pitchFamily="18" charset="0"/>
            </a:endParaRPr>
          </a:p>
        </p:txBody>
      </p:sp>
      <p:sp>
        <p:nvSpPr>
          <p:cNvPr id="23555" name="Text Box 3"/>
          <p:cNvSpPr txBox="1">
            <a:spLocks noChangeArrowheads="1"/>
          </p:cNvSpPr>
          <p:nvPr/>
        </p:nvSpPr>
        <p:spPr bwMode="auto">
          <a:xfrm>
            <a:off x="433388" y="2027238"/>
            <a:ext cx="8372475"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50000"/>
              </a:spcBef>
              <a:buClr>
                <a:srgbClr val="800080"/>
              </a:buClr>
              <a:buSzPct val="90000"/>
              <a:buFont typeface="Wingdings" panose="05000000000000000000" pitchFamily="2" charset="2"/>
              <a:buChar char="."/>
              <a:defRPr/>
            </a:pPr>
            <a:r>
              <a:rPr kumimoji="1" lang="en-US" altLang="zh-CN" sz="2595" smtClean="0">
                <a:solidFill>
                  <a:srgbClr val="003399"/>
                </a:solidFill>
                <a:latin typeface="Times New Roman" panose="02020603050405020304" pitchFamily="18" charset="0"/>
                <a:ea typeface="黑体" panose="02010609060101010101" pitchFamily="49" charset="-122"/>
              </a:rPr>
              <a:t> </a:t>
            </a:r>
            <a:r>
              <a:rPr kumimoji="1" lang="zh-CN" altLang="en-US" sz="2225" b="1" smtClean="0">
                <a:latin typeface="Times New Roman" panose="02020603050405020304" pitchFamily="18" charset="0"/>
                <a:ea typeface="黑体" panose="02010609060101010101" pitchFamily="49" charset="-122"/>
              </a:rPr>
              <a:t>定性分析研究：</a:t>
            </a:r>
            <a:r>
              <a:rPr kumimoji="1" lang="zh-CN" altLang="en-US" sz="2225" smtClean="0">
                <a:latin typeface="Times New Roman" panose="02020603050405020304" pitchFamily="18" charset="0"/>
                <a:ea typeface="黑体" panose="02010609060101010101" pitchFamily="49" charset="-122"/>
              </a:rPr>
              <a:t>杂合或纯合子鉴定，（</a:t>
            </a:r>
            <a:r>
              <a:rPr kumimoji="1" lang="en-US" altLang="zh-CN" sz="2225" smtClean="0">
                <a:latin typeface="Times New Roman" panose="02020603050405020304" pitchFamily="18" charset="0"/>
                <a:ea typeface="黑体" panose="02010609060101010101" pitchFamily="49" charset="-122"/>
              </a:rPr>
              <a:t>SNPs</a:t>
            </a:r>
            <a:r>
              <a:rPr kumimoji="1" lang="zh-CN" altLang="en-US" sz="2225" smtClean="0">
                <a:latin typeface="Times New Roman" panose="02020603050405020304" pitchFamily="18" charset="0"/>
                <a:ea typeface="黑体" panose="02010609060101010101" pitchFamily="49" charset="-122"/>
              </a:rPr>
              <a:t>）分析等</a:t>
            </a:r>
          </a:p>
          <a:p>
            <a:pPr eaLnBrk="1" hangingPunct="1">
              <a:lnSpc>
                <a:spcPct val="190000"/>
              </a:lnSpc>
              <a:spcBef>
                <a:spcPct val="50000"/>
              </a:spcBef>
              <a:buClr>
                <a:srgbClr val="800080"/>
              </a:buClr>
              <a:buSzTx/>
              <a:buFont typeface="Wingdings" panose="05000000000000000000" pitchFamily="2" charset="2"/>
              <a:buChar char="."/>
              <a:defRPr/>
            </a:pPr>
            <a:r>
              <a:rPr kumimoji="1" lang="zh-CN" altLang="en-US" sz="2225" smtClean="0">
                <a:latin typeface="Times New Roman" panose="02020603050405020304" pitchFamily="18" charset="0"/>
                <a:ea typeface="黑体" panose="02010609060101010101" pitchFamily="49" charset="-122"/>
              </a:rPr>
              <a:t> </a:t>
            </a:r>
            <a:r>
              <a:rPr kumimoji="1" lang="zh-CN" altLang="en-US" sz="2225" b="1" smtClean="0">
                <a:latin typeface="Times New Roman" panose="02020603050405020304" pitchFamily="18" charset="0"/>
                <a:ea typeface="黑体" panose="02010609060101010101" pitchFamily="49" charset="-122"/>
              </a:rPr>
              <a:t>绝对定量研究：</a:t>
            </a:r>
            <a:r>
              <a:rPr kumimoji="1" lang="zh-CN" altLang="en-US" sz="2225" smtClean="0">
                <a:latin typeface="Times New Roman" panose="02020603050405020304" pitchFamily="18" charset="0"/>
                <a:ea typeface="黑体" panose="02010609060101010101" pitchFamily="49" charset="-122"/>
              </a:rPr>
              <a:t>病毒和病原菌定量分析，基因拷贝数定量，        </a:t>
            </a:r>
            <a:r>
              <a:rPr kumimoji="1" lang="en-US" altLang="zh-CN" sz="2225" smtClean="0">
                <a:latin typeface="Times New Roman" panose="02020603050405020304" pitchFamily="18" charset="0"/>
                <a:ea typeface="黑体" panose="02010609060101010101" pitchFamily="49" charset="-122"/>
              </a:rPr>
              <a:t>GMO</a:t>
            </a:r>
            <a:r>
              <a:rPr kumimoji="1" lang="zh-CN" altLang="en-US" sz="2225" smtClean="0">
                <a:latin typeface="Times New Roman" panose="02020603050405020304" pitchFamily="18" charset="0"/>
                <a:ea typeface="黑体" panose="02010609060101010101" pitchFamily="49" charset="-122"/>
              </a:rPr>
              <a:t>定量检测等</a:t>
            </a:r>
          </a:p>
          <a:p>
            <a:pPr eaLnBrk="1" hangingPunct="1">
              <a:lnSpc>
                <a:spcPct val="180000"/>
              </a:lnSpc>
              <a:spcBef>
                <a:spcPct val="50000"/>
              </a:spcBef>
              <a:buClr>
                <a:srgbClr val="800080"/>
              </a:buClr>
              <a:buSzTx/>
              <a:buFont typeface="Wingdings" panose="05000000000000000000" pitchFamily="2" charset="2"/>
              <a:buChar char="."/>
              <a:defRPr/>
            </a:pPr>
            <a:r>
              <a:rPr kumimoji="1" lang="zh-CN" altLang="en-US" sz="2225" smtClean="0">
                <a:latin typeface="Times New Roman" panose="02020603050405020304" pitchFamily="18" charset="0"/>
                <a:ea typeface="黑体" panose="02010609060101010101" pitchFamily="49" charset="-122"/>
              </a:rPr>
              <a:t> </a:t>
            </a:r>
            <a:r>
              <a:rPr kumimoji="1" lang="zh-CN" altLang="en-US" sz="2225" b="1" smtClean="0">
                <a:latin typeface="Times New Roman" panose="02020603050405020304" pitchFamily="18" charset="0"/>
                <a:ea typeface="黑体" panose="02010609060101010101" pitchFamily="49" charset="-122"/>
              </a:rPr>
              <a:t>相对定量研究：</a:t>
            </a:r>
            <a:r>
              <a:rPr kumimoji="1" lang="en-US" altLang="zh-CN" sz="2225" smtClean="0">
                <a:latin typeface="Times New Roman" panose="02020603050405020304" pitchFamily="18" charset="0"/>
                <a:ea typeface="黑体" panose="02010609060101010101" pitchFamily="49" charset="-122"/>
              </a:rPr>
              <a:t>mRNA</a:t>
            </a:r>
            <a:r>
              <a:rPr kumimoji="1" lang="zh-CN" altLang="en-US" sz="2225" smtClean="0">
                <a:latin typeface="Times New Roman" panose="02020603050405020304" pitchFamily="18" charset="0"/>
                <a:ea typeface="黑体" panose="02010609060101010101" pitchFamily="49" charset="-122"/>
              </a:rPr>
              <a:t>表达量分析，</a:t>
            </a:r>
            <a:r>
              <a:rPr kumimoji="1" lang="en-US" altLang="zh-CN" sz="2225" smtClean="0">
                <a:latin typeface="Times New Roman" panose="02020603050405020304" pitchFamily="18" charset="0"/>
                <a:ea typeface="黑体" panose="02010609060101010101" pitchFamily="49" charset="-122"/>
              </a:rPr>
              <a:t>siRNA</a:t>
            </a:r>
            <a:r>
              <a:rPr kumimoji="1" lang="zh-CN" altLang="en-US" sz="2225" smtClean="0">
                <a:latin typeface="Times New Roman" panose="02020603050405020304" pitchFamily="18" charset="0"/>
                <a:ea typeface="黑体" panose="02010609060101010101" pitchFamily="49" charset="-122"/>
              </a:rPr>
              <a:t>效果确认，基因芯片结果验证，差异显示结果验证等</a:t>
            </a:r>
          </a:p>
        </p:txBody>
      </p:sp>
      <p:sp>
        <p:nvSpPr>
          <p:cNvPr id="23556" name="Text Box 4"/>
          <p:cNvSpPr txBox="1">
            <a:spLocks noChangeArrowheads="1"/>
          </p:cNvSpPr>
          <p:nvPr/>
        </p:nvSpPr>
        <p:spPr bwMode="auto">
          <a:xfrm>
            <a:off x="366713" y="960438"/>
            <a:ext cx="71135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CC"/>
              </a:buClr>
              <a:buSzPct val="75000"/>
              <a:buFont typeface="Wingdings" panose="05000000000000000000" pitchFamily="2" charset="2"/>
              <a:buChar char="Ø"/>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rgbClr val="0000CC"/>
              </a:buClr>
              <a:buSzPct val="7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rgbClr val="0000CC"/>
              </a:buClr>
              <a:buSzPct val="75000"/>
              <a:buFont typeface="Wingdings" panose="05000000000000000000" pitchFamily="2" charset="2"/>
              <a:buChar char="Ø"/>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0000CC"/>
              </a:buClr>
              <a:buSzPct val="75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defRPr/>
            </a:pPr>
            <a:r>
              <a:rPr kumimoji="1" lang="zh-CN" altLang="en-US" sz="2966" b="1" smtClean="0">
                <a:solidFill>
                  <a:srgbClr val="0033CC"/>
                </a:solidFill>
                <a:latin typeface="Times New Roman" panose="02020603050405020304" pitchFamily="18" charset="0"/>
                <a:ea typeface="黑体" panose="02010609060101010101" pitchFamily="49" charset="-122"/>
              </a:rPr>
              <a:t>荧光定量</a:t>
            </a:r>
            <a:r>
              <a:rPr kumimoji="1" lang="en-US" altLang="zh-CN" sz="2966" b="1" smtClean="0">
                <a:solidFill>
                  <a:srgbClr val="0033CC"/>
                </a:solidFill>
                <a:latin typeface="Times New Roman" panose="02020603050405020304" pitchFamily="18" charset="0"/>
                <a:ea typeface="黑体" panose="02010609060101010101" pitchFamily="49" charset="-122"/>
              </a:rPr>
              <a:t>PCR</a:t>
            </a:r>
            <a:r>
              <a:rPr kumimoji="1" lang="zh-CN" altLang="en-US" sz="2966" b="1" smtClean="0">
                <a:solidFill>
                  <a:srgbClr val="0033CC"/>
                </a:solidFill>
                <a:latin typeface="Times New Roman" panose="02020603050405020304" pitchFamily="18" charset="0"/>
                <a:ea typeface="黑体" panose="02010609060101010101" pitchFamily="49" charset="-122"/>
              </a:rPr>
              <a:t>技术的应用</a:t>
            </a:r>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a:xfrm>
            <a:off x="755650" y="836613"/>
            <a:ext cx="7543800" cy="796925"/>
          </a:xfrm>
        </p:spPr>
        <p:txBody>
          <a:bodyPr/>
          <a:lstStyle/>
          <a:p>
            <a:r>
              <a:rPr lang="en-US" altLang="zh-CN" smtClean="0">
                <a:solidFill>
                  <a:srgbClr val="FF33CC"/>
                </a:solidFill>
                <a:latin typeface="楷体" panose="02010609060101010101" pitchFamily="49" charset="-122"/>
                <a:ea typeface="楷体" panose="02010609060101010101" pitchFamily="49" charset="-122"/>
              </a:rPr>
              <a:t>(</a:t>
            </a:r>
            <a:r>
              <a:rPr lang="zh-CN" altLang="en-US" smtClean="0">
                <a:solidFill>
                  <a:srgbClr val="FF33CC"/>
                </a:solidFill>
                <a:latin typeface="楷体" panose="02010609060101010101" pitchFamily="49" charset="-122"/>
                <a:ea typeface="楷体" panose="02010609060101010101" pitchFamily="49" charset="-122"/>
              </a:rPr>
              <a:t>四）数字</a:t>
            </a:r>
            <a:r>
              <a:rPr lang="en-US" altLang="zh-CN" smtClean="0">
                <a:solidFill>
                  <a:srgbClr val="FF33CC"/>
                </a:solidFill>
                <a:latin typeface="楷体" panose="02010609060101010101" pitchFamily="49" charset="-122"/>
                <a:ea typeface="楷体" panose="02010609060101010101" pitchFamily="49" charset="-122"/>
              </a:rPr>
              <a:t>PCR</a:t>
            </a:r>
            <a:endParaRPr lang="zh-CN" altLang="en-US" smtClean="0">
              <a:solidFill>
                <a:srgbClr val="FF33CC"/>
              </a:solidFill>
              <a:latin typeface="楷体" panose="02010609060101010101" pitchFamily="49" charset="-122"/>
              <a:ea typeface="楷体" panose="02010609060101010101" pitchFamily="49" charset="-122"/>
            </a:endParaRPr>
          </a:p>
        </p:txBody>
      </p:sp>
      <p:sp>
        <p:nvSpPr>
          <p:cNvPr id="109571" name="矩形 2"/>
          <p:cNvSpPr>
            <a:spLocks noChangeArrowheads="1"/>
          </p:cNvSpPr>
          <p:nvPr/>
        </p:nvSpPr>
        <p:spPr bwMode="auto">
          <a:xfrm>
            <a:off x="755650" y="2060575"/>
            <a:ext cx="7993063"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2400">
                <a:latin typeface="楷体" panose="02010609060101010101" pitchFamily="49" charset="-122"/>
                <a:ea typeface="楷体" panose="02010609060101010101" pitchFamily="49" charset="-122"/>
              </a:rPr>
              <a:t>数字</a:t>
            </a:r>
            <a:r>
              <a:rPr lang="en-US" altLang="zh-CN" sz="2400">
                <a:latin typeface="楷体" panose="02010609060101010101" pitchFamily="49" charset="-122"/>
                <a:ea typeface="楷体" panose="02010609060101010101" pitchFamily="49" charset="-122"/>
              </a:rPr>
              <a:t>PCR</a:t>
            </a:r>
            <a:r>
              <a:rPr lang="zh-CN" altLang="en-US" sz="2400">
                <a:latin typeface="楷体" panose="02010609060101010101" pitchFamily="49" charset="-122"/>
                <a:ea typeface="楷体" panose="02010609060101010101" pitchFamily="49" charset="-122"/>
              </a:rPr>
              <a:t>是近年来迅速发展起来的一种定量分析技术。该技术结果判定不依赖于扩增曲线的循环阈值（</a:t>
            </a:r>
            <a:r>
              <a:rPr lang="en-US" altLang="zh-CN" sz="2400">
                <a:latin typeface="楷体" panose="02010609060101010101" pitchFamily="49" charset="-122"/>
                <a:ea typeface="楷体" panose="02010609060101010101" pitchFamily="49" charset="-122"/>
              </a:rPr>
              <a:t>Ct</a:t>
            </a:r>
            <a:r>
              <a:rPr lang="zh-CN" altLang="en-US" sz="2400">
                <a:latin typeface="楷体" panose="02010609060101010101" pitchFamily="49" charset="-122"/>
                <a:ea typeface="楷体" panose="02010609060101010101" pitchFamily="49" charset="-122"/>
              </a:rPr>
              <a:t>），不受扩增效率的影响，具有很好的准确度和重现性，并且可以实现绝对定量分析。数字</a:t>
            </a:r>
            <a:r>
              <a:rPr lang="en-US" altLang="zh-CN" sz="2400">
                <a:latin typeface="楷体" panose="02010609060101010101" pitchFamily="49" charset="-122"/>
                <a:ea typeface="楷体" panose="02010609060101010101" pitchFamily="49" charset="-122"/>
              </a:rPr>
              <a:t>PCR</a:t>
            </a:r>
            <a:r>
              <a:rPr lang="zh-CN" altLang="en-US" sz="2400">
                <a:latin typeface="楷体" panose="02010609060101010101" pitchFamily="49" charset="-122"/>
                <a:ea typeface="楷体" panose="02010609060101010101" pitchFamily="49" charset="-122"/>
              </a:rPr>
              <a:t>已经在核酸检测、鉴定等研究领域显示出巨大的技术优势和应用前景。</a:t>
            </a: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1"/>
          <p:cNvSpPr>
            <a:spLocks noChangeArrowheads="1"/>
          </p:cNvSpPr>
          <p:nvPr/>
        </p:nvSpPr>
        <p:spPr bwMode="auto">
          <a:xfrm>
            <a:off x="971550" y="476250"/>
            <a:ext cx="7056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2400">
                <a:latin typeface="楷体" panose="02010609060101010101" pitchFamily="49" charset="-122"/>
                <a:ea typeface="楷体" panose="02010609060101010101" pitchFamily="49" charset="-122"/>
              </a:rPr>
              <a:t>dPCR</a:t>
            </a:r>
            <a:r>
              <a:rPr lang="zh-CN" altLang="en-US" sz="2400">
                <a:latin typeface="楷体" panose="02010609060101010101" pitchFamily="49" charset="-122"/>
                <a:ea typeface="楷体" panose="02010609060101010101" pitchFamily="49" charset="-122"/>
              </a:rPr>
              <a:t>的基本原理</a:t>
            </a:r>
          </a:p>
          <a:p>
            <a:pPr>
              <a:spcBef>
                <a:spcPct val="0"/>
              </a:spcBef>
              <a:buClrTx/>
              <a:buSzTx/>
              <a:buFontTx/>
              <a:buNone/>
            </a:pPr>
            <a:endParaRPr lang="zh-CN" altLang="en-US" sz="2400">
              <a:latin typeface="楷体" panose="02010609060101010101" pitchFamily="49" charset="-122"/>
              <a:ea typeface="楷体" panose="02010609060101010101" pitchFamily="49" charset="-122"/>
            </a:endParaRPr>
          </a:p>
          <a:p>
            <a:pPr>
              <a:spcBef>
                <a:spcPct val="0"/>
              </a:spcBef>
              <a:buClrTx/>
              <a:buSzTx/>
              <a:buFontTx/>
              <a:buNone/>
            </a:pPr>
            <a:r>
              <a:rPr lang="zh-CN" altLang="en-US" sz="2400">
                <a:latin typeface="楷体" panose="02010609060101010101" pitchFamily="49" charset="-122"/>
                <a:ea typeface="楷体" panose="02010609060101010101" pitchFamily="49" charset="-122"/>
              </a:rPr>
              <a:t>目前</a:t>
            </a:r>
            <a:r>
              <a:rPr lang="en-US" altLang="zh-CN" sz="2400">
                <a:latin typeface="楷体" panose="02010609060101010101" pitchFamily="49" charset="-122"/>
                <a:ea typeface="楷体" panose="02010609060101010101" pitchFamily="49" charset="-122"/>
              </a:rPr>
              <a:t>dPCR</a:t>
            </a:r>
            <a:r>
              <a:rPr lang="zh-CN" altLang="en-US" sz="2400">
                <a:latin typeface="楷体" panose="02010609060101010101" pitchFamily="49" charset="-122"/>
                <a:ea typeface="楷体" panose="02010609060101010101" pitchFamily="49" charset="-122"/>
              </a:rPr>
              <a:t>主要有两种形式，芯片式和液滴式，但基本原理都是将大量稀释后的核酸溶液分散至芯片的微反应器或微滴中，每个反应器的核酸模板数少于或者等于</a:t>
            </a:r>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个。这样经过</a:t>
            </a:r>
            <a:r>
              <a:rPr lang="en-US" altLang="zh-CN" sz="2400">
                <a:latin typeface="楷体" panose="02010609060101010101" pitchFamily="49" charset="-122"/>
                <a:ea typeface="楷体" panose="02010609060101010101" pitchFamily="49" charset="-122"/>
              </a:rPr>
              <a:t>PCR</a:t>
            </a:r>
            <a:r>
              <a:rPr lang="zh-CN" altLang="en-US" sz="2400">
                <a:latin typeface="楷体" panose="02010609060101010101" pitchFamily="49" charset="-122"/>
                <a:ea typeface="楷体" panose="02010609060101010101" pitchFamily="49" charset="-122"/>
              </a:rPr>
              <a:t>循环之后，有一个核酸分子模板的反应器就会给出荧光信号，没有模板的反应器就没有荧光信号。根据相对比例和反应器的体积，就可以推算出原始溶液的核酸浓度。</a:t>
            </a:r>
          </a:p>
        </p:txBody>
      </p:sp>
      <p:pic>
        <p:nvPicPr>
          <p:cNvPr id="11059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149725"/>
            <a:ext cx="61499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矩形 1"/>
          <p:cNvSpPr>
            <a:spLocks noChangeArrowheads="1"/>
          </p:cNvSpPr>
          <p:nvPr/>
        </p:nvSpPr>
        <p:spPr bwMode="auto">
          <a:xfrm>
            <a:off x="684213" y="333375"/>
            <a:ext cx="74882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None/>
            </a:pPr>
            <a:r>
              <a:rPr lang="zh-CN" altLang="en-US" sz="2000">
                <a:latin typeface="楷体" panose="02010609060101010101" pitchFamily="49" charset="-122"/>
                <a:ea typeface="楷体" panose="02010609060101010101" pitchFamily="49" charset="-122"/>
              </a:rPr>
              <a:t>常见的</a:t>
            </a:r>
            <a:r>
              <a:rPr lang="en-US" altLang="zh-CN" sz="2000">
                <a:latin typeface="楷体" panose="02010609060101010101" pitchFamily="49" charset="-122"/>
                <a:ea typeface="楷体" panose="02010609060101010101" pitchFamily="49" charset="-122"/>
              </a:rPr>
              <a:t>dPCR</a:t>
            </a:r>
            <a:r>
              <a:rPr lang="zh-CN" altLang="en-US" sz="2000">
                <a:latin typeface="楷体" panose="02010609060101010101" pitchFamily="49" charset="-122"/>
                <a:ea typeface="楷体" panose="02010609060101010101" pitchFamily="49" charset="-122"/>
              </a:rPr>
              <a:t>主要有两种：微滴式</a:t>
            </a:r>
            <a:r>
              <a:rPr lang="en-US" altLang="zh-CN" sz="2000">
                <a:latin typeface="楷体" panose="02010609060101010101" pitchFamily="49" charset="-122"/>
                <a:ea typeface="楷体" panose="02010609060101010101" pitchFamily="49" charset="-122"/>
              </a:rPr>
              <a:t>dPCR</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droplet dPCR</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ddPCR</a:t>
            </a:r>
            <a:r>
              <a:rPr lang="zh-CN" altLang="en-US" sz="2000">
                <a:latin typeface="楷体" panose="02010609060101010101" pitchFamily="49" charset="-122"/>
                <a:ea typeface="楷体" panose="02010609060101010101" pitchFamily="49" charset="-122"/>
              </a:rPr>
              <a:t>）和芯片式</a:t>
            </a:r>
            <a:r>
              <a:rPr lang="en-US" altLang="zh-CN" sz="2000">
                <a:latin typeface="楷体" panose="02010609060101010101" pitchFamily="49" charset="-122"/>
                <a:ea typeface="楷体" panose="02010609060101010101" pitchFamily="49" charset="-122"/>
              </a:rPr>
              <a:t>dPCR</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chip dPCR</a:t>
            </a:r>
            <a:r>
              <a:rPr lang="zh-CN" altLang="en-US" sz="2000">
                <a:latin typeface="楷体" panose="02010609060101010101" pitchFamily="49" charset="-122"/>
                <a:ea typeface="楷体" panose="02010609060101010101" pitchFamily="49" charset="-122"/>
              </a:rPr>
              <a:t>，</a:t>
            </a:r>
            <a:r>
              <a:rPr lang="en-US" altLang="zh-CN" sz="2000">
                <a:latin typeface="楷体" panose="02010609060101010101" pitchFamily="49" charset="-122"/>
                <a:ea typeface="楷体" panose="02010609060101010101" pitchFamily="49" charset="-122"/>
              </a:rPr>
              <a:t>cdPCR</a:t>
            </a:r>
            <a:r>
              <a:rPr lang="zh-CN" altLang="en-US" sz="2000">
                <a:latin typeface="楷体" panose="02010609060101010101" pitchFamily="49" charset="-122"/>
                <a:ea typeface="楷体" panose="02010609060101010101" pitchFamily="49" charset="-122"/>
              </a:rPr>
              <a:t>）技术。由于芯片式</a:t>
            </a:r>
            <a:r>
              <a:rPr lang="en-US" altLang="zh-CN" sz="2000">
                <a:latin typeface="楷体" panose="02010609060101010101" pitchFamily="49" charset="-122"/>
                <a:ea typeface="楷体" panose="02010609060101010101" pitchFamily="49" charset="-122"/>
              </a:rPr>
              <a:t>dPCR</a:t>
            </a:r>
            <a:r>
              <a:rPr lang="zh-CN" altLang="en-US" sz="2000">
                <a:latin typeface="楷体" panose="02010609060101010101" pitchFamily="49" charset="-122"/>
                <a:ea typeface="楷体" panose="02010609060101010101" pitchFamily="49" charset="-122"/>
              </a:rPr>
              <a:t>制造芯片的成本较高，目前微滴式</a:t>
            </a:r>
            <a:r>
              <a:rPr lang="en-US" altLang="zh-CN" sz="2000">
                <a:latin typeface="楷体" panose="02010609060101010101" pitchFamily="49" charset="-122"/>
                <a:ea typeface="楷体" panose="02010609060101010101" pitchFamily="49" charset="-122"/>
              </a:rPr>
              <a:t>dPCR</a:t>
            </a:r>
            <a:r>
              <a:rPr lang="zh-CN" altLang="en-US" sz="2000">
                <a:latin typeface="楷体" panose="02010609060101010101" pitchFamily="49" charset="-122"/>
                <a:ea typeface="楷体" panose="02010609060101010101" pitchFamily="49" charset="-122"/>
              </a:rPr>
              <a:t>正越来越受到企业的认可。</a:t>
            </a:r>
          </a:p>
        </p:txBody>
      </p:sp>
      <p:pic>
        <p:nvPicPr>
          <p:cNvPr id="11161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349500"/>
            <a:ext cx="424815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402013"/>
            <a:ext cx="4748213"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矩形 1"/>
          <p:cNvSpPr>
            <a:spLocks noChangeArrowheads="1"/>
          </p:cNvSpPr>
          <p:nvPr/>
        </p:nvSpPr>
        <p:spPr bwMode="auto">
          <a:xfrm>
            <a:off x="539750" y="692150"/>
            <a:ext cx="74168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ClrTx/>
              <a:buSzTx/>
              <a:buFontTx/>
              <a:buChar char="•"/>
            </a:pPr>
            <a:r>
              <a:rPr lang="en-US" altLang="zh-CN" sz="2000">
                <a:latin typeface="楷体" panose="02010609060101010101" pitchFamily="49" charset="-122"/>
                <a:ea typeface="楷体" panose="02010609060101010101" pitchFamily="49" charset="-122"/>
              </a:rPr>
              <a:t>ddPCR</a:t>
            </a:r>
            <a:r>
              <a:rPr lang="zh-CN" altLang="en-US" sz="2000">
                <a:latin typeface="楷体" panose="02010609060101010101" pitchFamily="49" charset="-122"/>
                <a:ea typeface="楷体" panose="02010609060101010101" pitchFamily="49" charset="-122"/>
              </a:rPr>
              <a:t>主要有</a:t>
            </a:r>
            <a:r>
              <a:rPr lang="en-US" altLang="zh-CN" sz="2000">
                <a:latin typeface="楷体" panose="02010609060101010101" pitchFamily="49" charset="-122"/>
                <a:ea typeface="楷体" panose="02010609060101010101" pitchFamily="49" charset="-122"/>
              </a:rPr>
              <a:t>Bio-rad</a:t>
            </a:r>
            <a:r>
              <a:rPr lang="zh-CN" altLang="en-US" sz="2000">
                <a:latin typeface="楷体" panose="02010609060101010101" pitchFamily="49" charset="-122"/>
                <a:ea typeface="楷体" panose="02010609060101010101" pitchFamily="49" charset="-122"/>
              </a:rPr>
              <a:t>公司开发的</a:t>
            </a:r>
            <a:r>
              <a:rPr lang="en-US" altLang="zh-CN" sz="2000">
                <a:latin typeface="楷体" panose="02010609060101010101" pitchFamily="49" charset="-122"/>
                <a:ea typeface="楷体" panose="02010609060101010101" pitchFamily="49" charset="-122"/>
              </a:rPr>
              <a:t>QX200</a:t>
            </a:r>
            <a:r>
              <a:rPr lang="zh-CN" altLang="en-US" sz="2000">
                <a:latin typeface="楷体" panose="02010609060101010101" pitchFamily="49" charset="-122"/>
                <a:ea typeface="楷体" panose="02010609060101010101" pitchFamily="49" charset="-122"/>
              </a:rPr>
              <a:t>系统和</a:t>
            </a:r>
            <a:r>
              <a:rPr lang="en-US" altLang="zh-CN" sz="2000">
                <a:latin typeface="楷体" panose="02010609060101010101" pitchFamily="49" charset="-122"/>
                <a:ea typeface="楷体" panose="02010609060101010101" pitchFamily="49" charset="-122"/>
              </a:rPr>
              <a:t>Rain Drop</a:t>
            </a:r>
            <a:r>
              <a:rPr lang="zh-CN" altLang="en-US" sz="2000">
                <a:latin typeface="楷体" panose="02010609060101010101" pitchFamily="49" charset="-122"/>
                <a:ea typeface="楷体" panose="02010609060101010101" pitchFamily="49" charset="-122"/>
              </a:rPr>
              <a:t>系统，</a:t>
            </a:r>
            <a:r>
              <a:rPr lang="en-US" altLang="zh-CN" sz="2000">
                <a:latin typeface="楷体" panose="02010609060101010101" pitchFamily="49" charset="-122"/>
                <a:ea typeface="楷体" panose="02010609060101010101" pitchFamily="49" charset="-122"/>
              </a:rPr>
              <a:t>QX200</a:t>
            </a:r>
            <a:r>
              <a:rPr lang="zh-CN" altLang="en-US" sz="2000">
                <a:latin typeface="楷体" panose="02010609060101010101" pitchFamily="49" charset="-122"/>
                <a:ea typeface="楷体" panose="02010609060101010101" pitchFamily="49" charset="-122"/>
              </a:rPr>
              <a:t>可以将体系分割成</a:t>
            </a:r>
            <a:r>
              <a:rPr lang="en-US" altLang="zh-CN" sz="2000">
                <a:latin typeface="楷体" panose="02010609060101010101" pitchFamily="49" charset="-122"/>
                <a:ea typeface="楷体" panose="02010609060101010101" pitchFamily="49" charset="-122"/>
              </a:rPr>
              <a:t>2</a:t>
            </a:r>
            <a:r>
              <a:rPr lang="zh-CN" altLang="en-US" sz="2000">
                <a:latin typeface="楷体" panose="02010609060101010101" pitchFamily="49" charset="-122"/>
                <a:ea typeface="楷体" panose="02010609060101010101" pitchFamily="49" charset="-122"/>
              </a:rPr>
              <a:t>万个微滴，</a:t>
            </a:r>
            <a:r>
              <a:rPr lang="en-US" altLang="zh-CN" sz="2000">
                <a:latin typeface="楷体" panose="02010609060101010101" pitchFamily="49" charset="-122"/>
                <a:ea typeface="楷体" panose="02010609060101010101" pitchFamily="49" charset="-122"/>
              </a:rPr>
              <a:t>Rain Drop</a:t>
            </a:r>
            <a:r>
              <a:rPr lang="zh-CN" altLang="en-US" sz="2000">
                <a:latin typeface="楷体" panose="02010609060101010101" pitchFamily="49" charset="-122"/>
                <a:ea typeface="楷体" panose="02010609060101010101" pitchFamily="49" charset="-122"/>
              </a:rPr>
              <a:t>可以分割成</a:t>
            </a:r>
            <a:r>
              <a:rPr lang="en-US" altLang="zh-CN" sz="2000">
                <a:latin typeface="楷体" panose="02010609060101010101" pitchFamily="49" charset="-122"/>
                <a:ea typeface="楷体" panose="02010609060101010101" pitchFamily="49" charset="-122"/>
              </a:rPr>
              <a:t>100</a:t>
            </a:r>
            <a:r>
              <a:rPr lang="zh-CN" altLang="en-US" sz="2000">
                <a:latin typeface="楷体" panose="02010609060101010101" pitchFamily="49" charset="-122"/>
                <a:ea typeface="楷体" panose="02010609060101010101" pitchFamily="49" charset="-122"/>
              </a:rPr>
              <a:t>万</a:t>
            </a:r>
            <a:r>
              <a:rPr lang="en-US" altLang="zh-CN" sz="2000">
                <a:latin typeface="楷体" panose="02010609060101010101" pitchFamily="49" charset="-122"/>
                <a:ea typeface="楷体" panose="02010609060101010101" pitchFamily="49" charset="-122"/>
              </a:rPr>
              <a:t>-1000</a:t>
            </a:r>
            <a:r>
              <a:rPr lang="zh-CN" altLang="en-US" sz="2000">
                <a:latin typeface="楷体" panose="02010609060101010101" pitchFamily="49" charset="-122"/>
                <a:ea typeface="楷体" panose="02010609060101010101" pitchFamily="49" charset="-122"/>
              </a:rPr>
              <a:t>万个微滴。</a:t>
            </a:r>
            <a:endParaRPr lang="en-US" altLang="zh-CN" sz="2000">
              <a:latin typeface="楷体" panose="02010609060101010101" pitchFamily="49" charset="-122"/>
              <a:ea typeface="楷体" panose="02010609060101010101" pitchFamily="49" charset="-122"/>
            </a:endParaRPr>
          </a:p>
          <a:p>
            <a:pPr>
              <a:lnSpc>
                <a:spcPct val="150000"/>
              </a:lnSpc>
              <a:spcBef>
                <a:spcPct val="0"/>
              </a:spcBef>
              <a:buClrTx/>
              <a:buSzTx/>
              <a:buFontTx/>
              <a:buChar char="•"/>
            </a:pPr>
            <a:r>
              <a:rPr lang="en-US" altLang="zh-CN" sz="2000">
                <a:latin typeface="楷体" panose="02010609060101010101" pitchFamily="49" charset="-122"/>
                <a:ea typeface="楷体" panose="02010609060101010101" pitchFamily="49" charset="-122"/>
              </a:rPr>
              <a:t>ddPCR</a:t>
            </a:r>
            <a:r>
              <a:rPr lang="zh-CN" altLang="en-US" sz="2000">
                <a:latin typeface="楷体" panose="02010609060101010101" pitchFamily="49" charset="-122"/>
                <a:ea typeface="楷体" panose="02010609060101010101" pitchFamily="49" charset="-122"/>
              </a:rPr>
              <a:t>原理是通过将一个待分析的</a:t>
            </a:r>
            <a:r>
              <a:rPr lang="en-US" altLang="zh-CN" sz="2000">
                <a:latin typeface="楷体" panose="02010609060101010101" pitchFamily="49" charset="-122"/>
                <a:ea typeface="楷体" panose="02010609060101010101" pitchFamily="49" charset="-122"/>
              </a:rPr>
              <a:t>PCR</a:t>
            </a:r>
            <a:r>
              <a:rPr lang="zh-CN" altLang="en-US" sz="2000">
                <a:latin typeface="楷体" panose="02010609060101010101" pitchFamily="49" charset="-122"/>
                <a:ea typeface="楷体" panose="02010609060101010101" pitchFamily="49" charset="-122"/>
              </a:rPr>
              <a:t>反应体系进行微滴化处理，利用微滴发生器制成近</a:t>
            </a:r>
            <a:r>
              <a:rPr lang="en-US" altLang="zh-CN" sz="2000">
                <a:latin typeface="楷体" panose="02010609060101010101" pitchFamily="49" charset="-122"/>
                <a:ea typeface="楷体" panose="02010609060101010101" pitchFamily="49" charset="-122"/>
              </a:rPr>
              <a:t>20 000</a:t>
            </a:r>
            <a:r>
              <a:rPr lang="zh-CN" altLang="en-US" sz="2000">
                <a:latin typeface="楷体" panose="02010609060101010101" pitchFamily="49" charset="-122"/>
                <a:ea typeface="楷体" panose="02010609060101010101" pitchFamily="49" charset="-122"/>
              </a:rPr>
              <a:t>个油包水小微滴从而对原始体系进行分割，样品中的核酸分子随机分配到大量独立的微滴中，每个微滴中含有一个或不含待检核酸分子。</a:t>
            </a:r>
            <a:endParaRPr lang="en-US" altLang="zh-CN" sz="2000">
              <a:latin typeface="楷体" panose="02010609060101010101" pitchFamily="49" charset="-122"/>
              <a:ea typeface="楷体" panose="02010609060101010101" pitchFamily="49" charset="-122"/>
            </a:endParaRPr>
          </a:p>
          <a:p>
            <a:pPr>
              <a:lnSpc>
                <a:spcPct val="150000"/>
              </a:lnSpc>
              <a:spcBef>
                <a:spcPct val="0"/>
              </a:spcBef>
              <a:buClrTx/>
              <a:buSzTx/>
              <a:buFontTx/>
              <a:buChar char="•"/>
            </a:pPr>
            <a:r>
              <a:rPr lang="zh-CN" altLang="en-US" sz="2000">
                <a:latin typeface="楷体" panose="02010609060101010101" pitchFamily="49" charset="-122"/>
                <a:ea typeface="楷体" panose="02010609060101010101" pitchFamily="49" charset="-122"/>
              </a:rPr>
              <a:t>对微滴体系进行扩增反应以后，分析每个微滴的荧光信号，进行有或无的判断，将判断结果按照泊松分布的原理，通过读取靶标和内参核酸的阳性微滴个数以及比例从而得到靶分子的拷贝数及浓度。与芯片式</a:t>
            </a:r>
            <a:r>
              <a:rPr lang="en-US" altLang="zh-CN" sz="2000">
                <a:latin typeface="楷体" panose="02010609060101010101" pitchFamily="49" charset="-122"/>
                <a:ea typeface="楷体" panose="02010609060101010101" pitchFamily="49" charset="-122"/>
              </a:rPr>
              <a:t>dPCR</a:t>
            </a:r>
            <a:r>
              <a:rPr lang="zh-CN" altLang="en-US" sz="2000">
                <a:latin typeface="楷体" panose="02010609060101010101" pitchFamily="49" charset="-122"/>
                <a:ea typeface="楷体" panose="02010609060101010101" pitchFamily="49" charset="-122"/>
              </a:rPr>
              <a:t>相比，操作简单，可以实现高通量的检测，也保证一定程度上的微滴检测稳定性。</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4213" y="1268413"/>
            <a:ext cx="7775575" cy="5324475"/>
          </a:xfrm>
          <a:prstGeom prst="rect">
            <a:avLst/>
          </a:prstGeom>
        </p:spPr>
        <p:txBody>
          <a:bodyPr>
            <a:spAutoFit/>
          </a:bodyPr>
          <a:lstStyle/>
          <a:p>
            <a:pPr marL="342900" indent="-342900">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rPr>
              <a:t>绝对定量 </a:t>
            </a:r>
          </a:p>
          <a:p>
            <a:pPr>
              <a:defRPr/>
            </a:pPr>
            <a:r>
              <a:rPr lang="zh-CN" altLang="en-US" sz="2000" dirty="0">
                <a:latin typeface="楷体" panose="02010609060101010101" pitchFamily="49" charset="-122"/>
                <a:ea typeface="楷体" panose="02010609060101010101" pitchFamily="49" charset="-122"/>
              </a:rPr>
              <a:t>常规</a:t>
            </a:r>
            <a:r>
              <a:rPr lang="en-US" altLang="zh-CN" sz="2000" dirty="0">
                <a:latin typeface="楷体" panose="02010609060101010101" pitchFamily="49" charset="-122"/>
                <a:ea typeface="楷体" panose="02010609060101010101" pitchFamily="49" charset="-122"/>
              </a:rPr>
              <a:t>PCR</a:t>
            </a:r>
            <a:r>
              <a:rPr lang="zh-CN" altLang="en-US" sz="2000" dirty="0">
                <a:latin typeface="楷体" panose="02010609060101010101" pitchFamily="49" charset="-122"/>
                <a:ea typeface="楷体" panose="02010609060101010101" pitchFamily="49" charset="-122"/>
              </a:rPr>
              <a:t>和实时荧光</a:t>
            </a:r>
            <a:r>
              <a:rPr lang="en-US" altLang="zh-CN" sz="2000" dirty="0">
                <a:latin typeface="楷体" panose="02010609060101010101" pitchFamily="49" charset="-122"/>
                <a:ea typeface="楷体" panose="02010609060101010101" pitchFamily="49" charset="-122"/>
              </a:rPr>
              <a:t>PCR</a:t>
            </a:r>
            <a:r>
              <a:rPr lang="zh-CN" altLang="en-US" sz="2000" dirty="0">
                <a:latin typeface="楷体" panose="02010609060101010101" pitchFamily="49" charset="-122"/>
                <a:ea typeface="楷体" panose="02010609060101010101" pitchFamily="49" charset="-122"/>
              </a:rPr>
              <a:t>定量检测都需要已知拷贝数的标准</a:t>
            </a:r>
            <a:r>
              <a:rPr lang="en-US" altLang="zh-CN" sz="2000" dirty="0">
                <a:latin typeface="楷体" panose="02010609060101010101" pitchFamily="49" charset="-122"/>
                <a:ea typeface="楷体" panose="02010609060101010101" pitchFamily="49" charset="-122"/>
              </a:rPr>
              <a:t>DNA</a:t>
            </a:r>
            <a:r>
              <a:rPr lang="zh-CN" altLang="en-US" sz="2000" dirty="0">
                <a:latin typeface="楷体" panose="02010609060101010101" pitchFamily="49" charset="-122"/>
                <a:ea typeface="楷体" panose="02010609060101010101" pitchFamily="49" charset="-122"/>
              </a:rPr>
              <a:t>制定标准曲线，由于样品测定在各种条件上不会完全一致，会造成</a:t>
            </a:r>
            <a:r>
              <a:rPr lang="en-US" altLang="zh-CN" sz="2000" dirty="0">
                <a:latin typeface="楷体" panose="02010609060101010101" pitchFamily="49" charset="-122"/>
                <a:ea typeface="楷体" panose="02010609060101010101" pitchFamily="49" charset="-122"/>
              </a:rPr>
              <a:t>PCR</a:t>
            </a:r>
            <a:r>
              <a:rPr lang="zh-CN" altLang="en-US" sz="2000" dirty="0">
                <a:latin typeface="楷体" panose="02010609060101010101" pitchFamily="49" charset="-122"/>
                <a:ea typeface="楷体" panose="02010609060101010101" pitchFamily="49" charset="-122"/>
              </a:rPr>
              <a:t>扩增效率的差异，从而影响定量结果的准确性。而</a:t>
            </a:r>
            <a:r>
              <a:rPr lang="en-US" altLang="zh-CN" sz="2000" dirty="0" err="1">
                <a:latin typeface="楷体" panose="02010609060101010101" pitchFamily="49" charset="-122"/>
                <a:ea typeface="楷体" panose="02010609060101010101" pitchFamily="49" charset="-122"/>
              </a:rPr>
              <a:t>ddPCR</a:t>
            </a:r>
            <a:r>
              <a:rPr lang="zh-CN" altLang="en-US" sz="2000" dirty="0">
                <a:latin typeface="楷体" panose="02010609060101010101" pitchFamily="49" charset="-122"/>
                <a:ea typeface="楷体" panose="02010609060101010101" pitchFamily="49" charset="-122"/>
              </a:rPr>
              <a:t>不受标准曲线和扩增动力学影响，可以进行绝对定量。</a:t>
            </a:r>
            <a:endParaRPr lang="en-US" altLang="zh-CN" sz="2000" dirty="0">
              <a:latin typeface="楷体" panose="02010609060101010101" pitchFamily="49" charset="-122"/>
              <a:ea typeface="楷体" panose="02010609060101010101" pitchFamily="49" charset="-122"/>
            </a:endParaRPr>
          </a:p>
          <a:p>
            <a:pPr>
              <a:defRPr/>
            </a:pPr>
            <a:endParaRPr lang="en-US" altLang="zh-CN" sz="20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rPr>
              <a:t>样品需求量低</a:t>
            </a:r>
          </a:p>
          <a:p>
            <a:pPr>
              <a:defRPr/>
            </a:pPr>
            <a:r>
              <a:rPr lang="zh-CN" altLang="en-US" sz="2000" dirty="0">
                <a:latin typeface="楷体" panose="02010609060101010101" pitchFamily="49" charset="-122"/>
                <a:ea typeface="楷体" panose="02010609060101010101" pitchFamily="49" charset="-122"/>
              </a:rPr>
              <a:t>在检测珍贵样品和样品核酸存在降解时具有明显的优势。</a:t>
            </a:r>
            <a:endParaRPr lang="en-US" altLang="zh-CN" sz="2000" dirty="0">
              <a:latin typeface="楷体" panose="02010609060101010101" pitchFamily="49" charset="-122"/>
              <a:ea typeface="楷体" panose="02010609060101010101" pitchFamily="49" charset="-122"/>
            </a:endParaRPr>
          </a:p>
          <a:p>
            <a:pPr>
              <a:defRPr/>
            </a:pPr>
            <a:endParaRPr lang="en-US" altLang="zh-CN" sz="20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rPr>
              <a:t>高灵敏度</a:t>
            </a:r>
          </a:p>
          <a:p>
            <a:pPr>
              <a:defRPr/>
            </a:pPr>
            <a:r>
              <a:rPr lang="en-US" altLang="zh-CN" sz="2000" dirty="0" err="1">
                <a:latin typeface="楷体" panose="02010609060101010101" pitchFamily="49" charset="-122"/>
                <a:ea typeface="楷体" panose="02010609060101010101" pitchFamily="49" charset="-122"/>
              </a:rPr>
              <a:t>ddPCR</a:t>
            </a:r>
            <a:r>
              <a:rPr lang="zh-CN" altLang="en-US" sz="2000" dirty="0">
                <a:latin typeface="楷体" panose="02010609060101010101" pitchFamily="49" charset="-122"/>
                <a:ea typeface="楷体" panose="02010609060101010101" pitchFamily="49" charset="-122"/>
              </a:rPr>
              <a:t>本质上是将一个传统的</a:t>
            </a:r>
            <a:r>
              <a:rPr lang="en-US" altLang="zh-CN" sz="2000" dirty="0">
                <a:latin typeface="楷体" panose="02010609060101010101" pitchFamily="49" charset="-122"/>
                <a:ea typeface="楷体" panose="02010609060101010101" pitchFamily="49" charset="-122"/>
              </a:rPr>
              <a:t>PCR</a:t>
            </a:r>
            <a:r>
              <a:rPr lang="zh-CN" altLang="en-US" sz="2000" dirty="0">
                <a:latin typeface="楷体" panose="02010609060101010101" pitchFamily="49" charset="-122"/>
                <a:ea typeface="楷体" panose="02010609060101010101" pitchFamily="49" charset="-122"/>
              </a:rPr>
              <a:t>反应分成了数万个独立的</a:t>
            </a:r>
            <a:r>
              <a:rPr lang="en-US" altLang="zh-CN" sz="2000" dirty="0">
                <a:latin typeface="楷体" panose="02010609060101010101" pitchFamily="49" charset="-122"/>
                <a:ea typeface="楷体" panose="02010609060101010101" pitchFamily="49" charset="-122"/>
              </a:rPr>
              <a:t>PCR</a:t>
            </a:r>
            <a:r>
              <a:rPr lang="zh-CN" altLang="en-US" sz="2000" dirty="0">
                <a:latin typeface="楷体" panose="02010609060101010101" pitchFamily="49" charset="-122"/>
                <a:ea typeface="楷体" panose="02010609060101010101" pitchFamily="49" charset="-122"/>
              </a:rPr>
              <a:t>反应，在这些反应中可以精确地检测到很小的目的片段的差异、单拷贝甚至是低浓度混杂样品，且能避免非同源异质双链的形成。</a:t>
            </a:r>
            <a:endParaRPr lang="en-US" altLang="zh-CN" sz="2000" dirty="0">
              <a:latin typeface="楷体" panose="02010609060101010101" pitchFamily="49" charset="-122"/>
              <a:ea typeface="楷体" panose="02010609060101010101" pitchFamily="49" charset="-122"/>
            </a:endParaRPr>
          </a:p>
          <a:p>
            <a:pPr>
              <a:defRPr/>
            </a:pPr>
            <a:endParaRPr lang="en-US" altLang="zh-CN" sz="20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rPr>
              <a:t>高耐受性</a:t>
            </a:r>
          </a:p>
          <a:p>
            <a:pPr>
              <a:defRPr/>
            </a:pPr>
            <a:r>
              <a:rPr lang="zh-CN" altLang="en-US" sz="2000" dirty="0">
                <a:latin typeface="楷体" panose="02010609060101010101" pitchFamily="49" charset="-122"/>
                <a:ea typeface="楷体" panose="02010609060101010101" pitchFamily="49" charset="-122"/>
              </a:rPr>
              <a:t>由于目的序列被分配到多个微滴中，显著降低了体系间的影响以及背景序列和抑制物对反应的干扰，扩增基质效应大大减小。</a:t>
            </a:r>
          </a:p>
        </p:txBody>
      </p:sp>
      <p:sp>
        <p:nvSpPr>
          <p:cNvPr id="113667" name="矩形 2"/>
          <p:cNvSpPr>
            <a:spLocks noChangeArrowheads="1"/>
          </p:cNvSpPr>
          <p:nvPr/>
        </p:nvSpPr>
        <p:spPr bwMode="auto">
          <a:xfrm>
            <a:off x="900113" y="47625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zh-CN" altLang="en-US" sz="2400">
                <a:solidFill>
                  <a:srgbClr val="FF0000"/>
                </a:solidFill>
                <a:latin typeface="楷体" panose="02010609060101010101" pitchFamily="49" charset="-122"/>
                <a:ea typeface="楷体" panose="02010609060101010101" pitchFamily="49" charset="-122"/>
              </a:rPr>
              <a:t>与常规的</a:t>
            </a:r>
            <a:r>
              <a:rPr lang="en-US" altLang="zh-CN" sz="2400">
                <a:solidFill>
                  <a:srgbClr val="FF0000"/>
                </a:solidFill>
                <a:latin typeface="楷体" panose="02010609060101010101" pitchFamily="49" charset="-122"/>
                <a:ea typeface="楷体" panose="02010609060101010101" pitchFamily="49" charset="-122"/>
              </a:rPr>
              <a:t>PCR</a:t>
            </a:r>
            <a:r>
              <a:rPr lang="zh-CN" altLang="en-US" sz="2400">
                <a:solidFill>
                  <a:srgbClr val="FF0000"/>
                </a:solidFill>
                <a:latin typeface="楷体" panose="02010609060101010101" pitchFamily="49" charset="-122"/>
                <a:ea typeface="楷体" panose="02010609060101010101" pitchFamily="49" charset="-122"/>
              </a:rPr>
              <a:t>的方法相比，</a:t>
            </a:r>
            <a:r>
              <a:rPr lang="en-US" altLang="zh-CN" sz="2400">
                <a:solidFill>
                  <a:srgbClr val="FF0000"/>
                </a:solidFill>
                <a:latin typeface="楷体" panose="02010609060101010101" pitchFamily="49" charset="-122"/>
                <a:ea typeface="楷体" panose="02010609060101010101" pitchFamily="49" charset="-122"/>
              </a:rPr>
              <a:t>dPCR</a:t>
            </a:r>
            <a:r>
              <a:rPr lang="zh-CN" altLang="en-US" sz="2400">
                <a:solidFill>
                  <a:srgbClr val="FF0000"/>
                </a:solidFill>
                <a:latin typeface="楷体" panose="02010609060101010101" pitchFamily="49" charset="-122"/>
                <a:ea typeface="楷体" panose="02010609060101010101" pitchFamily="49" charset="-122"/>
              </a:rPr>
              <a:t>有很好的优势。</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4419600"/>
            <a:ext cx="914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TGAACGTAGTAGCATAGCAATGTACATCATCAGATAGACGATTGACAGTGATCTCGACGATGCATCATGACATCGATTTGATCGAT</a:t>
            </a:r>
            <a:endParaRPr lang="en-US" altLang="zh-CN"/>
          </a:p>
        </p:txBody>
      </p:sp>
      <p:sp>
        <p:nvSpPr>
          <p:cNvPr id="15363" name="Text Box 6"/>
          <p:cNvSpPr txBox="1">
            <a:spLocks noChangeArrowheads="1"/>
          </p:cNvSpPr>
          <p:nvPr/>
        </p:nvSpPr>
        <p:spPr bwMode="auto">
          <a:xfrm>
            <a:off x="0" y="5124450"/>
            <a:ext cx="1041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ACTTGCATCATCGTATCGTTACATGTAGTAGTCTATCTGCTAACTGTCACTAGAGCTGCTACGTAGTACTGTAGCTAAACTAGCTA</a:t>
            </a:r>
            <a:endParaRPr lang="en-US" altLang="zh-CN"/>
          </a:p>
        </p:txBody>
      </p:sp>
      <p:sp>
        <p:nvSpPr>
          <p:cNvPr id="15364" name="Text Box 7"/>
          <p:cNvSpPr txBox="1">
            <a:spLocks noChangeArrowheads="1"/>
          </p:cNvSpPr>
          <p:nvPr/>
        </p:nvSpPr>
        <p:spPr bwMode="auto">
          <a:xfrm>
            <a:off x="2587625" y="1069975"/>
            <a:ext cx="455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latin typeface="Times" panose="02020603050405020304" pitchFamily="18" charset="0"/>
              </a:rPr>
              <a:t>Step3 : Extension  </a:t>
            </a:r>
            <a:r>
              <a:rPr lang="zh-CN" altLang="fr-FR" sz="3600">
                <a:latin typeface="Times" panose="02020603050405020304" pitchFamily="18" charset="0"/>
                <a:ea typeface="楷体_GB2312" pitchFamily="49" charset="-122"/>
              </a:rPr>
              <a:t>延伸</a:t>
            </a:r>
            <a:endParaRPr lang="zh-CN" altLang="en-US">
              <a:ea typeface="楷体_GB2312" pitchFamily="49" charset="-122"/>
            </a:endParaRPr>
          </a:p>
        </p:txBody>
      </p:sp>
      <p:sp>
        <p:nvSpPr>
          <p:cNvPr id="15365" name="Text Box 8"/>
          <p:cNvSpPr txBox="1">
            <a:spLocks noChangeArrowheads="1"/>
          </p:cNvSpPr>
          <p:nvPr/>
        </p:nvSpPr>
        <p:spPr bwMode="auto">
          <a:xfrm>
            <a:off x="2689225" y="1771650"/>
            <a:ext cx="1128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solidFill>
                  <a:srgbClr val="CC0000"/>
                </a:solidFill>
                <a:latin typeface="Times" panose="02020603050405020304" pitchFamily="18" charset="0"/>
              </a:rPr>
              <a:t>72°C</a:t>
            </a:r>
            <a:endParaRPr lang="en-US" altLang="zh-CN"/>
          </a:p>
        </p:txBody>
      </p:sp>
      <p:sp>
        <p:nvSpPr>
          <p:cNvPr id="15366" name="Rectangle 9"/>
          <p:cNvSpPr>
            <a:spLocks noChangeArrowheads="1"/>
          </p:cNvSpPr>
          <p:nvPr/>
        </p:nvSpPr>
        <p:spPr bwMode="auto">
          <a:xfrm>
            <a:off x="323850" y="4983163"/>
            <a:ext cx="1263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solidFill>
                  <a:srgbClr val="CC0000"/>
                </a:solidFill>
                <a:latin typeface="Courier" pitchFamily="49" charset="0"/>
              </a:rPr>
              <a:t>CGTAGTAGCA</a:t>
            </a:r>
            <a:endParaRPr lang="en-US" altLang="zh-CN"/>
          </a:p>
        </p:txBody>
      </p:sp>
      <p:sp>
        <p:nvSpPr>
          <p:cNvPr id="15367" name="Rectangle 10"/>
          <p:cNvSpPr>
            <a:spLocks noChangeArrowheads="1"/>
          </p:cNvSpPr>
          <p:nvPr/>
        </p:nvSpPr>
        <p:spPr bwMode="auto">
          <a:xfrm>
            <a:off x="5724525" y="4551363"/>
            <a:ext cx="1479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solidFill>
                  <a:srgbClr val="CC0000"/>
                </a:solidFill>
                <a:latin typeface="Courier" pitchFamily="49" charset="0"/>
              </a:rPr>
              <a:t>GCTGCTACGTAG</a:t>
            </a:r>
            <a:endParaRPr lang="en-US" altLang="zh-CN"/>
          </a:p>
        </p:txBody>
      </p:sp>
      <p:grpSp>
        <p:nvGrpSpPr>
          <p:cNvPr id="9236" name="Group 20"/>
          <p:cNvGrpSpPr>
            <a:grpSpLocks/>
          </p:cNvGrpSpPr>
          <p:nvPr/>
        </p:nvGrpSpPr>
        <p:grpSpPr bwMode="auto">
          <a:xfrm>
            <a:off x="5832475" y="3598863"/>
            <a:ext cx="2400300" cy="850900"/>
            <a:chOff x="3674" y="2286"/>
            <a:chExt cx="1512" cy="536"/>
          </a:xfrm>
        </p:grpSpPr>
        <p:sp>
          <p:nvSpPr>
            <p:cNvPr id="15374" name="Oval 12"/>
            <p:cNvSpPr>
              <a:spLocks noChangeArrowheads="1"/>
            </p:cNvSpPr>
            <p:nvPr/>
          </p:nvSpPr>
          <p:spPr bwMode="auto">
            <a:xfrm>
              <a:off x="3674" y="2286"/>
              <a:ext cx="1512" cy="536"/>
            </a:xfrm>
            <a:prstGeom prst="ellipse">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75" name="Text Box 13"/>
            <p:cNvSpPr txBox="1">
              <a:spLocks noChangeArrowheads="1"/>
            </p:cNvSpPr>
            <p:nvPr/>
          </p:nvSpPr>
          <p:spPr bwMode="auto">
            <a:xfrm>
              <a:off x="4018" y="2438"/>
              <a:ext cx="1150" cy="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2000">
                  <a:latin typeface="Times" panose="02020603050405020304" pitchFamily="18" charset="0"/>
                </a:rPr>
                <a:t>Taq Polymerase</a:t>
              </a:r>
              <a:endParaRPr lang="en-US" altLang="zh-CN"/>
            </a:p>
          </p:txBody>
        </p:sp>
      </p:grpSp>
      <p:grpSp>
        <p:nvGrpSpPr>
          <p:cNvPr id="9235" name="Group 19"/>
          <p:cNvGrpSpPr>
            <a:grpSpLocks/>
          </p:cNvGrpSpPr>
          <p:nvPr/>
        </p:nvGrpSpPr>
        <p:grpSpPr bwMode="auto">
          <a:xfrm>
            <a:off x="0" y="5341938"/>
            <a:ext cx="2400300" cy="850900"/>
            <a:chOff x="0" y="3384"/>
            <a:chExt cx="1512" cy="536"/>
          </a:xfrm>
        </p:grpSpPr>
        <p:sp>
          <p:nvSpPr>
            <p:cNvPr id="15372" name="Oval 15"/>
            <p:cNvSpPr>
              <a:spLocks noChangeArrowheads="1"/>
            </p:cNvSpPr>
            <p:nvPr/>
          </p:nvSpPr>
          <p:spPr bwMode="auto">
            <a:xfrm>
              <a:off x="0" y="3384"/>
              <a:ext cx="1512" cy="536"/>
            </a:xfrm>
            <a:prstGeom prst="ellipse">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73" name="Text Box 16"/>
            <p:cNvSpPr txBox="1">
              <a:spLocks noChangeArrowheads="1"/>
            </p:cNvSpPr>
            <p:nvPr/>
          </p:nvSpPr>
          <p:spPr bwMode="auto">
            <a:xfrm>
              <a:off x="344" y="3536"/>
              <a:ext cx="1150" cy="25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2000">
                  <a:latin typeface="Times" panose="02020603050405020304" pitchFamily="18" charset="0"/>
                </a:rPr>
                <a:t>Taq Polymerase</a:t>
              </a:r>
              <a:endParaRPr lang="en-US" altLang="zh-CN"/>
            </a:p>
          </p:txBody>
        </p:sp>
      </p:grpSp>
      <p:sp>
        <p:nvSpPr>
          <p:cNvPr id="9233" name="Rectangle 17"/>
          <p:cNvSpPr>
            <a:spLocks noChangeArrowheads="1"/>
          </p:cNvSpPr>
          <p:nvPr/>
        </p:nvSpPr>
        <p:spPr bwMode="auto">
          <a:xfrm>
            <a:off x="1403350" y="4953000"/>
            <a:ext cx="5797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solidFill>
                  <a:schemeClr val="accent2"/>
                </a:solidFill>
                <a:latin typeface="Courier" pitchFamily="49" charset="0"/>
              </a:rPr>
              <a:t>TAGCAATGTACATCATCAGATAGACGATTGACAGTGATCTCGACGATGCATC</a:t>
            </a:r>
            <a:endParaRPr lang="en-US" altLang="zh-CN"/>
          </a:p>
        </p:txBody>
      </p:sp>
      <p:sp>
        <p:nvSpPr>
          <p:cNvPr id="9234" name="Rectangle 18"/>
          <p:cNvSpPr>
            <a:spLocks noChangeArrowheads="1"/>
          </p:cNvSpPr>
          <p:nvPr/>
        </p:nvSpPr>
        <p:spPr bwMode="auto">
          <a:xfrm>
            <a:off x="273050" y="4524375"/>
            <a:ext cx="4946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solidFill>
                  <a:schemeClr val="accent2"/>
                </a:solidFill>
                <a:latin typeface="Courier" pitchFamily="49" charset="0"/>
              </a:rPr>
              <a:t>GCATCATCGTATCGTTACATGTAGTAGTCTATCTGCTAACTGTCACTAGA</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234"/>
                                        </p:tgtEl>
                                        <p:attrNameLst>
                                          <p:attrName>style.visibility</p:attrName>
                                        </p:attrNameLst>
                                      </p:cBhvr>
                                      <p:to>
                                        <p:strVal val="visible"/>
                                      </p:to>
                                    </p:set>
                                    <p:anim calcmode="lin" valueType="num">
                                      <p:cBhvr additive="base">
                                        <p:cTn id="11" dur="500" fill="hold"/>
                                        <p:tgtEl>
                                          <p:spTgt spid="9234"/>
                                        </p:tgtEl>
                                        <p:attrNameLst>
                                          <p:attrName>ppt_x</p:attrName>
                                        </p:attrNameLst>
                                      </p:cBhvr>
                                      <p:tavLst>
                                        <p:tav tm="0">
                                          <p:val>
                                            <p:strVal val="1+#ppt_w/2"/>
                                          </p:val>
                                        </p:tav>
                                        <p:tav tm="100000">
                                          <p:val>
                                            <p:strVal val="#ppt_x"/>
                                          </p:val>
                                        </p:tav>
                                      </p:tavLst>
                                    </p:anim>
                                    <p:anim calcmode="lin" valueType="num">
                                      <p:cBhvr additive="base">
                                        <p:cTn id="12"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2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233"/>
                                        </p:tgtEl>
                                        <p:attrNameLst>
                                          <p:attrName>style.visibility</p:attrName>
                                        </p:attrNameLst>
                                      </p:cBhvr>
                                      <p:to>
                                        <p:strVal val="visible"/>
                                      </p:to>
                                    </p:set>
                                    <p:anim calcmode="lin" valueType="num">
                                      <p:cBhvr additive="base">
                                        <p:cTn id="21" dur="500" fill="hold"/>
                                        <p:tgtEl>
                                          <p:spTgt spid="9233"/>
                                        </p:tgtEl>
                                        <p:attrNameLst>
                                          <p:attrName>ppt_x</p:attrName>
                                        </p:attrNameLst>
                                      </p:cBhvr>
                                      <p:tavLst>
                                        <p:tav tm="0">
                                          <p:val>
                                            <p:strVal val="0-#ppt_w/2"/>
                                          </p:val>
                                        </p:tav>
                                        <p:tav tm="100000">
                                          <p:val>
                                            <p:strVal val="#ppt_x"/>
                                          </p:val>
                                        </p:tav>
                                      </p:tavLst>
                                    </p:anim>
                                    <p:anim calcmode="lin" valueType="num">
                                      <p:cBhvr additive="base">
                                        <p:cTn id="22"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utoUpdateAnimBg="0"/>
      <p:bldP spid="923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395288" y="620713"/>
          <a:ext cx="8497887" cy="6129337"/>
        </p:xfrm>
        <a:graphic>
          <a:graphicData uri="http://schemas.openxmlformats.org/drawingml/2006/table">
            <a:tbl>
              <a:tblPr/>
              <a:tblGrid>
                <a:gridCol w="2124472">
                  <a:extLst>
                    <a:ext uri="{9D8B030D-6E8A-4147-A177-3AD203B41FA5}">
                      <a16:colId xmlns:a16="http://schemas.microsoft.com/office/drawing/2014/main" val="1494234144"/>
                    </a:ext>
                  </a:extLst>
                </a:gridCol>
                <a:gridCol w="2124472">
                  <a:extLst>
                    <a:ext uri="{9D8B030D-6E8A-4147-A177-3AD203B41FA5}">
                      <a16:colId xmlns:a16="http://schemas.microsoft.com/office/drawing/2014/main" val="1175253443"/>
                    </a:ext>
                  </a:extLst>
                </a:gridCol>
                <a:gridCol w="2124472">
                  <a:extLst>
                    <a:ext uri="{9D8B030D-6E8A-4147-A177-3AD203B41FA5}">
                      <a16:colId xmlns:a16="http://schemas.microsoft.com/office/drawing/2014/main" val="2135398499"/>
                    </a:ext>
                  </a:extLst>
                </a:gridCol>
                <a:gridCol w="2124472">
                  <a:extLst>
                    <a:ext uri="{9D8B030D-6E8A-4147-A177-3AD203B41FA5}">
                      <a16:colId xmlns:a16="http://schemas.microsoft.com/office/drawing/2014/main" val="4129074836"/>
                    </a:ext>
                  </a:extLst>
                </a:gridCol>
              </a:tblGrid>
              <a:tr h="457832">
                <a:tc>
                  <a:txBody>
                    <a:bodyPr/>
                    <a:lstStyle/>
                    <a:p>
                      <a:pPr latinLnBrk="1"/>
                      <a:r>
                        <a:rPr lang="zh-CN" altLang="en-US" sz="1400">
                          <a:effectLst/>
                          <a:latin typeface="楷体" panose="02010609060101010101" pitchFamily="49" charset="-122"/>
                          <a:ea typeface="楷体" panose="02010609060101010101" pitchFamily="49" charset="-122"/>
                        </a:rPr>
                        <a:t/>
                      </a:r>
                      <a:br>
                        <a:rPr lang="zh-CN" altLang="en-US" sz="1400">
                          <a:effectLst/>
                          <a:latin typeface="楷体" panose="02010609060101010101" pitchFamily="49" charset="-122"/>
                          <a:ea typeface="楷体" panose="02010609060101010101" pitchFamily="49" charset="-122"/>
                        </a:rPr>
                      </a:br>
                      <a:endParaRPr lang="zh-CN" altLang="en-US" sz="1400">
                        <a:effectLst/>
                        <a:latin typeface="楷体" panose="02010609060101010101" pitchFamily="49" charset="-122"/>
                        <a:ea typeface="楷体" panose="02010609060101010101" pitchFamily="49" charset="-122"/>
                      </a:endParaRP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latinLnBrk="1"/>
                      <a:r>
                        <a:rPr lang="zh-CN" altLang="en-US" sz="1400" dirty="0">
                          <a:effectLst/>
                          <a:latin typeface="楷体" panose="02010609060101010101" pitchFamily="49" charset="-122"/>
                          <a:ea typeface="楷体" panose="02010609060101010101" pitchFamily="49" charset="-122"/>
                        </a:rPr>
                        <a:t>数字 </a:t>
                      </a:r>
                      <a:r>
                        <a:rPr lang="en-US" sz="1400" dirty="0">
                          <a:effectLst/>
                          <a:latin typeface="楷体" panose="02010609060101010101" pitchFamily="49" charset="-122"/>
                          <a:ea typeface="楷体" panose="02010609060101010101" pitchFamily="49" charset="-122"/>
                        </a:rPr>
                        <a:t>PCR</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latinLnBrk="1"/>
                      <a:r>
                        <a:rPr lang="zh-CN" altLang="en-US" sz="1400" dirty="0">
                          <a:effectLst/>
                          <a:latin typeface="楷体" panose="02010609060101010101" pitchFamily="49" charset="-122"/>
                          <a:ea typeface="楷体" panose="02010609060101010101" pitchFamily="49" charset="-122"/>
                        </a:rPr>
                        <a:t>实时荧光定量 </a:t>
                      </a:r>
                      <a:r>
                        <a:rPr lang="en-US" altLang="zh-CN" sz="1400" dirty="0">
                          <a:effectLst/>
                          <a:latin typeface="楷体" panose="02010609060101010101" pitchFamily="49" charset="-122"/>
                          <a:ea typeface="楷体" panose="02010609060101010101" pitchFamily="49" charset="-122"/>
                        </a:rPr>
                        <a:t>PCR</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latinLnBrk="1"/>
                      <a:r>
                        <a:rPr lang="zh-CN" altLang="en-US" sz="1400" dirty="0">
                          <a:effectLst/>
                          <a:latin typeface="楷体" panose="02010609060101010101" pitchFamily="49" charset="-122"/>
                          <a:ea typeface="楷体" panose="02010609060101010101" pitchFamily="49" charset="-122"/>
                        </a:rPr>
                        <a:t>传统 </a:t>
                      </a:r>
                      <a:r>
                        <a:rPr lang="en-US" sz="1400" dirty="0">
                          <a:effectLst/>
                          <a:latin typeface="楷体" panose="02010609060101010101" pitchFamily="49" charset="-122"/>
                          <a:ea typeface="楷体" panose="02010609060101010101" pitchFamily="49" charset="-122"/>
                        </a:rPr>
                        <a:t>PCR</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17120765"/>
                  </a:ext>
                </a:extLst>
              </a:tr>
              <a:tr h="457832">
                <a:tc>
                  <a:txBody>
                    <a:bodyPr/>
                    <a:lstStyle/>
                    <a:p>
                      <a:pPr latinLnBrk="1"/>
                      <a:r>
                        <a:rPr lang="zh-CN" altLang="en-US" sz="1400" dirty="0">
                          <a:effectLst/>
                          <a:latin typeface="楷体" panose="02010609060101010101" pitchFamily="49" charset="-122"/>
                          <a:ea typeface="楷体" panose="02010609060101010101" pitchFamily="49" charset="-122"/>
                        </a:rPr>
                        <a:t>概述</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dirty="0">
                          <a:effectLst/>
                          <a:latin typeface="楷体" panose="02010609060101010101" pitchFamily="49" charset="-122"/>
                          <a:ea typeface="楷体" panose="02010609060101010101" pitchFamily="49" charset="-122"/>
                        </a:rPr>
                        <a:t>测量阴性平行样的比例以确定绝对拷贝数。</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a:effectLst/>
                          <a:latin typeface="楷体" panose="02010609060101010101" pitchFamily="49" charset="-122"/>
                          <a:ea typeface="楷体" panose="02010609060101010101" pitchFamily="49" charset="-122"/>
                        </a:rPr>
                        <a:t>在发生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扩增时进行测量。</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a:effectLst/>
                          <a:latin typeface="楷体" panose="02010609060101010101" pitchFamily="49" charset="-122"/>
                          <a:ea typeface="楷体" panose="02010609060101010101" pitchFamily="49" charset="-122"/>
                        </a:rPr>
                        <a:t>在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循环结束时测量积聚的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产物的量。</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06650988"/>
                  </a:ext>
                </a:extLst>
              </a:tr>
              <a:tr h="884518">
                <a:tc>
                  <a:txBody>
                    <a:bodyPr/>
                    <a:lstStyle/>
                    <a:p>
                      <a:pPr latinLnBrk="1"/>
                      <a:r>
                        <a:rPr lang="zh-CN" altLang="en-US" sz="1400" dirty="0">
                          <a:effectLst/>
                          <a:latin typeface="楷体" panose="02010609060101010101" pitchFamily="49" charset="-122"/>
                          <a:ea typeface="楷体" panose="02010609060101010101" pitchFamily="49" charset="-122"/>
                        </a:rPr>
                        <a:t>是否定量</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dirty="0">
                          <a:effectLst/>
                          <a:latin typeface="楷体" panose="02010609060101010101" pitchFamily="49" charset="-122"/>
                          <a:ea typeface="楷体" panose="02010609060101010101" pitchFamily="49" charset="-122"/>
                        </a:rPr>
                        <a:t>是，阴性 </a:t>
                      </a:r>
                      <a:r>
                        <a:rPr lang="en-US" altLang="zh-CN" sz="1400" dirty="0">
                          <a:effectLst/>
                          <a:latin typeface="楷体" panose="02010609060101010101" pitchFamily="49" charset="-122"/>
                          <a:ea typeface="楷体" panose="02010609060101010101" pitchFamily="49" charset="-122"/>
                        </a:rPr>
                        <a:t>RCR </a:t>
                      </a:r>
                      <a:r>
                        <a:rPr lang="zh-CN" altLang="en-US" sz="1400" dirty="0">
                          <a:effectLst/>
                          <a:latin typeface="楷体" panose="02010609060101010101" pitchFamily="49" charset="-122"/>
                          <a:ea typeface="楷体" panose="02010609060101010101" pitchFamily="49" charset="-122"/>
                        </a:rPr>
                        <a:t>反应的比例适合泊松统计算法。</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a:effectLst/>
                          <a:latin typeface="楷体" panose="02010609060101010101" pitchFamily="49" charset="-122"/>
                          <a:ea typeface="楷体" panose="02010609060101010101" pitchFamily="49" charset="-122"/>
                        </a:rPr>
                        <a:t>是，因为在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的指数（对数）期内采集数据，在此期间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产物的数量与核酸模板的量成正比。</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a:effectLst/>
                          <a:latin typeface="楷体" panose="02010609060101010101" pitchFamily="49" charset="-122"/>
                          <a:ea typeface="楷体" panose="02010609060101010101" pitchFamily="49" charset="-122"/>
                        </a:rPr>
                        <a:t>否，但是比较凝胶上的扩增条带的强度与已知浓度的标准品可为您提供“半定量”结果。</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99838685"/>
                  </a:ext>
                </a:extLst>
              </a:tr>
              <a:tr h="1951234">
                <a:tc>
                  <a:txBody>
                    <a:bodyPr/>
                    <a:lstStyle/>
                    <a:p>
                      <a:pPr latinLnBrk="1"/>
                      <a:r>
                        <a:rPr lang="zh-CN" altLang="en-US" sz="1400" dirty="0">
                          <a:effectLst/>
                          <a:latin typeface="楷体" panose="02010609060101010101" pitchFamily="49" charset="-122"/>
                          <a:ea typeface="楷体" panose="02010609060101010101" pitchFamily="49" charset="-122"/>
                        </a:rPr>
                        <a:t>应用</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dirty="0">
                          <a:effectLst/>
                          <a:latin typeface="楷体" panose="02010609060101010101" pitchFamily="49" charset="-122"/>
                          <a:ea typeface="楷体" panose="02010609060101010101" pitchFamily="49" charset="-122"/>
                        </a:rPr>
                        <a:t>病毒载荷绝对定量</a:t>
                      </a:r>
                      <a:br>
                        <a:rPr lang="zh-CN" altLang="en-US" sz="1400" dirty="0">
                          <a:effectLst/>
                          <a:latin typeface="楷体" panose="02010609060101010101" pitchFamily="49" charset="-122"/>
                          <a:ea typeface="楷体" panose="02010609060101010101" pitchFamily="49" charset="-122"/>
                        </a:rPr>
                      </a:br>
                      <a:r>
                        <a:rPr lang="zh-CN" altLang="en-US" sz="1400" dirty="0">
                          <a:effectLst/>
                          <a:latin typeface="楷体" panose="02010609060101010101" pitchFamily="49" charset="-122"/>
                          <a:ea typeface="楷体" panose="02010609060101010101" pitchFamily="49" charset="-122"/>
                        </a:rPr>
                        <a:t>核酸标准品绝对定量</a:t>
                      </a:r>
                      <a:br>
                        <a:rPr lang="zh-CN" altLang="en-US" sz="1400" dirty="0">
                          <a:effectLst/>
                          <a:latin typeface="楷体" panose="02010609060101010101" pitchFamily="49" charset="-122"/>
                          <a:ea typeface="楷体" panose="02010609060101010101" pitchFamily="49" charset="-122"/>
                        </a:rPr>
                      </a:br>
                      <a:r>
                        <a:rPr lang="zh-CN" altLang="en-US" sz="1400" dirty="0">
                          <a:effectLst/>
                          <a:latin typeface="楷体" panose="02010609060101010101" pitchFamily="49" charset="-122"/>
                          <a:ea typeface="楷体" panose="02010609060101010101" pitchFamily="49" charset="-122"/>
                        </a:rPr>
                        <a:t>下一代测序文库绝对定量</a:t>
                      </a:r>
                      <a:br>
                        <a:rPr lang="zh-CN" altLang="en-US" sz="1400" dirty="0">
                          <a:effectLst/>
                          <a:latin typeface="楷体" panose="02010609060101010101" pitchFamily="49" charset="-122"/>
                          <a:ea typeface="楷体" panose="02010609060101010101" pitchFamily="49" charset="-122"/>
                        </a:rPr>
                      </a:br>
                      <a:r>
                        <a:rPr lang="zh-CN" altLang="en-US" sz="1400" dirty="0">
                          <a:effectLst/>
                          <a:latin typeface="楷体" panose="02010609060101010101" pitchFamily="49" charset="-122"/>
                          <a:ea typeface="楷体" panose="02010609060101010101" pitchFamily="49" charset="-122"/>
                        </a:rPr>
                        <a:t>稀有等位基因检测</a:t>
                      </a:r>
                      <a:br>
                        <a:rPr lang="zh-CN" altLang="en-US" sz="1400" dirty="0">
                          <a:effectLst/>
                          <a:latin typeface="楷体" panose="02010609060101010101" pitchFamily="49" charset="-122"/>
                          <a:ea typeface="楷体" panose="02010609060101010101" pitchFamily="49" charset="-122"/>
                        </a:rPr>
                      </a:br>
                      <a:r>
                        <a:rPr lang="zh-CN" altLang="en-US" sz="1400" dirty="0">
                          <a:effectLst/>
                          <a:latin typeface="楷体" panose="02010609060101010101" pitchFamily="49" charset="-122"/>
                          <a:ea typeface="楷体" panose="02010609060101010101" pitchFamily="49" charset="-122"/>
                        </a:rPr>
                        <a:t>基因表达绝对定量</a:t>
                      </a:r>
                      <a:br>
                        <a:rPr lang="zh-CN" altLang="en-US" sz="1400" dirty="0">
                          <a:effectLst/>
                          <a:latin typeface="楷体" panose="02010609060101010101" pitchFamily="49" charset="-122"/>
                          <a:ea typeface="楷体" panose="02010609060101010101" pitchFamily="49" charset="-122"/>
                        </a:rPr>
                      </a:br>
                      <a:r>
                        <a:rPr lang="zh-CN" altLang="en-US" sz="1400" dirty="0">
                          <a:effectLst/>
                          <a:latin typeface="楷体" panose="02010609060101010101" pitchFamily="49" charset="-122"/>
                          <a:ea typeface="楷体" panose="02010609060101010101" pitchFamily="49" charset="-122"/>
                        </a:rPr>
                        <a:t>混合物富集和分离</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a:effectLst/>
                          <a:latin typeface="楷体" panose="02010609060101010101" pitchFamily="49" charset="-122"/>
                          <a:ea typeface="楷体" panose="02010609060101010101" pitchFamily="49" charset="-122"/>
                        </a:rPr>
                        <a:t>基因表达定量</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芯片验证</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质量控制和检测验证</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病原体检测</a:t>
                      </a:r>
                      <a:br>
                        <a:rPr lang="zh-CN" altLang="en-US" sz="1400">
                          <a:effectLst/>
                          <a:latin typeface="楷体" panose="02010609060101010101" pitchFamily="49" charset="-122"/>
                          <a:ea typeface="楷体" panose="02010609060101010101" pitchFamily="49" charset="-122"/>
                        </a:rPr>
                      </a:br>
                      <a:r>
                        <a:rPr lang="en-US" altLang="zh-CN" sz="1400">
                          <a:effectLst/>
                          <a:latin typeface="楷体" panose="02010609060101010101" pitchFamily="49" charset="-122"/>
                          <a:ea typeface="楷体" panose="02010609060101010101" pitchFamily="49" charset="-122"/>
                        </a:rPr>
                        <a:t>SNP </a:t>
                      </a:r>
                      <a:r>
                        <a:rPr lang="zh-CN" altLang="en-US" sz="1400">
                          <a:effectLst/>
                          <a:latin typeface="楷体" panose="02010609060101010101" pitchFamily="49" charset="-122"/>
                          <a:ea typeface="楷体" panose="02010609060101010101" pitchFamily="49" charset="-122"/>
                        </a:rPr>
                        <a:t>基因分型</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拷贝数变异</a:t>
                      </a:r>
                      <a:br>
                        <a:rPr lang="zh-CN" altLang="en-US" sz="1400">
                          <a:effectLst/>
                          <a:latin typeface="楷体" panose="02010609060101010101" pitchFamily="49" charset="-122"/>
                          <a:ea typeface="楷体" panose="02010609060101010101" pitchFamily="49" charset="-122"/>
                        </a:rPr>
                      </a:br>
                      <a:r>
                        <a:rPr lang="en-US" altLang="zh-CN" sz="1400">
                          <a:effectLst/>
                          <a:latin typeface="楷体" panose="02010609060101010101" pitchFamily="49" charset="-122"/>
                          <a:ea typeface="楷体" panose="02010609060101010101" pitchFamily="49" charset="-122"/>
                        </a:rPr>
                        <a:t>microRNA </a:t>
                      </a:r>
                      <a:r>
                        <a:rPr lang="zh-CN" altLang="en-US" sz="1400">
                          <a:effectLst/>
                          <a:latin typeface="楷体" panose="02010609060101010101" pitchFamily="49" charset="-122"/>
                          <a:ea typeface="楷体" panose="02010609060101010101" pitchFamily="49" charset="-122"/>
                        </a:rPr>
                        <a:t>分析</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病毒定量</a:t>
                      </a:r>
                      <a:br>
                        <a:rPr lang="zh-CN" altLang="en-US" sz="1400">
                          <a:effectLst/>
                          <a:latin typeface="楷体" panose="02010609060101010101" pitchFamily="49" charset="-122"/>
                          <a:ea typeface="楷体" panose="02010609060101010101" pitchFamily="49" charset="-122"/>
                        </a:rPr>
                      </a:br>
                      <a:r>
                        <a:rPr lang="en-US" altLang="zh-CN" sz="1400">
                          <a:effectLst/>
                          <a:latin typeface="楷体" panose="02010609060101010101" pitchFamily="49" charset="-122"/>
                          <a:ea typeface="楷体" panose="02010609060101010101" pitchFamily="49" charset="-122"/>
                        </a:rPr>
                        <a:t>siRNA/RNAi </a:t>
                      </a:r>
                      <a:r>
                        <a:rPr lang="zh-CN" altLang="en-US" sz="1400">
                          <a:effectLst/>
                          <a:latin typeface="楷体" panose="02010609060101010101" pitchFamily="49" charset="-122"/>
                          <a:ea typeface="楷体" panose="02010609060101010101" pitchFamily="49" charset="-122"/>
                        </a:rPr>
                        <a:t>实验</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en-US" altLang="zh-CN" sz="1400">
                          <a:effectLst/>
                          <a:latin typeface="楷体" panose="02010609060101010101" pitchFamily="49" charset="-122"/>
                          <a:ea typeface="楷体" panose="02010609060101010101" pitchFamily="49" charset="-122"/>
                        </a:rPr>
                        <a:t>DNA </a:t>
                      </a:r>
                      <a:r>
                        <a:rPr lang="zh-CN" altLang="en-US" sz="1400">
                          <a:effectLst/>
                          <a:latin typeface="楷体" panose="02010609060101010101" pitchFamily="49" charset="-122"/>
                          <a:ea typeface="楷体" panose="02010609060101010101" pitchFamily="49" charset="-122"/>
                        </a:rPr>
                        <a:t>扩增用于测序</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基因分型</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分子克隆</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72093624"/>
                  </a:ext>
                </a:extLst>
              </a:tr>
              <a:tr h="2377921">
                <a:tc>
                  <a:txBody>
                    <a:bodyPr/>
                    <a:lstStyle/>
                    <a:p>
                      <a:pPr latinLnBrk="1"/>
                      <a:r>
                        <a:rPr lang="zh-CN" altLang="en-US" sz="1400" dirty="0">
                          <a:effectLst/>
                          <a:latin typeface="楷体" panose="02010609060101010101" pitchFamily="49" charset="-122"/>
                          <a:ea typeface="楷体" panose="02010609060101010101" pitchFamily="49" charset="-122"/>
                        </a:rPr>
                        <a:t>总结</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a:effectLst/>
                          <a:latin typeface="楷体" panose="02010609060101010101" pitchFamily="49" charset="-122"/>
                          <a:ea typeface="楷体" panose="02010609060101010101" pitchFamily="49" charset="-122"/>
                        </a:rPr>
                        <a:t>无需依赖参考物或标准品</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通过增加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平行样的总数可实现所需的精度</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高度耐受抑制剂</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能够分析复杂混合物</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与传统 </a:t>
                      </a:r>
                      <a:r>
                        <a:rPr lang="en-US" altLang="zh-CN" sz="1400">
                          <a:effectLst/>
                          <a:latin typeface="楷体" panose="02010609060101010101" pitchFamily="49" charset="-122"/>
                          <a:ea typeface="楷体" panose="02010609060101010101" pitchFamily="49" charset="-122"/>
                        </a:rPr>
                        <a:t>qPCR </a:t>
                      </a:r>
                      <a:r>
                        <a:rPr lang="zh-CN" altLang="en-US" sz="1400">
                          <a:effectLst/>
                          <a:latin typeface="楷体" panose="02010609060101010101" pitchFamily="49" charset="-122"/>
                          <a:ea typeface="楷体" panose="02010609060101010101" pitchFamily="49" charset="-122"/>
                        </a:rPr>
                        <a:t>不同，数字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对出现的拷贝数呈线性反应，可以检测到较小倍数变化的差异。</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a:effectLst/>
                          <a:latin typeface="楷体" panose="02010609060101010101" pitchFamily="49" charset="-122"/>
                          <a:ea typeface="楷体" panose="02010609060101010101" pitchFamily="49" charset="-122"/>
                        </a:rPr>
                        <a:t>提高检测的动态范围</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无需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后处理</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检测能够覆盖低至 </a:t>
                      </a:r>
                      <a:r>
                        <a:rPr lang="en-US" altLang="zh-CN" sz="1400">
                          <a:effectLst/>
                          <a:latin typeface="楷体" panose="02010609060101010101" pitchFamily="49" charset="-122"/>
                          <a:ea typeface="楷体" panose="02010609060101010101" pitchFamily="49" charset="-122"/>
                        </a:rPr>
                        <a:t>2 </a:t>
                      </a:r>
                      <a:r>
                        <a:rPr lang="zh-CN" altLang="en-US" sz="1400">
                          <a:effectLst/>
                          <a:latin typeface="楷体" panose="02010609060101010101" pitchFamily="49" charset="-122"/>
                          <a:ea typeface="楷体" panose="02010609060101010101" pitchFamily="49" charset="-122"/>
                        </a:rPr>
                        <a:t>倍的变化</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在 </a:t>
                      </a:r>
                      <a:r>
                        <a:rPr lang="en-US" altLang="zh-CN" sz="1400">
                          <a:effectLst/>
                          <a:latin typeface="楷体" panose="02010609060101010101" pitchFamily="49" charset="-122"/>
                          <a:ea typeface="楷体" panose="02010609060101010101" pitchFamily="49" charset="-122"/>
                        </a:rPr>
                        <a:t>PCR </a:t>
                      </a:r>
                      <a:r>
                        <a:rPr lang="zh-CN" altLang="en-US" sz="1400">
                          <a:effectLst/>
                          <a:latin typeface="楷体" panose="02010609060101010101" pitchFamily="49" charset="-122"/>
                          <a:ea typeface="楷体" panose="02010609060101010101" pitchFamily="49" charset="-122"/>
                        </a:rPr>
                        <a:t>的指数期内采集数据</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报告基团荧光信号的增加与生成的扩增子数量成正比</a:t>
                      </a:r>
                      <a:br>
                        <a:rPr lang="zh-CN" altLang="en-US" sz="1400">
                          <a:effectLst/>
                          <a:latin typeface="楷体" panose="02010609060101010101" pitchFamily="49" charset="-122"/>
                          <a:ea typeface="楷体" panose="02010609060101010101" pitchFamily="49" charset="-122"/>
                        </a:rPr>
                      </a:br>
                      <a:r>
                        <a:rPr lang="zh-CN" altLang="en-US" sz="1400">
                          <a:effectLst/>
                          <a:latin typeface="楷体" panose="02010609060101010101" pitchFamily="49" charset="-122"/>
                          <a:ea typeface="楷体" panose="02010609060101010101" pitchFamily="49" charset="-122"/>
                        </a:rPr>
                        <a:t>裂解探针提供扩增子的永久裂解记录</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latinLnBrk="1"/>
                      <a:r>
                        <a:rPr lang="zh-CN" altLang="en-US" sz="1400" dirty="0">
                          <a:effectLst/>
                          <a:latin typeface="楷体" panose="02010609060101010101" pitchFamily="49" charset="-122"/>
                          <a:ea typeface="楷体" panose="02010609060101010101" pitchFamily="49" charset="-122"/>
                        </a:rPr>
                        <a:t>便于后续分析</a:t>
                      </a:r>
                    </a:p>
                  </a:txBody>
                  <a:tcPr marL="31158" marR="31158" marT="15573" marB="1557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7309719"/>
                  </a:ext>
                </a:extLst>
              </a:tr>
            </a:tbl>
          </a:graphicData>
        </a:graphic>
      </p:graphicFrame>
      <p:sp>
        <p:nvSpPr>
          <p:cNvPr id="114722" name="Rectangle 2"/>
          <p:cNvSpPr>
            <a:spLocks noChangeArrowheads="1"/>
          </p:cNvSpPr>
          <p:nvPr/>
        </p:nvSpPr>
        <p:spPr bwMode="ltGray">
          <a:xfrm>
            <a:off x="1792288" y="115888"/>
            <a:ext cx="5703887" cy="461962"/>
          </a:xfrm>
          <a:prstGeom prst="rect">
            <a:avLst/>
          </a:prstGeom>
          <a:noFill/>
          <a:ln>
            <a:noFill/>
          </a:ln>
          <a:effectLst/>
          <a:extLst>
            <a:ext uri="{909E8E84-426E-40DD-AFC4-6F175D3DCCD1}">
              <a14:hiddenFill xmlns:a14="http://schemas.microsoft.com/office/drawing/2010/main">
                <a:solidFill>
                  <a:srgbClr val="F2DFFD">
                    <a:alpha val="30196"/>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zh-CN" altLang="en-US" sz="2400">
                <a:latin typeface="楷体" panose="02010609060101010101" pitchFamily="49" charset="-122"/>
                <a:ea typeface="楷体" panose="02010609060101010101" pitchFamily="49" charset="-122"/>
              </a:rPr>
              <a:t>几</a:t>
            </a:r>
            <a:r>
              <a:rPr lang="zh-CN" altLang="zh-CN" sz="2400">
                <a:latin typeface="楷体" panose="02010609060101010101" pitchFamily="49" charset="-122"/>
                <a:ea typeface="楷体" panose="02010609060101010101" pitchFamily="49" charset="-122"/>
              </a:rPr>
              <a:t>种PCR的对比</a:t>
            </a: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矩形 1"/>
          <p:cNvSpPr>
            <a:spLocks noChangeArrowheads="1"/>
          </p:cNvSpPr>
          <p:nvPr/>
        </p:nvSpPr>
        <p:spPr bwMode="auto">
          <a:xfrm>
            <a:off x="1258888" y="2060575"/>
            <a:ext cx="684212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kumimoji="1" lang="en-US" altLang="zh-CN" sz="2400" b="1">
                <a:latin typeface="楷体" panose="02010609060101010101" pitchFamily="49" charset="-122"/>
                <a:ea typeface="楷体" panose="02010609060101010101" pitchFamily="49" charset="-122"/>
              </a:rPr>
              <a:t>dPCR</a:t>
            </a:r>
            <a:r>
              <a:rPr kumimoji="1" lang="zh-CN" altLang="en-US" sz="2400" b="1">
                <a:latin typeface="楷体" panose="02010609060101010101" pitchFamily="49" charset="-122"/>
                <a:ea typeface="楷体" panose="02010609060101010101" pitchFamily="49" charset="-122"/>
              </a:rPr>
              <a:t>也有一些缺点，数字</a:t>
            </a:r>
            <a:r>
              <a:rPr kumimoji="1" lang="en-US" altLang="zh-CN" sz="2400" b="1">
                <a:latin typeface="楷体" panose="02010609060101010101" pitchFamily="49" charset="-122"/>
                <a:ea typeface="楷体" panose="02010609060101010101" pitchFamily="49" charset="-122"/>
              </a:rPr>
              <a:t>PCR</a:t>
            </a:r>
            <a:r>
              <a:rPr kumimoji="1" lang="zh-CN" altLang="en-US" sz="2400" b="1">
                <a:latin typeface="楷体" panose="02010609060101010101" pitchFamily="49" charset="-122"/>
                <a:ea typeface="楷体" panose="02010609060101010101" pitchFamily="49" charset="-122"/>
              </a:rPr>
              <a:t>系统成本高，通量有限、操作繁琐等不足。芯片式</a:t>
            </a:r>
            <a:r>
              <a:rPr kumimoji="1" lang="en-US" altLang="zh-CN" sz="2400" b="1">
                <a:latin typeface="楷体" panose="02010609060101010101" pitchFamily="49" charset="-122"/>
                <a:ea typeface="楷体" panose="02010609060101010101" pitchFamily="49" charset="-122"/>
              </a:rPr>
              <a:t>dPCR</a:t>
            </a:r>
            <a:r>
              <a:rPr kumimoji="1" lang="zh-CN" altLang="en-US" sz="2400" b="1">
                <a:latin typeface="楷体" panose="02010609060101010101" pitchFamily="49" charset="-122"/>
                <a:ea typeface="楷体" panose="02010609060101010101" pitchFamily="49" charset="-122"/>
              </a:rPr>
              <a:t>由于芯片加工成本高，系统复杂度高，使得商业化优势不是特别明显。</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4419600"/>
            <a:ext cx="914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TGAACGTAGTAGCATAGCAATGTACATCATCAGATAGACGATTGACAGTGATCTCGACGATGCATCATGACATCGATTTGATCGAT</a:t>
            </a:r>
            <a:endParaRPr lang="en-US" altLang="zh-CN"/>
          </a:p>
        </p:txBody>
      </p:sp>
      <p:sp>
        <p:nvSpPr>
          <p:cNvPr id="16387" name="Text Box 6"/>
          <p:cNvSpPr txBox="1">
            <a:spLocks noChangeArrowheads="1"/>
          </p:cNvSpPr>
          <p:nvPr/>
        </p:nvSpPr>
        <p:spPr bwMode="auto">
          <a:xfrm>
            <a:off x="12700" y="4572000"/>
            <a:ext cx="914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ACTTGCATCATCGTATCGTTACATGTAGTAGTCTATCTGCTAACTGTCACTAGAGCTGCTACGTAGTACTGTAGCTAAACTAGCTA</a:t>
            </a:r>
            <a:endParaRPr lang="en-US" altLang="zh-CN"/>
          </a:p>
        </p:txBody>
      </p:sp>
      <p:sp>
        <p:nvSpPr>
          <p:cNvPr id="16388" name="Text Box 7"/>
          <p:cNvSpPr txBox="1">
            <a:spLocks noChangeArrowheads="1"/>
          </p:cNvSpPr>
          <p:nvPr/>
        </p:nvSpPr>
        <p:spPr bwMode="auto">
          <a:xfrm>
            <a:off x="2587625" y="1069975"/>
            <a:ext cx="386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latin typeface="Times" panose="02020603050405020304" pitchFamily="18" charset="0"/>
              </a:rPr>
              <a:t>Next step : Cooling </a:t>
            </a:r>
            <a:endParaRPr lang="en-US" altLang="zh-CN"/>
          </a:p>
        </p:txBody>
      </p:sp>
      <p:sp>
        <p:nvSpPr>
          <p:cNvPr id="16389" name="Text Box 8"/>
          <p:cNvSpPr txBox="1">
            <a:spLocks noChangeArrowheads="1"/>
          </p:cNvSpPr>
          <p:nvPr/>
        </p:nvSpPr>
        <p:spPr bwMode="auto">
          <a:xfrm>
            <a:off x="1079500" y="2200275"/>
            <a:ext cx="639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3600">
                <a:latin typeface="Times" panose="02020603050405020304" pitchFamily="18" charset="0"/>
              </a:rPr>
              <a:t>You get two copies of your DNA </a:t>
            </a:r>
            <a:endParaRPr lang="en-US" altLang="zh-CN"/>
          </a:p>
        </p:txBody>
      </p:sp>
      <p:sp>
        <p:nvSpPr>
          <p:cNvPr id="16390" name="Text Box 10"/>
          <p:cNvSpPr txBox="1">
            <a:spLocks noChangeArrowheads="1"/>
          </p:cNvSpPr>
          <p:nvPr/>
        </p:nvSpPr>
        <p:spPr bwMode="auto">
          <a:xfrm>
            <a:off x="0" y="5226050"/>
            <a:ext cx="10498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TGAACGTAGTAGCATAGCAATGTACATCATCAGATAGACGATTGACAGTGATCTCGACGATGCATCATGACATCGATTTGATCGAT</a:t>
            </a:r>
            <a:endParaRPr lang="en-US" altLang="zh-CN"/>
          </a:p>
        </p:txBody>
      </p:sp>
      <p:sp>
        <p:nvSpPr>
          <p:cNvPr id="16391" name="Text Box 11"/>
          <p:cNvSpPr txBox="1">
            <a:spLocks noChangeArrowheads="1"/>
          </p:cNvSpPr>
          <p:nvPr/>
        </p:nvSpPr>
        <p:spPr bwMode="auto">
          <a:xfrm>
            <a:off x="0" y="5364163"/>
            <a:ext cx="1041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fr-FR" altLang="zh-CN" sz="1400">
                <a:latin typeface="Courier" pitchFamily="49" charset="0"/>
              </a:rPr>
              <a:t>ACTTGCATCATCGTATCGTTACATGTAGTAGTCTATCTGCTAACTGTCACTAGAGCTGCTACGTAGTACTGTAGCTAAACTAGCTA</a:t>
            </a:r>
            <a:endParaRPr lang="en-US" altLang="zh-CN"/>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gif"/></Relationships>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alpha val="2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40000"/>
          </a:lnSpc>
          <a:spcBef>
            <a:spcPct val="20000"/>
          </a:spcBef>
          <a:spcAft>
            <a:spcPct val="0"/>
          </a:spcAft>
          <a:buClr>
            <a:srgbClr val="0000CC"/>
          </a:buClr>
          <a:buSzPct val="75000"/>
          <a:buFont typeface="Wingdings" pitchFamily="2" charset="2"/>
          <a:buBlip>
            <a:blip xmlns:r="http://schemas.openxmlformats.org/officeDocument/2006/relationships" r:embed="rId1"/>
          </a:buBlip>
          <a:tabLst/>
          <a:defRPr kumimoji="0" lang="zh-CN" altLang="en-US" sz="20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00FF">
            <a:alpha val="2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40000"/>
          </a:lnSpc>
          <a:spcBef>
            <a:spcPct val="20000"/>
          </a:spcBef>
          <a:spcAft>
            <a:spcPct val="0"/>
          </a:spcAft>
          <a:buClr>
            <a:srgbClr val="0000CC"/>
          </a:buClr>
          <a:buSzPct val="75000"/>
          <a:buFont typeface="Wingdings" pitchFamily="2" charset="2"/>
          <a:buBlip>
            <a:blip xmlns:r="http://schemas.openxmlformats.org/officeDocument/2006/relationships" r:embed="rId1"/>
          </a:buBlip>
          <a:tabLst/>
          <a:defRPr kumimoji="0" lang="zh-CN" altLang="en-US" sz="20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875</TotalTime>
  <Words>5291</Words>
  <Application>Microsoft Office PowerPoint</Application>
  <PresentationFormat>全屏显示(4:3)</PresentationFormat>
  <Paragraphs>596</Paragraphs>
  <Slides>81</Slides>
  <Notes>26</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2</vt:i4>
      </vt:variant>
      <vt:variant>
        <vt:lpstr>幻灯片标题</vt:lpstr>
      </vt:variant>
      <vt:variant>
        <vt:i4>81</vt:i4>
      </vt:variant>
    </vt:vector>
  </HeadingPairs>
  <TitlesOfParts>
    <vt:vector size="103" baseType="lpstr">
      <vt:lpstr>Arial</vt:lpstr>
      <vt:lpstr>宋体</vt:lpstr>
      <vt:lpstr>Wingdings</vt:lpstr>
      <vt:lpstr>Times New Roman</vt:lpstr>
      <vt:lpstr>楷体_GB2312</vt:lpstr>
      <vt:lpstr>黑体</vt:lpstr>
      <vt:lpstr>Courier</vt:lpstr>
      <vt:lpstr>Times</vt:lpstr>
      <vt:lpstr>Symbol</vt:lpstr>
      <vt:lpstr>_x000b__x000c_</vt:lpstr>
      <vt:lpstr>方正舒体</vt:lpstr>
      <vt:lpstr>华文新魏</vt:lpstr>
      <vt:lpstr>Century Gothic</vt:lpstr>
      <vt:lpstr>华文中宋</vt:lpstr>
      <vt:lpstr>隶书</vt:lpstr>
      <vt:lpstr>Verdana</vt:lpstr>
      <vt:lpstr>Wingdings 2</vt:lpstr>
      <vt:lpstr>楷体</vt:lpstr>
      <vt:lpstr>Network</vt:lpstr>
      <vt:lpstr>1_自定义设计方案</vt:lpstr>
      <vt:lpstr>位图图像</vt:lpstr>
      <vt:lpstr>BMP 图象</vt:lpstr>
      <vt:lpstr>PCR (Polymerase  Chain  Reaction) </vt:lpstr>
      <vt:lpstr>PowerPoint 演示文稿</vt:lpstr>
      <vt:lpstr>PCR?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PCR反应体系</vt:lpstr>
      <vt:lpstr>PCR反应条件</vt:lpstr>
      <vt:lpstr>PowerPoint 演示文稿</vt:lpstr>
      <vt:lpstr>PowerPoint 演示文稿</vt:lpstr>
      <vt:lpstr>PowerPoint 演示文稿</vt:lpstr>
      <vt:lpstr>PCR反应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PCR技术的特点：高特异性</vt:lpstr>
      <vt:lpstr>PCR技术的特点：高灵敏度</vt:lpstr>
      <vt:lpstr>PCR技术的特点：简便快速</vt:lpstr>
      <vt:lpstr>特定的低纯度标本也可使用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绝对定量数据处理举例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(四）数字PCR</vt:lpstr>
      <vt:lpstr>PowerPoint 演示文稿</vt:lpstr>
      <vt:lpstr>PowerPoint 演示文稿</vt:lpstr>
      <vt:lpstr>PowerPoint 演示文稿</vt:lpstr>
      <vt:lpstr>PowerPoint 演示文稿</vt:lpstr>
      <vt:lpstr>PowerPoint 演示文稿</vt:lpstr>
      <vt:lpstr>PowerPoint 演示文稿</vt:lpstr>
    </vt:vector>
  </TitlesOfParts>
  <Company>stu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dc:title>
  <dc:creator>biochem</dc:creator>
  <cp:lastModifiedBy>Administrator</cp:lastModifiedBy>
  <cp:revision>44</cp:revision>
  <dcterms:created xsi:type="dcterms:W3CDTF">2005-04-16T03:30:45Z</dcterms:created>
  <dcterms:modified xsi:type="dcterms:W3CDTF">2020-12-29T07:55:53Z</dcterms:modified>
</cp:coreProperties>
</file>